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937AE-07A8-4FAF-B0CA-5CFBF0B8A26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99079-A3FA-4C9D-9168-6F6C80F2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DFBB1-9AB4-40B4-8A24-A852904D695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46948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4400" y="4282764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86"/>
            <a:ext cx="6327648" cy="365125"/>
          </a:xfrm>
        </p:spPr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469AB9-6DC1-4E72-9012-3FF404B09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0248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E1FBB-9530-46C1-B1DE-C4BA26A97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483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risankencana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652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elapa sawit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ggrek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ad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urian si japang banjar kalse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ngga bengkulu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sedap malam roro anteng pasuruan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mawarpergiwati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88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alak madu sleman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69600" y="3"/>
            <a:ext cx="1422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11200" y="65532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6" name="Picture 14" descr="silver+gol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0"/>
            <a:ext cx="233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0577"/>
          <p:cNvPicPr>
            <a:picLocks noChangeAspect="1" noChangeArrowheads="1"/>
          </p:cNvPicPr>
          <p:nvPr userDrawn="1"/>
        </p:nvPicPr>
        <p:blipFill>
          <a:blip r:embed="rId12">
            <a:lum bright="24000" contrast="-42000"/>
          </a:blip>
          <a:srcRect/>
          <a:stretch>
            <a:fillRect/>
          </a:stretch>
        </p:blipFill>
        <p:spPr bwMode="auto">
          <a:xfrm>
            <a:off x="1727202" y="0"/>
            <a:ext cx="23516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an putih-malai2"/>
          <p:cNvPicPr>
            <a:picLocks noChangeAspect="1" noChangeArrowheads="1"/>
          </p:cNvPicPr>
          <p:nvPr userDrawn="1"/>
        </p:nvPicPr>
        <p:blipFill>
          <a:blip r:embed="rId13">
            <a:lum bright="40000" contrast="-42000"/>
          </a:blip>
          <a:srcRect/>
          <a:stretch>
            <a:fillRect/>
          </a:stretch>
        </p:blipFill>
        <p:spPr bwMode="auto">
          <a:xfrm>
            <a:off x="0" y="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agungs"/>
          <p:cNvPicPr>
            <a:picLocks noChangeAspect="1" noChangeArrowheads="1"/>
          </p:cNvPicPr>
          <p:nvPr userDrawn="1"/>
        </p:nvPicPr>
        <p:blipFill>
          <a:blip r:embed="rId14">
            <a:lum bright="24000" contrast="-42000"/>
          </a:blip>
          <a:srcRect/>
          <a:stretch>
            <a:fillRect/>
          </a:stretch>
        </p:blipFill>
        <p:spPr bwMode="auto">
          <a:xfrm>
            <a:off x="406400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warmegaputih"/>
          <p:cNvPicPr>
            <a:picLocks noChangeAspect="1" noChangeArrowheads="1"/>
          </p:cNvPicPr>
          <p:nvPr userDrawn="1"/>
        </p:nvPicPr>
        <p:blipFill>
          <a:blip r:embed="rId15">
            <a:lum bright="24000" contrast="-42000"/>
          </a:blip>
          <a:srcRect/>
          <a:stretch>
            <a:fillRect/>
          </a:stretch>
        </p:blipFill>
        <p:spPr bwMode="auto">
          <a:xfrm>
            <a:off x="6705600" y="0"/>
            <a:ext cx="314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98120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lipArt Placeholder 11"/>
          <p:cNvSpPr>
            <a:spLocks noGrp="1"/>
          </p:cNvSpPr>
          <p:nvPr>
            <p:ph type="clipArt" sz="quarter" idx="13"/>
          </p:nvPr>
        </p:nvSpPr>
        <p:spPr>
          <a:xfrm>
            <a:off x="0" y="838200"/>
            <a:ext cx="12192000" cy="609600"/>
          </a:xfrm>
          <a:ln>
            <a:noFill/>
          </a:ln>
        </p:spPr>
        <p:txBody>
          <a:bodyPr/>
          <a:lstStyle>
            <a:lvl1pPr algn="ctr">
              <a:buNone/>
              <a:defRPr sz="2700" b="1" baseline="0">
                <a:solidFill>
                  <a:srgbClr val="00482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id-ID" noProof="0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-609600" y="40386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251200" y="4724400"/>
            <a:ext cx="3860800" cy="476250"/>
          </a:xfrm>
        </p:spPr>
        <p:txBody>
          <a:bodyPr/>
          <a:lstStyle>
            <a:lvl1pPr algn="ctr">
              <a:defRPr sz="105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00E09-5D9C-4DC3-9D72-98B489BE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risankencana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652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elapa sawit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ggrek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ad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urian si japang banjar kalse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ngga bengkulu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sedap malam roro anteng pasuruan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mawarpergiwati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88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alak madu sleman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69600" y="3"/>
            <a:ext cx="1422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11200" y="65532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6" name="Picture 14" descr="silver+gol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0"/>
            <a:ext cx="233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0577"/>
          <p:cNvPicPr>
            <a:picLocks noChangeAspect="1" noChangeArrowheads="1"/>
          </p:cNvPicPr>
          <p:nvPr userDrawn="1"/>
        </p:nvPicPr>
        <p:blipFill>
          <a:blip r:embed="rId12">
            <a:lum bright="24000" contrast="-42000"/>
          </a:blip>
          <a:srcRect/>
          <a:stretch>
            <a:fillRect/>
          </a:stretch>
        </p:blipFill>
        <p:spPr bwMode="auto">
          <a:xfrm>
            <a:off x="1727202" y="0"/>
            <a:ext cx="23516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an putih-malai2"/>
          <p:cNvPicPr>
            <a:picLocks noChangeAspect="1" noChangeArrowheads="1"/>
          </p:cNvPicPr>
          <p:nvPr userDrawn="1"/>
        </p:nvPicPr>
        <p:blipFill>
          <a:blip r:embed="rId13">
            <a:lum bright="40000" contrast="-42000"/>
          </a:blip>
          <a:srcRect/>
          <a:stretch>
            <a:fillRect/>
          </a:stretch>
        </p:blipFill>
        <p:spPr bwMode="auto">
          <a:xfrm>
            <a:off x="0" y="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agungs"/>
          <p:cNvPicPr>
            <a:picLocks noChangeAspect="1" noChangeArrowheads="1"/>
          </p:cNvPicPr>
          <p:nvPr userDrawn="1"/>
        </p:nvPicPr>
        <p:blipFill>
          <a:blip r:embed="rId14">
            <a:lum bright="24000" contrast="-42000"/>
          </a:blip>
          <a:srcRect/>
          <a:stretch>
            <a:fillRect/>
          </a:stretch>
        </p:blipFill>
        <p:spPr bwMode="auto">
          <a:xfrm>
            <a:off x="406400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warmegaputih"/>
          <p:cNvPicPr>
            <a:picLocks noChangeAspect="1" noChangeArrowheads="1"/>
          </p:cNvPicPr>
          <p:nvPr userDrawn="1"/>
        </p:nvPicPr>
        <p:blipFill>
          <a:blip r:embed="rId15">
            <a:lum bright="24000" contrast="-42000"/>
          </a:blip>
          <a:srcRect/>
          <a:stretch>
            <a:fillRect/>
          </a:stretch>
        </p:blipFill>
        <p:spPr bwMode="auto">
          <a:xfrm>
            <a:off x="6705600" y="0"/>
            <a:ext cx="314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98120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lipArt Placeholder 11"/>
          <p:cNvSpPr>
            <a:spLocks noGrp="1"/>
          </p:cNvSpPr>
          <p:nvPr>
            <p:ph type="clipArt" sz="quarter" idx="13"/>
          </p:nvPr>
        </p:nvSpPr>
        <p:spPr>
          <a:xfrm>
            <a:off x="0" y="838200"/>
            <a:ext cx="12192000" cy="609600"/>
          </a:xfrm>
          <a:ln>
            <a:noFill/>
          </a:ln>
        </p:spPr>
        <p:txBody>
          <a:bodyPr/>
          <a:lstStyle>
            <a:lvl1pPr algn="ctr">
              <a:buNone/>
              <a:defRPr sz="2700" b="1" baseline="0">
                <a:solidFill>
                  <a:srgbClr val="00482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id-ID" noProof="0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-609600" y="40386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251200" y="4724400"/>
            <a:ext cx="3860800" cy="476250"/>
          </a:xfrm>
        </p:spPr>
        <p:txBody>
          <a:bodyPr/>
          <a:lstStyle>
            <a:lvl1pPr algn="ctr">
              <a:defRPr sz="105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00E09-5D9C-4DC3-9D72-98B489BE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risankencana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652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elapa sawit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ggrek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ad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urian si japang banjar kalse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ngga bengkulu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sedap malam roro anteng pasuruan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mawarpergiwati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88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alak madu sleman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69600" y="3"/>
            <a:ext cx="1422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11200" y="65532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6" name="Picture 14" descr="silver+gol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0"/>
            <a:ext cx="233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0577"/>
          <p:cNvPicPr>
            <a:picLocks noChangeAspect="1" noChangeArrowheads="1"/>
          </p:cNvPicPr>
          <p:nvPr userDrawn="1"/>
        </p:nvPicPr>
        <p:blipFill>
          <a:blip r:embed="rId12">
            <a:lum bright="24000" contrast="-42000"/>
          </a:blip>
          <a:srcRect/>
          <a:stretch>
            <a:fillRect/>
          </a:stretch>
        </p:blipFill>
        <p:spPr bwMode="auto">
          <a:xfrm>
            <a:off x="1727202" y="0"/>
            <a:ext cx="23516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an putih-malai2"/>
          <p:cNvPicPr>
            <a:picLocks noChangeAspect="1" noChangeArrowheads="1"/>
          </p:cNvPicPr>
          <p:nvPr userDrawn="1"/>
        </p:nvPicPr>
        <p:blipFill>
          <a:blip r:embed="rId13">
            <a:lum bright="40000" contrast="-42000"/>
          </a:blip>
          <a:srcRect/>
          <a:stretch>
            <a:fillRect/>
          </a:stretch>
        </p:blipFill>
        <p:spPr bwMode="auto">
          <a:xfrm>
            <a:off x="0" y="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agungs"/>
          <p:cNvPicPr>
            <a:picLocks noChangeAspect="1" noChangeArrowheads="1"/>
          </p:cNvPicPr>
          <p:nvPr userDrawn="1"/>
        </p:nvPicPr>
        <p:blipFill>
          <a:blip r:embed="rId14">
            <a:lum bright="24000" contrast="-42000"/>
          </a:blip>
          <a:srcRect/>
          <a:stretch>
            <a:fillRect/>
          </a:stretch>
        </p:blipFill>
        <p:spPr bwMode="auto">
          <a:xfrm>
            <a:off x="406400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warmegaputih"/>
          <p:cNvPicPr>
            <a:picLocks noChangeAspect="1" noChangeArrowheads="1"/>
          </p:cNvPicPr>
          <p:nvPr userDrawn="1"/>
        </p:nvPicPr>
        <p:blipFill>
          <a:blip r:embed="rId15">
            <a:lum bright="24000" contrast="-42000"/>
          </a:blip>
          <a:srcRect/>
          <a:stretch>
            <a:fillRect/>
          </a:stretch>
        </p:blipFill>
        <p:spPr bwMode="auto">
          <a:xfrm>
            <a:off x="6705600" y="0"/>
            <a:ext cx="314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98120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lipArt Placeholder 11"/>
          <p:cNvSpPr>
            <a:spLocks noGrp="1"/>
          </p:cNvSpPr>
          <p:nvPr>
            <p:ph type="clipArt" sz="quarter" idx="13"/>
          </p:nvPr>
        </p:nvSpPr>
        <p:spPr>
          <a:xfrm>
            <a:off x="0" y="838200"/>
            <a:ext cx="12192000" cy="609600"/>
          </a:xfrm>
          <a:ln>
            <a:noFill/>
          </a:ln>
        </p:spPr>
        <p:txBody>
          <a:bodyPr/>
          <a:lstStyle>
            <a:lvl1pPr algn="ctr">
              <a:buNone/>
              <a:defRPr sz="2700" b="1" baseline="0">
                <a:solidFill>
                  <a:srgbClr val="00482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id-ID" noProof="0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-609600" y="40386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251200" y="4724400"/>
            <a:ext cx="3860800" cy="476250"/>
          </a:xfrm>
        </p:spPr>
        <p:txBody>
          <a:bodyPr/>
          <a:lstStyle>
            <a:lvl1pPr algn="ctr">
              <a:defRPr sz="105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00E09-5D9C-4DC3-9D72-98B489BE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465" y="6272785"/>
            <a:ext cx="632764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0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94560"/>
            <a:ext cx="48768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24" y="2194560"/>
            <a:ext cx="48768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4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825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43200"/>
            <a:ext cx="48768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7724" y="204825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7724" y="2743200"/>
            <a:ext cx="48768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2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21408"/>
            <a:ext cx="103632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575172-5BAF-42D4-939D-E92597EA74E6}" type="datetimeFigureOut">
              <a:rPr lang="en-US" smtClean="0">
                <a:solidFill>
                  <a:srgbClr val="D34817">
                    <a:lumMod val="50000"/>
                  </a:srgbClr>
                </a:solidFill>
              </a:rPr>
              <a:pPr/>
              <a:t>5/13/2020</a:t>
            </a:fld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0154646-4218-4E0D-A927-684EFA5F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kreativitas/Hak%20Kekayaan%20Intelektual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385" y="977646"/>
            <a:ext cx="7593330" cy="3035808"/>
          </a:xfrm>
        </p:spPr>
        <p:txBody>
          <a:bodyPr/>
          <a:lstStyle/>
          <a:p>
            <a:r>
              <a:rPr lang="en-US" sz="8000" dirty="0"/>
              <a:t>KEMAHIRAN HKI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480" y="3141108"/>
            <a:ext cx="7784085" cy="205854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ush Script MT" panose="03060802040406070304" pitchFamily="66" charset="0"/>
              </a:rPr>
              <a:t>Dr. </a:t>
            </a:r>
            <a:r>
              <a:rPr lang="en-US" sz="4000" b="1" dirty="0" err="1">
                <a:solidFill>
                  <a:srgbClr val="C00000"/>
                </a:solidFill>
                <a:latin typeface="Brush Script MT" panose="03060802040406070304" pitchFamily="66" charset="0"/>
              </a:rPr>
              <a:t>Dyah</a:t>
            </a:r>
            <a:r>
              <a:rPr lang="en-US" sz="4000" b="1" dirty="0">
                <a:solidFill>
                  <a:srgbClr val="C00000"/>
                </a:solidFill>
                <a:latin typeface="Brush Script MT" panose="03060802040406070304" pitchFamily="66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Brush Script MT" panose="03060802040406070304" pitchFamily="66" charset="0"/>
              </a:rPr>
              <a:t>Permata</a:t>
            </a:r>
            <a:r>
              <a:rPr lang="en-US" sz="4000" b="1" dirty="0">
                <a:solidFill>
                  <a:srgbClr val="C00000"/>
                </a:solidFill>
                <a:latin typeface="Brush Script MT" panose="03060802040406070304" pitchFamily="66" charset="0"/>
              </a:rPr>
              <a:t> Budi </a:t>
            </a:r>
            <a:r>
              <a:rPr lang="en-US" sz="4000" b="1" dirty="0" err="1">
                <a:solidFill>
                  <a:srgbClr val="C00000"/>
                </a:solidFill>
                <a:latin typeface="Brush Script MT" panose="03060802040406070304" pitchFamily="66" charset="0"/>
              </a:rPr>
              <a:t>Asri</a:t>
            </a:r>
            <a:r>
              <a:rPr lang="en-US" sz="4000" b="1" dirty="0">
                <a:solidFill>
                  <a:srgbClr val="C00000"/>
                </a:solidFill>
                <a:latin typeface="Brush Script MT" panose="03060802040406070304" pitchFamily="66" charset="0"/>
              </a:rPr>
              <a:t>, SH.,</a:t>
            </a:r>
            <a:r>
              <a:rPr lang="en-US" sz="4000" b="1" dirty="0" err="1">
                <a:solidFill>
                  <a:srgbClr val="C00000"/>
                </a:solidFill>
                <a:latin typeface="Brush Script MT" panose="03060802040406070304" pitchFamily="66" charset="0"/>
              </a:rPr>
              <a:t>M.Kn</a:t>
            </a:r>
            <a:endParaRPr lang="en-US" sz="4000" b="1" dirty="0">
              <a:solidFill>
                <a:srgbClr val="C00000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en-US" sz="2800" dirty="0">
                <a:latin typeface="Brush Script MT" panose="03060802040406070304" pitchFamily="66" charset="0"/>
              </a:rPr>
              <a:t>2019</a:t>
            </a:r>
          </a:p>
        </p:txBody>
      </p:sp>
      <p:pic>
        <p:nvPicPr>
          <p:cNvPr id="3074" name="Picture 2" descr="Image result for macam-macam h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33" y="-32743"/>
            <a:ext cx="2182813" cy="163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8" y="4668859"/>
            <a:ext cx="2074862" cy="1968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346" y="32743"/>
            <a:ext cx="2905125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171" y="4786873"/>
            <a:ext cx="2064067" cy="15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OBYEK HKI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Karya-karya</a:t>
            </a:r>
            <a:r>
              <a:rPr lang="en-US" sz="3200" dirty="0"/>
              <a:t> yang </a:t>
            </a:r>
            <a:r>
              <a:rPr lang="en-US" sz="3200" dirty="0" err="1"/>
              <a:t>timbul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lahir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pikir</a:t>
            </a:r>
            <a:r>
              <a:rPr lang="en-US" sz="3200" dirty="0"/>
              <a:t> </a:t>
            </a:r>
            <a:r>
              <a:rPr lang="en-US" sz="3200" dirty="0" err="1"/>
              <a:t>intelektual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yang </a:t>
            </a:r>
            <a:r>
              <a:rPr lang="en-US" sz="3200" dirty="0" err="1"/>
              <a:t>diekspresikan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http://jhonwilsontambunan.files.wordpress.com/2013/03/belajar4-1.gif?w=291&amp;h=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6" y="3558540"/>
            <a:ext cx="2769235" cy="2855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2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4607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LEARNING </a:t>
            </a:r>
            <a:br>
              <a:rPr lang="en-US" sz="6000" dirty="0"/>
            </a:br>
            <a:r>
              <a:rPr lang="en-US" sz="6000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13058"/>
            <a:ext cx="7772400" cy="4050792"/>
          </a:xfrm>
        </p:spPr>
        <p:txBody>
          <a:bodyPr/>
          <a:lstStyle/>
          <a:p>
            <a:pPr marL="166688" indent="-1666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pertemuan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diharapkan</a:t>
            </a:r>
            <a:r>
              <a:rPr lang="en-US" sz="2400" dirty="0"/>
              <a:t> 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</a:p>
          <a:p>
            <a:pPr marL="166688" indent="-1666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:</a:t>
            </a:r>
          </a:p>
          <a:p>
            <a:pPr marL="166688" indent="-166688" algn="just">
              <a:lnSpc>
                <a:spcPct val="100000"/>
              </a:lnSpc>
              <a:spcBef>
                <a:spcPts val="0"/>
              </a:spcBef>
            </a:pPr>
            <a:r>
              <a:rPr lang="en-AU" sz="2400" dirty="0" err="1"/>
              <a:t>Menjelaskan</a:t>
            </a:r>
            <a:r>
              <a:rPr lang="en-AU" sz="2400" dirty="0"/>
              <a:t> </a:t>
            </a:r>
            <a:r>
              <a:rPr lang="en-AU" sz="2400" dirty="0" err="1"/>
              <a:t>tentang</a:t>
            </a:r>
            <a:r>
              <a:rPr lang="en-AU" sz="2400" dirty="0"/>
              <a:t> </a:t>
            </a:r>
            <a:r>
              <a:rPr lang="en-AU" sz="2400" dirty="0" err="1"/>
              <a:t>hak</a:t>
            </a:r>
            <a:r>
              <a:rPr lang="en-AU" sz="2400" dirty="0"/>
              <a:t>  </a:t>
            </a:r>
            <a:r>
              <a:rPr lang="en-AU" sz="2400" dirty="0" err="1"/>
              <a:t>kekayaan</a:t>
            </a:r>
            <a:r>
              <a:rPr lang="en-AU" sz="2400" dirty="0"/>
              <a:t> </a:t>
            </a:r>
            <a:r>
              <a:rPr lang="en-AU" sz="2400" dirty="0" err="1"/>
              <a:t>intelektual</a:t>
            </a:r>
            <a:r>
              <a:rPr lang="en-AU" sz="2400" dirty="0"/>
              <a:t> (</a:t>
            </a:r>
            <a:r>
              <a:rPr lang="en-AU" sz="2400" i="1" dirty="0"/>
              <a:t>intellectual property right</a:t>
            </a:r>
            <a:r>
              <a:rPr lang="en-AU" sz="2400" dirty="0"/>
              <a:t>), </a:t>
            </a:r>
            <a:r>
              <a:rPr lang="en-AU" sz="2400" dirty="0" err="1"/>
              <a:t>jenis-jenisnya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perbedaanya</a:t>
            </a:r>
            <a:endParaRPr lang="en-A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perkuliahan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menganalisa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HKI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 di </a:t>
            </a:r>
            <a:r>
              <a:rPr lang="en-US" sz="2400" dirty="0" err="1"/>
              <a:t>masyarakat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pengajuan</a:t>
            </a:r>
            <a:r>
              <a:rPr lang="en-US" sz="2400"/>
              <a:t> HKI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2" descr="Image result for macam-macam h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74" y="0"/>
            <a:ext cx="3022503" cy="30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4607"/>
            <a:ext cx="7772400" cy="1609344"/>
          </a:xfrm>
        </p:spPr>
        <p:txBody>
          <a:bodyPr>
            <a:normAutofit/>
          </a:bodyPr>
          <a:lstStyle/>
          <a:p>
            <a:r>
              <a:rPr lang="en-US" sz="6000" dirty="0"/>
              <a:t>OUTLINE 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Intelektual</a:t>
            </a:r>
            <a:r>
              <a:rPr lang="en-US" sz="2400" dirty="0"/>
              <a:t> ( HKI)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HKI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Konvensi</a:t>
            </a:r>
            <a:r>
              <a:rPr lang="en-US" sz="2400" dirty="0"/>
              <a:t> International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HKI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, </a:t>
            </a:r>
            <a:r>
              <a:rPr lang="en-US" sz="2400" dirty="0" err="1"/>
              <a:t>Pencatatn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,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,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Sengketa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,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,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,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Sengketa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Hak</a:t>
            </a:r>
            <a:r>
              <a:rPr lang="en-US" sz="2400" dirty="0"/>
              <a:t> Paten, </a:t>
            </a:r>
            <a:r>
              <a:rPr lang="en-US" sz="2400" dirty="0" err="1"/>
              <a:t>Permohonan</a:t>
            </a:r>
            <a:r>
              <a:rPr lang="en-US" sz="2400" dirty="0"/>
              <a:t> Paten,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Paten,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Sengketa</a:t>
            </a:r>
            <a:r>
              <a:rPr lang="en-US" sz="2400" dirty="0"/>
              <a:t> Paten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13182"/>
            <a:ext cx="7772400" cy="1609344"/>
          </a:xfrm>
        </p:spPr>
        <p:txBody>
          <a:bodyPr>
            <a:normAutofit/>
          </a:bodyPr>
          <a:lstStyle/>
          <a:p>
            <a:r>
              <a:rPr lang="en-US" sz="6000" dirty="0"/>
              <a:t>OUTLINE 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Disain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Disain</a:t>
            </a:r>
            <a:r>
              <a:rPr lang="en-US" sz="2400" dirty="0"/>
              <a:t> Tata </a:t>
            </a:r>
            <a:r>
              <a:rPr lang="en-US" sz="2400" dirty="0" err="1"/>
              <a:t>Letak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Terpadu</a:t>
            </a:r>
            <a:r>
              <a:rPr lang="en-US" sz="2400" dirty="0"/>
              <a:t>, </a:t>
            </a:r>
            <a:r>
              <a:rPr lang="en-US" sz="2400" dirty="0" err="1"/>
              <a:t>Pengertian</a:t>
            </a:r>
            <a:r>
              <a:rPr lang="en-US" sz="2400" dirty="0"/>
              <a:t>, </a:t>
            </a:r>
            <a:r>
              <a:rPr lang="en-US" sz="2400" dirty="0" err="1"/>
              <a:t>Obyek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Dagang</a:t>
            </a:r>
            <a:r>
              <a:rPr lang="en-US" sz="2400" dirty="0"/>
              <a:t>, </a:t>
            </a:r>
            <a:r>
              <a:rPr lang="en-US" sz="2400" dirty="0" err="1"/>
              <a:t>pengertian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</a:t>
            </a:r>
            <a:r>
              <a:rPr lang="en-US" sz="2400" dirty="0" err="1"/>
              <a:t>perlindangan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Kasus-kasus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Pengajuan</a:t>
            </a:r>
            <a:r>
              <a:rPr lang="en-US" sz="2400" dirty="0"/>
              <a:t> HKI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hlinkClick r:id="rId2" action="ppaction://hlinkfile"/>
              </a:rPr>
              <a:t>..\</a:t>
            </a:r>
            <a:r>
              <a:rPr lang="en-US" sz="2400" dirty="0" err="1">
                <a:hlinkClick r:id="rId2" action="ppaction://hlinkfile"/>
              </a:rPr>
              <a:t>kreativitas</a:t>
            </a:r>
            <a:r>
              <a:rPr lang="en-US" sz="2400" dirty="0">
                <a:hlinkClick r:id="rId2" action="ppaction://hlinkfile"/>
              </a:rPr>
              <a:t>\</a:t>
            </a:r>
            <a:r>
              <a:rPr lang="en-US" sz="2400" dirty="0" err="1">
                <a:hlinkClick r:id="rId2" action="ppaction://hlinkfile"/>
              </a:rPr>
              <a:t>Hak</a:t>
            </a:r>
            <a:r>
              <a:rPr lang="en-US" sz="2400" dirty="0">
                <a:hlinkClick r:id="rId2" action="ppaction://hlinkfile"/>
              </a:rPr>
              <a:t> </a:t>
            </a:r>
            <a:r>
              <a:rPr lang="en-US" sz="2400" dirty="0" err="1">
                <a:hlinkClick r:id="rId2" action="ppaction://hlinkfile"/>
              </a:rPr>
              <a:t>Kekayaan</a:t>
            </a:r>
            <a:r>
              <a:rPr lang="en-US" sz="2400" dirty="0">
                <a:hlinkClick r:id="rId2" action="ppaction://hlinkfile"/>
              </a:rPr>
              <a:t> Intelektual.mp4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8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6032"/>
            <a:ext cx="7772400" cy="1609344"/>
          </a:xfrm>
        </p:spPr>
        <p:txBody>
          <a:bodyPr>
            <a:normAutofit/>
          </a:bodyPr>
          <a:lstStyle/>
          <a:p>
            <a:r>
              <a:rPr lang="en-US" sz="4800" dirty="0" err="1"/>
              <a:t>Pengertian</a:t>
            </a:r>
            <a:r>
              <a:rPr lang="en-US" sz="4800" dirty="0"/>
              <a:t> HKI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7058"/>
            <a:ext cx="7772400" cy="4050792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HKI </a:t>
            </a:r>
            <a:r>
              <a:rPr lang="en-US" sz="2400" b="1" dirty="0" err="1">
                <a:latin typeface="Arial" panose="020B0604020202020204" pitchFamily="34" charset="0"/>
              </a:rPr>
              <a:t>merupakan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padanan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dari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</a:rPr>
              <a:t>Intellectual Property Rights</a:t>
            </a:r>
            <a:r>
              <a:rPr lang="en-US" sz="2400" i="1" dirty="0">
                <a:latin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400" b="1" dirty="0" err="1">
                <a:latin typeface="Arial" panose="020B0604020202020204" pitchFamily="34" charset="0"/>
              </a:rPr>
              <a:t>Hak</a:t>
            </a:r>
            <a:r>
              <a:rPr lang="en-US" sz="2400" b="1" dirty="0">
                <a:latin typeface="Arial" panose="020B0604020202020204" pitchFamily="34" charset="0"/>
              </a:rPr>
              <a:t> yang </a:t>
            </a:r>
            <a:r>
              <a:rPr lang="en-US" sz="2400" b="1" dirty="0" err="1">
                <a:latin typeface="Arial" panose="020B0604020202020204" pitchFamily="34" charset="0"/>
              </a:rPr>
              <a:t>timbul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sebagai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hasil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olah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pikir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otak</a:t>
            </a:r>
            <a:r>
              <a:rPr lang="en-US" sz="2400" b="1" dirty="0">
                <a:latin typeface="Arial" panose="020B0604020202020204" pitchFamily="34" charset="0"/>
              </a:rPr>
              <a:t> yang </a:t>
            </a:r>
            <a:r>
              <a:rPr lang="en-US" sz="2400" b="1" dirty="0" err="1">
                <a:latin typeface="Arial" panose="020B0604020202020204" pitchFamily="34" charset="0"/>
              </a:rPr>
              <a:t>menghasilkan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suatu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produk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atau</a:t>
            </a:r>
            <a:r>
              <a:rPr lang="en-US" sz="2400" b="1" dirty="0">
                <a:latin typeface="Arial" panose="020B0604020202020204" pitchFamily="34" charset="0"/>
              </a:rPr>
              <a:t> proses yang </a:t>
            </a:r>
            <a:r>
              <a:rPr lang="en-US" sz="2400" b="1" dirty="0" err="1">
                <a:latin typeface="Arial" panose="020B0604020202020204" pitchFamily="34" charset="0"/>
              </a:rPr>
              <a:t>berguna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untuk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manusia</a:t>
            </a:r>
            <a:endParaRPr 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400" b="1" dirty="0" err="1">
                <a:latin typeface="Arial" panose="020B0604020202020204" pitchFamily="34" charset="0"/>
              </a:rPr>
              <a:t>Hak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untuk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menikmati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secara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ekonomis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dari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suatu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kreativitas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intelektual</a:t>
            </a:r>
            <a:endParaRPr lang="en-US" sz="2400" b="1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25" descr="Idea_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4" y="4354514"/>
            <a:ext cx="12604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26" descr="Produ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62476"/>
            <a:ext cx="274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29" descr="HK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4283076"/>
            <a:ext cx="1057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3783013" y="4873626"/>
            <a:ext cx="609600" cy="6207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7713662" y="4873626"/>
            <a:ext cx="609600" cy="6207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1666876" y="3478212"/>
            <a:ext cx="5572125" cy="2590800"/>
            <a:chOff x="0" y="2688"/>
            <a:chExt cx="3547" cy="1632"/>
          </a:xfrm>
        </p:grpSpPr>
        <p:pic>
          <p:nvPicPr>
            <p:cNvPr id="7179" name="Picture 5" descr="_40163031_hand_prom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704"/>
              <a:ext cx="47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6" descr="_38880675_whats_on_666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20"/>
              <a:ext cx="47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7" descr="_39915698_bl8_prom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04"/>
              <a:ext cx="47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8" descr="_40083513_mona_2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8"/>
              <a:ext cx="1462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9" descr="_40126637_daliold_ap_300x2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510"/>
              <a:ext cx="110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0" descr="_40176049_thinker666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845"/>
              <a:ext cx="47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1" descr="_40326411_suffering_666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8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5060106" y="-24"/>
            <a:ext cx="3188544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Contoh</a:t>
            </a:r>
            <a:r>
              <a:rPr lang="en-US" sz="2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  <a:r>
              <a:rPr lang="en-US" sz="2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hasil</a:t>
            </a:r>
            <a:r>
              <a:rPr lang="en-US" sz="2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  <a:r>
              <a:rPr lang="en-US" sz="2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kreatifitas</a:t>
            </a:r>
            <a:r>
              <a:rPr lang="en-US" sz="2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  <a:r>
              <a:rPr lang="en-US" sz="2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manusia</a:t>
            </a:r>
            <a:endParaRPr lang="en-US" sz="2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rgbClr val="D3481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09198" y="1428737"/>
            <a:ext cx="18473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endParaRPr lang="en-US" sz="2400" b="1" spc="50" dirty="0">
              <a:ln w="11430"/>
              <a:solidFill>
                <a:srgbClr val="E9E5DC">
                  <a:lumMod val="1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 algn="r">
              <a:defRPr/>
            </a:pPr>
            <a:endParaRPr lang="en-US" sz="2400" b="1" spc="50" dirty="0">
              <a:ln w="11430"/>
              <a:solidFill>
                <a:srgbClr val="E9E5DC">
                  <a:lumMod val="1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  <p:pic>
        <p:nvPicPr>
          <p:cNvPr id="7175" name="Picture 10" descr="_40282941_afpwatermelons2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1" y="3429000"/>
            <a:ext cx="22764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wheaties-ba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429000"/>
            <a:ext cx="42148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untitled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81689" y="3429001"/>
            <a:ext cx="2357437" cy="321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Penahan Rambut Saat Makan M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044856"/>
            <a:ext cx="1678528" cy="22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rmasitips.com/wp-content/uploads/2010/08/Payung-Bada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28394"/>
            <a:ext cx="1781802" cy="26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g Obat Tetes Mat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00" y="867441"/>
            <a:ext cx="1756936" cy="24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 Penemuan Modern Paling Tangguh Di Dun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14" y="1822238"/>
            <a:ext cx="3526787" cy="15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9444"/>
            <a:ext cx="7772400" cy="1609344"/>
          </a:xfrm>
        </p:spPr>
        <p:txBody>
          <a:bodyPr/>
          <a:lstStyle/>
          <a:p>
            <a:r>
              <a:rPr lang="en-US" dirty="0" smtClean="0"/>
              <a:t>DASAR 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28788"/>
            <a:ext cx="7772400" cy="4443412"/>
          </a:xfrm>
        </p:spPr>
        <p:txBody>
          <a:bodyPr>
            <a:normAutofit fontScale="92500" lnSpcReduction="10000"/>
          </a:bodyPr>
          <a:lstStyle/>
          <a:p>
            <a:pPr marL="225425" indent="-225425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PERJANJIAN INTERNASIONAL</a:t>
            </a:r>
          </a:p>
          <a:p>
            <a:pPr marL="225425" indent="-225425" algn="just">
              <a:lnSpc>
                <a:spcPct val="11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Berne Convention 1883 – </a:t>
            </a:r>
            <a:r>
              <a:rPr lang="en-US" b="1" dirty="0" err="1">
                <a:cs typeface="Arial" charset="0"/>
              </a:rPr>
              <a:t>Hak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Cipta</a:t>
            </a:r>
            <a:endParaRPr lang="en-US" b="1" dirty="0">
              <a:cs typeface="Arial" charset="0"/>
            </a:endParaRPr>
          </a:p>
          <a:p>
            <a:pPr marL="225425" indent="-225425" algn="just">
              <a:lnSpc>
                <a:spcPct val="11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Paris Convention 1886 – Paten, </a:t>
            </a:r>
            <a:r>
              <a:rPr lang="en-US" b="1" dirty="0" err="1">
                <a:cs typeface="Arial" charset="0"/>
              </a:rPr>
              <a:t>Merek</a:t>
            </a:r>
            <a:r>
              <a:rPr lang="en-US" b="1" dirty="0">
                <a:cs typeface="Arial" charset="0"/>
              </a:rPr>
              <a:t>, </a:t>
            </a:r>
            <a:r>
              <a:rPr lang="en-US" b="1" dirty="0" err="1">
                <a:cs typeface="Arial" charset="0"/>
              </a:rPr>
              <a:t>Desain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Industri</a:t>
            </a:r>
            <a:endParaRPr lang="en-US" b="1" dirty="0">
              <a:cs typeface="Arial" charset="0"/>
            </a:endParaRPr>
          </a:p>
          <a:p>
            <a:pPr marL="225425" indent="-225425" algn="just">
              <a:lnSpc>
                <a:spcPct val="11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dirty="0" err="1">
                <a:cs typeface="Arial" charset="0"/>
              </a:rPr>
              <a:t>Perjanjian</a:t>
            </a:r>
            <a:r>
              <a:rPr lang="en-US" b="1" dirty="0">
                <a:cs typeface="Arial" charset="0"/>
              </a:rPr>
              <a:t> TRIPs (agreement on Trade Related Aspects of Intellectual Property Rights) – WTO </a:t>
            </a:r>
            <a:r>
              <a:rPr lang="en-US" b="1" dirty="0" smtClean="0">
                <a:cs typeface="Arial" charset="0"/>
              </a:rPr>
              <a:t>1994</a:t>
            </a:r>
          </a:p>
          <a:p>
            <a:pPr marL="225425" indent="-225425" algn="just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UU NASIONAL</a:t>
            </a: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UU No. 30/2000 </a:t>
            </a:r>
            <a:r>
              <a:rPr lang="en-US" b="1" dirty="0" err="1">
                <a:cs typeface="Arial" charset="0"/>
              </a:rPr>
              <a:t>tentang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Rahasia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Dagang</a:t>
            </a:r>
            <a:endParaRPr lang="en-US" b="1" dirty="0">
              <a:cs typeface="Arial" charset="0"/>
            </a:endParaRP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UU No. 31/2000 </a:t>
            </a:r>
            <a:r>
              <a:rPr lang="en-US" b="1" dirty="0" err="1">
                <a:cs typeface="Arial" charset="0"/>
              </a:rPr>
              <a:t>tentang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Desain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Industri</a:t>
            </a:r>
            <a:endParaRPr lang="en-US" b="1" dirty="0">
              <a:cs typeface="Arial" charset="0"/>
            </a:endParaRP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UU No. 32/2000 </a:t>
            </a:r>
            <a:r>
              <a:rPr lang="en-US" b="1" dirty="0" err="1">
                <a:cs typeface="Arial" charset="0"/>
              </a:rPr>
              <a:t>tentang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Desain</a:t>
            </a:r>
            <a:r>
              <a:rPr lang="en-US" b="1" dirty="0">
                <a:cs typeface="Arial" charset="0"/>
              </a:rPr>
              <a:t> Tata </a:t>
            </a:r>
            <a:r>
              <a:rPr lang="en-US" b="1" dirty="0" err="1">
                <a:cs typeface="Arial" charset="0"/>
              </a:rPr>
              <a:t>Letak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Sirkuit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Terpadu</a:t>
            </a:r>
            <a:endParaRPr lang="en-US" b="1" dirty="0">
              <a:cs typeface="Arial" charset="0"/>
            </a:endParaRP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r>
              <a:rPr lang="en-US" b="1" dirty="0" smtClean="0">
                <a:cs typeface="Arial" charset="0"/>
              </a:rPr>
              <a:t>UU </a:t>
            </a:r>
            <a:r>
              <a:rPr lang="en-US" b="1" dirty="0">
                <a:cs typeface="Arial" charset="0"/>
              </a:rPr>
              <a:t>no. </a:t>
            </a:r>
            <a:r>
              <a:rPr lang="en-US" b="1" dirty="0" smtClean="0">
                <a:cs typeface="Arial" charset="0"/>
              </a:rPr>
              <a:t>28/2014 </a:t>
            </a:r>
            <a:r>
              <a:rPr lang="en-US" b="1" dirty="0" err="1">
                <a:cs typeface="Arial" charset="0"/>
              </a:rPr>
              <a:t>tentang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Hak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Cipta</a:t>
            </a:r>
            <a:r>
              <a:rPr lang="en-US" b="1" dirty="0">
                <a:cs typeface="Arial" charset="0"/>
              </a:rPr>
              <a:t> </a:t>
            </a:r>
            <a:endParaRPr lang="en-US" b="1" dirty="0" smtClean="0">
              <a:cs typeface="Arial" charset="0"/>
            </a:endParaRP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UU No. 20/2016 </a:t>
            </a:r>
            <a:r>
              <a:rPr lang="en-US" b="1" dirty="0" err="1">
                <a:cs typeface="Arial" charset="0"/>
              </a:rPr>
              <a:t>tentang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Merek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dan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Indikasi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 smtClean="0">
                <a:cs typeface="Arial" charset="0"/>
              </a:rPr>
              <a:t>Geografis</a:t>
            </a:r>
            <a:endParaRPr lang="en-US" b="1" dirty="0" smtClean="0">
              <a:cs typeface="Arial" charset="0"/>
            </a:endParaRP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r>
              <a:rPr lang="en-US" b="1" dirty="0">
                <a:cs typeface="Arial" charset="0"/>
              </a:rPr>
              <a:t>UU No. 13/2016 </a:t>
            </a:r>
            <a:r>
              <a:rPr lang="en-US" b="1" dirty="0" err="1">
                <a:cs typeface="Arial" charset="0"/>
              </a:rPr>
              <a:t>tentang</a:t>
            </a:r>
            <a:r>
              <a:rPr lang="en-US" b="1" dirty="0">
                <a:cs typeface="Arial" charset="0"/>
              </a:rPr>
              <a:t> Paten</a:t>
            </a:r>
          </a:p>
          <a:p>
            <a:pPr marL="225425" indent="-225425" algn="just">
              <a:spcBef>
                <a:spcPct val="50000"/>
              </a:spcBef>
              <a:buFontTx/>
              <a:buChar char="•"/>
              <a:defRPr/>
            </a:pPr>
            <a:endParaRPr lang="id-ID" b="1" dirty="0">
              <a:cs typeface="Arial" charset="0"/>
            </a:endParaRPr>
          </a:p>
          <a:p>
            <a:endParaRPr lang="en-US" dirty="0"/>
          </a:p>
        </p:txBody>
      </p:sp>
      <p:pic>
        <p:nvPicPr>
          <p:cNvPr id="6" name="Picture 5" descr="http://2.bp.blogspot.com/-UcCzP64FVaw/UQ4jrNi03UI/AAAAAAAAAJs/GaEBSpXF5RE/s1600/ag00462_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"/>
            <a:ext cx="2046288" cy="200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8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MAKNA HKI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887" y="2992946"/>
            <a:ext cx="7772400" cy="4050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Hak</a:t>
            </a:r>
            <a:r>
              <a:rPr lang="en-US" sz="3200" dirty="0"/>
              <a:t> yang </a:t>
            </a:r>
            <a:r>
              <a:rPr lang="en-US" sz="3200" dirty="0" err="1"/>
              <a:t>berkenaan</a:t>
            </a:r>
            <a:r>
              <a:rPr lang="en-US" sz="3200" dirty="0"/>
              <a:t> </a:t>
            </a:r>
            <a:r>
              <a:rPr lang="en-US" sz="3200" dirty="0" err="1"/>
              <a:t>dgn</a:t>
            </a:r>
            <a:r>
              <a:rPr lang="en-US" sz="3200" dirty="0"/>
              <a:t> </a:t>
            </a:r>
            <a:r>
              <a:rPr lang="en-US" sz="3200" dirty="0" err="1"/>
              <a:t>kekayaan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timbul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lahir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intelektual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temuan</a:t>
            </a:r>
            <a:r>
              <a:rPr lang="en-US" sz="3200" dirty="0"/>
              <a:t>, </a:t>
            </a:r>
            <a:r>
              <a:rPr lang="en-US" sz="3200" dirty="0" err="1"/>
              <a:t>kreasi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ciptaan</a:t>
            </a:r>
            <a:r>
              <a:rPr lang="en-US" sz="3200" dirty="0"/>
              <a:t> di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, </a:t>
            </a:r>
            <a:r>
              <a:rPr lang="en-US" sz="3200" dirty="0" err="1"/>
              <a:t>seni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sastra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" b="90991" l="800" r="9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00" y="9258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INTI HKI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 err="1"/>
              <a:t>Hak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menikmati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ekonomis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kreativitas</a:t>
            </a:r>
            <a:r>
              <a:rPr lang="en-US" sz="3200" dirty="0"/>
              <a:t> </a:t>
            </a:r>
            <a:r>
              <a:rPr lang="en-US" sz="3200" dirty="0" err="1"/>
              <a:t>intelektual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gangguan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lain</a:t>
            </a:r>
          </a:p>
          <a:p>
            <a:endParaRPr lang="en-US" dirty="0"/>
          </a:p>
        </p:txBody>
      </p:sp>
      <p:pic>
        <p:nvPicPr>
          <p:cNvPr id="4" name="Picture 3" descr="http://1.bp.blogspot.com/-KRbk2cUupes/UV0CGzVXIRI/AAAAAAAAAEE/XbFclMvp1bc/s200/animasi+bergerak+power+point+1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80" y="4146804"/>
            <a:ext cx="2985770" cy="223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Brush Script MT</vt:lpstr>
      <vt:lpstr>Calibri</vt:lpstr>
      <vt:lpstr>Rockwell</vt:lpstr>
      <vt:lpstr>Rockwell Condensed</vt:lpstr>
      <vt:lpstr>Tahoma</vt:lpstr>
      <vt:lpstr>Wingdings</vt:lpstr>
      <vt:lpstr>Wood Type</vt:lpstr>
      <vt:lpstr>KEMAHIRAN HKI</vt:lpstr>
      <vt:lpstr>LEARNING  OUTCOMES</vt:lpstr>
      <vt:lpstr>OUTLINE MATERI</vt:lpstr>
      <vt:lpstr>OUTLINE MATERI</vt:lpstr>
      <vt:lpstr>Pengertian HKI</vt:lpstr>
      <vt:lpstr>PowerPoint Presentation</vt:lpstr>
      <vt:lpstr>DASAR HUKUM</vt:lpstr>
      <vt:lpstr>MAKNA HKI </vt:lpstr>
      <vt:lpstr>INTI HKI</vt:lpstr>
      <vt:lpstr>OBYEK HKI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KEMAHIRAN HKI</dc:title>
  <dc:creator>User</dc:creator>
  <cp:lastModifiedBy>User</cp:lastModifiedBy>
  <cp:revision>2</cp:revision>
  <dcterms:created xsi:type="dcterms:W3CDTF">2020-04-26T00:18:01Z</dcterms:created>
  <dcterms:modified xsi:type="dcterms:W3CDTF">2020-05-13T04:27:50Z</dcterms:modified>
</cp:coreProperties>
</file>