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Kollektif" charset="1" panose="020B0604020101010102"/>
      <p:regular r:id="rId20"/>
    </p:embeddedFont>
    <p:embeddedFont>
      <p:font typeface="Londrina Solid" charset="1" panose="00000500000000000000"/>
      <p:regular r:id="rId21"/>
    </p:embeddedFont>
    <p:embeddedFont>
      <p:font typeface="Canva Sans Bold" charset="1" panose="020B0803030501040103"/>
      <p:regular r:id="rId22"/>
    </p:embeddedFont>
    <p:embeddedFont>
      <p:font typeface="Canva Sans" charset="1" panose="020B0503030501040103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svg" Type="http://schemas.openxmlformats.org/officeDocument/2006/relationships/image"/><Relationship Id="rId12" Target="../media/image37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9.png" Type="http://schemas.openxmlformats.org/officeDocument/2006/relationships/image"/><Relationship Id="rId13" Target="../media/image10.svg" Type="http://schemas.openxmlformats.org/officeDocument/2006/relationships/image"/><Relationship Id="rId14" Target="../media/image28.png" Type="http://schemas.openxmlformats.org/officeDocument/2006/relationships/image"/><Relationship Id="rId15" Target="../media/image29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9.png" Type="http://schemas.openxmlformats.org/officeDocument/2006/relationships/image"/><Relationship Id="rId13" Target="../media/image10.svg" Type="http://schemas.openxmlformats.org/officeDocument/2006/relationships/image"/><Relationship Id="rId14" Target="../media/image28.png" Type="http://schemas.openxmlformats.org/officeDocument/2006/relationships/image"/><Relationship Id="rId15" Target="../media/image29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png" Type="http://schemas.openxmlformats.org/officeDocument/2006/relationships/image"/><Relationship Id="rId11" Target="../media/image41.svg" Type="http://schemas.openxmlformats.org/officeDocument/2006/relationships/image"/><Relationship Id="rId12" Target="../media/image42.png" Type="http://schemas.openxmlformats.org/officeDocument/2006/relationships/image"/><Relationship Id="rId13" Target="../media/image43.svg" Type="http://schemas.openxmlformats.org/officeDocument/2006/relationships/image"/><Relationship Id="rId14" Target="../media/image44.png" Type="http://schemas.openxmlformats.org/officeDocument/2006/relationships/image"/><Relationship Id="rId15" Target="../media/image45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46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28.png" Type="http://schemas.openxmlformats.org/officeDocument/2006/relationships/image"/><Relationship Id="rId7" Target="../media/image29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21.png" Type="http://schemas.openxmlformats.org/officeDocument/2006/relationships/image"/><Relationship Id="rId13" Target="../media/image22.svg" Type="http://schemas.openxmlformats.org/officeDocument/2006/relationships/image"/><Relationship Id="rId14" Target="../media/image11.png" Type="http://schemas.openxmlformats.org/officeDocument/2006/relationships/image"/><Relationship Id="rId15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28.png" Type="http://schemas.openxmlformats.org/officeDocument/2006/relationships/image"/><Relationship Id="rId9" Target="../media/image29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2" Target="../media/image30.png" Type="http://schemas.openxmlformats.org/officeDocument/2006/relationships/image"/><Relationship Id="rId3" Target="../media/image31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28.png" Type="http://schemas.openxmlformats.org/officeDocument/2006/relationships/image"/><Relationship Id="rId9" Target="../media/image29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png" Type="http://schemas.openxmlformats.org/officeDocument/2006/relationships/image"/><Relationship Id="rId11" Target="../media/image33.svg" Type="http://schemas.openxmlformats.org/officeDocument/2006/relationships/image"/><Relationship Id="rId12" Target="../media/image34.png" Type="http://schemas.openxmlformats.org/officeDocument/2006/relationships/image"/><Relationship Id="rId13" Target="../media/image35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png" Type="http://schemas.openxmlformats.org/officeDocument/2006/relationships/image"/><Relationship Id="rId11" Target="../media/image33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png" Type="http://schemas.openxmlformats.org/officeDocument/2006/relationships/image"/><Relationship Id="rId11" Target="../media/image33.svg" Type="http://schemas.openxmlformats.org/officeDocument/2006/relationships/image"/><Relationship Id="rId12" Target="../media/image36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4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03508" y="5777018"/>
            <a:ext cx="21695015" cy="11040295"/>
            <a:chOff x="0" y="0"/>
            <a:chExt cx="1424432" cy="7248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24432" cy="724874"/>
            </a:xfrm>
            <a:custGeom>
              <a:avLst/>
              <a:gdLst/>
              <a:ahLst/>
              <a:cxnLst/>
              <a:rect r="r" b="b" t="t" l="l"/>
              <a:pathLst>
                <a:path h="724874" w="1424432">
                  <a:moveTo>
                    <a:pt x="712216" y="0"/>
                  </a:moveTo>
                  <a:cubicBezTo>
                    <a:pt x="318870" y="0"/>
                    <a:pt x="0" y="162269"/>
                    <a:pt x="0" y="362437"/>
                  </a:cubicBezTo>
                  <a:cubicBezTo>
                    <a:pt x="0" y="562605"/>
                    <a:pt x="318870" y="724874"/>
                    <a:pt x="712216" y="724874"/>
                  </a:cubicBezTo>
                  <a:cubicBezTo>
                    <a:pt x="1105562" y="724874"/>
                    <a:pt x="1424432" y="562605"/>
                    <a:pt x="1424432" y="362437"/>
                  </a:cubicBezTo>
                  <a:cubicBezTo>
                    <a:pt x="1424432" y="162269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133540" y="10807"/>
              <a:ext cx="1157351" cy="6461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260960" y="-5922333"/>
            <a:ext cx="10600352" cy="9487315"/>
          </a:xfrm>
          <a:custGeom>
            <a:avLst/>
            <a:gdLst/>
            <a:ahLst/>
            <a:cxnLst/>
            <a:rect r="r" b="b" t="t" l="l"/>
            <a:pathLst>
              <a:path h="9487315" w="10600352">
                <a:moveTo>
                  <a:pt x="0" y="0"/>
                </a:moveTo>
                <a:lnTo>
                  <a:pt x="10600352" y="0"/>
                </a:lnTo>
                <a:lnTo>
                  <a:pt x="10600352" y="9487315"/>
                </a:lnTo>
                <a:lnTo>
                  <a:pt x="0" y="94873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948608" y="-5944295"/>
            <a:ext cx="10600352" cy="9487315"/>
          </a:xfrm>
          <a:custGeom>
            <a:avLst/>
            <a:gdLst/>
            <a:ahLst/>
            <a:cxnLst/>
            <a:rect r="r" b="b" t="t" l="l"/>
            <a:pathLst>
              <a:path h="9487315" w="10600352">
                <a:moveTo>
                  <a:pt x="0" y="0"/>
                </a:moveTo>
                <a:lnTo>
                  <a:pt x="10600352" y="0"/>
                </a:lnTo>
                <a:lnTo>
                  <a:pt x="10600352" y="9487316"/>
                </a:lnTo>
                <a:lnTo>
                  <a:pt x="0" y="94873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2130811" y="1028700"/>
            <a:ext cx="14026377" cy="7675208"/>
            <a:chOff x="0" y="0"/>
            <a:chExt cx="3694190" cy="202145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694190" cy="2021454"/>
            </a:xfrm>
            <a:custGeom>
              <a:avLst/>
              <a:gdLst/>
              <a:ahLst/>
              <a:cxnLst/>
              <a:rect r="r" b="b" t="t" l="l"/>
              <a:pathLst>
                <a:path h="2021454" w="3694190">
                  <a:moveTo>
                    <a:pt x="28150" y="0"/>
                  </a:moveTo>
                  <a:lnTo>
                    <a:pt x="3666040" y="0"/>
                  </a:lnTo>
                  <a:cubicBezTo>
                    <a:pt x="3673506" y="0"/>
                    <a:pt x="3680666" y="2966"/>
                    <a:pt x="3685945" y="8245"/>
                  </a:cubicBezTo>
                  <a:cubicBezTo>
                    <a:pt x="3691224" y="13524"/>
                    <a:pt x="3694190" y="20684"/>
                    <a:pt x="3694190" y="28150"/>
                  </a:cubicBezTo>
                  <a:lnTo>
                    <a:pt x="3694190" y="1993304"/>
                  </a:lnTo>
                  <a:cubicBezTo>
                    <a:pt x="3694190" y="2000770"/>
                    <a:pt x="3691224" y="2007930"/>
                    <a:pt x="3685945" y="2013209"/>
                  </a:cubicBezTo>
                  <a:cubicBezTo>
                    <a:pt x="3680666" y="2018488"/>
                    <a:pt x="3673506" y="2021454"/>
                    <a:pt x="3666040" y="2021454"/>
                  </a:cubicBezTo>
                  <a:lnTo>
                    <a:pt x="28150" y="2021454"/>
                  </a:lnTo>
                  <a:cubicBezTo>
                    <a:pt x="20684" y="2021454"/>
                    <a:pt x="13524" y="2018488"/>
                    <a:pt x="8245" y="2013209"/>
                  </a:cubicBezTo>
                  <a:cubicBezTo>
                    <a:pt x="2966" y="2007930"/>
                    <a:pt x="0" y="2000770"/>
                    <a:pt x="0" y="1993304"/>
                  </a:cubicBezTo>
                  <a:lnTo>
                    <a:pt x="0" y="28150"/>
                  </a:lnTo>
                  <a:cubicBezTo>
                    <a:pt x="0" y="20684"/>
                    <a:pt x="2966" y="13524"/>
                    <a:pt x="8245" y="8245"/>
                  </a:cubicBezTo>
                  <a:cubicBezTo>
                    <a:pt x="13524" y="2966"/>
                    <a:pt x="20684" y="0"/>
                    <a:pt x="28150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3694190" cy="20595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2730720" y="3498307"/>
            <a:ext cx="6013214" cy="7575702"/>
          </a:xfrm>
          <a:custGeom>
            <a:avLst/>
            <a:gdLst/>
            <a:ahLst/>
            <a:cxnLst/>
            <a:rect r="r" b="b" t="t" l="l"/>
            <a:pathLst>
              <a:path h="7575702" w="6013214">
                <a:moveTo>
                  <a:pt x="0" y="0"/>
                </a:moveTo>
                <a:lnTo>
                  <a:pt x="6013214" y="0"/>
                </a:lnTo>
                <a:lnTo>
                  <a:pt x="6013214" y="7575703"/>
                </a:lnTo>
                <a:lnTo>
                  <a:pt x="0" y="75757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01595" y="3704105"/>
            <a:ext cx="4242623" cy="7593061"/>
          </a:xfrm>
          <a:custGeom>
            <a:avLst/>
            <a:gdLst/>
            <a:ahLst/>
            <a:cxnLst/>
            <a:rect r="r" b="b" t="t" l="l"/>
            <a:pathLst>
              <a:path h="7593061" w="4242623">
                <a:moveTo>
                  <a:pt x="0" y="0"/>
                </a:moveTo>
                <a:lnTo>
                  <a:pt x="4242622" y="0"/>
                </a:lnTo>
                <a:lnTo>
                  <a:pt x="4242622" y="7593061"/>
                </a:lnTo>
                <a:lnTo>
                  <a:pt x="0" y="75930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5628828" y="6444417"/>
            <a:ext cx="7030343" cy="1285342"/>
            <a:chOff x="0" y="0"/>
            <a:chExt cx="1851613" cy="33852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851613" cy="338526"/>
            </a:xfrm>
            <a:custGeom>
              <a:avLst/>
              <a:gdLst/>
              <a:ahLst/>
              <a:cxnLst/>
              <a:rect r="r" b="b" t="t" l="l"/>
              <a:pathLst>
                <a:path h="338526" w="1851613">
                  <a:moveTo>
                    <a:pt x="56162" y="0"/>
                  </a:moveTo>
                  <a:lnTo>
                    <a:pt x="1795451" y="0"/>
                  </a:lnTo>
                  <a:cubicBezTo>
                    <a:pt x="1810346" y="0"/>
                    <a:pt x="1824631" y="5917"/>
                    <a:pt x="1835164" y="16449"/>
                  </a:cubicBezTo>
                  <a:cubicBezTo>
                    <a:pt x="1845696" y="26982"/>
                    <a:pt x="1851613" y="41267"/>
                    <a:pt x="1851613" y="56162"/>
                  </a:cubicBezTo>
                  <a:lnTo>
                    <a:pt x="1851613" y="282364"/>
                  </a:lnTo>
                  <a:cubicBezTo>
                    <a:pt x="1851613" y="313382"/>
                    <a:pt x="1826468" y="338526"/>
                    <a:pt x="1795451" y="338526"/>
                  </a:cubicBezTo>
                  <a:lnTo>
                    <a:pt x="56162" y="338526"/>
                  </a:lnTo>
                  <a:cubicBezTo>
                    <a:pt x="25145" y="338526"/>
                    <a:pt x="0" y="313382"/>
                    <a:pt x="0" y="282364"/>
                  </a:cubicBezTo>
                  <a:lnTo>
                    <a:pt x="0" y="56162"/>
                  </a:lnTo>
                  <a:cubicBezTo>
                    <a:pt x="0" y="25145"/>
                    <a:pt x="25145" y="0"/>
                    <a:pt x="56162" y="0"/>
                  </a:cubicBezTo>
                  <a:close/>
                </a:path>
              </a:pathLst>
            </a:custGeom>
            <a:solidFill>
              <a:srgbClr val="FFE397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123825"/>
              <a:ext cx="1851613" cy="4623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231F20"/>
                  </a:solidFill>
                  <a:latin typeface="Kollektif"/>
                  <a:ea typeface="Kollektif"/>
                  <a:cs typeface="Kollektif"/>
                  <a:sym typeface="Kollektif"/>
                </a:rPr>
                <a:t>Ika Suciwati, M.TESOL.</a:t>
              </a:r>
            </a:p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231F20"/>
                  </a:solidFill>
                  <a:latin typeface="Kollektif"/>
                  <a:ea typeface="Kollektif"/>
                  <a:cs typeface="Kollektif"/>
                  <a:sym typeface="Kollektif"/>
                </a:rPr>
                <a:t>Amy Krisdina, M.Pd.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4053962" y="3050612"/>
            <a:ext cx="10180076" cy="3104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61"/>
              </a:lnSpc>
            </a:pPr>
            <a:r>
              <a:rPr lang="en-US" sz="11961" spc="1483">
                <a:solidFill>
                  <a:srgbClr val="231F2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ADJECTIVE</a:t>
            </a:r>
          </a:p>
          <a:p>
            <a:pPr algn="ctr">
              <a:lnSpc>
                <a:spcPts val="11961"/>
              </a:lnSpc>
            </a:pPr>
            <a:r>
              <a:rPr lang="en-US" sz="11961" spc="1483">
                <a:solidFill>
                  <a:srgbClr val="231F2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CLAUSE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654327" y="3020375"/>
            <a:ext cx="1052907" cy="1089214"/>
          </a:xfrm>
          <a:custGeom>
            <a:avLst/>
            <a:gdLst/>
            <a:ahLst/>
            <a:cxnLst/>
            <a:rect r="r" b="b" t="t" l="l"/>
            <a:pathLst>
              <a:path h="1089214" w="1052907">
                <a:moveTo>
                  <a:pt x="0" y="0"/>
                </a:moveTo>
                <a:lnTo>
                  <a:pt x="1052907" y="0"/>
                </a:lnTo>
                <a:lnTo>
                  <a:pt x="1052907" y="1089214"/>
                </a:lnTo>
                <a:lnTo>
                  <a:pt x="0" y="10892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4855" t="-80817" r="-404244" b="-344018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6689634" y="2350241"/>
            <a:ext cx="1037320" cy="950886"/>
          </a:xfrm>
          <a:custGeom>
            <a:avLst/>
            <a:gdLst/>
            <a:ahLst/>
            <a:cxnLst/>
            <a:rect r="r" b="b" t="t" l="l"/>
            <a:pathLst>
              <a:path h="950886" w="1037320">
                <a:moveTo>
                  <a:pt x="0" y="0"/>
                </a:moveTo>
                <a:lnTo>
                  <a:pt x="1037319" y="0"/>
                </a:lnTo>
                <a:lnTo>
                  <a:pt x="1037319" y="950887"/>
                </a:lnTo>
                <a:lnTo>
                  <a:pt x="0" y="9508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95444" t="0" r="-350902" b="-380348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true" rot="3364319">
            <a:off x="17822019" y="4326371"/>
            <a:ext cx="709799" cy="1309391"/>
          </a:xfrm>
          <a:custGeom>
            <a:avLst/>
            <a:gdLst/>
            <a:ahLst/>
            <a:cxnLst/>
            <a:rect r="r" b="b" t="t" l="l"/>
            <a:pathLst>
              <a:path h="1309391" w="709799">
                <a:moveTo>
                  <a:pt x="0" y="1309391"/>
                </a:moveTo>
                <a:lnTo>
                  <a:pt x="709799" y="1309391"/>
                </a:lnTo>
                <a:lnTo>
                  <a:pt x="709799" y="0"/>
                </a:lnTo>
                <a:lnTo>
                  <a:pt x="0" y="0"/>
                </a:lnTo>
                <a:lnTo>
                  <a:pt x="0" y="1309391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6853097">
            <a:off x="1665501" y="1423267"/>
            <a:ext cx="742193" cy="1369149"/>
          </a:xfrm>
          <a:custGeom>
            <a:avLst/>
            <a:gdLst/>
            <a:ahLst/>
            <a:cxnLst/>
            <a:rect r="r" b="b" t="t" l="l"/>
            <a:pathLst>
              <a:path h="1369149" w="742193">
                <a:moveTo>
                  <a:pt x="0" y="0"/>
                </a:moveTo>
                <a:lnTo>
                  <a:pt x="742193" y="0"/>
                </a:lnTo>
                <a:lnTo>
                  <a:pt x="742193" y="1369149"/>
                </a:lnTo>
                <a:lnTo>
                  <a:pt x="0" y="136914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6473329" y="2001103"/>
            <a:ext cx="5341341" cy="604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31F20"/>
                </a:solidFill>
                <a:latin typeface="Kollektif"/>
                <a:ea typeface="Kollektif"/>
                <a:cs typeface="Kollektif"/>
                <a:sym typeface="Kollektif"/>
              </a:rPr>
              <a:t>Advanced English Structure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14620501" y="2936086"/>
            <a:ext cx="768019" cy="768019"/>
          </a:xfrm>
          <a:custGeom>
            <a:avLst/>
            <a:gdLst/>
            <a:ahLst/>
            <a:cxnLst/>
            <a:rect r="r" b="b" t="t" l="l"/>
            <a:pathLst>
              <a:path h="768019" w="768019">
                <a:moveTo>
                  <a:pt x="0" y="0"/>
                </a:moveTo>
                <a:lnTo>
                  <a:pt x="768019" y="0"/>
                </a:lnTo>
                <a:lnTo>
                  <a:pt x="768019" y="768019"/>
                </a:lnTo>
                <a:lnTo>
                  <a:pt x="0" y="76801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4053962" y="5640960"/>
            <a:ext cx="768019" cy="768019"/>
          </a:xfrm>
          <a:custGeom>
            <a:avLst/>
            <a:gdLst/>
            <a:ahLst/>
            <a:cxnLst/>
            <a:rect r="r" b="b" t="t" l="l"/>
            <a:pathLst>
              <a:path h="768019" w="768019">
                <a:moveTo>
                  <a:pt x="0" y="0"/>
                </a:moveTo>
                <a:lnTo>
                  <a:pt x="768019" y="0"/>
                </a:lnTo>
                <a:lnTo>
                  <a:pt x="768019" y="768018"/>
                </a:lnTo>
                <a:lnTo>
                  <a:pt x="0" y="76801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4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244745"/>
            <a:ext cx="16230600" cy="8205312"/>
            <a:chOff x="0" y="0"/>
            <a:chExt cx="21640800" cy="109404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25267"/>
              <a:ext cx="12195698" cy="10915150"/>
            </a:xfrm>
            <a:custGeom>
              <a:avLst/>
              <a:gdLst/>
              <a:ahLst/>
              <a:cxnLst/>
              <a:rect r="r" b="b" t="t" l="l"/>
              <a:pathLst>
                <a:path h="10915150" w="12195698">
                  <a:moveTo>
                    <a:pt x="0" y="0"/>
                  </a:moveTo>
                  <a:lnTo>
                    <a:pt x="12195698" y="0"/>
                  </a:lnTo>
                  <a:lnTo>
                    <a:pt x="12195698" y="10915149"/>
                  </a:lnTo>
                  <a:lnTo>
                    <a:pt x="0" y="10915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445102" y="0"/>
              <a:ext cx="12195698" cy="10915150"/>
            </a:xfrm>
            <a:custGeom>
              <a:avLst/>
              <a:gdLst/>
              <a:ahLst/>
              <a:cxnLst/>
              <a:rect r="r" b="b" t="t" l="l"/>
              <a:pathLst>
                <a:path h="10915150" w="12195698">
                  <a:moveTo>
                    <a:pt x="0" y="0"/>
                  </a:moveTo>
                  <a:lnTo>
                    <a:pt x="12195698" y="0"/>
                  </a:lnTo>
                  <a:lnTo>
                    <a:pt x="12195698" y="10915150"/>
                  </a:lnTo>
                  <a:lnTo>
                    <a:pt x="0" y="10915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-1703508" y="9737574"/>
            <a:ext cx="21695015" cy="8642095"/>
            <a:chOff x="0" y="0"/>
            <a:chExt cx="1424432" cy="56741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24432" cy="567415"/>
            </a:xfrm>
            <a:custGeom>
              <a:avLst/>
              <a:gdLst/>
              <a:ahLst/>
              <a:cxnLst/>
              <a:rect r="r" b="b" t="t" l="l"/>
              <a:pathLst>
                <a:path h="567415" w="1424432">
                  <a:moveTo>
                    <a:pt x="712216" y="0"/>
                  </a:moveTo>
                  <a:cubicBezTo>
                    <a:pt x="318870" y="0"/>
                    <a:pt x="0" y="127020"/>
                    <a:pt x="0" y="283707"/>
                  </a:cubicBezTo>
                  <a:cubicBezTo>
                    <a:pt x="0" y="440395"/>
                    <a:pt x="318870" y="567415"/>
                    <a:pt x="712216" y="567415"/>
                  </a:cubicBezTo>
                  <a:cubicBezTo>
                    <a:pt x="1105562" y="567415"/>
                    <a:pt x="1424432" y="440395"/>
                    <a:pt x="1424432" y="283707"/>
                  </a:cubicBezTo>
                  <a:cubicBezTo>
                    <a:pt x="1424432" y="127020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133540" y="-3955"/>
              <a:ext cx="1157351" cy="5181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true" flipV="false" rot="0">
            <a:off x="14410296" y="5761296"/>
            <a:ext cx="2849004" cy="2413922"/>
          </a:xfrm>
          <a:custGeom>
            <a:avLst/>
            <a:gdLst/>
            <a:ahLst/>
            <a:cxnLst/>
            <a:rect r="r" b="b" t="t" l="l"/>
            <a:pathLst>
              <a:path h="2413922" w="2849004">
                <a:moveTo>
                  <a:pt x="2849004" y="0"/>
                </a:moveTo>
                <a:lnTo>
                  <a:pt x="0" y="0"/>
                </a:lnTo>
                <a:lnTo>
                  <a:pt x="0" y="2413922"/>
                </a:lnTo>
                <a:lnTo>
                  <a:pt x="2849004" y="2413922"/>
                </a:lnTo>
                <a:lnTo>
                  <a:pt x="284900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32761" r="-499472" b="-229128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7490497">
            <a:off x="16631112" y="3509301"/>
            <a:ext cx="702855" cy="1296581"/>
          </a:xfrm>
          <a:custGeom>
            <a:avLst/>
            <a:gdLst/>
            <a:ahLst/>
            <a:cxnLst/>
            <a:rect r="r" b="b" t="t" l="l"/>
            <a:pathLst>
              <a:path h="1296581" w="702855">
                <a:moveTo>
                  <a:pt x="0" y="0"/>
                </a:moveTo>
                <a:lnTo>
                  <a:pt x="702855" y="0"/>
                </a:lnTo>
                <a:lnTo>
                  <a:pt x="702855" y="1296581"/>
                </a:lnTo>
                <a:lnTo>
                  <a:pt x="0" y="12965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08627" y="7363760"/>
            <a:ext cx="987987" cy="987987"/>
          </a:xfrm>
          <a:custGeom>
            <a:avLst/>
            <a:gdLst/>
            <a:ahLst/>
            <a:cxnLst/>
            <a:rect r="r" b="b" t="t" l="l"/>
            <a:pathLst>
              <a:path h="987987" w="987987">
                <a:moveTo>
                  <a:pt x="0" y="0"/>
                </a:moveTo>
                <a:lnTo>
                  <a:pt x="987987" y="0"/>
                </a:lnTo>
                <a:lnTo>
                  <a:pt x="987987" y="987987"/>
                </a:lnTo>
                <a:lnTo>
                  <a:pt x="0" y="9879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28700" y="1028700"/>
            <a:ext cx="2255901" cy="1911394"/>
          </a:xfrm>
          <a:custGeom>
            <a:avLst/>
            <a:gdLst/>
            <a:ahLst/>
            <a:cxnLst/>
            <a:rect r="r" b="b" t="t" l="l"/>
            <a:pathLst>
              <a:path h="1911394" w="2255901">
                <a:moveTo>
                  <a:pt x="0" y="0"/>
                </a:moveTo>
                <a:lnTo>
                  <a:pt x="2255901" y="0"/>
                </a:lnTo>
                <a:lnTo>
                  <a:pt x="2255901" y="1911394"/>
                </a:lnTo>
                <a:lnTo>
                  <a:pt x="0" y="19113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32761" r="-499472" b="-229128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834798" y="1732926"/>
            <a:ext cx="840097" cy="840097"/>
          </a:xfrm>
          <a:custGeom>
            <a:avLst/>
            <a:gdLst/>
            <a:ahLst/>
            <a:cxnLst/>
            <a:rect r="r" b="b" t="t" l="l"/>
            <a:pathLst>
              <a:path h="840097" w="840097">
                <a:moveTo>
                  <a:pt x="0" y="0"/>
                </a:moveTo>
                <a:lnTo>
                  <a:pt x="840097" y="0"/>
                </a:lnTo>
                <a:lnTo>
                  <a:pt x="840097" y="840097"/>
                </a:lnTo>
                <a:lnTo>
                  <a:pt x="0" y="8400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-7218285">
            <a:off x="1208153" y="4699111"/>
            <a:ext cx="702855" cy="1296581"/>
          </a:xfrm>
          <a:custGeom>
            <a:avLst/>
            <a:gdLst/>
            <a:ahLst/>
            <a:cxnLst/>
            <a:rect r="r" b="b" t="t" l="l"/>
            <a:pathLst>
              <a:path h="1296581" w="702855">
                <a:moveTo>
                  <a:pt x="702855" y="0"/>
                </a:moveTo>
                <a:lnTo>
                  <a:pt x="0" y="0"/>
                </a:lnTo>
                <a:lnTo>
                  <a:pt x="0" y="1296580"/>
                </a:lnTo>
                <a:lnTo>
                  <a:pt x="702855" y="1296580"/>
                </a:lnTo>
                <a:lnTo>
                  <a:pt x="70285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3452345" y="2940094"/>
            <a:ext cx="11897415" cy="1111264"/>
            <a:chOff x="0" y="0"/>
            <a:chExt cx="3133476" cy="29267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133476" cy="292679"/>
            </a:xfrm>
            <a:custGeom>
              <a:avLst/>
              <a:gdLst/>
              <a:ahLst/>
              <a:cxnLst/>
              <a:rect r="r" b="b" t="t" l="l"/>
              <a:pathLst>
                <a:path h="292679" w="3133476">
                  <a:moveTo>
                    <a:pt x="13014" y="0"/>
                  </a:moveTo>
                  <a:lnTo>
                    <a:pt x="3120461" y="0"/>
                  </a:lnTo>
                  <a:cubicBezTo>
                    <a:pt x="3123913" y="0"/>
                    <a:pt x="3127223" y="1371"/>
                    <a:pt x="3129664" y="3812"/>
                  </a:cubicBezTo>
                  <a:cubicBezTo>
                    <a:pt x="3132104" y="6253"/>
                    <a:pt x="3133476" y="9563"/>
                    <a:pt x="3133476" y="13014"/>
                  </a:cubicBezTo>
                  <a:lnTo>
                    <a:pt x="3133476" y="279664"/>
                  </a:lnTo>
                  <a:cubicBezTo>
                    <a:pt x="3133476" y="283116"/>
                    <a:pt x="3132104" y="286426"/>
                    <a:pt x="3129664" y="288867"/>
                  </a:cubicBezTo>
                  <a:cubicBezTo>
                    <a:pt x="3127223" y="291308"/>
                    <a:pt x="3123913" y="292679"/>
                    <a:pt x="3120461" y="292679"/>
                  </a:cubicBezTo>
                  <a:lnTo>
                    <a:pt x="13014" y="292679"/>
                  </a:lnTo>
                  <a:cubicBezTo>
                    <a:pt x="9563" y="292679"/>
                    <a:pt x="6253" y="291308"/>
                    <a:pt x="3812" y="288867"/>
                  </a:cubicBezTo>
                  <a:cubicBezTo>
                    <a:pt x="1371" y="286426"/>
                    <a:pt x="0" y="283116"/>
                    <a:pt x="0" y="279664"/>
                  </a:cubicBezTo>
                  <a:lnTo>
                    <a:pt x="0" y="13014"/>
                  </a:lnTo>
                  <a:cubicBezTo>
                    <a:pt x="0" y="9563"/>
                    <a:pt x="1371" y="6253"/>
                    <a:pt x="3812" y="3812"/>
                  </a:cubicBezTo>
                  <a:cubicBezTo>
                    <a:pt x="6253" y="1371"/>
                    <a:pt x="9563" y="0"/>
                    <a:pt x="13014" y="0"/>
                  </a:cubicBezTo>
                  <a:close/>
                </a:path>
              </a:pathLst>
            </a:custGeom>
            <a:solidFill>
              <a:srgbClr val="FFE397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3133476" cy="3307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1559580" y="1984397"/>
            <a:ext cx="2445372" cy="2445372"/>
          </a:xfrm>
          <a:custGeom>
            <a:avLst/>
            <a:gdLst/>
            <a:ahLst/>
            <a:cxnLst/>
            <a:rect r="r" b="b" t="t" l="l"/>
            <a:pathLst>
              <a:path h="2445372" w="2445372">
                <a:moveTo>
                  <a:pt x="0" y="0"/>
                </a:moveTo>
                <a:lnTo>
                  <a:pt x="2445372" y="0"/>
                </a:lnTo>
                <a:lnTo>
                  <a:pt x="2445372" y="2445372"/>
                </a:lnTo>
                <a:lnTo>
                  <a:pt x="0" y="24453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424756" y="4363831"/>
            <a:ext cx="7952594" cy="3661373"/>
          </a:xfrm>
          <a:custGeom>
            <a:avLst/>
            <a:gdLst/>
            <a:ahLst/>
            <a:cxnLst/>
            <a:rect r="r" b="b" t="t" l="l"/>
            <a:pathLst>
              <a:path h="3661373" w="7952594">
                <a:moveTo>
                  <a:pt x="0" y="0"/>
                </a:moveTo>
                <a:lnTo>
                  <a:pt x="7952594" y="0"/>
                </a:lnTo>
                <a:lnTo>
                  <a:pt x="7952594" y="3661372"/>
                </a:lnTo>
                <a:lnTo>
                  <a:pt x="0" y="366137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1357" r="0" b="-43353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3284601" y="1164669"/>
            <a:ext cx="11718797" cy="927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6900">
                <a:solidFill>
                  <a:srgbClr val="231F2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3. TYPES OF ADJECTIVE CLAUSES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578124" y="3082546"/>
            <a:ext cx="11645857" cy="689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231F20"/>
                </a:solidFill>
                <a:latin typeface="Kollektif"/>
                <a:ea typeface="Kollektif"/>
                <a:cs typeface="Kollektif"/>
                <a:sym typeface="Kollektif"/>
              </a:rPr>
              <a:t>Non-Restrictive (Non-Defining) Adjective Clauses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284601" y="8194800"/>
            <a:ext cx="11406481" cy="1380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294"/>
              </a:lnSpc>
            </a:pPr>
            <a:r>
              <a:rPr lang="en-US" sz="3781">
                <a:solidFill>
                  <a:srgbClr val="231F20"/>
                </a:solidFill>
                <a:latin typeface="Kollektif"/>
                <a:ea typeface="Kollektif"/>
                <a:cs typeface="Kollektif"/>
                <a:sym typeface="Kollektif"/>
              </a:rPr>
              <a:t>● Example: "My cousin, who lives in Canada, is coming to visit.</a:t>
            </a:r>
            <a:r>
              <a:rPr lang="en-US" sz="3781">
                <a:solidFill>
                  <a:srgbClr val="231F20"/>
                </a:solidFill>
                <a:latin typeface="Kollektif"/>
                <a:ea typeface="Kollektif"/>
                <a:cs typeface="Kollektif"/>
                <a:sym typeface="Kollektif"/>
              </a:rPr>
              <a:t>"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4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40844"/>
            <a:ext cx="16230600" cy="8205312"/>
            <a:chOff x="0" y="0"/>
            <a:chExt cx="21640800" cy="109404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25267"/>
              <a:ext cx="12195698" cy="10915150"/>
            </a:xfrm>
            <a:custGeom>
              <a:avLst/>
              <a:gdLst/>
              <a:ahLst/>
              <a:cxnLst/>
              <a:rect r="r" b="b" t="t" l="l"/>
              <a:pathLst>
                <a:path h="10915150" w="12195698">
                  <a:moveTo>
                    <a:pt x="0" y="0"/>
                  </a:moveTo>
                  <a:lnTo>
                    <a:pt x="12195698" y="0"/>
                  </a:lnTo>
                  <a:lnTo>
                    <a:pt x="12195698" y="10915149"/>
                  </a:lnTo>
                  <a:lnTo>
                    <a:pt x="0" y="10915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445102" y="0"/>
              <a:ext cx="12195698" cy="10915150"/>
            </a:xfrm>
            <a:custGeom>
              <a:avLst/>
              <a:gdLst/>
              <a:ahLst/>
              <a:cxnLst/>
              <a:rect r="r" b="b" t="t" l="l"/>
              <a:pathLst>
                <a:path h="10915150" w="12195698">
                  <a:moveTo>
                    <a:pt x="0" y="0"/>
                  </a:moveTo>
                  <a:lnTo>
                    <a:pt x="12195698" y="0"/>
                  </a:lnTo>
                  <a:lnTo>
                    <a:pt x="12195698" y="10915150"/>
                  </a:lnTo>
                  <a:lnTo>
                    <a:pt x="0" y="10915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-1703508" y="6577415"/>
            <a:ext cx="21695015" cy="10239898"/>
            <a:chOff x="0" y="0"/>
            <a:chExt cx="1424432" cy="67232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24432" cy="672322"/>
            </a:xfrm>
            <a:custGeom>
              <a:avLst/>
              <a:gdLst/>
              <a:ahLst/>
              <a:cxnLst/>
              <a:rect r="r" b="b" t="t" l="l"/>
              <a:pathLst>
                <a:path h="672322" w="1424432">
                  <a:moveTo>
                    <a:pt x="712216" y="0"/>
                  </a:moveTo>
                  <a:cubicBezTo>
                    <a:pt x="318870" y="0"/>
                    <a:pt x="0" y="150504"/>
                    <a:pt x="0" y="336161"/>
                  </a:cubicBezTo>
                  <a:cubicBezTo>
                    <a:pt x="0" y="521818"/>
                    <a:pt x="318870" y="672322"/>
                    <a:pt x="712216" y="672322"/>
                  </a:cubicBezTo>
                  <a:cubicBezTo>
                    <a:pt x="1105562" y="672322"/>
                    <a:pt x="1424432" y="521818"/>
                    <a:pt x="1424432" y="336161"/>
                  </a:cubicBezTo>
                  <a:cubicBezTo>
                    <a:pt x="1424432" y="150504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133540" y="5880"/>
              <a:ext cx="1157351" cy="6034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376907" y="3233332"/>
            <a:ext cx="12044166" cy="5519977"/>
            <a:chOff x="0" y="0"/>
            <a:chExt cx="3172126" cy="145382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172126" cy="1453821"/>
            </a:xfrm>
            <a:custGeom>
              <a:avLst/>
              <a:gdLst/>
              <a:ahLst/>
              <a:cxnLst/>
              <a:rect r="r" b="b" t="t" l="l"/>
              <a:pathLst>
                <a:path h="1453821" w="3172126">
                  <a:moveTo>
                    <a:pt x="32783" y="0"/>
                  </a:moveTo>
                  <a:lnTo>
                    <a:pt x="3139344" y="0"/>
                  </a:lnTo>
                  <a:cubicBezTo>
                    <a:pt x="3148038" y="0"/>
                    <a:pt x="3156377" y="3454"/>
                    <a:pt x="3162524" y="9602"/>
                  </a:cubicBezTo>
                  <a:cubicBezTo>
                    <a:pt x="3168672" y="15750"/>
                    <a:pt x="3172126" y="24088"/>
                    <a:pt x="3172126" y="32783"/>
                  </a:cubicBezTo>
                  <a:lnTo>
                    <a:pt x="3172126" y="1421039"/>
                  </a:lnTo>
                  <a:cubicBezTo>
                    <a:pt x="3172126" y="1439144"/>
                    <a:pt x="3157449" y="1453821"/>
                    <a:pt x="3139344" y="1453821"/>
                  </a:cubicBezTo>
                  <a:lnTo>
                    <a:pt x="32783" y="1453821"/>
                  </a:lnTo>
                  <a:cubicBezTo>
                    <a:pt x="24088" y="1453821"/>
                    <a:pt x="15750" y="1450367"/>
                    <a:pt x="9602" y="1444220"/>
                  </a:cubicBezTo>
                  <a:cubicBezTo>
                    <a:pt x="3454" y="1438072"/>
                    <a:pt x="0" y="1429733"/>
                    <a:pt x="0" y="1421039"/>
                  </a:cubicBezTo>
                  <a:lnTo>
                    <a:pt x="0" y="32783"/>
                  </a:lnTo>
                  <a:cubicBezTo>
                    <a:pt x="0" y="24088"/>
                    <a:pt x="3454" y="15750"/>
                    <a:pt x="9602" y="9602"/>
                  </a:cubicBezTo>
                  <a:cubicBezTo>
                    <a:pt x="15750" y="3454"/>
                    <a:pt x="24088" y="0"/>
                    <a:pt x="32783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3172126" cy="14919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true" flipV="false" rot="0">
            <a:off x="-838786" y="3494662"/>
            <a:ext cx="3734972" cy="4196598"/>
          </a:xfrm>
          <a:custGeom>
            <a:avLst/>
            <a:gdLst/>
            <a:ahLst/>
            <a:cxnLst/>
            <a:rect r="r" b="b" t="t" l="l"/>
            <a:pathLst>
              <a:path h="4196598" w="3734972">
                <a:moveTo>
                  <a:pt x="3734972" y="0"/>
                </a:moveTo>
                <a:lnTo>
                  <a:pt x="0" y="0"/>
                </a:lnTo>
                <a:lnTo>
                  <a:pt x="0" y="4196598"/>
                </a:lnTo>
                <a:lnTo>
                  <a:pt x="3734972" y="4196598"/>
                </a:lnTo>
                <a:lnTo>
                  <a:pt x="373497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5321088" y="326386"/>
            <a:ext cx="7645823" cy="2172646"/>
            <a:chOff x="0" y="0"/>
            <a:chExt cx="2013715" cy="57222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013715" cy="572220"/>
            </a:xfrm>
            <a:custGeom>
              <a:avLst/>
              <a:gdLst/>
              <a:ahLst/>
              <a:cxnLst/>
              <a:rect r="r" b="b" t="t" l="l"/>
              <a:pathLst>
                <a:path h="572220" w="2013715">
                  <a:moveTo>
                    <a:pt x="51641" y="0"/>
                  </a:moveTo>
                  <a:lnTo>
                    <a:pt x="1962074" y="0"/>
                  </a:lnTo>
                  <a:cubicBezTo>
                    <a:pt x="1990594" y="0"/>
                    <a:pt x="2013715" y="23120"/>
                    <a:pt x="2013715" y="51641"/>
                  </a:cubicBezTo>
                  <a:lnTo>
                    <a:pt x="2013715" y="520579"/>
                  </a:lnTo>
                  <a:cubicBezTo>
                    <a:pt x="2013715" y="549099"/>
                    <a:pt x="1990594" y="572220"/>
                    <a:pt x="1962074" y="572220"/>
                  </a:cubicBezTo>
                  <a:lnTo>
                    <a:pt x="51641" y="572220"/>
                  </a:lnTo>
                  <a:cubicBezTo>
                    <a:pt x="23120" y="572220"/>
                    <a:pt x="0" y="549099"/>
                    <a:pt x="0" y="520579"/>
                  </a:cubicBezTo>
                  <a:lnTo>
                    <a:pt x="0" y="51641"/>
                  </a:lnTo>
                  <a:cubicBezTo>
                    <a:pt x="0" y="23120"/>
                    <a:pt x="23120" y="0"/>
                    <a:pt x="51641" y="0"/>
                  </a:cubicBezTo>
                  <a:close/>
                </a:path>
              </a:pathLst>
            </a:custGeom>
            <a:solidFill>
              <a:srgbClr val="FFE397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2013715" cy="6103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4276557">
            <a:off x="16555105" y="8655499"/>
            <a:ext cx="640370" cy="1181313"/>
          </a:xfrm>
          <a:custGeom>
            <a:avLst/>
            <a:gdLst/>
            <a:ahLst/>
            <a:cxnLst/>
            <a:rect r="r" b="b" t="t" l="l"/>
            <a:pathLst>
              <a:path h="1181313" w="640370">
                <a:moveTo>
                  <a:pt x="0" y="0"/>
                </a:moveTo>
                <a:lnTo>
                  <a:pt x="640371" y="0"/>
                </a:lnTo>
                <a:lnTo>
                  <a:pt x="640371" y="1181314"/>
                </a:lnTo>
                <a:lnTo>
                  <a:pt x="0" y="11813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467905" y="2320736"/>
            <a:ext cx="641487" cy="646291"/>
          </a:xfrm>
          <a:custGeom>
            <a:avLst/>
            <a:gdLst/>
            <a:ahLst/>
            <a:cxnLst/>
            <a:rect r="r" b="b" t="t" l="l"/>
            <a:pathLst>
              <a:path h="646291" w="641487">
                <a:moveTo>
                  <a:pt x="0" y="0"/>
                </a:moveTo>
                <a:lnTo>
                  <a:pt x="641487" y="0"/>
                </a:lnTo>
                <a:lnTo>
                  <a:pt x="641487" y="646291"/>
                </a:lnTo>
                <a:lnTo>
                  <a:pt x="0" y="6462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6131" t="-123580" r="-514491" b="-293597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153461" y="445454"/>
            <a:ext cx="768019" cy="768019"/>
          </a:xfrm>
          <a:custGeom>
            <a:avLst/>
            <a:gdLst/>
            <a:ahLst/>
            <a:cxnLst/>
            <a:rect r="r" b="b" t="t" l="l"/>
            <a:pathLst>
              <a:path h="768019" w="768019">
                <a:moveTo>
                  <a:pt x="0" y="0"/>
                </a:moveTo>
                <a:lnTo>
                  <a:pt x="768018" y="0"/>
                </a:lnTo>
                <a:lnTo>
                  <a:pt x="768018" y="768019"/>
                </a:lnTo>
                <a:lnTo>
                  <a:pt x="0" y="7680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2196164" y="6739340"/>
            <a:ext cx="801687" cy="801687"/>
          </a:xfrm>
          <a:custGeom>
            <a:avLst/>
            <a:gdLst/>
            <a:ahLst/>
            <a:cxnLst/>
            <a:rect r="r" b="b" t="t" l="l"/>
            <a:pathLst>
              <a:path h="801687" w="801687">
                <a:moveTo>
                  <a:pt x="0" y="0"/>
                </a:moveTo>
                <a:lnTo>
                  <a:pt x="801688" y="0"/>
                </a:lnTo>
                <a:lnTo>
                  <a:pt x="801688" y="801687"/>
                </a:lnTo>
                <a:lnTo>
                  <a:pt x="0" y="8016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3776408" y="4094035"/>
            <a:ext cx="1866836" cy="1498927"/>
            <a:chOff x="0" y="0"/>
            <a:chExt cx="491677" cy="39477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91677" cy="394779"/>
            </a:xfrm>
            <a:custGeom>
              <a:avLst/>
              <a:gdLst/>
              <a:ahLst/>
              <a:cxnLst/>
              <a:rect r="r" b="b" t="t" l="l"/>
              <a:pathLst>
                <a:path h="394779" w="491677">
                  <a:moveTo>
                    <a:pt x="197390" y="0"/>
                  </a:moveTo>
                  <a:lnTo>
                    <a:pt x="294288" y="0"/>
                  </a:lnTo>
                  <a:cubicBezTo>
                    <a:pt x="346639" y="0"/>
                    <a:pt x="396845" y="20796"/>
                    <a:pt x="433863" y="57814"/>
                  </a:cubicBezTo>
                  <a:cubicBezTo>
                    <a:pt x="470881" y="94832"/>
                    <a:pt x="491677" y="145039"/>
                    <a:pt x="491677" y="197390"/>
                  </a:cubicBezTo>
                  <a:lnTo>
                    <a:pt x="491677" y="197390"/>
                  </a:lnTo>
                  <a:cubicBezTo>
                    <a:pt x="491677" y="306405"/>
                    <a:pt x="403303" y="394779"/>
                    <a:pt x="294288" y="394779"/>
                  </a:cubicBezTo>
                  <a:lnTo>
                    <a:pt x="197390" y="394779"/>
                  </a:lnTo>
                  <a:cubicBezTo>
                    <a:pt x="145039" y="394779"/>
                    <a:pt x="94832" y="373983"/>
                    <a:pt x="57814" y="336965"/>
                  </a:cubicBezTo>
                  <a:cubicBezTo>
                    <a:pt x="20796" y="299947"/>
                    <a:pt x="0" y="249740"/>
                    <a:pt x="0" y="197390"/>
                  </a:cubicBezTo>
                  <a:lnTo>
                    <a:pt x="0" y="197390"/>
                  </a:lnTo>
                  <a:cubicBezTo>
                    <a:pt x="0" y="145039"/>
                    <a:pt x="20796" y="94832"/>
                    <a:pt x="57814" y="57814"/>
                  </a:cubicBezTo>
                  <a:cubicBezTo>
                    <a:pt x="94832" y="20796"/>
                    <a:pt x="145039" y="0"/>
                    <a:pt x="197390" y="0"/>
                  </a:cubicBezTo>
                  <a:close/>
                </a:path>
              </a:pathLst>
            </a:custGeom>
            <a:solidFill>
              <a:srgbClr val="F4C5AE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114300"/>
              <a:ext cx="491677" cy="5090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231F20"/>
                  </a:solidFill>
                  <a:latin typeface="Kollektif"/>
                  <a:ea typeface="Kollektif"/>
                  <a:cs typeface="Kollektif"/>
                  <a:sym typeface="Kollektif"/>
                </a:rPr>
                <a:t>That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776408" y="6185821"/>
            <a:ext cx="1866836" cy="1521140"/>
            <a:chOff x="0" y="0"/>
            <a:chExt cx="491677" cy="40062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91677" cy="400629"/>
            </a:xfrm>
            <a:custGeom>
              <a:avLst/>
              <a:gdLst/>
              <a:ahLst/>
              <a:cxnLst/>
              <a:rect r="r" b="b" t="t" l="l"/>
              <a:pathLst>
                <a:path h="400629" w="491677">
                  <a:moveTo>
                    <a:pt x="200315" y="0"/>
                  </a:moveTo>
                  <a:lnTo>
                    <a:pt x="291362" y="0"/>
                  </a:lnTo>
                  <a:cubicBezTo>
                    <a:pt x="344489" y="0"/>
                    <a:pt x="395440" y="21105"/>
                    <a:pt x="433006" y="58671"/>
                  </a:cubicBezTo>
                  <a:cubicBezTo>
                    <a:pt x="470573" y="96237"/>
                    <a:pt x="491677" y="147188"/>
                    <a:pt x="491677" y="200315"/>
                  </a:cubicBezTo>
                  <a:lnTo>
                    <a:pt x="491677" y="200315"/>
                  </a:lnTo>
                  <a:cubicBezTo>
                    <a:pt x="491677" y="253441"/>
                    <a:pt x="470573" y="304392"/>
                    <a:pt x="433006" y="341959"/>
                  </a:cubicBezTo>
                  <a:cubicBezTo>
                    <a:pt x="395440" y="379525"/>
                    <a:pt x="344489" y="400629"/>
                    <a:pt x="291362" y="400629"/>
                  </a:cubicBezTo>
                  <a:lnTo>
                    <a:pt x="200315" y="400629"/>
                  </a:lnTo>
                  <a:cubicBezTo>
                    <a:pt x="147188" y="400629"/>
                    <a:pt x="96237" y="379525"/>
                    <a:pt x="58671" y="341959"/>
                  </a:cubicBezTo>
                  <a:cubicBezTo>
                    <a:pt x="21105" y="304392"/>
                    <a:pt x="0" y="253441"/>
                    <a:pt x="0" y="200315"/>
                  </a:cubicBezTo>
                  <a:lnTo>
                    <a:pt x="0" y="200315"/>
                  </a:lnTo>
                  <a:cubicBezTo>
                    <a:pt x="0" y="147188"/>
                    <a:pt x="21105" y="96237"/>
                    <a:pt x="58671" y="58671"/>
                  </a:cubicBezTo>
                  <a:cubicBezTo>
                    <a:pt x="96237" y="21105"/>
                    <a:pt x="147188" y="0"/>
                    <a:pt x="200315" y="0"/>
                  </a:cubicBezTo>
                  <a:close/>
                </a:path>
              </a:pathLst>
            </a:custGeom>
            <a:solidFill>
              <a:srgbClr val="F4C5AE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114300"/>
              <a:ext cx="491677" cy="5149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231F20"/>
                  </a:solidFill>
                  <a:latin typeface="Kollektif"/>
                  <a:ea typeface="Kollektif"/>
                  <a:cs typeface="Kollektif"/>
                  <a:sym typeface="Kollektif"/>
                </a:rPr>
                <a:t>Which</a:t>
              </a: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473131" y="445454"/>
            <a:ext cx="1272523" cy="1166491"/>
          </a:xfrm>
          <a:custGeom>
            <a:avLst/>
            <a:gdLst/>
            <a:ahLst/>
            <a:cxnLst/>
            <a:rect r="r" b="b" t="t" l="l"/>
            <a:pathLst>
              <a:path h="1166491" w="1272523">
                <a:moveTo>
                  <a:pt x="0" y="0"/>
                </a:moveTo>
                <a:lnTo>
                  <a:pt x="1272523" y="0"/>
                </a:lnTo>
                <a:lnTo>
                  <a:pt x="1272523" y="1166492"/>
                </a:lnTo>
                <a:lnTo>
                  <a:pt x="0" y="11664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95444" t="0" r="-350902" b="-380348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true" rot="6562318">
            <a:off x="889794" y="8895661"/>
            <a:ext cx="777361" cy="1434026"/>
          </a:xfrm>
          <a:custGeom>
            <a:avLst/>
            <a:gdLst/>
            <a:ahLst/>
            <a:cxnLst/>
            <a:rect r="r" b="b" t="t" l="l"/>
            <a:pathLst>
              <a:path h="1434026" w="777361">
                <a:moveTo>
                  <a:pt x="0" y="1434025"/>
                </a:moveTo>
                <a:lnTo>
                  <a:pt x="777362" y="1434025"/>
                </a:lnTo>
                <a:lnTo>
                  <a:pt x="777362" y="0"/>
                </a:lnTo>
                <a:lnTo>
                  <a:pt x="0" y="0"/>
                </a:lnTo>
                <a:lnTo>
                  <a:pt x="0" y="1434025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2370335" y="559754"/>
            <a:ext cx="13609949" cy="1727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28"/>
              </a:lnSpc>
            </a:pPr>
            <a:r>
              <a:rPr lang="en-US" sz="6628">
                <a:solidFill>
                  <a:srgbClr val="231F2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4. WHEN TO USE</a:t>
            </a:r>
          </a:p>
          <a:p>
            <a:pPr algn="ctr">
              <a:lnSpc>
                <a:spcPts val="6628"/>
              </a:lnSpc>
            </a:pPr>
            <a:r>
              <a:rPr lang="en-US" sz="6628">
                <a:solidFill>
                  <a:srgbClr val="231F2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"THAT" VS. </a:t>
            </a:r>
            <a:r>
              <a:rPr lang="en-US" sz="6628">
                <a:solidFill>
                  <a:srgbClr val="231F2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"Which"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5936995" y="4297830"/>
            <a:ext cx="8281563" cy="1189215"/>
            <a:chOff x="0" y="0"/>
            <a:chExt cx="924568" cy="132766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924568" cy="132766"/>
            </a:xfrm>
            <a:custGeom>
              <a:avLst/>
              <a:gdLst/>
              <a:ahLst/>
              <a:cxnLst/>
              <a:rect r="r" b="b" t="t" l="l"/>
              <a:pathLst>
                <a:path h="132766" w="924568">
                  <a:moveTo>
                    <a:pt x="0" y="0"/>
                  </a:moveTo>
                  <a:lnTo>
                    <a:pt x="924568" y="0"/>
                  </a:lnTo>
                  <a:lnTo>
                    <a:pt x="924568" y="132766"/>
                  </a:lnTo>
                  <a:lnTo>
                    <a:pt x="0" y="132766"/>
                  </a:lnTo>
                  <a:close/>
                </a:path>
              </a:pathLst>
            </a:custGeom>
            <a:solidFill>
              <a:srgbClr val="FFE397"/>
            </a:solidFill>
            <a:ln cap="sq">
              <a:noFill/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123825"/>
              <a:ext cx="924568" cy="2565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339"/>
                </a:lnSpc>
              </a:pPr>
              <a:r>
                <a:rPr lang="en-US" sz="3099">
                  <a:solidFill>
                    <a:srgbClr val="231F20"/>
                  </a:solidFill>
                  <a:latin typeface="Kollektif"/>
                  <a:ea typeface="Kollektif"/>
                  <a:cs typeface="Kollektif"/>
                  <a:sym typeface="Kollektif"/>
                </a:rPr>
                <a:t>That is typically used in restrictive (essential) clauses and can refer to people or things.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5936995" y="6449691"/>
            <a:ext cx="8281563" cy="1091336"/>
            <a:chOff x="0" y="0"/>
            <a:chExt cx="812800" cy="10711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107110"/>
            </a:xfrm>
            <a:custGeom>
              <a:avLst/>
              <a:gdLst/>
              <a:ahLst/>
              <a:cxnLst/>
              <a:rect r="r" b="b" t="t" l="l"/>
              <a:pathLst>
                <a:path h="10711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07110"/>
                  </a:lnTo>
                  <a:lnTo>
                    <a:pt x="0" y="107110"/>
                  </a:lnTo>
                  <a:close/>
                </a:path>
              </a:pathLst>
            </a:custGeom>
            <a:solidFill>
              <a:srgbClr val="FFE397"/>
            </a:solidFill>
            <a:ln cap="sq">
              <a:noFill/>
              <a:prstDash val="solid"/>
              <a:miter/>
            </a:ln>
          </p:spPr>
        </p:sp>
        <p:sp>
          <p:nvSpPr>
            <p:cNvPr name="TextBox 33" id="33"/>
            <p:cNvSpPr txBox="true"/>
            <p:nvPr/>
          </p:nvSpPr>
          <p:spPr>
            <a:xfrm>
              <a:off x="0" y="-114300"/>
              <a:ext cx="812800" cy="2214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231F20"/>
                  </a:solidFill>
                  <a:latin typeface="Kollektif"/>
                  <a:ea typeface="Kollektif"/>
                  <a:cs typeface="Kollektif"/>
                  <a:sym typeface="Kollektif"/>
                </a:rPr>
                <a:t>Which is often used in non-restrictive (non-essential) clauses and generally refers to things or animals.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4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40844"/>
            <a:ext cx="16230600" cy="8205312"/>
            <a:chOff x="0" y="0"/>
            <a:chExt cx="21640800" cy="109404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25267"/>
              <a:ext cx="12195698" cy="10915150"/>
            </a:xfrm>
            <a:custGeom>
              <a:avLst/>
              <a:gdLst/>
              <a:ahLst/>
              <a:cxnLst/>
              <a:rect r="r" b="b" t="t" l="l"/>
              <a:pathLst>
                <a:path h="10915150" w="12195698">
                  <a:moveTo>
                    <a:pt x="0" y="0"/>
                  </a:moveTo>
                  <a:lnTo>
                    <a:pt x="12195698" y="0"/>
                  </a:lnTo>
                  <a:lnTo>
                    <a:pt x="12195698" y="10915149"/>
                  </a:lnTo>
                  <a:lnTo>
                    <a:pt x="0" y="10915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445102" y="0"/>
              <a:ext cx="12195698" cy="10915150"/>
            </a:xfrm>
            <a:custGeom>
              <a:avLst/>
              <a:gdLst/>
              <a:ahLst/>
              <a:cxnLst/>
              <a:rect r="r" b="b" t="t" l="l"/>
              <a:pathLst>
                <a:path h="10915150" w="12195698">
                  <a:moveTo>
                    <a:pt x="0" y="0"/>
                  </a:moveTo>
                  <a:lnTo>
                    <a:pt x="12195698" y="0"/>
                  </a:lnTo>
                  <a:lnTo>
                    <a:pt x="12195698" y="10915150"/>
                  </a:lnTo>
                  <a:lnTo>
                    <a:pt x="0" y="10915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-1703508" y="6577415"/>
            <a:ext cx="21695015" cy="10239898"/>
            <a:chOff x="0" y="0"/>
            <a:chExt cx="1424432" cy="67232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24432" cy="672322"/>
            </a:xfrm>
            <a:custGeom>
              <a:avLst/>
              <a:gdLst/>
              <a:ahLst/>
              <a:cxnLst/>
              <a:rect r="r" b="b" t="t" l="l"/>
              <a:pathLst>
                <a:path h="672322" w="1424432">
                  <a:moveTo>
                    <a:pt x="712216" y="0"/>
                  </a:moveTo>
                  <a:cubicBezTo>
                    <a:pt x="318870" y="0"/>
                    <a:pt x="0" y="150504"/>
                    <a:pt x="0" y="336161"/>
                  </a:cubicBezTo>
                  <a:cubicBezTo>
                    <a:pt x="0" y="521818"/>
                    <a:pt x="318870" y="672322"/>
                    <a:pt x="712216" y="672322"/>
                  </a:cubicBezTo>
                  <a:cubicBezTo>
                    <a:pt x="1105562" y="672322"/>
                    <a:pt x="1424432" y="521818"/>
                    <a:pt x="1424432" y="336161"/>
                  </a:cubicBezTo>
                  <a:cubicBezTo>
                    <a:pt x="1424432" y="150504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133540" y="5880"/>
              <a:ext cx="1157351" cy="6034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376907" y="3233332"/>
            <a:ext cx="12044166" cy="5519977"/>
            <a:chOff x="0" y="0"/>
            <a:chExt cx="3172126" cy="145382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172126" cy="1453821"/>
            </a:xfrm>
            <a:custGeom>
              <a:avLst/>
              <a:gdLst/>
              <a:ahLst/>
              <a:cxnLst/>
              <a:rect r="r" b="b" t="t" l="l"/>
              <a:pathLst>
                <a:path h="1453821" w="3172126">
                  <a:moveTo>
                    <a:pt x="32783" y="0"/>
                  </a:moveTo>
                  <a:lnTo>
                    <a:pt x="3139344" y="0"/>
                  </a:lnTo>
                  <a:cubicBezTo>
                    <a:pt x="3148038" y="0"/>
                    <a:pt x="3156377" y="3454"/>
                    <a:pt x="3162524" y="9602"/>
                  </a:cubicBezTo>
                  <a:cubicBezTo>
                    <a:pt x="3168672" y="15750"/>
                    <a:pt x="3172126" y="24088"/>
                    <a:pt x="3172126" y="32783"/>
                  </a:cubicBezTo>
                  <a:lnTo>
                    <a:pt x="3172126" y="1421039"/>
                  </a:lnTo>
                  <a:cubicBezTo>
                    <a:pt x="3172126" y="1439144"/>
                    <a:pt x="3157449" y="1453821"/>
                    <a:pt x="3139344" y="1453821"/>
                  </a:cubicBezTo>
                  <a:lnTo>
                    <a:pt x="32783" y="1453821"/>
                  </a:lnTo>
                  <a:cubicBezTo>
                    <a:pt x="24088" y="1453821"/>
                    <a:pt x="15750" y="1450367"/>
                    <a:pt x="9602" y="1444220"/>
                  </a:cubicBezTo>
                  <a:cubicBezTo>
                    <a:pt x="3454" y="1438072"/>
                    <a:pt x="0" y="1429733"/>
                    <a:pt x="0" y="1421039"/>
                  </a:cubicBezTo>
                  <a:lnTo>
                    <a:pt x="0" y="32783"/>
                  </a:lnTo>
                  <a:cubicBezTo>
                    <a:pt x="0" y="24088"/>
                    <a:pt x="3454" y="15750"/>
                    <a:pt x="9602" y="9602"/>
                  </a:cubicBezTo>
                  <a:cubicBezTo>
                    <a:pt x="15750" y="3454"/>
                    <a:pt x="24088" y="0"/>
                    <a:pt x="32783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3172126" cy="14919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true" flipV="false" rot="0">
            <a:off x="-838786" y="3494662"/>
            <a:ext cx="3734972" cy="4196598"/>
          </a:xfrm>
          <a:custGeom>
            <a:avLst/>
            <a:gdLst/>
            <a:ahLst/>
            <a:cxnLst/>
            <a:rect r="r" b="b" t="t" l="l"/>
            <a:pathLst>
              <a:path h="4196598" w="3734972">
                <a:moveTo>
                  <a:pt x="3734972" y="0"/>
                </a:moveTo>
                <a:lnTo>
                  <a:pt x="0" y="0"/>
                </a:lnTo>
                <a:lnTo>
                  <a:pt x="0" y="4196598"/>
                </a:lnTo>
                <a:lnTo>
                  <a:pt x="3734972" y="4196598"/>
                </a:lnTo>
                <a:lnTo>
                  <a:pt x="373497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5321088" y="326386"/>
            <a:ext cx="7645823" cy="2172646"/>
            <a:chOff x="0" y="0"/>
            <a:chExt cx="2013715" cy="57222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013715" cy="572220"/>
            </a:xfrm>
            <a:custGeom>
              <a:avLst/>
              <a:gdLst/>
              <a:ahLst/>
              <a:cxnLst/>
              <a:rect r="r" b="b" t="t" l="l"/>
              <a:pathLst>
                <a:path h="572220" w="2013715">
                  <a:moveTo>
                    <a:pt x="51641" y="0"/>
                  </a:moveTo>
                  <a:lnTo>
                    <a:pt x="1962074" y="0"/>
                  </a:lnTo>
                  <a:cubicBezTo>
                    <a:pt x="1990594" y="0"/>
                    <a:pt x="2013715" y="23120"/>
                    <a:pt x="2013715" y="51641"/>
                  </a:cubicBezTo>
                  <a:lnTo>
                    <a:pt x="2013715" y="520579"/>
                  </a:lnTo>
                  <a:cubicBezTo>
                    <a:pt x="2013715" y="549099"/>
                    <a:pt x="1990594" y="572220"/>
                    <a:pt x="1962074" y="572220"/>
                  </a:cubicBezTo>
                  <a:lnTo>
                    <a:pt x="51641" y="572220"/>
                  </a:lnTo>
                  <a:cubicBezTo>
                    <a:pt x="23120" y="572220"/>
                    <a:pt x="0" y="549099"/>
                    <a:pt x="0" y="520579"/>
                  </a:cubicBezTo>
                  <a:lnTo>
                    <a:pt x="0" y="51641"/>
                  </a:lnTo>
                  <a:cubicBezTo>
                    <a:pt x="0" y="23120"/>
                    <a:pt x="23120" y="0"/>
                    <a:pt x="51641" y="0"/>
                  </a:cubicBezTo>
                  <a:close/>
                </a:path>
              </a:pathLst>
            </a:custGeom>
            <a:solidFill>
              <a:srgbClr val="FFE397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2013715" cy="6103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4276557">
            <a:off x="16939115" y="5986758"/>
            <a:ext cx="640370" cy="1181313"/>
          </a:xfrm>
          <a:custGeom>
            <a:avLst/>
            <a:gdLst/>
            <a:ahLst/>
            <a:cxnLst/>
            <a:rect r="r" b="b" t="t" l="l"/>
            <a:pathLst>
              <a:path h="1181313" w="640370">
                <a:moveTo>
                  <a:pt x="0" y="0"/>
                </a:moveTo>
                <a:lnTo>
                  <a:pt x="640370" y="0"/>
                </a:lnTo>
                <a:lnTo>
                  <a:pt x="640370" y="1181314"/>
                </a:lnTo>
                <a:lnTo>
                  <a:pt x="0" y="11813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467905" y="2320736"/>
            <a:ext cx="641487" cy="646291"/>
          </a:xfrm>
          <a:custGeom>
            <a:avLst/>
            <a:gdLst/>
            <a:ahLst/>
            <a:cxnLst/>
            <a:rect r="r" b="b" t="t" l="l"/>
            <a:pathLst>
              <a:path h="646291" w="641487">
                <a:moveTo>
                  <a:pt x="0" y="0"/>
                </a:moveTo>
                <a:lnTo>
                  <a:pt x="641487" y="0"/>
                </a:lnTo>
                <a:lnTo>
                  <a:pt x="641487" y="646291"/>
                </a:lnTo>
                <a:lnTo>
                  <a:pt x="0" y="6462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6131" t="-123580" r="-514491" b="-293597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153461" y="445454"/>
            <a:ext cx="768019" cy="768019"/>
          </a:xfrm>
          <a:custGeom>
            <a:avLst/>
            <a:gdLst/>
            <a:ahLst/>
            <a:cxnLst/>
            <a:rect r="r" b="b" t="t" l="l"/>
            <a:pathLst>
              <a:path h="768019" w="768019">
                <a:moveTo>
                  <a:pt x="0" y="0"/>
                </a:moveTo>
                <a:lnTo>
                  <a:pt x="768018" y="0"/>
                </a:lnTo>
                <a:lnTo>
                  <a:pt x="768018" y="768019"/>
                </a:lnTo>
                <a:lnTo>
                  <a:pt x="0" y="7680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2196164" y="6739340"/>
            <a:ext cx="801687" cy="801687"/>
          </a:xfrm>
          <a:custGeom>
            <a:avLst/>
            <a:gdLst/>
            <a:ahLst/>
            <a:cxnLst/>
            <a:rect r="r" b="b" t="t" l="l"/>
            <a:pathLst>
              <a:path h="801687" w="801687">
                <a:moveTo>
                  <a:pt x="0" y="0"/>
                </a:moveTo>
                <a:lnTo>
                  <a:pt x="801688" y="0"/>
                </a:lnTo>
                <a:lnTo>
                  <a:pt x="801688" y="801687"/>
                </a:lnTo>
                <a:lnTo>
                  <a:pt x="0" y="8016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3776408" y="4094035"/>
            <a:ext cx="1866836" cy="1498927"/>
            <a:chOff x="0" y="0"/>
            <a:chExt cx="491677" cy="39477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91677" cy="394779"/>
            </a:xfrm>
            <a:custGeom>
              <a:avLst/>
              <a:gdLst/>
              <a:ahLst/>
              <a:cxnLst/>
              <a:rect r="r" b="b" t="t" l="l"/>
              <a:pathLst>
                <a:path h="394779" w="491677">
                  <a:moveTo>
                    <a:pt x="197390" y="0"/>
                  </a:moveTo>
                  <a:lnTo>
                    <a:pt x="294288" y="0"/>
                  </a:lnTo>
                  <a:cubicBezTo>
                    <a:pt x="346639" y="0"/>
                    <a:pt x="396845" y="20796"/>
                    <a:pt x="433863" y="57814"/>
                  </a:cubicBezTo>
                  <a:cubicBezTo>
                    <a:pt x="470881" y="94832"/>
                    <a:pt x="491677" y="145039"/>
                    <a:pt x="491677" y="197390"/>
                  </a:cubicBezTo>
                  <a:lnTo>
                    <a:pt x="491677" y="197390"/>
                  </a:lnTo>
                  <a:cubicBezTo>
                    <a:pt x="491677" y="306405"/>
                    <a:pt x="403303" y="394779"/>
                    <a:pt x="294288" y="394779"/>
                  </a:cubicBezTo>
                  <a:lnTo>
                    <a:pt x="197390" y="394779"/>
                  </a:lnTo>
                  <a:cubicBezTo>
                    <a:pt x="145039" y="394779"/>
                    <a:pt x="94832" y="373983"/>
                    <a:pt x="57814" y="336965"/>
                  </a:cubicBezTo>
                  <a:cubicBezTo>
                    <a:pt x="20796" y="299947"/>
                    <a:pt x="0" y="249740"/>
                    <a:pt x="0" y="197390"/>
                  </a:cubicBezTo>
                  <a:lnTo>
                    <a:pt x="0" y="197390"/>
                  </a:lnTo>
                  <a:cubicBezTo>
                    <a:pt x="0" y="145039"/>
                    <a:pt x="20796" y="94832"/>
                    <a:pt x="57814" y="57814"/>
                  </a:cubicBezTo>
                  <a:cubicBezTo>
                    <a:pt x="94832" y="20796"/>
                    <a:pt x="145039" y="0"/>
                    <a:pt x="197390" y="0"/>
                  </a:cubicBezTo>
                  <a:close/>
                </a:path>
              </a:pathLst>
            </a:custGeom>
            <a:solidFill>
              <a:srgbClr val="F4C5AE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114300"/>
              <a:ext cx="491677" cy="5090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231F20"/>
                  </a:solidFill>
                  <a:latin typeface="Kollektif"/>
                  <a:ea typeface="Kollektif"/>
                  <a:cs typeface="Kollektif"/>
                  <a:sym typeface="Kollektif"/>
                </a:rPr>
                <a:t>That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776408" y="6185821"/>
            <a:ext cx="1866836" cy="1521140"/>
            <a:chOff x="0" y="0"/>
            <a:chExt cx="491677" cy="40062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91677" cy="400629"/>
            </a:xfrm>
            <a:custGeom>
              <a:avLst/>
              <a:gdLst/>
              <a:ahLst/>
              <a:cxnLst/>
              <a:rect r="r" b="b" t="t" l="l"/>
              <a:pathLst>
                <a:path h="400629" w="491677">
                  <a:moveTo>
                    <a:pt x="200315" y="0"/>
                  </a:moveTo>
                  <a:lnTo>
                    <a:pt x="291362" y="0"/>
                  </a:lnTo>
                  <a:cubicBezTo>
                    <a:pt x="344489" y="0"/>
                    <a:pt x="395440" y="21105"/>
                    <a:pt x="433006" y="58671"/>
                  </a:cubicBezTo>
                  <a:cubicBezTo>
                    <a:pt x="470573" y="96237"/>
                    <a:pt x="491677" y="147188"/>
                    <a:pt x="491677" y="200315"/>
                  </a:cubicBezTo>
                  <a:lnTo>
                    <a:pt x="491677" y="200315"/>
                  </a:lnTo>
                  <a:cubicBezTo>
                    <a:pt x="491677" y="253441"/>
                    <a:pt x="470573" y="304392"/>
                    <a:pt x="433006" y="341959"/>
                  </a:cubicBezTo>
                  <a:cubicBezTo>
                    <a:pt x="395440" y="379525"/>
                    <a:pt x="344489" y="400629"/>
                    <a:pt x="291362" y="400629"/>
                  </a:cubicBezTo>
                  <a:lnTo>
                    <a:pt x="200315" y="400629"/>
                  </a:lnTo>
                  <a:cubicBezTo>
                    <a:pt x="147188" y="400629"/>
                    <a:pt x="96237" y="379525"/>
                    <a:pt x="58671" y="341959"/>
                  </a:cubicBezTo>
                  <a:cubicBezTo>
                    <a:pt x="21105" y="304392"/>
                    <a:pt x="0" y="253441"/>
                    <a:pt x="0" y="200315"/>
                  </a:cubicBezTo>
                  <a:lnTo>
                    <a:pt x="0" y="200315"/>
                  </a:lnTo>
                  <a:cubicBezTo>
                    <a:pt x="0" y="147188"/>
                    <a:pt x="21105" y="96237"/>
                    <a:pt x="58671" y="58671"/>
                  </a:cubicBezTo>
                  <a:cubicBezTo>
                    <a:pt x="96237" y="21105"/>
                    <a:pt x="147188" y="0"/>
                    <a:pt x="200315" y="0"/>
                  </a:cubicBezTo>
                  <a:close/>
                </a:path>
              </a:pathLst>
            </a:custGeom>
            <a:solidFill>
              <a:srgbClr val="F4C5AE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114300"/>
              <a:ext cx="491677" cy="5149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231F20"/>
                  </a:solidFill>
                  <a:latin typeface="Kollektif"/>
                  <a:ea typeface="Kollektif"/>
                  <a:cs typeface="Kollektif"/>
                  <a:sym typeface="Kollektif"/>
                </a:rPr>
                <a:t>Which</a:t>
              </a: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473131" y="445454"/>
            <a:ext cx="1272523" cy="1166491"/>
          </a:xfrm>
          <a:custGeom>
            <a:avLst/>
            <a:gdLst/>
            <a:ahLst/>
            <a:cxnLst/>
            <a:rect r="r" b="b" t="t" l="l"/>
            <a:pathLst>
              <a:path h="1166491" w="1272523">
                <a:moveTo>
                  <a:pt x="0" y="0"/>
                </a:moveTo>
                <a:lnTo>
                  <a:pt x="1272523" y="0"/>
                </a:lnTo>
                <a:lnTo>
                  <a:pt x="1272523" y="1166492"/>
                </a:lnTo>
                <a:lnTo>
                  <a:pt x="0" y="11664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95444" t="0" r="-350902" b="-380348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true" rot="6562318">
            <a:off x="889794" y="8895661"/>
            <a:ext cx="777361" cy="1434026"/>
          </a:xfrm>
          <a:custGeom>
            <a:avLst/>
            <a:gdLst/>
            <a:ahLst/>
            <a:cxnLst/>
            <a:rect r="r" b="b" t="t" l="l"/>
            <a:pathLst>
              <a:path h="1434026" w="777361">
                <a:moveTo>
                  <a:pt x="0" y="1434025"/>
                </a:moveTo>
                <a:lnTo>
                  <a:pt x="777362" y="1434025"/>
                </a:lnTo>
                <a:lnTo>
                  <a:pt x="777362" y="0"/>
                </a:lnTo>
                <a:lnTo>
                  <a:pt x="0" y="0"/>
                </a:lnTo>
                <a:lnTo>
                  <a:pt x="0" y="1434025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2370335" y="559754"/>
            <a:ext cx="13609949" cy="1727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28"/>
              </a:lnSpc>
            </a:pPr>
            <a:r>
              <a:rPr lang="en-US" sz="6628">
                <a:solidFill>
                  <a:srgbClr val="231F2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4. WHEN TO USE</a:t>
            </a:r>
          </a:p>
          <a:p>
            <a:pPr algn="ctr">
              <a:lnSpc>
                <a:spcPts val="6628"/>
              </a:lnSpc>
            </a:pPr>
            <a:r>
              <a:rPr lang="en-US" sz="6628">
                <a:solidFill>
                  <a:srgbClr val="231F2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"THAT" VS. </a:t>
            </a:r>
            <a:r>
              <a:rPr lang="en-US" sz="6628">
                <a:solidFill>
                  <a:srgbClr val="231F2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"Which"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6093326" y="4171463"/>
            <a:ext cx="8281563" cy="1344071"/>
            <a:chOff x="0" y="0"/>
            <a:chExt cx="924568" cy="150054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924568" cy="150054"/>
            </a:xfrm>
            <a:custGeom>
              <a:avLst/>
              <a:gdLst/>
              <a:ahLst/>
              <a:cxnLst/>
              <a:rect r="r" b="b" t="t" l="l"/>
              <a:pathLst>
                <a:path h="150054" w="924568">
                  <a:moveTo>
                    <a:pt x="0" y="0"/>
                  </a:moveTo>
                  <a:lnTo>
                    <a:pt x="924568" y="0"/>
                  </a:lnTo>
                  <a:lnTo>
                    <a:pt x="924568" y="150054"/>
                  </a:lnTo>
                  <a:lnTo>
                    <a:pt x="0" y="150054"/>
                  </a:lnTo>
                  <a:close/>
                </a:path>
              </a:pathLst>
            </a:custGeom>
            <a:solidFill>
              <a:srgbClr val="FFE397"/>
            </a:solidFill>
            <a:ln cap="sq">
              <a:noFill/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123825"/>
              <a:ext cx="924568" cy="2738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339"/>
                </a:lnSpc>
              </a:pPr>
              <a:r>
                <a:rPr lang="en-US" sz="3099">
                  <a:solidFill>
                    <a:srgbClr val="231F20"/>
                  </a:solidFill>
                  <a:latin typeface="Kollektif"/>
                  <a:ea typeface="Kollektif"/>
                  <a:cs typeface="Kollektif"/>
                  <a:sym typeface="Kollektif"/>
                </a:rPr>
                <a:t> "The book that is on the table is mine.</a:t>
              </a:r>
            </a:p>
            <a:p>
              <a:pPr algn="ctr">
                <a:lnSpc>
                  <a:spcPts val="4339"/>
                </a:lnSpc>
              </a:pPr>
              <a:r>
                <a:rPr lang="en-US" sz="3099">
                  <a:solidFill>
                    <a:srgbClr val="231F20"/>
                  </a:solidFill>
                  <a:latin typeface="Kollektif"/>
                  <a:ea typeface="Kollektif"/>
                  <a:cs typeface="Kollektif"/>
                  <a:sym typeface="Kollektif"/>
                </a:rPr>
                <a:t>" (restrictive)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6093326" y="6245812"/>
            <a:ext cx="8281563" cy="1401159"/>
            <a:chOff x="0" y="0"/>
            <a:chExt cx="924568" cy="156428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924568" cy="156428"/>
            </a:xfrm>
            <a:custGeom>
              <a:avLst/>
              <a:gdLst/>
              <a:ahLst/>
              <a:cxnLst/>
              <a:rect r="r" b="b" t="t" l="l"/>
              <a:pathLst>
                <a:path h="156428" w="924568">
                  <a:moveTo>
                    <a:pt x="0" y="0"/>
                  </a:moveTo>
                  <a:lnTo>
                    <a:pt x="924568" y="0"/>
                  </a:lnTo>
                  <a:lnTo>
                    <a:pt x="924568" y="156428"/>
                  </a:lnTo>
                  <a:lnTo>
                    <a:pt x="0" y="156428"/>
                  </a:lnTo>
                  <a:close/>
                </a:path>
              </a:pathLst>
            </a:custGeom>
            <a:solidFill>
              <a:srgbClr val="FFE397"/>
            </a:solidFill>
            <a:ln cap="sq">
              <a:noFill/>
              <a:prstDash val="solid"/>
              <a:miter/>
            </a:ln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924568" cy="1945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1679"/>
                </a:lnSpc>
              </a:pPr>
            </a:p>
            <a:p>
              <a:pPr algn="ctr">
                <a:lnSpc>
                  <a:spcPts val="4339"/>
                </a:lnSpc>
              </a:pPr>
              <a:r>
                <a:rPr lang="en-US" sz="3099">
                  <a:solidFill>
                    <a:srgbClr val="231F20"/>
                  </a:solidFill>
                  <a:latin typeface="Kollektif"/>
                  <a:ea typeface="Kollektif"/>
                  <a:cs typeface="Kollektif"/>
                  <a:sym typeface="Kollektif"/>
                </a:rPr>
                <a:t> "My car, which is red, is parked outside.</a:t>
              </a:r>
            </a:p>
            <a:p>
              <a:pPr algn="ctr">
                <a:lnSpc>
                  <a:spcPts val="4339"/>
                </a:lnSpc>
              </a:pPr>
              <a:r>
                <a:rPr lang="en-US" sz="3099">
                  <a:solidFill>
                    <a:srgbClr val="231F20"/>
                  </a:solidFill>
                  <a:latin typeface="Kollektif"/>
                  <a:ea typeface="Kollektif"/>
                  <a:cs typeface="Kollektif"/>
                  <a:sym typeface="Kollektif"/>
                </a:rPr>
                <a:t>" (non-restrictive)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4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22546" y="1052988"/>
            <a:ext cx="16230600" cy="8205312"/>
            <a:chOff x="0" y="0"/>
            <a:chExt cx="21640800" cy="109404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25267"/>
              <a:ext cx="12195698" cy="10915150"/>
            </a:xfrm>
            <a:custGeom>
              <a:avLst/>
              <a:gdLst/>
              <a:ahLst/>
              <a:cxnLst/>
              <a:rect r="r" b="b" t="t" l="l"/>
              <a:pathLst>
                <a:path h="10915150" w="12195698">
                  <a:moveTo>
                    <a:pt x="0" y="0"/>
                  </a:moveTo>
                  <a:lnTo>
                    <a:pt x="12195698" y="0"/>
                  </a:lnTo>
                  <a:lnTo>
                    <a:pt x="12195698" y="10915149"/>
                  </a:lnTo>
                  <a:lnTo>
                    <a:pt x="0" y="10915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445102" y="0"/>
              <a:ext cx="12195698" cy="10915150"/>
            </a:xfrm>
            <a:custGeom>
              <a:avLst/>
              <a:gdLst/>
              <a:ahLst/>
              <a:cxnLst/>
              <a:rect r="r" b="b" t="t" l="l"/>
              <a:pathLst>
                <a:path h="10915150" w="12195698">
                  <a:moveTo>
                    <a:pt x="0" y="0"/>
                  </a:moveTo>
                  <a:lnTo>
                    <a:pt x="12195698" y="0"/>
                  </a:lnTo>
                  <a:lnTo>
                    <a:pt x="12195698" y="10915150"/>
                  </a:lnTo>
                  <a:lnTo>
                    <a:pt x="0" y="10915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true" flipV="false" rot="0">
            <a:off x="14547181" y="5219925"/>
            <a:ext cx="2849004" cy="2413922"/>
          </a:xfrm>
          <a:custGeom>
            <a:avLst/>
            <a:gdLst/>
            <a:ahLst/>
            <a:cxnLst/>
            <a:rect r="r" b="b" t="t" l="l"/>
            <a:pathLst>
              <a:path h="2413922" w="2849004">
                <a:moveTo>
                  <a:pt x="2849004" y="0"/>
                </a:moveTo>
                <a:lnTo>
                  <a:pt x="0" y="0"/>
                </a:lnTo>
                <a:lnTo>
                  <a:pt x="0" y="2413923"/>
                </a:lnTo>
                <a:lnTo>
                  <a:pt x="2849004" y="2413923"/>
                </a:lnTo>
                <a:lnTo>
                  <a:pt x="284900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32761" r="-499472" b="-229128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7490497">
            <a:off x="16548045" y="3632641"/>
            <a:ext cx="549786" cy="1014209"/>
          </a:xfrm>
          <a:custGeom>
            <a:avLst/>
            <a:gdLst/>
            <a:ahLst/>
            <a:cxnLst/>
            <a:rect r="r" b="b" t="t" l="l"/>
            <a:pathLst>
              <a:path h="1014209" w="549786">
                <a:moveTo>
                  <a:pt x="0" y="0"/>
                </a:moveTo>
                <a:lnTo>
                  <a:pt x="549786" y="0"/>
                </a:lnTo>
                <a:lnTo>
                  <a:pt x="549786" y="1014209"/>
                </a:lnTo>
                <a:lnTo>
                  <a:pt x="0" y="10142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51402" y="8055401"/>
            <a:ext cx="745212" cy="745212"/>
          </a:xfrm>
          <a:custGeom>
            <a:avLst/>
            <a:gdLst/>
            <a:ahLst/>
            <a:cxnLst/>
            <a:rect r="r" b="b" t="t" l="l"/>
            <a:pathLst>
              <a:path h="745212" w="745212">
                <a:moveTo>
                  <a:pt x="0" y="0"/>
                </a:moveTo>
                <a:lnTo>
                  <a:pt x="745212" y="0"/>
                </a:lnTo>
                <a:lnTo>
                  <a:pt x="745212" y="745212"/>
                </a:lnTo>
                <a:lnTo>
                  <a:pt x="0" y="7452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16493" y="393758"/>
            <a:ext cx="2255901" cy="1911394"/>
          </a:xfrm>
          <a:custGeom>
            <a:avLst/>
            <a:gdLst/>
            <a:ahLst/>
            <a:cxnLst/>
            <a:rect r="r" b="b" t="t" l="l"/>
            <a:pathLst>
              <a:path h="1911394" w="2255901">
                <a:moveTo>
                  <a:pt x="0" y="0"/>
                </a:moveTo>
                <a:lnTo>
                  <a:pt x="2255902" y="0"/>
                </a:lnTo>
                <a:lnTo>
                  <a:pt x="2255902" y="1911394"/>
                </a:lnTo>
                <a:lnTo>
                  <a:pt x="0" y="19113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32761" r="-499472" b="-229128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834798" y="1732926"/>
            <a:ext cx="840097" cy="840097"/>
          </a:xfrm>
          <a:custGeom>
            <a:avLst/>
            <a:gdLst/>
            <a:ahLst/>
            <a:cxnLst/>
            <a:rect r="r" b="b" t="t" l="l"/>
            <a:pathLst>
              <a:path h="840097" w="840097">
                <a:moveTo>
                  <a:pt x="0" y="0"/>
                </a:moveTo>
                <a:lnTo>
                  <a:pt x="840097" y="0"/>
                </a:lnTo>
                <a:lnTo>
                  <a:pt x="840097" y="840097"/>
                </a:lnTo>
                <a:lnTo>
                  <a:pt x="0" y="8400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-7218285">
            <a:off x="471119" y="6909372"/>
            <a:ext cx="702855" cy="1296581"/>
          </a:xfrm>
          <a:custGeom>
            <a:avLst/>
            <a:gdLst/>
            <a:ahLst/>
            <a:cxnLst/>
            <a:rect r="r" b="b" t="t" l="l"/>
            <a:pathLst>
              <a:path h="1296581" w="702855">
                <a:moveTo>
                  <a:pt x="702855" y="0"/>
                </a:moveTo>
                <a:lnTo>
                  <a:pt x="0" y="0"/>
                </a:lnTo>
                <a:lnTo>
                  <a:pt x="0" y="1296581"/>
                </a:lnTo>
                <a:lnTo>
                  <a:pt x="702855" y="1296581"/>
                </a:lnTo>
                <a:lnTo>
                  <a:pt x="70285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60735" y="3057627"/>
            <a:ext cx="1541709" cy="1541709"/>
          </a:xfrm>
          <a:custGeom>
            <a:avLst/>
            <a:gdLst/>
            <a:ahLst/>
            <a:cxnLst/>
            <a:rect r="r" b="b" t="t" l="l"/>
            <a:pathLst>
              <a:path h="1541709" w="1541709">
                <a:moveTo>
                  <a:pt x="0" y="0"/>
                </a:moveTo>
                <a:lnTo>
                  <a:pt x="1541709" y="0"/>
                </a:lnTo>
                <a:lnTo>
                  <a:pt x="1541709" y="1541708"/>
                </a:lnTo>
                <a:lnTo>
                  <a:pt x="0" y="15417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60735" y="5347401"/>
            <a:ext cx="1465429" cy="1465429"/>
          </a:xfrm>
          <a:custGeom>
            <a:avLst/>
            <a:gdLst/>
            <a:ahLst/>
            <a:cxnLst/>
            <a:rect r="r" b="b" t="t" l="l"/>
            <a:pathLst>
              <a:path h="1465429" w="1465429">
                <a:moveTo>
                  <a:pt x="0" y="0"/>
                </a:moveTo>
                <a:lnTo>
                  <a:pt x="1465429" y="0"/>
                </a:lnTo>
                <a:lnTo>
                  <a:pt x="1465429" y="1465429"/>
                </a:lnTo>
                <a:lnTo>
                  <a:pt x="0" y="146542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60735" y="7774855"/>
            <a:ext cx="1411659" cy="1411659"/>
          </a:xfrm>
          <a:custGeom>
            <a:avLst/>
            <a:gdLst/>
            <a:ahLst/>
            <a:cxnLst/>
            <a:rect r="r" b="b" t="t" l="l"/>
            <a:pathLst>
              <a:path h="1411659" w="1411659">
                <a:moveTo>
                  <a:pt x="0" y="0"/>
                </a:moveTo>
                <a:lnTo>
                  <a:pt x="1411660" y="0"/>
                </a:lnTo>
                <a:lnTo>
                  <a:pt x="1411660" y="1411659"/>
                </a:lnTo>
                <a:lnTo>
                  <a:pt x="0" y="141165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28700" y="1164669"/>
            <a:ext cx="16230600" cy="927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6900">
                <a:solidFill>
                  <a:srgbClr val="231F2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5. EXAMPLES OF ADJECTIVE CLAUSES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374961" y="3046334"/>
            <a:ext cx="12351885" cy="7821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714"/>
              </a:lnSpc>
            </a:pPr>
            <a:r>
              <a:rPr lang="en-US" sz="4081">
                <a:solidFill>
                  <a:srgbClr val="231F20"/>
                </a:solidFill>
                <a:latin typeface="Kollektif"/>
                <a:ea typeface="Kollektif"/>
                <a:cs typeface="Kollektif"/>
                <a:sym typeface="Kollektif"/>
              </a:rPr>
              <a:t>"The person who called yesterday left a message.</a:t>
            </a:r>
            <a:r>
              <a:rPr lang="en-US" sz="4081">
                <a:solidFill>
                  <a:srgbClr val="231F20"/>
                </a:solidFill>
                <a:latin typeface="Kollektif"/>
                <a:ea typeface="Kollektif"/>
                <a:cs typeface="Kollektif"/>
                <a:sym typeface="Kollektif"/>
              </a:rPr>
              <a:t>"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284601" y="3914567"/>
            <a:ext cx="11855352" cy="684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"/>
              </a:lnSpc>
            </a:pPr>
          </a:p>
          <a:p>
            <a:pPr algn="just">
              <a:lnSpc>
                <a:spcPts val="4874"/>
              </a:lnSpc>
            </a:pPr>
            <a:r>
              <a:rPr lang="en-US" sz="3481">
                <a:solidFill>
                  <a:srgbClr val="231F20"/>
                </a:solidFill>
                <a:latin typeface="Kollektif"/>
                <a:ea typeface="Kollektif"/>
                <a:cs typeface="Kollektif"/>
                <a:sym typeface="Kollektif"/>
              </a:rPr>
              <a:t>who introduces the adjective clause, describing "the person."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284601" y="5297969"/>
            <a:ext cx="12351885" cy="7821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714"/>
              </a:lnSpc>
            </a:pPr>
            <a:r>
              <a:rPr lang="en-US" sz="4081">
                <a:solidFill>
                  <a:srgbClr val="231F20"/>
                </a:solidFill>
                <a:latin typeface="Kollektif"/>
                <a:ea typeface="Kollektif"/>
                <a:cs typeface="Kollektif"/>
                <a:sym typeface="Kollektif"/>
              </a:rPr>
              <a:t>"I bought a dress that has pockets.</a:t>
            </a:r>
            <a:r>
              <a:rPr lang="en-US" sz="4081">
                <a:solidFill>
                  <a:srgbClr val="231F20"/>
                </a:solidFill>
                <a:latin typeface="Kollektif"/>
                <a:ea typeface="Kollektif"/>
                <a:cs typeface="Kollektif"/>
                <a:sym typeface="Kollektif"/>
              </a:rPr>
              <a:t>"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284601" y="6128061"/>
            <a:ext cx="11855352" cy="684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"/>
              </a:lnSpc>
            </a:pPr>
          </a:p>
          <a:p>
            <a:pPr algn="just">
              <a:lnSpc>
                <a:spcPts val="4874"/>
              </a:lnSpc>
            </a:pPr>
            <a:r>
              <a:rPr lang="en-US" sz="3481">
                <a:solidFill>
                  <a:srgbClr val="231F20"/>
                </a:solidFill>
                <a:latin typeface="Kollektif"/>
                <a:ea typeface="Kollektif"/>
                <a:cs typeface="Kollektif"/>
                <a:sym typeface="Kollektif"/>
              </a:rPr>
              <a:t>that introduces the adjective clause, describing "a dress."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284601" y="7690998"/>
            <a:ext cx="12687081" cy="604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54"/>
              </a:lnSpc>
            </a:pPr>
            <a:r>
              <a:rPr lang="en-US" sz="3181">
                <a:solidFill>
                  <a:srgbClr val="231F20"/>
                </a:solidFill>
                <a:latin typeface="Kollektif"/>
                <a:ea typeface="Kollektif"/>
                <a:cs typeface="Kollektif"/>
                <a:sym typeface="Kollektif"/>
              </a:rPr>
              <a:t>"The scientist, whose research changed the field, received an award.</a:t>
            </a:r>
            <a:r>
              <a:rPr lang="en-US" sz="3181">
                <a:solidFill>
                  <a:srgbClr val="231F20"/>
                </a:solidFill>
                <a:latin typeface="Kollektif"/>
                <a:ea typeface="Kollektif"/>
                <a:cs typeface="Kollektif"/>
                <a:sym typeface="Kollektif"/>
              </a:rPr>
              <a:t>"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284601" y="8471159"/>
            <a:ext cx="12442244" cy="1107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"/>
              </a:lnSpc>
            </a:pPr>
          </a:p>
          <a:p>
            <a:pPr algn="just">
              <a:lnSpc>
                <a:spcPts val="4314"/>
              </a:lnSpc>
            </a:pPr>
            <a:r>
              <a:rPr lang="en-US" sz="3081">
                <a:solidFill>
                  <a:srgbClr val="231F20"/>
                </a:solidFill>
                <a:latin typeface="Kollektif"/>
                <a:ea typeface="Kollektif"/>
                <a:cs typeface="Kollektif"/>
                <a:sym typeface="Kollektif"/>
              </a:rPr>
              <a:t>whose shows possession in the adjective clause, describing "the scientist."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4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95419" y="7793391"/>
            <a:ext cx="18678839" cy="2676099"/>
            <a:chOff x="0" y="0"/>
            <a:chExt cx="4919530" cy="7048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19530" cy="704816"/>
            </a:xfrm>
            <a:custGeom>
              <a:avLst/>
              <a:gdLst/>
              <a:ahLst/>
              <a:cxnLst/>
              <a:rect r="r" b="b" t="t" l="l"/>
              <a:pathLst>
                <a:path h="704816" w="4919530">
                  <a:moveTo>
                    <a:pt x="0" y="0"/>
                  </a:moveTo>
                  <a:lnTo>
                    <a:pt x="4919530" y="0"/>
                  </a:lnTo>
                  <a:lnTo>
                    <a:pt x="4919530" y="704816"/>
                  </a:lnTo>
                  <a:lnTo>
                    <a:pt x="0" y="704816"/>
                  </a:ln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919530" cy="7429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1040844"/>
            <a:ext cx="16230600" cy="8205312"/>
            <a:chOff x="0" y="0"/>
            <a:chExt cx="21640800" cy="1094041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25267"/>
              <a:ext cx="12195698" cy="10915150"/>
            </a:xfrm>
            <a:custGeom>
              <a:avLst/>
              <a:gdLst/>
              <a:ahLst/>
              <a:cxnLst/>
              <a:rect r="r" b="b" t="t" l="l"/>
              <a:pathLst>
                <a:path h="10915150" w="12195698">
                  <a:moveTo>
                    <a:pt x="0" y="0"/>
                  </a:moveTo>
                  <a:lnTo>
                    <a:pt x="12195698" y="0"/>
                  </a:lnTo>
                  <a:lnTo>
                    <a:pt x="12195698" y="10915149"/>
                  </a:lnTo>
                  <a:lnTo>
                    <a:pt x="0" y="10915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9445102" y="0"/>
              <a:ext cx="12195698" cy="10915150"/>
            </a:xfrm>
            <a:custGeom>
              <a:avLst/>
              <a:gdLst/>
              <a:ahLst/>
              <a:cxnLst/>
              <a:rect r="r" b="b" t="t" l="l"/>
              <a:pathLst>
                <a:path h="10915150" w="12195698">
                  <a:moveTo>
                    <a:pt x="0" y="0"/>
                  </a:moveTo>
                  <a:lnTo>
                    <a:pt x="12195698" y="0"/>
                  </a:lnTo>
                  <a:lnTo>
                    <a:pt x="12195698" y="10915150"/>
                  </a:lnTo>
                  <a:lnTo>
                    <a:pt x="0" y="10915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791909" y="828070"/>
            <a:ext cx="2147598" cy="1819630"/>
          </a:xfrm>
          <a:custGeom>
            <a:avLst/>
            <a:gdLst/>
            <a:ahLst/>
            <a:cxnLst/>
            <a:rect r="r" b="b" t="t" l="l"/>
            <a:pathLst>
              <a:path h="1819630" w="2147598">
                <a:moveTo>
                  <a:pt x="0" y="0"/>
                </a:moveTo>
                <a:lnTo>
                  <a:pt x="2147598" y="0"/>
                </a:lnTo>
                <a:lnTo>
                  <a:pt x="2147598" y="1819631"/>
                </a:lnTo>
                <a:lnTo>
                  <a:pt x="0" y="1819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32761" r="-499472" b="-229128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7257529">
            <a:off x="1198761" y="4394535"/>
            <a:ext cx="742193" cy="1369149"/>
          </a:xfrm>
          <a:custGeom>
            <a:avLst/>
            <a:gdLst/>
            <a:ahLst/>
            <a:cxnLst/>
            <a:rect r="r" b="b" t="t" l="l"/>
            <a:pathLst>
              <a:path h="1369149" w="742193">
                <a:moveTo>
                  <a:pt x="0" y="0"/>
                </a:moveTo>
                <a:lnTo>
                  <a:pt x="742193" y="0"/>
                </a:lnTo>
                <a:lnTo>
                  <a:pt x="742193" y="1369149"/>
                </a:lnTo>
                <a:lnTo>
                  <a:pt x="0" y="13691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568322" y="1844870"/>
            <a:ext cx="768019" cy="768019"/>
          </a:xfrm>
          <a:custGeom>
            <a:avLst/>
            <a:gdLst/>
            <a:ahLst/>
            <a:cxnLst/>
            <a:rect r="r" b="b" t="t" l="l"/>
            <a:pathLst>
              <a:path h="768019" w="768019">
                <a:moveTo>
                  <a:pt x="0" y="0"/>
                </a:moveTo>
                <a:lnTo>
                  <a:pt x="768019" y="0"/>
                </a:lnTo>
                <a:lnTo>
                  <a:pt x="768019" y="768018"/>
                </a:lnTo>
                <a:lnTo>
                  <a:pt x="0" y="7680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2921790" y="1747410"/>
            <a:ext cx="7645823" cy="2077171"/>
            <a:chOff x="0" y="0"/>
            <a:chExt cx="2013715" cy="54707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013715" cy="547074"/>
            </a:xfrm>
            <a:custGeom>
              <a:avLst/>
              <a:gdLst/>
              <a:ahLst/>
              <a:cxnLst/>
              <a:rect r="r" b="b" t="t" l="l"/>
              <a:pathLst>
                <a:path h="547074" w="2013715">
                  <a:moveTo>
                    <a:pt x="51641" y="0"/>
                  </a:moveTo>
                  <a:lnTo>
                    <a:pt x="1962074" y="0"/>
                  </a:lnTo>
                  <a:cubicBezTo>
                    <a:pt x="1990594" y="0"/>
                    <a:pt x="2013715" y="23120"/>
                    <a:pt x="2013715" y="51641"/>
                  </a:cubicBezTo>
                  <a:lnTo>
                    <a:pt x="2013715" y="495433"/>
                  </a:lnTo>
                  <a:cubicBezTo>
                    <a:pt x="2013715" y="523953"/>
                    <a:pt x="1990594" y="547074"/>
                    <a:pt x="1962074" y="547074"/>
                  </a:cubicBezTo>
                  <a:lnTo>
                    <a:pt x="51641" y="547074"/>
                  </a:lnTo>
                  <a:cubicBezTo>
                    <a:pt x="23120" y="547074"/>
                    <a:pt x="0" y="523953"/>
                    <a:pt x="0" y="495433"/>
                  </a:cubicBezTo>
                  <a:lnTo>
                    <a:pt x="0" y="51641"/>
                  </a:lnTo>
                  <a:cubicBezTo>
                    <a:pt x="0" y="23120"/>
                    <a:pt x="23120" y="0"/>
                    <a:pt x="51641" y="0"/>
                  </a:cubicBezTo>
                  <a:close/>
                </a:path>
              </a:pathLst>
            </a:custGeom>
            <a:solidFill>
              <a:srgbClr val="FFE397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2013715" cy="5851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6741624" y="3295193"/>
            <a:ext cx="1035351" cy="1043105"/>
          </a:xfrm>
          <a:custGeom>
            <a:avLst/>
            <a:gdLst/>
            <a:ahLst/>
            <a:cxnLst/>
            <a:rect r="r" b="b" t="t" l="l"/>
            <a:pathLst>
              <a:path h="1043105" w="1035351">
                <a:moveTo>
                  <a:pt x="0" y="0"/>
                </a:moveTo>
                <a:lnTo>
                  <a:pt x="1035352" y="0"/>
                </a:lnTo>
                <a:lnTo>
                  <a:pt x="1035352" y="1043105"/>
                </a:lnTo>
                <a:lnTo>
                  <a:pt x="0" y="10431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6131" t="-123580" r="-514491" b="-293597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4263341">
            <a:off x="16701971" y="5583178"/>
            <a:ext cx="683764" cy="1261363"/>
          </a:xfrm>
          <a:custGeom>
            <a:avLst/>
            <a:gdLst/>
            <a:ahLst/>
            <a:cxnLst/>
            <a:rect r="r" b="b" t="t" l="l"/>
            <a:pathLst>
              <a:path h="1261363" w="683764">
                <a:moveTo>
                  <a:pt x="0" y="0"/>
                </a:moveTo>
                <a:lnTo>
                  <a:pt x="683764" y="0"/>
                </a:lnTo>
                <a:lnTo>
                  <a:pt x="683764" y="1261363"/>
                </a:lnTo>
                <a:lnTo>
                  <a:pt x="0" y="12613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0958387" y="991949"/>
            <a:ext cx="4675472" cy="6965321"/>
          </a:xfrm>
          <a:custGeom>
            <a:avLst/>
            <a:gdLst/>
            <a:ahLst/>
            <a:cxnLst/>
            <a:rect r="r" b="b" t="t" l="l"/>
            <a:pathLst>
              <a:path h="6965321" w="4675472">
                <a:moveTo>
                  <a:pt x="0" y="0"/>
                </a:moveTo>
                <a:lnTo>
                  <a:pt x="4675472" y="0"/>
                </a:lnTo>
                <a:lnTo>
                  <a:pt x="4675472" y="6965321"/>
                </a:lnTo>
                <a:lnTo>
                  <a:pt x="0" y="696532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3638783" y="2322446"/>
            <a:ext cx="6211839" cy="1069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231F2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4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95419" y="9258300"/>
            <a:ext cx="18678839" cy="1211190"/>
            <a:chOff x="0" y="0"/>
            <a:chExt cx="4919530" cy="31899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19530" cy="318996"/>
            </a:xfrm>
            <a:custGeom>
              <a:avLst/>
              <a:gdLst/>
              <a:ahLst/>
              <a:cxnLst/>
              <a:rect r="r" b="b" t="t" l="l"/>
              <a:pathLst>
                <a:path h="318996" w="4919530">
                  <a:moveTo>
                    <a:pt x="0" y="0"/>
                  </a:moveTo>
                  <a:lnTo>
                    <a:pt x="4919530" y="0"/>
                  </a:lnTo>
                  <a:lnTo>
                    <a:pt x="4919530" y="318996"/>
                  </a:lnTo>
                  <a:lnTo>
                    <a:pt x="0" y="318996"/>
                  </a:ln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919530" cy="3570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1040844"/>
            <a:ext cx="16230600" cy="8205312"/>
            <a:chOff x="0" y="0"/>
            <a:chExt cx="21640800" cy="1094041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25267"/>
              <a:ext cx="12195698" cy="10915150"/>
            </a:xfrm>
            <a:custGeom>
              <a:avLst/>
              <a:gdLst/>
              <a:ahLst/>
              <a:cxnLst/>
              <a:rect r="r" b="b" t="t" l="l"/>
              <a:pathLst>
                <a:path h="10915150" w="12195698">
                  <a:moveTo>
                    <a:pt x="0" y="0"/>
                  </a:moveTo>
                  <a:lnTo>
                    <a:pt x="12195698" y="0"/>
                  </a:lnTo>
                  <a:lnTo>
                    <a:pt x="12195698" y="10915149"/>
                  </a:lnTo>
                  <a:lnTo>
                    <a:pt x="0" y="10915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9445102" y="0"/>
              <a:ext cx="12195698" cy="10915150"/>
            </a:xfrm>
            <a:custGeom>
              <a:avLst/>
              <a:gdLst/>
              <a:ahLst/>
              <a:cxnLst/>
              <a:rect r="r" b="b" t="t" l="l"/>
              <a:pathLst>
                <a:path h="10915150" w="12195698">
                  <a:moveTo>
                    <a:pt x="0" y="0"/>
                  </a:moveTo>
                  <a:lnTo>
                    <a:pt x="12195698" y="0"/>
                  </a:lnTo>
                  <a:lnTo>
                    <a:pt x="12195698" y="10915150"/>
                  </a:lnTo>
                  <a:lnTo>
                    <a:pt x="0" y="10915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6215122" y="2749168"/>
            <a:ext cx="10349689" cy="5734439"/>
            <a:chOff x="0" y="0"/>
            <a:chExt cx="2725844" cy="151030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725844" cy="1510305"/>
            </a:xfrm>
            <a:custGeom>
              <a:avLst/>
              <a:gdLst/>
              <a:ahLst/>
              <a:cxnLst/>
              <a:rect r="r" b="b" t="t" l="l"/>
              <a:pathLst>
                <a:path h="1510305" w="2725844">
                  <a:moveTo>
                    <a:pt x="38150" y="0"/>
                  </a:moveTo>
                  <a:lnTo>
                    <a:pt x="2687694" y="0"/>
                  </a:lnTo>
                  <a:cubicBezTo>
                    <a:pt x="2708764" y="0"/>
                    <a:pt x="2725844" y="17080"/>
                    <a:pt x="2725844" y="38150"/>
                  </a:cubicBezTo>
                  <a:lnTo>
                    <a:pt x="2725844" y="1472155"/>
                  </a:lnTo>
                  <a:cubicBezTo>
                    <a:pt x="2725844" y="1493225"/>
                    <a:pt x="2708764" y="1510305"/>
                    <a:pt x="2687694" y="1510305"/>
                  </a:cubicBezTo>
                  <a:lnTo>
                    <a:pt x="38150" y="1510305"/>
                  </a:lnTo>
                  <a:cubicBezTo>
                    <a:pt x="17080" y="1510305"/>
                    <a:pt x="0" y="1493225"/>
                    <a:pt x="0" y="1472155"/>
                  </a:cubicBezTo>
                  <a:lnTo>
                    <a:pt x="0" y="38150"/>
                  </a:lnTo>
                  <a:cubicBezTo>
                    <a:pt x="0" y="17080"/>
                    <a:pt x="17080" y="0"/>
                    <a:pt x="38150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725844" cy="15484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49339" y="970716"/>
            <a:ext cx="7645823" cy="2297932"/>
            <a:chOff x="0" y="0"/>
            <a:chExt cx="2013715" cy="60521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013715" cy="605217"/>
            </a:xfrm>
            <a:custGeom>
              <a:avLst/>
              <a:gdLst/>
              <a:ahLst/>
              <a:cxnLst/>
              <a:rect r="r" b="b" t="t" l="l"/>
              <a:pathLst>
                <a:path h="605217" w="2013715">
                  <a:moveTo>
                    <a:pt x="51641" y="0"/>
                  </a:moveTo>
                  <a:lnTo>
                    <a:pt x="1962074" y="0"/>
                  </a:lnTo>
                  <a:cubicBezTo>
                    <a:pt x="1990594" y="0"/>
                    <a:pt x="2013715" y="23120"/>
                    <a:pt x="2013715" y="51641"/>
                  </a:cubicBezTo>
                  <a:lnTo>
                    <a:pt x="2013715" y="553576"/>
                  </a:lnTo>
                  <a:cubicBezTo>
                    <a:pt x="2013715" y="582096"/>
                    <a:pt x="1990594" y="605217"/>
                    <a:pt x="1962074" y="605217"/>
                  </a:cubicBezTo>
                  <a:lnTo>
                    <a:pt x="51641" y="605217"/>
                  </a:lnTo>
                  <a:cubicBezTo>
                    <a:pt x="23120" y="605217"/>
                    <a:pt x="0" y="582096"/>
                    <a:pt x="0" y="553576"/>
                  </a:cubicBezTo>
                  <a:lnTo>
                    <a:pt x="0" y="51641"/>
                  </a:lnTo>
                  <a:cubicBezTo>
                    <a:pt x="0" y="23120"/>
                    <a:pt x="23120" y="0"/>
                    <a:pt x="51641" y="0"/>
                  </a:cubicBezTo>
                  <a:close/>
                </a:path>
              </a:pathLst>
            </a:custGeom>
            <a:solidFill>
              <a:srgbClr val="FFE397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2013715" cy="6433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true" flipV="false" rot="0">
            <a:off x="525982" y="1756988"/>
            <a:ext cx="7381853" cy="11038285"/>
          </a:xfrm>
          <a:custGeom>
            <a:avLst/>
            <a:gdLst/>
            <a:ahLst/>
            <a:cxnLst/>
            <a:rect r="r" b="b" t="t" l="l"/>
            <a:pathLst>
              <a:path h="11038285" w="7381853">
                <a:moveTo>
                  <a:pt x="7381853" y="0"/>
                </a:moveTo>
                <a:lnTo>
                  <a:pt x="0" y="0"/>
                </a:lnTo>
                <a:lnTo>
                  <a:pt x="0" y="11038285"/>
                </a:lnTo>
                <a:lnTo>
                  <a:pt x="7381853" y="11038285"/>
                </a:lnTo>
                <a:lnTo>
                  <a:pt x="73818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7907835" y="1171575"/>
            <a:ext cx="6928831" cy="2079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231F2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ADJECTIVE CLAUSE 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003677" y="3489778"/>
            <a:ext cx="8772580" cy="3976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31F20"/>
                </a:solidFill>
                <a:latin typeface="Kollektif"/>
                <a:ea typeface="Kollektif"/>
                <a:cs typeface="Kollektif"/>
                <a:sym typeface="Kollektif"/>
              </a:rPr>
              <a:t>An adjective clause (relative clause) is a dependent clause that describes or modifies a noun or pronoun in the main clause of a sentence. It usually provides additional information about who, what, or which someone or something is. Adjective clauses begin with relative pronouns such as who, whom, whose, that, or which.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4263341">
            <a:off x="16120233" y="6106949"/>
            <a:ext cx="742193" cy="1369149"/>
          </a:xfrm>
          <a:custGeom>
            <a:avLst/>
            <a:gdLst/>
            <a:ahLst/>
            <a:cxnLst/>
            <a:rect r="r" b="b" t="t" l="l"/>
            <a:pathLst>
              <a:path h="1369149" w="742193">
                <a:moveTo>
                  <a:pt x="0" y="0"/>
                </a:moveTo>
                <a:lnTo>
                  <a:pt x="742193" y="0"/>
                </a:lnTo>
                <a:lnTo>
                  <a:pt x="742193" y="1369149"/>
                </a:lnTo>
                <a:lnTo>
                  <a:pt x="0" y="13691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261469" y="2446124"/>
            <a:ext cx="816410" cy="822525"/>
          </a:xfrm>
          <a:custGeom>
            <a:avLst/>
            <a:gdLst/>
            <a:ahLst/>
            <a:cxnLst/>
            <a:rect r="r" b="b" t="t" l="l"/>
            <a:pathLst>
              <a:path h="822525" w="816410">
                <a:moveTo>
                  <a:pt x="0" y="0"/>
                </a:moveTo>
                <a:lnTo>
                  <a:pt x="816410" y="0"/>
                </a:lnTo>
                <a:lnTo>
                  <a:pt x="816410" y="822524"/>
                </a:lnTo>
                <a:lnTo>
                  <a:pt x="0" y="8225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6131" t="-123580" r="-514491" b="-293597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6491330" y="1028700"/>
            <a:ext cx="768019" cy="768019"/>
          </a:xfrm>
          <a:custGeom>
            <a:avLst/>
            <a:gdLst/>
            <a:ahLst/>
            <a:cxnLst/>
            <a:rect r="r" b="b" t="t" l="l"/>
            <a:pathLst>
              <a:path h="768019" w="768019">
                <a:moveTo>
                  <a:pt x="0" y="0"/>
                </a:moveTo>
                <a:lnTo>
                  <a:pt x="768018" y="0"/>
                </a:lnTo>
                <a:lnTo>
                  <a:pt x="768018" y="768019"/>
                </a:lnTo>
                <a:lnTo>
                  <a:pt x="0" y="7680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525982" y="8175218"/>
            <a:ext cx="616778" cy="616778"/>
          </a:xfrm>
          <a:custGeom>
            <a:avLst/>
            <a:gdLst/>
            <a:ahLst/>
            <a:cxnLst/>
            <a:rect r="r" b="b" t="t" l="l"/>
            <a:pathLst>
              <a:path h="616778" w="616778">
                <a:moveTo>
                  <a:pt x="0" y="0"/>
                </a:moveTo>
                <a:lnTo>
                  <a:pt x="616778" y="0"/>
                </a:lnTo>
                <a:lnTo>
                  <a:pt x="616778" y="616778"/>
                </a:lnTo>
                <a:lnTo>
                  <a:pt x="0" y="6167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4347714" y="699000"/>
            <a:ext cx="4254381" cy="1278643"/>
            <a:chOff x="0" y="0"/>
            <a:chExt cx="2013715" cy="605217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2013715" cy="605217"/>
            </a:xfrm>
            <a:custGeom>
              <a:avLst/>
              <a:gdLst/>
              <a:ahLst/>
              <a:cxnLst/>
              <a:rect r="r" b="b" t="t" l="l"/>
              <a:pathLst>
                <a:path h="605217" w="2013715">
                  <a:moveTo>
                    <a:pt x="92807" y="0"/>
                  </a:moveTo>
                  <a:lnTo>
                    <a:pt x="1920908" y="0"/>
                  </a:lnTo>
                  <a:cubicBezTo>
                    <a:pt x="1972164" y="0"/>
                    <a:pt x="2013715" y="41551"/>
                    <a:pt x="2013715" y="92807"/>
                  </a:cubicBezTo>
                  <a:lnTo>
                    <a:pt x="2013715" y="512409"/>
                  </a:lnTo>
                  <a:cubicBezTo>
                    <a:pt x="2013715" y="563665"/>
                    <a:pt x="1972164" y="605217"/>
                    <a:pt x="1920908" y="605217"/>
                  </a:cubicBezTo>
                  <a:lnTo>
                    <a:pt x="92807" y="605217"/>
                  </a:lnTo>
                  <a:cubicBezTo>
                    <a:pt x="41551" y="605217"/>
                    <a:pt x="0" y="563665"/>
                    <a:pt x="0" y="512409"/>
                  </a:cubicBezTo>
                  <a:lnTo>
                    <a:pt x="0" y="92807"/>
                  </a:lnTo>
                  <a:cubicBezTo>
                    <a:pt x="0" y="41551"/>
                    <a:pt x="41551" y="0"/>
                    <a:pt x="92807" y="0"/>
                  </a:cubicBezTo>
                  <a:close/>
                </a:path>
              </a:pathLst>
            </a:custGeom>
            <a:solidFill>
              <a:srgbClr val="FFE397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2013715" cy="6433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3365979" y="927472"/>
            <a:ext cx="6217851" cy="95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79"/>
              </a:lnSpc>
            </a:pPr>
            <a:r>
              <a:rPr lang="en-US" sz="7179">
                <a:solidFill>
                  <a:srgbClr val="231F2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1.</a:t>
            </a:r>
            <a:r>
              <a:rPr lang="en-US" sz="7179">
                <a:solidFill>
                  <a:srgbClr val="FFE39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.</a:t>
            </a:r>
            <a:r>
              <a:rPr lang="en-US" sz="7179">
                <a:solidFill>
                  <a:srgbClr val="231F2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WHAT IS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4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40844"/>
            <a:ext cx="16230600" cy="8205312"/>
            <a:chOff x="0" y="0"/>
            <a:chExt cx="21640800" cy="109404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25267"/>
              <a:ext cx="12195698" cy="10915150"/>
            </a:xfrm>
            <a:custGeom>
              <a:avLst/>
              <a:gdLst/>
              <a:ahLst/>
              <a:cxnLst/>
              <a:rect r="r" b="b" t="t" l="l"/>
              <a:pathLst>
                <a:path h="10915150" w="12195698">
                  <a:moveTo>
                    <a:pt x="0" y="0"/>
                  </a:moveTo>
                  <a:lnTo>
                    <a:pt x="12195698" y="0"/>
                  </a:lnTo>
                  <a:lnTo>
                    <a:pt x="12195698" y="10915149"/>
                  </a:lnTo>
                  <a:lnTo>
                    <a:pt x="0" y="10915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445102" y="0"/>
              <a:ext cx="12195698" cy="10915150"/>
            </a:xfrm>
            <a:custGeom>
              <a:avLst/>
              <a:gdLst/>
              <a:ahLst/>
              <a:cxnLst/>
              <a:rect r="r" b="b" t="t" l="l"/>
              <a:pathLst>
                <a:path h="10915150" w="12195698">
                  <a:moveTo>
                    <a:pt x="0" y="0"/>
                  </a:moveTo>
                  <a:lnTo>
                    <a:pt x="12195698" y="0"/>
                  </a:lnTo>
                  <a:lnTo>
                    <a:pt x="12195698" y="10915150"/>
                  </a:lnTo>
                  <a:lnTo>
                    <a:pt x="0" y="10915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-1703508" y="8175218"/>
            <a:ext cx="21695015" cy="8642095"/>
            <a:chOff x="0" y="0"/>
            <a:chExt cx="1424432" cy="56741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24432" cy="567415"/>
            </a:xfrm>
            <a:custGeom>
              <a:avLst/>
              <a:gdLst/>
              <a:ahLst/>
              <a:cxnLst/>
              <a:rect r="r" b="b" t="t" l="l"/>
              <a:pathLst>
                <a:path h="567415" w="1424432">
                  <a:moveTo>
                    <a:pt x="712216" y="0"/>
                  </a:moveTo>
                  <a:cubicBezTo>
                    <a:pt x="318870" y="0"/>
                    <a:pt x="0" y="127020"/>
                    <a:pt x="0" y="283707"/>
                  </a:cubicBezTo>
                  <a:cubicBezTo>
                    <a:pt x="0" y="440395"/>
                    <a:pt x="318870" y="567415"/>
                    <a:pt x="712216" y="567415"/>
                  </a:cubicBezTo>
                  <a:cubicBezTo>
                    <a:pt x="1105562" y="567415"/>
                    <a:pt x="1424432" y="440395"/>
                    <a:pt x="1424432" y="283707"/>
                  </a:cubicBezTo>
                  <a:cubicBezTo>
                    <a:pt x="1424432" y="127020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133540" y="-3955"/>
              <a:ext cx="1157351" cy="5181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587664" y="6639344"/>
            <a:ext cx="13390294" cy="2618956"/>
            <a:chOff x="0" y="0"/>
            <a:chExt cx="3526662" cy="68976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526662" cy="689766"/>
            </a:xfrm>
            <a:custGeom>
              <a:avLst/>
              <a:gdLst/>
              <a:ahLst/>
              <a:cxnLst/>
              <a:rect r="r" b="b" t="t" l="l"/>
              <a:pathLst>
                <a:path h="689766" w="3526662">
                  <a:moveTo>
                    <a:pt x="11563" y="0"/>
                  </a:moveTo>
                  <a:lnTo>
                    <a:pt x="3515098" y="0"/>
                  </a:lnTo>
                  <a:cubicBezTo>
                    <a:pt x="3521485" y="0"/>
                    <a:pt x="3526662" y="5177"/>
                    <a:pt x="3526662" y="11563"/>
                  </a:cubicBezTo>
                  <a:lnTo>
                    <a:pt x="3526662" y="678203"/>
                  </a:lnTo>
                  <a:cubicBezTo>
                    <a:pt x="3526662" y="684589"/>
                    <a:pt x="3521485" y="689766"/>
                    <a:pt x="3515098" y="689766"/>
                  </a:cubicBezTo>
                  <a:lnTo>
                    <a:pt x="11563" y="689766"/>
                  </a:lnTo>
                  <a:cubicBezTo>
                    <a:pt x="5177" y="689766"/>
                    <a:pt x="0" y="684589"/>
                    <a:pt x="0" y="678203"/>
                  </a:cubicBezTo>
                  <a:lnTo>
                    <a:pt x="0" y="11563"/>
                  </a:lnTo>
                  <a:cubicBezTo>
                    <a:pt x="0" y="5177"/>
                    <a:pt x="5177" y="0"/>
                    <a:pt x="11563" y="0"/>
                  </a:cubicBezTo>
                  <a:close/>
                </a:path>
              </a:pathLst>
            </a:custGeom>
            <a:solidFill>
              <a:srgbClr val="FFE397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3526662" cy="7278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2616239" y="6942816"/>
            <a:ext cx="13082983" cy="1965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231F20"/>
                </a:solidFill>
                <a:latin typeface="Kollektif"/>
                <a:ea typeface="Kollektif"/>
                <a:cs typeface="Kollektif"/>
                <a:sym typeface="Kollektif"/>
              </a:rPr>
              <a:t>"The book that I borrowed from the library is fascinating."</a:t>
            </a:r>
          </a:p>
          <a:p>
            <a:pPr algn="ctr"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231F20"/>
                </a:solidFill>
                <a:latin typeface="Kollektif"/>
                <a:ea typeface="Kollektif"/>
                <a:cs typeface="Kollektif"/>
                <a:sym typeface="Kollektif"/>
              </a:rPr>
              <a:t>"The teach</a:t>
            </a:r>
            <a:r>
              <a:rPr lang="en-US" sz="3600">
                <a:solidFill>
                  <a:srgbClr val="231F20"/>
                </a:solidFill>
                <a:latin typeface="Kollektif"/>
                <a:ea typeface="Kollektif"/>
                <a:cs typeface="Kollektif"/>
                <a:sym typeface="Kollektif"/>
              </a:rPr>
              <a:t>er, who has a lot of experience, explained the topic very clearly."</a:t>
            </a:r>
          </a:p>
        </p:txBody>
      </p:sp>
      <p:sp>
        <p:nvSpPr>
          <p:cNvPr name="Freeform 12" id="12"/>
          <p:cNvSpPr/>
          <p:nvPr/>
        </p:nvSpPr>
        <p:spPr>
          <a:xfrm flipH="true" flipV="false" rot="0">
            <a:off x="15250393" y="7388305"/>
            <a:ext cx="2849004" cy="2413922"/>
          </a:xfrm>
          <a:custGeom>
            <a:avLst/>
            <a:gdLst/>
            <a:ahLst/>
            <a:cxnLst/>
            <a:rect r="r" b="b" t="t" l="l"/>
            <a:pathLst>
              <a:path h="2413922" w="2849004">
                <a:moveTo>
                  <a:pt x="2849004" y="0"/>
                </a:moveTo>
                <a:lnTo>
                  <a:pt x="0" y="0"/>
                </a:lnTo>
                <a:lnTo>
                  <a:pt x="0" y="2413923"/>
                </a:lnTo>
                <a:lnTo>
                  <a:pt x="2849004" y="2413923"/>
                </a:lnTo>
                <a:lnTo>
                  <a:pt x="284900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32761" r="-499472" b="-229128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7490497">
            <a:off x="16631112" y="3509301"/>
            <a:ext cx="702855" cy="1296581"/>
          </a:xfrm>
          <a:custGeom>
            <a:avLst/>
            <a:gdLst/>
            <a:ahLst/>
            <a:cxnLst/>
            <a:rect r="r" b="b" t="t" l="l"/>
            <a:pathLst>
              <a:path h="1296581" w="702855">
                <a:moveTo>
                  <a:pt x="0" y="0"/>
                </a:moveTo>
                <a:lnTo>
                  <a:pt x="702855" y="0"/>
                </a:lnTo>
                <a:lnTo>
                  <a:pt x="702855" y="1296581"/>
                </a:lnTo>
                <a:lnTo>
                  <a:pt x="0" y="12965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456517" y="6968257"/>
            <a:ext cx="840097" cy="840097"/>
          </a:xfrm>
          <a:custGeom>
            <a:avLst/>
            <a:gdLst/>
            <a:ahLst/>
            <a:cxnLst/>
            <a:rect r="r" b="b" t="t" l="l"/>
            <a:pathLst>
              <a:path h="840097" w="840097">
                <a:moveTo>
                  <a:pt x="0" y="0"/>
                </a:moveTo>
                <a:lnTo>
                  <a:pt x="840097" y="0"/>
                </a:lnTo>
                <a:lnTo>
                  <a:pt x="840097" y="840097"/>
                </a:lnTo>
                <a:lnTo>
                  <a:pt x="0" y="8400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28700" y="1028700"/>
            <a:ext cx="2255901" cy="1911394"/>
          </a:xfrm>
          <a:custGeom>
            <a:avLst/>
            <a:gdLst/>
            <a:ahLst/>
            <a:cxnLst/>
            <a:rect r="r" b="b" t="t" l="l"/>
            <a:pathLst>
              <a:path h="1911394" w="2255901">
                <a:moveTo>
                  <a:pt x="0" y="0"/>
                </a:moveTo>
                <a:lnTo>
                  <a:pt x="2255901" y="0"/>
                </a:lnTo>
                <a:lnTo>
                  <a:pt x="2255901" y="1911394"/>
                </a:lnTo>
                <a:lnTo>
                  <a:pt x="0" y="19113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32761" r="-499472" b="-229128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5834798" y="1732926"/>
            <a:ext cx="840097" cy="840097"/>
          </a:xfrm>
          <a:custGeom>
            <a:avLst/>
            <a:gdLst/>
            <a:ahLst/>
            <a:cxnLst/>
            <a:rect r="r" b="b" t="t" l="l"/>
            <a:pathLst>
              <a:path h="840097" w="840097">
                <a:moveTo>
                  <a:pt x="0" y="0"/>
                </a:moveTo>
                <a:lnTo>
                  <a:pt x="840097" y="0"/>
                </a:lnTo>
                <a:lnTo>
                  <a:pt x="840097" y="840097"/>
                </a:lnTo>
                <a:lnTo>
                  <a:pt x="0" y="8400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-7218285">
            <a:off x="1208153" y="4699111"/>
            <a:ext cx="702855" cy="1296581"/>
          </a:xfrm>
          <a:custGeom>
            <a:avLst/>
            <a:gdLst/>
            <a:ahLst/>
            <a:cxnLst/>
            <a:rect r="r" b="b" t="t" l="l"/>
            <a:pathLst>
              <a:path h="1296581" w="702855">
                <a:moveTo>
                  <a:pt x="702855" y="0"/>
                </a:moveTo>
                <a:lnTo>
                  <a:pt x="0" y="0"/>
                </a:lnTo>
                <a:lnTo>
                  <a:pt x="0" y="1296580"/>
                </a:lnTo>
                <a:lnTo>
                  <a:pt x="702855" y="1296580"/>
                </a:lnTo>
                <a:lnTo>
                  <a:pt x="70285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4968111" y="2573023"/>
            <a:ext cx="8610082" cy="3644619"/>
          </a:xfrm>
          <a:custGeom>
            <a:avLst/>
            <a:gdLst/>
            <a:ahLst/>
            <a:cxnLst/>
            <a:rect r="r" b="b" t="t" l="l"/>
            <a:pathLst>
              <a:path h="3644619" w="8610082">
                <a:moveTo>
                  <a:pt x="0" y="0"/>
                </a:moveTo>
                <a:lnTo>
                  <a:pt x="8610083" y="0"/>
                </a:lnTo>
                <a:lnTo>
                  <a:pt x="8610083" y="3644619"/>
                </a:lnTo>
                <a:lnTo>
                  <a:pt x="0" y="364461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46841" r="0" b="-10553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3284601" y="966474"/>
            <a:ext cx="11718797" cy="1339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9999">
                <a:solidFill>
                  <a:srgbClr val="231F2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EXAMPLES: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4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95419" y="7793391"/>
            <a:ext cx="18678839" cy="2676099"/>
            <a:chOff x="0" y="0"/>
            <a:chExt cx="4919530" cy="7048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19530" cy="704816"/>
            </a:xfrm>
            <a:custGeom>
              <a:avLst/>
              <a:gdLst/>
              <a:ahLst/>
              <a:cxnLst/>
              <a:rect r="r" b="b" t="t" l="l"/>
              <a:pathLst>
                <a:path h="704816" w="4919530">
                  <a:moveTo>
                    <a:pt x="0" y="0"/>
                  </a:moveTo>
                  <a:lnTo>
                    <a:pt x="4919530" y="0"/>
                  </a:lnTo>
                  <a:lnTo>
                    <a:pt x="4919530" y="704816"/>
                  </a:lnTo>
                  <a:lnTo>
                    <a:pt x="0" y="704816"/>
                  </a:ln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919530" cy="7429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1040844"/>
            <a:ext cx="16230600" cy="8205312"/>
            <a:chOff x="0" y="0"/>
            <a:chExt cx="21640800" cy="1094041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25267"/>
              <a:ext cx="12195698" cy="10915150"/>
            </a:xfrm>
            <a:custGeom>
              <a:avLst/>
              <a:gdLst/>
              <a:ahLst/>
              <a:cxnLst/>
              <a:rect r="r" b="b" t="t" l="l"/>
              <a:pathLst>
                <a:path h="10915150" w="12195698">
                  <a:moveTo>
                    <a:pt x="0" y="0"/>
                  </a:moveTo>
                  <a:lnTo>
                    <a:pt x="12195698" y="0"/>
                  </a:lnTo>
                  <a:lnTo>
                    <a:pt x="12195698" y="10915149"/>
                  </a:lnTo>
                  <a:lnTo>
                    <a:pt x="0" y="10915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9445102" y="0"/>
              <a:ext cx="12195698" cy="10915150"/>
            </a:xfrm>
            <a:custGeom>
              <a:avLst/>
              <a:gdLst/>
              <a:ahLst/>
              <a:cxnLst/>
              <a:rect r="r" b="b" t="t" l="l"/>
              <a:pathLst>
                <a:path h="10915150" w="12195698">
                  <a:moveTo>
                    <a:pt x="0" y="0"/>
                  </a:moveTo>
                  <a:lnTo>
                    <a:pt x="12195698" y="0"/>
                  </a:lnTo>
                  <a:lnTo>
                    <a:pt x="12195698" y="10915150"/>
                  </a:lnTo>
                  <a:lnTo>
                    <a:pt x="0" y="10915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791909" y="828070"/>
            <a:ext cx="2147598" cy="1819630"/>
          </a:xfrm>
          <a:custGeom>
            <a:avLst/>
            <a:gdLst/>
            <a:ahLst/>
            <a:cxnLst/>
            <a:rect r="r" b="b" t="t" l="l"/>
            <a:pathLst>
              <a:path h="1819630" w="2147598">
                <a:moveTo>
                  <a:pt x="0" y="0"/>
                </a:moveTo>
                <a:lnTo>
                  <a:pt x="2147598" y="0"/>
                </a:lnTo>
                <a:lnTo>
                  <a:pt x="2147598" y="1819631"/>
                </a:lnTo>
                <a:lnTo>
                  <a:pt x="0" y="1819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32761" r="-499472" b="-229128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3554835" y="3194853"/>
            <a:ext cx="10349689" cy="3727669"/>
            <a:chOff x="0" y="0"/>
            <a:chExt cx="2725844" cy="98177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725844" cy="981773"/>
            </a:xfrm>
            <a:custGeom>
              <a:avLst/>
              <a:gdLst/>
              <a:ahLst/>
              <a:cxnLst/>
              <a:rect r="r" b="b" t="t" l="l"/>
              <a:pathLst>
                <a:path h="981773" w="2725844">
                  <a:moveTo>
                    <a:pt x="38150" y="0"/>
                  </a:moveTo>
                  <a:lnTo>
                    <a:pt x="2687694" y="0"/>
                  </a:lnTo>
                  <a:cubicBezTo>
                    <a:pt x="2708764" y="0"/>
                    <a:pt x="2725844" y="17080"/>
                    <a:pt x="2725844" y="38150"/>
                  </a:cubicBezTo>
                  <a:lnTo>
                    <a:pt x="2725844" y="943623"/>
                  </a:lnTo>
                  <a:cubicBezTo>
                    <a:pt x="2725844" y="964693"/>
                    <a:pt x="2708764" y="981773"/>
                    <a:pt x="2687694" y="981773"/>
                  </a:cubicBezTo>
                  <a:lnTo>
                    <a:pt x="38150" y="981773"/>
                  </a:lnTo>
                  <a:cubicBezTo>
                    <a:pt x="17080" y="981773"/>
                    <a:pt x="0" y="964693"/>
                    <a:pt x="0" y="943623"/>
                  </a:cubicBezTo>
                  <a:lnTo>
                    <a:pt x="0" y="38150"/>
                  </a:lnTo>
                  <a:cubicBezTo>
                    <a:pt x="0" y="17080"/>
                    <a:pt x="17080" y="0"/>
                    <a:pt x="38150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725844" cy="10198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true" flipV="false" rot="0">
            <a:off x="10314186" y="3194853"/>
            <a:ext cx="7728658" cy="6038014"/>
          </a:xfrm>
          <a:custGeom>
            <a:avLst/>
            <a:gdLst/>
            <a:ahLst/>
            <a:cxnLst/>
            <a:rect r="r" b="b" t="t" l="l"/>
            <a:pathLst>
              <a:path h="6038014" w="7728658">
                <a:moveTo>
                  <a:pt x="7728657" y="0"/>
                </a:moveTo>
                <a:lnTo>
                  <a:pt x="0" y="0"/>
                </a:lnTo>
                <a:lnTo>
                  <a:pt x="0" y="6038014"/>
                </a:lnTo>
                <a:lnTo>
                  <a:pt x="7728657" y="6038014"/>
                </a:lnTo>
                <a:lnTo>
                  <a:pt x="772865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7257529">
            <a:off x="1198761" y="4394535"/>
            <a:ext cx="742193" cy="1369149"/>
          </a:xfrm>
          <a:custGeom>
            <a:avLst/>
            <a:gdLst/>
            <a:ahLst/>
            <a:cxnLst/>
            <a:rect r="r" b="b" t="t" l="l"/>
            <a:pathLst>
              <a:path h="1369149" w="742193">
                <a:moveTo>
                  <a:pt x="0" y="0"/>
                </a:moveTo>
                <a:lnTo>
                  <a:pt x="742193" y="0"/>
                </a:lnTo>
                <a:lnTo>
                  <a:pt x="742193" y="1369149"/>
                </a:lnTo>
                <a:lnTo>
                  <a:pt x="0" y="13691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5568322" y="1844870"/>
            <a:ext cx="768019" cy="768019"/>
          </a:xfrm>
          <a:custGeom>
            <a:avLst/>
            <a:gdLst/>
            <a:ahLst/>
            <a:cxnLst/>
            <a:rect r="r" b="b" t="t" l="l"/>
            <a:pathLst>
              <a:path h="768019" w="768019">
                <a:moveTo>
                  <a:pt x="0" y="0"/>
                </a:moveTo>
                <a:lnTo>
                  <a:pt x="768019" y="0"/>
                </a:lnTo>
                <a:lnTo>
                  <a:pt x="768019" y="768018"/>
                </a:lnTo>
                <a:lnTo>
                  <a:pt x="0" y="7680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4379297" y="806284"/>
            <a:ext cx="8791100" cy="2077171"/>
            <a:chOff x="0" y="0"/>
            <a:chExt cx="2315351" cy="54707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315352" cy="547074"/>
            </a:xfrm>
            <a:custGeom>
              <a:avLst/>
              <a:gdLst/>
              <a:ahLst/>
              <a:cxnLst/>
              <a:rect r="r" b="b" t="t" l="l"/>
              <a:pathLst>
                <a:path h="547074" w="2315352">
                  <a:moveTo>
                    <a:pt x="44913" y="0"/>
                  </a:moveTo>
                  <a:lnTo>
                    <a:pt x="2270438" y="0"/>
                  </a:lnTo>
                  <a:cubicBezTo>
                    <a:pt x="2282350" y="0"/>
                    <a:pt x="2293774" y="4732"/>
                    <a:pt x="2302197" y="13155"/>
                  </a:cubicBezTo>
                  <a:cubicBezTo>
                    <a:pt x="2310620" y="21578"/>
                    <a:pt x="2315352" y="33002"/>
                    <a:pt x="2315352" y="44913"/>
                  </a:cubicBezTo>
                  <a:lnTo>
                    <a:pt x="2315352" y="502160"/>
                  </a:lnTo>
                  <a:cubicBezTo>
                    <a:pt x="2315352" y="514072"/>
                    <a:pt x="2310620" y="525496"/>
                    <a:pt x="2302197" y="533919"/>
                  </a:cubicBezTo>
                  <a:cubicBezTo>
                    <a:pt x="2293774" y="542342"/>
                    <a:pt x="2282350" y="547074"/>
                    <a:pt x="2270438" y="547074"/>
                  </a:cubicBezTo>
                  <a:lnTo>
                    <a:pt x="44913" y="547074"/>
                  </a:lnTo>
                  <a:cubicBezTo>
                    <a:pt x="33002" y="547074"/>
                    <a:pt x="21578" y="542342"/>
                    <a:pt x="13155" y="533919"/>
                  </a:cubicBezTo>
                  <a:cubicBezTo>
                    <a:pt x="4732" y="525496"/>
                    <a:pt x="0" y="514072"/>
                    <a:pt x="0" y="502160"/>
                  </a:cubicBezTo>
                  <a:lnTo>
                    <a:pt x="0" y="44913"/>
                  </a:lnTo>
                  <a:cubicBezTo>
                    <a:pt x="0" y="33002"/>
                    <a:pt x="4732" y="21578"/>
                    <a:pt x="13155" y="13155"/>
                  </a:cubicBezTo>
                  <a:cubicBezTo>
                    <a:pt x="21578" y="4732"/>
                    <a:pt x="33002" y="0"/>
                    <a:pt x="44913" y="0"/>
                  </a:cubicBezTo>
                  <a:close/>
                </a:path>
              </a:pathLst>
            </a:custGeom>
            <a:solidFill>
              <a:srgbClr val="FFE397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2315351" cy="5851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4207492" y="1100647"/>
            <a:ext cx="9238642" cy="1593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00"/>
              </a:lnSpc>
            </a:pPr>
            <a:r>
              <a:rPr lang="en-US" sz="6100">
                <a:solidFill>
                  <a:srgbClr val="231F2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2. RELATIVE PRONOUNS IN ADJECTIVE CLAUSES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177854" y="3444002"/>
            <a:ext cx="9193986" cy="2769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12"/>
              </a:lnSpc>
            </a:pPr>
            <a:r>
              <a:rPr lang="en-US" sz="3865">
                <a:solidFill>
                  <a:srgbClr val="231F20"/>
                </a:solidFill>
                <a:latin typeface="Kollektif"/>
                <a:ea typeface="Kollektif"/>
                <a:cs typeface="Kollektif"/>
                <a:sym typeface="Kollektif"/>
              </a:rPr>
              <a:t>Relative pronouns serve as the link between the noun being described and the additional information provided by the adjective clause.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16741624" y="3295193"/>
            <a:ext cx="1035351" cy="1043105"/>
          </a:xfrm>
          <a:custGeom>
            <a:avLst/>
            <a:gdLst/>
            <a:ahLst/>
            <a:cxnLst/>
            <a:rect r="r" b="b" t="t" l="l"/>
            <a:pathLst>
              <a:path h="1043105" w="1035351">
                <a:moveTo>
                  <a:pt x="0" y="0"/>
                </a:moveTo>
                <a:lnTo>
                  <a:pt x="1035352" y="0"/>
                </a:lnTo>
                <a:lnTo>
                  <a:pt x="1035352" y="1043105"/>
                </a:lnTo>
                <a:lnTo>
                  <a:pt x="0" y="10431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6131" t="-123580" r="-514491" b="-293597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4263341">
            <a:off x="16701971" y="5583178"/>
            <a:ext cx="683764" cy="1261363"/>
          </a:xfrm>
          <a:custGeom>
            <a:avLst/>
            <a:gdLst/>
            <a:ahLst/>
            <a:cxnLst/>
            <a:rect r="r" b="b" t="t" l="l"/>
            <a:pathLst>
              <a:path h="1261363" w="683764">
                <a:moveTo>
                  <a:pt x="0" y="0"/>
                </a:moveTo>
                <a:lnTo>
                  <a:pt x="683764" y="0"/>
                </a:lnTo>
                <a:lnTo>
                  <a:pt x="683764" y="1261363"/>
                </a:lnTo>
                <a:lnTo>
                  <a:pt x="0" y="126136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4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95419" y="7374864"/>
            <a:ext cx="18678839" cy="3094625"/>
            <a:chOff x="0" y="0"/>
            <a:chExt cx="4919530" cy="81504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19530" cy="815045"/>
            </a:xfrm>
            <a:custGeom>
              <a:avLst/>
              <a:gdLst/>
              <a:ahLst/>
              <a:cxnLst/>
              <a:rect r="r" b="b" t="t" l="l"/>
              <a:pathLst>
                <a:path h="815045" w="4919530">
                  <a:moveTo>
                    <a:pt x="0" y="0"/>
                  </a:moveTo>
                  <a:lnTo>
                    <a:pt x="4919530" y="0"/>
                  </a:lnTo>
                  <a:lnTo>
                    <a:pt x="4919530" y="815045"/>
                  </a:lnTo>
                  <a:lnTo>
                    <a:pt x="0" y="815045"/>
                  </a:ln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919530" cy="8531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1189568"/>
            <a:ext cx="12898160" cy="7920007"/>
            <a:chOff x="0" y="0"/>
            <a:chExt cx="3397046" cy="208592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397046" cy="2085928"/>
            </a:xfrm>
            <a:custGeom>
              <a:avLst/>
              <a:gdLst/>
              <a:ahLst/>
              <a:cxnLst/>
              <a:rect r="r" b="b" t="t" l="l"/>
              <a:pathLst>
                <a:path h="2085928" w="3397046">
                  <a:moveTo>
                    <a:pt x="30612" y="0"/>
                  </a:moveTo>
                  <a:lnTo>
                    <a:pt x="3366434" y="0"/>
                  </a:lnTo>
                  <a:cubicBezTo>
                    <a:pt x="3383341" y="0"/>
                    <a:pt x="3397046" y="13705"/>
                    <a:pt x="3397046" y="30612"/>
                  </a:cubicBezTo>
                  <a:lnTo>
                    <a:pt x="3397046" y="2055316"/>
                  </a:lnTo>
                  <a:cubicBezTo>
                    <a:pt x="3397046" y="2072223"/>
                    <a:pt x="3383341" y="2085928"/>
                    <a:pt x="3366434" y="2085928"/>
                  </a:cubicBezTo>
                  <a:lnTo>
                    <a:pt x="30612" y="2085928"/>
                  </a:lnTo>
                  <a:cubicBezTo>
                    <a:pt x="13705" y="2085928"/>
                    <a:pt x="0" y="2072223"/>
                    <a:pt x="0" y="2055316"/>
                  </a:cubicBezTo>
                  <a:lnTo>
                    <a:pt x="0" y="30612"/>
                  </a:lnTo>
                  <a:cubicBezTo>
                    <a:pt x="0" y="13705"/>
                    <a:pt x="13705" y="0"/>
                    <a:pt x="30612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397046" cy="21240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3400407" y="2293091"/>
            <a:ext cx="4635447" cy="8270104"/>
          </a:xfrm>
          <a:custGeom>
            <a:avLst/>
            <a:gdLst/>
            <a:ahLst/>
            <a:cxnLst/>
            <a:rect r="r" b="b" t="t" l="l"/>
            <a:pathLst>
              <a:path h="8270104" w="4635447">
                <a:moveTo>
                  <a:pt x="0" y="0"/>
                </a:moveTo>
                <a:lnTo>
                  <a:pt x="4635447" y="0"/>
                </a:lnTo>
                <a:lnTo>
                  <a:pt x="4635447" y="8270104"/>
                </a:lnTo>
                <a:lnTo>
                  <a:pt x="0" y="82701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74476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243289" y="790780"/>
            <a:ext cx="1395615" cy="1214143"/>
          </a:xfrm>
          <a:custGeom>
            <a:avLst/>
            <a:gdLst/>
            <a:ahLst/>
            <a:cxnLst/>
            <a:rect r="r" b="b" t="t" l="l"/>
            <a:pathLst>
              <a:path h="1214143" w="1395615">
                <a:moveTo>
                  <a:pt x="0" y="0"/>
                </a:moveTo>
                <a:lnTo>
                  <a:pt x="1395614" y="0"/>
                </a:lnTo>
                <a:lnTo>
                  <a:pt x="1395614" y="1214143"/>
                </a:lnTo>
                <a:lnTo>
                  <a:pt x="0" y="12141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390925" t="-53925" r="-66984" b="-282959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true" rot="6925403">
            <a:off x="673800" y="1823939"/>
            <a:ext cx="709799" cy="1309391"/>
          </a:xfrm>
          <a:custGeom>
            <a:avLst/>
            <a:gdLst/>
            <a:ahLst/>
            <a:cxnLst/>
            <a:rect r="r" b="b" t="t" l="l"/>
            <a:pathLst>
              <a:path h="1309391" w="709799">
                <a:moveTo>
                  <a:pt x="0" y="1309391"/>
                </a:moveTo>
                <a:lnTo>
                  <a:pt x="709800" y="1309391"/>
                </a:lnTo>
                <a:lnTo>
                  <a:pt x="709800" y="0"/>
                </a:lnTo>
                <a:lnTo>
                  <a:pt x="0" y="0"/>
                </a:lnTo>
                <a:lnTo>
                  <a:pt x="0" y="1309391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4263341">
            <a:off x="13555764" y="7458272"/>
            <a:ext cx="742193" cy="1369149"/>
          </a:xfrm>
          <a:custGeom>
            <a:avLst/>
            <a:gdLst/>
            <a:ahLst/>
            <a:cxnLst/>
            <a:rect r="r" b="b" t="t" l="l"/>
            <a:pathLst>
              <a:path h="1369149" w="742193">
                <a:moveTo>
                  <a:pt x="0" y="0"/>
                </a:moveTo>
                <a:lnTo>
                  <a:pt x="742193" y="0"/>
                </a:lnTo>
                <a:lnTo>
                  <a:pt x="742193" y="1369149"/>
                </a:lnTo>
                <a:lnTo>
                  <a:pt x="0" y="13691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694831" y="1710615"/>
            <a:ext cx="768019" cy="768019"/>
          </a:xfrm>
          <a:custGeom>
            <a:avLst/>
            <a:gdLst/>
            <a:ahLst/>
            <a:cxnLst/>
            <a:rect r="r" b="b" t="t" l="l"/>
            <a:pathLst>
              <a:path h="768019" w="768019">
                <a:moveTo>
                  <a:pt x="0" y="0"/>
                </a:moveTo>
                <a:lnTo>
                  <a:pt x="768018" y="0"/>
                </a:lnTo>
                <a:lnTo>
                  <a:pt x="768018" y="768019"/>
                </a:lnTo>
                <a:lnTo>
                  <a:pt x="0" y="7680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13" id="13"/>
          <p:cNvGraphicFramePr>
            <a:graphicFrameLocks noGrp="true"/>
          </p:cNvGraphicFramePr>
          <p:nvPr/>
        </p:nvGraphicFramePr>
        <p:xfrm>
          <a:off x="1513003" y="2937069"/>
          <a:ext cx="11929554" cy="5724525"/>
        </p:xfrm>
        <a:graphic>
          <a:graphicData uri="http://schemas.openxmlformats.org/drawingml/2006/table">
            <a:tbl>
              <a:tblPr/>
              <a:tblGrid>
                <a:gridCol w="2635470"/>
                <a:gridCol w="3348686"/>
                <a:gridCol w="5945398"/>
              </a:tblGrid>
              <a:tr h="9662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Relative Pronoun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5A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Usage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5A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Example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5AE"/>
                    </a:solidFill>
                  </a:tcPr>
                </a:tc>
              </a:tr>
              <a:tr h="9662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Who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6A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Refers to people as subjects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6A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"The musician </a:t>
                      </a:r>
                      <a:r>
                        <a:rPr lang="en-US" sz="1500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who plays the piano</a:t>
                      </a:r>
                      <a:r>
                        <a:rPr lang="en-US" sz="150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 is very talented."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6AD"/>
                    </a:solidFill>
                  </a:tcPr>
                </a:tc>
              </a:tr>
              <a:tr h="9662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Whom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6A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Refers to people as objects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6A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"The girl </a:t>
                      </a:r>
                      <a:r>
                        <a:rPr lang="en-US" sz="1500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whom I met yesterday</a:t>
                      </a:r>
                      <a:r>
                        <a:rPr lang="en-US" sz="150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 is from Japan."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6AD"/>
                    </a:solidFill>
                  </a:tcPr>
                </a:tc>
              </a:tr>
              <a:tr h="9662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Whose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6A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Shows possession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6A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"The artist </a:t>
                      </a:r>
                      <a:r>
                        <a:rPr lang="en-US" sz="1500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whose paintings were displayed</a:t>
                      </a:r>
                      <a:r>
                        <a:rPr lang="en-US" sz="150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 is famous."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6AD"/>
                    </a:solidFill>
                  </a:tcPr>
                </a:tc>
              </a:tr>
              <a:tr h="9662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That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6A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Refers to people or things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6A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"The car </a:t>
                      </a:r>
                      <a:r>
                        <a:rPr lang="en-US" sz="1500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that he bought</a:t>
                      </a:r>
                      <a:r>
                        <a:rPr lang="en-US" sz="150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 is electric."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6AD"/>
                    </a:solidFill>
                  </a:tcPr>
                </a:tc>
              </a:tr>
              <a:tr h="89348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Which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6A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Refers to things or animals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6A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"The movie </a:t>
                      </a:r>
                      <a:r>
                        <a:rPr lang="en-US" sz="1500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which won the award</a:t>
                      </a:r>
                      <a:r>
                        <a:rPr lang="en-US" sz="150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 is fantastic."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6AD"/>
                    </a:solidFill>
                  </a:tcPr>
                </a:tc>
              </a:tr>
            </a:tbl>
          </a:graphicData>
        </a:graphic>
      </p:graphicFrame>
      <p:sp>
        <p:nvSpPr>
          <p:cNvPr name="TextBox 14" id="14"/>
          <p:cNvSpPr txBox="true"/>
          <p:nvPr/>
        </p:nvSpPr>
        <p:spPr>
          <a:xfrm rot="0">
            <a:off x="1772355" y="1729329"/>
            <a:ext cx="11566970" cy="749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5500">
                <a:solidFill>
                  <a:srgbClr val="231F2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RELATIVE PRONOUNS IN ADJECTIVE CLAUSES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4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40844"/>
            <a:ext cx="16230600" cy="8205312"/>
            <a:chOff x="0" y="0"/>
            <a:chExt cx="21640800" cy="109404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25267"/>
              <a:ext cx="12195698" cy="10915150"/>
            </a:xfrm>
            <a:custGeom>
              <a:avLst/>
              <a:gdLst/>
              <a:ahLst/>
              <a:cxnLst/>
              <a:rect r="r" b="b" t="t" l="l"/>
              <a:pathLst>
                <a:path h="10915150" w="12195698">
                  <a:moveTo>
                    <a:pt x="0" y="0"/>
                  </a:moveTo>
                  <a:lnTo>
                    <a:pt x="12195698" y="0"/>
                  </a:lnTo>
                  <a:lnTo>
                    <a:pt x="12195698" y="10915149"/>
                  </a:lnTo>
                  <a:lnTo>
                    <a:pt x="0" y="10915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445102" y="0"/>
              <a:ext cx="12195698" cy="10915150"/>
            </a:xfrm>
            <a:custGeom>
              <a:avLst/>
              <a:gdLst/>
              <a:ahLst/>
              <a:cxnLst/>
              <a:rect r="r" b="b" t="t" l="l"/>
              <a:pathLst>
                <a:path h="10915150" w="12195698">
                  <a:moveTo>
                    <a:pt x="0" y="0"/>
                  </a:moveTo>
                  <a:lnTo>
                    <a:pt x="12195698" y="0"/>
                  </a:lnTo>
                  <a:lnTo>
                    <a:pt x="12195698" y="10915150"/>
                  </a:lnTo>
                  <a:lnTo>
                    <a:pt x="0" y="10915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-1703508" y="8175218"/>
            <a:ext cx="21695015" cy="8642095"/>
            <a:chOff x="0" y="0"/>
            <a:chExt cx="1424432" cy="56741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24432" cy="567415"/>
            </a:xfrm>
            <a:custGeom>
              <a:avLst/>
              <a:gdLst/>
              <a:ahLst/>
              <a:cxnLst/>
              <a:rect r="r" b="b" t="t" l="l"/>
              <a:pathLst>
                <a:path h="567415" w="1424432">
                  <a:moveTo>
                    <a:pt x="712216" y="0"/>
                  </a:moveTo>
                  <a:cubicBezTo>
                    <a:pt x="318870" y="0"/>
                    <a:pt x="0" y="127020"/>
                    <a:pt x="0" y="283707"/>
                  </a:cubicBezTo>
                  <a:cubicBezTo>
                    <a:pt x="0" y="440395"/>
                    <a:pt x="318870" y="567415"/>
                    <a:pt x="712216" y="567415"/>
                  </a:cubicBezTo>
                  <a:cubicBezTo>
                    <a:pt x="1105562" y="567415"/>
                    <a:pt x="1424432" y="440395"/>
                    <a:pt x="1424432" y="283707"/>
                  </a:cubicBezTo>
                  <a:cubicBezTo>
                    <a:pt x="1424432" y="127020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133540" y="-3955"/>
              <a:ext cx="1157351" cy="5181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985720" y="3443548"/>
            <a:ext cx="5741856" cy="1944174"/>
            <a:chOff x="0" y="0"/>
            <a:chExt cx="1512258" cy="51204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12258" cy="512046"/>
            </a:xfrm>
            <a:custGeom>
              <a:avLst/>
              <a:gdLst/>
              <a:ahLst/>
              <a:cxnLst/>
              <a:rect r="r" b="b" t="t" l="l"/>
              <a:pathLst>
                <a:path h="512046" w="1512258">
                  <a:moveTo>
                    <a:pt x="26967" y="0"/>
                  </a:moveTo>
                  <a:lnTo>
                    <a:pt x="1485292" y="0"/>
                  </a:lnTo>
                  <a:cubicBezTo>
                    <a:pt x="1500185" y="0"/>
                    <a:pt x="1512258" y="12073"/>
                    <a:pt x="1512258" y="26967"/>
                  </a:cubicBezTo>
                  <a:lnTo>
                    <a:pt x="1512258" y="485079"/>
                  </a:lnTo>
                  <a:cubicBezTo>
                    <a:pt x="1512258" y="499972"/>
                    <a:pt x="1500185" y="512046"/>
                    <a:pt x="1485292" y="512046"/>
                  </a:cubicBezTo>
                  <a:lnTo>
                    <a:pt x="26967" y="512046"/>
                  </a:lnTo>
                  <a:cubicBezTo>
                    <a:pt x="12073" y="512046"/>
                    <a:pt x="0" y="499972"/>
                    <a:pt x="0" y="485079"/>
                  </a:cubicBezTo>
                  <a:lnTo>
                    <a:pt x="0" y="26967"/>
                  </a:lnTo>
                  <a:cubicBezTo>
                    <a:pt x="0" y="12073"/>
                    <a:pt x="12073" y="0"/>
                    <a:pt x="26967" y="0"/>
                  </a:cubicBezTo>
                  <a:close/>
                </a:path>
              </a:pathLst>
            </a:custGeom>
            <a:solidFill>
              <a:srgbClr val="FFE397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512258" cy="5501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true" flipV="false" rot="0">
            <a:off x="14410296" y="5761296"/>
            <a:ext cx="2849004" cy="2413922"/>
          </a:xfrm>
          <a:custGeom>
            <a:avLst/>
            <a:gdLst/>
            <a:ahLst/>
            <a:cxnLst/>
            <a:rect r="r" b="b" t="t" l="l"/>
            <a:pathLst>
              <a:path h="2413922" w="2849004">
                <a:moveTo>
                  <a:pt x="2849004" y="0"/>
                </a:moveTo>
                <a:lnTo>
                  <a:pt x="0" y="0"/>
                </a:lnTo>
                <a:lnTo>
                  <a:pt x="0" y="2413922"/>
                </a:lnTo>
                <a:lnTo>
                  <a:pt x="2849004" y="2413922"/>
                </a:lnTo>
                <a:lnTo>
                  <a:pt x="284900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32761" r="-499472" b="-229128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7490497">
            <a:off x="16631112" y="3509301"/>
            <a:ext cx="702855" cy="1296581"/>
          </a:xfrm>
          <a:custGeom>
            <a:avLst/>
            <a:gdLst/>
            <a:ahLst/>
            <a:cxnLst/>
            <a:rect r="r" b="b" t="t" l="l"/>
            <a:pathLst>
              <a:path h="1296581" w="702855">
                <a:moveTo>
                  <a:pt x="0" y="0"/>
                </a:moveTo>
                <a:lnTo>
                  <a:pt x="702855" y="0"/>
                </a:lnTo>
                <a:lnTo>
                  <a:pt x="702855" y="1296581"/>
                </a:lnTo>
                <a:lnTo>
                  <a:pt x="0" y="12965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444504" y="6873372"/>
            <a:ext cx="840097" cy="840097"/>
          </a:xfrm>
          <a:custGeom>
            <a:avLst/>
            <a:gdLst/>
            <a:ahLst/>
            <a:cxnLst/>
            <a:rect r="r" b="b" t="t" l="l"/>
            <a:pathLst>
              <a:path h="840097" w="840097">
                <a:moveTo>
                  <a:pt x="0" y="0"/>
                </a:moveTo>
                <a:lnTo>
                  <a:pt x="840097" y="0"/>
                </a:lnTo>
                <a:lnTo>
                  <a:pt x="840097" y="840097"/>
                </a:lnTo>
                <a:lnTo>
                  <a:pt x="0" y="8400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028700" y="1028700"/>
            <a:ext cx="2255901" cy="1911394"/>
          </a:xfrm>
          <a:custGeom>
            <a:avLst/>
            <a:gdLst/>
            <a:ahLst/>
            <a:cxnLst/>
            <a:rect r="r" b="b" t="t" l="l"/>
            <a:pathLst>
              <a:path h="1911394" w="2255901">
                <a:moveTo>
                  <a:pt x="0" y="0"/>
                </a:moveTo>
                <a:lnTo>
                  <a:pt x="2255901" y="0"/>
                </a:lnTo>
                <a:lnTo>
                  <a:pt x="2255901" y="1911394"/>
                </a:lnTo>
                <a:lnTo>
                  <a:pt x="0" y="19113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32761" r="-499472" b="-229128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834798" y="1732926"/>
            <a:ext cx="840097" cy="840097"/>
          </a:xfrm>
          <a:custGeom>
            <a:avLst/>
            <a:gdLst/>
            <a:ahLst/>
            <a:cxnLst/>
            <a:rect r="r" b="b" t="t" l="l"/>
            <a:pathLst>
              <a:path h="840097" w="840097">
                <a:moveTo>
                  <a:pt x="0" y="0"/>
                </a:moveTo>
                <a:lnTo>
                  <a:pt x="840097" y="0"/>
                </a:lnTo>
                <a:lnTo>
                  <a:pt x="840097" y="840097"/>
                </a:lnTo>
                <a:lnTo>
                  <a:pt x="0" y="8400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true" flipV="false" rot="-7218285">
            <a:off x="1208153" y="4699111"/>
            <a:ext cx="702855" cy="1296581"/>
          </a:xfrm>
          <a:custGeom>
            <a:avLst/>
            <a:gdLst/>
            <a:ahLst/>
            <a:cxnLst/>
            <a:rect r="r" b="b" t="t" l="l"/>
            <a:pathLst>
              <a:path h="1296581" w="702855">
                <a:moveTo>
                  <a:pt x="702855" y="0"/>
                </a:moveTo>
                <a:lnTo>
                  <a:pt x="0" y="0"/>
                </a:lnTo>
                <a:lnTo>
                  <a:pt x="0" y="1296580"/>
                </a:lnTo>
                <a:lnTo>
                  <a:pt x="702855" y="1296580"/>
                </a:lnTo>
                <a:lnTo>
                  <a:pt x="70285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6985720" y="6391348"/>
            <a:ext cx="5741856" cy="2507306"/>
            <a:chOff x="0" y="0"/>
            <a:chExt cx="1512258" cy="66036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512258" cy="660360"/>
            </a:xfrm>
            <a:custGeom>
              <a:avLst/>
              <a:gdLst/>
              <a:ahLst/>
              <a:cxnLst/>
              <a:rect r="r" b="b" t="t" l="l"/>
              <a:pathLst>
                <a:path h="660360" w="1512258">
                  <a:moveTo>
                    <a:pt x="26967" y="0"/>
                  </a:moveTo>
                  <a:lnTo>
                    <a:pt x="1485292" y="0"/>
                  </a:lnTo>
                  <a:cubicBezTo>
                    <a:pt x="1500185" y="0"/>
                    <a:pt x="1512258" y="12073"/>
                    <a:pt x="1512258" y="26967"/>
                  </a:cubicBezTo>
                  <a:lnTo>
                    <a:pt x="1512258" y="633394"/>
                  </a:lnTo>
                  <a:cubicBezTo>
                    <a:pt x="1512258" y="640546"/>
                    <a:pt x="1509417" y="647405"/>
                    <a:pt x="1504360" y="652462"/>
                  </a:cubicBezTo>
                  <a:cubicBezTo>
                    <a:pt x="1499303" y="657519"/>
                    <a:pt x="1492444" y="660360"/>
                    <a:pt x="1485292" y="660360"/>
                  </a:cubicBezTo>
                  <a:lnTo>
                    <a:pt x="26967" y="660360"/>
                  </a:lnTo>
                  <a:cubicBezTo>
                    <a:pt x="12073" y="660360"/>
                    <a:pt x="0" y="648287"/>
                    <a:pt x="0" y="633394"/>
                  </a:cubicBezTo>
                  <a:lnTo>
                    <a:pt x="0" y="26967"/>
                  </a:lnTo>
                  <a:cubicBezTo>
                    <a:pt x="0" y="12073"/>
                    <a:pt x="12073" y="0"/>
                    <a:pt x="26967" y="0"/>
                  </a:cubicBezTo>
                  <a:close/>
                </a:path>
              </a:pathLst>
            </a:custGeom>
            <a:solidFill>
              <a:srgbClr val="FFE397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1512258" cy="6984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5560424" y="2371625"/>
            <a:ext cx="2143845" cy="2143845"/>
          </a:xfrm>
          <a:custGeom>
            <a:avLst/>
            <a:gdLst/>
            <a:ahLst/>
            <a:cxnLst/>
            <a:rect r="r" b="b" t="t" l="l"/>
            <a:pathLst>
              <a:path h="2143845" w="2143845">
                <a:moveTo>
                  <a:pt x="0" y="0"/>
                </a:moveTo>
                <a:lnTo>
                  <a:pt x="2143845" y="0"/>
                </a:lnTo>
                <a:lnTo>
                  <a:pt x="2143845" y="2143845"/>
                </a:lnTo>
                <a:lnTo>
                  <a:pt x="0" y="2143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5438930" y="5319426"/>
            <a:ext cx="2143845" cy="2143845"/>
          </a:xfrm>
          <a:custGeom>
            <a:avLst/>
            <a:gdLst/>
            <a:ahLst/>
            <a:cxnLst/>
            <a:rect r="r" b="b" t="t" l="l"/>
            <a:pathLst>
              <a:path h="2143845" w="2143845">
                <a:moveTo>
                  <a:pt x="0" y="0"/>
                </a:moveTo>
                <a:lnTo>
                  <a:pt x="2143845" y="0"/>
                </a:lnTo>
                <a:lnTo>
                  <a:pt x="2143845" y="2143845"/>
                </a:lnTo>
                <a:lnTo>
                  <a:pt x="0" y="21438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3284601" y="1164669"/>
            <a:ext cx="11718797" cy="927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6900">
                <a:solidFill>
                  <a:srgbClr val="231F2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3. TYPES OF ADJECTIVE CLAUSES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837937" y="3715416"/>
            <a:ext cx="4466900" cy="1327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231F20"/>
                </a:solidFill>
                <a:latin typeface="Kollektif"/>
                <a:ea typeface="Kollektif"/>
                <a:cs typeface="Kollektif"/>
                <a:sym typeface="Kollektif"/>
              </a:rPr>
              <a:t>Restrictive (Defining) Adjective Clauses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604325" y="6590584"/>
            <a:ext cx="4466900" cy="1965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231F20"/>
                </a:solidFill>
                <a:latin typeface="Kollektif"/>
                <a:ea typeface="Kollektif"/>
                <a:cs typeface="Kollektif"/>
                <a:sym typeface="Kollektif"/>
              </a:rPr>
              <a:t>Non-Restrictive (Non-Defining) Adjective Clauses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4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935967"/>
            <a:ext cx="16230600" cy="8205312"/>
            <a:chOff x="0" y="0"/>
            <a:chExt cx="21640800" cy="109404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25267"/>
              <a:ext cx="12195698" cy="10915150"/>
            </a:xfrm>
            <a:custGeom>
              <a:avLst/>
              <a:gdLst/>
              <a:ahLst/>
              <a:cxnLst/>
              <a:rect r="r" b="b" t="t" l="l"/>
              <a:pathLst>
                <a:path h="10915150" w="12195698">
                  <a:moveTo>
                    <a:pt x="0" y="0"/>
                  </a:moveTo>
                  <a:lnTo>
                    <a:pt x="12195698" y="0"/>
                  </a:lnTo>
                  <a:lnTo>
                    <a:pt x="12195698" y="10915149"/>
                  </a:lnTo>
                  <a:lnTo>
                    <a:pt x="0" y="10915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445102" y="0"/>
              <a:ext cx="12195698" cy="10915150"/>
            </a:xfrm>
            <a:custGeom>
              <a:avLst/>
              <a:gdLst/>
              <a:ahLst/>
              <a:cxnLst/>
              <a:rect r="r" b="b" t="t" l="l"/>
              <a:pathLst>
                <a:path h="10915150" w="12195698">
                  <a:moveTo>
                    <a:pt x="0" y="0"/>
                  </a:moveTo>
                  <a:lnTo>
                    <a:pt x="12195698" y="0"/>
                  </a:lnTo>
                  <a:lnTo>
                    <a:pt x="12195698" y="10915150"/>
                  </a:lnTo>
                  <a:lnTo>
                    <a:pt x="0" y="10915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-1703508" y="9141279"/>
            <a:ext cx="21695015" cy="8642095"/>
            <a:chOff x="0" y="0"/>
            <a:chExt cx="1424432" cy="56741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24432" cy="567415"/>
            </a:xfrm>
            <a:custGeom>
              <a:avLst/>
              <a:gdLst/>
              <a:ahLst/>
              <a:cxnLst/>
              <a:rect r="r" b="b" t="t" l="l"/>
              <a:pathLst>
                <a:path h="567415" w="1424432">
                  <a:moveTo>
                    <a:pt x="712216" y="0"/>
                  </a:moveTo>
                  <a:cubicBezTo>
                    <a:pt x="318870" y="0"/>
                    <a:pt x="0" y="127020"/>
                    <a:pt x="0" y="283707"/>
                  </a:cubicBezTo>
                  <a:cubicBezTo>
                    <a:pt x="0" y="440395"/>
                    <a:pt x="318870" y="567415"/>
                    <a:pt x="712216" y="567415"/>
                  </a:cubicBezTo>
                  <a:cubicBezTo>
                    <a:pt x="1105562" y="567415"/>
                    <a:pt x="1424432" y="440395"/>
                    <a:pt x="1424432" y="283707"/>
                  </a:cubicBezTo>
                  <a:cubicBezTo>
                    <a:pt x="1424432" y="127020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133540" y="-3955"/>
              <a:ext cx="1157351" cy="5181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192960" y="3123812"/>
            <a:ext cx="10607780" cy="1128072"/>
            <a:chOff x="0" y="0"/>
            <a:chExt cx="3084715" cy="32804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084715" cy="328040"/>
            </a:xfrm>
            <a:custGeom>
              <a:avLst/>
              <a:gdLst/>
              <a:ahLst/>
              <a:cxnLst/>
              <a:rect r="r" b="b" t="t" l="l"/>
              <a:pathLst>
                <a:path h="328040" w="3084715">
                  <a:moveTo>
                    <a:pt x="14597" y="0"/>
                  </a:moveTo>
                  <a:lnTo>
                    <a:pt x="3070119" y="0"/>
                  </a:lnTo>
                  <a:cubicBezTo>
                    <a:pt x="3078180" y="0"/>
                    <a:pt x="3084715" y="6535"/>
                    <a:pt x="3084715" y="14597"/>
                  </a:cubicBezTo>
                  <a:lnTo>
                    <a:pt x="3084715" y="313444"/>
                  </a:lnTo>
                  <a:cubicBezTo>
                    <a:pt x="3084715" y="317315"/>
                    <a:pt x="3083178" y="321028"/>
                    <a:pt x="3080440" y="323765"/>
                  </a:cubicBezTo>
                  <a:cubicBezTo>
                    <a:pt x="3077703" y="326503"/>
                    <a:pt x="3073990" y="328040"/>
                    <a:pt x="3070119" y="328040"/>
                  </a:cubicBezTo>
                  <a:lnTo>
                    <a:pt x="14597" y="328040"/>
                  </a:lnTo>
                  <a:cubicBezTo>
                    <a:pt x="10725" y="328040"/>
                    <a:pt x="7013" y="326503"/>
                    <a:pt x="4275" y="323765"/>
                  </a:cubicBezTo>
                  <a:cubicBezTo>
                    <a:pt x="1538" y="321028"/>
                    <a:pt x="0" y="317315"/>
                    <a:pt x="0" y="313444"/>
                  </a:cubicBezTo>
                  <a:lnTo>
                    <a:pt x="0" y="14597"/>
                  </a:lnTo>
                  <a:cubicBezTo>
                    <a:pt x="0" y="10725"/>
                    <a:pt x="1538" y="7013"/>
                    <a:pt x="4275" y="4275"/>
                  </a:cubicBezTo>
                  <a:cubicBezTo>
                    <a:pt x="7013" y="1538"/>
                    <a:pt x="10725" y="0"/>
                    <a:pt x="14597" y="0"/>
                  </a:cubicBezTo>
                  <a:close/>
                </a:path>
              </a:pathLst>
            </a:custGeom>
            <a:solidFill>
              <a:srgbClr val="FFE397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3084715" cy="3661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true" flipV="false" rot="0">
            <a:off x="14866383" y="7452360"/>
            <a:ext cx="2849004" cy="2413922"/>
          </a:xfrm>
          <a:custGeom>
            <a:avLst/>
            <a:gdLst/>
            <a:ahLst/>
            <a:cxnLst/>
            <a:rect r="r" b="b" t="t" l="l"/>
            <a:pathLst>
              <a:path h="2413922" w="2849004">
                <a:moveTo>
                  <a:pt x="2849004" y="0"/>
                </a:moveTo>
                <a:lnTo>
                  <a:pt x="0" y="0"/>
                </a:lnTo>
                <a:lnTo>
                  <a:pt x="0" y="2413923"/>
                </a:lnTo>
                <a:lnTo>
                  <a:pt x="2849004" y="2413923"/>
                </a:lnTo>
                <a:lnTo>
                  <a:pt x="284900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32761" r="-499472" b="-229128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7490497">
            <a:off x="16631112" y="3509301"/>
            <a:ext cx="702855" cy="1296581"/>
          </a:xfrm>
          <a:custGeom>
            <a:avLst/>
            <a:gdLst/>
            <a:ahLst/>
            <a:cxnLst/>
            <a:rect r="r" b="b" t="t" l="l"/>
            <a:pathLst>
              <a:path h="1296581" w="702855">
                <a:moveTo>
                  <a:pt x="0" y="0"/>
                </a:moveTo>
                <a:lnTo>
                  <a:pt x="702855" y="0"/>
                </a:lnTo>
                <a:lnTo>
                  <a:pt x="702855" y="1296581"/>
                </a:lnTo>
                <a:lnTo>
                  <a:pt x="0" y="12965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551402" y="8055401"/>
            <a:ext cx="745212" cy="745212"/>
          </a:xfrm>
          <a:custGeom>
            <a:avLst/>
            <a:gdLst/>
            <a:ahLst/>
            <a:cxnLst/>
            <a:rect r="r" b="b" t="t" l="l"/>
            <a:pathLst>
              <a:path h="745212" w="745212">
                <a:moveTo>
                  <a:pt x="0" y="0"/>
                </a:moveTo>
                <a:lnTo>
                  <a:pt x="745212" y="0"/>
                </a:lnTo>
                <a:lnTo>
                  <a:pt x="745212" y="745212"/>
                </a:lnTo>
                <a:lnTo>
                  <a:pt x="0" y="7452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028700" y="1028700"/>
            <a:ext cx="2255901" cy="1911394"/>
          </a:xfrm>
          <a:custGeom>
            <a:avLst/>
            <a:gdLst/>
            <a:ahLst/>
            <a:cxnLst/>
            <a:rect r="r" b="b" t="t" l="l"/>
            <a:pathLst>
              <a:path h="1911394" w="2255901">
                <a:moveTo>
                  <a:pt x="0" y="0"/>
                </a:moveTo>
                <a:lnTo>
                  <a:pt x="2255901" y="0"/>
                </a:lnTo>
                <a:lnTo>
                  <a:pt x="2255901" y="1911394"/>
                </a:lnTo>
                <a:lnTo>
                  <a:pt x="0" y="19113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32761" r="-499472" b="-229128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834798" y="1732926"/>
            <a:ext cx="840097" cy="840097"/>
          </a:xfrm>
          <a:custGeom>
            <a:avLst/>
            <a:gdLst/>
            <a:ahLst/>
            <a:cxnLst/>
            <a:rect r="r" b="b" t="t" l="l"/>
            <a:pathLst>
              <a:path h="840097" w="840097">
                <a:moveTo>
                  <a:pt x="0" y="0"/>
                </a:moveTo>
                <a:lnTo>
                  <a:pt x="840097" y="0"/>
                </a:lnTo>
                <a:lnTo>
                  <a:pt x="840097" y="840097"/>
                </a:lnTo>
                <a:lnTo>
                  <a:pt x="0" y="8400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true" flipV="false" rot="-7218285">
            <a:off x="1208153" y="4699111"/>
            <a:ext cx="702855" cy="1296581"/>
          </a:xfrm>
          <a:custGeom>
            <a:avLst/>
            <a:gdLst/>
            <a:ahLst/>
            <a:cxnLst/>
            <a:rect r="r" b="b" t="t" l="l"/>
            <a:pathLst>
              <a:path h="1296581" w="702855">
                <a:moveTo>
                  <a:pt x="702855" y="0"/>
                </a:moveTo>
                <a:lnTo>
                  <a:pt x="0" y="0"/>
                </a:lnTo>
                <a:lnTo>
                  <a:pt x="0" y="1296580"/>
                </a:lnTo>
                <a:lnTo>
                  <a:pt x="702855" y="1296580"/>
                </a:lnTo>
                <a:lnTo>
                  <a:pt x="70285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2902073" y="2152974"/>
            <a:ext cx="2295155" cy="2295155"/>
          </a:xfrm>
          <a:custGeom>
            <a:avLst/>
            <a:gdLst/>
            <a:ahLst/>
            <a:cxnLst/>
            <a:rect r="r" b="b" t="t" l="l"/>
            <a:pathLst>
              <a:path h="2295155" w="2295155">
                <a:moveTo>
                  <a:pt x="0" y="0"/>
                </a:moveTo>
                <a:lnTo>
                  <a:pt x="2295155" y="0"/>
                </a:lnTo>
                <a:lnTo>
                  <a:pt x="2295155" y="2295156"/>
                </a:lnTo>
                <a:lnTo>
                  <a:pt x="0" y="22951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3284601" y="1164669"/>
            <a:ext cx="11718797" cy="927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6900">
                <a:solidFill>
                  <a:srgbClr val="231F2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3. TYPES OF ADJECTIVE CLAUSES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197228" y="3231104"/>
            <a:ext cx="9266594" cy="751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15"/>
              </a:lnSpc>
            </a:pPr>
            <a:r>
              <a:rPr lang="en-US" sz="3939">
                <a:solidFill>
                  <a:srgbClr val="231F20"/>
                </a:solidFill>
                <a:latin typeface="Kollektif"/>
                <a:ea typeface="Kollektif"/>
                <a:cs typeface="Kollektif"/>
                <a:sym typeface="Kollektif"/>
              </a:rPr>
              <a:t>Restrictive (Defining) Adjective Clauses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192960" y="4981575"/>
            <a:ext cx="10329108" cy="3677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714"/>
              </a:lnSpc>
            </a:pPr>
            <a:r>
              <a:rPr lang="en-US" sz="4081">
                <a:solidFill>
                  <a:srgbClr val="231F20"/>
                </a:solidFill>
                <a:latin typeface="Kollektif"/>
                <a:ea typeface="Kollektif"/>
                <a:cs typeface="Kollektif"/>
                <a:sym typeface="Kollektif"/>
              </a:rPr>
              <a:t>Restrictive clauses are essential to the meaning of the sentence and do not use commas. They </a:t>
            </a:r>
            <a:r>
              <a:rPr lang="en-US" sz="4081">
                <a:solidFill>
                  <a:srgbClr val="231F20"/>
                </a:solidFill>
                <a:latin typeface="Kollektif"/>
                <a:ea typeface="Kollektif"/>
                <a:cs typeface="Kollektif"/>
                <a:sym typeface="Kollektif"/>
              </a:rPr>
              <a:t>provide necessary information about the noun, without which the sentence’s meaning would change.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4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935967"/>
            <a:ext cx="16230600" cy="8205312"/>
            <a:chOff x="0" y="0"/>
            <a:chExt cx="21640800" cy="109404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25267"/>
              <a:ext cx="12195698" cy="10915150"/>
            </a:xfrm>
            <a:custGeom>
              <a:avLst/>
              <a:gdLst/>
              <a:ahLst/>
              <a:cxnLst/>
              <a:rect r="r" b="b" t="t" l="l"/>
              <a:pathLst>
                <a:path h="10915150" w="12195698">
                  <a:moveTo>
                    <a:pt x="0" y="0"/>
                  </a:moveTo>
                  <a:lnTo>
                    <a:pt x="12195698" y="0"/>
                  </a:lnTo>
                  <a:lnTo>
                    <a:pt x="12195698" y="10915149"/>
                  </a:lnTo>
                  <a:lnTo>
                    <a:pt x="0" y="10915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445102" y="0"/>
              <a:ext cx="12195698" cy="10915150"/>
            </a:xfrm>
            <a:custGeom>
              <a:avLst/>
              <a:gdLst/>
              <a:ahLst/>
              <a:cxnLst/>
              <a:rect r="r" b="b" t="t" l="l"/>
              <a:pathLst>
                <a:path h="10915150" w="12195698">
                  <a:moveTo>
                    <a:pt x="0" y="0"/>
                  </a:moveTo>
                  <a:lnTo>
                    <a:pt x="12195698" y="0"/>
                  </a:lnTo>
                  <a:lnTo>
                    <a:pt x="12195698" y="10915150"/>
                  </a:lnTo>
                  <a:lnTo>
                    <a:pt x="0" y="10915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-1703508" y="9866283"/>
            <a:ext cx="21695015" cy="8642095"/>
            <a:chOff x="0" y="0"/>
            <a:chExt cx="1424432" cy="56741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24432" cy="567415"/>
            </a:xfrm>
            <a:custGeom>
              <a:avLst/>
              <a:gdLst/>
              <a:ahLst/>
              <a:cxnLst/>
              <a:rect r="r" b="b" t="t" l="l"/>
              <a:pathLst>
                <a:path h="567415" w="1424432">
                  <a:moveTo>
                    <a:pt x="712216" y="0"/>
                  </a:moveTo>
                  <a:cubicBezTo>
                    <a:pt x="318870" y="0"/>
                    <a:pt x="0" y="127020"/>
                    <a:pt x="0" y="283707"/>
                  </a:cubicBezTo>
                  <a:cubicBezTo>
                    <a:pt x="0" y="440395"/>
                    <a:pt x="318870" y="567415"/>
                    <a:pt x="712216" y="567415"/>
                  </a:cubicBezTo>
                  <a:cubicBezTo>
                    <a:pt x="1105562" y="567415"/>
                    <a:pt x="1424432" y="440395"/>
                    <a:pt x="1424432" y="283707"/>
                  </a:cubicBezTo>
                  <a:cubicBezTo>
                    <a:pt x="1424432" y="127020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133540" y="-3955"/>
              <a:ext cx="1157351" cy="5181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192960" y="3123812"/>
            <a:ext cx="10607780" cy="1128072"/>
            <a:chOff x="0" y="0"/>
            <a:chExt cx="3084715" cy="32804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084715" cy="328040"/>
            </a:xfrm>
            <a:custGeom>
              <a:avLst/>
              <a:gdLst/>
              <a:ahLst/>
              <a:cxnLst/>
              <a:rect r="r" b="b" t="t" l="l"/>
              <a:pathLst>
                <a:path h="328040" w="3084715">
                  <a:moveTo>
                    <a:pt x="14597" y="0"/>
                  </a:moveTo>
                  <a:lnTo>
                    <a:pt x="3070119" y="0"/>
                  </a:lnTo>
                  <a:cubicBezTo>
                    <a:pt x="3078180" y="0"/>
                    <a:pt x="3084715" y="6535"/>
                    <a:pt x="3084715" y="14597"/>
                  </a:cubicBezTo>
                  <a:lnTo>
                    <a:pt x="3084715" y="313444"/>
                  </a:lnTo>
                  <a:cubicBezTo>
                    <a:pt x="3084715" y="317315"/>
                    <a:pt x="3083178" y="321028"/>
                    <a:pt x="3080440" y="323765"/>
                  </a:cubicBezTo>
                  <a:cubicBezTo>
                    <a:pt x="3077703" y="326503"/>
                    <a:pt x="3073990" y="328040"/>
                    <a:pt x="3070119" y="328040"/>
                  </a:cubicBezTo>
                  <a:lnTo>
                    <a:pt x="14597" y="328040"/>
                  </a:lnTo>
                  <a:cubicBezTo>
                    <a:pt x="10725" y="328040"/>
                    <a:pt x="7013" y="326503"/>
                    <a:pt x="4275" y="323765"/>
                  </a:cubicBezTo>
                  <a:cubicBezTo>
                    <a:pt x="1538" y="321028"/>
                    <a:pt x="0" y="317315"/>
                    <a:pt x="0" y="313444"/>
                  </a:cubicBezTo>
                  <a:lnTo>
                    <a:pt x="0" y="14597"/>
                  </a:lnTo>
                  <a:cubicBezTo>
                    <a:pt x="0" y="10725"/>
                    <a:pt x="1538" y="7013"/>
                    <a:pt x="4275" y="4275"/>
                  </a:cubicBezTo>
                  <a:cubicBezTo>
                    <a:pt x="7013" y="1538"/>
                    <a:pt x="10725" y="0"/>
                    <a:pt x="14597" y="0"/>
                  </a:cubicBezTo>
                  <a:close/>
                </a:path>
              </a:pathLst>
            </a:custGeom>
            <a:solidFill>
              <a:srgbClr val="FFE397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3084715" cy="3661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true" flipV="false" rot="0">
            <a:off x="14866383" y="7452360"/>
            <a:ext cx="2849004" cy="2413922"/>
          </a:xfrm>
          <a:custGeom>
            <a:avLst/>
            <a:gdLst/>
            <a:ahLst/>
            <a:cxnLst/>
            <a:rect r="r" b="b" t="t" l="l"/>
            <a:pathLst>
              <a:path h="2413922" w="2849004">
                <a:moveTo>
                  <a:pt x="2849004" y="0"/>
                </a:moveTo>
                <a:lnTo>
                  <a:pt x="0" y="0"/>
                </a:lnTo>
                <a:lnTo>
                  <a:pt x="0" y="2413923"/>
                </a:lnTo>
                <a:lnTo>
                  <a:pt x="2849004" y="2413923"/>
                </a:lnTo>
                <a:lnTo>
                  <a:pt x="284900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32761" r="-499472" b="-229128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7490497">
            <a:off x="16631112" y="3509301"/>
            <a:ext cx="702855" cy="1296581"/>
          </a:xfrm>
          <a:custGeom>
            <a:avLst/>
            <a:gdLst/>
            <a:ahLst/>
            <a:cxnLst/>
            <a:rect r="r" b="b" t="t" l="l"/>
            <a:pathLst>
              <a:path h="1296581" w="702855">
                <a:moveTo>
                  <a:pt x="0" y="0"/>
                </a:moveTo>
                <a:lnTo>
                  <a:pt x="702855" y="0"/>
                </a:lnTo>
                <a:lnTo>
                  <a:pt x="702855" y="1296581"/>
                </a:lnTo>
                <a:lnTo>
                  <a:pt x="0" y="12965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551402" y="8055401"/>
            <a:ext cx="745212" cy="745212"/>
          </a:xfrm>
          <a:custGeom>
            <a:avLst/>
            <a:gdLst/>
            <a:ahLst/>
            <a:cxnLst/>
            <a:rect r="r" b="b" t="t" l="l"/>
            <a:pathLst>
              <a:path h="745212" w="745212">
                <a:moveTo>
                  <a:pt x="0" y="0"/>
                </a:moveTo>
                <a:lnTo>
                  <a:pt x="745212" y="0"/>
                </a:lnTo>
                <a:lnTo>
                  <a:pt x="745212" y="745212"/>
                </a:lnTo>
                <a:lnTo>
                  <a:pt x="0" y="7452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028700" y="1028700"/>
            <a:ext cx="2255901" cy="1911394"/>
          </a:xfrm>
          <a:custGeom>
            <a:avLst/>
            <a:gdLst/>
            <a:ahLst/>
            <a:cxnLst/>
            <a:rect r="r" b="b" t="t" l="l"/>
            <a:pathLst>
              <a:path h="1911394" w="2255901">
                <a:moveTo>
                  <a:pt x="0" y="0"/>
                </a:moveTo>
                <a:lnTo>
                  <a:pt x="2255901" y="0"/>
                </a:lnTo>
                <a:lnTo>
                  <a:pt x="2255901" y="1911394"/>
                </a:lnTo>
                <a:lnTo>
                  <a:pt x="0" y="19113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32761" r="-499472" b="-229128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834798" y="1732926"/>
            <a:ext cx="840097" cy="840097"/>
          </a:xfrm>
          <a:custGeom>
            <a:avLst/>
            <a:gdLst/>
            <a:ahLst/>
            <a:cxnLst/>
            <a:rect r="r" b="b" t="t" l="l"/>
            <a:pathLst>
              <a:path h="840097" w="840097">
                <a:moveTo>
                  <a:pt x="0" y="0"/>
                </a:moveTo>
                <a:lnTo>
                  <a:pt x="840097" y="0"/>
                </a:lnTo>
                <a:lnTo>
                  <a:pt x="840097" y="840097"/>
                </a:lnTo>
                <a:lnTo>
                  <a:pt x="0" y="8400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true" flipV="false" rot="-7218285">
            <a:off x="1208153" y="4699111"/>
            <a:ext cx="702855" cy="1296581"/>
          </a:xfrm>
          <a:custGeom>
            <a:avLst/>
            <a:gdLst/>
            <a:ahLst/>
            <a:cxnLst/>
            <a:rect r="r" b="b" t="t" l="l"/>
            <a:pathLst>
              <a:path h="1296581" w="702855">
                <a:moveTo>
                  <a:pt x="702855" y="0"/>
                </a:moveTo>
                <a:lnTo>
                  <a:pt x="0" y="0"/>
                </a:lnTo>
                <a:lnTo>
                  <a:pt x="0" y="1296580"/>
                </a:lnTo>
                <a:lnTo>
                  <a:pt x="702855" y="1296580"/>
                </a:lnTo>
                <a:lnTo>
                  <a:pt x="70285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2902073" y="2152974"/>
            <a:ext cx="2295155" cy="2295155"/>
          </a:xfrm>
          <a:custGeom>
            <a:avLst/>
            <a:gdLst/>
            <a:ahLst/>
            <a:cxnLst/>
            <a:rect r="r" b="b" t="t" l="l"/>
            <a:pathLst>
              <a:path h="2295155" w="2295155">
                <a:moveTo>
                  <a:pt x="0" y="0"/>
                </a:moveTo>
                <a:lnTo>
                  <a:pt x="2295155" y="0"/>
                </a:lnTo>
                <a:lnTo>
                  <a:pt x="2295155" y="2295156"/>
                </a:lnTo>
                <a:lnTo>
                  <a:pt x="0" y="22951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6170628" y="4471841"/>
            <a:ext cx="5946744" cy="3144341"/>
          </a:xfrm>
          <a:custGeom>
            <a:avLst/>
            <a:gdLst/>
            <a:ahLst/>
            <a:cxnLst/>
            <a:rect r="r" b="b" t="t" l="l"/>
            <a:pathLst>
              <a:path h="3144341" w="5946744">
                <a:moveTo>
                  <a:pt x="0" y="0"/>
                </a:moveTo>
                <a:lnTo>
                  <a:pt x="5946744" y="0"/>
                </a:lnTo>
                <a:lnTo>
                  <a:pt x="5946744" y="3144341"/>
                </a:lnTo>
                <a:lnTo>
                  <a:pt x="0" y="314434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3284601" y="1164669"/>
            <a:ext cx="11718797" cy="927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6900">
                <a:solidFill>
                  <a:srgbClr val="231F2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3. TYPES OF ADJECTIVE CLAUSES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197228" y="3231104"/>
            <a:ext cx="9266594" cy="751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15"/>
              </a:lnSpc>
            </a:pPr>
            <a:r>
              <a:rPr lang="en-US" sz="3939">
                <a:solidFill>
                  <a:srgbClr val="231F20"/>
                </a:solidFill>
                <a:latin typeface="Kollektif"/>
                <a:ea typeface="Kollektif"/>
                <a:cs typeface="Kollektif"/>
                <a:sym typeface="Kollektif"/>
              </a:rPr>
              <a:t>Restrictive (Defining) Adjective Clauses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284601" y="7760962"/>
            <a:ext cx="11406481" cy="1380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294"/>
              </a:lnSpc>
            </a:pPr>
            <a:r>
              <a:rPr lang="en-US" sz="3781">
                <a:solidFill>
                  <a:srgbClr val="231F20"/>
                </a:solidFill>
                <a:latin typeface="Kollektif"/>
                <a:ea typeface="Kollektif"/>
                <a:cs typeface="Kollektif"/>
                <a:sym typeface="Kollektif"/>
              </a:rPr>
              <a:t>● Example: "Students who study regularly tend to perform better in exams.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4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244745"/>
            <a:ext cx="16230600" cy="8205312"/>
            <a:chOff x="0" y="0"/>
            <a:chExt cx="21640800" cy="109404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25267"/>
              <a:ext cx="12195698" cy="10915150"/>
            </a:xfrm>
            <a:custGeom>
              <a:avLst/>
              <a:gdLst/>
              <a:ahLst/>
              <a:cxnLst/>
              <a:rect r="r" b="b" t="t" l="l"/>
              <a:pathLst>
                <a:path h="10915150" w="12195698">
                  <a:moveTo>
                    <a:pt x="0" y="0"/>
                  </a:moveTo>
                  <a:lnTo>
                    <a:pt x="12195698" y="0"/>
                  </a:lnTo>
                  <a:lnTo>
                    <a:pt x="12195698" y="10915149"/>
                  </a:lnTo>
                  <a:lnTo>
                    <a:pt x="0" y="10915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445102" y="0"/>
              <a:ext cx="12195698" cy="10915150"/>
            </a:xfrm>
            <a:custGeom>
              <a:avLst/>
              <a:gdLst/>
              <a:ahLst/>
              <a:cxnLst/>
              <a:rect r="r" b="b" t="t" l="l"/>
              <a:pathLst>
                <a:path h="10915150" w="12195698">
                  <a:moveTo>
                    <a:pt x="0" y="0"/>
                  </a:moveTo>
                  <a:lnTo>
                    <a:pt x="12195698" y="0"/>
                  </a:lnTo>
                  <a:lnTo>
                    <a:pt x="12195698" y="10915150"/>
                  </a:lnTo>
                  <a:lnTo>
                    <a:pt x="0" y="10915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-1703508" y="8175218"/>
            <a:ext cx="21695015" cy="8642095"/>
            <a:chOff x="0" y="0"/>
            <a:chExt cx="1424432" cy="56741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24432" cy="567415"/>
            </a:xfrm>
            <a:custGeom>
              <a:avLst/>
              <a:gdLst/>
              <a:ahLst/>
              <a:cxnLst/>
              <a:rect r="r" b="b" t="t" l="l"/>
              <a:pathLst>
                <a:path h="567415" w="1424432">
                  <a:moveTo>
                    <a:pt x="712216" y="0"/>
                  </a:moveTo>
                  <a:cubicBezTo>
                    <a:pt x="318870" y="0"/>
                    <a:pt x="0" y="127020"/>
                    <a:pt x="0" y="283707"/>
                  </a:cubicBezTo>
                  <a:cubicBezTo>
                    <a:pt x="0" y="440395"/>
                    <a:pt x="318870" y="567415"/>
                    <a:pt x="712216" y="567415"/>
                  </a:cubicBezTo>
                  <a:cubicBezTo>
                    <a:pt x="1105562" y="567415"/>
                    <a:pt x="1424432" y="440395"/>
                    <a:pt x="1424432" y="283707"/>
                  </a:cubicBezTo>
                  <a:cubicBezTo>
                    <a:pt x="1424432" y="127020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133540" y="-3955"/>
              <a:ext cx="1157351" cy="5181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true" flipV="false" rot="0">
            <a:off x="14410296" y="5761296"/>
            <a:ext cx="2849004" cy="2413922"/>
          </a:xfrm>
          <a:custGeom>
            <a:avLst/>
            <a:gdLst/>
            <a:ahLst/>
            <a:cxnLst/>
            <a:rect r="r" b="b" t="t" l="l"/>
            <a:pathLst>
              <a:path h="2413922" w="2849004">
                <a:moveTo>
                  <a:pt x="2849004" y="0"/>
                </a:moveTo>
                <a:lnTo>
                  <a:pt x="0" y="0"/>
                </a:lnTo>
                <a:lnTo>
                  <a:pt x="0" y="2413922"/>
                </a:lnTo>
                <a:lnTo>
                  <a:pt x="2849004" y="2413922"/>
                </a:lnTo>
                <a:lnTo>
                  <a:pt x="284900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32761" r="-499472" b="-229128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7490497">
            <a:off x="16631112" y="3509301"/>
            <a:ext cx="702855" cy="1296581"/>
          </a:xfrm>
          <a:custGeom>
            <a:avLst/>
            <a:gdLst/>
            <a:ahLst/>
            <a:cxnLst/>
            <a:rect r="r" b="b" t="t" l="l"/>
            <a:pathLst>
              <a:path h="1296581" w="702855">
                <a:moveTo>
                  <a:pt x="0" y="0"/>
                </a:moveTo>
                <a:lnTo>
                  <a:pt x="702855" y="0"/>
                </a:lnTo>
                <a:lnTo>
                  <a:pt x="702855" y="1296581"/>
                </a:lnTo>
                <a:lnTo>
                  <a:pt x="0" y="12965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444504" y="6873372"/>
            <a:ext cx="840097" cy="840097"/>
          </a:xfrm>
          <a:custGeom>
            <a:avLst/>
            <a:gdLst/>
            <a:ahLst/>
            <a:cxnLst/>
            <a:rect r="r" b="b" t="t" l="l"/>
            <a:pathLst>
              <a:path h="840097" w="840097">
                <a:moveTo>
                  <a:pt x="0" y="0"/>
                </a:moveTo>
                <a:lnTo>
                  <a:pt x="840097" y="0"/>
                </a:lnTo>
                <a:lnTo>
                  <a:pt x="840097" y="840097"/>
                </a:lnTo>
                <a:lnTo>
                  <a:pt x="0" y="8400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28700" y="1028700"/>
            <a:ext cx="2255901" cy="1911394"/>
          </a:xfrm>
          <a:custGeom>
            <a:avLst/>
            <a:gdLst/>
            <a:ahLst/>
            <a:cxnLst/>
            <a:rect r="r" b="b" t="t" l="l"/>
            <a:pathLst>
              <a:path h="1911394" w="2255901">
                <a:moveTo>
                  <a:pt x="0" y="0"/>
                </a:moveTo>
                <a:lnTo>
                  <a:pt x="2255901" y="0"/>
                </a:lnTo>
                <a:lnTo>
                  <a:pt x="2255901" y="1911394"/>
                </a:lnTo>
                <a:lnTo>
                  <a:pt x="0" y="19113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32761" r="-499472" b="-229128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834798" y="1732926"/>
            <a:ext cx="840097" cy="840097"/>
          </a:xfrm>
          <a:custGeom>
            <a:avLst/>
            <a:gdLst/>
            <a:ahLst/>
            <a:cxnLst/>
            <a:rect r="r" b="b" t="t" l="l"/>
            <a:pathLst>
              <a:path h="840097" w="840097">
                <a:moveTo>
                  <a:pt x="0" y="0"/>
                </a:moveTo>
                <a:lnTo>
                  <a:pt x="840097" y="0"/>
                </a:lnTo>
                <a:lnTo>
                  <a:pt x="840097" y="840097"/>
                </a:lnTo>
                <a:lnTo>
                  <a:pt x="0" y="8400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-7218285">
            <a:off x="1208153" y="4699111"/>
            <a:ext cx="702855" cy="1296581"/>
          </a:xfrm>
          <a:custGeom>
            <a:avLst/>
            <a:gdLst/>
            <a:ahLst/>
            <a:cxnLst/>
            <a:rect r="r" b="b" t="t" l="l"/>
            <a:pathLst>
              <a:path h="1296581" w="702855">
                <a:moveTo>
                  <a:pt x="702855" y="0"/>
                </a:moveTo>
                <a:lnTo>
                  <a:pt x="0" y="0"/>
                </a:lnTo>
                <a:lnTo>
                  <a:pt x="0" y="1296580"/>
                </a:lnTo>
                <a:lnTo>
                  <a:pt x="702855" y="1296580"/>
                </a:lnTo>
                <a:lnTo>
                  <a:pt x="70285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3452345" y="2940094"/>
            <a:ext cx="11897415" cy="1111264"/>
            <a:chOff x="0" y="0"/>
            <a:chExt cx="3133476" cy="29267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133476" cy="292679"/>
            </a:xfrm>
            <a:custGeom>
              <a:avLst/>
              <a:gdLst/>
              <a:ahLst/>
              <a:cxnLst/>
              <a:rect r="r" b="b" t="t" l="l"/>
              <a:pathLst>
                <a:path h="292679" w="3133476">
                  <a:moveTo>
                    <a:pt x="13014" y="0"/>
                  </a:moveTo>
                  <a:lnTo>
                    <a:pt x="3120461" y="0"/>
                  </a:lnTo>
                  <a:cubicBezTo>
                    <a:pt x="3123913" y="0"/>
                    <a:pt x="3127223" y="1371"/>
                    <a:pt x="3129664" y="3812"/>
                  </a:cubicBezTo>
                  <a:cubicBezTo>
                    <a:pt x="3132104" y="6253"/>
                    <a:pt x="3133476" y="9563"/>
                    <a:pt x="3133476" y="13014"/>
                  </a:cubicBezTo>
                  <a:lnTo>
                    <a:pt x="3133476" y="279664"/>
                  </a:lnTo>
                  <a:cubicBezTo>
                    <a:pt x="3133476" y="283116"/>
                    <a:pt x="3132104" y="286426"/>
                    <a:pt x="3129664" y="288867"/>
                  </a:cubicBezTo>
                  <a:cubicBezTo>
                    <a:pt x="3127223" y="291308"/>
                    <a:pt x="3123913" y="292679"/>
                    <a:pt x="3120461" y="292679"/>
                  </a:cubicBezTo>
                  <a:lnTo>
                    <a:pt x="13014" y="292679"/>
                  </a:lnTo>
                  <a:cubicBezTo>
                    <a:pt x="9563" y="292679"/>
                    <a:pt x="6253" y="291308"/>
                    <a:pt x="3812" y="288867"/>
                  </a:cubicBezTo>
                  <a:cubicBezTo>
                    <a:pt x="1371" y="286426"/>
                    <a:pt x="0" y="283116"/>
                    <a:pt x="0" y="279664"/>
                  </a:cubicBezTo>
                  <a:lnTo>
                    <a:pt x="0" y="13014"/>
                  </a:lnTo>
                  <a:cubicBezTo>
                    <a:pt x="0" y="9563"/>
                    <a:pt x="1371" y="6253"/>
                    <a:pt x="3812" y="3812"/>
                  </a:cubicBezTo>
                  <a:cubicBezTo>
                    <a:pt x="6253" y="1371"/>
                    <a:pt x="9563" y="0"/>
                    <a:pt x="13014" y="0"/>
                  </a:cubicBezTo>
                  <a:close/>
                </a:path>
              </a:pathLst>
            </a:custGeom>
            <a:solidFill>
              <a:srgbClr val="FFE397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3133476" cy="3307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1559580" y="1984397"/>
            <a:ext cx="2445372" cy="2445372"/>
          </a:xfrm>
          <a:custGeom>
            <a:avLst/>
            <a:gdLst/>
            <a:ahLst/>
            <a:cxnLst/>
            <a:rect r="r" b="b" t="t" l="l"/>
            <a:pathLst>
              <a:path h="2445372" w="2445372">
                <a:moveTo>
                  <a:pt x="0" y="0"/>
                </a:moveTo>
                <a:lnTo>
                  <a:pt x="2445372" y="0"/>
                </a:lnTo>
                <a:lnTo>
                  <a:pt x="2445372" y="2445372"/>
                </a:lnTo>
                <a:lnTo>
                  <a:pt x="0" y="24453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3284601" y="1164669"/>
            <a:ext cx="11718797" cy="927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6900">
                <a:solidFill>
                  <a:srgbClr val="231F2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3. TYPES OF ADJECTIVE CLAUSES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578124" y="3082546"/>
            <a:ext cx="11645857" cy="689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231F20"/>
                </a:solidFill>
                <a:latin typeface="Kollektif"/>
                <a:ea typeface="Kollektif"/>
                <a:cs typeface="Kollektif"/>
                <a:sym typeface="Kollektif"/>
              </a:rPr>
              <a:t>Non-Restrictive (Non-Defining) Adjective Clauses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979446" y="4565360"/>
            <a:ext cx="10329108" cy="2229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714"/>
              </a:lnSpc>
            </a:pPr>
            <a:r>
              <a:rPr lang="en-US" sz="4081">
                <a:solidFill>
                  <a:srgbClr val="231F20"/>
                </a:solidFill>
                <a:latin typeface="Kollektif"/>
                <a:ea typeface="Kollektif"/>
                <a:cs typeface="Kollektif"/>
                <a:sym typeface="Kollektif"/>
              </a:rPr>
              <a:t>Non-restrictive clauses add extra information to the sentence but are not essential to the </a:t>
            </a:r>
            <a:r>
              <a:rPr lang="en-US" sz="4081">
                <a:solidFill>
                  <a:srgbClr val="231F20"/>
                </a:solidFill>
                <a:latin typeface="Kollektif"/>
                <a:ea typeface="Kollektif"/>
                <a:cs typeface="Kollektif"/>
                <a:sym typeface="Kollektif"/>
              </a:rPr>
              <a:t>meaning. They are separated by commas.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DAGVhJaKuXU</dc:identifier>
  <dcterms:modified xsi:type="dcterms:W3CDTF">2011-08-01T06:04:30Z</dcterms:modified>
  <cp:revision>1</cp:revision>
  <dc:title>Adjective Clause</dc:title>
</cp:coreProperties>
</file>