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2" r:id="rId4"/>
    <p:sldId id="268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5D6A"/>
    <a:srgbClr val="C88C94"/>
    <a:srgbClr val="FACDB0"/>
    <a:srgbClr val="486143"/>
    <a:srgbClr val="BBD6B5"/>
    <a:srgbClr val="4F6DB6"/>
    <a:srgbClr val="ED7962"/>
    <a:srgbClr val="86AD7F"/>
    <a:srgbClr val="FC9D99"/>
    <a:srgbClr val="1C4A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97" autoAdjust="0"/>
    <p:restoredTop sz="71454" autoAdjust="0"/>
  </p:normalViewPr>
  <p:slideViewPr>
    <p:cSldViewPr snapToGrid="0">
      <p:cViewPr>
        <p:scale>
          <a:sx n="55" d="100"/>
          <a:sy n="55" d="100"/>
        </p:scale>
        <p:origin x="-11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13A674-CED6-484D-8454-75B9D39D0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1FBC070-0098-45DE-903E-B3963AD59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728DEB1-B9F0-4548-BC60-63625D863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497F0C-4460-4CBF-BD4F-04A1FD00A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E58E0E1-A3F2-4C31-B6D9-09BB4BCD1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5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06919B-08B6-4B12-ADCB-7D8EF857E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C42833C-6F5F-44E6-AD9F-4764E70B9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6A7D572-93C0-4109-BF9E-EE714B0FA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31F0FA4-404C-4950-849D-30CF5B9E9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C2DB8C-E3D1-48DD-8AD3-4337D5427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9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22A27DF-60EB-4ACA-93A9-CDECA7227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153E89F-F3FC-469C-BFD2-ABBAC4CC9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17CCCF9-E79E-475C-AB9F-05473C425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CC7FB93-87BF-4573-B387-3D2F0735C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8BE9E86-235A-4E9B-84DD-34D24E003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95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309018-381A-42BC-BFCD-0704158DB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5A71B5-E12F-4E5B-96FE-ADD8320D4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687C489-7944-4A6B-B364-6EF5865EC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43E333-13C5-4984-95A1-88F63DC66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94B18F1-0FED-4A5E-B01D-A05BD7DC7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3B6E58-3819-4E74-A15B-8EC5361E6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13B3B81-077D-4EA6-B457-7DC8E8A3E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47334A3-C29D-47AA-A4C5-5B77834E1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B3D7A02-7480-445D-9086-823D3599B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8D78D26-50D8-4A18-826C-5088CD90D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8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621A18-B853-4C4B-9869-0D6EEC6F2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A82BF4-8D66-4D18-BC52-266F669C8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3063194-38A3-48F9-BF51-20705AE47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D02B0F-B056-451A-A08C-ECE3690D9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A3CE37-ACBC-4001-9257-8CDAD7D61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30E9C02-13DA-4213-B777-B74BAB839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8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E9C3E1-D0C3-4F83-960B-196695A5D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5282791-D744-4FFD-B2C1-DBB130636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29F8D08-0B51-41BD-9FEB-794FB326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80FD374-F5C3-4395-8EC7-DC0233312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778F625-875D-499D-AB17-D59086B827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0607281-8F29-4F10-9BAC-1D785DBF4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5E813D3-2765-4743-A990-AD8E47428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5D2E69A-5F6F-425E-87E8-01F8B16ED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6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680E8D-71D6-4DBF-9C86-5D60BD7CA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37E6019-5941-4057-8843-017DF357B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E9E08F1-06EC-4796-9E57-9C92CE654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11A06FF-D87C-40AC-ADC5-AE53CAE6A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5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DE372BB-E41C-4D4E-91CE-094A18FF6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28F2F2B-6057-456D-97F8-3DC05B980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36A766B-B067-44FF-80EF-90A95DA08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7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905D7B-FC66-4DDB-AF2C-2C2712A5C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273E95-532A-4537-818E-21A1AD4E1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89866AE-8B7E-4EAD-816E-0EBA34FF1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E9AADFC-269E-4420-A949-C29ABD757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3EE7559-BE9D-4A2A-BE47-FF895733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5DBC039-F3CE-47AE-93A1-66F3A9B1E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1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58F72B-E9A7-49CA-BE4A-3256C8B9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57CDD87-C16E-4679-8B39-934940389D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2F20AA4-D86F-4642-B96F-2E4B4ED86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FC6C4C1-2D83-443B-80DF-C96852E98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5651CED-4C33-452F-970F-0916999E9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2630EEF-E630-457B-8165-D794714FB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3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3141A8F-16B4-42B4-BCD2-9D527AEE5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5048783-6F45-4CD5-8CBD-3CB1AE64B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2955B1-9F51-4C46-AD48-26807E68AC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B688D8-FB80-49EF-B593-170DCB4FFF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269C12-CA27-4FD4-8883-4CDB70D8C2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9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636092" cy="6858000"/>
            <a:chOff x="-4114800" y="0"/>
            <a:chExt cx="10636092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722756" y="2952212"/>
              <a:ext cx="798536" cy="2286000"/>
              <a:chOff x="8389756" y="3607250"/>
              <a:chExt cx="798536" cy="22860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66796" y="4430210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513922" y="3607250"/>
                <a:ext cx="67437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5400" b="1" dirty="0">
                  <a:solidFill>
                    <a:srgbClr val="486143"/>
                  </a:solidFill>
                  <a:latin typeface="DAGGERSQUARE" pitchFamily="50" charset="0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308189" y="0"/>
            <a:ext cx="10488930" cy="6858000"/>
            <a:chOff x="-52197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552201" y="2545468"/>
              <a:ext cx="717029" cy="2286000"/>
              <a:chOff x="8324101" y="3641384"/>
              <a:chExt cx="717029" cy="2286000"/>
            </a:xfrm>
          </p:grpSpPr>
          <p:sp>
            <p:nvSpPr>
              <p:cNvPr id="13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64344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24101" y="3932708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>
                    <a:solidFill>
                      <a:srgbClr val="BBD6B5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歌謡</a:t>
                </a:r>
                <a:endParaRPr lang="en-US" sz="4500" b="1" dirty="0">
                  <a:solidFill>
                    <a:srgbClr val="BBD6B5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1639737" y="-15123"/>
            <a:ext cx="10485234" cy="6858000"/>
            <a:chOff x="-6324600" y="0"/>
            <a:chExt cx="10485234" cy="6858000"/>
          </a:xfrm>
          <a:solidFill>
            <a:srgbClr val="FC9D99"/>
          </a:solidFill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454935" y="2076287"/>
              <a:ext cx="705699" cy="2286000"/>
              <a:chOff x="8331735" y="3633868"/>
              <a:chExt cx="705699" cy="2286000"/>
            </a:xfrm>
            <a:grpFill/>
          </p:grpSpPr>
          <p:sp>
            <p:nvSpPr>
              <p:cNvPr id="16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74394" y="4456828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31735" y="4038204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説話</a:t>
                </a:r>
                <a:endParaRPr lang="en-US" sz="45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2971285" y="-13013"/>
            <a:ext cx="10490759" cy="6858000"/>
            <a:chOff x="-7429500" y="0"/>
            <a:chExt cx="10490759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80004" y="1608790"/>
              <a:ext cx="681255" cy="2286000"/>
              <a:chOff x="8361704" y="3628036"/>
              <a:chExt cx="681255" cy="2286000"/>
            </a:xfrm>
          </p:grpSpPr>
          <p:sp>
            <p:nvSpPr>
              <p:cNvPr id="19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9919" y="4450996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61704" y="4032372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外観</a:t>
                </a:r>
                <a:endParaRPr lang="en-US" sz="45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9EB0FD16-689C-476C-8309-C7173C257513}"/>
              </a:ext>
            </a:extLst>
          </p:cNvPr>
          <p:cNvSpPr txBox="1"/>
          <p:nvPr/>
        </p:nvSpPr>
        <p:spPr>
          <a:xfrm>
            <a:off x="1239037" y="743455"/>
            <a:ext cx="42410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ED7962"/>
                </a:solidFill>
                <a:latin typeface="Tw Cen MT" panose="020B0602020104020603" pitchFamily="34" charset="0"/>
              </a:rPr>
              <a:t>SETSUWA </a:t>
            </a:r>
          </a:p>
          <a:p>
            <a:pPr algn="ctr"/>
            <a:r>
              <a:rPr lang="en-US" sz="6600" dirty="0" smtClean="0">
                <a:solidFill>
                  <a:srgbClr val="ED7962"/>
                </a:solidFill>
                <a:latin typeface="Tw Cen MT" panose="020B0602020104020603" pitchFamily="34" charset="0"/>
              </a:rPr>
              <a:t>&amp;</a:t>
            </a:r>
          </a:p>
          <a:p>
            <a:pPr algn="ctr"/>
            <a:r>
              <a:rPr lang="en-US" sz="6600" dirty="0" smtClean="0">
                <a:solidFill>
                  <a:srgbClr val="ED7962"/>
                </a:solidFill>
                <a:latin typeface="Tw Cen MT" panose="020B0602020104020603" pitchFamily="34" charset="0"/>
              </a:rPr>
              <a:t>KAYOU</a:t>
            </a:r>
            <a:endParaRPr lang="en-US" sz="6600" dirty="0">
              <a:solidFill>
                <a:srgbClr val="ED7962"/>
              </a:solidFill>
              <a:latin typeface="Tw Cen MT" panose="020B06020201040206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4F202974-31A3-4642-B671-F0DBBB7B4663}"/>
              </a:ext>
            </a:extLst>
          </p:cNvPr>
          <p:cNvSpPr txBox="1"/>
          <p:nvPr/>
        </p:nvSpPr>
        <p:spPr>
          <a:xfrm>
            <a:off x="-279912" y="3700127"/>
            <a:ext cx="7278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486143"/>
                </a:solidFill>
                <a:latin typeface="Tw Cen MT" panose="020B0602020104020603" pitchFamily="34" charset="0"/>
              </a:rPr>
              <a:t>SASTRA ZAMAN HEIAN</a:t>
            </a:r>
            <a:endParaRPr lang="en-US" sz="3600" dirty="0">
              <a:solidFill>
                <a:srgbClr val="486143"/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79BCE1F0-A71E-4D4B-BE6A-A381604C28D2}"/>
              </a:ext>
            </a:extLst>
          </p:cNvPr>
          <p:cNvSpPr txBox="1"/>
          <p:nvPr/>
        </p:nvSpPr>
        <p:spPr>
          <a:xfrm>
            <a:off x="-193745" y="4347164"/>
            <a:ext cx="7278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4F6DB6"/>
                </a:solidFill>
                <a:latin typeface="MS Mincho" panose="02020609040205080304" pitchFamily="17" charset="-128"/>
                <a:ea typeface="MS Mincho" panose="02020609040205080304" pitchFamily="17" charset="-128"/>
              </a:rPr>
              <a:t>中古の文学</a:t>
            </a:r>
            <a:endParaRPr lang="en-US" sz="2800" dirty="0">
              <a:solidFill>
                <a:srgbClr val="4F6DB6"/>
              </a:solidFill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112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488930" cy="6858000"/>
            <a:chOff x="-4114800" y="0"/>
            <a:chExt cx="10488930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640340" y="2952212"/>
              <a:ext cx="733790" cy="2286000"/>
              <a:chOff x="8307340" y="3607250"/>
              <a:chExt cx="733790" cy="22860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307340" y="4011586"/>
                <a:ext cx="674370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4500" b="1" dirty="0">
                  <a:solidFill>
                    <a:srgbClr val="486143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308189" y="0"/>
            <a:ext cx="10507883" cy="6858000"/>
            <a:chOff x="-5219700" y="0"/>
            <a:chExt cx="10507883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613813" y="2511334"/>
              <a:ext cx="674370" cy="2286000"/>
              <a:chOff x="8385713" y="3607250"/>
              <a:chExt cx="674370" cy="2286000"/>
            </a:xfrm>
          </p:grpSpPr>
          <p:sp>
            <p:nvSpPr>
              <p:cNvPr id="13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85713" y="3939134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BBD6B5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歌謡</a:t>
                </a:r>
                <a:endParaRPr lang="en-US" sz="4500" b="1" dirty="0">
                  <a:solidFill>
                    <a:srgbClr val="BBD6B5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1639737" y="-15123"/>
            <a:ext cx="10488930" cy="6858000"/>
            <a:chOff x="-63246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472815" y="2049669"/>
              <a:ext cx="691515" cy="2286000"/>
              <a:chOff x="8349615" y="3607250"/>
              <a:chExt cx="691515" cy="2286000"/>
            </a:xfrm>
          </p:grpSpPr>
          <p:sp>
            <p:nvSpPr>
              <p:cNvPr id="16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49615" y="4011586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説話</a:t>
                </a:r>
                <a:endParaRPr lang="en-US" sz="45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8938363" y="-14068"/>
            <a:ext cx="10490049" cy="6858000"/>
            <a:chOff x="-7429500" y="0"/>
            <a:chExt cx="10490049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86179" y="1603610"/>
              <a:ext cx="674370" cy="2286000"/>
              <a:chOff x="8367879" y="3622856"/>
              <a:chExt cx="674370" cy="2286000"/>
            </a:xfrm>
          </p:grpSpPr>
          <p:sp>
            <p:nvSpPr>
              <p:cNvPr id="25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8090" y="4445816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67879" y="3944483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外観</a:t>
                </a:r>
                <a:endParaRPr lang="en-US" sz="45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E8AA9BD-5B28-4BB1-803B-54BB6E1B0DE1}"/>
              </a:ext>
            </a:extLst>
          </p:cNvPr>
          <p:cNvSpPr txBox="1"/>
          <p:nvPr/>
        </p:nvSpPr>
        <p:spPr>
          <a:xfrm>
            <a:off x="783036" y="8801"/>
            <a:ext cx="7278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ACDB0"/>
                </a:solidFill>
                <a:latin typeface="Tw Cen MT" panose="020B0602020104020603" pitchFamily="34" charset="0"/>
              </a:rPr>
              <a:t>SASTRA ZAMAN HEIAN</a:t>
            </a:r>
            <a:endParaRPr lang="en-US" sz="4000" dirty="0">
              <a:solidFill>
                <a:srgbClr val="FACDB0"/>
              </a:solidFill>
              <a:latin typeface="Tw Cen MT" panose="020B0602020104020603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705249" y="755977"/>
            <a:ext cx="1434489" cy="190500"/>
            <a:chOff x="3705249" y="755977"/>
            <a:chExt cx="1434489" cy="190500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xmlns="" id="{D31D10B2-1E82-41AB-86A1-B072302828F6}"/>
                </a:ext>
              </a:extLst>
            </p:cNvPr>
            <p:cNvSpPr/>
            <p:nvPr/>
          </p:nvSpPr>
          <p:spPr>
            <a:xfrm>
              <a:off x="3705249" y="755977"/>
              <a:ext cx="190500" cy="190500"/>
            </a:xfrm>
            <a:prstGeom prst="ellipse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xmlns="" id="{EDB7722A-3558-43A6-B164-DF6A02A376BF}"/>
                </a:ext>
              </a:extLst>
            </p:cNvPr>
            <p:cNvSpPr/>
            <p:nvPr/>
          </p:nvSpPr>
          <p:spPr>
            <a:xfrm>
              <a:off x="4016399" y="755977"/>
              <a:ext cx="190500" cy="190500"/>
            </a:xfrm>
            <a:prstGeom prst="ellipse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xmlns="" id="{BFE304DF-F7E1-42ED-9E9B-4CE7C44D9B16}"/>
                </a:ext>
              </a:extLst>
            </p:cNvPr>
            <p:cNvSpPr/>
            <p:nvPr/>
          </p:nvSpPr>
          <p:spPr>
            <a:xfrm>
              <a:off x="4327185" y="755977"/>
              <a:ext cx="190500" cy="190500"/>
            </a:xfrm>
            <a:prstGeom prst="ellipse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xmlns="" id="{4F54F95C-E83F-4F9D-8AD7-617D43243D98}"/>
                </a:ext>
              </a:extLst>
            </p:cNvPr>
            <p:cNvSpPr/>
            <p:nvPr/>
          </p:nvSpPr>
          <p:spPr>
            <a:xfrm>
              <a:off x="4637971" y="755977"/>
              <a:ext cx="190500" cy="190500"/>
            </a:xfrm>
            <a:prstGeom prst="ellipse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xmlns="" id="{60EAC4EE-D672-4D5A-8655-7DB7D57CBE0E}"/>
                </a:ext>
              </a:extLst>
            </p:cNvPr>
            <p:cNvSpPr/>
            <p:nvPr/>
          </p:nvSpPr>
          <p:spPr>
            <a:xfrm>
              <a:off x="4949238" y="755977"/>
              <a:ext cx="190500" cy="190500"/>
            </a:xfrm>
            <a:prstGeom prst="ellipse">
              <a:avLst/>
            </a:prstGeom>
            <a:solidFill>
              <a:srgbClr val="BBD6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64338F0A-8248-4C7F-A630-F8BFCE52D3AA}"/>
              </a:ext>
            </a:extLst>
          </p:cNvPr>
          <p:cNvGrpSpPr/>
          <p:nvPr/>
        </p:nvGrpSpPr>
        <p:grpSpPr>
          <a:xfrm>
            <a:off x="1128294" y="4320546"/>
            <a:ext cx="6791601" cy="2045393"/>
            <a:chOff x="2801801" y="4443557"/>
            <a:chExt cx="6791601" cy="2045393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14F4BCEC-0127-47F1-895D-949414E51E68}"/>
                </a:ext>
              </a:extLst>
            </p:cNvPr>
            <p:cNvSpPr txBox="1"/>
            <p:nvPr/>
          </p:nvSpPr>
          <p:spPr>
            <a:xfrm>
              <a:off x="4447761" y="4443557"/>
              <a:ext cx="3486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CHUUKO NO BUNGAKU</a:t>
              </a:r>
              <a:endParaRPr lang="en-US" sz="2400" dirty="0">
                <a:solidFill>
                  <a:srgbClr val="FACDB0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B0CC3266-0814-40CF-8FB7-59068666DA92}"/>
                </a:ext>
              </a:extLst>
            </p:cNvPr>
            <p:cNvSpPr txBox="1"/>
            <p:nvPr/>
          </p:nvSpPr>
          <p:spPr>
            <a:xfrm>
              <a:off x="2801801" y="4919290"/>
              <a:ext cx="679160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Chuuko</a:t>
              </a:r>
              <a:r>
                <a:rPr lang="en-US" sz="2400" i="1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no </a:t>
              </a:r>
              <a:r>
                <a:rPr lang="en-US" sz="2400" i="1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Bungaku</a:t>
              </a:r>
              <a:r>
                <a:rPr lang="en-US" sz="2400" i="1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berlangsung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sekitar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400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tahun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dari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Zaman Heian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sampai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Kamakura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Bakufu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. Sastra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pada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zaman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ini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identik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dengan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klan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Fujiwara,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bangsawan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yang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memerintah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pada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Zaman Heian.</a:t>
              </a:r>
              <a:endParaRPr lang="en-US" sz="2400" i="1" dirty="0">
                <a:solidFill>
                  <a:srgbClr val="FACDB0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ECC510C9-281D-45CD-8907-71C6C646CF97}"/>
              </a:ext>
            </a:extLst>
          </p:cNvPr>
          <p:cNvGrpSpPr/>
          <p:nvPr/>
        </p:nvGrpSpPr>
        <p:grpSpPr>
          <a:xfrm>
            <a:off x="3399383" y="1500796"/>
            <a:ext cx="2249424" cy="2249424"/>
            <a:chOff x="1733971" y="1629656"/>
            <a:chExt cx="2133820" cy="2133820"/>
          </a:xfrm>
          <a:solidFill>
            <a:srgbClr val="44546A"/>
          </a:solidFill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xmlns="" id="{C3CE9B52-F8C0-4C0F-A36C-A519F49591BD}"/>
                </a:ext>
              </a:extLst>
            </p:cNvPr>
            <p:cNvSpPr/>
            <p:nvPr/>
          </p:nvSpPr>
          <p:spPr>
            <a:xfrm>
              <a:off x="1733971" y="1629656"/>
              <a:ext cx="2133820" cy="2133820"/>
            </a:xfrm>
            <a:prstGeom prst="ellipse">
              <a:avLst/>
            </a:prstGeom>
            <a:solidFill>
              <a:srgbClr val="4454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xmlns="" id="{E913B4F1-0711-4F3D-94C3-109C7FECF599}"/>
                </a:ext>
              </a:extLst>
            </p:cNvPr>
            <p:cNvGrpSpPr/>
            <p:nvPr/>
          </p:nvGrpSpPr>
          <p:grpSpPr>
            <a:xfrm>
              <a:off x="1829182" y="2114557"/>
              <a:ext cx="1943398" cy="1142245"/>
              <a:chOff x="1882190" y="2273581"/>
              <a:chExt cx="1943398" cy="1142245"/>
            </a:xfrm>
            <a:grpFill/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924A6141-42CC-4107-99BF-4373E4A590AF}"/>
                  </a:ext>
                </a:extLst>
              </p:cNvPr>
              <p:cNvSpPr txBox="1"/>
              <p:nvPr/>
            </p:nvSpPr>
            <p:spPr>
              <a:xfrm>
                <a:off x="1882190" y="2273581"/>
                <a:ext cx="1943398" cy="875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54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藤原</a:t>
                </a:r>
                <a:endParaRPr lang="en-US" sz="54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id="{80B7DE05-4BB1-4A50-9B3B-031628755D68}"/>
                  </a:ext>
                </a:extLst>
              </p:cNvPr>
              <p:cNvSpPr txBox="1"/>
              <p:nvPr/>
            </p:nvSpPr>
            <p:spPr>
              <a:xfrm>
                <a:off x="1882190" y="3065475"/>
                <a:ext cx="1943398" cy="350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FUJIWARA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272519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636092" cy="6858000"/>
            <a:chOff x="-4114800" y="0"/>
            <a:chExt cx="10636092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734050" y="2952212"/>
              <a:ext cx="787242" cy="2286000"/>
              <a:chOff x="8401050" y="3607250"/>
              <a:chExt cx="787242" cy="22860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513922" y="3607250"/>
                <a:ext cx="67437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5400" b="1" dirty="0">
                  <a:solidFill>
                    <a:srgbClr val="486143"/>
                  </a:solidFill>
                  <a:latin typeface="DAGGERSQUARE" pitchFamily="50" charset="0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308189" y="0"/>
            <a:ext cx="10506075" cy="6858000"/>
            <a:chOff x="-5219700" y="0"/>
            <a:chExt cx="10506075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612005" y="2511334"/>
              <a:ext cx="674370" cy="2286000"/>
              <a:chOff x="8383905" y="3607250"/>
              <a:chExt cx="674370" cy="2286000"/>
            </a:xfrm>
          </p:grpSpPr>
          <p:sp>
            <p:nvSpPr>
              <p:cNvPr id="13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83905" y="3954257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BBD6B5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歌謡</a:t>
                </a:r>
                <a:endParaRPr lang="en-US" sz="4500" b="1" dirty="0">
                  <a:solidFill>
                    <a:srgbClr val="BBD6B5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7783657" y="0"/>
            <a:ext cx="10479780" cy="6858000"/>
            <a:chOff x="-6324600" y="0"/>
            <a:chExt cx="1047978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444378" y="2049669"/>
              <a:ext cx="710802" cy="2286000"/>
              <a:chOff x="8321178" y="3607250"/>
              <a:chExt cx="710802" cy="2286000"/>
            </a:xfrm>
          </p:grpSpPr>
          <p:sp>
            <p:nvSpPr>
              <p:cNvPr id="34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68940" y="4430210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21178" y="4011586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説話</a:t>
                </a:r>
                <a:endParaRPr lang="en-US" sz="45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8938363" y="0"/>
            <a:ext cx="10488930" cy="6858000"/>
            <a:chOff x="-74295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74553" y="1589542"/>
              <a:ext cx="684877" cy="2286000"/>
              <a:chOff x="8356253" y="3608788"/>
              <a:chExt cx="684877" cy="2286000"/>
            </a:xfrm>
          </p:grpSpPr>
          <p:sp>
            <p:nvSpPr>
              <p:cNvPr id="25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8090" y="4431748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56253" y="3930415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外観</a:t>
                </a:r>
                <a:endParaRPr lang="en-US" sz="45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D15C6488-0A8C-4F32-9A4D-7C308D3FB74D}"/>
              </a:ext>
            </a:extLst>
          </p:cNvPr>
          <p:cNvGrpSpPr/>
          <p:nvPr/>
        </p:nvGrpSpPr>
        <p:grpSpPr>
          <a:xfrm flipH="1">
            <a:off x="2490706" y="1164313"/>
            <a:ext cx="853629" cy="707135"/>
            <a:chOff x="1801222" y="3059827"/>
            <a:chExt cx="853629" cy="707135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C8692D07-D0C2-4183-8694-C71EC431F9C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FACD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DECBEC73-955A-442B-8836-D1923312FB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222" y="3062208"/>
              <a:ext cx="336814" cy="0"/>
            </a:xfrm>
            <a:prstGeom prst="line">
              <a:avLst/>
            </a:prstGeom>
            <a:ln>
              <a:solidFill>
                <a:srgbClr val="FACD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CAF0DE8F-4E0D-400F-8691-13BC3C42218F}"/>
              </a:ext>
            </a:extLst>
          </p:cNvPr>
          <p:cNvSpPr txBox="1"/>
          <p:nvPr/>
        </p:nvSpPr>
        <p:spPr>
          <a:xfrm>
            <a:off x="3393739" y="858128"/>
            <a:ext cx="5046826" cy="523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FACDB0"/>
                </a:solidFill>
                <a:latin typeface="Tw Cen MT" panose="020B0602020104020603" pitchFamily="34" charset="0"/>
              </a:rPr>
              <a:t>SETSUWA</a:t>
            </a:r>
            <a:endParaRPr lang="en-US" sz="2800" i="1" dirty="0">
              <a:solidFill>
                <a:srgbClr val="FACDB0"/>
              </a:solidFill>
              <a:latin typeface="Tw Cen MT" panose="020B06020201040206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0F083849-6FF5-44B6-A966-0E99FE95DD1A}"/>
              </a:ext>
            </a:extLst>
          </p:cNvPr>
          <p:cNvSpPr txBox="1"/>
          <p:nvPr/>
        </p:nvSpPr>
        <p:spPr>
          <a:xfrm>
            <a:off x="3373557" y="1946168"/>
            <a:ext cx="56524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Sebagai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kelanjutan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Zaman Nara, </a:t>
            </a:r>
            <a:r>
              <a:rPr lang="en-US" sz="2400" i="1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setsuwa</a:t>
            </a:r>
            <a:r>
              <a:rPr lang="en-US" sz="2400" i="1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pada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awal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Zaman Heian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masih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erat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kaitannya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dengan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kepopuleran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ajaran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agama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Budha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pada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zaman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itu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. </a:t>
            </a:r>
          </a:p>
          <a:p>
            <a:endParaRPr lang="en-US" sz="24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  <a:p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Baru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sekitar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akhir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Zaman Heian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ketika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bangsawan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mulai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menguasai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istana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400" i="1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setsuwa</a:t>
            </a:r>
            <a:r>
              <a:rPr lang="en-US" sz="2400" i="1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yang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dipengaruhi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kehidupan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samurai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rakyat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jelata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serta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bangsawan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itu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sendiri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mulai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muncul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sebagai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sezoku</a:t>
            </a:r>
            <a:r>
              <a:rPr lang="en-US" sz="2400" i="1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setsuwa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. </a:t>
            </a:r>
            <a:endParaRPr lang="en-US" sz="24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8717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636092" cy="6858000"/>
            <a:chOff x="-4114800" y="0"/>
            <a:chExt cx="10636092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734050" y="2952212"/>
              <a:ext cx="787242" cy="2286000"/>
              <a:chOff x="8401050" y="3607250"/>
              <a:chExt cx="787242" cy="22860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513922" y="3607250"/>
                <a:ext cx="67437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5400" b="1" dirty="0">
                  <a:solidFill>
                    <a:srgbClr val="486143"/>
                  </a:solidFill>
                  <a:latin typeface="DAGGERSQUARE" pitchFamily="50" charset="0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308189" y="0"/>
            <a:ext cx="10506075" cy="6858000"/>
            <a:chOff x="-5219700" y="0"/>
            <a:chExt cx="10506075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612005" y="2511334"/>
              <a:ext cx="674370" cy="2286000"/>
              <a:chOff x="8383905" y="3607250"/>
              <a:chExt cx="674370" cy="2286000"/>
            </a:xfrm>
          </p:grpSpPr>
          <p:sp>
            <p:nvSpPr>
              <p:cNvPr id="13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83905" y="3954257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BBD6B5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歌謡</a:t>
                </a:r>
                <a:endParaRPr lang="en-US" sz="4500" b="1" dirty="0">
                  <a:solidFill>
                    <a:srgbClr val="BBD6B5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7783657" y="0"/>
            <a:ext cx="10514070" cy="6858000"/>
            <a:chOff x="-6324600" y="0"/>
            <a:chExt cx="1051407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515100" y="2049669"/>
              <a:ext cx="674370" cy="2286000"/>
              <a:chOff x="8391900" y="3607250"/>
              <a:chExt cx="674370" cy="2286000"/>
            </a:xfrm>
          </p:grpSpPr>
          <p:sp>
            <p:nvSpPr>
              <p:cNvPr id="34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68940" y="4430210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91900" y="4011586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説話</a:t>
                </a:r>
                <a:endParaRPr lang="en-US" sz="45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8938363" y="0"/>
            <a:ext cx="10488930" cy="6858000"/>
            <a:chOff x="-74295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74553" y="1589542"/>
              <a:ext cx="684877" cy="2286000"/>
              <a:chOff x="8356253" y="3608788"/>
              <a:chExt cx="684877" cy="2286000"/>
            </a:xfrm>
          </p:grpSpPr>
          <p:sp>
            <p:nvSpPr>
              <p:cNvPr id="25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8090" y="4431748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56253" y="3930415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外観</a:t>
                </a:r>
                <a:endParaRPr lang="en-US" sz="45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2C2E7099-D4AB-48C1-AA7E-3B6517A07E46}"/>
              </a:ext>
            </a:extLst>
          </p:cNvPr>
          <p:cNvGrpSpPr/>
          <p:nvPr/>
        </p:nvGrpSpPr>
        <p:grpSpPr>
          <a:xfrm>
            <a:off x="5570727" y="510979"/>
            <a:ext cx="3999076" cy="747409"/>
            <a:chOff x="36534" y="2889789"/>
            <a:chExt cx="3999076" cy="747409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B67681B7-3B8C-48C4-A752-F07DF9ACE37E}"/>
                </a:ext>
              </a:extLst>
            </p:cNvPr>
            <p:cNvSpPr txBox="1"/>
            <p:nvPr/>
          </p:nvSpPr>
          <p:spPr>
            <a:xfrm>
              <a:off x="36534" y="2889789"/>
              <a:ext cx="34178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ED7962"/>
                  </a:solidFill>
                  <a:latin typeface="Tw Cen MT" panose="020B0602020104020603" pitchFamily="34" charset="0"/>
                </a:rPr>
                <a:t>KONJAKU MONOGATARI</a:t>
              </a:r>
              <a:endParaRPr lang="en-US" sz="2400" i="1" dirty="0">
                <a:solidFill>
                  <a:srgbClr val="ED7962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13EE886D-0E2E-4318-B657-87C364F802E0}"/>
                </a:ext>
              </a:extLst>
            </p:cNvPr>
            <p:cNvSpPr txBox="1"/>
            <p:nvPr/>
          </p:nvSpPr>
          <p:spPr>
            <a:xfrm>
              <a:off x="51687" y="3175533"/>
              <a:ext cx="39839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BBD6B5"/>
                  </a:solidFill>
                  <a:latin typeface="Tw Cen MT" panose="020B0602020104020603" pitchFamily="34" charset="0"/>
                </a:rPr>
                <a:t>Anonim</a:t>
              </a:r>
              <a:r>
                <a:rPr lang="en-US" sz="2400" dirty="0" smtClean="0">
                  <a:solidFill>
                    <a:srgbClr val="BBD6B5"/>
                  </a:solidFill>
                  <a:latin typeface="Tw Cen MT" panose="020B0602020104020603" pitchFamily="34" charset="0"/>
                </a:rPr>
                <a:t> – </a:t>
              </a:r>
              <a:r>
                <a:rPr lang="en-US" sz="2400" dirty="0" err="1" smtClean="0">
                  <a:solidFill>
                    <a:srgbClr val="BBD6B5"/>
                  </a:solidFill>
                  <a:latin typeface="Tw Cen MT" panose="020B0602020104020603" pitchFamily="34" charset="0"/>
                </a:rPr>
                <a:t>Awal</a:t>
              </a:r>
              <a:r>
                <a:rPr lang="en-US" sz="2400" dirty="0" smtClean="0">
                  <a:solidFill>
                    <a:srgbClr val="BBD6B5"/>
                  </a:solidFill>
                  <a:latin typeface="Tw Cen MT" panose="020B0602020104020603" pitchFamily="34" charset="0"/>
                </a:rPr>
                <a:t> Abad ke-12</a:t>
              </a:r>
              <a:endParaRPr lang="en-US" sz="2400" dirty="0">
                <a:solidFill>
                  <a:srgbClr val="BBD6B5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37" name="Minus 36"/>
          <p:cNvSpPr/>
          <p:nvPr/>
        </p:nvSpPr>
        <p:spPr>
          <a:xfrm rot="5400000">
            <a:off x="8319180" y="681263"/>
            <a:ext cx="2103120" cy="457200"/>
          </a:xfrm>
          <a:prstGeom prst="mathMinus">
            <a:avLst/>
          </a:prstGeom>
          <a:solidFill>
            <a:srgbClr val="FACD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Minus 37"/>
          <p:cNvSpPr/>
          <p:nvPr/>
        </p:nvSpPr>
        <p:spPr>
          <a:xfrm>
            <a:off x="5846973" y="1401018"/>
            <a:ext cx="4114800" cy="457200"/>
          </a:xfrm>
          <a:prstGeom prst="mathMinus">
            <a:avLst/>
          </a:prstGeom>
          <a:solidFill>
            <a:srgbClr val="FACD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Minus 38"/>
          <p:cNvSpPr/>
          <p:nvPr/>
        </p:nvSpPr>
        <p:spPr>
          <a:xfrm>
            <a:off x="5846973" y="-48430"/>
            <a:ext cx="4114800" cy="457200"/>
          </a:xfrm>
          <a:prstGeom prst="mathMinus">
            <a:avLst/>
          </a:prstGeom>
          <a:solidFill>
            <a:srgbClr val="FACD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Minus 39"/>
          <p:cNvSpPr/>
          <p:nvPr/>
        </p:nvSpPr>
        <p:spPr>
          <a:xfrm rot="5400000">
            <a:off x="6207005" y="1282603"/>
            <a:ext cx="457200" cy="457200"/>
          </a:xfrm>
          <a:prstGeom prst="mathMinus">
            <a:avLst/>
          </a:prstGeom>
          <a:solidFill>
            <a:srgbClr val="FACD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Minus 40"/>
          <p:cNvSpPr/>
          <p:nvPr/>
        </p:nvSpPr>
        <p:spPr>
          <a:xfrm rot="5400000">
            <a:off x="6220219" y="91405"/>
            <a:ext cx="457200" cy="457200"/>
          </a:xfrm>
          <a:prstGeom prst="mathMinus">
            <a:avLst/>
          </a:prstGeom>
          <a:solidFill>
            <a:srgbClr val="FACD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0F083849-6FF5-44B6-A966-0E99FE95DD1A}"/>
              </a:ext>
            </a:extLst>
          </p:cNvPr>
          <p:cNvSpPr txBox="1"/>
          <p:nvPr/>
        </p:nvSpPr>
        <p:spPr>
          <a:xfrm>
            <a:off x="3396741" y="2191224"/>
            <a:ext cx="56524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i="1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Konjaku</a:t>
            </a:r>
            <a:r>
              <a:rPr lang="en-US" sz="2400" i="1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Monogatari</a:t>
            </a:r>
            <a:r>
              <a:rPr lang="en-US" sz="2400" i="1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merupakan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kumpulan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cerita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gabungan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bukkyou</a:t>
            </a:r>
            <a:r>
              <a:rPr lang="en-US" sz="2400" i="1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setsuwa</a:t>
            </a:r>
            <a:r>
              <a:rPr lang="en-US" sz="2400" i="1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sezoku</a:t>
            </a:r>
            <a:r>
              <a:rPr lang="en-US" sz="2400" i="1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setsuwa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endParaRPr lang="en-US" sz="2400" dirty="0" smtClean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Berisi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sekitar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1000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lebih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setsuwa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endParaRPr lang="en-US" sz="2400" dirty="0" smtClean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Terdiri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3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bagian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: India,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Cina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Jepang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.</a:t>
            </a:r>
            <a:endParaRPr lang="en-US" sz="24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0108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  <p:bldP spid="4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636092" cy="6858000"/>
            <a:chOff x="-4114800" y="0"/>
            <a:chExt cx="10636092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734050" y="2952212"/>
              <a:ext cx="787242" cy="2306787"/>
              <a:chOff x="8401050" y="3607250"/>
              <a:chExt cx="787242" cy="2306787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78090" y="4450997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513922" y="3607250"/>
                <a:ext cx="67437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5400" b="1" dirty="0">
                  <a:solidFill>
                    <a:srgbClr val="486143"/>
                  </a:solidFill>
                  <a:latin typeface="DAGGERSQUARE" pitchFamily="50" charset="0"/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6596448" y="0"/>
            <a:ext cx="10490717" cy="6858000"/>
            <a:chOff x="-5219700" y="0"/>
            <a:chExt cx="10490717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596647" y="2511334"/>
              <a:ext cx="674370" cy="2286000"/>
              <a:chOff x="8368547" y="3607250"/>
              <a:chExt cx="674370" cy="2286000"/>
            </a:xfrm>
          </p:grpSpPr>
          <p:sp>
            <p:nvSpPr>
              <p:cNvPr id="38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68547" y="3921097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BBD6B5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歌謡</a:t>
                </a:r>
                <a:endParaRPr lang="en-US" sz="4500" b="1" dirty="0">
                  <a:solidFill>
                    <a:srgbClr val="BBD6B5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7783657" y="0"/>
            <a:ext cx="10488930" cy="6858000"/>
            <a:chOff x="-63246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443484" y="2049669"/>
              <a:ext cx="720846" cy="2286000"/>
              <a:chOff x="8320284" y="3607250"/>
              <a:chExt cx="720846" cy="2286000"/>
            </a:xfrm>
          </p:grpSpPr>
          <p:sp>
            <p:nvSpPr>
              <p:cNvPr id="34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20284" y="4011586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説話</a:t>
                </a:r>
                <a:endParaRPr lang="en-US" sz="45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8938363" y="0"/>
            <a:ext cx="10488930" cy="6858000"/>
            <a:chOff x="-74295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78769" y="1589542"/>
              <a:ext cx="680661" cy="2286000"/>
              <a:chOff x="8360469" y="3608788"/>
              <a:chExt cx="680661" cy="2286000"/>
            </a:xfrm>
          </p:grpSpPr>
          <p:sp>
            <p:nvSpPr>
              <p:cNvPr id="25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8090" y="4431748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60469" y="3884248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外観</a:t>
                </a:r>
                <a:endParaRPr lang="en-US" sz="45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50" name="Group 49">
            <a:extLst>
              <a:ext uri="{FF2B5EF4-FFF2-40B4-BE49-F238E27FC236}">
                <a16:creationId xmlns="" xmlns:a16="http://schemas.microsoft.com/office/drawing/2014/main" id="{B1ACE9A5-0AAC-4005-87FD-533CB273E3AF}"/>
              </a:ext>
            </a:extLst>
          </p:cNvPr>
          <p:cNvGrpSpPr/>
          <p:nvPr/>
        </p:nvGrpSpPr>
        <p:grpSpPr>
          <a:xfrm flipH="1">
            <a:off x="3563819" y="1132486"/>
            <a:ext cx="858010" cy="1297213"/>
            <a:chOff x="1976797" y="2950736"/>
            <a:chExt cx="459234" cy="694309"/>
          </a:xfrm>
        </p:grpSpPr>
        <p:cxnSp>
          <p:nvCxnSpPr>
            <p:cNvPr id="51" name="Straight Connector 50">
              <a:extLst>
                <a:ext uri="{FF2B5EF4-FFF2-40B4-BE49-F238E27FC236}">
                  <a16:creationId xmlns="" xmlns:a16="http://schemas.microsoft.com/office/drawing/2014/main" id="{BEBF1710-C0A2-443D-9E66-877BD8FA726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44671" y="2950736"/>
              <a:ext cx="191360" cy="694309"/>
            </a:xfrm>
            <a:prstGeom prst="line">
              <a:avLst/>
            </a:prstGeom>
            <a:ln>
              <a:solidFill>
                <a:srgbClr val="4861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="" xmlns:a16="http://schemas.microsoft.com/office/drawing/2014/main" id="{D25F5471-E0F2-4736-A975-B0CD1D80AA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76797" y="2950736"/>
              <a:ext cx="267874" cy="0"/>
            </a:xfrm>
            <a:prstGeom prst="line">
              <a:avLst/>
            </a:prstGeom>
            <a:ln>
              <a:solidFill>
                <a:srgbClr val="4861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>
            <a:extLst>
              <a:ext uri="{FF2B5EF4-FFF2-40B4-BE49-F238E27FC236}">
                <a16:creationId xmlns="" xmlns:a16="http://schemas.microsoft.com/office/drawing/2014/main" id="{4B33EF84-99D9-4E3D-98A7-243B4B204E8F}"/>
              </a:ext>
            </a:extLst>
          </p:cNvPr>
          <p:cNvGrpSpPr/>
          <p:nvPr/>
        </p:nvGrpSpPr>
        <p:grpSpPr>
          <a:xfrm>
            <a:off x="4439611" y="855759"/>
            <a:ext cx="5474019" cy="1317020"/>
            <a:chOff x="7840983" y="2405695"/>
            <a:chExt cx="5474019" cy="1317020"/>
          </a:xfrm>
        </p:grpSpPr>
        <p:sp>
          <p:nvSpPr>
            <p:cNvPr id="54" name="TextBox 53">
              <a:extLst>
                <a:ext uri="{FF2B5EF4-FFF2-40B4-BE49-F238E27FC236}">
                  <a16:creationId xmlns="" xmlns:a16="http://schemas.microsoft.com/office/drawing/2014/main" id="{DBF60901-7459-4FFF-BFAB-332F5872E18A}"/>
                </a:ext>
              </a:extLst>
            </p:cNvPr>
            <p:cNvSpPr txBox="1"/>
            <p:nvPr/>
          </p:nvSpPr>
          <p:spPr>
            <a:xfrm>
              <a:off x="7846934" y="2405695"/>
              <a:ext cx="46988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KAYOU</a:t>
              </a:r>
              <a:endParaRPr lang="en-US" sz="2800" i="1" dirty="0">
                <a:solidFill>
                  <a:srgbClr val="486143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="" xmlns:a16="http://schemas.microsoft.com/office/drawing/2014/main" id="{7989F52C-1D2B-46E2-A985-77707A7510FC}"/>
                </a:ext>
              </a:extLst>
            </p:cNvPr>
            <p:cNvSpPr txBox="1"/>
            <p:nvPr/>
          </p:nvSpPr>
          <p:spPr>
            <a:xfrm>
              <a:off x="7840983" y="2707052"/>
              <a:ext cx="547401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Awalnya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i="1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kayou</a:t>
              </a:r>
              <a:r>
                <a:rPr lang="en-US" sz="2000" i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merupakan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lagu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rakyat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, </a:t>
              </a:r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namun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kemudian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dinyanyikan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pada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upacara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di </a:t>
              </a:r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istana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dan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pesta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bangsawan</a:t>
              </a:r>
              <a:r>
                <a:rPr lang="en-US" sz="2000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.</a:t>
              </a:r>
              <a:endParaRPr lang="en-US" sz="20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xmlns="" id="{92C0596D-7FAB-4A1B-AE63-D59D7FD64F5A}"/>
              </a:ext>
            </a:extLst>
          </p:cNvPr>
          <p:cNvGrpSpPr/>
          <p:nvPr/>
        </p:nvGrpSpPr>
        <p:grpSpPr>
          <a:xfrm>
            <a:off x="5958352" y="3801060"/>
            <a:ext cx="1915627" cy="1484244"/>
            <a:chOff x="4154922" y="3657473"/>
            <a:chExt cx="1915627" cy="1484244"/>
          </a:xfrm>
        </p:grpSpPr>
        <p:sp>
          <p:nvSpPr>
            <p:cNvPr id="57" name="Rectangle: Rounded Corners 21">
              <a:extLst>
                <a:ext uri="{FF2B5EF4-FFF2-40B4-BE49-F238E27FC236}">
                  <a16:creationId xmlns:a16="http://schemas.microsoft.com/office/drawing/2014/main" xmlns="" id="{61459C0E-0DC9-428D-AB3A-8868112E3852}"/>
                </a:ext>
              </a:extLst>
            </p:cNvPr>
            <p:cNvSpPr/>
            <p:nvPr/>
          </p:nvSpPr>
          <p:spPr>
            <a:xfrm rot="2700000">
              <a:off x="4335973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C88C9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64B7A73F-F964-48A2-B788-F55F7B9D040D}"/>
                </a:ext>
              </a:extLst>
            </p:cNvPr>
            <p:cNvSpPr txBox="1"/>
            <p:nvPr/>
          </p:nvSpPr>
          <p:spPr>
            <a:xfrm>
              <a:off x="4154922" y="4031237"/>
              <a:ext cx="19156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RYOUJIN</a:t>
              </a:r>
            </a:p>
            <a:p>
              <a:pPr algn="ctr"/>
              <a:r>
                <a:rPr lang="en-US" sz="20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HISHOU</a:t>
              </a:r>
              <a:endParaRPr lang="en-US" sz="20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6743D9DB-ECBD-4F96-B04B-77A755D8CF78}"/>
              </a:ext>
            </a:extLst>
          </p:cNvPr>
          <p:cNvGrpSpPr/>
          <p:nvPr/>
        </p:nvGrpSpPr>
        <p:grpSpPr>
          <a:xfrm>
            <a:off x="4784044" y="2709465"/>
            <a:ext cx="1915627" cy="1484244"/>
            <a:chOff x="6187444" y="3657473"/>
            <a:chExt cx="1915627" cy="1484244"/>
          </a:xfrm>
        </p:grpSpPr>
        <p:sp>
          <p:nvSpPr>
            <p:cNvPr id="61" name="Rectangle: Rounded Corners 22">
              <a:extLst>
                <a:ext uri="{FF2B5EF4-FFF2-40B4-BE49-F238E27FC236}">
                  <a16:creationId xmlns:a16="http://schemas.microsoft.com/office/drawing/2014/main" xmlns="" id="{4958A5D0-184B-4172-86EF-3B81412BDC75}"/>
                </a:ext>
              </a:extLst>
            </p:cNvPr>
            <p:cNvSpPr/>
            <p:nvPr/>
          </p:nvSpPr>
          <p:spPr>
            <a:xfrm rot="2700000">
              <a:off x="6403136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F2C2AC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661CC52C-FFC4-4B11-A134-A456A120261F}"/>
                </a:ext>
              </a:extLst>
            </p:cNvPr>
            <p:cNvSpPr txBox="1"/>
            <p:nvPr/>
          </p:nvSpPr>
          <p:spPr>
            <a:xfrm>
              <a:off x="6187444" y="3945189"/>
              <a:ext cx="19156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WAKAN</a:t>
              </a:r>
            </a:p>
            <a:p>
              <a:pPr algn="ctr"/>
              <a:r>
                <a:rPr lang="en-US" sz="2000" b="1" dirty="0" smtClean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ROUEI</a:t>
              </a:r>
            </a:p>
            <a:p>
              <a:pPr algn="ctr"/>
              <a:r>
                <a:rPr lang="en-US" sz="2000" b="1" dirty="0" smtClean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SHUU</a:t>
              </a:r>
              <a:endParaRPr lang="en-US" sz="2000" b="1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="" xmlns:a16="http://schemas.microsoft.com/office/drawing/2014/main" id="{D15C6488-0A8C-4F32-9A4D-7C308D3FB74D}"/>
              </a:ext>
            </a:extLst>
          </p:cNvPr>
          <p:cNvGrpSpPr/>
          <p:nvPr/>
        </p:nvGrpSpPr>
        <p:grpSpPr>
          <a:xfrm rot="5400000" flipH="1">
            <a:off x="7736819" y="4661256"/>
            <a:ext cx="731520" cy="457200"/>
            <a:chOff x="1801222" y="3059827"/>
            <a:chExt cx="853629" cy="707135"/>
          </a:xfrm>
        </p:grpSpPr>
        <p:cxnSp>
          <p:nvCxnSpPr>
            <p:cNvPr id="65" name="Straight Connector 64">
              <a:extLst>
                <a:ext uri="{FF2B5EF4-FFF2-40B4-BE49-F238E27FC236}">
                  <a16:creationId xmlns="" xmlns:a16="http://schemas.microsoft.com/office/drawing/2014/main" id="{C8692D07-D0C2-4183-8694-C71EC431F9C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AB5D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="" xmlns:a16="http://schemas.microsoft.com/office/drawing/2014/main" id="{DECBEC73-955A-442B-8836-D1923312FB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222" y="3062208"/>
              <a:ext cx="336814" cy="0"/>
            </a:xfrm>
            <a:prstGeom prst="line">
              <a:avLst/>
            </a:prstGeom>
            <a:ln>
              <a:solidFill>
                <a:srgbClr val="AB5D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>
            <a:extLst>
              <a:ext uri="{FF2B5EF4-FFF2-40B4-BE49-F238E27FC236}">
                <a16:creationId xmlns="" xmlns:a16="http://schemas.microsoft.com/office/drawing/2014/main" id="{7137FDAE-CE25-40E9-AFD7-49BA1463E3D5}"/>
              </a:ext>
            </a:extLst>
          </p:cNvPr>
          <p:cNvGrpSpPr/>
          <p:nvPr/>
        </p:nvGrpSpPr>
        <p:grpSpPr>
          <a:xfrm flipH="1">
            <a:off x="6352469" y="2285957"/>
            <a:ext cx="988771" cy="707135"/>
            <a:chOff x="1666080" y="3059827"/>
            <a:chExt cx="988771" cy="707135"/>
          </a:xfrm>
        </p:grpSpPr>
        <p:cxnSp>
          <p:nvCxnSpPr>
            <p:cNvPr id="68" name="Straight Connector 67">
              <a:extLst>
                <a:ext uri="{FF2B5EF4-FFF2-40B4-BE49-F238E27FC236}">
                  <a16:creationId xmlns="" xmlns:a16="http://schemas.microsoft.com/office/drawing/2014/main" id="{C83C8BAA-87B2-4130-A6CA-1525D506B1D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FACD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="" xmlns:a16="http://schemas.microsoft.com/office/drawing/2014/main" id="{018D836A-5994-457C-AD4E-4304A9FBB1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66080" y="3062208"/>
              <a:ext cx="471956" cy="0"/>
            </a:xfrm>
            <a:prstGeom prst="line">
              <a:avLst/>
            </a:prstGeom>
            <a:ln>
              <a:solidFill>
                <a:srgbClr val="FACD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>
            <a:extLst>
              <a:ext uri="{FF2B5EF4-FFF2-40B4-BE49-F238E27FC236}">
                <a16:creationId xmlns="" xmlns:a16="http://schemas.microsoft.com/office/drawing/2014/main" id="{12804901-3BC3-4B63-B57A-680C61064136}"/>
              </a:ext>
            </a:extLst>
          </p:cNvPr>
          <p:cNvGrpSpPr/>
          <p:nvPr/>
        </p:nvGrpSpPr>
        <p:grpSpPr>
          <a:xfrm>
            <a:off x="7341239" y="1963760"/>
            <a:ext cx="3321647" cy="1502242"/>
            <a:chOff x="1161927" y="5391747"/>
            <a:chExt cx="1666472" cy="783956"/>
          </a:xfrm>
        </p:grpSpPr>
        <p:sp>
          <p:nvSpPr>
            <p:cNvPr id="71" name="TextBox 70">
              <a:extLst>
                <a:ext uri="{FF2B5EF4-FFF2-40B4-BE49-F238E27FC236}">
                  <a16:creationId xmlns="" xmlns:a16="http://schemas.microsoft.com/office/drawing/2014/main" id="{E3B5B3C4-08D7-4F80-905A-16D436C0F2EA}"/>
                </a:ext>
              </a:extLst>
            </p:cNvPr>
            <p:cNvSpPr txBox="1"/>
            <p:nvPr/>
          </p:nvSpPr>
          <p:spPr>
            <a:xfrm>
              <a:off x="1243107" y="5391747"/>
              <a:ext cx="1585292" cy="208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Fujiwara </a:t>
              </a:r>
              <a:r>
                <a:rPr lang="en-US" sz="20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Kintou</a:t>
              </a:r>
              <a:r>
                <a:rPr lang="en-US" sz="20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- 1013</a:t>
              </a:r>
              <a:endParaRPr lang="en-US" sz="2000" dirty="0">
                <a:solidFill>
                  <a:srgbClr val="FACDB0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="" xmlns:a16="http://schemas.microsoft.com/office/drawing/2014/main" id="{EAA698D6-61E6-47B4-977C-84FC3F7A291F}"/>
                </a:ext>
              </a:extLst>
            </p:cNvPr>
            <p:cNvSpPr txBox="1"/>
            <p:nvPr/>
          </p:nvSpPr>
          <p:spPr>
            <a:xfrm>
              <a:off x="1161927" y="5693857"/>
              <a:ext cx="1666472" cy="481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Berisi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kumpulan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i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waka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dan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i="1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kanshi</a:t>
              </a:r>
              <a:r>
                <a:rPr lang="en-US" i="1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(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puisi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Cina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) yang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cocok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untuk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dideklamasikan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.</a:t>
              </a:r>
              <a:endParaRPr lang="en-US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="" xmlns:a16="http://schemas.microsoft.com/office/drawing/2014/main" id="{948E0E04-F6AD-4204-A734-B8A0EC1E885D}"/>
              </a:ext>
            </a:extLst>
          </p:cNvPr>
          <p:cNvGrpSpPr/>
          <p:nvPr/>
        </p:nvGrpSpPr>
        <p:grpSpPr>
          <a:xfrm>
            <a:off x="7294943" y="5295718"/>
            <a:ext cx="4445078" cy="1234847"/>
            <a:chOff x="9152127" y="5593585"/>
            <a:chExt cx="1666472" cy="790750"/>
          </a:xfrm>
        </p:grpSpPr>
        <p:sp>
          <p:nvSpPr>
            <p:cNvPr id="74" name="TextBox 73">
              <a:extLst>
                <a:ext uri="{FF2B5EF4-FFF2-40B4-BE49-F238E27FC236}">
                  <a16:creationId xmlns="" xmlns:a16="http://schemas.microsoft.com/office/drawing/2014/main" id="{13DF5F7D-8517-4858-B26A-117AEF6AD00D}"/>
                </a:ext>
              </a:extLst>
            </p:cNvPr>
            <p:cNvSpPr txBox="1"/>
            <p:nvPr/>
          </p:nvSpPr>
          <p:spPr>
            <a:xfrm>
              <a:off x="9152127" y="5593585"/>
              <a:ext cx="1660521" cy="4533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rgbClr val="AB5D6A"/>
                  </a:solidFill>
                  <a:latin typeface="Tw Cen MT" panose="020B0602020104020603" pitchFamily="34" charset="0"/>
                </a:rPr>
                <a:t>Mantan</a:t>
              </a:r>
              <a:r>
                <a:rPr lang="en-US" sz="2000" dirty="0" smtClean="0">
                  <a:solidFill>
                    <a:srgbClr val="AB5D6A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 smtClean="0">
                  <a:solidFill>
                    <a:srgbClr val="AB5D6A"/>
                  </a:solidFill>
                  <a:latin typeface="Tw Cen MT" panose="020B0602020104020603" pitchFamily="34" charset="0"/>
                </a:rPr>
                <a:t>Kaisar</a:t>
              </a:r>
              <a:r>
                <a:rPr lang="en-US" sz="2000" dirty="0" smtClean="0">
                  <a:solidFill>
                    <a:srgbClr val="AB5D6A"/>
                  </a:solidFill>
                  <a:latin typeface="Tw Cen MT" panose="020B0602020104020603" pitchFamily="34" charset="0"/>
                </a:rPr>
                <a:t> </a:t>
              </a:r>
            </a:p>
            <a:p>
              <a:r>
                <a:rPr lang="en-US" sz="2000" dirty="0" smtClean="0">
                  <a:solidFill>
                    <a:srgbClr val="AB5D6A"/>
                  </a:solidFill>
                  <a:latin typeface="Tw Cen MT" panose="020B0602020104020603" pitchFamily="34" charset="0"/>
                </a:rPr>
                <a:t>Go-</a:t>
              </a:r>
              <a:r>
                <a:rPr lang="en-US" sz="2000" dirty="0" err="1" smtClean="0">
                  <a:solidFill>
                    <a:srgbClr val="AB5D6A"/>
                  </a:solidFill>
                  <a:latin typeface="Tw Cen MT" panose="020B0602020104020603" pitchFamily="34" charset="0"/>
                </a:rPr>
                <a:t>Shirakawa</a:t>
              </a:r>
              <a:r>
                <a:rPr lang="en-US" sz="2000" dirty="0" smtClean="0">
                  <a:solidFill>
                    <a:srgbClr val="AB5D6A"/>
                  </a:solidFill>
                  <a:latin typeface="Tw Cen MT" panose="020B0602020104020603" pitchFamily="34" charset="0"/>
                </a:rPr>
                <a:t> - 1185</a:t>
              </a:r>
              <a:endParaRPr lang="en-US" sz="2000" dirty="0">
                <a:solidFill>
                  <a:srgbClr val="AB5D6A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="" xmlns:a16="http://schemas.microsoft.com/office/drawing/2014/main" id="{17A15540-6995-437A-A59D-F899A6BCCE03}"/>
                </a:ext>
              </a:extLst>
            </p:cNvPr>
            <p:cNvSpPr txBox="1"/>
            <p:nvPr/>
          </p:nvSpPr>
          <p:spPr>
            <a:xfrm>
              <a:off x="9152127" y="5970448"/>
              <a:ext cx="1666472" cy="413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Beisi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kumpulan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lagu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yang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digemari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</a:t>
              </a:r>
            </a:p>
            <a:p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pada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 zaman </a:t>
              </a:r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itu</a:t>
              </a:r>
              <a:r>
                <a:rPr lang="en-US" dirty="0" smtClean="0">
                  <a:solidFill>
                    <a:schemeClr val="bg1">
                      <a:lumMod val="95000"/>
                    </a:schemeClr>
                  </a:solidFill>
                  <a:latin typeface="Tw Cen MT" panose="020B0602020104020603" pitchFamily="34" charset="0"/>
                </a:rPr>
                <a:t>.</a:t>
              </a:r>
              <a:endParaRPr lang="en-US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81191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4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4703</TotalTime>
  <Words>227</Words>
  <Application>Microsoft Office PowerPoint</Application>
  <PresentationFormat>Custom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Nahid Ahmed</dc:creator>
  <cp:lastModifiedBy>User</cp:lastModifiedBy>
  <cp:revision>105</cp:revision>
  <dcterms:created xsi:type="dcterms:W3CDTF">2017-11-09T17:58:25Z</dcterms:created>
  <dcterms:modified xsi:type="dcterms:W3CDTF">2018-12-14T08:12:31Z</dcterms:modified>
</cp:coreProperties>
</file>