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71" r:id="rId3"/>
    <p:sldId id="274" r:id="rId4"/>
    <p:sldId id="296" r:id="rId5"/>
    <p:sldId id="297" r:id="rId6"/>
    <p:sldId id="298" r:id="rId7"/>
    <p:sldId id="299" r:id="rId8"/>
    <p:sldId id="300" r:id="rId9"/>
    <p:sldId id="301" r:id="rId10"/>
    <p:sldId id="303" r:id="rId11"/>
    <p:sldId id="258" r:id="rId12"/>
    <p:sldId id="304" r:id="rId13"/>
    <p:sldId id="305" r:id="rId14"/>
    <p:sldId id="306" r:id="rId15"/>
    <p:sldId id="260" r:id="rId16"/>
    <p:sldId id="307" r:id="rId17"/>
    <p:sldId id="268" r:id="rId18"/>
    <p:sldId id="309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270" r:id="rId27"/>
  </p:sldIdLst>
  <p:sldSz cx="18288000" cy="10287000"/>
  <p:notesSz cx="6858000" cy="9144000"/>
  <p:embeddedFontLst>
    <p:embeddedFont>
      <p:font typeface="Raleway Ultra-Bold" panose="020B0604020202020204" charset="0"/>
      <p:regular r:id="rId29"/>
    </p:embeddedFont>
    <p:embeddedFont>
      <p:font typeface="Roboto" panose="02000000000000000000" pitchFamily="2" charset="0"/>
      <p:regular r:id="rId30"/>
    </p:embeddedFont>
    <p:embeddedFont>
      <p:font typeface="Roboto Bold" panose="02000000000000000000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66E10-8BE7-4DFC-A041-49820C890842}" type="datetimeFigureOut">
              <a:rPr lang="en-ID" smtClean="0"/>
              <a:t>24/10/2024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6DAF9-B6C7-413F-8EDF-BB2EF3C24D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952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1.svg"/><Relationship Id="rId18" Type="http://schemas.openxmlformats.org/officeDocument/2006/relationships/image" Target="../media/image14.png"/><Relationship Id="rId3" Type="http://schemas.openxmlformats.org/officeDocument/2006/relationships/image" Target="../media/image18.jpeg"/><Relationship Id="rId7" Type="http://schemas.openxmlformats.org/officeDocument/2006/relationships/image" Target="../media/image7.svg"/><Relationship Id="rId12" Type="http://schemas.openxmlformats.org/officeDocument/2006/relationships/image" Target="../media/image30.png"/><Relationship Id="rId17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9.svg"/><Relationship Id="rId15" Type="http://schemas.openxmlformats.org/officeDocument/2006/relationships/image" Target="../media/image33.svg"/><Relationship Id="rId10" Type="http://schemas.openxmlformats.org/officeDocument/2006/relationships/image" Target="../media/image10.png"/><Relationship Id="rId19" Type="http://schemas.openxmlformats.org/officeDocument/2006/relationships/image" Target="../media/image15.png"/><Relationship Id="rId4" Type="http://schemas.openxmlformats.org/officeDocument/2006/relationships/image" Target="../media/image28.png"/><Relationship Id="rId9" Type="http://schemas.openxmlformats.org/officeDocument/2006/relationships/image" Target="../media/image17.sv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svg"/><Relationship Id="rId18" Type="http://schemas.openxmlformats.org/officeDocument/2006/relationships/image" Target="../media/image14.png"/><Relationship Id="rId3" Type="http://schemas.openxmlformats.org/officeDocument/2006/relationships/image" Target="../media/image42.jpeg"/><Relationship Id="rId7" Type="http://schemas.openxmlformats.org/officeDocument/2006/relationships/image" Target="../media/image3.svg"/><Relationship Id="rId12" Type="http://schemas.openxmlformats.org/officeDocument/2006/relationships/image" Target="../media/image19.png"/><Relationship Id="rId17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44.svg"/><Relationship Id="rId15" Type="http://schemas.openxmlformats.org/officeDocument/2006/relationships/image" Target="../media/image11.sv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43.png"/><Relationship Id="rId9" Type="http://schemas.openxmlformats.org/officeDocument/2006/relationships/image" Target="../media/image5.svg"/><Relationship Id="rId1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svg"/><Relationship Id="rId18" Type="http://schemas.openxmlformats.org/officeDocument/2006/relationships/image" Target="../media/image14.png"/><Relationship Id="rId3" Type="http://schemas.openxmlformats.org/officeDocument/2006/relationships/image" Target="../media/image42.jpeg"/><Relationship Id="rId7" Type="http://schemas.openxmlformats.org/officeDocument/2006/relationships/image" Target="../media/image3.svg"/><Relationship Id="rId12" Type="http://schemas.openxmlformats.org/officeDocument/2006/relationships/image" Target="../media/image19.png"/><Relationship Id="rId17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44.svg"/><Relationship Id="rId15" Type="http://schemas.openxmlformats.org/officeDocument/2006/relationships/image" Target="../media/image11.sv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43.png"/><Relationship Id="rId9" Type="http://schemas.openxmlformats.org/officeDocument/2006/relationships/image" Target="../media/image5.svg"/><Relationship Id="rId1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4.png"/><Relationship Id="rId3" Type="http://schemas.openxmlformats.org/officeDocument/2006/relationships/image" Target="../media/image45.png"/><Relationship Id="rId7" Type="http://schemas.openxmlformats.org/officeDocument/2006/relationships/image" Target="../media/image1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0" Type="http://schemas.openxmlformats.org/officeDocument/2006/relationships/image" Target="../media/image11.svg"/><Relationship Id="rId4" Type="http://schemas.openxmlformats.org/officeDocument/2006/relationships/image" Target="../media/image46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14.pn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20.svg"/><Relationship Id="rId9" Type="http://schemas.openxmlformats.org/officeDocument/2006/relationships/image" Target="../media/image12.png"/><Relationship Id="rId1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1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7.svg"/><Relationship Id="rId5" Type="http://schemas.openxmlformats.org/officeDocument/2006/relationships/image" Target="../media/image18.jpeg"/><Relationship Id="rId1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7.svg"/><Relationship Id="rId9" Type="http://schemas.openxmlformats.org/officeDocument/2006/relationships/image" Target="../media/image5.sv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16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10" Type="http://schemas.openxmlformats.org/officeDocument/2006/relationships/image" Target="../media/image11.svg"/><Relationship Id="rId4" Type="http://schemas.openxmlformats.org/officeDocument/2006/relationships/image" Target="../media/image17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34.png"/><Relationship Id="rId18" Type="http://schemas.openxmlformats.org/officeDocument/2006/relationships/image" Target="../media/image16.png"/><Relationship Id="rId3" Type="http://schemas.openxmlformats.org/officeDocument/2006/relationships/image" Target="../media/image28.png"/><Relationship Id="rId7" Type="http://schemas.openxmlformats.org/officeDocument/2006/relationships/image" Target="../media/image10.png"/><Relationship Id="rId12" Type="http://schemas.openxmlformats.org/officeDocument/2006/relationships/image" Target="../media/image33.sv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31.svg"/><Relationship Id="rId19" Type="http://schemas.openxmlformats.org/officeDocument/2006/relationships/image" Target="../media/image17.svg"/><Relationship Id="rId4" Type="http://schemas.openxmlformats.org/officeDocument/2006/relationships/image" Target="../media/image29.svg"/><Relationship Id="rId9" Type="http://schemas.openxmlformats.org/officeDocument/2006/relationships/image" Target="../media/image30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3998575">
            <a:off x="8532326" y="4175619"/>
            <a:ext cx="14153336" cy="5506247"/>
            <a:chOff x="0" y="0"/>
            <a:chExt cx="104461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4616" cy="406400"/>
            </a:xfrm>
            <a:custGeom>
              <a:avLst/>
              <a:gdLst/>
              <a:ahLst/>
              <a:cxnLst/>
              <a:rect l="l" t="t" r="r" b="b"/>
              <a:pathLst>
                <a:path w="1044616" h="406400">
                  <a:moveTo>
                    <a:pt x="841416" y="0"/>
                  </a:moveTo>
                  <a:cubicBezTo>
                    <a:pt x="953641" y="0"/>
                    <a:pt x="1044616" y="90976"/>
                    <a:pt x="1044616" y="203200"/>
                  </a:cubicBezTo>
                  <a:cubicBezTo>
                    <a:pt x="1044616" y="315424"/>
                    <a:pt x="953641" y="406400"/>
                    <a:pt x="84141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04461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633137" y="7629153"/>
            <a:ext cx="4181511" cy="2054167"/>
          </a:xfrm>
          <a:custGeom>
            <a:avLst/>
            <a:gdLst/>
            <a:ahLst/>
            <a:cxnLst/>
            <a:rect l="l" t="t" r="r" b="b"/>
            <a:pathLst>
              <a:path w="4181511" h="2054167">
                <a:moveTo>
                  <a:pt x="0" y="0"/>
                </a:moveTo>
                <a:lnTo>
                  <a:pt x="4181511" y="0"/>
                </a:lnTo>
                <a:lnTo>
                  <a:pt x="4181511" y="2054168"/>
                </a:lnTo>
                <a:lnTo>
                  <a:pt x="0" y="2054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92914" y="7407976"/>
            <a:ext cx="4356743" cy="898911"/>
            <a:chOff x="0" y="0"/>
            <a:chExt cx="1106572" cy="2283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06572" cy="228315"/>
            </a:xfrm>
            <a:custGeom>
              <a:avLst/>
              <a:gdLst/>
              <a:ahLst/>
              <a:cxnLst/>
              <a:rect l="l" t="t" r="r" b="b"/>
              <a:pathLst>
                <a:path w="1106572" h="228315">
                  <a:moveTo>
                    <a:pt x="74634" y="0"/>
                  </a:moveTo>
                  <a:lnTo>
                    <a:pt x="1031938" y="0"/>
                  </a:lnTo>
                  <a:cubicBezTo>
                    <a:pt x="1051732" y="0"/>
                    <a:pt x="1070715" y="7863"/>
                    <a:pt x="1084712" y="21860"/>
                  </a:cubicBezTo>
                  <a:cubicBezTo>
                    <a:pt x="1098708" y="35856"/>
                    <a:pt x="1106572" y="54840"/>
                    <a:pt x="1106572" y="74634"/>
                  </a:cubicBezTo>
                  <a:lnTo>
                    <a:pt x="1106572" y="153681"/>
                  </a:lnTo>
                  <a:cubicBezTo>
                    <a:pt x="1106572" y="173475"/>
                    <a:pt x="1098708" y="192459"/>
                    <a:pt x="1084712" y="206455"/>
                  </a:cubicBezTo>
                  <a:cubicBezTo>
                    <a:pt x="1070715" y="220452"/>
                    <a:pt x="1051732" y="228315"/>
                    <a:pt x="1031938" y="228315"/>
                  </a:cubicBezTo>
                  <a:lnTo>
                    <a:pt x="74634" y="228315"/>
                  </a:lnTo>
                  <a:cubicBezTo>
                    <a:pt x="54840" y="228315"/>
                    <a:pt x="35856" y="220452"/>
                    <a:pt x="21860" y="206455"/>
                  </a:cubicBezTo>
                  <a:cubicBezTo>
                    <a:pt x="7863" y="192459"/>
                    <a:pt x="0" y="173475"/>
                    <a:pt x="0" y="153681"/>
                  </a:cubicBezTo>
                  <a:lnTo>
                    <a:pt x="0" y="74634"/>
                  </a:lnTo>
                  <a:cubicBezTo>
                    <a:pt x="0" y="54840"/>
                    <a:pt x="7863" y="35856"/>
                    <a:pt x="21860" y="21860"/>
                  </a:cubicBezTo>
                  <a:cubicBezTo>
                    <a:pt x="35856" y="7863"/>
                    <a:pt x="54840" y="0"/>
                    <a:pt x="74634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1106572" cy="209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496562">
            <a:off x="16698449" y="973193"/>
            <a:ext cx="1121701" cy="755746"/>
          </a:xfrm>
          <a:custGeom>
            <a:avLst/>
            <a:gdLst/>
            <a:ahLst/>
            <a:cxnLst/>
            <a:rect l="l" t="t" r="r" b="b"/>
            <a:pathLst>
              <a:path w="1121701" h="755746">
                <a:moveTo>
                  <a:pt x="0" y="0"/>
                </a:moveTo>
                <a:lnTo>
                  <a:pt x="1121702" y="0"/>
                </a:lnTo>
                <a:lnTo>
                  <a:pt x="1121702" y="755746"/>
                </a:lnTo>
                <a:lnTo>
                  <a:pt x="0" y="7557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291684">
            <a:off x="9883846" y="5264698"/>
            <a:ext cx="1167478" cy="1076512"/>
          </a:xfrm>
          <a:custGeom>
            <a:avLst/>
            <a:gdLst/>
            <a:ahLst/>
            <a:cxnLst/>
            <a:rect l="l" t="t" r="r" b="b"/>
            <a:pathLst>
              <a:path w="1167478" h="1076512">
                <a:moveTo>
                  <a:pt x="0" y="0"/>
                </a:moveTo>
                <a:lnTo>
                  <a:pt x="1167478" y="0"/>
                </a:lnTo>
                <a:lnTo>
                  <a:pt x="1167478" y="1076512"/>
                </a:lnTo>
                <a:lnTo>
                  <a:pt x="0" y="10765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467470">
            <a:off x="6305629" y="-181555"/>
            <a:ext cx="1473880" cy="982587"/>
          </a:xfrm>
          <a:custGeom>
            <a:avLst/>
            <a:gdLst/>
            <a:ahLst/>
            <a:cxnLst/>
            <a:rect l="l" t="t" r="r" b="b"/>
            <a:pathLst>
              <a:path w="1473880" h="982587">
                <a:moveTo>
                  <a:pt x="0" y="0"/>
                </a:moveTo>
                <a:lnTo>
                  <a:pt x="1473880" y="0"/>
                </a:lnTo>
                <a:lnTo>
                  <a:pt x="1473880" y="982586"/>
                </a:lnTo>
                <a:lnTo>
                  <a:pt x="0" y="9825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5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608107" y="7677026"/>
            <a:ext cx="3526356" cy="37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8"/>
              </a:lnSpc>
            </a:pPr>
            <a:r>
              <a:rPr lang="en-US" sz="2635" b="1" dirty="0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Hidayatus Sibyan</a:t>
            </a:r>
          </a:p>
        </p:txBody>
      </p:sp>
      <p:sp>
        <p:nvSpPr>
          <p:cNvPr id="15" name="Freeform 15"/>
          <p:cNvSpPr/>
          <p:nvPr/>
        </p:nvSpPr>
        <p:spPr>
          <a:xfrm>
            <a:off x="-363458" y="909293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227920" y="2906109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436547" y="2065838"/>
            <a:ext cx="8226220" cy="4063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35"/>
              </a:lnSpc>
            </a:pPr>
            <a:r>
              <a:rPr lang="en-US" sz="6000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KONSEP DAN SUSUNAN ALAMAT IPv4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59192" y="217038"/>
            <a:ext cx="6035897" cy="1358721"/>
            <a:chOff x="0" y="0"/>
            <a:chExt cx="8047863" cy="1811627"/>
          </a:xfrm>
        </p:grpSpPr>
        <p:sp>
          <p:nvSpPr>
            <p:cNvPr id="21" name="Freeform 21"/>
            <p:cNvSpPr/>
            <p:nvPr/>
          </p:nvSpPr>
          <p:spPr>
            <a:xfrm>
              <a:off x="1944548" y="123601"/>
              <a:ext cx="1567486" cy="1567486"/>
            </a:xfrm>
            <a:custGeom>
              <a:avLst/>
              <a:gdLst/>
              <a:ahLst/>
              <a:cxnLst/>
              <a:rect l="l" t="t" r="r" b="b"/>
              <a:pathLst>
                <a:path w="1567486" h="1567486">
                  <a:moveTo>
                    <a:pt x="0" y="0"/>
                  </a:moveTo>
                  <a:lnTo>
                    <a:pt x="1567486" y="0"/>
                  </a:lnTo>
                  <a:lnTo>
                    <a:pt x="1567486" y="1567486"/>
                  </a:lnTo>
                  <a:lnTo>
                    <a:pt x="0" y="15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3637369" y="123601"/>
              <a:ext cx="1567486" cy="1567486"/>
            </a:xfrm>
            <a:custGeom>
              <a:avLst/>
              <a:gdLst/>
              <a:ahLst/>
              <a:cxnLst/>
              <a:rect l="l" t="t" r="r" b="b"/>
              <a:pathLst>
                <a:path w="1567486" h="1567486">
                  <a:moveTo>
                    <a:pt x="0" y="0"/>
                  </a:moveTo>
                  <a:lnTo>
                    <a:pt x="1567486" y="0"/>
                  </a:lnTo>
                  <a:lnTo>
                    <a:pt x="1567486" y="1567486"/>
                  </a:lnTo>
                  <a:lnTo>
                    <a:pt x="0" y="15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5330191" y="244015"/>
              <a:ext cx="2717672" cy="1447072"/>
            </a:xfrm>
            <a:custGeom>
              <a:avLst/>
              <a:gdLst/>
              <a:ahLst/>
              <a:cxnLst/>
              <a:rect l="l" t="t" r="r" b="b"/>
              <a:pathLst>
                <a:path w="2717672" h="1447072">
                  <a:moveTo>
                    <a:pt x="0" y="0"/>
                  </a:moveTo>
                  <a:lnTo>
                    <a:pt x="2717672" y="0"/>
                  </a:lnTo>
                  <a:lnTo>
                    <a:pt x="2717672" y="1447072"/>
                  </a:lnTo>
                  <a:lnTo>
                    <a:pt x="0" y="1447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817548" cy="1811627"/>
            </a:xfrm>
            <a:custGeom>
              <a:avLst/>
              <a:gdLst/>
              <a:ahLst/>
              <a:cxnLst/>
              <a:rect l="l" t="t" r="r" b="b"/>
              <a:pathLst>
                <a:path w="1817548" h="1811627">
                  <a:moveTo>
                    <a:pt x="0" y="0"/>
                  </a:moveTo>
                  <a:lnTo>
                    <a:pt x="1817548" y="0"/>
                  </a:lnTo>
                  <a:lnTo>
                    <a:pt x="1817548" y="1811627"/>
                  </a:lnTo>
                  <a:lnTo>
                    <a:pt x="0" y="1811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739DB-DE17-5DF5-E524-F9048BD65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DFFFEB8-345C-5FBF-54F1-310302A0F52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6ED2421-6067-7920-D38D-CF4EFB90C4E8}"/>
              </a:ext>
            </a:extLst>
          </p:cNvPr>
          <p:cNvGrpSpPr/>
          <p:nvPr/>
        </p:nvGrpSpPr>
        <p:grpSpPr>
          <a:xfrm rot="-10800000">
            <a:off x="410977" y="1622979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70AAD4B-3A99-8460-8641-A1D68BA7A0F0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2CAA4EB-4F85-4412-0ECE-AF38FAA38357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1C962AE9-496A-F856-BA9D-5F1F1649C94C}"/>
              </a:ext>
            </a:extLst>
          </p:cNvPr>
          <p:cNvSpPr/>
          <p:nvPr/>
        </p:nvSpPr>
        <p:spPr>
          <a:xfrm>
            <a:off x="6055673" y="2013916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E5692EE-1917-A292-9BEE-917BBA4B0F57}"/>
              </a:ext>
            </a:extLst>
          </p:cNvPr>
          <p:cNvSpPr/>
          <p:nvPr/>
        </p:nvSpPr>
        <p:spPr>
          <a:xfrm>
            <a:off x="4614361" y="1942755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57BB8C0-8A0F-7467-0019-9CF77506E21E}"/>
              </a:ext>
            </a:extLst>
          </p:cNvPr>
          <p:cNvSpPr/>
          <p:nvPr/>
        </p:nvSpPr>
        <p:spPr>
          <a:xfrm>
            <a:off x="530603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85BD211-0BA3-CDEB-8349-794B7344F974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E0AA2B64-60BA-A67E-E33A-2A35E3CA295D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4257FD2A-9E81-ABEF-8091-E28988B65F39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DCBA07D7-5F62-AA30-6B77-C4225EEDEB8C}"/>
              </a:ext>
            </a:extLst>
          </p:cNvPr>
          <p:cNvSpPr txBox="1"/>
          <p:nvPr/>
        </p:nvSpPr>
        <p:spPr>
          <a:xfrm>
            <a:off x="1812329" y="1727945"/>
            <a:ext cx="5058075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Koversi</a:t>
            </a: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</a:t>
            </a:r>
            <a:r>
              <a:rPr lang="en-US" sz="7126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Desimal</a:t>
            </a: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-Biner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A1A7C7B8-9F30-054F-A3AC-8095C4FD36EB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F44AF5C7-E0DF-02F3-F4E0-3FE14AF2F21E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17.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92100B38-64DA-8399-BA99-0661FEEF35FE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982BB1A7-B333-4AE4-E4F4-58B887F4E1B1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FA31E81-08D3-1E40-16AF-8E007CC46EEA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77D00D-422D-7D7D-7D62-3C3415DF6D17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0A8105F-7D0B-0F0A-83A2-3CEC50065798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49E59A5-BF25-57CD-4F33-3BA47B750731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FA060DA-6E4C-3085-0A2E-A311A4DDA4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3058" y="2476500"/>
            <a:ext cx="11377689" cy="7175596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75F33CC-A1B1-BB09-F8D5-BAA3F414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73" y="3427049"/>
            <a:ext cx="10895472" cy="49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eform 39">
            <a:extLst>
              <a:ext uri="{FF2B5EF4-FFF2-40B4-BE49-F238E27FC236}">
                <a16:creationId xmlns:a16="http://schemas.microsoft.com/office/drawing/2014/main" id="{64D612C3-8109-659F-A3B6-005604F7E709}"/>
              </a:ext>
            </a:extLst>
          </p:cNvPr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40">
            <a:extLst>
              <a:ext uri="{FF2B5EF4-FFF2-40B4-BE49-F238E27FC236}">
                <a16:creationId xmlns:a16="http://schemas.microsoft.com/office/drawing/2014/main" id="{934F883F-9CD1-684A-8549-C8C5A549B2FA}"/>
              </a:ext>
            </a:extLst>
          </p:cNvPr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09.</a:t>
            </a:r>
          </a:p>
        </p:txBody>
      </p:sp>
    </p:spTree>
    <p:extLst>
      <p:ext uri="{BB962C8B-B14F-4D97-AF65-F5344CB8AC3E}">
        <p14:creationId xmlns:p14="http://schemas.microsoft.com/office/powerpoint/2010/main" val="3546065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103123" y="5143500"/>
            <a:ext cx="10184877" cy="5143500"/>
            <a:chOff x="0" y="0"/>
            <a:chExt cx="13579835" cy="6858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12100" b="12100"/>
            <a:stretch>
              <a:fillRect/>
            </a:stretch>
          </p:blipFill>
          <p:spPr>
            <a:xfrm>
              <a:off x="0" y="0"/>
              <a:ext cx="13579835" cy="6858000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 rot="-5400000">
            <a:off x="-3701178" y="-2293392"/>
            <a:ext cx="16295701" cy="11092414"/>
            <a:chOff x="0" y="0"/>
            <a:chExt cx="1202738" cy="8186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02738" cy="818699"/>
            </a:xfrm>
            <a:custGeom>
              <a:avLst/>
              <a:gdLst/>
              <a:ahLst/>
              <a:cxnLst/>
              <a:rect l="l" t="t" r="r" b="b"/>
              <a:pathLst>
                <a:path w="1202738" h="818699">
                  <a:moveTo>
                    <a:pt x="999538" y="0"/>
                  </a:moveTo>
                  <a:cubicBezTo>
                    <a:pt x="1111762" y="0"/>
                    <a:pt x="1202738" y="183272"/>
                    <a:pt x="1202738" y="409349"/>
                  </a:cubicBezTo>
                  <a:cubicBezTo>
                    <a:pt x="1202738" y="635427"/>
                    <a:pt x="1111762" y="818699"/>
                    <a:pt x="999538" y="818699"/>
                  </a:cubicBezTo>
                  <a:lnTo>
                    <a:pt x="203200" y="818699"/>
                  </a:lnTo>
                  <a:cubicBezTo>
                    <a:pt x="90976" y="818699"/>
                    <a:pt x="0" y="635427"/>
                    <a:pt x="0" y="409349"/>
                  </a:cubicBezTo>
                  <a:cubicBezTo>
                    <a:pt x="0" y="18327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202738" cy="7996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755132"/>
            <a:ext cx="8368032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56"/>
              </a:lnSpc>
            </a:pPr>
            <a:r>
              <a:rPr lang="en-US" sz="9051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Transmisi</a:t>
            </a:r>
            <a:endParaRPr lang="en-US" sz="9051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3483232"/>
            <a:ext cx="7806692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Pada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IPv4, host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dapat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berkomunikasi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dengan salah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dari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tiga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cara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010729" y="1114425"/>
            <a:ext cx="2462806" cy="1279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30"/>
              </a:lnSpc>
            </a:pPr>
            <a:r>
              <a:rPr lang="en-US" sz="6600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01.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010729" y="2350289"/>
            <a:ext cx="2462806" cy="1279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30"/>
              </a:lnSpc>
            </a:pPr>
            <a:r>
              <a:rPr lang="en-US" sz="6600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02.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01146" y="1614675"/>
            <a:ext cx="3935576" cy="438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8"/>
              </a:lnSpc>
            </a:pPr>
            <a:r>
              <a:rPr lang="en-US" sz="3034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Unicast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01146" y="4161618"/>
            <a:ext cx="4679234" cy="438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8"/>
              </a:lnSpc>
            </a:pPr>
            <a:r>
              <a:rPr lang="en-US" sz="3034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Multicast</a:t>
            </a:r>
          </a:p>
        </p:txBody>
      </p:sp>
      <p:sp>
        <p:nvSpPr>
          <p:cNvPr id="20" name="Freeform 20"/>
          <p:cNvSpPr/>
          <p:nvPr/>
        </p:nvSpPr>
        <p:spPr>
          <a:xfrm rot="-10800000">
            <a:off x="580098" y="9497913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257145" y="9469338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2BCEF3"/>
                </a:solidFill>
                <a:latin typeface="Roboto"/>
                <a:ea typeface="Roboto"/>
                <a:cs typeface="Roboto"/>
                <a:sym typeface="Roboto"/>
              </a:rPr>
              <a:t>10.</a:t>
            </a:r>
          </a:p>
        </p:txBody>
      </p:sp>
      <p:sp>
        <p:nvSpPr>
          <p:cNvPr id="22" name="Freeform 22"/>
          <p:cNvSpPr/>
          <p:nvPr/>
        </p:nvSpPr>
        <p:spPr>
          <a:xfrm rot="284207">
            <a:off x="16675561" y="545185"/>
            <a:ext cx="1167478" cy="1076512"/>
          </a:xfrm>
          <a:custGeom>
            <a:avLst/>
            <a:gdLst/>
            <a:ahLst/>
            <a:cxnLst/>
            <a:rect l="l" t="t" r="r" b="b"/>
            <a:pathLst>
              <a:path w="1167478" h="1076512">
                <a:moveTo>
                  <a:pt x="0" y="0"/>
                </a:moveTo>
                <a:lnTo>
                  <a:pt x="1167478" y="0"/>
                </a:lnTo>
                <a:lnTo>
                  <a:pt x="1167478" y="1076511"/>
                </a:lnTo>
                <a:lnTo>
                  <a:pt x="0" y="1076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347332" y="8750203"/>
            <a:ext cx="6976120" cy="6976120"/>
          </a:xfrm>
          <a:custGeom>
            <a:avLst/>
            <a:gdLst/>
            <a:ahLst/>
            <a:cxnLst/>
            <a:rect l="l" t="t" r="r" b="b"/>
            <a:pathLst>
              <a:path w="6976120" h="6976120">
                <a:moveTo>
                  <a:pt x="0" y="0"/>
                </a:moveTo>
                <a:lnTo>
                  <a:pt x="6976120" y="0"/>
                </a:lnTo>
                <a:lnTo>
                  <a:pt x="6976120" y="6976120"/>
                </a:lnTo>
                <a:lnTo>
                  <a:pt x="0" y="69761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275028" y="-282501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722013" flipH="1">
            <a:off x="5483328" y="-175280"/>
            <a:ext cx="3123806" cy="1534570"/>
          </a:xfrm>
          <a:custGeom>
            <a:avLst/>
            <a:gdLst/>
            <a:ahLst/>
            <a:cxnLst/>
            <a:rect l="l" t="t" r="r" b="b"/>
            <a:pathLst>
              <a:path w="3123806" h="1534570">
                <a:moveTo>
                  <a:pt x="3123806" y="0"/>
                </a:moveTo>
                <a:lnTo>
                  <a:pt x="0" y="0"/>
                </a:lnTo>
                <a:lnTo>
                  <a:pt x="0" y="1534570"/>
                </a:lnTo>
                <a:lnTo>
                  <a:pt x="3123806" y="1534570"/>
                </a:lnTo>
                <a:lnTo>
                  <a:pt x="312380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798414">
            <a:off x="5019098" y="7803676"/>
            <a:ext cx="1224802" cy="816535"/>
          </a:xfrm>
          <a:custGeom>
            <a:avLst/>
            <a:gdLst/>
            <a:ahLst/>
            <a:cxnLst/>
            <a:rect l="l" t="t" r="r" b="b"/>
            <a:pathLst>
              <a:path w="1224802" h="816535">
                <a:moveTo>
                  <a:pt x="0" y="0"/>
                </a:moveTo>
                <a:lnTo>
                  <a:pt x="1224802" y="0"/>
                </a:lnTo>
                <a:lnTo>
                  <a:pt x="1224802" y="816534"/>
                </a:lnTo>
                <a:lnTo>
                  <a:pt x="0" y="8165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5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28" name="Freeform 28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</p:grpSp>
      <p:sp>
        <p:nvSpPr>
          <p:cNvPr id="32" name="TextBox 13">
            <a:extLst>
              <a:ext uri="{FF2B5EF4-FFF2-40B4-BE49-F238E27FC236}">
                <a16:creationId xmlns:a16="http://schemas.microsoft.com/office/drawing/2014/main" id="{CEED7CA9-F47E-33A8-2C21-FB72594F19AA}"/>
              </a:ext>
            </a:extLst>
          </p:cNvPr>
          <p:cNvSpPr txBox="1"/>
          <p:nvPr/>
        </p:nvSpPr>
        <p:spPr>
          <a:xfrm>
            <a:off x="11010729" y="3670737"/>
            <a:ext cx="2462806" cy="1279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30"/>
              </a:lnSpc>
            </a:pPr>
            <a:r>
              <a:rPr lang="en-US" sz="6600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03.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E77D0BE1-A31D-3498-58A2-7E160DB77317}"/>
              </a:ext>
            </a:extLst>
          </p:cNvPr>
          <p:cNvSpPr txBox="1"/>
          <p:nvPr/>
        </p:nvSpPr>
        <p:spPr>
          <a:xfrm>
            <a:off x="12486033" y="2770559"/>
            <a:ext cx="4679234" cy="438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8"/>
              </a:lnSpc>
            </a:pPr>
            <a:r>
              <a:rPr lang="en-US" sz="3034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Broadcast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FD7D0-D1BA-3225-6C5B-7A9EA3C05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3458C35-A79D-1575-4668-85F5D6CBBA8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EBFFE0C-4D42-AA66-F04A-0252ACC21369}"/>
              </a:ext>
            </a:extLst>
          </p:cNvPr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3F5F127-A78B-5FA5-2262-6C648C786907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373439A-6F20-CAD0-3252-8D9CEC4BA199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78E3149C-BD77-0E31-71BD-A3D9D6C0866E}"/>
              </a:ext>
            </a:extLst>
          </p:cNvPr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F41275A-6530-6B16-4218-5AF6408EBEDD}"/>
              </a:ext>
            </a:extLst>
          </p:cNvPr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91B578A-716B-F616-1C80-FA5D3E89B0A0}"/>
              </a:ext>
            </a:extLst>
          </p:cNvPr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AE5318E-CFFB-FE8E-A78B-6AE0DC2E631B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E864B374-15BF-24A7-247D-944BFFE0516F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9BC74968-B720-3EE4-EF41-B4A6EF9818D5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53B0BC57-3903-56E8-E016-D036E34CE938}"/>
              </a:ext>
            </a:extLst>
          </p:cNvPr>
          <p:cNvSpPr txBox="1"/>
          <p:nvPr/>
        </p:nvSpPr>
        <p:spPr>
          <a:xfrm>
            <a:off x="9839779" y="4405560"/>
            <a:ext cx="708258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36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prosesnya</a:t>
            </a:r>
            <a:r>
              <a:rPr lang="en-US" sz="36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mengirim</a:t>
            </a:r>
            <a:r>
              <a:rPr lang="en-US" sz="36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packet </a:t>
            </a:r>
            <a:r>
              <a:rPr lang="en-US" sz="36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dari</a:t>
            </a:r>
            <a:r>
              <a:rPr lang="en-US" sz="36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satu</a:t>
            </a:r>
            <a:r>
              <a:rPr lang="en-US" sz="36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host </a:t>
            </a:r>
            <a:r>
              <a:rPr lang="en-US" sz="36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36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sebuah</a:t>
            </a:r>
            <a:r>
              <a:rPr lang="en-US" sz="36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host lainnya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D4B6F27E-F715-9FB2-B745-7D556804F88D}"/>
              </a:ext>
            </a:extLst>
          </p:cNvPr>
          <p:cNvSpPr txBox="1"/>
          <p:nvPr/>
        </p:nvSpPr>
        <p:spPr>
          <a:xfrm>
            <a:off x="9296400" y="1516433"/>
            <a:ext cx="846803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Unicast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315E3B3A-220F-B7B3-125B-7A0E845049E5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476556F9-EF19-6AE0-5079-4587F199E06F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11.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FBF2D5D3-4E66-C610-6089-9B09AB0135CB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6574541B-0731-70F6-FE21-D7698487602B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6393B2C5-3B4C-EE1E-2FF2-13C70698CB3B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812FF3EA-746E-3B6E-0024-1E1D80D76D56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F596967-2004-95DF-C03D-D8B81342C43C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825CC74E-E071-35A8-9D53-02EB38D539B2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D7193B0-6C7D-1CAB-6B78-0B32846F19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885825" y="2175777"/>
            <a:ext cx="9572625" cy="717559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F1D229D-4055-8B22-F00D-61240916C894}"/>
              </a:ext>
            </a:extLst>
          </p:cNvPr>
          <p:cNvGrpSpPr/>
          <p:nvPr/>
        </p:nvGrpSpPr>
        <p:grpSpPr>
          <a:xfrm>
            <a:off x="1116961" y="2544898"/>
            <a:ext cx="6281928" cy="5772309"/>
            <a:chOff x="2772229" y="3290635"/>
            <a:chExt cx="3527648" cy="3455471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8A5DFF1-905E-B0E5-CD94-B72633F10E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229" y="3290635"/>
              <a:ext cx="3527648" cy="3455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04A2B62-6BCB-1B93-178B-0810D29A56A0}"/>
                </a:ext>
              </a:extLst>
            </p:cNvPr>
            <p:cNvCxnSpPr/>
            <p:nvPr/>
          </p:nvCxnSpPr>
          <p:spPr bwMode="auto">
            <a:xfrm flipV="1">
              <a:off x="2772229" y="4542971"/>
              <a:ext cx="1451428" cy="5950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7760731-10D8-3DF1-6C93-9B067EF146DC}"/>
                </a:ext>
              </a:extLst>
            </p:cNvPr>
            <p:cNvCxnSpPr/>
            <p:nvPr/>
          </p:nvCxnSpPr>
          <p:spPr bwMode="auto">
            <a:xfrm>
              <a:off x="5196114" y="4601028"/>
              <a:ext cx="885371" cy="5950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82973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1E33B-CC9C-F192-CCE4-13F8CD4AB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8F01CCD-165B-C5BA-0B4B-0FA432CA741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71894CD-7E6E-F3F7-4E4E-D7930D1BF9E9}"/>
              </a:ext>
            </a:extLst>
          </p:cNvPr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0DAD792-AAC2-5596-9673-6520F66ECBEF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57BF39A-B18B-EABA-FF44-C189431225F9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0F37F461-1D3C-22FF-31D2-6320502F6D09}"/>
              </a:ext>
            </a:extLst>
          </p:cNvPr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1C2DF23-E1C4-BDDF-49EC-4A9052400F1A}"/>
              </a:ext>
            </a:extLst>
          </p:cNvPr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69C5973-9FD5-10A8-22CA-08D25CC097C8}"/>
              </a:ext>
            </a:extLst>
          </p:cNvPr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41A41BE-6D56-7AE0-54C1-736F0DF6C265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75B15B76-0BE8-5A0E-B441-8C9CB2186D62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A5940AF-4F21-6D39-A68A-B4D67D988A55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FCCF3D1D-49E4-FECC-C1E7-F615ADD5791D}"/>
              </a:ext>
            </a:extLst>
          </p:cNvPr>
          <p:cNvSpPr txBox="1"/>
          <p:nvPr/>
        </p:nvSpPr>
        <p:spPr>
          <a:xfrm>
            <a:off x="9839779" y="4405560"/>
            <a:ext cx="708258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36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prosesnya</a:t>
            </a:r>
            <a:r>
              <a:rPr lang="en-US" sz="36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mengirim</a:t>
            </a:r>
            <a:r>
              <a:rPr lang="en-US" sz="36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packet </a:t>
            </a:r>
            <a:r>
              <a:rPr lang="en-US" sz="36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dari</a:t>
            </a:r>
            <a:r>
              <a:rPr lang="en-US" sz="36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satu</a:t>
            </a:r>
            <a:r>
              <a:rPr lang="en-US" sz="36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host </a:t>
            </a:r>
            <a:r>
              <a:rPr lang="en-US" sz="36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36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semua host pada </a:t>
            </a:r>
            <a:r>
              <a:rPr lang="en-US" sz="36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endParaRPr lang="en-US" sz="3600" dirty="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7DBCB412-4D76-A75A-7437-E983F312F387}"/>
              </a:ext>
            </a:extLst>
          </p:cNvPr>
          <p:cNvSpPr txBox="1"/>
          <p:nvPr/>
        </p:nvSpPr>
        <p:spPr>
          <a:xfrm>
            <a:off x="9296400" y="1516433"/>
            <a:ext cx="846803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Broadcast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61A802DF-BF15-642F-56F4-3E56973DE5CD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0E82AAAF-E52B-6F30-D9D9-45956DDEB670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12.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128A225B-9B54-A088-AAD9-DE43247FFF1C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6FF62A09-2BF7-4E3C-C0C3-161DE3353C4B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610CD5FC-B397-DE65-044B-17A50DC97F69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8BFCFBB-81A5-3D02-C9E2-7B6CD353FFED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676B3C9-CF8E-16C1-7DE1-5DEA8E1BA6AA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442FF289-7784-49DE-18C3-B95FDA0ED2C3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3367F3A-5C4D-7376-559F-5D94814451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885825" y="2175777"/>
            <a:ext cx="9572625" cy="71755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282182C-E1CD-A3AA-CA1B-1641AD11BF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3158586"/>
            <a:ext cx="8549341" cy="47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65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3D6AB-D373-2079-DA50-13C06A11B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ABA0659-961E-8D41-0D67-BE3B949EDD8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79571C0-EF8D-5FC1-9003-4362CFC1AB80}"/>
              </a:ext>
            </a:extLst>
          </p:cNvPr>
          <p:cNvGrpSpPr/>
          <p:nvPr/>
        </p:nvGrpSpPr>
        <p:grpSpPr>
          <a:xfrm rot="-10800000">
            <a:off x="7154462" y="935628"/>
            <a:ext cx="10405553" cy="2512989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B9BD3D3-FE92-6C12-02EF-EA973FB8C6D6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5F50992-14C6-14C6-0AA0-681D3B7E973A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D6BB20CE-442F-E187-4CB0-9AC053983614}"/>
              </a:ext>
            </a:extLst>
          </p:cNvPr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767C907-3629-369B-4CA6-4A3D4F67F4E1}"/>
              </a:ext>
            </a:extLst>
          </p:cNvPr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D8A14DD-EA8F-867D-AA8B-E541A4E7DCFB}"/>
              </a:ext>
            </a:extLst>
          </p:cNvPr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EE38473-8065-A400-26C2-2591C55ABDD6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A6C9E914-FD8D-8113-E33A-8637702DED2C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89D481AF-47F4-7765-E6A2-FBC4EA4E0441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4A0DB2A3-C17B-6924-1FB0-97C8EF69A6A1}"/>
              </a:ext>
            </a:extLst>
          </p:cNvPr>
          <p:cNvSpPr txBox="1"/>
          <p:nvPr/>
        </p:nvSpPr>
        <p:spPr>
          <a:xfrm>
            <a:off x="9296401" y="3619500"/>
            <a:ext cx="7625962" cy="6899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Prosesnya</a:t>
            </a:r>
            <a:r>
              <a:rPr lang="en-US" sz="28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mengirim</a:t>
            </a:r>
            <a:r>
              <a:rPr lang="en-US" sz="28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packet </a:t>
            </a:r>
            <a:r>
              <a:rPr lang="en-US" sz="28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dari</a:t>
            </a:r>
            <a:r>
              <a:rPr lang="en-US" sz="28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satu</a:t>
            </a:r>
            <a:r>
              <a:rPr lang="en-US" sz="28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host </a:t>
            </a:r>
            <a:r>
              <a:rPr lang="en-US" sz="28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28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grup host </a:t>
            </a:r>
            <a:r>
              <a:rPr lang="en-US" sz="28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terpilih</a:t>
            </a:r>
            <a:r>
              <a:rPr lang="en-US" sz="28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8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kemungkinan</a:t>
            </a:r>
            <a:r>
              <a:rPr lang="en-US" sz="28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besar pada </a:t>
            </a:r>
            <a:r>
              <a:rPr lang="en-US" sz="28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8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berbeda.</a:t>
            </a:r>
          </a:p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Mengurangi</a:t>
            </a:r>
            <a:r>
              <a:rPr lang="en-US" sz="28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trafik</a:t>
            </a:r>
            <a:endParaRPr lang="en-US" sz="2800" dirty="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IP yang </a:t>
            </a:r>
            <a:r>
              <a:rPr lang="en-US" sz="28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dialokasikan</a:t>
            </a:r>
            <a:r>
              <a:rPr lang="en-US" sz="28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untuk </a:t>
            </a:r>
            <a:r>
              <a:rPr lang="en-US" sz="28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pengalamatan</a:t>
            </a:r>
            <a:r>
              <a:rPr lang="en-US" sz="28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multicast group -&gt; 224.0.0.0 to 239.255.255.255. </a:t>
            </a:r>
          </a:p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Link </a:t>
            </a:r>
            <a:r>
              <a:rPr lang="en-US" sz="28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Lokal</a:t>
            </a:r>
            <a:r>
              <a:rPr lang="en-US" sz="28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-  224.0.0.0 to 224.0.0.255 (Contoh: informasi routing </a:t>
            </a:r>
            <a:r>
              <a:rPr lang="en-US" sz="28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dipertukarkan</a:t>
            </a:r>
            <a:r>
              <a:rPr lang="en-US" sz="28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menggunakan </a:t>
            </a:r>
            <a:r>
              <a:rPr lang="en-US" sz="28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protokol</a:t>
            </a:r>
            <a:r>
              <a:rPr lang="en-US" sz="28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routing)</a:t>
            </a:r>
          </a:p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alamat Global- 224.0.1.0 to 238.255.255.255 (Example: 224.0.1.1 sudah </a:t>
            </a:r>
            <a:r>
              <a:rPr lang="en-US" sz="28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dialokasikan</a:t>
            </a:r>
            <a:r>
              <a:rPr lang="en-US" sz="28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untuk Network Time Protocol)</a:t>
            </a:r>
          </a:p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endParaRPr lang="en-US" sz="2800" dirty="0" err="1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381D4949-8711-248C-B688-24264D7EFF11}"/>
              </a:ext>
            </a:extLst>
          </p:cNvPr>
          <p:cNvSpPr txBox="1"/>
          <p:nvPr/>
        </p:nvSpPr>
        <p:spPr>
          <a:xfrm>
            <a:off x="9296400" y="1516433"/>
            <a:ext cx="846803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Multicast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F9D1C0F6-250A-6BD6-412F-7053E46882D2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4A73B216-2171-378B-CF41-D22B20AD075F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13.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9A22EC86-699C-D06D-DA72-DACA0924C606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09414EF-AF4D-DE26-2FB4-276FC0B8799B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A88D2162-5D22-7350-3FDA-ABF9C7143D5D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9CE19002-504E-C4EE-663C-1A743451194B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8C58817-0249-5E78-D587-66336C1726CF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AC0D1DE5-0C55-743B-8339-9C366D89C12B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9E631FA-5D8F-4B7C-41E5-8B815B0C7F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885825" y="2175777"/>
            <a:ext cx="9572625" cy="7175596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6008D38-48C7-63C3-C6D0-570283CF7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4"/>
          <a:stretch/>
        </p:blipFill>
        <p:spPr bwMode="auto">
          <a:xfrm>
            <a:off x="595062" y="3800735"/>
            <a:ext cx="6559399" cy="476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BA3C23-73BA-518B-410E-1B5A4E4833D0}"/>
              </a:ext>
            </a:extLst>
          </p:cNvPr>
          <p:cNvCxnSpPr/>
          <p:nvPr/>
        </p:nvCxnSpPr>
        <p:spPr bwMode="auto">
          <a:xfrm flipV="1">
            <a:off x="1370467" y="5313684"/>
            <a:ext cx="1833701" cy="10372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5AB45E-C285-944A-DAAC-E8F7E57963CC}"/>
              </a:ext>
            </a:extLst>
          </p:cNvPr>
          <p:cNvCxnSpPr/>
          <p:nvPr/>
        </p:nvCxnSpPr>
        <p:spPr bwMode="auto">
          <a:xfrm>
            <a:off x="4596534" y="5374197"/>
            <a:ext cx="1482567" cy="11716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5E4C43-D5C7-8452-E644-3C2788277498}"/>
              </a:ext>
            </a:extLst>
          </p:cNvPr>
          <p:cNvCxnSpPr/>
          <p:nvPr/>
        </p:nvCxnSpPr>
        <p:spPr bwMode="auto">
          <a:xfrm flipH="1">
            <a:off x="2906680" y="5813705"/>
            <a:ext cx="624239" cy="12196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34438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531888" y="0"/>
            <a:ext cx="5756112" cy="10287000"/>
            <a:chOff x="0" y="0"/>
            <a:chExt cx="7674816" cy="13716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34262" r="34262"/>
            <a:stretch>
              <a:fillRect/>
            </a:stretch>
          </p:blipFill>
          <p:spPr>
            <a:xfrm>
              <a:off x="0" y="0"/>
              <a:ext cx="7674816" cy="13716000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987038" y="2215422"/>
            <a:ext cx="7628500" cy="2928078"/>
            <a:chOff x="0" y="0"/>
            <a:chExt cx="2009152" cy="7711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09152" cy="771181"/>
            </a:xfrm>
            <a:custGeom>
              <a:avLst/>
              <a:gdLst/>
              <a:ahLst/>
              <a:cxnLst/>
              <a:rect l="l" t="t" r="r" b="b"/>
              <a:pathLst>
                <a:path w="2009152" h="771181">
                  <a:moveTo>
                    <a:pt x="50743" y="0"/>
                  </a:moveTo>
                  <a:lnTo>
                    <a:pt x="1958409" y="0"/>
                  </a:lnTo>
                  <a:cubicBezTo>
                    <a:pt x="1986434" y="0"/>
                    <a:pt x="2009152" y="22719"/>
                    <a:pt x="2009152" y="50743"/>
                  </a:cubicBezTo>
                  <a:lnTo>
                    <a:pt x="2009152" y="720438"/>
                  </a:lnTo>
                  <a:cubicBezTo>
                    <a:pt x="2009152" y="748463"/>
                    <a:pt x="1986434" y="771181"/>
                    <a:pt x="1958409" y="771181"/>
                  </a:cubicBezTo>
                  <a:lnTo>
                    <a:pt x="50743" y="771181"/>
                  </a:lnTo>
                  <a:cubicBezTo>
                    <a:pt x="37285" y="771181"/>
                    <a:pt x="24379" y="765835"/>
                    <a:pt x="14862" y="756319"/>
                  </a:cubicBezTo>
                  <a:cubicBezTo>
                    <a:pt x="5346" y="746802"/>
                    <a:pt x="0" y="733896"/>
                    <a:pt x="0" y="720438"/>
                  </a:cubicBezTo>
                  <a:lnTo>
                    <a:pt x="0" y="50743"/>
                  </a:lnTo>
                  <a:cubicBezTo>
                    <a:pt x="0" y="37285"/>
                    <a:pt x="5346" y="24379"/>
                    <a:pt x="14862" y="14862"/>
                  </a:cubicBezTo>
                  <a:cubicBezTo>
                    <a:pt x="24379" y="5346"/>
                    <a:pt x="37285" y="0"/>
                    <a:pt x="50743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2009152" cy="752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87038" y="5965880"/>
            <a:ext cx="7628500" cy="2928078"/>
            <a:chOff x="0" y="0"/>
            <a:chExt cx="2009152" cy="7711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09152" cy="771181"/>
            </a:xfrm>
            <a:custGeom>
              <a:avLst/>
              <a:gdLst/>
              <a:ahLst/>
              <a:cxnLst/>
              <a:rect l="l" t="t" r="r" b="b"/>
              <a:pathLst>
                <a:path w="2009152" h="771181">
                  <a:moveTo>
                    <a:pt x="50743" y="0"/>
                  </a:moveTo>
                  <a:lnTo>
                    <a:pt x="1958409" y="0"/>
                  </a:lnTo>
                  <a:cubicBezTo>
                    <a:pt x="1986434" y="0"/>
                    <a:pt x="2009152" y="22719"/>
                    <a:pt x="2009152" y="50743"/>
                  </a:cubicBezTo>
                  <a:lnTo>
                    <a:pt x="2009152" y="720438"/>
                  </a:lnTo>
                  <a:cubicBezTo>
                    <a:pt x="2009152" y="748463"/>
                    <a:pt x="1986434" y="771181"/>
                    <a:pt x="1958409" y="771181"/>
                  </a:cubicBezTo>
                  <a:lnTo>
                    <a:pt x="50743" y="771181"/>
                  </a:lnTo>
                  <a:cubicBezTo>
                    <a:pt x="37285" y="771181"/>
                    <a:pt x="24379" y="765835"/>
                    <a:pt x="14862" y="756319"/>
                  </a:cubicBezTo>
                  <a:cubicBezTo>
                    <a:pt x="5346" y="746802"/>
                    <a:pt x="0" y="733896"/>
                    <a:pt x="0" y="720438"/>
                  </a:cubicBezTo>
                  <a:lnTo>
                    <a:pt x="0" y="50743"/>
                  </a:lnTo>
                  <a:cubicBezTo>
                    <a:pt x="0" y="37285"/>
                    <a:pt x="5346" y="24379"/>
                    <a:pt x="14862" y="14862"/>
                  </a:cubicBezTo>
                  <a:cubicBezTo>
                    <a:pt x="24379" y="5346"/>
                    <a:pt x="37285" y="0"/>
                    <a:pt x="50743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2009152" cy="752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936036">
            <a:off x="-2328035" y="6996408"/>
            <a:ext cx="5758278" cy="2713083"/>
            <a:chOff x="0" y="0"/>
            <a:chExt cx="1010278" cy="4760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10277" cy="476005"/>
            </a:xfrm>
            <a:custGeom>
              <a:avLst/>
              <a:gdLst/>
              <a:ahLst/>
              <a:cxnLst/>
              <a:rect l="l" t="t" r="r" b="b"/>
              <a:pathLst>
                <a:path w="1010277" h="476005">
                  <a:moveTo>
                    <a:pt x="807078" y="0"/>
                  </a:moveTo>
                  <a:cubicBezTo>
                    <a:pt x="919302" y="0"/>
                    <a:pt x="1010277" y="106557"/>
                    <a:pt x="1010277" y="238002"/>
                  </a:cubicBezTo>
                  <a:cubicBezTo>
                    <a:pt x="1010277" y="369447"/>
                    <a:pt x="919302" y="476005"/>
                    <a:pt x="807078" y="476005"/>
                  </a:cubicBezTo>
                  <a:lnTo>
                    <a:pt x="203200" y="476005"/>
                  </a:lnTo>
                  <a:cubicBezTo>
                    <a:pt x="90976" y="476005"/>
                    <a:pt x="0" y="369447"/>
                    <a:pt x="0" y="238002"/>
                  </a:cubicBezTo>
                  <a:cubicBezTo>
                    <a:pt x="0" y="10655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1010278" cy="456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64290" y="5727589"/>
            <a:ext cx="2147690" cy="2140568"/>
            <a:chOff x="0" y="0"/>
            <a:chExt cx="773747" cy="77118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73747" cy="771181"/>
            </a:xfrm>
            <a:custGeom>
              <a:avLst/>
              <a:gdLst/>
              <a:ahLst/>
              <a:cxnLst/>
              <a:rect l="l" t="t" r="r" b="b"/>
              <a:pathLst>
                <a:path w="773747" h="771181">
                  <a:moveTo>
                    <a:pt x="180238" y="0"/>
                  </a:moveTo>
                  <a:lnTo>
                    <a:pt x="593508" y="0"/>
                  </a:lnTo>
                  <a:cubicBezTo>
                    <a:pt x="641311" y="0"/>
                    <a:pt x="687155" y="18989"/>
                    <a:pt x="720956" y="52791"/>
                  </a:cubicBezTo>
                  <a:cubicBezTo>
                    <a:pt x="754757" y="86592"/>
                    <a:pt x="773747" y="132436"/>
                    <a:pt x="773747" y="180238"/>
                  </a:cubicBezTo>
                  <a:lnTo>
                    <a:pt x="773747" y="590943"/>
                  </a:lnTo>
                  <a:cubicBezTo>
                    <a:pt x="773747" y="638745"/>
                    <a:pt x="754757" y="684589"/>
                    <a:pt x="720956" y="718391"/>
                  </a:cubicBezTo>
                  <a:cubicBezTo>
                    <a:pt x="687155" y="752192"/>
                    <a:pt x="641311" y="771181"/>
                    <a:pt x="593508" y="771181"/>
                  </a:cubicBezTo>
                  <a:lnTo>
                    <a:pt x="180238" y="771181"/>
                  </a:lnTo>
                  <a:cubicBezTo>
                    <a:pt x="132436" y="771181"/>
                    <a:pt x="86592" y="752192"/>
                    <a:pt x="52791" y="718391"/>
                  </a:cubicBezTo>
                  <a:cubicBezTo>
                    <a:pt x="18989" y="684589"/>
                    <a:pt x="0" y="638745"/>
                    <a:pt x="0" y="590943"/>
                  </a:cubicBezTo>
                  <a:lnTo>
                    <a:pt x="0" y="180238"/>
                  </a:lnTo>
                  <a:cubicBezTo>
                    <a:pt x="0" y="132436"/>
                    <a:pt x="18989" y="86592"/>
                    <a:pt x="52791" y="52791"/>
                  </a:cubicBezTo>
                  <a:cubicBezTo>
                    <a:pt x="86592" y="18989"/>
                    <a:pt x="132436" y="0"/>
                    <a:pt x="180238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773747" cy="752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987038" y="1821667"/>
            <a:ext cx="5629002" cy="787510"/>
            <a:chOff x="0" y="0"/>
            <a:chExt cx="1631961" cy="2283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631961" cy="228315"/>
            </a:xfrm>
            <a:custGeom>
              <a:avLst/>
              <a:gdLst/>
              <a:ahLst/>
              <a:cxnLst/>
              <a:rect l="l" t="t" r="r" b="b"/>
              <a:pathLst>
                <a:path w="1631961" h="228315">
                  <a:moveTo>
                    <a:pt x="57765" y="0"/>
                  </a:moveTo>
                  <a:lnTo>
                    <a:pt x="1574196" y="0"/>
                  </a:lnTo>
                  <a:cubicBezTo>
                    <a:pt x="1606099" y="0"/>
                    <a:pt x="1631961" y="25862"/>
                    <a:pt x="1631961" y="57765"/>
                  </a:cubicBezTo>
                  <a:lnTo>
                    <a:pt x="1631961" y="170550"/>
                  </a:lnTo>
                  <a:cubicBezTo>
                    <a:pt x="1631961" y="185870"/>
                    <a:pt x="1625875" y="200563"/>
                    <a:pt x="1615042" y="211396"/>
                  </a:cubicBezTo>
                  <a:cubicBezTo>
                    <a:pt x="1604209" y="222229"/>
                    <a:pt x="1589516" y="228315"/>
                    <a:pt x="1574196" y="228315"/>
                  </a:cubicBezTo>
                  <a:lnTo>
                    <a:pt x="57765" y="228315"/>
                  </a:lnTo>
                  <a:cubicBezTo>
                    <a:pt x="25862" y="228315"/>
                    <a:pt x="0" y="202453"/>
                    <a:pt x="0" y="170550"/>
                  </a:cubicBezTo>
                  <a:lnTo>
                    <a:pt x="0" y="57765"/>
                  </a:lnTo>
                  <a:cubicBezTo>
                    <a:pt x="0" y="25862"/>
                    <a:pt x="25862" y="0"/>
                    <a:pt x="57765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1631961" cy="209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987038" y="5572125"/>
            <a:ext cx="5629002" cy="787510"/>
            <a:chOff x="0" y="0"/>
            <a:chExt cx="1631961" cy="22831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31961" cy="228315"/>
            </a:xfrm>
            <a:custGeom>
              <a:avLst/>
              <a:gdLst/>
              <a:ahLst/>
              <a:cxnLst/>
              <a:rect l="l" t="t" r="r" b="b"/>
              <a:pathLst>
                <a:path w="1631961" h="228315">
                  <a:moveTo>
                    <a:pt x="57765" y="0"/>
                  </a:moveTo>
                  <a:lnTo>
                    <a:pt x="1574196" y="0"/>
                  </a:lnTo>
                  <a:cubicBezTo>
                    <a:pt x="1606099" y="0"/>
                    <a:pt x="1631961" y="25862"/>
                    <a:pt x="1631961" y="57765"/>
                  </a:cubicBezTo>
                  <a:lnTo>
                    <a:pt x="1631961" y="170550"/>
                  </a:lnTo>
                  <a:cubicBezTo>
                    <a:pt x="1631961" y="185870"/>
                    <a:pt x="1625875" y="200563"/>
                    <a:pt x="1615042" y="211396"/>
                  </a:cubicBezTo>
                  <a:cubicBezTo>
                    <a:pt x="1604209" y="222229"/>
                    <a:pt x="1589516" y="228315"/>
                    <a:pt x="1574196" y="228315"/>
                  </a:cubicBezTo>
                  <a:lnTo>
                    <a:pt x="57765" y="228315"/>
                  </a:lnTo>
                  <a:cubicBezTo>
                    <a:pt x="25862" y="228315"/>
                    <a:pt x="0" y="202453"/>
                    <a:pt x="0" y="170550"/>
                  </a:cubicBezTo>
                  <a:lnTo>
                    <a:pt x="0" y="57765"/>
                  </a:lnTo>
                  <a:cubicBezTo>
                    <a:pt x="0" y="25862"/>
                    <a:pt x="25862" y="0"/>
                    <a:pt x="57765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19050"/>
              <a:ext cx="1631961" cy="209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208949" y="6051491"/>
            <a:ext cx="1458371" cy="1458371"/>
          </a:xfrm>
          <a:custGeom>
            <a:avLst/>
            <a:gdLst/>
            <a:ahLst/>
            <a:cxnLst/>
            <a:rect l="l" t="t" r="r" b="b"/>
            <a:pathLst>
              <a:path w="1458371" h="1458371">
                <a:moveTo>
                  <a:pt x="0" y="0"/>
                </a:moveTo>
                <a:lnTo>
                  <a:pt x="1458372" y="0"/>
                </a:lnTo>
                <a:lnTo>
                  <a:pt x="1458372" y="1458371"/>
                </a:lnTo>
                <a:lnTo>
                  <a:pt x="0" y="14583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9516135" y="2875928"/>
            <a:ext cx="7247866" cy="2269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Digunakan untuk </a:t>
            </a:r>
            <a:r>
              <a:rPr lang="en-US" sz="2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pengalamatan</a:t>
            </a:r>
            <a:r>
              <a:rPr lang="en-US" sz="2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dalam </a:t>
            </a:r>
            <a:r>
              <a:rPr lang="en-US" sz="2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lokal</a:t>
            </a:r>
            <a:endParaRPr lang="en-US" sz="2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10.0.0.0 to 10.255.255.255 (10.0.0.0/8)</a:t>
            </a:r>
          </a:p>
          <a:p>
            <a:pPr marL="457200" indent="-457200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172.16.0.0 to 172.31.255.255 (172.16.0.0/12)</a:t>
            </a:r>
          </a:p>
          <a:p>
            <a:pPr marL="457200" indent="-457200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192.168.0.0 to 192.168.255.255 (192.168.0.0/16)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516134" y="6626386"/>
            <a:ext cx="6570309" cy="135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Hanya untuk penggunaan di Internet Service Provider</a:t>
            </a:r>
          </a:p>
          <a:p>
            <a:pPr marL="457200" indent="-457200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Blok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alamatnya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100.64.0.0/10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987038" y="1986656"/>
            <a:ext cx="5629002" cy="438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4"/>
              </a:lnSpc>
            </a:pPr>
            <a:r>
              <a:rPr lang="en-US" sz="3031" b="1" dirty="0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IP Private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987038" y="5746639"/>
            <a:ext cx="5629002" cy="438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4"/>
              </a:lnSpc>
            </a:pPr>
            <a:r>
              <a:rPr lang="en-US" sz="3031" b="1" dirty="0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IP Public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72246" y="1986656"/>
            <a:ext cx="7605643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58"/>
              </a:lnSpc>
            </a:pPr>
            <a:r>
              <a:rPr lang="en-US" sz="6416" b="1" dirty="0" err="1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Kategori</a:t>
            </a:r>
            <a:r>
              <a:rPr lang="en-US" sz="6416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</a:t>
            </a:r>
          </a:p>
          <a:p>
            <a:pPr algn="l">
              <a:lnSpc>
                <a:spcPts val="7058"/>
              </a:lnSpc>
            </a:pPr>
            <a:r>
              <a:rPr lang="en-US" sz="6416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IP Address</a:t>
            </a:r>
          </a:p>
        </p:txBody>
      </p:sp>
      <p:sp>
        <p:nvSpPr>
          <p:cNvPr id="31" name="Freeform 31"/>
          <p:cNvSpPr/>
          <p:nvPr/>
        </p:nvSpPr>
        <p:spPr>
          <a:xfrm>
            <a:off x="4953000" y="7704477"/>
            <a:ext cx="4181511" cy="2054167"/>
          </a:xfrm>
          <a:custGeom>
            <a:avLst/>
            <a:gdLst/>
            <a:ahLst/>
            <a:cxnLst/>
            <a:rect l="l" t="t" r="r" b="b"/>
            <a:pathLst>
              <a:path w="4181511" h="2054167">
                <a:moveTo>
                  <a:pt x="0" y="0"/>
                </a:moveTo>
                <a:lnTo>
                  <a:pt x="4181511" y="0"/>
                </a:lnTo>
                <a:lnTo>
                  <a:pt x="4181511" y="2054168"/>
                </a:lnTo>
                <a:lnTo>
                  <a:pt x="0" y="2054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496562">
            <a:off x="4314217" y="347621"/>
            <a:ext cx="1121701" cy="755746"/>
          </a:xfrm>
          <a:custGeom>
            <a:avLst/>
            <a:gdLst/>
            <a:ahLst/>
            <a:cxnLst/>
            <a:rect l="l" t="t" r="r" b="b"/>
            <a:pathLst>
              <a:path w="1121701" h="755746">
                <a:moveTo>
                  <a:pt x="0" y="0"/>
                </a:moveTo>
                <a:lnTo>
                  <a:pt x="1121701" y="0"/>
                </a:lnTo>
                <a:lnTo>
                  <a:pt x="1121701" y="755746"/>
                </a:lnTo>
                <a:lnTo>
                  <a:pt x="0" y="755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1230843">
            <a:off x="7262724" y="6355617"/>
            <a:ext cx="1167478" cy="1076512"/>
          </a:xfrm>
          <a:custGeom>
            <a:avLst/>
            <a:gdLst/>
            <a:ahLst/>
            <a:cxnLst/>
            <a:rect l="l" t="t" r="r" b="b"/>
            <a:pathLst>
              <a:path w="1167478" h="1076512">
                <a:moveTo>
                  <a:pt x="0" y="0"/>
                </a:moveTo>
                <a:lnTo>
                  <a:pt x="1167478" y="0"/>
                </a:lnTo>
                <a:lnTo>
                  <a:pt x="1167478" y="1076512"/>
                </a:lnTo>
                <a:lnTo>
                  <a:pt x="0" y="10765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10800000">
            <a:off x="1810664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2487711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14.</a:t>
            </a:r>
          </a:p>
        </p:txBody>
      </p:sp>
      <p:sp>
        <p:nvSpPr>
          <p:cNvPr id="36" name="Freeform 36"/>
          <p:cNvSpPr/>
          <p:nvPr/>
        </p:nvSpPr>
        <p:spPr>
          <a:xfrm>
            <a:off x="10365835" y="-381706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37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8" name="Freeform 38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10FC5-31A1-747D-2515-4E5052947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CA49102-2240-5EA8-34A3-5CDD295DE59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45AB756-5919-1069-0020-61EBACC59D68}"/>
              </a:ext>
            </a:extLst>
          </p:cNvPr>
          <p:cNvGrpSpPr/>
          <p:nvPr/>
        </p:nvGrpSpPr>
        <p:grpSpPr>
          <a:xfrm>
            <a:off x="12531888" y="0"/>
            <a:ext cx="5756112" cy="10287000"/>
            <a:chOff x="0" y="0"/>
            <a:chExt cx="7674816" cy="13716000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7ABED8C4-262D-39C9-54F9-B272754A8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4262" r="34262"/>
            <a:stretch>
              <a:fillRect/>
            </a:stretch>
          </p:blipFill>
          <p:spPr>
            <a:xfrm>
              <a:off x="0" y="0"/>
              <a:ext cx="7674816" cy="13716000"/>
            </a:xfrm>
            <a:prstGeom prst="rect">
              <a:avLst/>
            </a:prstGeom>
          </p:spPr>
        </p:pic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5D7DFAE-A0E3-A1C4-8316-35F05FD7D50B}"/>
              </a:ext>
            </a:extLst>
          </p:cNvPr>
          <p:cNvGrpSpPr/>
          <p:nvPr/>
        </p:nvGrpSpPr>
        <p:grpSpPr>
          <a:xfrm>
            <a:off x="8987038" y="2215422"/>
            <a:ext cx="7628500" cy="2928078"/>
            <a:chOff x="0" y="0"/>
            <a:chExt cx="2009152" cy="77118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3E6E717-2EFA-263E-AFCF-3C506EB57445}"/>
                </a:ext>
              </a:extLst>
            </p:cNvPr>
            <p:cNvSpPr/>
            <p:nvPr/>
          </p:nvSpPr>
          <p:spPr>
            <a:xfrm>
              <a:off x="0" y="0"/>
              <a:ext cx="2009152" cy="771181"/>
            </a:xfrm>
            <a:custGeom>
              <a:avLst/>
              <a:gdLst/>
              <a:ahLst/>
              <a:cxnLst/>
              <a:rect l="l" t="t" r="r" b="b"/>
              <a:pathLst>
                <a:path w="2009152" h="771181">
                  <a:moveTo>
                    <a:pt x="50743" y="0"/>
                  </a:moveTo>
                  <a:lnTo>
                    <a:pt x="1958409" y="0"/>
                  </a:lnTo>
                  <a:cubicBezTo>
                    <a:pt x="1986434" y="0"/>
                    <a:pt x="2009152" y="22719"/>
                    <a:pt x="2009152" y="50743"/>
                  </a:cubicBezTo>
                  <a:lnTo>
                    <a:pt x="2009152" y="720438"/>
                  </a:lnTo>
                  <a:cubicBezTo>
                    <a:pt x="2009152" y="748463"/>
                    <a:pt x="1986434" y="771181"/>
                    <a:pt x="1958409" y="771181"/>
                  </a:cubicBezTo>
                  <a:lnTo>
                    <a:pt x="50743" y="771181"/>
                  </a:lnTo>
                  <a:cubicBezTo>
                    <a:pt x="37285" y="771181"/>
                    <a:pt x="24379" y="765835"/>
                    <a:pt x="14862" y="756319"/>
                  </a:cubicBezTo>
                  <a:cubicBezTo>
                    <a:pt x="5346" y="746802"/>
                    <a:pt x="0" y="733896"/>
                    <a:pt x="0" y="720438"/>
                  </a:cubicBezTo>
                  <a:lnTo>
                    <a:pt x="0" y="50743"/>
                  </a:lnTo>
                  <a:cubicBezTo>
                    <a:pt x="0" y="37285"/>
                    <a:pt x="5346" y="24379"/>
                    <a:pt x="14862" y="14862"/>
                  </a:cubicBezTo>
                  <a:cubicBezTo>
                    <a:pt x="24379" y="5346"/>
                    <a:pt x="37285" y="0"/>
                    <a:pt x="50743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C309059-A467-2B12-7864-A76231420435}"/>
                </a:ext>
              </a:extLst>
            </p:cNvPr>
            <p:cNvSpPr txBox="1"/>
            <p:nvPr/>
          </p:nvSpPr>
          <p:spPr>
            <a:xfrm>
              <a:off x="0" y="19050"/>
              <a:ext cx="2009152" cy="752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EC015995-5DEF-C2A4-9474-75769B5BF318}"/>
              </a:ext>
            </a:extLst>
          </p:cNvPr>
          <p:cNvGrpSpPr/>
          <p:nvPr/>
        </p:nvGrpSpPr>
        <p:grpSpPr>
          <a:xfrm>
            <a:off x="8987038" y="5965880"/>
            <a:ext cx="7628500" cy="2928078"/>
            <a:chOff x="0" y="0"/>
            <a:chExt cx="2009152" cy="771181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A98A1F0-CE11-4A61-490F-0AC1D2AB8A1B}"/>
                </a:ext>
              </a:extLst>
            </p:cNvPr>
            <p:cNvSpPr/>
            <p:nvPr/>
          </p:nvSpPr>
          <p:spPr>
            <a:xfrm>
              <a:off x="0" y="0"/>
              <a:ext cx="2009152" cy="771181"/>
            </a:xfrm>
            <a:custGeom>
              <a:avLst/>
              <a:gdLst/>
              <a:ahLst/>
              <a:cxnLst/>
              <a:rect l="l" t="t" r="r" b="b"/>
              <a:pathLst>
                <a:path w="2009152" h="771181">
                  <a:moveTo>
                    <a:pt x="50743" y="0"/>
                  </a:moveTo>
                  <a:lnTo>
                    <a:pt x="1958409" y="0"/>
                  </a:lnTo>
                  <a:cubicBezTo>
                    <a:pt x="1986434" y="0"/>
                    <a:pt x="2009152" y="22719"/>
                    <a:pt x="2009152" y="50743"/>
                  </a:cubicBezTo>
                  <a:lnTo>
                    <a:pt x="2009152" y="720438"/>
                  </a:lnTo>
                  <a:cubicBezTo>
                    <a:pt x="2009152" y="748463"/>
                    <a:pt x="1986434" y="771181"/>
                    <a:pt x="1958409" y="771181"/>
                  </a:cubicBezTo>
                  <a:lnTo>
                    <a:pt x="50743" y="771181"/>
                  </a:lnTo>
                  <a:cubicBezTo>
                    <a:pt x="37285" y="771181"/>
                    <a:pt x="24379" y="765835"/>
                    <a:pt x="14862" y="756319"/>
                  </a:cubicBezTo>
                  <a:cubicBezTo>
                    <a:pt x="5346" y="746802"/>
                    <a:pt x="0" y="733896"/>
                    <a:pt x="0" y="720438"/>
                  </a:cubicBezTo>
                  <a:lnTo>
                    <a:pt x="0" y="50743"/>
                  </a:lnTo>
                  <a:cubicBezTo>
                    <a:pt x="0" y="37285"/>
                    <a:pt x="5346" y="24379"/>
                    <a:pt x="14862" y="14862"/>
                  </a:cubicBezTo>
                  <a:cubicBezTo>
                    <a:pt x="24379" y="5346"/>
                    <a:pt x="37285" y="0"/>
                    <a:pt x="50743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8376EE18-F415-2E05-09A0-93CC746CC1F7}"/>
                </a:ext>
              </a:extLst>
            </p:cNvPr>
            <p:cNvSpPr txBox="1"/>
            <p:nvPr/>
          </p:nvSpPr>
          <p:spPr>
            <a:xfrm>
              <a:off x="0" y="19050"/>
              <a:ext cx="2009152" cy="752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4F64094D-5E22-5858-09CA-D8F3789EED6B}"/>
              </a:ext>
            </a:extLst>
          </p:cNvPr>
          <p:cNvGrpSpPr/>
          <p:nvPr/>
        </p:nvGrpSpPr>
        <p:grpSpPr>
          <a:xfrm rot="-2936036">
            <a:off x="-2328035" y="6996408"/>
            <a:ext cx="5758278" cy="2713083"/>
            <a:chOff x="0" y="0"/>
            <a:chExt cx="1010278" cy="476005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C6B5C8E-4DA2-DE07-8D13-8408CE93B5EB}"/>
                </a:ext>
              </a:extLst>
            </p:cNvPr>
            <p:cNvSpPr/>
            <p:nvPr/>
          </p:nvSpPr>
          <p:spPr>
            <a:xfrm>
              <a:off x="0" y="0"/>
              <a:ext cx="1010277" cy="476005"/>
            </a:xfrm>
            <a:custGeom>
              <a:avLst/>
              <a:gdLst/>
              <a:ahLst/>
              <a:cxnLst/>
              <a:rect l="l" t="t" r="r" b="b"/>
              <a:pathLst>
                <a:path w="1010277" h="476005">
                  <a:moveTo>
                    <a:pt x="807078" y="0"/>
                  </a:moveTo>
                  <a:cubicBezTo>
                    <a:pt x="919302" y="0"/>
                    <a:pt x="1010277" y="106557"/>
                    <a:pt x="1010277" y="238002"/>
                  </a:cubicBezTo>
                  <a:cubicBezTo>
                    <a:pt x="1010277" y="369447"/>
                    <a:pt x="919302" y="476005"/>
                    <a:pt x="807078" y="476005"/>
                  </a:cubicBezTo>
                  <a:lnTo>
                    <a:pt x="203200" y="476005"/>
                  </a:lnTo>
                  <a:cubicBezTo>
                    <a:pt x="90976" y="476005"/>
                    <a:pt x="0" y="369447"/>
                    <a:pt x="0" y="238002"/>
                  </a:cubicBezTo>
                  <a:cubicBezTo>
                    <a:pt x="0" y="10655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81937C50-515A-0EDB-9611-110D9ECE29F1}"/>
                </a:ext>
              </a:extLst>
            </p:cNvPr>
            <p:cNvSpPr txBox="1"/>
            <p:nvPr/>
          </p:nvSpPr>
          <p:spPr>
            <a:xfrm>
              <a:off x="0" y="19050"/>
              <a:ext cx="1010278" cy="456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DF21914E-DF3A-09ED-23AB-3A08E387E6F9}"/>
              </a:ext>
            </a:extLst>
          </p:cNvPr>
          <p:cNvGrpSpPr/>
          <p:nvPr/>
        </p:nvGrpSpPr>
        <p:grpSpPr>
          <a:xfrm>
            <a:off x="864290" y="5727589"/>
            <a:ext cx="2147690" cy="2140568"/>
            <a:chOff x="0" y="0"/>
            <a:chExt cx="773747" cy="771181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6F55BA7-8687-61EB-217B-69FF4AAEE554}"/>
                </a:ext>
              </a:extLst>
            </p:cNvPr>
            <p:cNvSpPr/>
            <p:nvPr/>
          </p:nvSpPr>
          <p:spPr>
            <a:xfrm>
              <a:off x="0" y="0"/>
              <a:ext cx="773747" cy="771181"/>
            </a:xfrm>
            <a:custGeom>
              <a:avLst/>
              <a:gdLst/>
              <a:ahLst/>
              <a:cxnLst/>
              <a:rect l="l" t="t" r="r" b="b"/>
              <a:pathLst>
                <a:path w="773747" h="771181">
                  <a:moveTo>
                    <a:pt x="180238" y="0"/>
                  </a:moveTo>
                  <a:lnTo>
                    <a:pt x="593508" y="0"/>
                  </a:lnTo>
                  <a:cubicBezTo>
                    <a:pt x="641311" y="0"/>
                    <a:pt x="687155" y="18989"/>
                    <a:pt x="720956" y="52791"/>
                  </a:cubicBezTo>
                  <a:cubicBezTo>
                    <a:pt x="754757" y="86592"/>
                    <a:pt x="773747" y="132436"/>
                    <a:pt x="773747" y="180238"/>
                  </a:cubicBezTo>
                  <a:lnTo>
                    <a:pt x="773747" y="590943"/>
                  </a:lnTo>
                  <a:cubicBezTo>
                    <a:pt x="773747" y="638745"/>
                    <a:pt x="754757" y="684589"/>
                    <a:pt x="720956" y="718391"/>
                  </a:cubicBezTo>
                  <a:cubicBezTo>
                    <a:pt x="687155" y="752192"/>
                    <a:pt x="641311" y="771181"/>
                    <a:pt x="593508" y="771181"/>
                  </a:cubicBezTo>
                  <a:lnTo>
                    <a:pt x="180238" y="771181"/>
                  </a:lnTo>
                  <a:cubicBezTo>
                    <a:pt x="132436" y="771181"/>
                    <a:pt x="86592" y="752192"/>
                    <a:pt x="52791" y="718391"/>
                  </a:cubicBezTo>
                  <a:cubicBezTo>
                    <a:pt x="18989" y="684589"/>
                    <a:pt x="0" y="638745"/>
                    <a:pt x="0" y="590943"/>
                  </a:cubicBezTo>
                  <a:lnTo>
                    <a:pt x="0" y="180238"/>
                  </a:lnTo>
                  <a:cubicBezTo>
                    <a:pt x="0" y="132436"/>
                    <a:pt x="18989" y="86592"/>
                    <a:pt x="52791" y="52791"/>
                  </a:cubicBezTo>
                  <a:cubicBezTo>
                    <a:pt x="86592" y="18989"/>
                    <a:pt x="132436" y="0"/>
                    <a:pt x="180238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D684E629-1A17-CD8D-B98C-8BB121E840CB}"/>
                </a:ext>
              </a:extLst>
            </p:cNvPr>
            <p:cNvSpPr txBox="1"/>
            <p:nvPr/>
          </p:nvSpPr>
          <p:spPr>
            <a:xfrm>
              <a:off x="0" y="19050"/>
              <a:ext cx="773747" cy="752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8844EDF-0EAA-F4E4-7387-A71E6B99F32E}"/>
              </a:ext>
            </a:extLst>
          </p:cNvPr>
          <p:cNvGrpSpPr/>
          <p:nvPr/>
        </p:nvGrpSpPr>
        <p:grpSpPr>
          <a:xfrm>
            <a:off x="8987038" y="1821667"/>
            <a:ext cx="5629002" cy="787510"/>
            <a:chOff x="0" y="0"/>
            <a:chExt cx="1631961" cy="22831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83A4776-A41E-415D-B64C-32070EF85ADB}"/>
                </a:ext>
              </a:extLst>
            </p:cNvPr>
            <p:cNvSpPr/>
            <p:nvPr/>
          </p:nvSpPr>
          <p:spPr>
            <a:xfrm>
              <a:off x="0" y="0"/>
              <a:ext cx="1631961" cy="228315"/>
            </a:xfrm>
            <a:custGeom>
              <a:avLst/>
              <a:gdLst/>
              <a:ahLst/>
              <a:cxnLst/>
              <a:rect l="l" t="t" r="r" b="b"/>
              <a:pathLst>
                <a:path w="1631961" h="228315">
                  <a:moveTo>
                    <a:pt x="57765" y="0"/>
                  </a:moveTo>
                  <a:lnTo>
                    <a:pt x="1574196" y="0"/>
                  </a:lnTo>
                  <a:cubicBezTo>
                    <a:pt x="1606099" y="0"/>
                    <a:pt x="1631961" y="25862"/>
                    <a:pt x="1631961" y="57765"/>
                  </a:cubicBezTo>
                  <a:lnTo>
                    <a:pt x="1631961" y="170550"/>
                  </a:lnTo>
                  <a:cubicBezTo>
                    <a:pt x="1631961" y="185870"/>
                    <a:pt x="1625875" y="200563"/>
                    <a:pt x="1615042" y="211396"/>
                  </a:cubicBezTo>
                  <a:cubicBezTo>
                    <a:pt x="1604209" y="222229"/>
                    <a:pt x="1589516" y="228315"/>
                    <a:pt x="1574196" y="228315"/>
                  </a:cubicBezTo>
                  <a:lnTo>
                    <a:pt x="57765" y="228315"/>
                  </a:lnTo>
                  <a:cubicBezTo>
                    <a:pt x="25862" y="228315"/>
                    <a:pt x="0" y="202453"/>
                    <a:pt x="0" y="170550"/>
                  </a:cubicBezTo>
                  <a:lnTo>
                    <a:pt x="0" y="57765"/>
                  </a:lnTo>
                  <a:cubicBezTo>
                    <a:pt x="0" y="25862"/>
                    <a:pt x="25862" y="0"/>
                    <a:pt x="57765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D407DCCE-B164-C10A-ECEB-3EDBD570FFEC}"/>
                </a:ext>
              </a:extLst>
            </p:cNvPr>
            <p:cNvSpPr txBox="1"/>
            <p:nvPr/>
          </p:nvSpPr>
          <p:spPr>
            <a:xfrm>
              <a:off x="0" y="19050"/>
              <a:ext cx="1631961" cy="209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62A11E3C-D67A-6823-6A86-B57602DEFD4B}"/>
              </a:ext>
            </a:extLst>
          </p:cNvPr>
          <p:cNvGrpSpPr/>
          <p:nvPr/>
        </p:nvGrpSpPr>
        <p:grpSpPr>
          <a:xfrm>
            <a:off x="8987038" y="5572125"/>
            <a:ext cx="5629002" cy="787510"/>
            <a:chOff x="0" y="0"/>
            <a:chExt cx="1631961" cy="228315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451776F8-7126-5529-96FF-C0AC91331043}"/>
                </a:ext>
              </a:extLst>
            </p:cNvPr>
            <p:cNvSpPr/>
            <p:nvPr/>
          </p:nvSpPr>
          <p:spPr>
            <a:xfrm>
              <a:off x="0" y="0"/>
              <a:ext cx="1631961" cy="228315"/>
            </a:xfrm>
            <a:custGeom>
              <a:avLst/>
              <a:gdLst/>
              <a:ahLst/>
              <a:cxnLst/>
              <a:rect l="l" t="t" r="r" b="b"/>
              <a:pathLst>
                <a:path w="1631961" h="228315">
                  <a:moveTo>
                    <a:pt x="57765" y="0"/>
                  </a:moveTo>
                  <a:lnTo>
                    <a:pt x="1574196" y="0"/>
                  </a:lnTo>
                  <a:cubicBezTo>
                    <a:pt x="1606099" y="0"/>
                    <a:pt x="1631961" y="25862"/>
                    <a:pt x="1631961" y="57765"/>
                  </a:cubicBezTo>
                  <a:lnTo>
                    <a:pt x="1631961" y="170550"/>
                  </a:lnTo>
                  <a:cubicBezTo>
                    <a:pt x="1631961" y="185870"/>
                    <a:pt x="1625875" y="200563"/>
                    <a:pt x="1615042" y="211396"/>
                  </a:cubicBezTo>
                  <a:cubicBezTo>
                    <a:pt x="1604209" y="222229"/>
                    <a:pt x="1589516" y="228315"/>
                    <a:pt x="1574196" y="228315"/>
                  </a:cubicBezTo>
                  <a:lnTo>
                    <a:pt x="57765" y="228315"/>
                  </a:lnTo>
                  <a:cubicBezTo>
                    <a:pt x="25862" y="228315"/>
                    <a:pt x="0" y="202453"/>
                    <a:pt x="0" y="170550"/>
                  </a:cubicBezTo>
                  <a:lnTo>
                    <a:pt x="0" y="57765"/>
                  </a:lnTo>
                  <a:cubicBezTo>
                    <a:pt x="0" y="25862"/>
                    <a:pt x="25862" y="0"/>
                    <a:pt x="57765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9D22341E-7F9E-5B7D-0EE3-39AB7D4775E1}"/>
                </a:ext>
              </a:extLst>
            </p:cNvPr>
            <p:cNvSpPr txBox="1"/>
            <p:nvPr/>
          </p:nvSpPr>
          <p:spPr>
            <a:xfrm>
              <a:off x="0" y="19050"/>
              <a:ext cx="1631961" cy="209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23" name="Freeform 23">
            <a:extLst>
              <a:ext uri="{FF2B5EF4-FFF2-40B4-BE49-F238E27FC236}">
                <a16:creationId xmlns:a16="http://schemas.microsoft.com/office/drawing/2014/main" id="{3459CEAE-CB89-9965-EACF-066660821A32}"/>
              </a:ext>
            </a:extLst>
          </p:cNvPr>
          <p:cNvSpPr/>
          <p:nvPr/>
        </p:nvSpPr>
        <p:spPr>
          <a:xfrm>
            <a:off x="1208949" y="6051491"/>
            <a:ext cx="1458371" cy="1458371"/>
          </a:xfrm>
          <a:custGeom>
            <a:avLst/>
            <a:gdLst/>
            <a:ahLst/>
            <a:cxnLst/>
            <a:rect l="l" t="t" r="r" b="b"/>
            <a:pathLst>
              <a:path w="1458371" h="1458371">
                <a:moveTo>
                  <a:pt x="0" y="0"/>
                </a:moveTo>
                <a:lnTo>
                  <a:pt x="1458372" y="0"/>
                </a:lnTo>
                <a:lnTo>
                  <a:pt x="1458372" y="1458371"/>
                </a:lnTo>
                <a:lnTo>
                  <a:pt x="0" y="14583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AACFE78A-727B-9CFF-1D92-6C0601D76AE2}"/>
              </a:ext>
            </a:extLst>
          </p:cNvPr>
          <p:cNvSpPr txBox="1"/>
          <p:nvPr/>
        </p:nvSpPr>
        <p:spPr>
          <a:xfrm>
            <a:off x="9516135" y="2875928"/>
            <a:ext cx="7247866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57"/>
              </a:lnSpc>
            </a:pPr>
            <a:r>
              <a:rPr lang="sv-SE" sz="2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Merupakan IP Address yang secara permanen dimiliki oleh sebuah mesin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83A07DEE-0139-584A-4BC0-964B2ACDE8A3}"/>
              </a:ext>
            </a:extLst>
          </p:cNvPr>
          <p:cNvSpPr txBox="1"/>
          <p:nvPr/>
        </p:nvSpPr>
        <p:spPr>
          <a:xfrm>
            <a:off x="9516134" y="6626386"/>
            <a:ext cx="6570309" cy="181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57"/>
              </a:lnSpc>
            </a:pP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IP Address pada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sebuah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mesin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selalu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berubah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sesuai dengan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pemakaian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IP Address dalam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pada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saat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itu, yang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diatur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oleh DHCP Server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0BB27E16-D74B-405A-FEFB-49ED3D64EAD7}"/>
              </a:ext>
            </a:extLst>
          </p:cNvPr>
          <p:cNvSpPr txBox="1"/>
          <p:nvPr/>
        </p:nvSpPr>
        <p:spPr>
          <a:xfrm>
            <a:off x="8987038" y="1986656"/>
            <a:ext cx="5629002" cy="438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4"/>
              </a:lnSpc>
            </a:pPr>
            <a:r>
              <a:rPr lang="en-US" sz="3031" b="1" dirty="0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IP Static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3485702B-571C-9770-3734-DAE5174A6146}"/>
              </a:ext>
            </a:extLst>
          </p:cNvPr>
          <p:cNvSpPr txBox="1"/>
          <p:nvPr/>
        </p:nvSpPr>
        <p:spPr>
          <a:xfrm>
            <a:off x="8987038" y="5746639"/>
            <a:ext cx="5629002" cy="438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4"/>
              </a:lnSpc>
            </a:pPr>
            <a:r>
              <a:rPr lang="en-US" sz="3031" b="1" dirty="0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IP Dynamic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776A0C20-8E4C-93C5-B6DB-B5AF6F0DFF72}"/>
              </a:ext>
            </a:extLst>
          </p:cNvPr>
          <p:cNvSpPr txBox="1"/>
          <p:nvPr/>
        </p:nvSpPr>
        <p:spPr>
          <a:xfrm>
            <a:off x="1072246" y="1986656"/>
            <a:ext cx="7605643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58"/>
              </a:lnSpc>
            </a:pPr>
            <a:r>
              <a:rPr lang="en-US" sz="6416" b="1" dirty="0" err="1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Kategori</a:t>
            </a:r>
            <a:r>
              <a:rPr lang="en-US" sz="6416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</a:t>
            </a:r>
          </a:p>
          <a:p>
            <a:pPr algn="l">
              <a:lnSpc>
                <a:spcPts val="7058"/>
              </a:lnSpc>
            </a:pPr>
            <a:r>
              <a:rPr lang="en-US" sz="6416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IP Address</a:t>
            </a:r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4B36EE21-3528-A950-8B9B-D344356B1958}"/>
              </a:ext>
            </a:extLst>
          </p:cNvPr>
          <p:cNvSpPr/>
          <p:nvPr/>
        </p:nvSpPr>
        <p:spPr>
          <a:xfrm>
            <a:off x="4953000" y="7704477"/>
            <a:ext cx="4181511" cy="2054167"/>
          </a:xfrm>
          <a:custGeom>
            <a:avLst/>
            <a:gdLst/>
            <a:ahLst/>
            <a:cxnLst/>
            <a:rect l="l" t="t" r="r" b="b"/>
            <a:pathLst>
              <a:path w="4181511" h="2054167">
                <a:moveTo>
                  <a:pt x="0" y="0"/>
                </a:moveTo>
                <a:lnTo>
                  <a:pt x="4181511" y="0"/>
                </a:lnTo>
                <a:lnTo>
                  <a:pt x="4181511" y="2054168"/>
                </a:lnTo>
                <a:lnTo>
                  <a:pt x="0" y="2054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CDF1D568-CD6D-0847-A946-7071858283F5}"/>
              </a:ext>
            </a:extLst>
          </p:cNvPr>
          <p:cNvSpPr/>
          <p:nvPr/>
        </p:nvSpPr>
        <p:spPr>
          <a:xfrm rot="496562">
            <a:off x="4314217" y="347621"/>
            <a:ext cx="1121701" cy="755746"/>
          </a:xfrm>
          <a:custGeom>
            <a:avLst/>
            <a:gdLst/>
            <a:ahLst/>
            <a:cxnLst/>
            <a:rect l="l" t="t" r="r" b="b"/>
            <a:pathLst>
              <a:path w="1121701" h="755746">
                <a:moveTo>
                  <a:pt x="0" y="0"/>
                </a:moveTo>
                <a:lnTo>
                  <a:pt x="1121701" y="0"/>
                </a:lnTo>
                <a:lnTo>
                  <a:pt x="1121701" y="755746"/>
                </a:lnTo>
                <a:lnTo>
                  <a:pt x="0" y="755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6781AD18-8973-0C40-A5B0-3E6D244A9A59}"/>
              </a:ext>
            </a:extLst>
          </p:cNvPr>
          <p:cNvSpPr/>
          <p:nvPr/>
        </p:nvSpPr>
        <p:spPr>
          <a:xfrm rot="1230843">
            <a:off x="7262724" y="6355617"/>
            <a:ext cx="1167478" cy="1076512"/>
          </a:xfrm>
          <a:custGeom>
            <a:avLst/>
            <a:gdLst/>
            <a:ahLst/>
            <a:cxnLst/>
            <a:rect l="l" t="t" r="r" b="b"/>
            <a:pathLst>
              <a:path w="1167478" h="1076512">
                <a:moveTo>
                  <a:pt x="0" y="0"/>
                </a:moveTo>
                <a:lnTo>
                  <a:pt x="1167478" y="0"/>
                </a:lnTo>
                <a:lnTo>
                  <a:pt x="1167478" y="1076512"/>
                </a:lnTo>
                <a:lnTo>
                  <a:pt x="0" y="10765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AF7FE6A9-CF8C-8B29-0E10-1AAFF77717FD}"/>
              </a:ext>
            </a:extLst>
          </p:cNvPr>
          <p:cNvSpPr/>
          <p:nvPr/>
        </p:nvSpPr>
        <p:spPr>
          <a:xfrm rot="-10800000">
            <a:off x="1810664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E379F4CD-0A81-CBFD-3437-21BC4DB7395D}"/>
              </a:ext>
            </a:extLst>
          </p:cNvPr>
          <p:cNvSpPr txBox="1"/>
          <p:nvPr/>
        </p:nvSpPr>
        <p:spPr>
          <a:xfrm>
            <a:off x="2487711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15.</a:t>
            </a:r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5C6A8B49-BC31-99D9-724A-12DB96A84C1E}"/>
              </a:ext>
            </a:extLst>
          </p:cNvPr>
          <p:cNvSpPr/>
          <p:nvPr/>
        </p:nvSpPr>
        <p:spPr>
          <a:xfrm>
            <a:off x="10365835" y="-381706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FF9AF89D-1896-2347-BFF6-58A6EE76758D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A58A07E7-E6D0-7F24-2DE5-C3B9130A0D73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0BC6D791-34E9-2F23-B4A5-319DA742DC0D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1FB9EA1B-DBCD-AC89-E68A-755A231ED2A3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9563DCA1-9BF4-210A-B93E-52BB462835A7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319939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9" name="Group 9"/>
          <p:cNvGrpSpPr/>
          <p:nvPr/>
        </p:nvGrpSpPr>
        <p:grpSpPr>
          <a:xfrm rot="-4386662">
            <a:off x="6501419" y="4700410"/>
            <a:ext cx="16799843" cy="8354740"/>
            <a:chOff x="0" y="0"/>
            <a:chExt cx="817196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7196" cy="406400"/>
            </a:xfrm>
            <a:custGeom>
              <a:avLst/>
              <a:gdLst/>
              <a:ahLst/>
              <a:cxnLst/>
              <a:rect l="l" t="t" r="r" b="b"/>
              <a:pathLst>
                <a:path w="817196" h="406400">
                  <a:moveTo>
                    <a:pt x="613996" y="0"/>
                  </a:moveTo>
                  <a:cubicBezTo>
                    <a:pt x="726220" y="0"/>
                    <a:pt x="817196" y="90976"/>
                    <a:pt x="817196" y="203200"/>
                  </a:cubicBezTo>
                  <a:cubicBezTo>
                    <a:pt x="817196" y="315424"/>
                    <a:pt x="726220" y="406400"/>
                    <a:pt x="61399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81719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96522" y="3192594"/>
            <a:ext cx="15467477" cy="6338558"/>
            <a:chOff x="0" y="0"/>
            <a:chExt cx="2009152" cy="7711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09152" cy="771181"/>
            </a:xfrm>
            <a:custGeom>
              <a:avLst/>
              <a:gdLst/>
              <a:ahLst/>
              <a:cxnLst/>
              <a:rect l="l" t="t" r="r" b="b"/>
              <a:pathLst>
                <a:path w="2009152" h="771181">
                  <a:moveTo>
                    <a:pt x="50743" y="0"/>
                  </a:moveTo>
                  <a:lnTo>
                    <a:pt x="1958409" y="0"/>
                  </a:lnTo>
                  <a:cubicBezTo>
                    <a:pt x="1986434" y="0"/>
                    <a:pt x="2009152" y="22719"/>
                    <a:pt x="2009152" y="50743"/>
                  </a:cubicBezTo>
                  <a:lnTo>
                    <a:pt x="2009152" y="720438"/>
                  </a:lnTo>
                  <a:cubicBezTo>
                    <a:pt x="2009152" y="748463"/>
                    <a:pt x="1986434" y="771181"/>
                    <a:pt x="1958409" y="771181"/>
                  </a:cubicBezTo>
                  <a:lnTo>
                    <a:pt x="50743" y="771181"/>
                  </a:lnTo>
                  <a:cubicBezTo>
                    <a:pt x="37285" y="771181"/>
                    <a:pt x="24379" y="765835"/>
                    <a:pt x="14862" y="756319"/>
                  </a:cubicBezTo>
                  <a:cubicBezTo>
                    <a:pt x="5346" y="746802"/>
                    <a:pt x="0" y="733896"/>
                    <a:pt x="0" y="720438"/>
                  </a:cubicBezTo>
                  <a:lnTo>
                    <a:pt x="0" y="50743"/>
                  </a:lnTo>
                  <a:cubicBezTo>
                    <a:pt x="0" y="37285"/>
                    <a:pt x="5346" y="24379"/>
                    <a:pt x="14862" y="14862"/>
                  </a:cubicBezTo>
                  <a:cubicBezTo>
                    <a:pt x="24379" y="5346"/>
                    <a:pt x="37285" y="0"/>
                    <a:pt x="50743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2009152" cy="752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47920" y="2745589"/>
            <a:ext cx="1564255" cy="1564255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273940" y="3251247"/>
            <a:ext cx="712216" cy="552939"/>
          </a:xfrm>
          <a:custGeom>
            <a:avLst/>
            <a:gdLst/>
            <a:ahLst/>
            <a:cxnLst/>
            <a:rect l="l" t="t" r="r" b="b"/>
            <a:pathLst>
              <a:path w="712216" h="552939">
                <a:moveTo>
                  <a:pt x="0" y="0"/>
                </a:moveTo>
                <a:lnTo>
                  <a:pt x="712216" y="0"/>
                </a:lnTo>
                <a:lnTo>
                  <a:pt x="712216" y="552939"/>
                </a:lnTo>
                <a:lnTo>
                  <a:pt x="0" y="5529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1072246" y="1511744"/>
            <a:ext cx="12787462" cy="94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68"/>
              </a:lnSpc>
            </a:pPr>
            <a:r>
              <a:rPr lang="fi-FI" sz="6000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Penggunaan khusus alamat IPv4</a:t>
            </a:r>
            <a:endParaRPr lang="en-US" sz="6000" b="1" dirty="0">
              <a:solidFill>
                <a:srgbClr val="122455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825618" y="4570908"/>
            <a:ext cx="13414382" cy="458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2541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alamat </a:t>
            </a:r>
            <a:r>
              <a:rPr lang="en-US" sz="2541" b="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dan alamat Broadcast 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–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antara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tiap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alamat pertama dan alamat terakhir tidak bisa digunakan oleh host</a:t>
            </a:r>
          </a:p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2541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alamat Loopback 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- 127.0.0.1 alamat  khusus yang host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gunakan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untuk men-direct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trafik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diri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sendiri(alamat 127.0.0.0 - 127.255.255.255 sudah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dialokasikan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</a:p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2541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alamat Link-Local 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- 169.254.0.0 - 169.254.255.255 (169.254.0.0/16) alamat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dapat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secara otomatis digunakan oleh host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lokal</a:t>
            </a:r>
            <a:endParaRPr lang="en-US" sz="254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2541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alamat  TEST-NET 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- 192.0.2.0 - 192.0.2.255 (192.0.2.0/24) untuk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keperluan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pengajaran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digunakan pada dokumentasi dan contoh – contoh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perjaringanan</a:t>
            </a:r>
            <a:endParaRPr lang="en-US" sz="254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2541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alamat Experimental 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  240.0.0.0 - 255.255.255.254 sudah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dialokasikan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untuk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keperluan</a:t>
            </a:r>
            <a:r>
              <a:rPr lang="en-US" sz="254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eksperimen</a:t>
            </a:r>
            <a:endParaRPr lang="en-US" sz="254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Freeform 47"/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8" name="TextBox 48"/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16.</a:t>
            </a:r>
          </a:p>
        </p:txBody>
      </p:sp>
      <p:sp>
        <p:nvSpPr>
          <p:cNvPr id="49" name="Freeform 49"/>
          <p:cNvSpPr/>
          <p:nvPr/>
        </p:nvSpPr>
        <p:spPr>
          <a:xfrm>
            <a:off x="-2861412" y="2078107"/>
            <a:ext cx="3452157" cy="3452157"/>
          </a:xfrm>
          <a:custGeom>
            <a:avLst/>
            <a:gdLst/>
            <a:ahLst/>
            <a:cxnLst/>
            <a:rect l="l" t="t" r="r" b="b"/>
            <a:pathLst>
              <a:path w="3452157" h="3452157">
                <a:moveTo>
                  <a:pt x="0" y="0"/>
                </a:moveTo>
                <a:lnTo>
                  <a:pt x="3452157" y="0"/>
                </a:lnTo>
                <a:lnTo>
                  <a:pt x="3452157" y="3452157"/>
                </a:lnTo>
                <a:lnTo>
                  <a:pt x="0" y="34521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4457833" y="-373450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7708296" y="9797193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52" name="Group 52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53" name="Freeform 53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ECA18-504D-0EDB-CACA-F56EF7FB9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FE3D044-E863-915A-F27A-3BCF3B4F148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C8D04433-855E-F262-731F-D7F22345D22B}"/>
              </a:ext>
            </a:extLst>
          </p:cNvPr>
          <p:cNvGrpSpPr/>
          <p:nvPr/>
        </p:nvGrpSpPr>
        <p:grpSpPr>
          <a:xfrm rot="-4386662">
            <a:off x="6501419" y="4700410"/>
            <a:ext cx="16799843" cy="8354740"/>
            <a:chOff x="0" y="0"/>
            <a:chExt cx="817196" cy="4064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6001DB2-D1A8-FAA6-D413-E61EFA5DDE21}"/>
                </a:ext>
              </a:extLst>
            </p:cNvPr>
            <p:cNvSpPr/>
            <p:nvPr/>
          </p:nvSpPr>
          <p:spPr>
            <a:xfrm>
              <a:off x="0" y="0"/>
              <a:ext cx="817196" cy="406400"/>
            </a:xfrm>
            <a:custGeom>
              <a:avLst/>
              <a:gdLst/>
              <a:ahLst/>
              <a:cxnLst/>
              <a:rect l="l" t="t" r="r" b="b"/>
              <a:pathLst>
                <a:path w="817196" h="406400">
                  <a:moveTo>
                    <a:pt x="613996" y="0"/>
                  </a:moveTo>
                  <a:cubicBezTo>
                    <a:pt x="726220" y="0"/>
                    <a:pt x="817196" y="90976"/>
                    <a:pt x="817196" y="203200"/>
                  </a:cubicBezTo>
                  <a:cubicBezTo>
                    <a:pt x="817196" y="315424"/>
                    <a:pt x="726220" y="406400"/>
                    <a:pt x="61399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5CBA4F27-714C-CBA2-C074-BC963A2D6BD6}"/>
                </a:ext>
              </a:extLst>
            </p:cNvPr>
            <p:cNvSpPr txBox="1"/>
            <p:nvPr/>
          </p:nvSpPr>
          <p:spPr>
            <a:xfrm>
              <a:off x="0" y="19050"/>
              <a:ext cx="81719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24D3DC8-7DFC-410F-F067-3B6E4A6116A4}"/>
              </a:ext>
            </a:extLst>
          </p:cNvPr>
          <p:cNvGrpSpPr/>
          <p:nvPr/>
        </p:nvGrpSpPr>
        <p:grpSpPr>
          <a:xfrm>
            <a:off x="1296523" y="3192594"/>
            <a:ext cx="9676278" cy="6338558"/>
            <a:chOff x="0" y="0"/>
            <a:chExt cx="2009152" cy="77118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FA7A0AA-1BB7-E07B-1CD4-A5917DA844B1}"/>
                </a:ext>
              </a:extLst>
            </p:cNvPr>
            <p:cNvSpPr/>
            <p:nvPr/>
          </p:nvSpPr>
          <p:spPr>
            <a:xfrm>
              <a:off x="0" y="0"/>
              <a:ext cx="2009152" cy="771181"/>
            </a:xfrm>
            <a:custGeom>
              <a:avLst/>
              <a:gdLst/>
              <a:ahLst/>
              <a:cxnLst/>
              <a:rect l="l" t="t" r="r" b="b"/>
              <a:pathLst>
                <a:path w="2009152" h="771181">
                  <a:moveTo>
                    <a:pt x="50743" y="0"/>
                  </a:moveTo>
                  <a:lnTo>
                    <a:pt x="1958409" y="0"/>
                  </a:lnTo>
                  <a:cubicBezTo>
                    <a:pt x="1986434" y="0"/>
                    <a:pt x="2009152" y="22719"/>
                    <a:pt x="2009152" y="50743"/>
                  </a:cubicBezTo>
                  <a:lnTo>
                    <a:pt x="2009152" y="720438"/>
                  </a:lnTo>
                  <a:cubicBezTo>
                    <a:pt x="2009152" y="748463"/>
                    <a:pt x="1986434" y="771181"/>
                    <a:pt x="1958409" y="771181"/>
                  </a:cubicBezTo>
                  <a:lnTo>
                    <a:pt x="50743" y="771181"/>
                  </a:lnTo>
                  <a:cubicBezTo>
                    <a:pt x="37285" y="771181"/>
                    <a:pt x="24379" y="765835"/>
                    <a:pt x="14862" y="756319"/>
                  </a:cubicBezTo>
                  <a:cubicBezTo>
                    <a:pt x="5346" y="746802"/>
                    <a:pt x="0" y="733896"/>
                    <a:pt x="0" y="720438"/>
                  </a:cubicBezTo>
                  <a:lnTo>
                    <a:pt x="0" y="50743"/>
                  </a:lnTo>
                  <a:cubicBezTo>
                    <a:pt x="0" y="37285"/>
                    <a:pt x="5346" y="24379"/>
                    <a:pt x="14862" y="14862"/>
                  </a:cubicBezTo>
                  <a:cubicBezTo>
                    <a:pt x="24379" y="5346"/>
                    <a:pt x="37285" y="0"/>
                    <a:pt x="50743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2067ECD-0997-6103-A6D3-1AC03347B998}"/>
                </a:ext>
              </a:extLst>
            </p:cNvPr>
            <p:cNvSpPr txBox="1"/>
            <p:nvPr/>
          </p:nvSpPr>
          <p:spPr>
            <a:xfrm>
              <a:off x="0" y="19050"/>
              <a:ext cx="2009152" cy="752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38" name="TextBox 38">
            <a:extLst>
              <a:ext uri="{FF2B5EF4-FFF2-40B4-BE49-F238E27FC236}">
                <a16:creationId xmlns:a16="http://schemas.microsoft.com/office/drawing/2014/main" id="{0D7EBDF0-3633-C901-3A5A-ED2B9040281B}"/>
              </a:ext>
            </a:extLst>
          </p:cNvPr>
          <p:cNvSpPr txBox="1"/>
          <p:nvPr/>
        </p:nvSpPr>
        <p:spPr>
          <a:xfrm>
            <a:off x="1072246" y="1511744"/>
            <a:ext cx="12787462" cy="94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68"/>
              </a:lnSpc>
            </a:pPr>
            <a:r>
              <a:rPr lang="fi-FI" sz="6000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Pengalamatan Legacy Classful</a:t>
            </a:r>
            <a:endParaRPr lang="en-US" sz="6000" b="1" dirty="0">
              <a:solidFill>
                <a:srgbClr val="122455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sp>
        <p:nvSpPr>
          <p:cNvPr id="47" name="Freeform 47">
            <a:extLst>
              <a:ext uri="{FF2B5EF4-FFF2-40B4-BE49-F238E27FC236}">
                <a16:creationId xmlns:a16="http://schemas.microsoft.com/office/drawing/2014/main" id="{0AF6A91D-6CAA-2936-4D9B-28CF96B484AA}"/>
              </a:ext>
            </a:extLst>
          </p:cNvPr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8" name="TextBox 48">
            <a:extLst>
              <a:ext uri="{FF2B5EF4-FFF2-40B4-BE49-F238E27FC236}">
                <a16:creationId xmlns:a16="http://schemas.microsoft.com/office/drawing/2014/main" id="{4D83E01D-DB3A-201F-8F04-82DD68FE0248}"/>
              </a:ext>
            </a:extLst>
          </p:cNvPr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17.</a:t>
            </a:r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FFFE3C4D-1AB8-9B75-6AAC-CD550A37E013}"/>
              </a:ext>
            </a:extLst>
          </p:cNvPr>
          <p:cNvSpPr/>
          <p:nvPr/>
        </p:nvSpPr>
        <p:spPr>
          <a:xfrm>
            <a:off x="-2861412" y="2078107"/>
            <a:ext cx="3452157" cy="3452157"/>
          </a:xfrm>
          <a:custGeom>
            <a:avLst/>
            <a:gdLst/>
            <a:ahLst/>
            <a:cxnLst/>
            <a:rect l="l" t="t" r="r" b="b"/>
            <a:pathLst>
              <a:path w="3452157" h="3452157">
                <a:moveTo>
                  <a:pt x="0" y="0"/>
                </a:moveTo>
                <a:lnTo>
                  <a:pt x="3452157" y="0"/>
                </a:lnTo>
                <a:lnTo>
                  <a:pt x="3452157" y="3452157"/>
                </a:lnTo>
                <a:lnTo>
                  <a:pt x="0" y="34521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>
            <a:extLst>
              <a:ext uri="{FF2B5EF4-FFF2-40B4-BE49-F238E27FC236}">
                <a16:creationId xmlns:a16="http://schemas.microsoft.com/office/drawing/2014/main" id="{DC9FC664-6636-DEF3-FE37-46B295A08941}"/>
              </a:ext>
            </a:extLst>
          </p:cNvPr>
          <p:cNvSpPr/>
          <p:nvPr/>
        </p:nvSpPr>
        <p:spPr>
          <a:xfrm>
            <a:off x="4457833" y="-373450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>
            <a:extLst>
              <a:ext uri="{FF2B5EF4-FFF2-40B4-BE49-F238E27FC236}">
                <a16:creationId xmlns:a16="http://schemas.microsoft.com/office/drawing/2014/main" id="{353406EE-B105-952E-F722-8FB3AB2475D7}"/>
              </a:ext>
            </a:extLst>
          </p:cNvPr>
          <p:cNvSpPr/>
          <p:nvPr/>
        </p:nvSpPr>
        <p:spPr>
          <a:xfrm>
            <a:off x="7708296" y="9797193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52" name="Group 52">
            <a:extLst>
              <a:ext uri="{FF2B5EF4-FFF2-40B4-BE49-F238E27FC236}">
                <a16:creationId xmlns:a16="http://schemas.microsoft.com/office/drawing/2014/main" id="{D811A28A-FD6F-F26A-F5BB-693E282CFB3C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F084F30E-5007-9729-9D24-2CF286E1EB6E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8CBD9AF5-0047-C2B9-2CA9-84BA64621ADC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095A8375-D3B5-247A-5F04-563AA8918744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1762F6DE-3726-D83A-0305-181BA7E610F0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2FFE4B6-C462-7A56-03B1-1E9F3BCA95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1149" y="3420110"/>
            <a:ext cx="9183051" cy="576828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C2D68A5-5303-155A-9488-BADCDCA96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590" y="3603623"/>
            <a:ext cx="8441930" cy="522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338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BF195-AEAE-78FB-1FDF-F61821DD9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149DEA9-1B20-6C3D-0C65-B449F5B26E6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577D1CF-D1DB-C7BE-38F4-B5F049A07C41}"/>
              </a:ext>
            </a:extLst>
          </p:cNvPr>
          <p:cNvGrpSpPr/>
          <p:nvPr/>
        </p:nvGrpSpPr>
        <p:grpSpPr>
          <a:xfrm rot="-10800000">
            <a:off x="410977" y="1622979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988DF00-A5EB-B2E1-EC59-5AC9974644DE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61D3EFA-4645-344B-D2E9-63C342C5DDE9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8ABDFE87-EED2-7645-8090-33B8D5AF3A19}"/>
              </a:ext>
            </a:extLst>
          </p:cNvPr>
          <p:cNvSpPr/>
          <p:nvPr/>
        </p:nvSpPr>
        <p:spPr>
          <a:xfrm>
            <a:off x="6055673" y="2013916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3CD2337-3D00-00D1-E457-1DFB34D108F0}"/>
              </a:ext>
            </a:extLst>
          </p:cNvPr>
          <p:cNvSpPr/>
          <p:nvPr/>
        </p:nvSpPr>
        <p:spPr>
          <a:xfrm>
            <a:off x="4614361" y="1942755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3D5F7F4-4E66-66C5-60B4-AADB98F0C908}"/>
              </a:ext>
            </a:extLst>
          </p:cNvPr>
          <p:cNvSpPr/>
          <p:nvPr/>
        </p:nvSpPr>
        <p:spPr>
          <a:xfrm>
            <a:off x="530603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4EB6F3A-42D2-E36C-0189-CEBCE72D6045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6BA8D9D9-69AB-039D-1614-E4A507DF9D2F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45EB2FF9-649A-3CEA-6F9A-6EB8984E932B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7773D282-ABA6-64A7-5B80-7DFA914BB93B}"/>
              </a:ext>
            </a:extLst>
          </p:cNvPr>
          <p:cNvSpPr txBox="1"/>
          <p:nvPr/>
        </p:nvSpPr>
        <p:spPr>
          <a:xfrm>
            <a:off x="1553860" y="2088052"/>
            <a:ext cx="505807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66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IP Address Class A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88251039-D365-0710-8BC5-401B1DE083C0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CED7E5FD-AFA1-E7C5-B334-4C93E0DB35FA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17.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929911AC-E0ED-8A8B-8F9D-E063E9F7F34B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3DC5691C-8855-BD08-932C-C7A29B541224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F7E77A6E-6E4B-6224-138F-28C17B1F1C5B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D5CB9C74-F1D6-829A-3BD5-69E3625A6074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3F28F62-0A32-02D7-697E-1B88686B54E4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30C189E5-9DCB-9E72-681A-F8B8E781CEF9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599C553-782C-9FEE-0ADB-B7BC9525928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3058" y="2476500"/>
            <a:ext cx="11377689" cy="71755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8E1C82-AC75-C557-CEC5-3BB64A597C0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91457" y="3168324"/>
            <a:ext cx="10485453" cy="5104760"/>
          </a:xfrm>
          <a:prstGeom prst="rect">
            <a:avLst/>
          </a:prstGeom>
        </p:spPr>
      </p:pic>
      <p:sp>
        <p:nvSpPr>
          <p:cNvPr id="13" name="Freeform 39">
            <a:extLst>
              <a:ext uri="{FF2B5EF4-FFF2-40B4-BE49-F238E27FC236}">
                <a16:creationId xmlns:a16="http://schemas.microsoft.com/office/drawing/2014/main" id="{33E2CEB4-1F45-C501-3387-CBCC6A24D43E}"/>
              </a:ext>
            </a:extLst>
          </p:cNvPr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40">
            <a:extLst>
              <a:ext uri="{FF2B5EF4-FFF2-40B4-BE49-F238E27FC236}">
                <a16:creationId xmlns:a16="http://schemas.microsoft.com/office/drawing/2014/main" id="{48AD23C2-2DEA-0174-C222-8E148D6F0019}"/>
              </a:ext>
            </a:extLst>
          </p:cNvPr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18.</a:t>
            </a:r>
          </a:p>
        </p:txBody>
      </p:sp>
    </p:spTree>
    <p:extLst>
      <p:ext uri="{BB962C8B-B14F-4D97-AF65-F5344CB8AC3E}">
        <p14:creationId xmlns:p14="http://schemas.microsoft.com/office/powerpoint/2010/main" val="426581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6204746">
            <a:off x="7315510" y="4348593"/>
            <a:ext cx="14153336" cy="5506247"/>
            <a:chOff x="0" y="0"/>
            <a:chExt cx="104461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4616" cy="406400"/>
            </a:xfrm>
            <a:custGeom>
              <a:avLst/>
              <a:gdLst/>
              <a:ahLst/>
              <a:cxnLst/>
              <a:rect l="l" t="t" r="r" b="b"/>
              <a:pathLst>
                <a:path w="1044616" h="406400">
                  <a:moveTo>
                    <a:pt x="841416" y="0"/>
                  </a:moveTo>
                  <a:cubicBezTo>
                    <a:pt x="953641" y="0"/>
                    <a:pt x="1044616" y="90976"/>
                    <a:pt x="1044616" y="203200"/>
                  </a:cubicBezTo>
                  <a:cubicBezTo>
                    <a:pt x="1044616" y="315424"/>
                    <a:pt x="953641" y="406400"/>
                    <a:pt x="84141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04461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851734" y="6435625"/>
            <a:ext cx="5132375" cy="5132375"/>
          </a:xfrm>
          <a:custGeom>
            <a:avLst/>
            <a:gdLst/>
            <a:ahLst/>
            <a:cxnLst/>
            <a:rect l="l" t="t" r="r" b="b"/>
            <a:pathLst>
              <a:path w="5132375" h="5132375">
                <a:moveTo>
                  <a:pt x="0" y="0"/>
                </a:moveTo>
                <a:lnTo>
                  <a:pt x="5132375" y="0"/>
                </a:lnTo>
                <a:lnTo>
                  <a:pt x="5132375" y="5132375"/>
                </a:lnTo>
                <a:lnTo>
                  <a:pt x="0" y="51323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144000" y="1028700"/>
            <a:ext cx="8115300" cy="8229600"/>
            <a:chOff x="0" y="0"/>
            <a:chExt cx="1294655" cy="1312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94655" cy="1312890"/>
            </a:xfrm>
            <a:custGeom>
              <a:avLst/>
              <a:gdLst/>
              <a:ahLst/>
              <a:cxnLst/>
              <a:rect l="l" t="t" r="r" b="b"/>
              <a:pathLst>
                <a:path w="1294655" h="1312890">
                  <a:moveTo>
                    <a:pt x="95399" y="0"/>
                  </a:moveTo>
                  <a:lnTo>
                    <a:pt x="1199256" y="0"/>
                  </a:lnTo>
                  <a:cubicBezTo>
                    <a:pt x="1251944" y="0"/>
                    <a:pt x="1294655" y="42712"/>
                    <a:pt x="1294655" y="95399"/>
                  </a:cubicBezTo>
                  <a:lnTo>
                    <a:pt x="1294655" y="1217491"/>
                  </a:lnTo>
                  <a:cubicBezTo>
                    <a:pt x="1294655" y="1270178"/>
                    <a:pt x="1251944" y="1312890"/>
                    <a:pt x="1199256" y="1312890"/>
                  </a:cubicBezTo>
                  <a:lnTo>
                    <a:pt x="95399" y="1312890"/>
                  </a:lnTo>
                  <a:cubicBezTo>
                    <a:pt x="42712" y="1312890"/>
                    <a:pt x="0" y="1270178"/>
                    <a:pt x="0" y="1217491"/>
                  </a:cubicBezTo>
                  <a:lnTo>
                    <a:pt x="0" y="95399"/>
                  </a:lnTo>
                  <a:cubicBezTo>
                    <a:pt x="0" y="42712"/>
                    <a:pt x="42712" y="0"/>
                    <a:pt x="95399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1294655" cy="1293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9040" y="5466651"/>
            <a:ext cx="7583299" cy="3791649"/>
            <a:chOff x="0" y="0"/>
            <a:chExt cx="6350000" cy="3175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0" y="2286000"/>
                  </a:moveTo>
                  <a:lnTo>
                    <a:pt x="0" y="889000"/>
                  </a:lnTo>
                  <a:cubicBezTo>
                    <a:pt x="0" y="397510"/>
                    <a:pt x="397510" y="0"/>
                    <a:pt x="889000" y="0"/>
                  </a:cubicBezTo>
                  <a:lnTo>
                    <a:pt x="5461000" y="0"/>
                  </a:lnTo>
                  <a:cubicBezTo>
                    <a:pt x="5952490" y="0"/>
                    <a:pt x="6350000" y="397510"/>
                    <a:pt x="6350000" y="889000"/>
                  </a:cubicBezTo>
                  <a:lnTo>
                    <a:pt x="6350000" y="2286000"/>
                  </a:lnTo>
                  <a:cubicBezTo>
                    <a:pt x="6350000" y="2777490"/>
                    <a:pt x="5952490" y="3175000"/>
                    <a:pt x="5461000" y="3175000"/>
                  </a:cubicBezTo>
                  <a:lnTo>
                    <a:pt x="889000" y="3175000"/>
                  </a:lnTo>
                  <a:cubicBezTo>
                    <a:pt x="397510" y="3175000"/>
                    <a:pt x="0" y="2777490"/>
                    <a:pt x="0" y="2286000"/>
                  </a:cubicBezTo>
                  <a:close/>
                </a:path>
              </a:pathLst>
            </a:custGeom>
            <a:blipFill>
              <a:blip r:embed="rId5"/>
              <a:stretch>
                <a:fillRect t="-16625" b="-16625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1834640"/>
            <a:ext cx="7838392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Tujuan Pembelajaran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061447"/>
            <a:ext cx="7082583" cy="427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endParaRPr lang="en-US" sz="2541" dirty="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164967" y="2705100"/>
            <a:ext cx="5346352" cy="1277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17"/>
              </a:lnSpc>
            </a:pPr>
            <a:r>
              <a:rPr lang="en-US" sz="2441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Mahasiswa </a:t>
            </a:r>
            <a:r>
              <a:rPr lang="en-US" sz="2441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mampu</a:t>
            </a:r>
            <a:r>
              <a:rPr lang="en-US" sz="2441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441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memahami</a:t>
            </a:r>
            <a:r>
              <a:rPr lang="en-US" sz="2441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dan </a:t>
            </a:r>
            <a:r>
              <a:rPr lang="en-US" sz="2441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mengaplikasikan</a:t>
            </a:r>
            <a:r>
              <a:rPr lang="en-US" sz="2441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441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konsep</a:t>
            </a:r>
            <a:r>
              <a:rPr lang="en-US" sz="2441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dan </a:t>
            </a:r>
            <a:r>
              <a:rPr lang="en-US" sz="2441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susunan</a:t>
            </a:r>
            <a:r>
              <a:rPr lang="en-US" sz="2441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alamat IPv4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847546" y="2724957"/>
            <a:ext cx="1001401" cy="100140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3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847546" y="2875070"/>
            <a:ext cx="1001401" cy="61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847546" y="5677541"/>
            <a:ext cx="1001401" cy="61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 b="1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02</a:t>
            </a:r>
          </a:p>
        </p:txBody>
      </p:sp>
      <p:sp>
        <p:nvSpPr>
          <p:cNvPr id="39" name="Freeform 39"/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01.</a:t>
            </a:r>
          </a:p>
        </p:txBody>
      </p:sp>
      <p:sp>
        <p:nvSpPr>
          <p:cNvPr id="41" name="Freeform 41"/>
          <p:cNvSpPr/>
          <p:nvPr/>
        </p:nvSpPr>
        <p:spPr>
          <a:xfrm rot="849206">
            <a:off x="7332600" y="859430"/>
            <a:ext cx="1557366" cy="1049275"/>
          </a:xfrm>
          <a:custGeom>
            <a:avLst/>
            <a:gdLst/>
            <a:ahLst/>
            <a:cxnLst/>
            <a:rect l="l" t="t" r="r" b="b"/>
            <a:pathLst>
              <a:path w="1557366" h="1049275">
                <a:moveTo>
                  <a:pt x="0" y="0"/>
                </a:moveTo>
                <a:lnTo>
                  <a:pt x="1557366" y="0"/>
                </a:lnTo>
                <a:lnTo>
                  <a:pt x="1557366" y="1049275"/>
                </a:lnTo>
                <a:lnTo>
                  <a:pt x="0" y="1049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-1060051">
            <a:off x="313566" y="5343148"/>
            <a:ext cx="1167478" cy="1076512"/>
          </a:xfrm>
          <a:custGeom>
            <a:avLst/>
            <a:gdLst/>
            <a:ahLst/>
            <a:cxnLst/>
            <a:rect l="l" t="t" r="r" b="b"/>
            <a:pathLst>
              <a:path w="1167478" h="1076512">
                <a:moveTo>
                  <a:pt x="0" y="0"/>
                </a:moveTo>
                <a:lnTo>
                  <a:pt x="1167477" y="0"/>
                </a:lnTo>
                <a:lnTo>
                  <a:pt x="1167477" y="1076512"/>
                </a:lnTo>
                <a:lnTo>
                  <a:pt x="0" y="10765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4851734" y="-381706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46" name="Freeform 46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</p:grpSp>
      <p:pic>
        <p:nvPicPr>
          <p:cNvPr id="19458" name="Picture 2" descr="5 Hal Dasar Yang Harus Diketahui Sebelum Belajar Jaringan - Tutorial Jaringan  Komputer - Configure Your Knowledge">
            <a:extLst>
              <a:ext uri="{FF2B5EF4-FFF2-40B4-BE49-F238E27FC236}">
                <a16:creationId xmlns:a16="http://schemas.microsoft.com/office/drawing/2014/main" id="{AFD2F46B-D08B-B691-CA2C-21EBAD18E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6" y="5397388"/>
            <a:ext cx="8199085" cy="38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063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D8123-6013-3FF4-DB08-76633C0AD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D1E7267-BCF5-6E60-9DAF-53369B39960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7B57AB7-E965-FCC6-8739-63DC4757846F}"/>
              </a:ext>
            </a:extLst>
          </p:cNvPr>
          <p:cNvGrpSpPr/>
          <p:nvPr/>
        </p:nvGrpSpPr>
        <p:grpSpPr>
          <a:xfrm rot="-10800000">
            <a:off x="410977" y="1622979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F5D0112-5D08-0E21-63D3-D08FA023EB69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09CFB0A-E68D-C474-828E-DCA338FA6232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665087DB-BD28-3FEB-69C0-EFBDB0CC7FB2}"/>
              </a:ext>
            </a:extLst>
          </p:cNvPr>
          <p:cNvSpPr/>
          <p:nvPr/>
        </p:nvSpPr>
        <p:spPr>
          <a:xfrm>
            <a:off x="6055673" y="2013916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6A3016B-0519-A2DD-FFDC-52AF0EE9DB64}"/>
              </a:ext>
            </a:extLst>
          </p:cNvPr>
          <p:cNvSpPr/>
          <p:nvPr/>
        </p:nvSpPr>
        <p:spPr>
          <a:xfrm>
            <a:off x="4614361" y="1942755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E8730A0-79AF-9001-97FB-3FB803B2FBAF}"/>
              </a:ext>
            </a:extLst>
          </p:cNvPr>
          <p:cNvSpPr/>
          <p:nvPr/>
        </p:nvSpPr>
        <p:spPr>
          <a:xfrm>
            <a:off x="530603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6B3D430-A884-2086-4FFD-E5C0599B6E14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AE84298B-3590-80C4-F5D3-D60806E5D72D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3B161EC7-D8E1-35DA-9B33-B3C15EDC49DD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8B73B24B-EC05-52F3-5B4D-803653A99F81}"/>
              </a:ext>
            </a:extLst>
          </p:cNvPr>
          <p:cNvSpPr txBox="1"/>
          <p:nvPr/>
        </p:nvSpPr>
        <p:spPr>
          <a:xfrm>
            <a:off x="1553860" y="2088052"/>
            <a:ext cx="505807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66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IP Address Class B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791C315D-2365-7B42-74F3-985DB84CAE08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B0703161-E7DB-6593-1C23-12C7057F8479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17.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B362988B-B9AF-0641-4BC0-7D16D3801210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D8B0522-3D32-C472-07DB-F4B225455FBD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DC02AE84-89A4-E485-98FC-3C1BBA435950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A29CD89-FFF8-F023-5CD9-05D4618B76D2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8AB1DF3C-99A4-602C-AFD6-EE28EB439E98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725FC391-7D89-F959-ADCB-008DAFF9EC14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B16806F-590A-3C2D-4E56-8FB88AAD37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3058" y="2476500"/>
            <a:ext cx="11377689" cy="71755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6FAE6A-1432-5E7F-0AB4-A76030A236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79102" y="3236921"/>
            <a:ext cx="10696320" cy="5427100"/>
          </a:xfrm>
          <a:prstGeom prst="rect">
            <a:avLst/>
          </a:prstGeom>
        </p:spPr>
      </p:pic>
      <p:sp>
        <p:nvSpPr>
          <p:cNvPr id="14" name="Freeform 39">
            <a:extLst>
              <a:ext uri="{FF2B5EF4-FFF2-40B4-BE49-F238E27FC236}">
                <a16:creationId xmlns:a16="http://schemas.microsoft.com/office/drawing/2014/main" id="{D578D49C-1DD8-C56B-A82B-1BED386C1481}"/>
              </a:ext>
            </a:extLst>
          </p:cNvPr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40">
            <a:extLst>
              <a:ext uri="{FF2B5EF4-FFF2-40B4-BE49-F238E27FC236}">
                <a16:creationId xmlns:a16="http://schemas.microsoft.com/office/drawing/2014/main" id="{EC6F5BF2-F8A0-BB3A-6C62-A97EA6025791}"/>
              </a:ext>
            </a:extLst>
          </p:cNvPr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19.</a:t>
            </a:r>
          </a:p>
        </p:txBody>
      </p:sp>
    </p:spTree>
    <p:extLst>
      <p:ext uri="{BB962C8B-B14F-4D97-AF65-F5344CB8AC3E}">
        <p14:creationId xmlns:p14="http://schemas.microsoft.com/office/powerpoint/2010/main" val="900196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51721-E0FB-16F7-9E4A-84C6BD743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74D2E65-8CF3-DFEF-68C0-B742BCF783F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3073E57-779D-143A-43E9-4F5D3C2AE60D}"/>
              </a:ext>
            </a:extLst>
          </p:cNvPr>
          <p:cNvGrpSpPr/>
          <p:nvPr/>
        </p:nvGrpSpPr>
        <p:grpSpPr>
          <a:xfrm rot="-10800000">
            <a:off x="410977" y="1622979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780A442-D862-29C9-DC5F-89B490F226BE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D6736EE-6A00-2035-DE64-8AE509283AC5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C8C15B50-1E62-D698-5B9B-E92B1340AD36}"/>
              </a:ext>
            </a:extLst>
          </p:cNvPr>
          <p:cNvSpPr/>
          <p:nvPr/>
        </p:nvSpPr>
        <p:spPr>
          <a:xfrm>
            <a:off x="6055673" y="2013916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F4902D4-2737-3E3F-1B85-48565E60B016}"/>
              </a:ext>
            </a:extLst>
          </p:cNvPr>
          <p:cNvSpPr/>
          <p:nvPr/>
        </p:nvSpPr>
        <p:spPr>
          <a:xfrm>
            <a:off x="4614361" y="1942755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FFCC856-38CF-A9C9-6401-7A77E42031EC}"/>
              </a:ext>
            </a:extLst>
          </p:cNvPr>
          <p:cNvSpPr/>
          <p:nvPr/>
        </p:nvSpPr>
        <p:spPr>
          <a:xfrm>
            <a:off x="530603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081C60B-6A65-4E25-465D-4332CF9669F7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08485770-F53A-8CF8-D467-DA6F760CDCA8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C32C363E-2D48-C73E-D273-0BFB08489B71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B8A02DBE-0534-FB25-792A-E972E94A63DE}"/>
              </a:ext>
            </a:extLst>
          </p:cNvPr>
          <p:cNvSpPr txBox="1"/>
          <p:nvPr/>
        </p:nvSpPr>
        <p:spPr>
          <a:xfrm>
            <a:off x="1553860" y="2088052"/>
            <a:ext cx="505807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66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IP Address Class C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78A2E6C0-C10C-DB61-E6FB-6BE40029D155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F36A55C5-1275-0346-2921-3DE47CA55AEA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17.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33BFA368-ABAB-85E4-FDA4-E6906E3D6D31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AED1A79E-1EF4-38B1-C871-3D2DAA6453E2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8AF88EA-28E9-A10A-EAFE-30E9FDC90EB5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644635A5-9EB6-BE7B-5A27-1FADEDC38342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25D3EDE5-2B23-A2DB-54D6-14B6771D6422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0716DA5-6986-3B6E-8E32-969CF13B65A2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CE6241C-3FE0-41C6-BFFD-77903D45515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3058" y="2476500"/>
            <a:ext cx="11377689" cy="71755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E84DAA-55E2-3959-C0B6-3FE7CA68EF2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33329" y="3298605"/>
            <a:ext cx="10748033" cy="5740202"/>
          </a:xfrm>
          <a:prstGeom prst="rect">
            <a:avLst/>
          </a:prstGeom>
        </p:spPr>
      </p:pic>
      <p:sp>
        <p:nvSpPr>
          <p:cNvPr id="14" name="Freeform 39">
            <a:extLst>
              <a:ext uri="{FF2B5EF4-FFF2-40B4-BE49-F238E27FC236}">
                <a16:creationId xmlns:a16="http://schemas.microsoft.com/office/drawing/2014/main" id="{B831927E-061C-5BE7-2A46-916FF1D31797}"/>
              </a:ext>
            </a:extLst>
          </p:cNvPr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40">
            <a:extLst>
              <a:ext uri="{FF2B5EF4-FFF2-40B4-BE49-F238E27FC236}">
                <a16:creationId xmlns:a16="http://schemas.microsoft.com/office/drawing/2014/main" id="{D49F5764-E96B-8D2E-5BE3-BFB936126FAA}"/>
              </a:ext>
            </a:extLst>
          </p:cNvPr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20.</a:t>
            </a:r>
          </a:p>
        </p:txBody>
      </p:sp>
    </p:spTree>
    <p:extLst>
      <p:ext uri="{BB962C8B-B14F-4D97-AF65-F5344CB8AC3E}">
        <p14:creationId xmlns:p14="http://schemas.microsoft.com/office/powerpoint/2010/main" val="1219181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E4887-7E74-C52A-DDAC-20F76817D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DEDB9D9-25E8-3954-1DD9-6B1E7A9B9F8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47986F6-4244-82DB-8438-68B7FD4CB075}"/>
              </a:ext>
            </a:extLst>
          </p:cNvPr>
          <p:cNvGrpSpPr/>
          <p:nvPr/>
        </p:nvGrpSpPr>
        <p:grpSpPr>
          <a:xfrm rot="-10800000">
            <a:off x="410977" y="1622979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C241D50-1632-DC91-53C2-3B1D839E5E58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B818225-DE67-4B0D-6F27-0C53E7D040C4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BCA6735E-7A94-7861-2F40-29AB653610AA}"/>
              </a:ext>
            </a:extLst>
          </p:cNvPr>
          <p:cNvSpPr/>
          <p:nvPr/>
        </p:nvSpPr>
        <p:spPr>
          <a:xfrm>
            <a:off x="6055673" y="2013916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5864172-3307-2980-62E1-FE50F575EA2E}"/>
              </a:ext>
            </a:extLst>
          </p:cNvPr>
          <p:cNvSpPr/>
          <p:nvPr/>
        </p:nvSpPr>
        <p:spPr>
          <a:xfrm>
            <a:off x="4614361" y="1942755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2AA27DF-A824-8603-F2F8-0CA7A609FEF2}"/>
              </a:ext>
            </a:extLst>
          </p:cNvPr>
          <p:cNvSpPr/>
          <p:nvPr/>
        </p:nvSpPr>
        <p:spPr>
          <a:xfrm>
            <a:off x="530603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C1563EB-EE3C-0A69-2D71-F9A604C00BF9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C97F08CF-2306-B92E-8C81-62916275095D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FB7D0475-06D8-63F1-C729-048FDAF9D7D3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BA3FC384-3B36-F004-D1A4-945F66EB5C47}"/>
              </a:ext>
            </a:extLst>
          </p:cNvPr>
          <p:cNvSpPr txBox="1"/>
          <p:nvPr/>
        </p:nvSpPr>
        <p:spPr>
          <a:xfrm>
            <a:off x="1553860" y="2088052"/>
            <a:ext cx="505807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66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IP Address Class D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554E0135-982C-8508-0839-57A688E8607A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18661491-7CDC-232C-FF28-ECBB44496007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17.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6F5CA58A-1F6C-1ACC-C911-308A65C0143E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EB4648D7-B2AC-29C2-14D6-285058F5BF86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F132BD5-62E4-184B-B347-669DC501AFFF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5C5750E9-EC21-2E34-B297-A3F9A4273CFF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2044C26-D2F2-DB3B-33F9-0B1E9A213EFA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479337F2-906A-EB4E-1A04-C7DE2D1F1D23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E15027D-9585-A138-9FB4-5183D6E732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3058" y="2476500"/>
            <a:ext cx="11377689" cy="71755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578CF8-AD03-40C8-4DC0-4FA6FEEE76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12330" y="2995706"/>
            <a:ext cx="10582043" cy="6023343"/>
          </a:xfrm>
          <a:prstGeom prst="rect">
            <a:avLst/>
          </a:prstGeom>
        </p:spPr>
      </p:pic>
      <p:sp>
        <p:nvSpPr>
          <p:cNvPr id="14" name="Freeform 39">
            <a:extLst>
              <a:ext uri="{FF2B5EF4-FFF2-40B4-BE49-F238E27FC236}">
                <a16:creationId xmlns:a16="http://schemas.microsoft.com/office/drawing/2014/main" id="{71F776C2-87CC-91C1-D32F-C7BBFD236F67}"/>
              </a:ext>
            </a:extLst>
          </p:cNvPr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40">
            <a:extLst>
              <a:ext uri="{FF2B5EF4-FFF2-40B4-BE49-F238E27FC236}">
                <a16:creationId xmlns:a16="http://schemas.microsoft.com/office/drawing/2014/main" id="{3D05B968-AEED-46A8-F562-91FF38DBDB21}"/>
              </a:ext>
            </a:extLst>
          </p:cNvPr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21.</a:t>
            </a:r>
          </a:p>
        </p:txBody>
      </p:sp>
    </p:spTree>
    <p:extLst>
      <p:ext uri="{BB962C8B-B14F-4D97-AF65-F5344CB8AC3E}">
        <p14:creationId xmlns:p14="http://schemas.microsoft.com/office/powerpoint/2010/main" val="1768524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8EEA0-AB04-CA82-9877-2CF734451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69CA5D6-EBB6-E5EE-B49A-8F68E558823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91D6102-AE0C-B59C-9D9E-7706F37BED95}"/>
              </a:ext>
            </a:extLst>
          </p:cNvPr>
          <p:cNvGrpSpPr/>
          <p:nvPr/>
        </p:nvGrpSpPr>
        <p:grpSpPr>
          <a:xfrm rot="-10800000">
            <a:off x="410977" y="1622979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80A5648-D678-00A1-2134-5DC99BB12AD4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FFA030F-5C9F-8831-9261-0A9EEB96E90C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064A17CD-5FDE-A015-5EFC-60A275C86470}"/>
              </a:ext>
            </a:extLst>
          </p:cNvPr>
          <p:cNvSpPr/>
          <p:nvPr/>
        </p:nvSpPr>
        <p:spPr>
          <a:xfrm>
            <a:off x="6055673" y="2013916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16ACDF6-175D-C918-7718-EF37BE6D4A3C}"/>
              </a:ext>
            </a:extLst>
          </p:cNvPr>
          <p:cNvSpPr/>
          <p:nvPr/>
        </p:nvSpPr>
        <p:spPr>
          <a:xfrm>
            <a:off x="4614361" y="1942755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7624370-073B-B452-5B6C-2EF9E71E1307}"/>
              </a:ext>
            </a:extLst>
          </p:cNvPr>
          <p:cNvSpPr/>
          <p:nvPr/>
        </p:nvSpPr>
        <p:spPr>
          <a:xfrm>
            <a:off x="530603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51C6701-3572-EBF4-6DA9-D515673BF55B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6ADD0FD6-4F66-8D57-56DB-0CE7C0319384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053CDC38-51B6-407C-DE52-F551AE04DDD9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66E2AB74-8D32-0180-5EE7-7C2AFA75C1BC}"/>
              </a:ext>
            </a:extLst>
          </p:cNvPr>
          <p:cNvSpPr txBox="1"/>
          <p:nvPr/>
        </p:nvSpPr>
        <p:spPr>
          <a:xfrm>
            <a:off x="1553860" y="2088052"/>
            <a:ext cx="505807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66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IP Address Class E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61307642-09DC-444E-77FE-5CFB6598E955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23D3DF22-6A40-C385-AE86-D71244FF2473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17.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94DDC140-8E5A-732A-DB5B-BA22B0271143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1D754E62-8F1A-BAC7-3AB7-53B07B1EEFBC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65A0358E-66DB-435A-26F3-4E62F0A62BE4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CFF48971-48E2-BD45-73E7-3586B9D9485F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228A8414-9F6C-0DCF-FD0D-64BD817601BC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8725B0D-7EF6-14A2-98FB-52AAF6F60012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AC51D52-4434-6701-97EE-C120DE8CC7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3058" y="2476500"/>
            <a:ext cx="11377689" cy="71755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B1CF34-3A9E-2800-A664-DD2805BB51F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1180" y="3284009"/>
            <a:ext cx="10271639" cy="5706466"/>
          </a:xfrm>
          <a:prstGeom prst="rect">
            <a:avLst/>
          </a:prstGeom>
        </p:spPr>
      </p:pic>
      <p:sp>
        <p:nvSpPr>
          <p:cNvPr id="14" name="Freeform 39">
            <a:extLst>
              <a:ext uri="{FF2B5EF4-FFF2-40B4-BE49-F238E27FC236}">
                <a16:creationId xmlns:a16="http://schemas.microsoft.com/office/drawing/2014/main" id="{3AC46F84-B075-94A2-B6ED-A913D7F0A710}"/>
              </a:ext>
            </a:extLst>
          </p:cNvPr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40">
            <a:extLst>
              <a:ext uri="{FF2B5EF4-FFF2-40B4-BE49-F238E27FC236}">
                <a16:creationId xmlns:a16="http://schemas.microsoft.com/office/drawing/2014/main" id="{67C31EBA-0507-CCFE-559D-C98E58F250BE}"/>
              </a:ext>
            </a:extLst>
          </p:cNvPr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22.</a:t>
            </a:r>
          </a:p>
        </p:txBody>
      </p:sp>
    </p:spTree>
    <p:extLst>
      <p:ext uri="{BB962C8B-B14F-4D97-AF65-F5344CB8AC3E}">
        <p14:creationId xmlns:p14="http://schemas.microsoft.com/office/powerpoint/2010/main" val="3478323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91506-0760-D917-61B0-BD22B3079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DEA8DA2-F2DA-CEDA-357E-41E057282DD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718F9CC-1AF6-076D-CEA2-ED15FD8424F6}"/>
              </a:ext>
            </a:extLst>
          </p:cNvPr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EB3C017-E938-DFDD-C925-4810B4185055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0C28142-52E6-C670-2C5D-4C9A3D7BFDE8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AAD71045-1C7B-469A-8E00-D7CB1122713A}"/>
              </a:ext>
            </a:extLst>
          </p:cNvPr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DC45036-5438-CE51-6728-D767CD48D9E9}"/>
              </a:ext>
            </a:extLst>
          </p:cNvPr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7B9F59A-5778-76D6-CC12-FE43083A9C39}"/>
              </a:ext>
            </a:extLst>
          </p:cNvPr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A3B8C80-A7BD-F526-53D2-2CA9C6145F77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6242BA1E-6867-1EAA-4CAC-14F74D201C40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D3A130A3-E745-F423-0762-A0B8F855C7AE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1FCC2C0B-F974-DCDF-5CEF-164B58F9CA91}"/>
              </a:ext>
            </a:extLst>
          </p:cNvPr>
          <p:cNvSpPr txBox="1"/>
          <p:nvPr/>
        </p:nvSpPr>
        <p:spPr>
          <a:xfrm>
            <a:off x="9839779" y="4405560"/>
            <a:ext cx="7082583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Umumnya</a:t>
            </a:r>
            <a:r>
              <a:rPr lang="en-US" sz="36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dinamai</a:t>
            </a:r>
            <a:r>
              <a:rPr lang="en-US" sz="36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Classless Inter-Domain Routing (CIDR)</a:t>
            </a:r>
          </a:p>
          <a:p>
            <a:pPr marL="571500" indent="-5715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Membuat standar </a:t>
            </a:r>
            <a:r>
              <a:rPr lang="en-US" sz="36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baru</a:t>
            </a:r>
            <a:r>
              <a:rPr lang="en-US" sz="36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agar </a:t>
            </a:r>
            <a:r>
              <a:rPr lang="en-US" sz="36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penyedia</a:t>
            </a:r>
            <a:r>
              <a:rPr lang="en-US" sz="36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layanan bisa </a:t>
            </a:r>
            <a:r>
              <a:rPr lang="en-US" sz="36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mengalokasikan</a:t>
            </a:r>
            <a:r>
              <a:rPr lang="en-US" sz="36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alamat IPv4 pada bit alamat </a:t>
            </a:r>
            <a:r>
              <a:rPr lang="en-US" sz="36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manapun</a:t>
            </a:r>
            <a:r>
              <a:rPr lang="en-US" sz="36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berbasis boundary (prefix length) </a:t>
            </a:r>
            <a:r>
              <a:rPr lang="en-US" sz="36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ketimbang</a:t>
            </a:r>
            <a:r>
              <a:rPr lang="en-US" sz="36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menggunakan </a:t>
            </a:r>
            <a:r>
              <a:rPr lang="en-US" sz="3600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pembagian</a:t>
            </a:r>
            <a:r>
              <a:rPr lang="en-US" sz="3600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kelas alamat A, B, atau C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A6377859-6022-E237-E420-95BA301A13CB}"/>
              </a:ext>
            </a:extLst>
          </p:cNvPr>
          <p:cNvSpPr txBox="1"/>
          <p:nvPr/>
        </p:nvSpPr>
        <p:spPr>
          <a:xfrm>
            <a:off x="9296400" y="1516433"/>
            <a:ext cx="8468032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Pengalamatan</a:t>
            </a: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Classless </a:t>
            </a:r>
          </a:p>
          <a:p>
            <a:pPr algn="l">
              <a:lnSpc>
                <a:spcPts val="7839"/>
              </a:lnSpc>
            </a:pPr>
            <a:endParaRPr lang="en-US" sz="7126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CEF77F5F-8174-8F6D-8648-FB87112E0503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B6BCD364-A055-E7E3-8029-5CCDFBF2B997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23.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4B22D999-C38F-CD73-6B16-A5EC67365019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22FCE3AF-C011-B07E-CC9B-10C209ECEE86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AD87B61A-DD50-3D3B-7370-43B907937FB1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5BC22A6-D941-D5D4-D850-6E48755EB546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FB9856F-0A82-2F40-7162-5A1AA4E234B7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793BA95A-F45D-4F4A-8F86-D9CE08B9897B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FD5728D-AF73-B958-79CB-A1010008CB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885825" y="2175777"/>
            <a:ext cx="9572625" cy="7175596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2A1601F-3C2E-3C2A-233A-37FEE339C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" y="2959787"/>
            <a:ext cx="8424232" cy="492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17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82166-B047-B7AB-0DE7-230D09140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2820007-5A35-F1ED-526B-FC2CB585436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E47AD08-7745-F89F-E82A-314B3CCE6F1D}"/>
              </a:ext>
            </a:extLst>
          </p:cNvPr>
          <p:cNvGrpSpPr/>
          <p:nvPr/>
        </p:nvGrpSpPr>
        <p:grpSpPr>
          <a:xfrm rot="-10800000">
            <a:off x="410977" y="1622979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084B74E-FEC7-C632-D027-E01609CAF3C2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6F6C4B1-FEC2-84D8-A90D-F890743C3CA1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A2C9C114-11FF-36D5-E82C-8DFEF12CDEE2}"/>
              </a:ext>
            </a:extLst>
          </p:cNvPr>
          <p:cNvSpPr/>
          <p:nvPr/>
        </p:nvSpPr>
        <p:spPr>
          <a:xfrm>
            <a:off x="6055673" y="2013916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986DC2F-26FD-49B1-9144-0FE902F18731}"/>
              </a:ext>
            </a:extLst>
          </p:cNvPr>
          <p:cNvSpPr/>
          <p:nvPr/>
        </p:nvSpPr>
        <p:spPr>
          <a:xfrm>
            <a:off x="4614361" y="1942755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F250535-B1D1-66BD-4CBC-7CF5D6907CC1}"/>
              </a:ext>
            </a:extLst>
          </p:cNvPr>
          <p:cNvSpPr/>
          <p:nvPr/>
        </p:nvSpPr>
        <p:spPr>
          <a:xfrm>
            <a:off x="530603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73576C5-EF60-DC63-2EEF-08FD3F9127DE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E3F78A00-7C1A-BA63-2589-74B4DAD9F444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1C4EA2E5-B5C8-D284-3C11-A873158E412A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AEA5E6C8-214B-A453-352C-BA646CE3E9A5}"/>
              </a:ext>
            </a:extLst>
          </p:cNvPr>
          <p:cNvSpPr txBox="1"/>
          <p:nvPr/>
        </p:nvSpPr>
        <p:spPr>
          <a:xfrm>
            <a:off x="1066800" y="2088052"/>
            <a:ext cx="5058075" cy="1885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44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Regional Internet Registries (RIRs)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8EF7891C-03AD-0E6E-FC2B-68E475DE5CF7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19FF9434-3201-8ED1-6B82-E51EBFA39C3D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17.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7F2E83B0-D848-515B-D620-53DDA876B0B9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E940930-17E4-337C-1C37-F9BCAA410E68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21D42F-F38F-C4A8-ED99-A069C3FF1514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82C82A4-45DE-75E5-096B-7837438A4C38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C683F6D-7487-2655-ACB8-D96908E4D92E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9E0A2099-FBAA-ED51-1140-08767EC8F8C5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5A649C9-F21A-B74C-993E-9A13105498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3058" y="2476500"/>
            <a:ext cx="11377689" cy="717559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1248DF0-91E7-D226-3DF3-2BAA98451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31" y="2923548"/>
            <a:ext cx="11354516" cy="618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39">
            <a:extLst>
              <a:ext uri="{FF2B5EF4-FFF2-40B4-BE49-F238E27FC236}">
                <a16:creationId xmlns:a16="http://schemas.microsoft.com/office/drawing/2014/main" id="{DF9B7766-266E-A415-0165-A3F0317F1B20}"/>
              </a:ext>
            </a:extLst>
          </p:cNvPr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40">
            <a:extLst>
              <a:ext uri="{FF2B5EF4-FFF2-40B4-BE49-F238E27FC236}">
                <a16:creationId xmlns:a16="http://schemas.microsoft.com/office/drawing/2014/main" id="{3DB7C7A7-3EE2-E97B-E9C4-EFBA94750D58}"/>
              </a:ext>
            </a:extLst>
          </p:cNvPr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24.</a:t>
            </a:r>
          </a:p>
        </p:txBody>
      </p:sp>
    </p:spTree>
    <p:extLst>
      <p:ext uri="{BB962C8B-B14F-4D97-AF65-F5344CB8AC3E}">
        <p14:creationId xmlns:p14="http://schemas.microsoft.com/office/powerpoint/2010/main" val="251392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-4126767">
            <a:off x="-4118775" y="4193783"/>
            <a:ext cx="14431212" cy="5999056"/>
            <a:chOff x="0" y="0"/>
            <a:chExt cx="977628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77628" cy="406400"/>
            </a:xfrm>
            <a:custGeom>
              <a:avLst/>
              <a:gdLst/>
              <a:ahLst/>
              <a:cxnLst/>
              <a:rect l="l" t="t" r="r" b="b"/>
              <a:pathLst>
                <a:path w="977628" h="406400">
                  <a:moveTo>
                    <a:pt x="774428" y="0"/>
                  </a:moveTo>
                  <a:cubicBezTo>
                    <a:pt x="886652" y="0"/>
                    <a:pt x="977628" y="90976"/>
                    <a:pt x="977628" y="203200"/>
                  </a:cubicBezTo>
                  <a:cubicBezTo>
                    <a:pt x="977628" y="315424"/>
                    <a:pt x="886652" y="406400"/>
                    <a:pt x="77442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977628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22236" y="4970788"/>
            <a:ext cx="5895118" cy="5895118"/>
          </a:xfrm>
          <a:custGeom>
            <a:avLst/>
            <a:gdLst/>
            <a:ahLst/>
            <a:cxnLst/>
            <a:rect l="l" t="t" r="r" b="b"/>
            <a:pathLst>
              <a:path w="5895118" h="5895118">
                <a:moveTo>
                  <a:pt x="0" y="0"/>
                </a:moveTo>
                <a:lnTo>
                  <a:pt x="5895118" y="0"/>
                </a:lnTo>
                <a:lnTo>
                  <a:pt x="5895118" y="5895118"/>
                </a:lnTo>
                <a:lnTo>
                  <a:pt x="0" y="5895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-4126767">
            <a:off x="13614282" y="-3303429"/>
            <a:ext cx="14431212" cy="5999056"/>
            <a:chOff x="0" y="0"/>
            <a:chExt cx="977628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77628" cy="406400"/>
            </a:xfrm>
            <a:custGeom>
              <a:avLst/>
              <a:gdLst/>
              <a:ahLst/>
              <a:cxnLst/>
              <a:rect l="l" t="t" r="r" b="b"/>
              <a:pathLst>
                <a:path w="977628" h="406400">
                  <a:moveTo>
                    <a:pt x="774428" y="0"/>
                  </a:moveTo>
                  <a:cubicBezTo>
                    <a:pt x="886652" y="0"/>
                    <a:pt x="977628" y="90976"/>
                    <a:pt x="977628" y="203200"/>
                  </a:cubicBezTo>
                  <a:cubicBezTo>
                    <a:pt x="977628" y="315424"/>
                    <a:pt x="886652" y="406400"/>
                    <a:pt x="77442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977628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793493" y="6763216"/>
            <a:ext cx="9764422" cy="2928078"/>
            <a:chOff x="0" y="0"/>
            <a:chExt cx="2571700" cy="7711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71700" cy="771181"/>
            </a:xfrm>
            <a:custGeom>
              <a:avLst/>
              <a:gdLst/>
              <a:ahLst/>
              <a:cxnLst/>
              <a:rect l="l" t="t" r="r" b="b"/>
              <a:pathLst>
                <a:path w="2571700" h="771181">
                  <a:moveTo>
                    <a:pt x="39644" y="0"/>
                  </a:moveTo>
                  <a:lnTo>
                    <a:pt x="2532056" y="0"/>
                  </a:lnTo>
                  <a:cubicBezTo>
                    <a:pt x="2553951" y="0"/>
                    <a:pt x="2571700" y="17749"/>
                    <a:pt x="2571700" y="39644"/>
                  </a:cubicBezTo>
                  <a:lnTo>
                    <a:pt x="2571700" y="731538"/>
                  </a:lnTo>
                  <a:cubicBezTo>
                    <a:pt x="2571700" y="753432"/>
                    <a:pt x="2553951" y="771181"/>
                    <a:pt x="2532056" y="771181"/>
                  </a:cubicBezTo>
                  <a:lnTo>
                    <a:pt x="39644" y="771181"/>
                  </a:lnTo>
                  <a:cubicBezTo>
                    <a:pt x="17749" y="771181"/>
                    <a:pt x="0" y="753432"/>
                    <a:pt x="0" y="731538"/>
                  </a:cubicBezTo>
                  <a:lnTo>
                    <a:pt x="0" y="39644"/>
                  </a:lnTo>
                  <a:cubicBezTo>
                    <a:pt x="0" y="17749"/>
                    <a:pt x="17749" y="0"/>
                    <a:pt x="39644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19050"/>
              <a:ext cx="2571700" cy="752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8504726" y="7800778"/>
            <a:ext cx="544046" cy="544046"/>
          </a:xfrm>
          <a:custGeom>
            <a:avLst/>
            <a:gdLst/>
            <a:ahLst/>
            <a:cxnLst/>
            <a:rect l="l" t="t" r="r" b="b"/>
            <a:pathLst>
              <a:path w="544046" h="544046">
                <a:moveTo>
                  <a:pt x="0" y="0"/>
                </a:moveTo>
                <a:lnTo>
                  <a:pt x="544046" y="0"/>
                </a:lnTo>
                <a:lnTo>
                  <a:pt x="544046" y="544046"/>
                </a:lnTo>
                <a:lnTo>
                  <a:pt x="0" y="5440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504726" y="8619004"/>
            <a:ext cx="544046" cy="544046"/>
          </a:xfrm>
          <a:custGeom>
            <a:avLst/>
            <a:gdLst/>
            <a:ahLst/>
            <a:cxnLst/>
            <a:rect l="l" t="t" r="r" b="b"/>
            <a:pathLst>
              <a:path w="544046" h="544046">
                <a:moveTo>
                  <a:pt x="0" y="0"/>
                </a:moveTo>
                <a:lnTo>
                  <a:pt x="544046" y="0"/>
                </a:lnTo>
                <a:lnTo>
                  <a:pt x="544046" y="544046"/>
                </a:lnTo>
                <a:lnTo>
                  <a:pt x="0" y="5440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504726" y="1210990"/>
            <a:ext cx="8115300" cy="4189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58"/>
              </a:lnSpc>
            </a:pPr>
            <a:r>
              <a:rPr lang="en-US" sz="16058" b="1" dirty="0" err="1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Terima</a:t>
            </a:r>
            <a:r>
              <a:rPr lang="en-US" sz="16058" b="1" dirty="0">
                <a:solidFill>
                  <a:srgbClr val="122455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Kasih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169619" y="7870722"/>
            <a:ext cx="2299104" cy="356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3"/>
              </a:lnSpc>
            </a:pPr>
            <a:r>
              <a:rPr lang="en-US" sz="2088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+6285291041812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69619" y="8688948"/>
            <a:ext cx="3787249" cy="356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3"/>
              </a:lnSpc>
            </a:pPr>
            <a:r>
              <a:rPr lang="en-US" sz="2088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hsibyan@unsiq.ac.id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528843" y="7151617"/>
            <a:ext cx="5068803" cy="356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3"/>
              </a:lnSpc>
            </a:pPr>
            <a:r>
              <a:rPr lang="en-US" sz="208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Untuk Informasi Lebih Lanjut :</a:t>
            </a:r>
          </a:p>
        </p:txBody>
      </p:sp>
      <p:sp>
        <p:nvSpPr>
          <p:cNvPr id="24" name="Freeform 24"/>
          <p:cNvSpPr/>
          <p:nvPr/>
        </p:nvSpPr>
        <p:spPr>
          <a:xfrm>
            <a:off x="14704141" y="-303901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10848" y="-303901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/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/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/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/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839779" y="4405560"/>
            <a:ext cx="7082583" cy="504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Alamat IP atau IP Address adalah alamat yang menjadi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tanda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pengenal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untuk setiap host yang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terhubung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dengan TCP/IP (internet), berdasarkan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aturan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dari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Internet Protocol (IP)</a:t>
            </a:r>
          </a:p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Setiap host yang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akan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terhubung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berbasis TCP/IP, harus memiliki IP address.</a:t>
            </a:r>
          </a:p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IP Address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bersifat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unik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artinya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dalam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satu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tidak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ada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dua host atau lebih yang menggunakan alamat IP yang sama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296400" y="1516433"/>
            <a:ext cx="8468032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Pengertian</a:t>
            </a: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</a:t>
            </a:r>
            <a:r>
              <a:rPr lang="en-US" sz="7126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Pengalamatan</a:t>
            </a: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IP</a:t>
            </a:r>
          </a:p>
        </p:txBody>
      </p:sp>
      <p:sp>
        <p:nvSpPr>
          <p:cNvPr id="26" name="Freeform 26"/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02.</a:t>
            </a:r>
          </a:p>
        </p:txBody>
      </p:sp>
      <p:sp>
        <p:nvSpPr>
          <p:cNvPr id="28" name="Freeform 28"/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/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24264E5-9D9D-8B67-47A9-CC1686D8C8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885825" y="2175777"/>
            <a:ext cx="9572625" cy="7175596"/>
          </a:xfrm>
          <a:prstGeom prst="rect">
            <a:avLst/>
          </a:prstGeom>
        </p:spPr>
      </p:pic>
      <p:pic>
        <p:nvPicPr>
          <p:cNvPr id="1028" name="Picture 4" descr="Understanding IP Addresses: A Complete Guide to Internet Protocol">
            <a:extLst>
              <a:ext uri="{FF2B5EF4-FFF2-40B4-BE49-F238E27FC236}">
                <a16:creationId xmlns:a16="http://schemas.microsoft.com/office/drawing/2014/main" id="{17BB8002-92F2-D396-8199-E4D17624E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r="14009"/>
          <a:stretch/>
        </p:blipFill>
        <p:spPr bwMode="auto">
          <a:xfrm>
            <a:off x="-801865" y="3115210"/>
            <a:ext cx="8886825" cy="503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08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61B65-825A-277E-6A07-FC7431EA2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1D84BB4-EA13-A027-1C82-BC723032092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5DCD8CC-D352-AE49-AED3-54F882F1C7A9}"/>
              </a:ext>
            </a:extLst>
          </p:cNvPr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E771250-D38A-4C27-0EC5-4C952AA21229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FEE31E2-DD5C-8D99-CBCD-7D61B1C71174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4AC20EA6-5591-765D-718F-71EE61F3C2CE}"/>
              </a:ext>
            </a:extLst>
          </p:cNvPr>
          <p:cNvSpPr/>
          <p:nvPr/>
        </p:nvSpPr>
        <p:spPr>
          <a:xfrm>
            <a:off x="-3124200" y="1717618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125F0EC-7695-40FA-7091-1392A97C0897}"/>
              </a:ext>
            </a:extLst>
          </p:cNvPr>
          <p:cNvSpPr/>
          <p:nvPr/>
        </p:nvSpPr>
        <p:spPr>
          <a:xfrm>
            <a:off x="-4528897" y="1663059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E722315-128E-157F-7A8B-38678BAEF34C}"/>
              </a:ext>
            </a:extLst>
          </p:cNvPr>
          <p:cNvSpPr/>
          <p:nvPr/>
        </p:nvSpPr>
        <p:spPr>
          <a:xfrm>
            <a:off x="198989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4AA38E5-D94A-E7D4-9EEB-2717D00F6D18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C78EC9CC-0D14-3E36-879A-B3D695BAD752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93572CFD-C785-FC33-3666-341F32A15443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DDE66ADE-F458-A560-FA5C-BC5C47479FB5}"/>
              </a:ext>
            </a:extLst>
          </p:cNvPr>
          <p:cNvSpPr txBox="1"/>
          <p:nvPr/>
        </p:nvSpPr>
        <p:spPr>
          <a:xfrm>
            <a:off x="9839779" y="4405560"/>
            <a:ext cx="7082583" cy="2736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IP Address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terdiri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dari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bilangan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biner 32 bit yang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dibagi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dalam 4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oktet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, dan dituliskan dalam format 4 kelompok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bilangan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desimal</a:t>
            </a:r>
            <a:endParaRPr lang="en-US" sz="2541" dirty="0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Sebagian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oktet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(kelompok 8 bit) pertama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dari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IP Address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menunjukkan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Alamat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dan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oktet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yang lainnya </a:t>
            </a:r>
            <a:r>
              <a:rPr lang="en-US" sz="2541" dirty="0" err="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menunjukkan</a:t>
            </a:r>
            <a:r>
              <a:rPr lang="en-US" sz="2541" dirty="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Alamat Host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CB012EA2-CEBA-DA0E-5BB5-1DA1BDEDD7FD}"/>
              </a:ext>
            </a:extLst>
          </p:cNvPr>
          <p:cNvSpPr txBox="1"/>
          <p:nvPr/>
        </p:nvSpPr>
        <p:spPr>
          <a:xfrm>
            <a:off x="9296400" y="1516433"/>
            <a:ext cx="846803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Format IPv4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8F8CD23C-57E5-7698-0F0B-F5BD1F87B003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1FBCDC09-1606-3802-6B20-487D994CB065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03.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6E4FFCAB-62DF-2E8C-50E1-5F7FE8005FA4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D89A20D0-5EFF-0846-B10A-1233CEB6AED5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FF3084D4-7F18-5B92-8059-5AA43E691308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A299235-3771-094E-63A4-A7E027D719CE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E26A003-9E20-3967-3453-B145B9DE9233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CA2E36A9-08F0-B9C3-3EA8-862270C1251E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10EB9C6-3423-1461-2693-27FA676A26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885825" y="2175777"/>
            <a:ext cx="9572625" cy="71755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EC68FE-E6EF-FDAC-F06C-663B75AFDEB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202131" y="2743374"/>
            <a:ext cx="8779662" cy="547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2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85243-CF36-10D3-DEA4-6CD61FC4F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040FE3E-E7DF-7267-0F82-718C377F5C7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08A4559-62A7-6522-49C4-C281312FCE30}"/>
              </a:ext>
            </a:extLst>
          </p:cNvPr>
          <p:cNvGrpSpPr/>
          <p:nvPr/>
        </p:nvGrpSpPr>
        <p:grpSpPr>
          <a:xfrm rot="-10800000">
            <a:off x="410977" y="1622979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52D75C9-2A32-7AEC-D076-3CD3AD8FEF8E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9024782-5E85-7E5B-A8F6-746D81628852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70E649CC-C8F2-DD86-1569-4E2D269439F2}"/>
              </a:ext>
            </a:extLst>
          </p:cNvPr>
          <p:cNvSpPr/>
          <p:nvPr/>
        </p:nvSpPr>
        <p:spPr>
          <a:xfrm>
            <a:off x="6055673" y="2013916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EA5AA83-8704-57AB-2527-BD2D1DF3846F}"/>
              </a:ext>
            </a:extLst>
          </p:cNvPr>
          <p:cNvSpPr/>
          <p:nvPr/>
        </p:nvSpPr>
        <p:spPr>
          <a:xfrm>
            <a:off x="4614361" y="1942755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B3D46D9-FBCD-5A96-5292-A2465754BC7E}"/>
              </a:ext>
            </a:extLst>
          </p:cNvPr>
          <p:cNvSpPr/>
          <p:nvPr/>
        </p:nvSpPr>
        <p:spPr>
          <a:xfrm>
            <a:off x="530603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F760BAB-FB8F-3F47-7788-73D9807C27E4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2C719AD3-808C-8688-DF83-FEA8401EB85B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4C5949F8-5EEB-897F-74C4-BEC665D2A5D7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1E6CB6DE-D3DF-FB4F-E44E-376D30C7547C}"/>
              </a:ext>
            </a:extLst>
          </p:cNvPr>
          <p:cNvSpPr txBox="1"/>
          <p:nvPr/>
        </p:nvSpPr>
        <p:spPr>
          <a:xfrm>
            <a:off x="1867541" y="2788838"/>
            <a:ext cx="5058075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Contoh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3E3D7D22-E3BC-4E8B-1979-9CF6A36DED79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882D5000-C138-D6A5-4751-FCC1DFEBF7B5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17.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7FD05F6F-45EF-9A39-BF35-9E392BA5646E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1B2C931-D015-C4AB-4A1F-E3CACB80A129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099185E3-C057-4916-FE01-9B54BA4CE5B9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5B656E97-5746-3D47-70A8-FA443C2D6E36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3690F90-F38C-9DA3-85A0-22D33982F18E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B83939C-B357-87A4-8528-1AB67B4F1A36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9A9F28E-C20B-F5AD-3912-8946CD7CB0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3058" y="2522506"/>
            <a:ext cx="11377689" cy="71755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B9F766-F580-2664-6D89-D7541488EB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06496" y="2753335"/>
            <a:ext cx="9352961" cy="6888329"/>
          </a:xfrm>
          <a:prstGeom prst="rect">
            <a:avLst/>
          </a:prstGeom>
        </p:spPr>
      </p:pic>
      <p:sp>
        <p:nvSpPr>
          <p:cNvPr id="14" name="Freeform 39">
            <a:extLst>
              <a:ext uri="{FF2B5EF4-FFF2-40B4-BE49-F238E27FC236}">
                <a16:creationId xmlns:a16="http://schemas.microsoft.com/office/drawing/2014/main" id="{BEA15A12-2A98-0FD4-B1DC-9646FF787B60}"/>
              </a:ext>
            </a:extLst>
          </p:cNvPr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40">
            <a:extLst>
              <a:ext uri="{FF2B5EF4-FFF2-40B4-BE49-F238E27FC236}">
                <a16:creationId xmlns:a16="http://schemas.microsoft.com/office/drawing/2014/main" id="{5E9508E5-369C-376F-7F7D-5588D7A22719}"/>
              </a:ext>
            </a:extLst>
          </p:cNvPr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171227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F2B67-D958-6DF1-D208-42C7CC58E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DE2DF95-FA0C-F58F-D700-9DE94B30CF2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B44A0ABD-AE1D-303E-04F3-131835CB1557}"/>
              </a:ext>
            </a:extLst>
          </p:cNvPr>
          <p:cNvGrpSpPr/>
          <p:nvPr/>
        </p:nvGrpSpPr>
        <p:grpSpPr>
          <a:xfrm rot="-5400000">
            <a:off x="-3701178" y="-2293392"/>
            <a:ext cx="16295701" cy="11092414"/>
            <a:chOff x="0" y="0"/>
            <a:chExt cx="1202738" cy="818699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28D1353-8487-50D1-311B-21DF3B497FCA}"/>
                </a:ext>
              </a:extLst>
            </p:cNvPr>
            <p:cNvSpPr/>
            <p:nvPr/>
          </p:nvSpPr>
          <p:spPr>
            <a:xfrm>
              <a:off x="0" y="0"/>
              <a:ext cx="1202738" cy="818699"/>
            </a:xfrm>
            <a:custGeom>
              <a:avLst/>
              <a:gdLst/>
              <a:ahLst/>
              <a:cxnLst/>
              <a:rect l="l" t="t" r="r" b="b"/>
              <a:pathLst>
                <a:path w="1202738" h="818699">
                  <a:moveTo>
                    <a:pt x="999538" y="0"/>
                  </a:moveTo>
                  <a:cubicBezTo>
                    <a:pt x="1111762" y="0"/>
                    <a:pt x="1202738" y="183272"/>
                    <a:pt x="1202738" y="409349"/>
                  </a:cubicBezTo>
                  <a:cubicBezTo>
                    <a:pt x="1202738" y="635427"/>
                    <a:pt x="1111762" y="818699"/>
                    <a:pt x="999538" y="818699"/>
                  </a:cubicBezTo>
                  <a:lnTo>
                    <a:pt x="203200" y="818699"/>
                  </a:lnTo>
                  <a:cubicBezTo>
                    <a:pt x="90976" y="818699"/>
                    <a:pt x="0" y="635427"/>
                    <a:pt x="0" y="409349"/>
                  </a:cubicBezTo>
                  <a:cubicBezTo>
                    <a:pt x="0" y="18327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6C4AABF-32FE-6F67-88B3-700CF3E26A80}"/>
                </a:ext>
              </a:extLst>
            </p:cNvPr>
            <p:cNvSpPr txBox="1"/>
            <p:nvPr/>
          </p:nvSpPr>
          <p:spPr>
            <a:xfrm>
              <a:off x="0" y="19050"/>
              <a:ext cx="1202738" cy="7996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7DED7A5B-116B-45AC-9326-30E3BC13557F}"/>
              </a:ext>
            </a:extLst>
          </p:cNvPr>
          <p:cNvSpPr txBox="1"/>
          <p:nvPr/>
        </p:nvSpPr>
        <p:spPr>
          <a:xfrm>
            <a:off x="1028700" y="1755132"/>
            <a:ext cx="8368032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56"/>
              </a:lnSpc>
            </a:pPr>
            <a:r>
              <a:rPr lang="en-US" sz="9051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Struktur Alamat IPv4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59B4748-37F3-C532-E23F-0D5B89A3E474}"/>
              </a:ext>
            </a:extLst>
          </p:cNvPr>
          <p:cNvSpPr txBox="1"/>
          <p:nvPr/>
        </p:nvSpPr>
        <p:spPr>
          <a:xfrm>
            <a:off x="1028700" y="4963648"/>
            <a:ext cx="7806692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Notasi</a:t>
            </a:r>
            <a:r>
              <a:rPr lang="en-US" sz="3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Biner </a:t>
            </a:r>
            <a:r>
              <a:rPr lang="en-US" sz="36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merujuk</a:t>
            </a:r>
            <a:r>
              <a:rPr lang="en-US" sz="3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pada </a:t>
            </a:r>
            <a:r>
              <a:rPr lang="en-US" sz="36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fakta</a:t>
            </a:r>
            <a:r>
              <a:rPr lang="en-US" sz="3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bahwa komputer </a:t>
            </a:r>
            <a:r>
              <a:rPr lang="en-US" sz="36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berkomunikasi</a:t>
            </a:r>
            <a:r>
              <a:rPr lang="en-US" sz="3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menggunakan 1 dan 0</a:t>
            </a:r>
          </a:p>
          <a:p>
            <a:pPr marL="457200" indent="-457200" algn="l">
              <a:lnSpc>
                <a:spcPts val="355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Konversi  Biner </a:t>
            </a:r>
            <a:r>
              <a:rPr lang="en-US" sz="36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3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Desimal</a:t>
            </a:r>
            <a:r>
              <a:rPr lang="en-US" sz="3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membutuhkan</a:t>
            </a:r>
            <a:r>
              <a:rPr lang="en-US" sz="3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pemahaman</a:t>
            </a:r>
            <a:r>
              <a:rPr lang="en-US" sz="3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mengenai</a:t>
            </a:r>
            <a:r>
              <a:rPr lang="en-US" sz="3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dasar</a:t>
            </a:r>
            <a:r>
              <a:rPr lang="en-US" sz="3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matematika</a:t>
            </a:r>
            <a:r>
              <a:rPr lang="en-US" sz="3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yaitu</a:t>
            </a:r>
            <a:r>
              <a:rPr lang="en-US" sz="3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sistem </a:t>
            </a:r>
            <a:r>
              <a:rPr lang="en-US" sz="36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bilangan</a:t>
            </a:r>
            <a:r>
              <a:rPr lang="en-US" sz="3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– dan </a:t>
            </a:r>
            <a:r>
              <a:rPr lang="en-US" sz="36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notasi</a:t>
            </a:r>
            <a:r>
              <a:rPr lang="en-US" sz="3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posisi</a:t>
            </a:r>
            <a:endParaRPr lang="en-US" sz="36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D88E44A-1675-B665-0993-53A1C548F254}"/>
              </a:ext>
            </a:extLst>
          </p:cNvPr>
          <p:cNvSpPr txBox="1"/>
          <p:nvPr/>
        </p:nvSpPr>
        <p:spPr>
          <a:xfrm>
            <a:off x="11010728" y="1114425"/>
            <a:ext cx="6874765" cy="1397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930"/>
              </a:lnSpc>
            </a:pPr>
            <a:r>
              <a:rPr lang="en-US" sz="9936" dirty="0" err="1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Notasi</a:t>
            </a:r>
            <a:r>
              <a:rPr lang="en-US" sz="9936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 Biner</a:t>
            </a: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57236435-08C5-EC36-F8B4-39C2ADF54525}"/>
              </a:ext>
            </a:extLst>
          </p:cNvPr>
          <p:cNvSpPr/>
          <p:nvPr/>
        </p:nvSpPr>
        <p:spPr>
          <a:xfrm rot="-10800000">
            <a:off x="580098" y="9497913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C6D37274-DA76-76D0-7347-5C38317111B3}"/>
              </a:ext>
            </a:extLst>
          </p:cNvPr>
          <p:cNvSpPr txBox="1"/>
          <p:nvPr/>
        </p:nvSpPr>
        <p:spPr>
          <a:xfrm>
            <a:off x="1257145" y="9469338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2BCEF3"/>
                </a:solidFill>
                <a:latin typeface="Roboto"/>
                <a:ea typeface="Roboto"/>
                <a:cs typeface="Roboto"/>
                <a:sym typeface="Roboto"/>
              </a:rPr>
              <a:t>05.</a:t>
            </a:r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D13301AD-24F9-D559-C564-734F87A5FCBF}"/>
              </a:ext>
            </a:extLst>
          </p:cNvPr>
          <p:cNvSpPr/>
          <p:nvPr/>
        </p:nvSpPr>
        <p:spPr>
          <a:xfrm rot="284207">
            <a:off x="16675561" y="545185"/>
            <a:ext cx="1167478" cy="1076512"/>
          </a:xfrm>
          <a:custGeom>
            <a:avLst/>
            <a:gdLst/>
            <a:ahLst/>
            <a:cxnLst/>
            <a:rect l="l" t="t" r="r" b="b"/>
            <a:pathLst>
              <a:path w="1167478" h="1076512">
                <a:moveTo>
                  <a:pt x="0" y="0"/>
                </a:moveTo>
                <a:lnTo>
                  <a:pt x="1167478" y="0"/>
                </a:lnTo>
                <a:lnTo>
                  <a:pt x="1167478" y="1076511"/>
                </a:lnTo>
                <a:lnTo>
                  <a:pt x="0" y="1076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D15BE79E-19A8-302E-3D70-AD594639BB51}"/>
              </a:ext>
            </a:extLst>
          </p:cNvPr>
          <p:cNvSpPr/>
          <p:nvPr/>
        </p:nvSpPr>
        <p:spPr>
          <a:xfrm>
            <a:off x="9275028" y="-282501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D54364F0-9A46-6CE3-650A-88555378BB92}"/>
              </a:ext>
            </a:extLst>
          </p:cNvPr>
          <p:cNvSpPr/>
          <p:nvPr/>
        </p:nvSpPr>
        <p:spPr>
          <a:xfrm rot="722013" flipH="1">
            <a:off x="5483328" y="-175280"/>
            <a:ext cx="3123806" cy="1534570"/>
          </a:xfrm>
          <a:custGeom>
            <a:avLst/>
            <a:gdLst/>
            <a:ahLst/>
            <a:cxnLst/>
            <a:rect l="l" t="t" r="r" b="b"/>
            <a:pathLst>
              <a:path w="3123806" h="1534570">
                <a:moveTo>
                  <a:pt x="3123806" y="0"/>
                </a:moveTo>
                <a:lnTo>
                  <a:pt x="0" y="0"/>
                </a:lnTo>
                <a:lnTo>
                  <a:pt x="0" y="1534570"/>
                </a:lnTo>
                <a:lnTo>
                  <a:pt x="3123806" y="1534570"/>
                </a:lnTo>
                <a:lnTo>
                  <a:pt x="312380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B87D5C9A-BD83-2049-DABB-BD71E6785003}"/>
              </a:ext>
            </a:extLst>
          </p:cNvPr>
          <p:cNvSpPr/>
          <p:nvPr/>
        </p:nvSpPr>
        <p:spPr>
          <a:xfrm rot="798414">
            <a:off x="5019098" y="7803676"/>
            <a:ext cx="1224802" cy="816535"/>
          </a:xfrm>
          <a:custGeom>
            <a:avLst/>
            <a:gdLst/>
            <a:ahLst/>
            <a:cxnLst/>
            <a:rect l="l" t="t" r="r" b="b"/>
            <a:pathLst>
              <a:path w="1224802" h="816535">
                <a:moveTo>
                  <a:pt x="0" y="0"/>
                </a:moveTo>
                <a:lnTo>
                  <a:pt x="1224802" y="0"/>
                </a:lnTo>
                <a:lnTo>
                  <a:pt x="1224802" y="816534"/>
                </a:lnTo>
                <a:lnTo>
                  <a:pt x="0" y="8165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FEFD81-0290-25C6-C580-21C800FA3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319937"/>
            <a:ext cx="8339890" cy="588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7">
            <a:extLst>
              <a:ext uri="{FF2B5EF4-FFF2-40B4-BE49-F238E27FC236}">
                <a16:creationId xmlns:a16="http://schemas.microsoft.com/office/drawing/2014/main" id="{CA6C75D3-3085-9BF6-D497-99AA94E4DE44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DC8C4A4E-DA00-5D7C-5EAC-9DCD563B1674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A217DD55-FD74-7D84-CD62-ADBCF701A487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087F7AA-CEE7-FB73-E8B3-0F30DC56B5A4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FFE4259-6141-CA5B-28D8-403DAF41E33F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</p:grpSp>
      <p:sp>
        <p:nvSpPr>
          <p:cNvPr id="23" name="Freeform 23">
            <a:extLst>
              <a:ext uri="{FF2B5EF4-FFF2-40B4-BE49-F238E27FC236}">
                <a16:creationId xmlns:a16="http://schemas.microsoft.com/office/drawing/2014/main" id="{5708DBDD-1828-8C95-7E0E-DD6387F746B1}"/>
              </a:ext>
            </a:extLst>
          </p:cNvPr>
          <p:cNvSpPr/>
          <p:nvPr/>
        </p:nvSpPr>
        <p:spPr>
          <a:xfrm>
            <a:off x="5347332" y="8750203"/>
            <a:ext cx="6976120" cy="6976120"/>
          </a:xfrm>
          <a:custGeom>
            <a:avLst/>
            <a:gdLst/>
            <a:ahLst/>
            <a:cxnLst/>
            <a:rect l="l" t="t" r="r" b="b"/>
            <a:pathLst>
              <a:path w="6976120" h="6976120">
                <a:moveTo>
                  <a:pt x="0" y="0"/>
                </a:moveTo>
                <a:lnTo>
                  <a:pt x="6976120" y="0"/>
                </a:lnTo>
                <a:lnTo>
                  <a:pt x="6976120" y="6976120"/>
                </a:lnTo>
                <a:lnTo>
                  <a:pt x="0" y="69761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3874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951D0-028D-CC7C-305F-119BF093B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854DBFC-0DA7-41A2-64EE-7BC45573A4A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ECAE340-B1E1-AC35-1D9E-5D46C5302982}"/>
              </a:ext>
            </a:extLst>
          </p:cNvPr>
          <p:cNvGrpSpPr/>
          <p:nvPr/>
        </p:nvGrpSpPr>
        <p:grpSpPr>
          <a:xfrm rot="-10800000">
            <a:off x="410977" y="1622979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CDA3CB0-392E-1A4E-261C-6D0075B3AC4E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A4CFD10-05E2-B034-1F8C-7F887C90DD56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25A8C234-AD15-66B9-EE9F-AA1518FB3A4D}"/>
              </a:ext>
            </a:extLst>
          </p:cNvPr>
          <p:cNvSpPr/>
          <p:nvPr/>
        </p:nvSpPr>
        <p:spPr>
          <a:xfrm>
            <a:off x="6055673" y="2013916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D07BA22-37A7-F67E-1279-F937F6BEBE3D}"/>
              </a:ext>
            </a:extLst>
          </p:cNvPr>
          <p:cNvSpPr/>
          <p:nvPr/>
        </p:nvSpPr>
        <p:spPr>
          <a:xfrm>
            <a:off x="4614361" y="1942755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A89F18F-4191-0CFF-4C93-987BB9B0C985}"/>
              </a:ext>
            </a:extLst>
          </p:cNvPr>
          <p:cNvSpPr/>
          <p:nvPr/>
        </p:nvSpPr>
        <p:spPr>
          <a:xfrm>
            <a:off x="530603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FF8EA74-9FEB-6B3D-E907-9AB4A995712A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FBB25F33-F814-A71C-6292-89B9C35D0EFB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93FC7C34-CB01-22CC-4BEA-0F430B2AD809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D67C704F-4B11-4F3C-C4D1-3F2244BD0F2F}"/>
              </a:ext>
            </a:extLst>
          </p:cNvPr>
          <p:cNvSpPr txBox="1"/>
          <p:nvPr/>
        </p:nvSpPr>
        <p:spPr>
          <a:xfrm>
            <a:off x="1812329" y="1727945"/>
            <a:ext cx="5058075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Sistem </a:t>
            </a:r>
            <a:r>
              <a:rPr lang="en-US" sz="7126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Bilangan</a:t>
            </a: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Biner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DBE78079-A49A-1871-52E2-CA4E37C61DD8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7914255B-596B-AC5C-F72C-2A6B9E285451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17.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E37C0DB8-4D03-FAFD-0E95-CB12EA7C5A78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1CC61296-FCE0-95D3-7A0B-03DF75CA8F5E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FAEDC53-A2B4-8FDA-5911-90C6BBDA31AC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3671689-A36B-2C72-E7A6-CAA8CFE4DBC5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A5AFE79-F16E-F48A-056E-AEF69E3E346E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7C69E59A-D473-82FD-3471-50C8AC27D8BF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CD399A8-9BE6-AC61-5E37-27C764AB2A6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3058" y="2522506"/>
            <a:ext cx="11377689" cy="71755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4C2D96-C79D-B3B4-B1C5-58B931AED85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39631" y="2522506"/>
            <a:ext cx="10941732" cy="7114206"/>
          </a:xfrm>
          <a:prstGeom prst="rect">
            <a:avLst/>
          </a:prstGeom>
        </p:spPr>
      </p:pic>
      <p:sp>
        <p:nvSpPr>
          <p:cNvPr id="14" name="Freeform 39">
            <a:extLst>
              <a:ext uri="{FF2B5EF4-FFF2-40B4-BE49-F238E27FC236}">
                <a16:creationId xmlns:a16="http://schemas.microsoft.com/office/drawing/2014/main" id="{91BA1523-AC00-31C9-FB11-5321A427C1F8}"/>
              </a:ext>
            </a:extLst>
          </p:cNvPr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40">
            <a:extLst>
              <a:ext uri="{FF2B5EF4-FFF2-40B4-BE49-F238E27FC236}">
                <a16:creationId xmlns:a16="http://schemas.microsoft.com/office/drawing/2014/main" id="{D074DB3A-5117-7257-F6F8-B1A0B4B2CC8F}"/>
              </a:ext>
            </a:extLst>
          </p:cNvPr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06.</a:t>
            </a:r>
          </a:p>
        </p:txBody>
      </p:sp>
    </p:spTree>
    <p:extLst>
      <p:ext uri="{BB962C8B-B14F-4D97-AF65-F5344CB8AC3E}">
        <p14:creationId xmlns:p14="http://schemas.microsoft.com/office/powerpoint/2010/main" val="3099617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4A217-8E35-002D-E4DA-69A74155B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DE9A80E-FC5B-BDD3-AD5D-59EF5B16846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304EC47-B2FC-4D2A-EA66-802E688CB0C0}"/>
              </a:ext>
            </a:extLst>
          </p:cNvPr>
          <p:cNvGrpSpPr/>
          <p:nvPr/>
        </p:nvGrpSpPr>
        <p:grpSpPr>
          <a:xfrm rot="-10800000">
            <a:off x="410977" y="1622979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B296C47-755E-075B-5A7D-0258291AEB34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AF233B8-3396-A747-2256-9FB15B76F435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F4B508A7-628C-C84F-0971-03E23A042F28}"/>
              </a:ext>
            </a:extLst>
          </p:cNvPr>
          <p:cNvSpPr/>
          <p:nvPr/>
        </p:nvSpPr>
        <p:spPr>
          <a:xfrm>
            <a:off x="6055673" y="2013916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4B7FD9F-2DE6-AE13-2A4B-296A7D01C4BB}"/>
              </a:ext>
            </a:extLst>
          </p:cNvPr>
          <p:cNvSpPr/>
          <p:nvPr/>
        </p:nvSpPr>
        <p:spPr>
          <a:xfrm>
            <a:off x="4614361" y="1942755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359C006-99DE-AEF7-597F-7C28C5D27603}"/>
              </a:ext>
            </a:extLst>
          </p:cNvPr>
          <p:cNvSpPr/>
          <p:nvPr/>
        </p:nvSpPr>
        <p:spPr>
          <a:xfrm>
            <a:off x="530603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3598240-30CA-50E2-6937-4BDD4E3BBE18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881845A2-CDCC-F465-6FF1-5491946AA892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F35E8AED-119B-2CCF-636A-1645AB574A4C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941D13CD-9597-BF52-7F1A-DFD7C4EC5FED}"/>
              </a:ext>
            </a:extLst>
          </p:cNvPr>
          <p:cNvSpPr txBox="1"/>
          <p:nvPr/>
        </p:nvSpPr>
        <p:spPr>
          <a:xfrm>
            <a:off x="1812329" y="1727945"/>
            <a:ext cx="5058075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Koversi</a:t>
            </a: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Biner - </a:t>
            </a:r>
            <a:r>
              <a:rPr lang="en-US" sz="7126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Desimal</a:t>
            </a:r>
            <a:endParaRPr lang="en-US" sz="7126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EF019308-138F-D138-EBEF-1C3DA60FF7BB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EF207A05-1E4E-0021-B595-1C9C22CB30AD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17.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E02827E0-11A9-7255-171A-7614C33BDCF2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21767E10-50F9-19A6-3AAB-7B9B082B0C4E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472BC79D-8D51-5D5A-F782-CEB724061BA8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F7D68C-F6EA-7D18-6AEC-34836843CD8F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1F584975-7902-20BB-AB1F-89D855BA5C24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A29F6B1A-8B3C-D3C6-D107-360A96469A8B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864CEA4-6115-8283-C1E9-1E005ABA08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3058" y="2522506"/>
            <a:ext cx="11377689" cy="71755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FE603E-B8BD-6147-90DA-501886BED25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32601" y="3734132"/>
            <a:ext cx="10722921" cy="4874055"/>
          </a:xfrm>
          <a:prstGeom prst="rect">
            <a:avLst/>
          </a:prstGeom>
        </p:spPr>
      </p:pic>
      <p:sp>
        <p:nvSpPr>
          <p:cNvPr id="14" name="Freeform 39">
            <a:extLst>
              <a:ext uri="{FF2B5EF4-FFF2-40B4-BE49-F238E27FC236}">
                <a16:creationId xmlns:a16="http://schemas.microsoft.com/office/drawing/2014/main" id="{B207520D-608D-D1EA-2EF0-B19520902CF9}"/>
              </a:ext>
            </a:extLst>
          </p:cNvPr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40">
            <a:extLst>
              <a:ext uri="{FF2B5EF4-FFF2-40B4-BE49-F238E27FC236}">
                <a16:creationId xmlns:a16="http://schemas.microsoft.com/office/drawing/2014/main" id="{D9C88910-7A10-C5F1-D27C-4B3BC86D82FE}"/>
              </a:ext>
            </a:extLst>
          </p:cNvPr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07.</a:t>
            </a:r>
          </a:p>
        </p:txBody>
      </p:sp>
    </p:spTree>
    <p:extLst>
      <p:ext uri="{BB962C8B-B14F-4D97-AF65-F5344CB8AC3E}">
        <p14:creationId xmlns:p14="http://schemas.microsoft.com/office/powerpoint/2010/main" val="235261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540E8-BFCA-6B55-A599-19C0846E1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59C424C-04ED-A248-7920-9FAAA86DDB0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75796A3-D342-7C7A-CCB9-8B6626754FA5}"/>
              </a:ext>
            </a:extLst>
          </p:cNvPr>
          <p:cNvGrpSpPr/>
          <p:nvPr/>
        </p:nvGrpSpPr>
        <p:grpSpPr>
          <a:xfrm rot="-10800000">
            <a:off x="410977" y="1622979"/>
            <a:ext cx="10405553" cy="3138068"/>
            <a:chOff x="0" y="0"/>
            <a:chExt cx="1347586" cy="406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174A2EE-E44F-E1E2-280B-3CBB4089346C}"/>
                </a:ext>
              </a:extLst>
            </p:cNvPr>
            <p:cNvSpPr/>
            <p:nvPr/>
          </p:nvSpPr>
          <p:spPr>
            <a:xfrm>
              <a:off x="0" y="0"/>
              <a:ext cx="1347586" cy="406400"/>
            </a:xfrm>
            <a:custGeom>
              <a:avLst/>
              <a:gdLst/>
              <a:ahLst/>
              <a:cxnLst/>
              <a:rect l="l" t="t" r="r" b="b"/>
              <a:pathLst>
                <a:path w="1347586" h="406400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BC42AB7-7FB2-D037-9158-E990185B1E13}"/>
                </a:ext>
              </a:extLst>
            </p:cNvPr>
            <p:cNvSpPr txBox="1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319A7A12-FCF5-53C1-930D-32CABC6F2282}"/>
              </a:ext>
            </a:extLst>
          </p:cNvPr>
          <p:cNvSpPr/>
          <p:nvPr/>
        </p:nvSpPr>
        <p:spPr>
          <a:xfrm>
            <a:off x="6055673" y="2013916"/>
            <a:ext cx="12152460" cy="8150282"/>
          </a:xfrm>
          <a:custGeom>
            <a:avLst/>
            <a:gdLst/>
            <a:ahLst/>
            <a:cxnLst/>
            <a:rect l="l" t="t" r="r" b="b"/>
            <a:pathLst>
              <a:path w="6451600" h="4326890">
                <a:moveTo>
                  <a:pt x="6224270" y="0"/>
                </a:moveTo>
                <a:lnTo>
                  <a:pt x="226060" y="0"/>
                </a:lnTo>
                <a:cubicBezTo>
                  <a:pt x="101600" y="0"/>
                  <a:pt x="0" y="101600"/>
                  <a:pt x="0" y="226060"/>
                </a:cubicBezTo>
                <a:lnTo>
                  <a:pt x="0" y="4326890"/>
                </a:lnTo>
                <a:lnTo>
                  <a:pt x="6451601" y="4326890"/>
                </a:lnTo>
                <a:lnTo>
                  <a:pt x="6451601" y="226060"/>
                </a:lnTo>
                <a:cubicBezTo>
                  <a:pt x="6450331" y="101600"/>
                  <a:pt x="6348731" y="0"/>
                  <a:pt x="6224270" y="0"/>
                </a:cubicBezTo>
                <a:close/>
                <a:moveTo>
                  <a:pt x="6252210" y="4043680"/>
                </a:moveTo>
                <a:lnTo>
                  <a:pt x="196851" y="4043680"/>
                </a:lnTo>
                <a:lnTo>
                  <a:pt x="196851" y="255270"/>
                </a:lnTo>
                <a:lnTo>
                  <a:pt x="6252210" y="255270"/>
                </a:lnTo>
                <a:lnTo>
                  <a:pt x="6252210" y="4043680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A533E0B-88B3-C80F-A655-4D448AF9D6B6}"/>
              </a:ext>
            </a:extLst>
          </p:cNvPr>
          <p:cNvSpPr/>
          <p:nvPr/>
        </p:nvSpPr>
        <p:spPr>
          <a:xfrm>
            <a:off x="4614361" y="1942755"/>
            <a:ext cx="15035081" cy="8556959"/>
          </a:xfrm>
          <a:custGeom>
            <a:avLst/>
            <a:gdLst/>
            <a:ahLst/>
            <a:cxnLst/>
            <a:rect l="l" t="t" r="r" b="b"/>
            <a:pathLst>
              <a:path w="7981950" h="4542790">
                <a:moveTo>
                  <a:pt x="7239000" y="4348480"/>
                </a:moveTo>
                <a:lnTo>
                  <a:pt x="7239000" y="243840"/>
                </a:lnTo>
                <a:cubicBezTo>
                  <a:pt x="7239000" y="109220"/>
                  <a:pt x="7129780" y="0"/>
                  <a:pt x="6995160" y="0"/>
                </a:cubicBezTo>
                <a:lnTo>
                  <a:pt x="985520" y="0"/>
                </a:lnTo>
                <a:cubicBezTo>
                  <a:pt x="852170" y="0"/>
                  <a:pt x="742950" y="109220"/>
                  <a:pt x="742950" y="243840"/>
                </a:cubicBezTo>
                <a:lnTo>
                  <a:pt x="742950" y="4349750"/>
                </a:lnTo>
                <a:lnTo>
                  <a:pt x="0" y="4349750"/>
                </a:lnTo>
                <a:lnTo>
                  <a:pt x="0" y="4447540"/>
                </a:lnTo>
                <a:cubicBezTo>
                  <a:pt x="0" y="4500880"/>
                  <a:pt x="43180" y="4542790"/>
                  <a:pt x="95250" y="4542790"/>
                </a:cubicBezTo>
                <a:lnTo>
                  <a:pt x="7886700" y="4542790"/>
                </a:lnTo>
                <a:cubicBezTo>
                  <a:pt x="7940040" y="4542790"/>
                  <a:pt x="7981950" y="4499610"/>
                  <a:pt x="7981950" y="4447540"/>
                </a:cubicBezTo>
                <a:lnTo>
                  <a:pt x="7981950" y="4349750"/>
                </a:lnTo>
                <a:lnTo>
                  <a:pt x="7239000" y="4349750"/>
                </a:lnTo>
                <a:close/>
                <a:moveTo>
                  <a:pt x="4519930" y="4348480"/>
                </a:moveTo>
                <a:lnTo>
                  <a:pt x="4519930" y="4349750"/>
                </a:lnTo>
                <a:cubicBezTo>
                  <a:pt x="4519930" y="4403090"/>
                  <a:pt x="4476750" y="4445000"/>
                  <a:pt x="4424680" y="4445000"/>
                </a:cubicBezTo>
                <a:lnTo>
                  <a:pt x="3557270" y="4445000"/>
                </a:lnTo>
                <a:cubicBezTo>
                  <a:pt x="3503930" y="4445000"/>
                  <a:pt x="3462020" y="4401820"/>
                  <a:pt x="3462020" y="4349750"/>
                </a:cubicBezTo>
                <a:lnTo>
                  <a:pt x="3462020" y="4348480"/>
                </a:lnTo>
                <a:lnTo>
                  <a:pt x="765810" y="4348480"/>
                </a:lnTo>
                <a:lnTo>
                  <a:pt x="765810" y="247650"/>
                </a:lnTo>
                <a:cubicBezTo>
                  <a:pt x="765810" y="123190"/>
                  <a:pt x="867410" y="21590"/>
                  <a:pt x="991870" y="21590"/>
                </a:cubicBezTo>
                <a:lnTo>
                  <a:pt x="6990080" y="21590"/>
                </a:lnTo>
                <a:cubicBezTo>
                  <a:pt x="7114539" y="21590"/>
                  <a:pt x="7216139" y="123190"/>
                  <a:pt x="7216139" y="247650"/>
                </a:cubicBezTo>
                <a:lnTo>
                  <a:pt x="7216139" y="4348480"/>
                </a:lnTo>
                <a:lnTo>
                  <a:pt x="4519930" y="4348480"/>
                </a:lnTo>
                <a:close/>
              </a:path>
            </a:pathLst>
          </a:custGeom>
          <a:solidFill>
            <a:srgbClr val="E9E9E9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B6F42CB-58D4-69DF-0C09-5B463B4755C4}"/>
              </a:ext>
            </a:extLst>
          </p:cNvPr>
          <p:cNvSpPr/>
          <p:nvPr/>
        </p:nvSpPr>
        <p:spPr>
          <a:xfrm>
            <a:off x="5306033" y="9856401"/>
            <a:ext cx="1995109" cy="181808"/>
          </a:xfrm>
          <a:custGeom>
            <a:avLst/>
            <a:gdLst/>
            <a:ahLst/>
            <a:cxnLst/>
            <a:rect l="l" t="t" r="r" b="b"/>
            <a:pathLst>
              <a:path w="1059180" h="96520">
                <a:moveTo>
                  <a:pt x="96520" y="96520"/>
                </a:moveTo>
                <a:lnTo>
                  <a:pt x="963930" y="96520"/>
                </a:lnTo>
                <a:cubicBezTo>
                  <a:pt x="1017270" y="96520"/>
                  <a:pt x="1059180" y="53340"/>
                  <a:pt x="1059180" y="1270"/>
                </a:cubicBezTo>
                <a:lnTo>
                  <a:pt x="1059180" y="0"/>
                </a:lnTo>
                <a:lnTo>
                  <a:pt x="0" y="0"/>
                </a:lnTo>
                <a:lnTo>
                  <a:pt x="0" y="1270"/>
                </a:lnTo>
                <a:cubicBezTo>
                  <a:pt x="0" y="53340"/>
                  <a:pt x="43180" y="96520"/>
                  <a:pt x="96520" y="96520"/>
                </a:cubicBezTo>
                <a:close/>
              </a:path>
            </a:pathLst>
          </a:custGeom>
          <a:solidFill>
            <a:srgbClr val="CCCCCC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CA35498-7786-71CD-B5BA-29C994A7D9E0}"/>
              </a:ext>
            </a:extLst>
          </p:cNvPr>
          <p:cNvSpPr/>
          <p:nvPr/>
        </p:nvSpPr>
        <p:spPr>
          <a:xfrm>
            <a:off x="-4220301" y="10220018"/>
            <a:ext cx="14417889" cy="66982"/>
          </a:xfrm>
          <a:custGeom>
            <a:avLst/>
            <a:gdLst/>
            <a:ahLst/>
            <a:cxnLst/>
            <a:rect l="l" t="t" r="r" b="b"/>
            <a:pathLst>
              <a:path w="7654290" h="35560">
                <a:moveTo>
                  <a:pt x="0" y="0"/>
                </a:moveTo>
                <a:cubicBezTo>
                  <a:pt x="0" y="20320"/>
                  <a:pt x="16510" y="35560"/>
                  <a:pt x="35560" y="35560"/>
                </a:cubicBezTo>
                <a:lnTo>
                  <a:pt x="7618730" y="35560"/>
                </a:lnTo>
                <a:cubicBezTo>
                  <a:pt x="7639050" y="35560"/>
                  <a:pt x="7654290" y="19050"/>
                  <a:pt x="76542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5B4F4B68-F0D8-613D-F331-8C952646EB4C}"/>
              </a:ext>
            </a:extLst>
          </p:cNvPr>
          <p:cNvSpPr/>
          <p:nvPr/>
        </p:nvSpPr>
        <p:spPr>
          <a:xfrm rot="-1060051">
            <a:off x="6129628" y="448772"/>
            <a:ext cx="1055991" cy="973712"/>
          </a:xfrm>
          <a:custGeom>
            <a:avLst/>
            <a:gdLst/>
            <a:ahLst/>
            <a:cxnLst/>
            <a:rect l="l" t="t" r="r" b="b"/>
            <a:pathLst>
              <a:path w="1055991" h="973712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CBC3370E-0BFC-41FD-1EF3-88391293397C}"/>
              </a:ext>
            </a:extLst>
          </p:cNvPr>
          <p:cNvSpPr/>
          <p:nvPr/>
        </p:nvSpPr>
        <p:spPr>
          <a:xfrm rot="433819">
            <a:off x="16609085" y="5495540"/>
            <a:ext cx="1300430" cy="1106991"/>
          </a:xfrm>
          <a:custGeom>
            <a:avLst/>
            <a:gdLst/>
            <a:ahLst/>
            <a:cxnLst/>
            <a:rect l="l" t="t" r="r" b="b"/>
            <a:pathLst>
              <a:path w="1300430" h="1106991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5C0CF98D-DA7F-E3D5-002C-0D414D4DC764}"/>
              </a:ext>
            </a:extLst>
          </p:cNvPr>
          <p:cNvSpPr txBox="1"/>
          <p:nvPr/>
        </p:nvSpPr>
        <p:spPr>
          <a:xfrm>
            <a:off x="1812329" y="1727945"/>
            <a:ext cx="5058075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Koversi</a:t>
            </a: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</a:t>
            </a:r>
            <a:r>
              <a:rPr lang="en-US" sz="7126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Desimal</a:t>
            </a:r>
            <a:r>
              <a:rPr lang="en-US" sz="7126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-Biner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E4EA073A-CC46-772B-4771-B3B7D7E635B4}"/>
              </a:ext>
            </a:extLst>
          </p:cNvPr>
          <p:cNvSpPr/>
          <p:nvPr/>
        </p:nvSpPr>
        <p:spPr>
          <a:xfrm rot="-10800000">
            <a:off x="16544593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0AA91190-A482-4AB8-4434-931CBC4EDF09}"/>
              </a:ext>
            </a:extLst>
          </p:cNvPr>
          <p:cNvSpPr txBox="1"/>
          <p:nvPr/>
        </p:nvSpPr>
        <p:spPr>
          <a:xfrm>
            <a:off x="17221640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17.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757E3471-535B-577C-E9F5-65A2141371CA}"/>
              </a:ext>
            </a:extLst>
          </p:cNvPr>
          <p:cNvSpPr/>
          <p:nvPr/>
        </p:nvSpPr>
        <p:spPr>
          <a:xfrm rot="-10800000">
            <a:off x="17581363" y="306948"/>
            <a:ext cx="1435704" cy="803994"/>
          </a:xfrm>
          <a:custGeom>
            <a:avLst/>
            <a:gdLst/>
            <a:ahLst/>
            <a:cxnLst/>
            <a:rect l="l" t="t" r="r" b="b"/>
            <a:pathLst>
              <a:path w="1435704" h="80399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CFBC60DF-ECC6-F9F2-7370-C8FE40594D19}"/>
              </a:ext>
            </a:extLst>
          </p:cNvPr>
          <p:cNvGrpSpPr/>
          <p:nvPr/>
        </p:nvGrpSpPr>
        <p:grpSpPr>
          <a:xfrm>
            <a:off x="575010" y="232346"/>
            <a:ext cx="4728347" cy="1064382"/>
            <a:chOff x="0" y="0"/>
            <a:chExt cx="6304462" cy="141917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15B7A33-14A9-31E3-6979-839427C246F0}"/>
                </a:ext>
              </a:extLst>
            </p:cNvPr>
            <p:cNvSpPr/>
            <p:nvPr/>
          </p:nvSpPr>
          <p:spPr>
            <a:xfrm>
              <a:off x="1523302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4" y="0"/>
                  </a:lnTo>
                  <a:lnTo>
                    <a:pt x="1227924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AFA6CFFA-1615-3064-4D78-706BEE0ACBDC}"/>
                </a:ext>
              </a:extLst>
            </p:cNvPr>
            <p:cNvSpPr/>
            <p:nvPr/>
          </p:nvSpPr>
          <p:spPr>
            <a:xfrm>
              <a:off x="2849410" y="96825"/>
              <a:ext cx="1227923" cy="1227923"/>
            </a:xfrm>
            <a:custGeom>
              <a:avLst/>
              <a:gdLst/>
              <a:ahLst/>
              <a:cxnLst/>
              <a:rect l="l" t="t" r="r" b="b"/>
              <a:pathLst>
                <a:path w="1227923" h="1227923">
                  <a:moveTo>
                    <a:pt x="0" y="0"/>
                  </a:moveTo>
                  <a:lnTo>
                    <a:pt x="1227923" y="0"/>
                  </a:lnTo>
                  <a:lnTo>
                    <a:pt x="1227923" y="1227923"/>
                  </a:lnTo>
                  <a:lnTo>
                    <a:pt x="0" y="122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7875EEB0-086C-17EB-1CF8-63E319B44B3D}"/>
                </a:ext>
              </a:extLst>
            </p:cNvPr>
            <p:cNvSpPr/>
            <p:nvPr/>
          </p:nvSpPr>
          <p:spPr>
            <a:xfrm>
              <a:off x="4175517" y="191154"/>
              <a:ext cx="2128945" cy="1133594"/>
            </a:xfrm>
            <a:custGeom>
              <a:avLst/>
              <a:gdLst/>
              <a:ahLst/>
              <a:cxnLst/>
              <a:rect l="l" t="t" r="r" b="b"/>
              <a:pathLst>
                <a:path w="2128945" h="1133594">
                  <a:moveTo>
                    <a:pt x="0" y="0"/>
                  </a:moveTo>
                  <a:lnTo>
                    <a:pt x="2128945" y="0"/>
                  </a:lnTo>
                  <a:lnTo>
                    <a:pt x="2128945" y="1133594"/>
                  </a:lnTo>
                  <a:lnTo>
                    <a:pt x="0" y="1133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04A356A4-2B49-1342-6D22-1C9C816E91DF}"/>
                </a:ext>
              </a:extLst>
            </p:cNvPr>
            <p:cNvSpPr/>
            <p:nvPr/>
          </p:nvSpPr>
          <p:spPr>
            <a:xfrm>
              <a:off x="0" y="0"/>
              <a:ext cx="1423814" cy="1419176"/>
            </a:xfrm>
            <a:custGeom>
              <a:avLst/>
              <a:gdLst/>
              <a:ahLst/>
              <a:cxnLst/>
              <a:rect l="l" t="t" r="r" b="b"/>
              <a:pathLst>
                <a:path w="1423814" h="1419176">
                  <a:moveTo>
                    <a:pt x="0" y="0"/>
                  </a:moveTo>
                  <a:lnTo>
                    <a:pt x="1423814" y="0"/>
                  </a:lnTo>
                  <a:lnTo>
                    <a:pt x="1423814" y="1419176"/>
                  </a:lnTo>
                  <a:lnTo>
                    <a:pt x="0" y="1419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905946D-9B2C-0F47-35C5-2AF88125C2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3058" y="2476500"/>
            <a:ext cx="11377689" cy="717559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CC86DEC-DA3E-02B3-2BCD-564166F4B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27" y="2680478"/>
            <a:ext cx="10226871" cy="665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reeform 39">
            <a:extLst>
              <a:ext uri="{FF2B5EF4-FFF2-40B4-BE49-F238E27FC236}">
                <a16:creationId xmlns:a16="http://schemas.microsoft.com/office/drawing/2014/main" id="{8D1B41A3-711F-D322-22E8-9FBC35B61432}"/>
              </a:ext>
            </a:extLst>
          </p:cNvPr>
          <p:cNvSpPr/>
          <p:nvPr/>
        </p:nvSpPr>
        <p:spPr>
          <a:xfrm rot="-10800000">
            <a:off x="580098" y="9531152"/>
            <a:ext cx="552682" cy="385495"/>
          </a:xfrm>
          <a:custGeom>
            <a:avLst/>
            <a:gdLst/>
            <a:ahLst/>
            <a:cxnLst/>
            <a:rect l="l" t="t" r="r" b="b"/>
            <a:pathLst>
              <a:path w="552682" h="385495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40">
            <a:extLst>
              <a:ext uri="{FF2B5EF4-FFF2-40B4-BE49-F238E27FC236}">
                <a16:creationId xmlns:a16="http://schemas.microsoft.com/office/drawing/2014/main" id="{58E4A2E5-6A48-9B77-0A72-34CE25332B63}"/>
              </a:ext>
            </a:extLst>
          </p:cNvPr>
          <p:cNvSpPr txBox="1"/>
          <p:nvPr/>
        </p:nvSpPr>
        <p:spPr>
          <a:xfrm>
            <a:off x="1257145" y="9502577"/>
            <a:ext cx="719445" cy="52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 dirty="0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08.</a:t>
            </a:r>
          </a:p>
        </p:txBody>
      </p:sp>
    </p:spTree>
    <p:extLst>
      <p:ext uri="{BB962C8B-B14F-4D97-AF65-F5344CB8AC3E}">
        <p14:creationId xmlns:p14="http://schemas.microsoft.com/office/powerpoint/2010/main" val="1045355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634</Words>
  <Application>Microsoft Office PowerPoint</Application>
  <PresentationFormat>Custom</PresentationFormat>
  <Paragraphs>111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Raleway Ultra-Bold</vt:lpstr>
      <vt:lpstr>Roboto Bold</vt:lpstr>
      <vt:lpstr>Roboto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Slide PDK 2</dc:title>
  <cp:lastModifiedBy>admin</cp:lastModifiedBy>
  <cp:revision>15</cp:revision>
  <dcterms:created xsi:type="dcterms:W3CDTF">2006-08-16T00:00:00Z</dcterms:created>
  <dcterms:modified xsi:type="dcterms:W3CDTF">2024-10-24T07:56:17Z</dcterms:modified>
  <dc:identifier>DAGIqtTI4O0</dc:identifier>
</cp:coreProperties>
</file>