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2099E51-B1B1-46D9-BD87-3CE70C76092C}">
          <p14:sldIdLst>
            <p14:sldId id="256"/>
            <p14:sldId id="257"/>
          </p14:sldIdLst>
        </p14:section>
        <p14:section name="Untitled Section" id="{EAA4F964-A159-4F8E-810C-86745AE85AB3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E0C6B-A905-4E73-99E8-DB99EF594616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79E3C-ABAD-4558-B350-DE1368DA2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80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79E3C-ABAD-4558-B350-DE1368DA23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7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HAKIKAT SOSIOLINGUISTIK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7813" y="4214239"/>
            <a:ext cx="8915399" cy="112628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Pengertian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</a:rPr>
              <a:t>Sosiolinguistik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Masalah-masalah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</a:rPr>
              <a:t>Sosiolinguistik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Manfaat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Sosiolinguistik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dirty="0" err="1" smtClean="0"/>
              <a:t>Olik</a:t>
            </a:r>
            <a:r>
              <a:rPr lang="en-US" sz="1800" dirty="0" smtClean="0"/>
              <a:t> Moon</a:t>
            </a: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45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 </a:t>
            </a:r>
            <a:r>
              <a:rPr lang="en-US" sz="2800" dirty="0" err="1"/>
              <a:t>garis</a:t>
            </a:r>
            <a:r>
              <a:rPr lang="en-US" sz="2800" dirty="0"/>
              <a:t>  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/>
              <a:t>dapat</a:t>
            </a:r>
            <a:r>
              <a:rPr lang="en-US" sz="2800" dirty="0"/>
              <a:t>  </a:t>
            </a:r>
            <a:r>
              <a:rPr lang="en-US" sz="2800" dirty="0" err="1"/>
              <a:t>disimpulkan</a:t>
            </a:r>
            <a:r>
              <a:rPr lang="en-US" sz="2800" dirty="0"/>
              <a:t> 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mempelajari</a:t>
            </a:r>
            <a:r>
              <a:rPr lang="en-US" sz="2800" dirty="0"/>
              <a:t> </a:t>
            </a:r>
            <a:r>
              <a:rPr lang="en-US" sz="2800" dirty="0" err="1" smtClean="0"/>
              <a:t>sosiolinguistik</a:t>
            </a:r>
            <a:r>
              <a:rPr lang="en-US" sz="2800" dirty="0" smtClean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teoretis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praktis</a:t>
            </a:r>
            <a:r>
              <a:rPr lang="en-US" sz="2800" dirty="0"/>
              <a:t>. </a:t>
            </a:r>
            <a:r>
              <a:rPr lang="en-US" sz="2800" dirty="0" err="1"/>
              <a:t>Teoretis</a:t>
            </a:r>
            <a:r>
              <a:rPr lang="en-US" sz="2800" dirty="0"/>
              <a:t> </a:t>
            </a:r>
            <a:r>
              <a:rPr lang="en-US" sz="2800" dirty="0" err="1"/>
              <a:t>dimaksudkan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 smtClean="0"/>
              <a:t>dasar-dasar</a:t>
            </a:r>
            <a:r>
              <a:rPr lang="en-US" sz="2800" dirty="0" smtClean="0"/>
              <a:t> </a:t>
            </a:r>
            <a:r>
              <a:rPr lang="en-US" sz="2800" dirty="0" err="1"/>
              <a:t>teori</a:t>
            </a:r>
            <a:r>
              <a:rPr lang="en-US" sz="2800" dirty="0"/>
              <a:t> 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segi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sedangkan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praktis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kesadaran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timbul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berbahasa</a:t>
            </a:r>
            <a:r>
              <a:rPr lang="en-US" sz="2800" dirty="0"/>
              <a:t> yang </a:t>
            </a:r>
            <a:r>
              <a:rPr lang="en-US" sz="2800" dirty="0" err="1"/>
              <a:t>bermuara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pemeliharaan</a:t>
            </a:r>
            <a:r>
              <a:rPr lang="en-US" sz="2800" dirty="0"/>
              <a:t> </a:t>
            </a:r>
            <a:r>
              <a:rPr lang="en-US" sz="2800" dirty="0" err="1"/>
              <a:t>budaya</a:t>
            </a:r>
            <a:r>
              <a:rPr lang="en-US" sz="2800" dirty="0"/>
              <a:t>   </a:t>
            </a:r>
            <a:r>
              <a:rPr lang="en-US" sz="2800" dirty="0" err="1"/>
              <a:t>bangsa</a:t>
            </a:r>
            <a:r>
              <a:rPr lang="en-US" sz="2800" dirty="0"/>
              <a:t>, </a:t>
            </a:r>
            <a:r>
              <a:rPr lang="en-US" sz="2800" dirty="0" err="1"/>
              <a:t>Pateda</a:t>
            </a:r>
            <a:r>
              <a:rPr lang="en-US" sz="2800" dirty="0"/>
              <a:t> (1987:9). </a:t>
            </a:r>
            <a:endParaRPr lang="en-US" sz="2800" dirty="0" smtClean="0"/>
          </a:p>
          <a:p>
            <a:pPr marL="0" indent="0" algn="just">
              <a:buNone/>
            </a:pPr>
            <a:endParaRPr lang="en-US" sz="2800" i="1" dirty="0"/>
          </a:p>
          <a:p>
            <a:pPr marL="0" indent="0" algn="just">
              <a:buNone/>
            </a:pPr>
            <a:r>
              <a:rPr lang="en-US" sz="2800" i="1" dirty="0" smtClean="0"/>
              <a:t>Slide by </a:t>
            </a:r>
            <a:r>
              <a:rPr lang="en-US" sz="2800" i="1" dirty="0" err="1" smtClean="0"/>
              <a:t>Olik</a:t>
            </a:r>
            <a:r>
              <a:rPr lang="en-US" sz="2800" i="1" dirty="0" smtClean="0"/>
              <a:t> Moon</a:t>
            </a:r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73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Pengertian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Sosiolinguistik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494" y="1649506"/>
            <a:ext cx="10106118" cy="3777622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Sosiolinguistik</a:t>
            </a:r>
            <a:r>
              <a:rPr lang="en-US" sz="2800" dirty="0"/>
              <a:t>  </a:t>
            </a:r>
            <a:r>
              <a:rPr lang="en-US" sz="2800" dirty="0" err="1"/>
              <a:t>berasal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disiplin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sosiologi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linguistik</a:t>
            </a:r>
            <a:r>
              <a:rPr lang="en-US" sz="2800" dirty="0"/>
              <a:t>. </a:t>
            </a:r>
            <a:r>
              <a:rPr lang="en-US" sz="2800" dirty="0" err="1"/>
              <a:t>Sosiologi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kajian</a:t>
            </a:r>
            <a:r>
              <a:rPr lang="en-US" sz="2800" dirty="0"/>
              <a:t> yang </a:t>
            </a:r>
            <a:r>
              <a:rPr lang="en-US" sz="2800" dirty="0" err="1"/>
              <a:t>objektif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lembaga-lembaga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proses </a:t>
            </a:r>
            <a:r>
              <a:rPr lang="en-US" sz="2800" dirty="0" err="1"/>
              <a:t>sosial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 </a:t>
            </a:r>
            <a:r>
              <a:rPr lang="en-US" sz="2800" dirty="0" err="1"/>
              <a:t>Linguistik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yang </a:t>
            </a:r>
            <a:r>
              <a:rPr lang="en-US" sz="2800" dirty="0" err="1"/>
              <a:t>mempelajari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. </a:t>
            </a:r>
            <a:r>
              <a:rPr lang="en-US" sz="2800" dirty="0" err="1"/>
              <a:t>Jadi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dikatakan</a:t>
            </a:r>
            <a:r>
              <a:rPr lang="en-US" sz="2800" dirty="0"/>
              <a:t> </a:t>
            </a:r>
            <a:r>
              <a:rPr lang="en-US" sz="2800" dirty="0" err="1"/>
              <a:t>sosiolinguistik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yang </a:t>
            </a:r>
            <a:r>
              <a:rPr lang="en-US" sz="2800" dirty="0" err="1"/>
              <a:t>mempelajari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kaitannya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peggunannya</a:t>
            </a:r>
            <a:r>
              <a:rPr lang="en-US" sz="2800" dirty="0"/>
              <a:t> (</a:t>
            </a:r>
            <a:r>
              <a:rPr lang="en-US" sz="2800" dirty="0" err="1"/>
              <a:t>Chaer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Agustina, </a:t>
            </a:r>
            <a:r>
              <a:rPr lang="en-US" sz="2800" dirty="0" smtClean="0"/>
              <a:t>2010       :</a:t>
            </a:r>
            <a:r>
              <a:rPr lang="en-US" sz="2800" dirty="0"/>
              <a:t>2).</a:t>
            </a:r>
          </a:p>
          <a:p>
            <a:pPr algn="just"/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 err="1" smtClean="0"/>
              <a:t>Olik</a:t>
            </a:r>
            <a:r>
              <a:rPr lang="en-US" sz="1600" dirty="0" smtClean="0"/>
              <a:t> Moon</a:t>
            </a:r>
            <a:endParaRPr 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0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587187"/>
            <a:ext cx="8915400" cy="5517777"/>
          </a:xfrm>
        </p:spPr>
        <p:txBody>
          <a:bodyPr>
            <a:noAutofit/>
          </a:bodyPr>
          <a:lstStyle/>
          <a:p>
            <a:pPr lvl="0"/>
            <a:r>
              <a:rPr lang="en-US" sz="2800" dirty="0" err="1"/>
              <a:t>Sosiolinguistik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pengkajian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</a:t>
            </a:r>
            <a:r>
              <a:rPr lang="en-US" sz="2800" dirty="0" err="1"/>
              <a:t>kemasyarakatan</a:t>
            </a:r>
            <a:r>
              <a:rPr lang="en-US" sz="2800" dirty="0"/>
              <a:t> (</a:t>
            </a:r>
            <a:r>
              <a:rPr lang="en-US" sz="2800" dirty="0" err="1"/>
              <a:t>Nababan</a:t>
            </a:r>
            <a:r>
              <a:rPr lang="en-US" sz="2800" dirty="0"/>
              <a:t>, 1984:2)</a:t>
            </a:r>
          </a:p>
          <a:p>
            <a:pPr lvl="0"/>
            <a:r>
              <a:rPr lang="en-US" sz="2800" dirty="0" err="1"/>
              <a:t>Sosiolinguistik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yang </a:t>
            </a:r>
            <a:r>
              <a:rPr lang="en-US" sz="2800" dirty="0" err="1"/>
              <a:t>mempelajari</a:t>
            </a:r>
            <a:r>
              <a:rPr lang="en-US" sz="2800" dirty="0"/>
              <a:t> </a:t>
            </a:r>
            <a:r>
              <a:rPr lang="en-US" sz="2800" dirty="0" err="1"/>
              <a:t>ciri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belbagai</a:t>
            </a:r>
            <a:r>
              <a:rPr lang="en-US" sz="2800" dirty="0"/>
              <a:t>  </a:t>
            </a:r>
            <a:r>
              <a:rPr lang="en-US" sz="2800" dirty="0" err="1"/>
              <a:t>variasi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di </a:t>
            </a:r>
            <a:r>
              <a:rPr lang="en-US" sz="2800" dirty="0" err="1"/>
              <a:t>antara</a:t>
            </a:r>
            <a:r>
              <a:rPr lang="en-US" sz="2800" dirty="0"/>
              <a:t> para </a:t>
            </a:r>
            <a:r>
              <a:rPr lang="en-US" sz="2800" dirty="0" err="1"/>
              <a:t>bahasawan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ciri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 </a:t>
            </a:r>
            <a:r>
              <a:rPr lang="en-US" sz="2800" dirty="0" err="1"/>
              <a:t>variasi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(</a:t>
            </a:r>
            <a:r>
              <a:rPr lang="en-US" sz="2800" dirty="0" err="1"/>
              <a:t>Kridalaksana</a:t>
            </a:r>
            <a:r>
              <a:rPr lang="en-US" sz="2800" dirty="0"/>
              <a:t>, 1978:94)</a:t>
            </a:r>
          </a:p>
          <a:p>
            <a:pPr lvl="0"/>
            <a:r>
              <a:rPr lang="en-US" sz="2800" dirty="0"/>
              <a:t>Pride </a:t>
            </a:r>
            <a:r>
              <a:rPr lang="en-US" sz="2800" dirty="0" err="1"/>
              <a:t>dan</a:t>
            </a:r>
            <a:r>
              <a:rPr lang="en-US" sz="2800" dirty="0"/>
              <a:t> Holmes (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Soemarsono</a:t>
            </a:r>
            <a:r>
              <a:rPr lang="en-US" sz="2800" dirty="0"/>
              <a:t>, 2014: 2) </a:t>
            </a:r>
            <a:r>
              <a:rPr lang="en-US" sz="2800" dirty="0" err="1"/>
              <a:t>merumuskan</a:t>
            </a:r>
            <a:r>
              <a:rPr lang="en-US" sz="2800" dirty="0"/>
              <a:t> </a:t>
            </a:r>
            <a:r>
              <a:rPr lang="en-US" sz="2800" dirty="0" err="1"/>
              <a:t>sosiolinguistik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kebudayaan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Olik</a:t>
            </a:r>
            <a:r>
              <a:rPr lang="en-US" dirty="0" smtClean="0"/>
              <a:t> Moon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1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013" y="624110"/>
            <a:ext cx="9729600" cy="1280890"/>
          </a:xfrm>
        </p:spPr>
        <p:txBody>
          <a:bodyPr/>
          <a:lstStyle/>
          <a:p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sosiolingustik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835" y="2133600"/>
            <a:ext cx="10065777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/>
              <a:t>Dell </a:t>
            </a:r>
            <a:r>
              <a:rPr lang="en-US" sz="3200" b="1" dirty="0" err="1"/>
              <a:t>Hymes</a:t>
            </a:r>
            <a:r>
              <a:rPr lang="en-US" sz="3200" b="1" dirty="0"/>
              <a:t> (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Soemarsono</a:t>
            </a:r>
            <a:r>
              <a:rPr lang="en-US" sz="3200" b="1" dirty="0"/>
              <a:t>, 2014: 2) </a:t>
            </a:r>
            <a:r>
              <a:rPr lang="en-US" sz="3200" b="1" dirty="0" err="1"/>
              <a:t>menjelaskan</a:t>
            </a:r>
            <a:r>
              <a:rPr lang="en-US" sz="3200" b="1" dirty="0"/>
              <a:t> </a:t>
            </a:r>
            <a:r>
              <a:rPr lang="en-US" sz="3200" b="1" dirty="0" err="1"/>
              <a:t>bahwa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 smtClean="0"/>
              <a:t>sosiolinguistik</a:t>
            </a:r>
            <a:r>
              <a:rPr lang="en-US" sz="3200" b="1" dirty="0" smtClean="0"/>
              <a:t> </a:t>
            </a:r>
            <a:r>
              <a:rPr lang="en-US" sz="3200" b="1" dirty="0"/>
              <a:t>orang </a:t>
            </a:r>
            <a:r>
              <a:rPr lang="en-US" sz="3200" b="1" dirty="0" err="1"/>
              <a:t>bisa</a:t>
            </a:r>
            <a:r>
              <a:rPr lang="en-US" sz="3200" b="1" dirty="0"/>
              <a:t> </a:t>
            </a:r>
            <a:r>
              <a:rPr lang="en-US" sz="3200" b="1" dirty="0" err="1"/>
              <a:t>mulai</a:t>
            </a:r>
            <a:r>
              <a:rPr lang="en-US" sz="3200" b="1" dirty="0"/>
              <a:t> </a:t>
            </a:r>
            <a:r>
              <a:rPr lang="en-US" sz="3200" b="1" dirty="0" err="1"/>
              <a:t>mengkaji</a:t>
            </a:r>
            <a:r>
              <a:rPr lang="en-US" sz="3200" b="1" dirty="0"/>
              <a:t> </a:t>
            </a:r>
            <a:r>
              <a:rPr lang="en-US" sz="3200" b="1" dirty="0" err="1"/>
              <a:t>dari</a:t>
            </a:r>
            <a:r>
              <a:rPr lang="en-US" sz="3200" b="1" dirty="0"/>
              <a:t> </a:t>
            </a:r>
            <a:r>
              <a:rPr lang="en-US" sz="3200" b="1" dirty="0" err="1"/>
              <a:t>sisi</a:t>
            </a:r>
            <a:r>
              <a:rPr lang="en-US" sz="3200" b="1" dirty="0"/>
              <a:t> </a:t>
            </a:r>
            <a:r>
              <a:rPr lang="en-US" sz="3200" b="1" dirty="0" err="1"/>
              <a:t>kemasyarakatan</a:t>
            </a:r>
            <a:r>
              <a:rPr lang="en-US" sz="3200" b="1" dirty="0"/>
              <a:t> </a:t>
            </a:r>
            <a:r>
              <a:rPr lang="en-US" sz="3200" b="1" dirty="0" err="1"/>
              <a:t>baru</a:t>
            </a:r>
            <a:r>
              <a:rPr lang="en-US" sz="3200" b="1" dirty="0"/>
              <a:t> </a:t>
            </a:r>
            <a:r>
              <a:rPr lang="en-US" sz="3200" b="1" dirty="0" err="1"/>
              <a:t>mengaitkannya</a:t>
            </a:r>
            <a:r>
              <a:rPr lang="en-US" sz="3200" b="1" dirty="0"/>
              <a:t> </a:t>
            </a:r>
            <a:r>
              <a:rPr lang="en-US" sz="3200" b="1" dirty="0" err="1"/>
              <a:t>dengan</a:t>
            </a:r>
            <a:r>
              <a:rPr lang="en-US" sz="3200" b="1" dirty="0"/>
              <a:t> </a:t>
            </a:r>
            <a:r>
              <a:rPr lang="en-US" sz="3200" b="1" dirty="0" err="1"/>
              <a:t>bahasa</a:t>
            </a:r>
            <a:r>
              <a:rPr lang="en-US" sz="3200" b="1" dirty="0"/>
              <a:t> </a:t>
            </a:r>
            <a:r>
              <a:rPr lang="en-US" sz="3200" b="1" dirty="0" err="1"/>
              <a:t>atau</a:t>
            </a:r>
            <a:r>
              <a:rPr lang="en-US" sz="3200" b="1" dirty="0"/>
              <a:t> </a:t>
            </a:r>
            <a:r>
              <a:rPr lang="en-US" sz="3200" b="1" dirty="0" err="1" smtClean="0"/>
              <a:t>sebaliknya</a:t>
            </a:r>
            <a:r>
              <a:rPr lang="en-US" sz="3200" b="1" dirty="0" smtClean="0"/>
              <a:t>.</a:t>
            </a:r>
          </a:p>
          <a:p>
            <a:pPr marL="0" indent="0" algn="just">
              <a:buNone/>
            </a:pPr>
            <a:r>
              <a:rPr lang="en-US" sz="3200" b="1" dirty="0" err="1" smtClean="0"/>
              <a:t>Misalnya</a:t>
            </a:r>
            <a:r>
              <a:rPr lang="en-US" sz="3200" b="1" dirty="0" smtClean="0"/>
              <a:t> </a:t>
            </a:r>
            <a:r>
              <a:rPr lang="en-US" sz="3200" b="1" dirty="0" err="1"/>
              <a:t>terdapat</a:t>
            </a:r>
            <a:r>
              <a:rPr lang="en-US" sz="3200" b="1" dirty="0"/>
              <a:t> </a:t>
            </a:r>
            <a:r>
              <a:rPr lang="en-US" sz="3200" b="1" dirty="0" err="1"/>
              <a:t>dua</a:t>
            </a:r>
            <a:r>
              <a:rPr lang="en-US" sz="3200" b="1" dirty="0"/>
              <a:t> </a:t>
            </a:r>
            <a:r>
              <a:rPr lang="en-US" sz="3200" b="1" dirty="0" err="1"/>
              <a:t>ragam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satu</a:t>
            </a:r>
            <a:r>
              <a:rPr lang="en-US" sz="3200" b="1" dirty="0"/>
              <a:t> </a:t>
            </a:r>
            <a:r>
              <a:rPr lang="en-US" sz="3200" b="1" dirty="0" err="1"/>
              <a:t>bahasa</a:t>
            </a:r>
            <a:r>
              <a:rPr lang="en-US" sz="3200" b="1" dirty="0"/>
              <a:t> </a:t>
            </a:r>
            <a:r>
              <a:rPr lang="en-US" sz="3200" b="1" dirty="0" err="1"/>
              <a:t>lalu</a:t>
            </a:r>
            <a:r>
              <a:rPr lang="en-US" sz="3200" b="1" dirty="0"/>
              <a:t> </a:t>
            </a:r>
            <a:r>
              <a:rPr lang="en-US" sz="3200" b="1" dirty="0" err="1"/>
              <a:t>mengaitkannya</a:t>
            </a:r>
            <a:r>
              <a:rPr lang="en-US" sz="3200" b="1" dirty="0"/>
              <a:t> </a:t>
            </a:r>
            <a:r>
              <a:rPr lang="en-US" sz="3200" b="1" dirty="0" err="1"/>
              <a:t>dengan</a:t>
            </a:r>
            <a:r>
              <a:rPr lang="en-US" sz="3200" b="1" dirty="0"/>
              <a:t> </a:t>
            </a:r>
            <a:r>
              <a:rPr lang="en-US" sz="3200" b="1" dirty="0" err="1"/>
              <a:t>gejala</a:t>
            </a:r>
            <a:r>
              <a:rPr lang="en-US" sz="3200" b="1" dirty="0"/>
              <a:t> </a:t>
            </a:r>
            <a:r>
              <a:rPr lang="en-US" sz="3200" b="1" dirty="0" err="1"/>
              <a:t>sosial</a:t>
            </a:r>
            <a:r>
              <a:rPr lang="en-US" sz="3200" b="1" dirty="0"/>
              <a:t>. </a:t>
            </a:r>
            <a:r>
              <a:rPr lang="en-US" sz="3200" b="1" dirty="0" err="1"/>
              <a:t>Atau</a:t>
            </a:r>
            <a:r>
              <a:rPr lang="en-US" sz="3200" b="1" dirty="0"/>
              <a:t> </a:t>
            </a:r>
            <a:r>
              <a:rPr lang="en-US" sz="3200" b="1" dirty="0" err="1"/>
              <a:t>sebaliknya</a:t>
            </a:r>
            <a:r>
              <a:rPr lang="en-US" sz="3200" b="1" dirty="0"/>
              <a:t> orang </a:t>
            </a:r>
            <a:r>
              <a:rPr lang="en-US" sz="3200" b="1" dirty="0" err="1"/>
              <a:t>bisa</a:t>
            </a:r>
            <a:r>
              <a:rPr lang="en-US" sz="3200" b="1" dirty="0"/>
              <a:t> </a:t>
            </a:r>
            <a:r>
              <a:rPr lang="en-US" sz="3200" b="1" dirty="0" err="1"/>
              <a:t>melihat</a:t>
            </a:r>
            <a:r>
              <a:rPr lang="en-US" sz="3200" b="1" dirty="0"/>
              <a:t> </a:t>
            </a:r>
            <a:r>
              <a:rPr lang="en-US" sz="3200" b="1" dirty="0" err="1"/>
              <a:t>gejala</a:t>
            </a:r>
            <a:r>
              <a:rPr lang="en-US" sz="3200" b="1" dirty="0"/>
              <a:t> </a:t>
            </a:r>
            <a:r>
              <a:rPr lang="en-US" sz="3200" b="1" dirty="0" err="1"/>
              <a:t>sosial</a:t>
            </a:r>
            <a:r>
              <a:rPr lang="en-US" sz="3200" b="1" dirty="0"/>
              <a:t> </a:t>
            </a:r>
            <a:r>
              <a:rPr lang="en-US" sz="3200" b="1" dirty="0" err="1"/>
              <a:t>dulu</a:t>
            </a:r>
            <a:r>
              <a:rPr lang="en-US" sz="3200" b="1" dirty="0"/>
              <a:t>   </a:t>
            </a:r>
            <a:r>
              <a:rPr lang="en-US" sz="3200" b="1" dirty="0" err="1"/>
              <a:t>baru</a:t>
            </a:r>
            <a:r>
              <a:rPr lang="en-US" sz="3200" b="1" dirty="0"/>
              <a:t> </a:t>
            </a:r>
            <a:r>
              <a:rPr lang="en-US" sz="3200" b="1" dirty="0" err="1"/>
              <a:t>mengaikannya</a:t>
            </a:r>
            <a:r>
              <a:rPr lang="en-US" sz="3200" b="1" dirty="0"/>
              <a:t> </a:t>
            </a:r>
            <a:r>
              <a:rPr lang="en-US" sz="3200" b="1" dirty="0" err="1"/>
              <a:t>dengan</a:t>
            </a:r>
            <a:r>
              <a:rPr lang="en-US" sz="3200" b="1" dirty="0"/>
              <a:t> </a:t>
            </a:r>
            <a:r>
              <a:rPr lang="en-US" sz="3200" b="1" dirty="0" err="1"/>
              <a:t>bahasa</a:t>
            </a:r>
            <a:r>
              <a:rPr lang="en-US" sz="3200" b="1" dirty="0"/>
              <a:t>.</a:t>
            </a:r>
          </a:p>
          <a:p>
            <a:pPr marL="0" indent="0" algn="just">
              <a:buNone/>
            </a:pPr>
            <a:endParaRPr lang="en-US" sz="32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04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918" y="430306"/>
            <a:ext cx="10213694" cy="5480916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sosiolinguistik</a:t>
            </a:r>
            <a:r>
              <a:rPr lang="en-US" sz="2400" dirty="0"/>
              <a:t>,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penelitiannya</a:t>
            </a:r>
            <a:r>
              <a:rPr lang="en-US" sz="2400" dirty="0"/>
              <a:t> </a:t>
            </a:r>
            <a:r>
              <a:rPr lang="en-US" sz="2400" dirty="0" err="1"/>
              <a:t>diawali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linguistik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sosiologi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penelitiannya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sosiologi</a:t>
            </a:r>
            <a:r>
              <a:rPr lang="en-US" sz="2400" dirty="0"/>
              <a:t>. </a:t>
            </a:r>
          </a:p>
          <a:p>
            <a:pPr lvl="0" algn="just"/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sosiolinguistik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kualitatif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deskripsi</a:t>
            </a:r>
            <a:r>
              <a:rPr lang="en-US" sz="2400" dirty="0"/>
              <a:t> </a:t>
            </a:r>
            <a:r>
              <a:rPr lang="en-US" sz="2400" dirty="0" err="1"/>
              <a:t>perincian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yang </a:t>
            </a:r>
            <a:r>
              <a:rPr lang="en-US" sz="2400" dirty="0" err="1"/>
              <a:t>sebenarnya</a:t>
            </a:r>
            <a:r>
              <a:rPr lang="en-US" sz="2400" dirty="0"/>
              <a:t>, </a:t>
            </a:r>
            <a:r>
              <a:rPr lang="en-US" sz="2400" dirty="0" err="1"/>
              <a:t>deskripsi</a:t>
            </a:r>
            <a:r>
              <a:rPr lang="en-US" sz="2400" dirty="0"/>
              <a:t> </a:t>
            </a:r>
            <a:r>
              <a:rPr lang="en-US" sz="2400" dirty="0" err="1"/>
              <a:t>pola-pola</a:t>
            </a:r>
            <a:r>
              <a:rPr lang="en-US" sz="2400" dirty="0"/>
              <a:t> </a:t>
            </a:r>
            <a:r>
              <a:rPr lang="en-US" sz="2400" dirty="0" err="1"/>
              <a:t>pemakaian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/</a:t>
            </a:r>
            <a:r>
              <a:rPr lang="en-US" sz="2400" dirty="0" err="1"/>
              <a:t>dialek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, </a:t>
            </a:r>
            <a:r>
              <a:rPr lang="en-US" sz="2400" dirty="0" err="1"/>
              <a:t>pilihan</a:t>
            </a:r>
            <a:r>
              <a:rPr lang="en-US" sz="2400" dirty="0"/>
              <a:t> 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dialek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penutur</a:t>
            </a:r>
            <a:r>
              <a:rPr lang="en-US" sz="2400" dirty="0"/>
              <a:t>, </a:t>
            </a:r>
            <a:r>
              <a:rPr lang="en-US" sz="2400" dirty="0" err="1" smtClean="0"/>
              <a:t>topik</a:t>
            </a:r>
            <a:r>
              <a:rPr lang="en-US" sz="2400" dirty="0" smtClean="0"/>
              <a:t>, </a:t>
            </a:r>
            <a:r>
              <a:rPr lang="en-US" sz="2400" dirty="0" err="1"/>
              <a:t>latar</a:t>
            </a:r>
            <a:r>
              <a:rPr lang="en-US" sz="2400" dirty="0"/>
              <a:t> </a:t>
            </a:r>
            <a:r>
              <a:rPr lang="en-US" sz="2400" dirty="0" err="1"/>
              <a:t>pembicaraan</a:t>
            </a:r>
            <a:r>
              <a:rPr lang="en-US" sz="2400" dirty="0"/>
              <a:t>. </a:t>
            </a:r>
            <a:r>
              <a:rPr lang="en-US" sz="2400" dirty="0" err="1"/>
              <a:t>Sosilogi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timbal</a:t>
            </a:r>
            <a:r>
              <a:rPr lang="en-US" sz="2400" dirty="0"/>
              <a:t> </a:t>
            </a:r>
            <a:r>
              <a:rPr lang="en-US" sz="2400" dirty="0" err="1"/>
              <a:t>balik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bilingualisme</a:t>
            </a:r>
            <a:r>
              <a:rPr lang="en-US" sz="2400" dirty="0"/>
              <a:t>,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pembakuan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pembakuan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di Negara-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 smtClean="0"/>
              <a:t>berkembang</a:t>
            </a:r>
            <a:r>
              <a:rPr lang="en-US" sz="2400" dirty="0"/>
              <a:t>, (</a:t>
            </a:r>
            <a:r>
              <a:rPr lang="en-US" sz="2400" dirty="0" err="1"/>
              <a:t>Chaer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Agustina</a:t>
            </a:r>
            <a:r>
              <a:rPr lang="en-US" sz="2400" dirty="0"/>
              <a:t>, 2010:2); </a:t>
            </a:r>
            <a:r>
              <a:rPr lang="en-US" sz="2400" dirty="0" err="1"/>
              <a:t>Fisman</a:t>
            </a:r>
            <a:r>
              <a:rPr lang="en-US" sz="2400" dirty="0"/>
              <a:t> (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Soemarsono</a:t>
            </a:r>
            <a:r>
              <a:rPr lang="en-US" sz="2400" dirty="0"/>
              <a:t>, 2014: 2)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Sosiolinguistik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94" y="1540188"/>
            <a:ext cx="10791918" cy="4833717"/>
          </a:xfrm>
        </p:spPr>
        <p:txBody>
          <a:bodyPr>
            <a:noAutofit/>
          </a:bodyPr>
          <a:lstStyle/>
          <a:p>
            <a:pPr lvl="0"/>
            <a:r>
              <a:rPr lang="en-US" sz="3200" dirty="0" err="1"/>
              <a:t>Identitas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penutur</a:t>
            </a:r>
            <a:r>
              <a:rPr lang="en-US" sz="3200" dirty="0"/>
              <a:t>,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diketahui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pertanyaan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siapa</a:t>
            </a:r>
            <a:r>
              <a:rPr lang="en-US" sz="3200" dirty="0"/>
              <a:t> </a:t>
            </a:r>
            <a:r>
              <a:rPr lang="en-US" sz="3200" dirty="0" err="1"/>
              <a:t>penutur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hubungannya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lawan</a:t>
            </a:r>
            <a:r>
              <a:rPr lang="en-US" sz="3200" dirty="0"/>
              <a:t> </a:t>
            </a:r>
            <a:r>
              <a:rPr lang="en-US" sz="3200" dirty="0" err="1"/>
              <a:t>tuturnya</a:t>
            </a:r>
            <a:r>
              <a:rPr lang="en-US" sz="3200" dirty="0"/>
              <a:t>. 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bahan</a:t>
            </a:r>
            <a:r>
              <a:rPr lang="en-US" sz="3200" dirty="0"/>
              <a:t> </a:t>
            </a:r>
            <a:r>
              <a:rPr lang="en-US" sz="3200" dirty="0" err="1"/>
              <a:t>kajian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mempengaruhi</a:t>
            </a:r>
            <a:r>
              <a:rPr lang="en-US" sz="3200" dirty="0"/>
              <a:t> </a:t>
            </a:r>
            <a:r>
              <a:rPr lang="en-US" sz="3200" dirty="0" err="1"/>
              <a:t>kode</a:t>
            </a:r>
            <a:r>
              <a:rPr lang="en-US" sz="3200" dirty="0"/>
              <a:t> yang </a:t>
            </a:r>
            <a:r>
              <a:rPr lang="en-US" sz="3200" dirty="0" err="1"/>
              <a:t>dipilih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bertutur</a:t>
            </a:r>
            <a:r>
              <a:rPr lang="en-US" sz="3200" dirty="0"/>
              <a:t>.</a:t>
            </a:r>
          </a:p>
          <a:p>
            <a:pPr lvl="0"/>
            <a:r>
              <a:rPr lang="en-US" sz="3200" dirty="0"/>
              <a:t> </a:t>
            </a:r>
            <a:r>
              <a:rPr lang="en-US" sz="3200" dirty="0" err="1"/>
              <a:t>Identitas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pendengar</a:t>
            </a:r>
            <a:r>
              <a:rPr lang="en-US" sz="3200" dirty="0"/>
              <a:t>,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dilihat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</a:t>
            </a:r>
            <a:r>
              <a:rPr lang="en-US" sz="3200" dirty="0" err="1"/>
              <a:t>penutur</a:t>
            </a:r>
            <a:r>
              <a:rPr lang="en-US" sz="3200" dirty="0"/>
              <a:t>. 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bahan</a:t>
            </a:r>
            <a:r>
              <a:rPr lang="en-US" sz="3200" dirty="0"/>
              <a:t> </a:t>
            </a:r>
            <a:r>
              <a:rPr lang="en-US" sz="3200" dirty="0" err="1"/>
              <a:t>kajian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mempengaruhi</a:t>
            </a:r>
            <a:r>
              <a:rPr lang="en-US" sz="3200" dirty="0"/>
              <a:t> </a:t>
            </a:r>
            <a:r>
              <a:rPr lang="en-US" sz="3200" dirty="0" err="1"/>
              <a:t>kode</a:t>
            </a:r>
            <a:r>
              <a:rPr lang="en-US" sz="3200" dirty="0"/>
              <a:t> yang </a:t>
            </a:r>
            <a:r>
              <a:rPr lang="en-US" sz="3200" dirty="0" err="1"/>
              <a:t>dipilih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bertutur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65" y="1008529"/>
            <a:ext cx="10428847" cy="4902693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 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tempat</a:t>
            </a:r>
            <a:r>
              <a:rPr lang="en-US" sz="3200" dirty="0"/>
              <a:t> </a:t>
            </a:r>
            <a:r>
              <a:rPr lang="en-US" sz="3200" dirty="0" err="1"/>
              <a:t>peristiwa</a:t>
            </a:r>
            <a:r>
              <a:rPr lang="en-US" sz="3200" dirty="0"/>
              <a:t> </a:t>
            </a:r>
            <a:r>
              <a:rPr lang="en-US" sz="3200" dirty="0" err="1"/>
              <a:t>tutur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yang </a:t>
            </a:r>
            <a:r>
              <a:rPr lang="en-US" sz="3200" dirty="0" err="1"/>
              <a:t>kemudian</a:t>
            </a:r>
            <a:r>
              <a:rPr lang="en-US" sz="3200" dirty="0"/>
              <a:t> </a:t>
            </a:r>
            <a:r>
              <a:rPr lang="en-US" sz="3200" dirty="0" err="1"/>
              <a:t>berpengaruh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kode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bertutur</a:t>
            </a:r>
            <a:r>
              <a:rPr lang="en-US" sz="3200" dirty="0"/>
              <a:t>.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mempengaruhi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kode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yang </a:t>
            </a:r>
            <a:r>
              <a:rPr lang="en-US" sz="3200" dirty="0" err="1"/>
              <a:t>dipilih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bertutur</a:t>
            </a:r>
            <a:r>
              <a:rPr lang="en-US" sz="3200" dirty="0"/>
              <a:t>.</a:t>
            </a:r>
          </a:p>
          <a:p>
            <a:pPr lvl="0"/>
            <a:r>
              <a:rPr lang="en-US" sz="3200" dirty="0"/>
              <a:t> </a:t>
            </a:r>
            <a:r>
              <a:rPr lang="en-US" sz="3200" dirty="0" err="1"/>
              <a:t>Analisis</a:t>
            </a:r>
            <a:r>
              <a:rPr lang="en-US" sz="3200" dirty="0"/>
              <a:t> </a:t>
            </a:r>
            <a:r>
              <a:rPr lang="en-US" sz="3200" dirty="0" err="1"/>
              <a:t>diakronik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sinkronik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dialek-dialek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baik</a:t>
            </a:r>
            <a:r>
              <a:rPr lang="en-US" sz="3200" dirty="0"/>
              <a:t> yang </a:t>
            </a:r>
            <a:r>
              <a:rPr lang="en-US" sz="3200" dirty="0" err="1"/>
              <a:t>berlaku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masa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masa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terbatas</a:t>
            </a:r>
            <a:r>
              <a:rPr lang="en-US" sz="3200" dirty="0"/>
              <a:t>. </a:t>
            </a:r>
            <a:r>
              <a:rPr lang="en-US" sz="3200" dirty="0" err="1"/>
              <a:t>Dialek</a:t>
            </a:r>
            <a:r>
              <a:rPr lang="en-US" sz="3200" dirty="0"/>
              <a:t> </a:t>
            </a:r>
            <a:r>
              <a:rPr lang="en-US" sz="3200" dirty="0" err="1" smtClean="0"/>
              <a:t>sosioal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/>
              <a:t>digunakan</a:t>
            </a:r>
            <a:r>
              <a:rPr lang="en-US" sz="3200" dirty="0"/>
              <a:t> para </a:t>
            </a:r>
            <a:r>
              <a:rPr lang="en-US" sz="3200" dirty="0" err="1"/>
              <a:t>penutur</a:t>
            </a:r>
            <a:r>
              <a:rPr lang="en-US" sz="3200" dirty="0"/>
              <a:t> </a:t>
            </a:r>
            <a:r>
              <a:rPr lang="en-US" sz="3200" dirty="0" err="1"/>
              <a:t>sehubungan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 smtClean="0"/>
              <a:t>kedudukan</a:t>
            </a:r>
            <a:r>
              <a:rPr lang="en-US" sz="3200" dirty="0" smtClean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kelas-kelas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di </a:t>
            </a:r>
            <a:r>
              <a:rPr lang="en-US" sz="3200" dirty="0" err="1"/>
              <a:t>masyarakat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564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235" y="363071"/>
            <a:ext cx="10294377" cy="6387353"/>
          </a:xfrm>
        </p:spPr>
        <p:txBody>
          <a:bodyPr>
            <a:noAutofit/>
          </a:bodyPr>
          <a:lstStyle/>
          <a:p>
            <a:pPr lvl="0" algn="just"/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penutur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ujaran</a:t>
            </a:r>
            <a:r>
              <a:rPr lang="en-US" sz="2800" dirty="0"/>
              <a:t>, yang </a:t>
            </a:r>
            <a:r>
              <a:rPr lang="en-US" sz="2800" dirty="0" err="1"/>
              <a:t>disesuaikan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status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. </a:t>
            </a:r>
            <a:r>
              <a:rPr lang="en-US" sz="2800" dirty="0" err="1"/>
              <a:t>Penilaian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penutur</a:t>
            </a:r>
            <a:r>
              <a:rPr lang="en-US" sz="2800" dirty="0"/>
              <a:t> </a:t>
            </a: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berangkat</a:t>
            </a:r>
            <a:r>
              <a:rPr lang="en-US" sz="2800" dirty="0"/>
              <a:t>  </a:t>
            </a:r>
            <a:r>
              <a:rPr lang="en-US" sz="2800" dirty="0" err="1"/>
              <a:t>dari</a:t>
            </a:r>
            <a:r>
              <a:rPr lang="en-US" sz="2800" dirty="0"/>
              <a:t> status </a:t>
            </a:r>
            <a:r>
              <a:rPr lang="en-US" sz="2800" dirty="0" err="1"/>
              <a:t>sosioalnya</a:t>
            </a:r>
            <a:r>
              <a:rPr lang="en-US" sz="2800" dirty="0"/>
              <a:t>. </a:t>
            </a:r>
          </a:p>
          <a:p>
            <a:pPr lvl="0" algn="just"/>
            <a:r>
              <a:rPr lang="en-US" sz="2800" dirty="0" err="1"/>
              <a:t>Tingkatan</a:t>
            </a:r>
            <a:r>
              <a:rPr lang="en-US" sz="2800" dirty="0"/>
              <a:t> </a:t>
            </a:r>
            <a:r>
              <a:rPr lang="en-US" sz="2800" dirty="0" err="1"/>
              <a:t>variasi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r>
              <a:rPr lang="en-US" sz="2800" dirty="0"/>
              <a:t> </a:t>
            </a:r>
            <a:r>
              <a:rPr lang="en-US" sz="2800" dirty="0" err="1"/>
              <a:t>keheterogenan</a:t>
            </a:r>
            <a:r>
              <a:rPr lang="en-US" sz="2800" dirty="0"/>
              <a:t> </a:t>
            </a:r>
            <a:r>
              <a:rPr lang="en-US" sz="2800" dirty="0" err="1"/>
              <a:t>anggota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,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tingkatan</a:t>
            </a:r>
            <a:r>
              <a:rPr lang="en-US" sz="2800" dirty="0"/>
              <a:t> </a:t>
            </a:r>
            <a:r>
              <a:rPr lang="en-US" sz="2800" dirty="0" err="1"/>
              <a:t>kesempurnaan</a:t>
            </a:r>
            <a:r>
              <a:rPr lang="en-US" sz="2800" dirty="0"/>
              <a:t> </a:t>
            </a:r>
            <a:r>
              <a:rPr lang="en-US" sz="2800" dirty="0" err="1"/>
              <a:t>kode</a:t>
            </a:r>
            <a:endParaRPr lang="en-US" sz="2800" dirty="0"/>
          </a:p>
          <a:p>
            <a:pPr lvl="0" algn="just"/>
            <a:r>
              <a:rPr lang="en-US" sz="2800" dirty="0" err="1"/>
              <a:t>Penerapan</a:t>
            </a:r>
            <a:r>
              <a:rPr lang="en-US" sz="2800" dirty="0"/>
              <a:t> </a:t>
            </a:r>
            <a:r>
              <a:rPr lang="en-US" sz="2800" dirty="0" err="1"/>
              <a:t>praktis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sosiolinguistik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mengatasi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kebahasaan</a:t>
            </a:r>
            <a:r>
              <a:rPr lang="en-US" sz="2800" dirty="0"/>
              <a:t>. </a:t>
            </a:r>
            <a:r>
              <a:rPr lang="en-US" sz="2800" dirty="0" err="1"/>
              <a:t>Contoh</a:t>
            </a:r>
            <a:r>
              <a:rPr lang="en-US" sz="2800" dirty="0"/>
              <a:t>,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pengajaran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, </a:t>
            </a:r>
            <a:r>
              <a:rPr lang="en-US" sz="2800" dirty="0" err="1"/>
              <a:t>pembakuan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, </a:t>
            </a:r>
            <a:r>
              <a:rPr lang="en-US" sz="2800" dirty="0" err="1"/>
              <a:t>penerjemahan</a:t>
            </a:r>
            <a:r>
              <a:rPr lang="en-US" sz="2800" dirty="0"/>
              <a:t>, </a:t>
            </a:r>
            <a:r>
              <a:rPr lang="en-US" sz="2800" dirty="0" err="1"/>
              <a:t>menagatasi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r>
              <a:rPr lang="en-US" sz="2800" dirty="0"/>
              <a:t>  </a:t>
            </a:r>
            <a:r>
              <a:rPr lang="en-US" sz="2800" dirty="0" err="1"/>
              <a:t>bahasa</a:t>
            </a:r>
            <a:r>
              <a:rPr lang="en-US" sz="2800" dirty="0"/>
              <a:t>, </a:t>
            </a:r>
            <a:r>
              <a:rPr lang="en-US" sz="2800" dirty="0" err="1"/>
              <a:t>dll</a:t>
            </a:r>
            <a:r>
              <a:rPr lang="en-US" sz="2800" dirty="0"/>
              <a:t> (</a:t>
            </a:r>
            <a:r>
              <a:rPr lang="en-US" sz="2800" dirty="0" err="1"/>
              <a:t>Chaer</a:t>
            </a:r>
            <a:r>
              <a:rPr lang="en-US" sz="2800" dirty="0"/>
              <a:t>, A &amp; Leonie, A. 2010: 5-6)</a:t>
            </a:r>
          </a:p>
          <a:p>
            <a:pPr algn="just"/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30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Sosiolinguistik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sosiolinguistik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hal-hal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.</a:t>
            </a:r>
          </a:p>
          <a:p>
            <a:pPr lvl="0"/>
            <a:r>
              <a:rPr lang="en-US" sz="2800" dirty="0" err="1"/>
              <a:t>Pemakaian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umumnya</a:t>
            </a:r>
            <a:r>
              <a:rPr lang="en-US" sz="2800" dirty="0"/>
              <a:t>.</a:t>
            </a:r>
          </a:p>
          <a:p>
            <a:pPr lvl="0"/>
            <a:r>
              <a:rPr lang="en-US" sz="2800" dirty="0" err="1"/>
              <a:t>Keragaman</a:t>
            </a:r>
            <a:r>
              <a:rPr lang="en-US" sz="2800" dirty="0"/>
              <a:t> 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diversifikasi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keanekaragaman</a:t>
            </a:r>
            <a:r>
              <a:rPr lang="en-US" sz="2800" dirty="0" smtClean="0"/>
              <a:t>) </a:t>
            </a:r>
            <a:r>
              <a:rPr lang="en-US" sz="2800" dirty="0" err="1" smtClean="0"/>
              <a:t>pemakai</a:t>
            </a:r>
            <a:r>
              <a:rPr lang="en-US" sz="2800" dirty="0" smtClean="0"/>
              <a:t> </a:t>
            </a:r>
            <a:r>
              <a:rPr lang="en-US" sz="2800" dirty="0" err="1"/>
              <a:t>bahasa</a:t>
            </a:r>
            <a:r>
              <a:rPr lang="en-US" sz="2800" dirty="0"/>
              <a:t>.</a:t>
            </a:r>
          </a:p>
          <a:p>
            <a:pPr lvl="0"/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berbahasa</a:t>
            </a:r>
            <a:r>
              <a:rPr lang="en-US" sz="2800" dirty="0"/>
              <a:t>.</a:t>
            </a:r>
          </a:p>
          <a:p>
            <a:pPr lvl="0"/>
            <a:r>
              <a:rPr lang="en-US" sz="2800" dirty="0" err="1"/>
              <a:t>Loyalitas</a:t>
            </a:r>
            <a:r>
              <a:rPr lang="en-US" sz="2800" dirty="0"/>
              <a:t> </a:t>
            </a:r>
            <a:r>
              <a:rPr lang="en-US" sz="2800" dirty="0" err="1"/>
              <a:t>keutuhan</a:t>
            </a:r>
            <a:r>
              <a:rPr lang="en-US" sz="2800" dirty="0"/>
              <a:t> </a:t>
            </a:r>
            <a:r>
              <a:rPr lang="en-US" sz="2800" dirty="0" err="1"/>
              <a:t>berbahasa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Olik Moon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10-Sep-17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935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575</Words>
  <Application>Microsoft Office PowerPoint</Application>
  <PresentationFormat>Widescreen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Wisp</vt:lpstr>
      <vt:lpstr>HAKIKAT SOSIOLINGUISTIK </vt:lpstr>
      <vt:lpstr>Pengertian Sosiolinguistik</vt:lpstr>
      <vt:lpstr>PowerPoint Presentation</vt:lpstr>
      <vt:lpstr>Perbedaan istilah sosiolingustik dan sosiologi bahasa</vt:lpstr>
      <vt:lpstr>PowerPoint Presentation</vt:lpstr>
      <vt:lpstr>Masalah-masalah Sosiolinguistik  </vt:lpstr>
      <vt:lpstr>PowerPoint Presentation</vt:lpstr>
      <vt:lpstr>PowerPoint Presentation</vt:lpstr>
      <vt:lpstr>Manfaat Sosiolinguistik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HAKIKAT SOSIOLINGUISTIK</dc:title>
  <dc:creator>USER</dc:creator>
  <cp:lastModifiedBy>USER</cp:lastModifiedBy>
  <cp:revision>6</cp:revision>
  <dcterms:created xsi:type="dcterms:W3CDTF">2016-09-04T12:24:33Z</dcterms:created>
  <dcterms:modified xsi:type="dcterms:W3CDTF">2017-09-11T11:20:37Z</dcterms:modified>
</cp:coreProperties>
</file>