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Poppins" panose="020B0604020202020204" charset="0"/>
      <p:regular r:id="rId17"/>
    </p:embeddedFont>
    <p:embeddedFont>
      <p:font typeface="Poppins Bold" panose="020B0604020202020204" charset="0"/>
      <p:regular r:id="rId18"/>
    </p:embeddedFont>
    <p:embeddedFont>
      <p:font typeface="Poppins Italic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43200" y="6151172"/>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93" y="9538295"/>
            <a:ext cx="18288000" cy="641795"/>
            <a:chOff x="0" y="0"/>
            <a:chExt cx="4816593" cy="169032"/>
          </a:xfrm>
        </p:grpSpPr>
        <p:sp>
          <p:nvSpPr>
            <p:cNvPr id="6" name="Freeform 6"/>
            <p:cNvSpPr/>
            <p:nvPr/>
          </p:nvSpPr>
          <p:spPr>
            <a:xfrm>
              <a:off x="0" y="0"/>
              <a:ext cx="4816592" cy="169032"/>
            </a:xfrm>
            <a:custGeom>
              <a:avLst/>
              <a:gdLst/>
              <a:ahLst/>
              <a:cxnLst/>
              <a:rect l="l" t="t" r="r" b="b"/>
              <a:pathLst>
                <a:path w="4816592" h="169032">
                  <a:moveTo>
                    <a:pt x="0" y="0"/>
                  </a:moveTo>
                  <a:lnTo>
                    <a:pt x="4816592" y="0"/>
                  </a:lnTo>
                  <a:lnTo>
                    <a:pt x="4816592" y="169032"/>
                  </a:lnTo>
                  <a:lnTo>
                    <a:pt x="0" y="169032"/>
                  </a:lnTo>
                  <a:close/>
                </a:path>
              </a:pathLst>
            </a:custGeom>
            <a:solidFill>
              <a:srgbClr val="1B3640"/>
            </a:solidFill>
          </p:spPr>
        </p:sp>
        <p:sp>
          <p:nvSpPr>
            <p:cNvPr id="7" name="TextBox 7"/>
            <p:cNvSpPr txBox="1"/>
            <p:nvPr/>
          </p:nvSpPr>
          <p:spPr>
            <a:xfrm>
              <a:off x="0" y="-38100"/>
              <a:ext cx="4816593" cy="207132"/>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flipV="1">
            <a:off x="74" y="10222953"/>
            <a:ext cx="18288000" cy="19050"/>
          </a:xfrm>
          <a:prstGeom prst="line">
            <a:avLst/>
          </a:prstGeom>
          <a:ln w="142875" cap="flat">
            <a:solidFill>
              <a:srgbClr val="EC791E"/>
            </a:solidFill>
            <a:prstDash val="solid"/>
            <a:headEnd type="none" w="sm" len="sm"/>
            <a:tailEnd type="none" w="sm" len="sm"/>
          </a:ln>
        </p:spPr>
      </p:sp>
      <p:grpSp>
        <p:nvGrpSpPr>
          <p:cNvPr id="9" name="Group 9"/>
          <p:cNvGrpSpPr>
            <a:grpSpLocks noChangeAspect="1"/>
          </p:cNvGrpSpPr>
          <p:nvPr/>
        </p:nvGrpSpPr>
        <p:grpSpPr>
          <a:xfrm>
            <a:off x="-2743200" y="1464096"/>
            <a:ext cx="5231810" cy="4530511"/>
            <a:chOff x="0" y="0"/>
            <a:chExt cx="4282440" cy="3708400"/>
          </a:xfrm>
        </p:grpSpPr>
        <p:sp>
          <p:nvSpPr>
            <p:cNvPr id="10" name="Freeform 10"/>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accent1">
                  <a:lumMod val="20000"/>
                  <a:lumOff val="80000"/>
                </a:schemeClr>
              </a:solidFill>
            </a:ln>
          </p:spPr>
        </p:sp>
      </p:grpSp>
      <p:grpSp>
        <p:nvGrpSpPr>
          <p:cNvPr id="11" name="Group 11"/>
          <p:cNvGrpSpPr>
            <a:grpSpLocks noChangeAspect="1"/>
          </p:cNvGrpSpPr>
          <p:nvPr/>
        </p:nvGrpSpPr>
        <p:grpSpPr>
          <a:xfrm>
            <a:off x="1321390" y="3771900"/>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DE59">
                <a:alpha val="29804"/>
              </a:srgbClr>
            </a:solidFill>
            <a:ln w="12700">
              <a:solidFill>
                <a:schemeClr val="accent6">
                  <a:lumMod val="20000"/>
                  <a:lumOff val="80000"/>
                </a:schemeClr>
              </a:solidFill>
            </a:ln>
          </p:spPr>
        </p:sp>
      </p:grpSp>
      <p:sp>
        <p:nvSpPr>
          <p:cNvPr id="13" name="Freeform 13"/>
          <p:cNvSpPr/>
          <p:nvPr/>
        </p:nvSpPr>
        <p:spPr>
          <a:xfrm>
            <a:off x="6324600" y="236759"/>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4" name="Freeform 14"/>
          <p:cNvSpPr/>
          <p:nvPr/>
        </p:nvSpPr>
        <p:spPr>
          <a:xfrm>
            <a:off x="8094003" y="1311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5" name="Freeform 15"/>
          <p:cNvSpPr/>
          <p:nvPr/>
        </p:nvSpPr>
        <p:spPr>
          <a:xfrm>
            <a:off x="9735515" y="171472"/>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
        <p:nvSpPr>
          <p:cNvPr id="16" name="Freeform 16"/>
          <p:cNvSpPr/>
          <p:nvPr/>
        </p:nvSpPr>
        <p:spPr>
          <a:xfrm>
            <a:off x="12227479" y="-691423"/>
            <a:ext cx="7584521" cy="11376781"/>
          </a:xfrm>
          <a:custGeom>
            <a:avLst/>
            <a:gdLst/>
            <a:ahLst/>
            <a:cxnLst/>
            <a:rect l="l" t="t" r="r" b="b"/>
            <a:pathLst>
              <a:path w="7584521" h="11376781">
                <a:moveTo>
                  <a:pt x="0" y="0"/>
                </a:moveTo>
                <a:lnTo>
                  <a:pt x="7584520" y="0"/>
                </a:lnTo>
                <a:lnTo>
                  <a:pt x="7584520" y="11376781"/>
                </a:lnTo>
                <a:lnTo>
                  <a:pt x="0" y="11376781"/>
                </a:lnTo>
                <a:lnTo>
                  <a:pt x="0" y="0"/>
                </a:lnTo>
                <a:close/>
              </a:path>
            </a:pathLst>
          </a:custGeom>
          <a:blipFill>
            <a:blip r:embed="rId5"/>
            <a:stretch>
              <a:fillRect/>
            </a:stretch>
          </a:blipFill>
        </p:spPr>
      </p:sp>
      <p:sp>
        <p:nvSpPr>
          <p:cNvPr id="17" name="Freeform 17"/>
          <p:cNvSpPr/>
          <p:nvPr/>
        </p:nvSpPr>
        <p:spPr>
          <a:xfrm>
            <a:off x="10665653" y="7440430"/>
            <a:ext cx="8231947" cy="1615520"/>
          </a:xfrm>
          <a:custGeom>
            <a:avLst/>
            <a:gdLst/>
            <a:ahLst/>
            <a:cxnLst/>
            <a:rect l="l" t="t" r="r" b="b"/>
            <a:pathLst>
              <a:path w="8231947" h="1615520">
                <a:moveTo>
                  <a:pt x="0" y="0"/>
                </a:moveTo>
                <a:lnTo>
                  <a:pt x="8231947" y="0"/>
                </a:lnTo>
                <a:lnTo>
                  <a:pt x="8231947" y="1615519"/>
                </a:lnTo>
                <a:lnTo>
                  <a:pt x="0" y="16155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TextBox 18"/>
          <p:cNvSpPr txBox="1"/>
          <p:nvPr/>
        </p:nvSpPr>
        <p:spPr>
          <a:xfrm>
            <a:off x="5572089" y="2081211"/>
            <a:ext cx="8784052" cy="884216"/>
          </a:xfrm>
          <a:prstGeom prst="rect">
            <a:avLst/>
          </a:prstGeom>
        </p:spPr>
        <p:txBody>
          <a:bodyPr lIns="0" tIns="0" rIns="0" bIns="0" rtlCol="0" anchor="t">
            <a:spAutoFit/>
          </a:bodyPr>
          <a:lstStyle/>
          <a:p>
            <a:pPr marL="0" lvl="0" indent="0" algn="l">
              <a:lnSpc>
                <a:spcPts val="7701"/>
              </a:lnSpc>
              <a:spcBef>
                <a:spcPct val="0"/>
              </a:spcBef>
            </a:pPr>
            <a:r>
              <a:rPr lang="en-US" sz="4000" spc="70" dirty="0">
                <a:solidFill>
                  <a:srgbClr val="1B3640"/>
                </a:solidFill>
                <a:latin typeface="Poppins Bold"/>
                <a:ea typeface="Poppins Bold"/>
                <a:cs typeface="Poppins Bold"/>
                <a:sym typeface="Poppins Bold"/>
              </a:rPr>
              <a:t>KONTROVERSI TEORI ORGANISASI </a:t>
            </a:r>
          </a:p>
        </p:txBody>
      </p:sp>
      <p:sp>
        <p:nvSpPr>
          <p:cNvPr id="19" name="TextBox 19"/>
          <p:cNvSpPr txBox="1"/>
          <p:nvPr/>
        </p:nvSpPr>
        <p:spPr>
          <a:xfrm>
            <a:off x="5600700" y="8360485"/>
            <a:ext cx="9305717" cy="600677"/>
          </a:xfrm>
          <a:prstGeom prst="rect">
            <a:avLst/>
          </a:prstGeom>
        </p:spPr>
        <p:txBody>
          <a:bodyPr lIns="0" tIns="0" rIns="0" bIns="0" rtlCol="0" anchor="t">
            <a:spAutoFit/>
          </a:bodyPr>
          <a:lstStyle/>
          <a:p>
            <a:pPr marL="0" lvl="0" indent="0" algn="l">
              <a:lnSpc>
                <a:spcPts val="5170"/>
              </a:lnSpc>
              <a:spcBef>
                <a:spcPct val="0"/>
              </a:spcBef>
            </a:pPr>
            <a:r>
              <a:rPr lang="en-US" sz="2800" spc="235" dirty="0">
                <a:solidFill>
                  <a:schemeClr val="accent6">
                    <a:lumMod val="75000"/>
                  </a:schemeClr>
                </a:solidFill>
                <a:latin typeface="Poppins Bold"/>
                <a:ea typeface="Poppins Bold"/>
                <a:cs typeface="Poppins Bold"/>
                <a:sym typeface="Poppins Bold"/>
              </a:rPr>
              <a:t>PERTEMUAN KE-5 </a:t>
            </a:r>
          </a:p>
        </p:txBody>
      </p:sp>
      <p:sp>
        <p:nvSpPr>
          <p:cNvPr id="20" name="TextBox 20"/>
          <p:cNvSpPr txBox="1"/>
          <p:nvPr/>
        </p:nvSpPr>
        <p:spPr>
          <a:xfrm>
            <a:off x="5600700" y="2887418"/>
            <a:ext cx="8648700" cy="658257"/>
          </a:xfrm>
          <a:prstGeom prst="rect">
            <a:avLst/>
          </a:prstGeom>
        </p:spPr>
        <p:txBody>
          <a:bodyPr lIns="0" tIns="0" rIns="0" bIns="0" rtlCol="0" anchor="t">
            <a:spAutoFit/>
          </a:bodyPr>
          <a:lstStyle/>
          <a:p>
            <a:pPr marL="0" lvl="0" indent="0" algn="l">
              <a:lnSpc>
                <a:spcPts val="5500"/>
              </a:lnSpc>
            </a:pPr>
            <a:r>
              <a:rPr lang="en-US" sz="3200" spc="150" dirty="0">
                <a:solidFill>
                  <a:srgbClr val="1B3640"/>
                </a:solidFill>
                <a:latin typeface="Poppins Bold"/>
                <a:ea typeface="Poppins Bold"/>
                <a:cs typeface="Poppins Bold"/>
                <a:sym typeface="Poppins Bold"/>
              </a:rPr>
              <a:t>TEORI ORGANISASI</a:t>
            </a:r>
          </a:p>
        </p:txBody>
      </p:sp>
      <p:sp>
        <p:nvSpPr>
          <p:cNvPr id="21" name="TextBox 21"/>
          <p:cNvSpPr txBox="1"/>
          <p:nvPr/>
        </p:nvSpPr>
        <p:spPr>
          <a:xfrm>
            <a:off x="5638800" y="8858729"/>
            <a:ext cx="16230600" cy="475771"/>
          </a:xfrm>
          <a:prstGeom prst="rect">
            <a:avLst/>
          </a:prstGeom>
        </p:spPr>
        <p:txBody>
          <a:bodyPr lIns="0" tIns="0" rIns="0" bIns="0" rtlCol="0" anchor="t">
            <a:spAutoFit/>
          </a:bodyPr>
          <a:lstStyle/>
          <a:p>
            <a:pPr marL="0" lvl="0" indent="0" algn="l">
              <a:lnSpc>
                <a:spcPts val="4200"/>
              </a:lnSpc>
              <a:spcBef>
                <a:spcPct val="0"/>
              </a:spcBef>
            </a:pPr>
            <a:r>
              <a:rPr lang="en-US" sz="2000" u="none" strike="noStrike" spc="150" dirty="0" err="1">
                <a:solidFill>
                  <a:srgbClr val="1B3640"/>
                </a:solidFill>
                <a:latin typeface="Poppins"/>
                <a:ea typeface="Poppins"/>
                <a:cs typeface="Poppins"/>
                <a:sym typeface="Poppins"/>
              </a:rPr>
              <a:t>Tahun</a:t>
            </a:r>
            <a:r>
              <a:rPr lang="en-US" sz="2000" u="none" strike="noStrike" spc="150" dirty="0">
                <a:solidFill>
                  <a:srgbClr val="1B3640"/>
                </a:solidFill>
                <a:latin typeface="Poppins"/>
                <a:ea typeface="Poppins"/>
                <a:cs typeface="Poppins"/>
                <a:sym typeface="Poppins"/>
              </a:rPr>
              <a:t> </a:t>
            </a:r>
            <a:r>
              <a:rPr lang="en-US" sz="2000" u="none" strike="noStrike" spc="150" dirty="0" err="1">
                <a:solidFill>
                  <a:srgbClr val="1B3640"/>
                </a:solidFill>
                <a:latin typeface="Poppins"/>
                <a:ea typeface="Poppins"/>
                <a:cs typeface="Poppins"/>
                <a:sym typeface="Poppins"/>
              </a:rPr>
              <a:t>Ajaran</a:t>
            </a:r>
            <a:r>
              <a:rPr lang="en-US" sz="2000" u="none" strike="noStrike" spc="150" dirty="0">
                <a:solidFill>
                  <a:srgbClr val="1B3640"/>
                </a:solidFill>
                <a:latin typeface="Poppins"/>
                <a:ea typeface="Poppins"/>
                <a:cs typeface="Poppins"/>
                <a:sym typeface="Poppins"/>
              </a:rPr>
              <a:t> 2024/2025</a:t>
            </a:r>
          </a:p>
        </p:txBody>
      </p:sp>
      <p:sp>
        <p:nvSpPr>
          <p:cNvPr id="22" name="TextBox 22"/>
          <p:cNvSpPr txBox="1"/>
          <p:nvPr/>
        </p:nvSpPr>
        <p:spPr>
          <a:xfrm>
            <a:off x="12420600" y="7801204"/>
            <a:ext cx="6534605" cy="798829"/>
          </a:xfrm>
          <a:prstGeom prst="rect">
            <a:avLst/>
          </a:prstGeom>
        </p:spPr>
        <p:txBody>
          <a:bodyPr lIns="0" tIns="0" rIns="0" bIns="0" rtlCol="0" anchor="t">
            <a:spAutoFit/>
          </a:bodyPr>
          <a:lstStyle/>
          <a:p>
            <a:pPr marL="0" lvl="0" indent="0" algn="l">
              <a:lnSpc>
                <a:spcPts val="3220"/>
              </a:lnSpc>
              <a:spcBef>
                <a:spcPct val="0"/>
              </a:spcBef>
            </a:pPr>
            <a:r>
              <a:rPr lang="en-US" sz="2300" spc="115">
                <a:solidFill>
                  <a:srgbClr val="1B3640"/>
                </a:solidFill>
                <a:latin typeface="Poppins"/>
                <a:ea typeface="Poppins"/>
                <a:cs typeface="Poppins"/>
                <a:sym typeface="Poppins"/>
              </a:rPr>
              <a:t>Anak Agung Gde Brahmantya Murti, S.I.P., MPA</a:t>
            </a:r>
          </a:p>
        </p:txBody>
      </p:sp>
      <p:sp>
        <p:nvSpPr>
          <p:cNvPr id="23" name="TextBox 23"/>
          <p:cNvSpPr txBox="1"/>
          <p:nvPr/>
        </p:nvSpPr>
        <p:spPr>
          <a:xfrm>
            <a:off x="294962" y="363184"/>
            <a:ext cx="4611556" cy="742560"/>
          </a:xfrm>
          <a:prstGeom prst="rect">
            <a:avLst/>
          </a:prstGeom>
        </p:spPr>
        <p:txBody>
          <a:bodyPr lIns="0" tIns="0" rIns="0" bIns="0" rtlCol="0" anchor="t">
            <a:spAutoFit/>
          </a:bodyPr>
          <a:lstStyle/>
          <a:p>
            <a:pPr marL="0" lvl="0" indent="0" algn="l">
              <a:lnSpc>
                <a:spcPts val="5451"/>
              </a:lnSpc>
              <a:spcBef>
                <a:spcPct val="0"/>
              </a:spcBef>
            </a:pPr>
            <a:r>
              <a:rPr lang="en-US" sz="4955" spc="49">
                <a:solidFill>
                  <a:srgbClr val="1B3640"/>
                </a:solidFill>
                <a:latin typeface="Poppins Bold"/>
                <a:ea typeface="Poppins Bold"/>
                <a:cs typeface="Poppins Bold"/>
                <a:sym typeface="Poppins Bold"/>
              </a:rPr>
              <a:t>P5</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6" name="TextBox 6"/>
          <p:cNvSpPr txBox="1"/>
          <p:nvPr/>
        </p:nvSpPr>
        <p:spPr>
          <a:xfrm>
            <a:off x="1028700" y="2141379"/>
            <a:ext cx="16230600" cy="7315836"/>
          </a:xfrm>
          <a:prstGeom prst="rect">
            <a:avLst/>
          </a:prstGeom>
        </p:spPr>
        <p:txBody>
          <a:bodyPr lIns="0" tIns="0" rIns="0" bIns="0" rtlCol="0" anchor="t">
            <a:spAutoFit/>
          </a:bodyPr>
          <a:lstStyle/>
          <a:p>
            <a:pPr marL="561336" lvl="1" indent="-280668" algn="l">
              <a:lnSpc>
                <a:spcPts val="3639"/>
              </a:lnSpc>
              <a:buFont typeface="Arial"/>
              <a:buChar char="•"/>
            </a:pPr>
            <a:r>
              <a:rPr lang="en-US" sz="2599">
                <a:solidFill>
                  <a:srgbClr val="000000"/>
                </a:solidFill>
                <a:latin typeface="Poppins"/>
                <a:ea typeface="Poppins"/>
                <a:cs typeface="Poppins"/>
                <a:sym typeface="Poppins"/>
              </a:rPr>
              <a:t>Reduksionisme and determinisme berakar dari pandangan behavioralistme yang melihat dan mengobservasi perilaku. Pandangan ini berusaha untuk melihat bahwa baik struktur maupun agensi merupakan entitas yang independent. </a:t>
            </a:r>
          </a:p>
          <a:p>
            <a:pPr marL="561336" lvl="1" indent="-280668" algn="l">
              <a:lnSpc>
                <a:spcPts val="3639"/>
              </a:lnSpc>
              <a:buFont typeface="Arial"/>
              <a:buChar char="•"/>
            </a:pPr>
            <a:r>
              <a:rPr lang="en-US" sz="2599">
                <a:solidFill>
                  <a:srgbClr val="000000"/>
                </a:solidFill>
                <a:latin typeface="Poppins"/>
                <a:ea typeface="Poppins"/>
                <a:cs typeface="Poppins"/>
                <a:sym typeface="Poppins"/>
              </a:rPr>
              <a:t>Konflasionalisme percaya bahwa manusia secara aktif membentuk dunia dan institusi sosialnya, dan bahwa mempelajari perilaku memerlukan pemahaman tentang pengalaman dan interpretasi mereka, bukan hanya tindakan mereka.</a:t>
            </a:r>
          </a:p>
          <a:p>
            <a:pPr marL="561336" lvl="1" indent="-280668" algn="l">
              <a:lnSpc>
                <a:spcPts val="3639"/>
              </a:lnSpc>
              <a:buFont typeface="Arial"/>
              <a:buChar char="•"/>
            </a:pPr>
            <a:r>
              <a:rPr lang="en-US" sz="2599">
                <a:solidFill>
                  <a:srgbClr val="000000"/>
                </a:solidFill>
                <a:latin typeface="Poppins"/>
                <a:ea typeface="Poppins"/>
                <a:cs typeface="Poppins"/>
                <a:sym typeface="Poppins"/>
              </a:rPr>
              <a:t>Relasionalisme menawarkan cara yang lebih berbeda untuk memahami organisasi dengan mempertimbangkan sejarahnya, bagaimana bagian-bagian yang berbeda bekerja sama, dan implikasi etis dari mempelajarinya.</a:t>
            </a:r>
          </a:p>
          <a:p>
            <a:pPr marL="561336" lvl="1" indent="-280668" algn="l">
              <a:lnSpc>
                <a:spcPts val="3639"/>
              </a:lnSpc>
              <a:buFont typeface="Arial"/>
              <a:buChar char="•"/>
            </a:pPr>
            <a:r>
              <a:rPr lang="en-US" sz="2599">
                <a:solidFill>
                  <a:srgbClr val="000000"/>
                </a:solidFill>
                <a:latin typeface="Poppins"/>
                <a:ea typeface="Poppins"/>
                <a:cs typeface="Poppins"/>
                <a:sym typeface="Poppins"/>
              </a:rPr>
              <a:t>Mempelajari organisasi perlu mempertimbangkan gambaran besarnya (struktur sosial) dan aktor individunya (dirinya sendiri). Hanya karena terdapat struktur sosial bukan berarti kita tidak mempunyai hak untuk menentukan bagaimana segala sesuatunya berjalan.</a:t>
            </a:r>
          </a:p>
          <a:p>
            <a:pPr marL="561336" lvl="1" indent="-280668" algn="l">
              <a:lnSpc>
                <a:spcPts val="3639"/>
              </a:lnSpc>
              <a:buFont typeface="Arial"/>
              <a:buChar char="•"/>
            </a:pPr>
            <a:r>
              <a:rPr lang="en-US" sz="2599">
                <a:solidFill>
                  <a:srgbClr val="000000"/>
                </a:solidFill>
                <a:latin typeface="Poppins"/>
                <a:ea typeface="Poppins"/>
                <a:cs typeface="Poppins"/>
                <a:sym typeface="Poppins"/>
              </a:rPr>
              <a:t>Jadi, kesimpulan utamanya adalah bahwa struktur sosial dan agensi sama-sama penting untuk memahami organisasi dan cara orang berinteraksi di dalamnya. Selalu ada ketegangan di antara keduanya, namun ketegangan itulah yang membuat segalanya menjadi menarik.</a:t>
            </a:r>
          </a:p>
        </p:txBody>
      </p:sp>
      <p:sp>
        <p:nvSpPr>
          <p:cNvPr id="7" name="Freeform 13">
            <a:extLst>
              <a:ext uri="{FF2B5EF4-FFF2-40B4-BE49-F238E27FC236}">
                <a16:creationId xmlns:a16="http://schemas.microsoft.com/office/drawing/2014/main" id="{0B2F5DF3-CADB-4268-B2A9-8A5974C7221B}"/>
              </a:ext>
            </a:extLst>
          </p:cNvPr>
          <p:cNvSpPr/>
          <p:nvPr/>
        </p:nvSpPr>
        <p:spPr>
          <a:xfrm>
            <a:off x="6324600" y="236759"/>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8" name="Freeform 14">
            <a:extLst>
              <a:ext uri="{FF2B5EF4-FFF2-40B4-BE49-F238E27FC236}">
                <a16:creationId xmlns:a16="http://schemas.microsoft.com/office/drawing/2014/main" id="{7F545F3D-0FE7-40FA-A381-B35B094784F3}"/>
              </a:ext>
            </a:extLst>
          </p:cNvPr>
          <p:cNvSpPr/>
          <p:nvPr/>
        </p:nvSpPr>
        <p:spPr>
          <a:xfrm>
            <a:off x="8094003" y="1311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9" name="Freeform 15">
            <a:extLst>
              <a:ext uri="{FF2B5EF4-FFF2-40B4-BE49-F238E27FC236}">
                <a16:creationId xmlns:a16="http://schemas.microsoft.com/office/drawing/2014/main" id="{2F4D9E9C-7201-4326-8E29-0E53B948B62A}"/>
              </a:ext>
            </a:extLst>
          </p:cNvPr>
          <p:cNvSpPr/>
          <p:nvPr/>
        </p:nvSpPr>
        <p:spPr>
          <a:xfrm>
            <a:off x="9735515" y="171472"/>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a:grpSpLocks noChangeAspect="1"/>
          </p:cNvGrpSpPr>
          <p:nvPr/>
        </p:nvGrpSpPr>
        <p:grpSpPr>
          <a:xfrm>
            <a:off x="13959105" y="6151172"/>
            <a:ext cx="5231810" cy="4530511"/>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F6D1"/>
            </a:solidFill>
            <a:ln w="12700">
              <a:solidFill>
                <a:srgbClr val="000000"/>
              </a:solidFill>
            </a:ln>
          </p:spPr>
        </p:sp>
      </p:grpSp>
      <p:grpSp>
        <p:nvGrpSpPr>
          <p:cNvPr id="7" name="Group 7"/>
          <p:cNvGrpSpPr/>
          <p:nvPr/>
        </p:nvGrpSpPr>
        <p:grpSpPr>
          <a:xfrm>
            <a:off x="-2715080" y="8699931"/>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EC791E"/>
            </a:solidFill>
            <a:ln cap="sq">
              <a:no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352423" y="6346868"/>
            <a:ext cx="5231810" cy="4496086"/>
            <a:chOff x="0" y="0"/>
            <a:chExt cx="812800" cy="698500"/>
          </a:xfrm>
        </p:grpSpPr>
        <p:sp>
          <p:nvSpPr>
            <p:cNvPr id="11" name="Freeform 1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D9D9D9"/>
              </a:solidFill>
              <a:prstDash val="solid"/>
              <a:miter/>
            </a:ln>
          </p:spPr>
        </p:sp>
        <p:sp>
          <p:nvSpPr>
            <p:cNvPr id="12" name="TextBox 1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flipV="1">
            <a:off x="74" y="10196513"/>
            <a:ext cx="18288000" cy="19050"/>
          </a:xfrm>
          <a:prstGeom prst="line">
            <a:avLst/>
          </a:prstGeom>
          <a:ln w="142875" cap="flat">
            <a:solidFill>
              <a:srgbClr val="EC791E"/>
            </a:solidFill>
            <a:prstDash val="solid"/>
            <a:headEnd type="none" w="sm" len="sm"/>
            <a:tailEnd type="none" w="sm" len="sm"/>
          </a:ln>
        </p:spPr>
      </p:sp>
      <p:grpSp>
        <p:nvGrpSpPr>
          <p:cNvPr id="14" name="Group 14"/>
          <p:cNvGrpSpPr>
            <a:grpSpLocks noChangeAspect="1"/>
          </p:cNvGrpSpPr>
          <p:nvPr/>
        </p:nvGrpSpPr>
        <p:grpSpPr>
          <a:xfrm>
            <a:off x="13959105" y="1464096"/>
            <a:ext cx="5231810" cy="4530511"/>
            <a:chOff x="0" y="0"/>
            <a:chExt cx="4282440" cy="3708400"/>
          </a:xfrm>
        </p:grpSpPr>
        <p:sp>
          <p:nvSpPr>
            <p:cNvPr id="15" name="Freeform 1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4946" r="-14946"/>
              </a:stretch>
            </a:blipFill>
          </p:spPr>
        </p:sp>
      </p:grpSp>
      <p:sp>
        <p:nvSpPr>
          <p:cNvPr id="16" name="TextBox 16"/>
          <p:cNvSpPr txBox="1"/>
          <p:nvPr/>
        </p:nvSpPr>
        <p:spPr>
          <a:xfrm>
            <a:off x="76200" y="4087813"/>
            <a:ext cx="16230600" cy="1965322"/>
          </a:xfrm>
          <a:prstGeom prst="rect">
            <a:avLst/>
          </a:prstGeom>
        </p:spPr>
        <p:txBody>
          <a:bodyPr lIns="0" tIns="0" rIns="0" bIns="0" rtlCol="0" anchor="t">
            <a:spAutoFit/>
          </a:bodyPr>
          <a:lstStyle/>
          <a:p>
            <a:pPr marL="0" lvl="0" indent="0" algn="ctr">
              <a:lnSpc>
                <a:spcPts val="14299"/>
              </a:lnSpc>
              <a:spcBef>
                <a:spcPct val="0"/>
              </a:spcBef>
            </a:pPr>
            <a:r>
              <a:rPr lang="en-US" sz="12999" u="none" strike="noStrike" spc="129" dirty="0">
                <a:solidFill>
                  <a:srgbClr val="1B3640"/>
                </a:solidFill>
                <a:latin typeface="Poppins Bold"/>
                <a:ea typeface="Poppins Bold"/>
                <a:cs typeface="Poppins Bold"/>
                <a:sym typeface="Poppins Bold"/>
              </a:rPr>
              <a:t>TERIMA KASIH</a:t>
            </a:r>
          </a:p>
        </p:txBody>
      </p:sp>
      <p:grpSp>
        <p:nvGrpSpPr>
          <p:cNvPr id="17" name="Group 17"/>
          <p:cNvGrpSpPr/>
          <p:nvPr/>
        </p:nvGrpSpPr>
        <p:grpSpPr>
          <a:xfrm>
            <a:off x="-2715080" y="-635632"/>
            <a:ext cx="5231810" cy="4496086"/>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F6D1"/>
            </a:solidFill>
            <a:ln cap="sq">
              <a:noFill/>
              <a:prstDash val="solid"/>
              <a:miter/>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3959105" y="-3184390"/>
            <a:ext cx="5231810" cy="4496086"/>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EC791E"/>
            </a:solidFill>
            <a:ln cap="sq">
              <a:noFill/>
              <a:prstDash val="solid"/>
              <a:miter/>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a:grpSpLocks noChangeAspect="1"/>
          </p:cNvGrpSpPr>
          <p:nvPr/>
        </p:nvGrpSpPr>
        <p:grpSpPr>
          <a:xfrm>
            <a:off x="-2715080" y="4014937"/>
            <a:ext cx="5231810" cy="4530511"/>
            <a:chOff x="0" y="0"/>
            <a:chExt cx="4282440" cy="3708400"/>
          </a:xfrm>
        </p:grpSpPr>
        <p:sp>
          <p:nvSpPr>
            <p:cNvPr id="24" name="Freeform 2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t="-56908" r="-16071" b="-44149"/>
              </a:stretch>
            </a:blipFill>
          </p:spPr>
        </p:sp>
      </p:grpSp>
      <p:sp>
        <p:nvSpPr>
          <p:cNvPr id="28" name="Freeform 13">
            <a:extLst>
              <a:ext uri="{FF2B5EF4-FFF2-40B4-BE49-F238E27FC236}">
                <a16:creationId xmlns:a16="http://schemas.microsoft.com/office/drawing/2014/main" id="{65C43272-9D86-415B-83E2-728EB522D045}"/>
              </a:ext>
            </a:extLst>
          </p:cNvPr>
          <p:cNvSpPr/>
          <p:nvPr/>
        </p:nvSpPr>
        <p:spPr>
          <a:xfrm>
            <a:off x="5715000" y="236759"/>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4"/>
            <a:stretch>
              <a:fillRect/>
            </a:stretch>
          </a:blipFill>
        </p:spPr>
      </p:sp>
      <p:sp>
        <p:nvSpPr>
          <p:cNvPr id="29" name="Freeform 14">
            <a:extLst>
              <a:ext uri="{FF2B5EF4-FFF2-40B4-BE49-F238E27FC236}">
                <a16:creationId xmlns:a16="http://schemas.microsoft.com/office/drawing/2014/main" id="{309FC92C-539F-4FCF-81DC-DDC46FEBE53B}"/>
              </a:ext>
            </a:extLst>
          </p:cNvPr>
          <p:cNvSpPr/>
          <p:nvPr/>
        </p:nvSpPr>
        <p:spPr>
          <a:xfrm>
            <a:off x="7484403" y="1311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5"/>
            <a:stretch>
              <a:fillRect/>
            </a:stretch>
          </a:blipFill>
        </p:spPr>
      </p:sp>
      <p:sp>
        <p:nvSpPr>
          <p:cNvPr id="30" name="Freeform 15">
            <a:extLst>
              <a:ext uri="{FF2B5EF4-FFF2-40B4-BE49-F238E27FC236}">
                <a16:creationId xmlns:a16="http://schemas.microsoft.com/office/drawing/2014/main" id="{55294A70-F5B5-4A73-8A2B-DFFCE77623FB}"/>
              </a:ext>
            </a:extLst>
          </p:cNvPr>
          <p:cNvSpPr/>
          <p:nvPr/>
        </p:nvSpPr>
        <p:spPr>
          <a:xfrm>
            <a:off x="9125915" y="171472"/>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6"/>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3" y="1965187"/>
            <a:ext cx="8708937" cy="748528"/>
            <a:chOff x="0" y="0"/>
            <a:chExt cx="2293712" cy="197143"/>
          </a:xfrm>
        </p:grpSpPr>
        <p:sp>
          <p:nvSpPr>
            <p:cNvPr id="3" name="Freeform 3"/>
            <p:cNvSpPr/>
            <p:nvPr/>
          </p:nvSpPr>
          <p:spPr>
            <a:xfrm>
              <a:off x="0" y="0"/>
              <a:ext cx="2293712" cy="197143"/>
            </a:xfrm>
            <a:custGeom>
              <a:avLst/>
              <a:gdLst/>
              <a:ahLst/>
              <a:cxnLst/>
              <a:rect l="l" t="t" r="r" b="b"/>
              <a:pathLst>
                <a:path w="2293712" h="197143">
                  <a:moveTo>
                    <a:pt x="0" y="0"/>
                  </a:moveTo>
                  <a:lnTo>
                    <a:pt x="2293712" y="0"/>
                  </a:lnTo>
                  <a:lnTo>
                    <a:pt x="2293712" y="197143"/>
                  </a:lnTo>
                  <a:lnTo>
                    <a:pt x="0" y="197143"/>
                  </a:lnTo>
                  <a:close/>
                </a:path>
              </a:pathLst>
            </a:custGeom>
            <a:solidFill>
              <a:srgbClr val="FFDE59"/>
            </a:solidFill>
          </p:spPr>
        </p:sp>
        <p:sp>
          <p:nvSpPr>
            <p:cNvPr id="4" name="TextBox 4"/>
            <p:cNvSpPr txBox="1"/>
            <p:nvPr/>
          </p:nvSpPr>
          <p:spPr>
            <a:xfrm>
              <a:off x="0" y="-38100"/>
              <a:ext cx="2293712" cy="23524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9593459"/>
            <a:ext cx="18288000" cy="2179441"/>
            <a:chOff x="0" y="0"/>
            <a:chExt cx="4816593" cy="574009"/>
          </a:xfrm>
        </p:grpSpPr>
        <p:sp>
          <p:nvSpPr>
            <p:cNvPr id="6" name="Freeform 6"/>
            <p:cNvSpPr/>
            <p:nvPr/>
          </p:nvSpPr>
          <p:spPr>
            <a:xfrm>
              <a:off x="0" y="0"/>
              <a:ext cx="4816592" cy="574009"/>
            </a:xfrm>
            <a:custGeom>
              <a:avLst/>
              <a:gdLst/>
              <a:ahLst/>
              <a:cxnLst/>
              <a:rect l="l" t="t" r="r" b="b"/>
              <a:pathLst>
                <a:path w="4816592" h="574009">
                  <a:moveTo>
                    <a:pt x="0" y="0"/>
                  </a:moveTo>
                  <a:lnTo>
                    <a:pt x="4816592" y="0"/>
                  </a:lnTo>
                  <a:lnTo>
                    <a:pt x="4816592" y="574009"/>
                  </a:lnTo>
                  <a:lnTo>
                    <a:pt x="0" y="574009"/>
                  </a:lnTo>
                  <a:close/>
                </a:path>
              </a:pathLst>
            </a:custGeom>
            <a:solidFill>
              <a:srgbClr val="1B3640"/>
            </a:solidFill>
          </p:spPr>
        </p:sp>
        <p:sp>
          <p:nvSpPr>
            <p:cNvPr id="7" name="TextBox 7"/>
            <p:cNvSpPr txBox="1"/>
            <p:nvPr/>
          </p:nvSpPr>
          <p:spPr>
            <a:xfrm>
              <a:off x="0" y="-38100"/>
              <a:ext cx="4816593" cy="61210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279372" y="-262579"/>
            <a:ext cx="5231810" cy="4496086"/>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1B3640"/>
              </a:solidFill>
              <a:prstDash val="solid"/>
              <a:miter/>
            </a:ln>
          </p:spPr>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2260284" y="2095500"/>
            <a:ext cx="5231810" cy="4530511"/>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004AAD">
                <a:alpha val="29804"/>
              </a:srgbClr>
            </a:solidFill>
            <a:ln w="12700">
              <a:solidFill>
                <a:schemeClr val="tx2">
                  <a:lumMod val="20000"/>
                  <a:lumOff val="80000"/>
                </a:schemeClr>
              </a:solidFill>
            </a:ln>
          </p:spPr>
        </p:sp>
      </p:grpSp>
      <p:sp>
        <p:nvSpPr>
          <p:cNvPr id="13" name="TextBox 13"/>
          <p:cNvSpPr txBox="1"/>
          <p:nvPr/>
        </p:nvSpPr>
        <p:spPr>
          <a:xfrm>
            <a:off x="665180" y="2052748"/>
            <a:ext cx="7642793" cy="592456"/>
          </a:xfrm>
          <a:prstGeom prst="rect">
            <a:avLst/>
          </a:prstGeom>
        </p:spPr>
        <p:txBody>
          <a:bodyPr lIns="0" tIns="0" rIns="0" bIns="0" rtlCol="0" anchor="t">
            <a:spAutoFit/>
          </a:bodyPr>
          <a:lstStyle/>
          <a:p>
            <a:pPr marL="0" lvl="0" indent="0" algn="l">
              <a:lnSpc>
                <a:spcPts val="4290"/>
              </a:lnSpc>
              <a:spcBef>
                <a:spcPct val="0"/>
              </a:spcBef>
            </a:pPr>
            <a:r>
              <a:rPr lang="en-US" sz="3900" spc="195">
                <a:solidFill>
                  <a:srgbClr val="1B3640"/>
                </a:solidFill>
                <a:latin typeface="Poppins Bold"/>
                <a:ea typeface="Poppins Bold"/>
                <a:cs typeface="Poppins Bold"/>
                <a:sym typeface="Poppins Bold"/>
              </a:rPr>
              <a:t>CAPAIAN PEMBELAJARAN </a:t>
            </a:r>
          </a:p>
        </p:txBody>
      </p:sp>
      <p:sp>
        <p:nvSpPr>
          <p:cNvPr id="14" name="AutoShape 14"/>
          <p:cNvSpPr/>
          <p:nvPr/>
        </p:nvSpPr>
        <p:spPr>
          <a:xfrm flipV="1">
            <a:off x="74" y="10244138"/>
            <a:ext cx="18288000" cy="19050"/>
          </a:xfrm>
          <a:prstGeom prst="line">
            <a:avLst/>
          </a:prstGeom>
          <a:ln w="142875" cap="flat">
            <a:solidFill>
              <a:srgbClr val="EC791E"/>
            </a:solidFill>
            <a:prstDash val="solid"/>
            <a:headEnd type="none" w="sm" len="sm"/>
            <a:tailEnd type="none" w="sm" len="sm"/>
          </a:ln>
        </p:spPr>
      </p:sp>
      <p:grpSp>
        <p:nvGrpSpPr>
          <p:cNvPr id="15" name="Group 15"/>
          <p:cNvGrpSpPr/>
          <p:nvPr/>
        </p:nvGrpSpPr>
        <p:grpSpPr>
          <a:xfrm>
            <a:off x="16311456" y="4405484"/>
            <a:ext cx="5231810" cy="4496086"/>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DE59"/>
            </a:solidFill>
            <a:ln cap="sq">
              <a:noFill/>
              <a:prstDash val="solid"/>
              <a:miter/>
            </a:ln>
          </p:spPr>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22" name="TextBox 21">
            <a:extLst>
              <a:ext uri="{FF2B5EF4-FFF2-40B4-BE49-F238E27FC236}">
                <a16:creationId xmlns:a16="http://schemas.microsoft.com/office/drawing/2014/main" id="{49B44089-7EF2-4FF6-B903-0ADF62478D6B}"/>
              </a:ext>
            </a:extLst>
          </p:cNvPr>
          <p:cNvSpPr txBox="1"/>
          <p:nvPr/>
        </p:nvSpPr>
        <p:spPr>
          <a:xfrm>
            <a:off x="394158" y="3452991"/>
            <a:ext cx="12126609" cy="6186309"/>
          </a:xfrm>
          <a:prstGeom prst="rect">
            <a:avLst/>
          </a:prstGeom>
          <a:noFill/>
        </p:spPr>
        <p:txBody>
          <a:bodyPr wrap="square" rtlCol="0">
            <a:spAutoFit/>
          </a:bodyPr>
          <a:lstStyle/>
          <a:p>
            <a:pPr marL="571500" indent="-571500">
              <a:buFontTx/>
              <a:buChar char="-"/>
            </a:pPr>
            <a:r>
              <a:rPr lang="en-US" sz="4000" dirty="0"/>
              <a:t>[CPL-P1] </a:t>
            </a:r>
            <a:r>
              <a:rPr lang="id-ID" sz="4000" dirty="0"/>
              <a:t>Menguasai konsep teoritis administrasi, organisasi, birokrasi, kebijakan</a:t>
            </a:r>
            <a:r>
              <a:rPr lang="en-US" sz="4000" dirty="0"/>
              <a:t> </a:t>
            </a:r>
            <a:r>
              <a:rPr lang="id-ID" sz="4000" dirty="0"/>
              <a:t>publik, pelayanan publik, perilaku organisasi, keuangan negara, reformasi</a:t>
            </a:r>
            <a:r>
              <a:rPr lang="en-US" sz="4000" dirty="0"/>
              <a:t> </a:t>
            </a:r>
            <a:r>
              <a:rPr lang="id-ID" sz="4000" dirty="0"/>
              <a:t>administrasi, dan</a:t>
            </a:r>
            <a:r>
              <a:rPr lang="en-US" sz="4000" dirty="0"/>
              <a:t> </a:t>
            </a:r>
            <a:r>
              <a:rPr lang="id-ID" sz="4000" dirty="0"/>
              <a:t>governansi publik</a:t>
            </a:r>
            <a:r>
              <a:rPr lang="en-US" sz="4000" dirty="0"/>
              <a:t> </a:t>
            </a:r>
          </a:p>
          <a:p>
            <a:pPr marL="571500" indent="-571500">
              <a:buFontTx/>
              <a:buChar char="-"/>
            </a:pPr>
            <a:r>
              <a:rPr lang="en-US" sz="4000" dirty="0"/>
              <a:t>[CPMK 2] </a:t>
            </a:r>
            <a:r>
              <a:rPr lang="id-ID" sz="4000" dirty="0"/>
              <a:t>Ma</a:t>
            </a:r>
            <a:r>
              <a:rPr lang="en-US" sz="4000" dirty="0" err="1"/>
              <a:t>mpu</a:t>
            </a:r>
            <a:r>
              <a:rPr lang="en-US" sz="4000" dirty="0"/>
              <a:t> </a:t>
            </a:r>
            <a:r>
              <a:rPr lang="en-US" sz="4000" dirty="0" err="1"/>
              <a:t>memahami</a:t>
            </a:r>
            <a:r>
              <a:rPr lang="en-US" sz="4000" dirty="0"/>
              <a:t> dan </a:t>
            </a:r>
            <a:r>
              <a:rPr lang="en-US" sz="4000" dirty="0" err="1"/>
              <a:t>menerapkan</a:t>
            </a:r>
            <a:r>
              <a:rPr lang="en-US" sz="4000" dirty="0"/>
              <a:t> </a:t>
            </a:r>
            <a:r>
              <a:rPr lang="en-US" sz="4000" dirty="0" err="1"/>
              <a:t>konsep</a:t>
            </a:r>
            <a:r>
              <a:rPr lang="en-US" sz="4000" dirty="0"/>
              <a:t>, </a:t>
            </a:r>
            <a:r>
              <a:rPr lang="en-US" sz="4000" dirty="0" err="1"/>
              <a:t>konstruksi</a:t>
            </a:r>
            <a:r>
              <a:rPr lang="en-US" sz="4000" dirty="0"/>
              <a:t>, </a:t>
            </a:r>
            <a:r>
              <a:rPr lang="en-US" sz="4000" dirty="0" err="1"/>
              <a:t>struktur</a:t>
            </a:r>
            <a:r>
              <a:rPr lang="en-US" sz="4000" dirty="0"/>
              <a:t> dan </a:t>
            </a:r>
            <a:r>
              <a:rPr lang="en-US" sz="4000" dirty="0" err="1"/>
              <a:t>desain</a:t>
            </a:r>
            <a:r>
              <a:rPr lang="en-US" sz="4000" dirty="0"/>
              <a:t> </a:t>
            </a:r>
            <a:r>
              <a:rPr lang="en-US" sz="4000" dirty="0" err="1"/>
              <a:t>serta</a:t>
            </a:r>
            <a:r>
              <a:rPr lang="en-US" sz="4000" dirty="0"/>
              <a:t> </a:t>
            </a:r>
            <a:r>
              <a:rPr lang="en-US" sz="4000" dirty="0" err="1"/>
              <a:t>kontroversi</a:t>
            </a:r>
            <a:r>
              <a:rPr lang="en-US" sz="4000" dirty="0"/>
              <a:t> </a:t>
            </a:r>
            <a:r>
              <a:rPr lang="en-US" sz="4000" dirty="0" err="1"/>
              <a:t>mengenai</a:t>
            </a:r>
            <a:r>
              <a:rPr lang="en-US" sz="4000" dirty="0"/>
              <a:t> </a:t>
            </a:r>
            <a:r>
              <a:rPr lang="en-US" sz="4000" dirty="0" err="1"/>
              <a:t>teori</a:t>
            </a:r>
            <a:r>
              <a:rPr lang="en-US" sz="4000" dirty="0"/>
              <a:t> </a:t>
            </a:r>
            <a:r>
              <a:rPr lang="en-US" sz="4000" dirty="0" err="1"/>
              <a:t>organisasi</a:t>
            </a:r>
            <a:r>
              <a:rPr lang="en-US" sz="4000" dirty="0"/>
              <a:t> </a:t>
            </a:r>
          </a:p>
          <a:p>
            <a:pPr marL="571500" indent="-571500">
              <a:buFontTx/>
              <a:buChar char="-"/>
            </a:pPr>
            <a:r>
              <a:rPr lang="en-US" sz="4000" dirty="0"/>
              <a:t>[Sub-CPMK 5] </a:t>
            </a:r>
            <a:r>
              <a:rPr lang="en-US" sz="4000" dirty="0" err="1"/>
              <a:t>Mampu</a:t>
            </a:r>
            <a:r>
              <a:rPr lang="en-US" sz="4000" dirty="0"/>
              <a:t> </a:t>
            </a:r>
            <a:r>
              <a:rPr lang="en-US" sz="4000" dirty="0" err="1"/>
              <a:t>menjabarkan</a:t>
            </a:r>
            <a:r>
              <a:rPr lang="en-US" sz="4000" dirty="0"/>
              <a:t> </a:t>
            </a:r>
            <a:r>
              <a:rPr lang="en-US" sz="4000" dirty="0" err="1"/>
              <a:t>kontroversi</a:t>
            </a:r>
            <a:r>
              <a:rPr lang="en-US" sz="4000" dirty="0"/>
              <a:t> </a:t>
            </a:r>
            <a:r>
              <a:rPr lang="en-US" sz="4000" dirty="0" err="1"/>
              <a:t>teori</a:t>
            </a:r>
            <a:r>
              <a:rPr lang="en-US" sz="4000" dirty="0"/>
              <a:t> </a:t>
            </a:r>
            <a:r>
              <a:rPr lang="en-US" sz="4000" dirty="0" err="1"/>
              <a:t>organisasi</a:t>
            </a:r>
            <a:r>
              <a:rPr lang="en-US" sz="4000" dirty="0"/>
              <a:t> </a:t>
            </a:r>
          </a:p>
          <a:p>
            <a:pPr marL="285750" indent="-285750">
              <a:buFontTx/>
              <a:buChar char="-"/>
            </a:pPr>
            <a:endParaRPr lang="en-US" dirty="0"/>
          </a:p>
          <a:p>
            <a:pPr marL="571500" indent="-571500">
              <a:buFontTx/>
              <a:buChar char="-"/>
            </a:pPr>
            <a:endParaRPr lang="en-US" dirty="0"/>
          </a:p>
        </p:txBody>
      </p:sp>
      <p:sp>
        <p:nvSpPr>
          <p:cNvPr id="23" name="Freeform 13">
            <a:extLst>
              <a:ext uri="{FF2B5EF4-FFF2-40B4-BE49-F238E27FC236}">
                <a16:creationId xmlns:a16="http://schemas.microsoft.com/office/drawing/2014/main" id="{5FF3FE41-E644-4CA0-A443-BA74B74D9A04}"/>
              </a:ext>
            </a:extLst>
          </p:cNvPr>
          <p:cNvSpPr/>
          <p:nvPr/>
        </p:nvSpPr>
        <p:spPr>
          <a:xfrm>
            <a:off x="6324600" y="236759"/>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24" name="Freeform 14">
            <a:extLst>
              <a:ext uri="{FF2B5EF4-FFF2-40B4-BE49-F238E27FC236}">
                <a16:creationId xmlns:a16="http://schemas.microsoft.com/office/drawing/2014/main" id="{9D2F9749-049D-489F-9B90-A4A18029AAF5}"/>
              </a:ext>
            </a:extLst>
          </p:cNvPr>
          <p:cNvSpPr/>
          <p:nvPr/>
        </p:nvSpPr>
        <p:spPr>
          <a:xfrm>
            <a:off x="8094003" y="1311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25" name="Freeform 15">
            <a:extLst>
              <a:ext uri="{FF2B5EF4-FFF2-40B4-BE49-F238E27FC236}">
                <a16:creationId xmlns:a16="http://schemas.microsoft.com/office/drawing/2014/main" id="{5E43C942-8870-4E14-9AF1-DC81FE4687F5}"/>
              </a:ext>
            </a:extLst>
          </p:cNvPr>
          <p:cNvSpPr/>
          <p:nvPr/>
        </p:nvSpPr>
        <p:spPr>
          <a:xfrm>
            <a:off x="9735515" y="171472"/>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73384" y="-425671"/>
            <a:ext cx="5231810" cy="449608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alpha val="0"/>
              </a:srgbClr>
            </a:solidFill>
            <a:ln w="76200" cap="sq">
              <a:solidFill>
                <a:srgbClr val="EC791E"/>
              </a:solidFill>
              <a:prstDash val="solid"/>
              <a:miter/>
            </a:ln>
          </p:spPr>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971550" y="1882405"/>
            <a:ext cx="5119403" cy="4433172"/>
            <a:chOff x="0" y="0"/>
            <a:chExt cx="4282440" cy="3708400"/>
          </a:xfrm>
        </p:grpSpPr>
        <p:sp>
          <p:nvSpPr>
            <p:cNvPr id="6" name="Freeform 6"/>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alphaModFix amt="30000"/>
              </a:blip>
              <a:stretch>
                <a:fillRect l="-14865" r="-14865"/>
              </a:stretch>
            </a:blipFill>
          </p:spPr>
        </p:sp>
      </p:grpSp>
      <p:grpSp>
        <p:nvGrpSpPr>
          <p:cNvPr id="7" name="Group 7"/>
          <p:cNvGrpSpPr/>
          <p:nvPr/>
        </p:nvGrpSpPr>
        <p:grpSpPr>
          <a:xfrm>
            <a:off x="-3073384" y="4199862"/>
            <a:ext cx="5231810" cy="449608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4AAD">
                <a:alpha val="29804"/>
              </a:srgbClr>
            </a:solidFill>
            <a:ln cap="sq">
              <a:noFill/>
              <a:prstDash val="solid"/>
              <a:miter/>
            </a:ln>
          </p:spPr>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305255" y="2428486"/>
            <a:ext cx="9706990" cy="908471"/>
            <a:chOff x="0" y="0"/>
            <a:chExt cx="2556573" cy="239268"/>
          </a:xfrm>
        </p:grpSpPr>
        <p:sp>
          <p:nvSpPr>
            <p:cNvPr id="11" name="Freeform 11"/>
            <p:cNvSpPr/>
            <p:nvPr/>
          </p:nvSpPr>
          <p:spPr>
            <a:xfrm>
              <a:off x="0" y="0"/>
              <a:ext cx="2556573" cy="239268"/>
            </a:xfrm>
            <a:custGeom>
              <a:avLst/>
              <a:gdLst/>
              <a:ahLst/>
              <a:cxnLst/>
              <a:rect l="l" t="t" r="r" b="b"/>
              <a:pathLst>
                <a:path w="2556573" h="239268">
                  <a:moveTo>
                    <a:pt x="0" y="0"/>
                  </a:moveTo>
                  <a:lnTo>
                    <a:pt x="2556573" y="0"/>
                  </a:lnTo>
                  <a:lnTo>
                    <a:pt x="2556573" y="239268"/>
                  </a:lnTo>
                  <a:lnTo>
                    <a:pt x="0" y="239268"/>
                  </a:lnTo>
                  <a:close/>
                </a:path>
              </a:pathLst>
            </a:custGeom>
            <a:solidFill>
              <a:srgbClr val="1B3640"/>
            </a:solidFill>
          </p:spPr>
        </p:sp>
        <p:sp>
          <p:nvSpPr>
            <p:cNvPr id="12" name="TextBox 12"/>
            <p:cNvSpPr txBox="1"/>
            <p:nvPr/>
          </p:nvSpPr>
          <p:spPr>
            <a:xfrm>
              <a:off x="0" y="-38100"/>
              <a:ext cx="2556573" cy="277368"/>
            </a:xfrm>
            <a:prstGeom prst="rect">
              <a:avLst/>
            </a:prstGeom>
          </p:spPr>
          <p:txBody>
            <a:bodyPr lIns="50800" tIns="50800" rIns="50800" bIns="50800" rtlCol="0" anchor="ctr"/>
            <a:lstStyle/>
            <a:p>
              <a:pPr algn="ctr">
                <a:lnSpc>
                  <a:spcPts val="2659"/>
                </a:lnSpc>
              </a:pPr>
              <a:endParaRPr/>
            </a:p>
          </p:txBody>
        </p:sp>
      </p:grpSp>
      <p:sp>
        <p:nvSpPr>
          <p:cNvPr id="13" name="AutoShape 13"/>
          <p:cNvSpPr/>
          <p:nvPr/>
        </p:nvSpPr>
        <p:spPr>
          <a:xfrm flipV="1">
            <a:off x="74" y="10225088"/>
            <a:ext cx="18288000" cy="19050"/>
          </a:xfrm>
          <a:prstGeom prst="line">
            <a:avLst/>
          </a:prstGeom>
          <a:ln w="142875" cap="flat">
            <a:solidFill>
              <a:srgbClr val="EC791E"/>
            </a:solidFill>
            <a:prstDash val="solid"/>
            <a:headEnd type="none" w="sm" len="sm"/>
            <a:tailEnd type="none" w="sm" len="sm"/>
          </a:ln>
        </p:spPr>
      </p:sp>
      <p:sp>
        <p:nvSpPr>
          <p:cNvPr id="17" name="TextBox 17"/>
          <p:cNvSpPr txBox="1"/>
          <p:nvPr/>
        </p:nvSpPr>
        <p:spPr>
          <a:xfrm>
            <a:off x="9305925" y="2531313"/>
            <a:ext cx="8345238" cy="702816"/>
          </a:xfrm>
          <a:prstGeom prst="rect">
            <a:avLst/>
          </a:prstGeom>
        </p:spPr>
        <p:txBody>
          <a:bodyPr lIns="0" tIns="0" rIns="0" bIns="0" rtlCol="0" anchor="t">
            <a:spAutoFit/>
          </a:bodyPr>
          <a:lstStyle/>
          <a:p>
            <a:pPr marL="0" lvl="0" indent="0" algn="r">
              <a:lnSpc>
                <a:spcPts val="5111"/>
              </a:lnSpc>
              <a:spcBef>
                <a:spcPct val="0"/>
              </a:spcBef>
            </a:pPr>
            <a:r>
              <a:rPr lang="en-US" sz="4646" spc="232">
                <a:solidFill>
                  <a:srgbClr val="FFFFFF"/>
                </a:solidFill>
                <a:latin typeface="Poppins Bold"/>
                <a:ea typeface="Poppins Bold"/>
                <a:cs typeface="Poppins Bold"/>
                <a:sym typeface="Poppins Bold"/>
              </a:rPr>
              <a:t>AGENCY VS STRUCTURE</a:t>
            </a:r>
          </a:p>
        </p:txBody>
      </p:sp>
      <p:sp>
        <p:nvSpPr>
          <p:cNvPr id="18" name="TextBox 18"/>
          <p:cNvSpPr txBox="1"/>
          <p:nvPr/>
        </p:nvSpPr>
        <p:spPr>
          <a:xfrm>
            <a:off x="6739119" y="4085562"/>
            <a:ext cx="11026997" cy="4465320"/>
          </a:xfrm>
          <a:prstGeom prst="rect">
            <a:avLst/>
          </a:prstGeom>
        </p:spPr>
        <p:txBody>
          <a:bodyPr lIns="0" tIns="0" rIns="0" bIns="0" rtlCol="0" anchor="t">
            <a:spAutoFit/>
          </a:bodyPr>
          <a:lstStyle/>
          <a:p>
            <a:pPr marL="906777" lvl="1" indent="-453388" algn="l">
              <a:lnSpc>
                <a:spcPts val="5879"/>
              </a:lnSpc>
              <a:buFont typeface="Arial"/>
              <a:buChar char="•"/>
            </a:pPr>
            <a:r>
              <a:rPr lang="en-US" sz="4199">
                <a:solidFill>
                  <a:srgbClr val="1B3640"/>
                </a:solidFill>
                <a:latin typeface="Poppins"/>
                <a:ea typeface="Poppins"/>
                <a:cs typeface="Poppins"/>
                <a:sym typeface="Poppins"/>
              </a:rPr>
              <a:t>Agency = penekanan pada actor/individu</a:t>
            </a:r>
          </a:p>
          <a:p>
            <a:pPr algn="l">
              <a:lnSpc>
                <a:spcPts val="5879"/>
              </a:lnSpc>
            </a:pPr>
            <a:endParaRPr lang="en-US" sz="4199">
              <a:solidFill>
                <a:srgbClr val="1B3640"/>
              </a:solidFill>
              <a:latin typeface="Poppins"/>
              <a:ea typeface="Poppins"/>
              <a:cs typeface="Poppins"/>
              <a:sym typeface="Poppins"/>
            </a:endParaRPr>
          </a:p>
          <a:p>
            <a:pPr marL="906777" lvl="1" indent="-453388" algn="l">
              <a:lnSpc>
                <a:spcPts val="5879"/>
              </a:lnSpc>
              <a:buFont typeface="Arial"/>
              <a:buChar char="•"/>
            </a:pPr>
            <a:r>
              <a:rPr lang="en-US" sz="4199">
                <a:solidFill>
                  <a:srgbClr val="1B3640"/>
                </a:solidFill>
                <a:latin typeface="Poppins"/>
                <a:ea typeface="Poppins"/>
                <a:cs typeface="Poppins"/>
                <a:sym typeface="Poppins"/>
              </a:rPr>
              <a:t>Struktur = penekanan pada struktur organisasi, budaya, lingkungan, sosial, politik, dsb.</a:t>
            </a:r>
          </a:p>
        </p:txBody>
      </p:sp>
      <p:sp>
        <p:nvSpPr>
          <p:cNvPr id="19" name="Freeform 13">
            <a:extLst>
              <a:ext uri="{FF2B5EF4-FFF2-40B4-BE49-F238E27FC236}">
                <a16:creationId xmlns:a16="http://schemas.microsoft.com/office/drawing/2014/main" id="{384DBE30-7F4A-4530-A40F-6FB14AFE72BC}"/>
              </a:ext>
            </a:extLst>
          </p:cNvPr>
          <p:cNvSpPr/>
          <p:nvPr/>
        </p:nvSpPr>
        <p:spPr>
          <a:xfrm>
            <a:off x="6324600" y="312959"/>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3"/>
            <a:stretch>
              <a:fillRect/>
            </a:stretch>
          </a:blipFill>
        </p:spPr>
      </p:sp>
      <p:sp>
        <p:nvSpPr>
          <p:cNvPr id="20" name="Freeform 14">
            <a:extLst>
              <a:ext uri="{FF2B5EF4-FFF2-40B4-BE49-F238E27FC236}">
                <a16:creationId xmlns:a16="http://schemas.microsoft.com/office/drawing/2014/main" id="{3004821E-70C0-4D84-AAE2-2277C0E98099}"/>
              </a:ext>
            </a:extLst>
          </p:cNvPr>
          <p:cNvSpPr/>
          <p:nvPr/>
        </p:nvSpPr>
        <p:spPr>
          <a:xfrm>
            <a:off x="8094003" y="2073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4"/>
            <a:stretch>
              <a:fillRect/>
            </a:stretch>
          </a:blipFill>
        </p:spPr>
      </p:sp>
      <p:sp>
        <p:nvSpPr>
          <p:cNvPr id="21" name="Freeform 15">
            <a:extLst>
              <a:ext uri="{FF2B5EF4-FFF2-40B4-BE49-F238E27FC236}">
                <a16:creationId xmlns:a16="http://schemas.microsoft.com/office/drawing/2014/main" id="{1ECFED00-FF2B-4F69-AA46-CB89C4FCC65E}"/>
              </a:ext>
            </a:extLst>
          </p:cNvPr>
          <p:cNvSpPr/>
          <p:nvPr/>
        </p:nvSpPr>
        <p:spPr>
          <a:xfrm>
            <a:off x="9735515" y="247672"/>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5"/>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57636" y="3563543"/>
            <a:ext cx="10537020" cy="1259329"/>
            <a:chOff x="0" y="0"/>
            <a:chExt cx="2775182" cy="331675"/>
          </a:xfrm>
        </p:grpSpPr>
        <p:sp>
          <p:nvSpPr>
            <p:cNvPr id="3" name="Freeform 3"/>
            <p:cNvSpPr/>
            <p:nvPr/>
          </p:nvSpPr>
          <p:spPr>
            <a:xfrm>
              <a:off x="0" y="0"/>
              <a:ext cx="2775182" cy="331675"/>
            </a:xfrm>
            <a:custGeom>
              <a:avLst/>
              <a:gdLst/>
              <a:ahLst/>
              <a:cxnLst/>
              <a:rect l="l" t="t" r="r" b="b"/>
              <a:pathLst>
                <a:path w="2775182" h="331675">
                  <a:moveTo>
                    <a:pt x="0" y="0"/>
                  </a:moveTo>
                  <a:lnTo>
                    <a:pt x="2775182" y="0"/>
                  </a:lnTo>
                  <a:lnTo>
                    <a:pt x="2775182" y="331675"/>
                  </a:lnTo>
                  <a:lnTo>
                    <a:pt x="0" y="331675"/>
                  </a:lnTo>
                  <a:close/>
                </a:path>
              </a:pathLst>
            </a:custGeom>
            <a:solidFill>
              <a:srgbClr val="1B3640"/>
            </a:solidFill>
          </p:spPr>
        </p:sp>
        <p:sp>
          <p:nvSpPr>
            <p:cNvPr id="4" name="TextBox 4"/>
            <p:cNvSpPr txBox="1"/>
            <p:nvPr/>
          </p:nvSpPr>
          <p:spPr>
            <a:xfrm>
              <a:off x="0" y="-38100"/>
              <a:ext cx="2775182" cy="369775"/>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rot="381547">
            <a:off x="11229833" y="6122200"/>
            <a:ext cx="4685096" cy="5246370"/>
            <a:chOff x="0" y="0"/>
            <a:chExt cx="6350000" cy="7110730"/>
          </a:xfrm>
        </p:grpSpPr>
        <p:sp>
          <p:nvSpPr>
            <p:cNvPr id="6" name="Freeform 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2"/>
              <a:stretch>
                <a:fillRect t="-16892" b="-16892"/>
              </a:stretch>
            </a:blipFill>
          </p:spPr>
        </p:sp>
      </p:grpSp>
      <p:grpSp>
        <p:nvGrpSpPr>
          <p:cNvPr id="7" name="Group 7"/>
          <p:cNvGrpSpPr>
            <a:grpSpLocks noChangeAspect="1"/>
          </p:cNvGrpSpPr>
          <p:nvPr/>
        </p:nvGrpSpPr>
        <p:grpSpPr>
          <a:xfrm rot="381547">
            <a:off x="6135206" y="7426274"/>
            <a:ext cx="4685096" cy="5246370"/>
            <a:chOff x="0" y="0"/>
            <a:chExt cx="6350000" cy="7110730"/>
          </a:xfrm>
        </p:grpSpPr>
        <p:sp>
          <p:nvSpPr>
            <p:cNvPr id="8" name="Freeform 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9" name="Group 9"/>
          <p:cNvGrpSpPr>
            <a:grpSpLocks noChangeAspect="1"/>
          </p:cNvGrpSpPr>
          <p:nvPr/>
        </p:nvGrpSpPr>
        <p:grpSpPr>
          <a:xfrm rot="381547">
            <a:off x="1040579" y="8730347"/>
            <a:ext cx="4685096" cy="5246370"/>
            <a:chOff x="0" y="0"/>
            <a:chExt cx="6350000" cy="7110730"/>
          </a:xfrm>
        </p:grpSpPr>
        <p:sp>
          <p:nvSpPr>
            <p:cNvPr id="10" name="Freeform 1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3"/>
              <a:stretch>
                <a:fillRect l="-33985" r="-33985"/>
              </a:stretch>
            </a:blipFill>
          </p:spPr>
        </p:sp>
      </p:grpSp>
      <p:grpSp>
        <p:nvGrpSpPr>
          <p:cNvPr id="11" name="Group 11"/>
          <p:cNvGrpSpPr>
            <a:grpSpLocks noChangeAspect="1"/>
          </p:cNvGrpSpPr>
          <p:nvPr/>
        </p:nvGrpSpPr>
        <p:grpSpPr>
          <a:xfrm rot="381547">
            <a:off x="7838120" y="-3704905"/>
            <a:ext cx="4685096" cy="5246370"/>
            <a:chOff x="0" y="0"/>
            <a:chExt cx="6350000" cy="7110730"/>
          </a:xfrm>
        </p:grpSpPr>
        <p:sp>
          <p:nvSpPr>
            <p:cNvPr id="12" name="Freeform 12"/>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3" name="Group 13"/>
          <p:cNvGrpSpPr>
            <a:grpSpLocks noChangeAspect="1"/>
          </p:cNvGrpSpPr>
          <p:nvPr/>
        </p:nvGrpSpPr>
        <p:grpSpPr>
          <a:xfrm rot="381547">
            <a:off x="2743493" y="-2400831"/>
            <a:ext cx="4685096" cy="5246370"/>
            <a:chOff x="0" y="0"/>
            <a:chExt cx="6350000" cy="7110730"/>
          </a:xfrm>
        </p:grpSpPr>
        <p:sp>
          <p:nvSpPr>
            <p:cNvPr id="14" name="Freeform 14"/>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blipFill>
              <a:blip r:embed="rId4"/>
              <a:stretch>
                <a:fillRect l="-34195" r="-34195"/>
              </a:stretch>
            </a:blipFill>
          </p:spPr>
        </p:sp>
      </p:grpSp>
      <p:grpSp>
        <p:nvGrpSpPr>
          <p:cNvPr id="15" name="Group 15"/>
          <p:cNvGrpSpPr>
            <a:grpSpLocks noChangeAspect="1"/>
          </p:cNvGrpSpPr>
          <p:nvPr/>
        </p:nvGrpSpPr>
        <p:grpSpPr>
          <a:xfrm rot="381547">
            <a:off x="-2351134" y="-1096758"/>
            <a:ext cx="4685096" cy="5246370"/>
            <a:chOff x="0" y="0"/>
            <a:chExt cx="6350000" cy="7110730"/>
          </a:xfrm>
        </p:grpSpPr>
        <p:sp>
          <p:nvSpPr>
            <p:cNvPr id="16" name="Freeform 16"/>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grpSp>
        <p:nvGrpSpPr>
          <p:cNvPr id="17" name="Group 17"/>
          <p:cNvGrpSpPr>
            <a:grpSpLocks noChangeAspect="1"/>
          </p:cNvGrpSpPr>
          <p:nvPr/>
        </p:nvGrpSpPr>
        <p:grpSpPr>
          <a:xfrm rot="381547">
            <a:off x="16310534" y="4797309"/>
            <a:ext cx="4685096" cy="5246370"/>
            <a:chOff x="0" y="0"/>
            <a:chExt cx="6350000" cy="7110730"/>
          </a:xfrm>
        </p:grpSpPr>
        <p:sp>
          <p:nvSpPr>
            <p:cNvPr id="18" name="Freeform 18"/>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EC791E"/>
            </a:solidFill>
            <a:ln w="12700">
              <a:solidFill>
                <a:schemeClr val="accent6">
                  <a:lumMod val="75000"/>
                </a:schemeClr>
              </a:solidFill>
            </a:ln>
          </p:spPr>
        </p:sp>
      </p:grpSp>
      <p:grpSp>
        <p:nvGrpSpPr>
          <p:cNvPr id="19" name="Group 19"/>
          <p:cNvGrpSpPr>
            <a:grpSpLocks noChangeAspect="1"/>
          </p:cNvGrpSpPr>
          <p:nvPr/>
        </p:nvGrpSpPr>
        <p:grpSpPr>
          <a:xfrm rot="381547">
            <a:off x="14916633" y="8730347"/>
            <a:ext cx="4685096" cy="5246370"/>
            <a:chOff x="0" y="0"/>
            <a:chExt cx="6350000" cy="7110730"/>
          </a:xfrm>
        </p:grpSpPr>
        <p:sp>
          <p:nvSpPr>
            <p:cNvPr id="20" name="Freeform 20"/>
            <p:cNvSpPr/>
            <p:nvPr/>
          </p:nvSpPr>
          <p:spPr>
            <a:xfrm>
              <a:off x="0" y="0"/>
              <a:ext cx="6350000" cy="7110730"/>
            </a:xfrm>
            <a:custGeom>
              <a:avLst/>
              <a:gdLst/>
              <a:ahLst/>
              <a:cxnLst/>
              <a:rect l="l" t="t" r="r" b="b"/>
              <a:pathLst>
                <a:path w="6350000" h="7110730">
                  <a:moveTo>
                    <a:pt x="6350000" y="4700270"/>
                  </a:moveTo>
                  <a:lnTo>
                    <a:pt x="0" y="7110730"/>
                  </a:lnTo>
                  <a:lnTo>
                    <a:pt x="0" y="2410460"/>
                  </a:lnTo>
                  <a:lnTo>
                    <a:pt x="6350000" y="0"/>
                  </a:lnTo>
                  <a:close/>
                </a:path>
              </a:pathLst>
            </a:custGeom>
            <a:solidFill>
              <a:srgbClr val="FFDE59"/>
            </a:solidFill>
            <a:ln w="12700">
              <a:solidFill>
                <a:srgbClr val="FFFF00"/>
              </a:solidFill>
            </a:ln>
          </p:spPr>
        </p:sp>
      </p:grpSp>
      <p:sp>
        <p:nvSpPr>
          <p:cNvPr id="21" name="TextBox 21"/>
          <p:cNvSpPr txBox="1"/>
          <p:nvPr/>
        </p:nvSpPr>
        <p:spPr>
          <a:xfrm>
            <a:off x="4441769" y="3736008"/>
            <a:ext cx="9554037" cy="923925"/>
          </a:xfrm>
          <a:prstGeom prst="rect">
            <a:avLst/>
          </a:prstGeom>
        </p:spPr>
        <p:txBody>
          <a:bodyPr lIns="0" tIns="0" rIns="0" bIns="0" rtlCol="0" anchor="t">
            <a:spAutoFit/>
          </a:bodyPr>
          <a:lstStyle/>
          <a:p>
            <a:pPr marL="0" lvl="0" indent="0" algn="ctr">
              <a:lnSpc>
                <a:spcPts val="6600"/>
              </a:lnSpc>
              <a:spcBef>
                <a:spcPct val="0"/>
              </a:spcBef>
            </a:pPr>
            <a:r>
              <a:rPr lang="en-US" sz="6000" spc="300">
                <a:solidFill>
                  <a:srgbClr val="FFDE59"/>
                </a:solidFill>
                <a:latin typeface="Poppins Bold"/>
                <a:ea typeface="Poppins Bold"/>
                <a:cs typeface="Poppins Bold"/>
                <a:sym typeface="Poppins Bold"/>
              </a:rPr>
              <a:t>MANA LEBIH PENTING ?</a:t>
            </a:r>
          </a:p>
        </p:txBody>
      </p:sp>
      <p:sp>
        <p:nvSpPr>
          <p:cNvPr id="22" name="TextBox 22"/>
          <p:cNvSpPr txBox="1"/>
          <p:nvPr/>
        </p:nvSpPr>
        <p:spPr>
          <a:xfrm>
            <a:off x="1895863" y="4975272"/>
            <a:ext cx="14649088" cy="894082"/>
          </a:xfrm>
          <a:prstGeom prst="rect">
            <a:avLst/>
          </a:prstGeom>
        </p:spPr>
        <p:txBody>
          <a:bodyPr lIns="0" tIns="0" rIns="0" bIns="0" rtlCol="0" anchor="t">
            <a:spAutoFit/>
          </a:bodyPr>
          <a:lstStyle/>
          <a:p>
            <a:pPr marL="0" lvl="0" indent="0" algn="ctr">
              <a:lnSpc>
                <a:spcPts val="6490"/>
              </a:lnSpc>
              <a:spcBef>
                <a:spcPct val="0"/>
              </a:spcBef>
            </a:pPr>
            <a:r>
              <a:rPr lang="en-US" sz="5900" spc="295">
                <a:solidFill>
                  <a:srgbClr val="1B3640"/>
                </a:solidFill>
                <a:latin typeface="Poppins Bold"/>
                <a:ea typeface="Poppins Bold"/>
                <a:cs typeface="Poppins Bold"/>
                <a:sym typeface="Poppins Bold"/>
              </a:rPr>
              <a:t>AKTOR/STRUKTUR?</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883597" y="1741695"/>
            <a:ext cx="12008069" cy="756929"/>
            <a:chOff x="0" y="0"/>
            <a:chExt cx="3162619" cy="199356"/>
          </a:xfrm>
        </p:grpSpPr>
        <p:sp>
          <p:nvSpPr>
            <p:cNvPr id="3" name="Freeform 3"/>
            <p:cNvSpPr/>
            <p:nvPr/>
          </p:nvSpPr>
          <p:spPr>
            <a:xfrm>
              <a:off x="0" y="0"/>
              <a:ext cx="3162619" cy="199356"/>
            </a:xfrm>
            <a:custGeom>
              <a:avLst/>
              <a:gdLst/>
              <a:ahLst/>
              <a:cxnLst/>
              <a:rect l="l" t="t" r="r" b="b"/>
              <a:pathLst>
                <a:path w="3162619" h="199356">
                  <a:moveTo>
                    <a:pt x="0" y="0"/>
                  </a:moveTo>
                  <a:lnTo>
                    <a:pt x="3162619" y="0"/>
                  </a:lnTo>
                  <a:lnTo>
                    <a:pt x="3162619" y="199356"/>
                  </a:lnTo>
                  <a:lnTo>
                    <a:pt x="0" y="199356"/>
                  </a:lnTo>
                  <a:close/>
                </a:path>
              </a:pathLst>
            </a:custGeom>
            <a:solidFill>
              <a:srgbClr val="1B3640"/>
            </a:solidFill>
          </p:spPr>
        </p:sp>
        <p:sp>
          <p:nvSpPr>
            <p:cNvPr id="4" name="TextBox 4"/>
            <p:cNvSpPr txBox="1"/>
            <p:nvPr/>
          </p:nvSpPr>
          <p:spPr>
            <a:xfrm>
              <a:off x="0" y="-38100"/>
              <a:ext cx="3162619" cy="23745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8883597" y="2465140"/>
            <a:ext cx="12008069" cy="1072240"/>
            <a:chOff x="0" y="0"/>
            <a:chExt cx="3162619" cy="282401"/>
          </a:xfrm>
        </p:grpSpPr>
        <p:sp>
          <p:nvSpPr>
            <p:cNvPr id="6" name="Freeform 6"/>
            <p:cNvSpPr/>
            <p:nvPr/>
          </p:nvSpPr>
          <p:spPr>
            <a:xfrm>
              <a:off x="0" y="0"/>
              <a:ext cx="3162619" cy="282401"/>
            </a:xfrm>
            <a:custGeom>
              <a:avLst/>
              <a:gdLst/>
              <a:ahLst/>
              <a:cxnLst/>
              <a:rect l="l" t="t" r="r" b="b"/>
              <a:pathLst>
                <a:path w="3162619" h="282401">
                  <a:moveTo>
                    <a:pt x="0" y="0"/>
                  </a:moveTo>
                  <a:lnTo>
                    <a:pt x="3162619" y="0"/>
                  </a:lnTo>
                  <a:lnTo>
                    <a:pt x="3162619" y="282401"/>
                  </a:lnTo>
                  <a:lnTo>
                    <a:pt x="0" y="282401"/>
                  </a:lnTo>
                  <a:close/>
                </a:path>
              </a:pathLst>
            </a:custGeom>
            <a:solidFill>
              <a:srgbClr val="FFF6D1"/>
            </a:solidFill>
          </p:spPr>
        </p:sp>
        <p:sp>
          <p:nvSpPr>
            <p:cNvPr id="7" name="TextBox 7"/>
            <p:cNvSpPr txBox="1"/>
            <p:nvPr/>
          </p:nvSpPr>
          <p:spPr>
            <a:xfrm>
              <a:off x="0" y="-38100"/>
              <a:ext cx="3162619" cy="320501"/>
            </a:xfrm>
            <a:prstGeom prst="rect">
              <a:avLst/>
            </a:prstGeom>
          </p:spPr>
          <p:txBody>
            <a:bodyPr lIns="50800" tIns="50800" rIns="50800" bIns="50800" rtlCol="0" anchor="ctr"/>
            <a:lstStyle/>
            <a:p>
              <a:pPr algn="ctr">
                <a:lnSpc>
                  <a:spcPts val="2659"/>
                </a:lnSpc>
              </a:pPr>
              <a:endParaRPr/>
            </a:p>
          </p:txBody>
        </p:sp>
      </p:grpSp>
      <p:graphicFrame>
        <p:nvGraphicFramePr>
          <p:cNvPr id="8" name="Table 8"/>
          <p:cNvGraphicFramePr>
            <a:graphicFrameLocks noGrp="1"/>
          </p:cNvGraphicFramePr>
          <p:nvPr/>
        </p:nvGraphicFramePr>
        <p:xfrm>
          <a:off x="1029161" y="4013630"/>
          <a:ext cx="16230140" cy="5381535"/>
        </p:xfrm>
        <a:graphic>
          <a:graphicData uri="http://schemas.openxmlformats.org/drawingml/2006/table">
            <a:tbl>
              <a:tblPr/>
              <a:tblGrid>
                <a:gridCol w="4057535">
                  <a:extLst>
                    <a:ext uri="{9D8B030D-6E8A-4147-A177-3AD203B41FA5}">
                      <a16:colId xmlns:a16="http://schemas.microsoft.com/office/drawing/2014/main" val="20000"/>
                    </a:ext>
                  </a:extLst>
                </a:gridCol>
                <a:gridCol w="4057535">
                  <a:extLst>
                    <a:ext uri="{9D8B030D-6E8A-4147-A177-3AD203B41FA5}">
                      <a16:colId xmlns:a16="http://schemas.microsoft.com/office/drawing/2014/main" val="20001"/>
                    </a:ext>
                  </a:extLst>
                </a:gridCol>
                <a:gridCol w="4057535">
                  <a:extLst>
                    <a:ext uri="{9D8B030D-6E8A-4147-A177-3AD203B41FA5}">
                      <a16:colId xmlns:a16="http://schemas.microsoft.com/office/drawing/2014/main" val="20002"/>
                    </a:ext>
                  </a:extLst>
                </a:gridCol>
                <a:gridCol w="4057535">
                  <a:extLst>
                    <a:ext uri="{9D8B030D-6E8A-4147-A177-3AD203B41FA5}">
                      <a16:colId xmlns:a16="http://schemas.microsoft.com/office/drawing/2014/main" val="20003"/>
                    </a:ext>
                  </a:extLst>
                </a:gridCol>
              </a:tblGrid>
              <a:tr h="1392218">
                <a:tc>
                  <a:txBody>
                    <a:bodyPr/>
                    <a:lstStyle/>
                    <a:p>
                      <a:pPr algn="ctr">
                        <a:lnSpc>
                          <a:spcPts val="4199"/>
                        </a:lnSpc>
                        <a:defRPr/>
                      </a:pPr>
                      <a:r>
                        <a:rPr lang="en-US" sz="2999">
                          <a:solidFill>
                            <a:srgbClr val="1B3640"/>
                          </a:solidFill>
                          <a:latin typeface="Poppins Bold"/>
                          <a:ea typeface="Poppins Bold"/>
                          <a:cs typeface="Poppins Bold"/>
                          <a:sym typeface="Poppins Bold"/>
                        </a:rPr>
                        <a:t>Reduksionisme</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tc>
                  <a:txBody>
                    <a:bodyPr/>
                    <a:lstStyle/>
                    <a:p>
                      <a:pPr algn="ctr">
                        <a:lnSpc>
                          <a:spcPts val="4199"/>
                        </a:lnSpc>
                        <a:defRPr/>
                      </a:pPr>
                      <a:r>
                        <a:rPr lang="en-US" sz="2999">
                          <a:solidFill>
                            <a:srgbClr val="1B3640"/>
                          </a:solidFill>
                          <a:latin typeface="Poppins Bold"/>
                          <a:ea typeface="Poppins Bold"/>
                          <a:cs typeface="Poppins Bold"/>
                          <a:sym typeface="Poppins Bold"/>
                        </a:rPr>
                        <a:t>Determinisme</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tc>
                  <a:txBody>
                    <a:bodyPr/>
                    <a:lstStyle/>
                    <a:p>
                      <a:pPr algn="ctr">
                        <a:lnSpc>
                          <a:spcPts val="4199"/>
                        </a:lnSpc>
                        <a:defRPr/>
                      </a:pPr>
                      <a:r>
                        <a:rPr lang="en-US" sz="2999">
                          <a:solidFill>
                            <a:srgbClr val="1B3640"/>
                          </a:solidFill>
                          <a:latin typeface="Poppins Bold"/>
                          <a:ea typeface="Poppins Bold"/>
                          <a:cs typeface="Poppins Bold"/>
                          <a:sym typeface="Poppins Bold"/>
                        </a:rPr>
                        <a:t>Konflationisme</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tc>
                  <a:txBody>
                    <a:bodyPr/>
                    <a:lstStyle/>
                    <a:p>
                      <a:pPr algn="ctr">
                        <a:lnSpc>
                          <a:spcPts val="4199"/>
                        </a:lnSpc>
                        <a:defRPr/>
                      </a:pPr>
                      <a:r>
                        <a:rPr lang="en-US" sz="2999">
                          <a:solidFill>
                            <a:srgbClr val="1B3640"/>
                          </a:solidFill>
                          <a:latin typeface="Poppins Bold"/>
                          <a:ea typeface="Poppins Bold"/>
                          <a:cs typeface="Poppins Bold"/>
                          <a:sym typeface="Poppins Bold"/>
                        </a:rPr>
                        <a:t>Relationisme</a:t>
                      </a: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3989317">
                <a:tc>
                  <a:txBody>
                    <a:bodyPr/>
                    <a:lstStyle/>
                    <a:p>
                      <a:pPr marL="496566" lvl="1" indent="-248283" algn="l">
                        <a:lnSpc>
                          <a:spcPts val="3219"/>
                        </a:lnSpc>
                        <a:buFont typeface="Arial"/>
                        <a:buChar char="•"/>
                        <a:defRPr/>
                      </a:pPr>
                      <a:r>
                        <a:rPr lang="en-US" sz="2299" spc="57">
                          <a:solidFill>
                            <a:srgbClr val="1B3640"/>
                          </a:solidFill>
                          <a:latin typeface="Poppins"/>
                          <a:ea typeface="Poppins"/>
                          <a:cs typeface="Poppins"/>
                          <a:sym typeface="Poppins"/>
                        </a:rPr>
                        <a:t>Melihat sesuatu yg kompleks dng mengambil contoh yang paling sederhana (mereduksi kompleksitas menjadi sederhana)</a:t>
                      </a:r>
                      <a:endParaRPr lang="en-US" sz="1100"/>
                    </a:p>
                    <a:p>
                      <a:pPr algn="l">
                        <a:lnSpc>
                          <a:spcPts val="3219"/>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tc>
                  <a:txBody>
                    <a:bodyPr/>
                    <a:lstStyle/>
                    <a:p>
                      <a:pPr marL="496566" lvl="1" indent="-248283" algn="l">
                        <a:lnSpc>
                          <a:spcPts val="3219"/>
                        </a:lnSpc>
                        <a:buFont typeface="Arial"/>
                        <a:buChar char="•"/>
                        <a:defRPr/>
                      </a:pPr>
                      <a:r>
                        <a:rPr lang="en-US" sz="2299">
                          <a:solidFill>
                            <a:srgbClr val="1B3640"/>
                          </a:solidFill>
                          <a:latin typeface="Poppins"/>
                          <a:ea typeface="Poppins"/>
                          <a:cs typeface="Poppins"/>
                          <a:sym typeface="Poppins"/>
                        </a:rPr>
                        <a:t>Melihat sesuatu yg kompleks dng mengambil contoh yang paling sederhana (mereduksi kompleksitas menjadi sederhana)</a:t>
                      </a:r>
                      <a:endParaRPr lang="en-US" sz="1100"/>
                    </a:p>
                    <a:p>
                      <a:pPr algn="l">
                        <a:lnSpc>
                          <a:spcPts val="3219"/>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tc>
                  <a:txBody>
                    <a:bodyPr/>
                    <a:lstStyle/>
                    <a:p>
                      <a:pPr marL="496566" lvl="1" indent="-248283" algn="l">
                        <a:lnSpc>
                          <a:spcPts val="3219"/>
                        </a:lnSpc>
                        <a:buFont typeface="Arial"/>
                        <a:buChar char="•"/>
                        <a:defRPr/>
                      </a:pPr>
                      <a:r>
                        <a:rPr lang="en-US" sz="2299">
                          <a:solidFill>
                            <a:srgbClr val="1B3640"/>
                          </a:solidFill>
                          <a:latin typeface="Poppins"/>
                          <a:ea typeface="Poppins"/>
                          <a:cs typeface="Poppins"/>
                          <a:sym typeface="Poppins"/>
                        </a:rPr>
                        <a:t>Mencoba menggabungkan atau memberlakukannya seimbang antara dua konsep yang berbeda</a:t>
                      </a:r>
                      <a:endParaRPr lang="en-US" sz="1100"/>
                    </a:p>
                    <a:p>
                      <a:pPr algn="l">
                        <a:lnSpc>
                          <a:spcPts val="3219"/>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tc>
                  <a:txBody>
                    <a:bodyPr/>
                    <a:lstStyle/>
                    <a:p>
                      <a:pPr marL="496566" lvl="1" indent="-248283" algn="l">
                        <a:lnSpc>
                          <a:spcPts val="3219"/>
                        </a:lnSpc>
                        <a:buFont typeface="Arial"/>
                        <a:buChar char="•"/>
                        <a:defRPr/>
                      </a:pPr>
                      <a:r>
                        <a:rPr lang="en-US" sz="2299">
                          <a:solidFill>
                            <a:srgbClr val="1B3640"/>
                          </a:solidFill>
                          <a:latin typeface="Poppins"/>
                          <a:ea typeface="Poppins"/>
                          <a:cs typeface="Poppins"/>
                          <a:sym typeface="Poppins"/>
                        </a:rPr>
                        <a:t>Melihat keberadaan dan fungsi dari sesuatu merupakan hasil dari suatu hubungan</a:t>
                      </a:r>
                      <a:endParaRPr lang="en-US" sz="1100"/>
                    </a:p>
                    <a:p>
                      <a:pPr algn="l">
                        <a:lnSpc>
                          <a:spcPts val="3219"/>
                        </a:lnSpc>
                      </a:pPr>
                      <a:endParaRPr lang="en-US" sz="1100"/>
                    </a:p>
                  </a:txBody>
                  <a:tcPr marL="38100" marR="38100" marT="38100" marB="381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bl>
          </a:graphicData>
        </a:graphic>
      </p:graphicFrame>
      <p:sp>
        <p:nvSpPr>
          <p:cNvPr id="9" name="TextBox 9"/>
          <p:cNvSpPr txBox="1"/>
          <p:nvPr/>
        </p:nvSpPr>
        <p:spPr>
          <a:xfrm>
            <a:off x="9121491" y="1818535"/>
            <a:ext cx="10979138" cy="603250"/>
          </a:xfrm>
          <a:prstGeom prst="rect">
            <a:avLst/>
          </a:prstGeom>
        </p:spPr>
        <p:txBody>
          <a:bodyPr lIns="0" tIns="0" rIns="0" bIns="0" rtlCol="0" anchor="t">
            <a:spAutoFit/>
          </a:bodyPr>
          <a:lstStyle/>
          <a:p>
            <a:pPr marL="0" lvl="0" indent="0" algn="just">
              <a:lnSpc>
                <a:spcPts val="4399"/>
              </a:lnSpc>
              <a:spcBef>
                <a:spcPct val="0"/>
              </a:spcBef>
            </a:pPr>
            <a:r>
              <a:rPr lang="en-US" sz="3999" spc="399">
                <a:solidFill>
                  <a:srgbClr val="FFFFFF"/>
                </a:solidFill>
                <a:latin typeface="Poppins Italics"/>
                <a:ea typeface="Poppins Italics"/>
                <a:cs typeface="Poppins Italics"/>
                <a:sym typeface="Poppins Italics"/>
              </a:rPr>
              <a:t>melihat</a:t>
            </a:r>
          </a:p>
        </p:txBody>
      </p:sp>
      <p:sp>
        <p:nvSpPr>
          <p:cNvPr id="10" name="TextBox 10"/>
          <p:cNvSpPr txBox="1"/>
          <p:nvPr/>
        </p:nvSpPr>
        <p:spPr>
          <a:xfrm>
            <a:off x="9073866" y="2585335"/>
            <a:ext cx="10979138" cy="831850"/>
          </a:xfrm>
          <a:prstGeom prst="rect">
            <a:avLst/>
          </a:prstGeom>
        </p:spPr>
        <p:txBody>
          <a:bodyPr lIns="0" tIns="0" rIns="0" bIns="0" rtlCol="0" anchor="t">
            <a:spAutoFit/>
          </a:bodyPr>
          <a:lstStyle/>
          <a:p>
            <a:pPr marL="0" lvl="0" indent="0" algn="just">
              <a:lnSpc>
                <a:spcPts val="6049"/>
              </a:lnSpc>
              <a:spcBef>
                <a:spcPct val="0"/>
              </a:spcBef>
            </a:pPr>
            <a:r>
              <a:rPr lang="en-US" sz="5499" spc="137">
                <a:solidFill>
                  <a:srgbClr val="1B3640"/>
                </a:solidFill>
                <a:latin typeface="Poppins Bold"/>
                <a:ea typeface="Poppins Bold"/>
                <a:cs typeface="Poppins Bold"/>
                <a:sym typeface="Poppins Bold"/>
              </a:rPr>
              <a:t>AGENCY/STRUCTURE</a:t>
            </a:r>
          </a:p>
        </p:txBody>
      </p:sp>
      <p:sp>
        <p:nvSpPr>
          <p:cNvPr id="11" name="TextBox 11"/>
          <p:cNvSpPr txBox="1"/>
          <p:nvPr/>
        </p:nvSpPr>
        <p:spPr>
          <a:xfrm>
            <a:off x="3013006" y="2041140"/>
            <a:ext cx="5632236" cy="758825"/>
          </a:xfrm>
          <a:prstGeom prst="rect">
            <a:avLst/>
          </a:prstGeom>
        </p:spPr>
        <p:txBody>
          <a:bodyPr lIns="0" tIns="0" rIns="0" bIns="0" rtlCol="0" anchor="t">
            <a:spAutoFit/>
          </a:bodyPr>
          <a:lstStyle/>
          <a:p>
            <a:pPr marL="0" lvl="0" indent="0" algn="r">
              <a:lnSpc>
                <a:spcPts val="5500"/>
              </a:lnSpc>
              <a:spcBef>
                <a:spcPct val="0"/>
              </a:spcBef>
            </a:pPr>
            <a:r>
              <a:rPr lang="en-US" sz="5000" spc="125">
                <a:solidFill>
                  <a:srgbClr val="EC791E"/>
                </a:solidFill>
                <a:latin typeface="Poppins Bold"/>
                <a:ea typeface="Poppins Bold"/>
                <a:cs typeface="Poppins Bold"/>
                <a:sym typeface="Poppins Bold"/>
              </a:rPr>
              <a:t>4 PENDEKATAN</a:t>
            </a:r>
          </a:p>
        </p:txBody>
      </p:sp>
      <p:sp>
        <p:nvSpPr>
          <p:cNvPr id="12" name="AutoShape 12"/>
          <p:cNvSpPr/>
          <p:nvPr/>
        </p:nvSpPr>
        <p:spPr>
          <a:xfrm flipV="1">
            <a:off x="74" y="10196513"/>
            <a:ext cx="18288000" cy="19050"/>
          </a:xfrm>
          <a:prstGeom prst="line">
            <a:avLst/>
          </a:prstGeom>
          <a:ln w="142875" cap="flat">
            <a:solidFill>
              <a:srgbClr val="EC791E"/>
            </a:solidFill>
            <a:prstDash val="solid"/>
            <a:headEnd type="none" w="sm" len="sm"/>
            <a:tailEnd type="none" w="sm" len="sm"/>
          </a:ln>
        </p:spPr>
      </p:sp>
      <p:sp>
        <p:nvSpPr>
          <p:cNvPr id="16" name="Freeform 13">
            <a:extLst>
              <a:ext uri="{FF2B5EF4-FFF2-40B4-BE49-F238E27FC236}">
                <a16:creationId xmlns:a16="http://schemas.microsoft.com/office/drawing/2014/main" id="{E439439B-64F7-4D17-A8B1-9D5CC5F61451}"/>
              </a:ext>
            </a:extLst>
          </p:cNvPr>
          <p:cNvSpPr/>
          <p:nvPr/>
        </p:nvSpPr>
        <p:spPr>
          <a:xfrm>
            <a:off x="6248400" y="143756"/>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7" name="Freeform 14">
            <a:extLst>
              <a:ext uri="{FF2B5EF4-FFF2-40B4-BE49-F238E27FC236}">
                <a16:creationId xmlns:a16="http://schemas.microsoft.com/office/drawing/2014/main" id="{505CCE4F-932D-4F59-AD9C-2880B205894A}"/>
              </a:ext>
            </a:extLst>
          </p:cNvPr>
          <p:cNvSpPr/>
          <p:nvPr/>
        </p:nvSpPr>
        <p:spPr>
          <a:xfrm>
            <a:off x="8017803" y="38100"/>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8" name="Freeform 15">
            <a:extLst>
              <a:ext uri="{FF2B5EF4-FFF2-40B4-BE49-F238E27FC236}">
                <a16:creationId xmlns:a16="http://schemas.microsoft.com/office/drawing/2014/main" id="{04E238A8-02C1-46CC-A78A-E33945E23A4D}"/>
              </a:ext>
            </a:extLst>
          </p:cNvPr>
          <p:cNvSpPr/>
          <p:nvPr/>
        </p:nvSpPr>
        <p:spPr>
          <a:xfrm>
            <a:off x="9659315" y="78469"/>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34613"/>
            <a:ext cx="18288000" cy="19050"/>
          </a:xfrm>
          <a:prstGeom prst="line">
            <a:avLst/>
          </a:prstGeom>
          <a:ln w="142875" cap="flat">
            <a:solidFill>
              <a:srgbClr val="EC791E"/>
            </a:solidFill>
            <a:prstDash val="solid"/>
            <a:headEnd type="none" w="sm" len="sm"/>
            <a:tailEnd type="none" w="sm" len="sm"/>
          </a:ln>
        </p:spPr>
      </p:sp>
      <p:sp>
        <p:nvSpPr>
          <p:cNvPr id="3" name="TextBox 3"/>
          <p:cNvSpPr txBox="1"/>
          <p:nvPr/>
        </p:nvSpPr>
        <p:spPr>
          <a:xfrm>
            <a:off x="1104974" y="8115300"/>
            <a:ext cx="16154326" cy="1372236"/>
          </a:xfrm>
          <a:prstGeom prst="rect">
            <a:avLst/>
          </a:prstGeom>
        </p:spPr>
        <p:txBody>
          <a:bodyPr lIns="0" tIns="0" rIns="0" bIns="0" rtlCol="0" anchor="t">
            <a:spAutoFit/>
          </a:bodyPr>
          <a:lstStyle/>
          <a:p>
            <a:pPr marL="561336" lvl="1" indent="-280668" algn="l">
              <a:lnSpc>
                <a:spcPts val="3639"/>
              </a:lnSpc>
              <a:buAutoNum type="arabicPeriod"/>
            </a:pPr>
            <a:r>
              <a:rPr lang="en-US" sz="2599" dirty="0" err="1">
                <a:solidFill>
                  <a:srgbClr val="1B3640"/>
                </a:solidFill>
                <a:latin typeface="Poppins"/>
                <a:ea typeface="Poppins"/>
                <a:cs typeface="Poppins"/>
                <a:sym typeface="Poppins"/>
              </a:rPr>
              <a:t>Aktor</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bersifat</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rasional</a:t>
            </a:r>
            <a:r>
              <a:rPr lang="en-US" sz="2599" dirty="0">
                <a:solidFill>
                  <a:srgbClr val="1B3640"/>
                </a:solidFill>
                <a:latin typeface="Poppins"/>
                <a:ea typeface="Poppins"/>
                <a:cs typeface="Poppins"/>
                <a:sym typeface="Poppins"/>
              </a:rPr>
              <a:t>, dan </a:t>
            </a:r>
            <a:r>
              <a:rPr lang="en-US" sz="2599" dirty="0" err="1">
                <a:solidFill>
                  <a:srgbClr val="1B3640"/>
                </a:solidFill>
                <a:latin typeface="Poppins"/>
                <a:ea typeface="Poppins"/>
                <a:cs typeface="Poppins"/>
                <a:sym typeface="Poppins"/>
              </a:rPr>
              <a:t>rasionalitasnya</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itu</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dimaknasi</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sebagai</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utilitarianisme</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Tindakan</a:t>
            </a:r>
            <a:r>
              <a:rPr lang="en-US" sz="2599" dirty="0">
                <a:solidFill>
                  <a:srgbClr val="1B3640"/>
                </a:solidFill>
                <a:latin typeface="Poppins"/>
                <a:ea typeface="Poppins"/>
                <a:cs typeface="Poppins"/>
                <a:sym typeface="Poppins"/>
              </a:rPr>
              <a:t> yang </a:t>
            </a:r>
            <a:r>
              <a:rPr lang="en-US" sz="2599" dirty="0" err="1">
                <a:solidFill>
                  <a:srgbClr val="1B3640"/>
                </a:solidFill>
                <a:latin typeface="Poppins"/>
                <a:ea typeface="Poppins"/>
                <a:cs typeface="Poppins"/>
                <a:sym typeface="Poppins"/>
              </a:rPr>
              <a:t>baik</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adalah</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tindakan</a:t>
            </a:r>
            <a:r>
              <a:rPr lang="en-US" sz="2599" dirty="0">
                <a:solidFill>
                  <a:srgbClr val="1B3640"/>
                </a:solidFill>
                <a:latin typeface="Poppins"/>
                <a:ea typeface="Poppins"/>
                <a:cs typeface="Poppins"/>
                <a:sym typeface="Poppins"/>
              </a:rPr>
              <a:t> yang </a:t>
            </a:r>
            <a:r>
              <a:rPr lang="en-US" sz="2599" dirty="0" err="1">
                <a:solidFill>
                  <a:srgbClr val="1B3640"/>
                </a:solidFill>
                <a:latin typeface="Poppins"/>
                <a:ea typeface="Poppins"/>
                <a:cs typeface="Poppins"/>
                <a:sym typeface="Poppins"/>
              </a:rPr>
              <a:t>memaksimalkan</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keuntungan</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bagi</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individu</a:t>
            </a:r>
            <a:r>
              <a:rPr lang="en-US" sz="2599" dirty="0">
                <a:solidFill>
                  <a:srgbClr val="1B3640"/>
                </a:solidFill>
                <a:latin typeface="Poppins"/>
                <a:ea typeface="Poppins"/>
                <a:cs typeface="Poppins"/>
                <a:sym typeface="Poppins"/>
              </a:rPr>
              <a:t> yang </a:t>
            </a:r>
            <a:r>
              <a:rPr lang="en-US" sz="2599" dirty="0" err="1">
                <a:solidFill>
                  <a:srgbClr val="1B3640"/>
                </a:solidFill>
                <a:latin typeface="Poppins"/>
                <a:ea typeface="Poppins"/>
                <a:cs typeface="Poppins"/>
                <a:sym typeface="Poppins"/>
              </a:rPr>
              <a:t>terdampak</a:t>
            </a:r>
            <a:r>
              <a:rPr lang="en-US" sz="2599" dirty="0">
                <a:solidFill>
                  <a:srgbClr val="1B3640"/>
                </a:solidFill>
                <a:latin typeface="Poppins"/>
                <a:ea typeface="Poppins"/>
                <a:cs typeface="Poppins"/>
                <a:sym typeface="Poppins"/>
              </a:rPr>
              <a:t>)</a:t>
            </a:r>
          </a:p>
          <a:p>
            <a:pPr marL="561336" lvl="1" indent="-280668" algn="l">
              <a:lnSpc>
                <a:spcPts val="3639"/>
              </a:lnSpc>
              <a:buAutoNum type="arabicPeriod"/>
            </a:pPr>
            <a:r>
              <a:rPr lang="en-US" sz="2599" dirty="0" err="1">
                <a:solidFill>
                  <a:srgbClr val="1B3640"/>
                </a:solidFill>
                <a:latin typeface="Poppins"/>
                <a:ea typeface="Poppins"/>
                <a:cs typeface="Poppins"/>
                <a:sym typeface="Poppins"/>
              </a:rPr>
              <a:t>Aktor</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hanya</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memiliki</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kepentingan</a:t>
            </a:r>
            <a:r>
              <a:rPr lang="en-US" sz="2599" dirty="0">
                <a:solidFill>
                  <a:srgbClr val="1B3640"/>
                </a:solidFill>
                <a:latin typeface="Poppins"/>
                <a:ea typeface="Poppins"/>
                <a:cs typeface="Poppins"/>
                <a:sym typeface="Poppins"/>
              </a:rPr>
              <a:t> </a:t>
            </a:r>
            <a:r>
              <a:rPr lang="en-US" sz="2599" dirty="0" err="1">
                <a:solidFill>
                  <a:srgbClr val="1B3640"/>
                </a:solidFill>
                <a:latin typeface="Poppins"/>
                <a:ea typeface="Poppins"/>
                <a:cs typeface="Poppins"/>
                <a:sym typeface="Poppins"/>
              </a:rPr>
              <a:t>individu</a:t>
            </a:r>
            <a:endParaRPr lang="en-US" sz="2599" dirty="0">
              <a:solidFill>
                <a:srgbClr val="1B3640"/>
              </a:solidFill>
              <a:latin typeface="Poppins"/>
              <a:ea typeface="Poppins"/>
              <a:cs typeface="Poppins"/>
              <a:sym typeface="Poppins"/>
            </a:endParaRPr>
          </a:p>
        </p:txBody>
      </p:sp>
      <p:sp>
        <p:nvSpPr>
          <p:cNvPr id="7" name="TextBox 7"/>
          <p:cNvSpPr txBox="1"/>
          <p:nvPr/>
        </p:nvSpPr>
        <p:spPr>
          <a:xfrm>
            <a:off x="685942" y="1409700"/>
            <a:ext cx="3969047" cy="504567"/>
          </a:xfrm>
          <a:prstGeom prst="rect">
            <a:avLst/>
          </a:prstGeom>
        </p:spPr>
        <p:txBody>
          <a:bodyPr lIns="0" tIns="0" rIns="0" bIns="0" rtlCol="0" anchor="t">
            <a:spAutoFit/>
          </a:bodyPr>
          <a:lstStyle/>
          <a:p>
            <a:pPr marL="0" lvl="0" indent="0" algn="just">
              <a:lnSpc>
                <a:spcPts val="3669"/>
              </a:lnSpc>
              <a:spcBef>
                <a:spcPct val="0"/>
              </a:spcBef>
            </a:pPr>
            <a:r>
              <a:rPr lang="en-US" sz="3336" spc="83">
                <a:solidFill>
                  <a:srgbClr val="1B3640"/>
                </a:solidFill>
                <a:latin typeface="Poppins Bold"/>
                <a:ea typeface="Poppins Bold"/>
                <a:cs typeface="Poppins Bold"/>
                <a:sym typeface="Poppins Bold"/>
              </a:rPr>
              <a:t>REDUKSIONISME</a:t>
            </a:r>
          </a:p>
        </p:txBody>
      </p:sp>
      <p:sp>
        <p:nvSpPr>
          <p:cNvPr id="8" name="TextBox 8"/>
          <p:cNvSpPr txBox="1"/>
          <p:nvPr/>
        </p:nvSpPr>
        <p:spPr>
          <a:xfrm>
            <a:off x="685942" y="1866900"/>
            <a:ext cx="17259300" cy="1372235"/>
          </a:xfrm>
          <a:prstGeom prst="rect">
            <a:avLst/>
          </a:prstGeom>
        </p:spPr>
        <p:txBody>
          <a:bodyPr lIns="0" tIns="0" rIns="0" bIns="0" rtlCol="0" anchor="t">
            <a:spAutoFit/>
          </a:bodyPr>
          <a:lstStyle/>
          <a:p>
            <a:pPr marL="561341" lvl="1" indent="-280670" algn="l">
              <a:lnSpc>
                <a:spcPts val="3640"/>
              </a:lnSpc>
              <a:buFont typeface="Arial"/>
              <a:buChar char="•"/>
            </a:pPr>
            <a:r>
              <a:rPr lang="en-US" sz="2600">
                <a:solidFill>
                  <a:srgbClr val="1B3640"/>
                </a:solidFill>
                <a:latin typeface="Poppins"/>
                <a:ea typeface="Poppins"/>
                <a:cs typeface="Poppins"/>
                <a:sym typeface="Poppins"/>
              </a:rPr>
              <a:t>Juga dikenal dengan behavioralist individualism yang gagasan utamanya menyoroti perilaku individu</a:t>
            </a:r>
          </a:p>
          <a:p>
            <a:pPr marL="561341" lvl="1" indent="-280670" algn="l">
              <a:lnSpc>
                <a:spcPts val="3640"/>
              </a:lnSpc>
              <a:buFont typeface="Arial"/>
              <a:buChar char="•"/>
            </a:pPr>
            <a:r>
              <a:rPr lang="en-US" sz="2600">
                <a:solidFill>
                  <a:srgbClr val="1B3640"/>
                </a:solidFill>
                <a:latin typeface="Poppins"/>
                <a:ea typeface="Poppins"/>
                <a:cs typeface="Poppins"/>
                <a:sym typeface="Poppins"/>
              </a:rPr>
              <a:t>Asumsi</a:t>
            </a:r>
          </a:p>
        </p:txBody>
      </p:sp>
      <p:sp>
        <p:nvSpPr>
          <p:cNvPr id="9" name="TextBox 9"/>
          <p:cNvSpPr txBox="1"/>
          <p:nvPr/>
        </p:nvSpPr>
        <p:spPr>
          <a:xfrm>
            <a:off x="1104974" y="3238500"/>
            <a:ext cx="16154326" cy="4115435"/>
          </a:xfrm>
          <a:prstGeom prst="rect">
            <a:avLst/>
          </a:prstGeom>
        </p:spPr>
        <p:txBody>
          <a:bodyPr lIns="0" tIns="0" rIns="0" bIns="0" rtlCol="0" anchor="t">
            <a:spAutoFit/>
          </a:bodyPr>
          <a:lstStyle/>
          <a:p>
            <a:pPr marL="561341" lvl="1" indent="-280670" algn="l">
              <a:lnSpc>
                <a:spcPts val="3640"/>
              </a:lnSpc>
              <a:buAutoNum type="arabicPeriod"/>
            </a:pPr>
            <a:r>
              <a:rPr lang="en-US" sz="2600" dirty="0" err="1">
                <a:solidFill>
                  <a:srgbClr val="1B3640"/>
                </a:solidFill>
                <a:latin typeface="Poppins"/>
                <a:ea typeface="Poppins"/>
                <a:cs typeface="Poppins"/>
                <a:sym typeface="Poppins"/>
              </a:rPr>
              <a:t>Individu</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dianggap</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sebagai</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pusat”nya</a:t>
            </a:r>
            <a:r>
              <a:rPr lang="en-US" sz="2600" dirty="0">
                <a:solidFill>
                  <a:srgbClr val="1B3640"/>
                </a:solidFill>
                <a:latin typeface="Poppins"/>
                <a:ea typeface="Poppins"/>
                <a:cs typeface="Poppins"/>
                <a:sym typeface="Poppins"/>
              </a:rPr>
              <a:t> yang </a:t>
            </a:r>
            <a:r>
              <a:rPr lang="en-US" sz="2600" dirty="0" err="1">
                <a:solidFill>
                  <a:srgbClr val="1B3640"/>
                </a:solidFill>
                <a:latin typeface="Poppins"/>
                <a:ea typeface="Poppins"/>
                <a:cs typeface="Poppins"/>
                <a:sym typeface="Poppins"/>
              </a:rPr>
              <a:t>memiliki</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sifat</a:t>
            </a:r>
            <a:r>
              <a:rPr lang="en-US" sz="2600" dirty="0">
                <a:solidFill>
                  <a:srgbClr val="1B3640"/>
                </a:solidFill>
                <a:latin typeface="Poppins"/>
                <a:ea typeface="Poppins"/>
                <a:cs typeface="Poppins"/>
                <a:sym typeface="Poppins"/>
              </a:rPr>
              <a:t> dan </a:t>
            </a:r>
            <a:r>
              <a:rPr lang="en-US" sz="2600" dirty="0" err="1">
                <a:solidFill>
                  <a:srgbClr val="1B3640"/>
                </a:solidFill>
                <a:latin typeface="Poppins"/>
                <a:ea typeface="Poppins"/>
                <a:cs typeface="Poppins"/>
                <a:sym typeface="Poppins"/>
              </a:rPr>
              <a:t>perhitungan</a:t>
            </a:r>
            <a:r>
              <a:rPr lang="en-US" sz="2600" dirty="0">
                <a:solidFill>
                  <a:srgbClr val="1B3640"/>
                </a:solidFill>
                <a:latin typeface="Poppins"/>
                <a:ea typeface="Poppins"/>
                <a:cs typeface="Poppins"/>
                <a:sym typeface="Poppins"/>
              </a:rPr>
              <a:t> yang </a:t>
            </a:r>
            <a:r>
              <a:rPr lang="en-US" sz="2600" dirty="0" err="1">
                <a:solidFill>
                  <a:srgbClr val="1B3640"/>
                </a:solidFill>
                <a:latin typeface="Poppins"/>
                <a:ea typeface="Poppins"/>
                <a:cs typeface="Poppins"/>
                <a:sym typeface="Poppins"/>
              </a:rPr>
              <a:t>rasional</a:t>
            </a:r>
            <a:endParaRPr lang="en-US" sz="2600" dirty="0">
              <a:solidFill>
                <a:srgbClr val="1B3640"/>
              </a:solidFill>
              <a:latin typeface="Poppins"/>
              <a:ea typeface="Poppins"/>
              <a:cs typeface="Poppins"/>
              <a:sym typeface="Poppins"/>
            </a:endParaRPr>
          </a:p>
          <a:p>
            <a:pPr marL="561341" lvl="1" indent="-280670" algn="l">
              <a:lnSpc>
                <a:spcPts val="3640"/>
              </a:lnSpc>
              <a:buAutoNum type="arabicPeriod"/>
            </a:pPr>
            <a:r>
              <a:rPr lang="en-US" sz="2600" dirty="0" err="1">
                <a:solidFill>
                  <a:srgbClr val="1B3640"/>
                </a:solidFill>
                <a:latin typeface="Poppins"/>
                <a:ea typeface="Poppins"/>
                <a:cs typeface="Poppins"/>
                <a:sym typeface="Poppins"/>
              </a:rPr>
              <a:t>Individu</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diasumsikan</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bergerak</a:t>
            </a:r>
            <a:r>
              <a:rPr lang="en-US" sz="2600" dirty="0">
                <a:solidFill>
                  <a:srgbClr val="1B3640"/>
                </a:solidFill>
                <a:latin typeface="Poppins"/>
                <a:ea typeface="Poppins"/>
                <a:cs typeface="Poppins"/>
                <a:sym typeface="Poppins"/>
              </a:rPr>
              <a:t> dan </a:t>
            </a:r>
            <a:r>
              <a:rPr lang="en-US" sz="2600" dirty="0" err="1">
                <a:solidFill>
                  <a:srgbClr val="1B3640"/>
                </a:solidFill>
                <a:latin typeface="Poppins"/>
                <a:ea typeface="Poppins"/>
                <a:cs typeface="Poppins"/>
                <a:sym typeface="Poppins"/>
              </a:rPr>
              <a:t>bertindak</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atas</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dasar</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keinginan</a:t>
            </a:r>
            <a:r>
              <a:rPr lang="en-US" sz="2600" dirty="0">
                <a:solidFill>
                  <a:srgbClr val="1B3640"/>
                </a:solidFill>
                <a:latin typeface="Poppins"/>
                <a:ea typeface="Poppins"/>
                <a:cs typeface="Poppins"/>
                <a:sym typeface="Poppins"/>
              </a:rPr>
              <a:t> dan </a:t>
            </a:r>
            <a:r>
              <a:rPr lang="en-US" sz="2600" dirty="0" err="1">
                <a:solidFill>
                  <a:srgbClr val="1B3640"/>
                </a:solidFill>
                <a:latin typeface="Poppins"/>
                <a:ea typeface="Poppins"/>
                <a:cs typeface="Poppins"/>
                <a:sym typeface="Poppins"/>
              </a:rPr>
              <a:t>kepentingan</a:t>
            </a:r>
            <a:r>
              <a:rPr lang="en-US" sz="2600" dirty="0">
                <a:solidFill>
                  <a:srgbClr val="1B3640"/>
                </a:solidFill>
                <a:latin typeface="Poppins"/>
                <a:ea typeface="Poppins"/>
                <a:cs typeface="Poppins"/>
                <a:sym typeface="Poppins"/>
              </a:rPr>
              <a:t> yang                                                   </a:t>
            </a:r>
            <a:r>
              <a:rPr lang="en-US" sz="2600" dirty="0" err="1">
                <a:solidFill>
                  <a:srgbClr val="1B3640"/>
                </a:solidFill>
                <a:latin typeface="Poppins"/>
                <a:ea typeface="Poppins"/>
                <a:cs typeface="Poppins"/>
                <a:sym typeface="Poppins"/>
              </a:rPr>
              <a:t>secara</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umum</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sama</a:t>
            </a:r>
            <a:endParaRPr lang="en-US" sz="2600" dirty="0">
              <a:solidFill>
                <a:srgbClr val="1B3640"/>
              </a:solidFill>
              <a:latin typeface="Poppins"/>
              <a:ea typeface="Poppins"/>
              <a:cs typeface="Poppins"/>
              <a:sym typeface="Poppins"/>
            </a:endParaRPr>
          </a:p>
          <a:p>
            <a:pPr marL="561341" lvl="1" indent="-280670" algn="l">
              <a:lnSpc>
                <a:spcPts val="3640"/>
              </a:lnSpc>
              <a:buAutoNum type="arabicPeriod"/>
            </a:pPr>
            <a:r>
              <a:rPr lang="en-US" sz="2600" dirty="0" err="1">
                <a:solidFill>
                  <a:srgbClr val="1B3640"/>
                </a:solidFill>
                <a:latin typeface="Poppins"/>
                <a:ea typeface="Poppins"/>
                <a:cs typeface="Poppins"/>
                <a:sym typeface="Poppins"/>
              </a:rPr>
              <a:t>Memisahkan</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individu</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dari</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berbagai</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konteks</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sosial</a:t>
            </a:r>
            <a:r>
              <a:rPr lang="en-US" sz="2600" dirty="0">
                <a:solidFill>
                  <a:srgbClr val="1B3640"/>
                </a:solidFill>
                <a:latin typeface="Poppins"/>
                <a:ea typeface="Poppins"/>
                <a:cs typeface="Poppins"/>
                <a:sym typeface="Poppins"/>
              </a:rPr>
              <a:t> &amp; </a:t>
            </a:r>
            <a:r>
              <a:rPr lang="en-US" sz="2600" dirty="0" err="1">
                <a:solidFill>
                  <a:srgbClr val="1B3640"/>
                </a:solidFill>
                <a:latin typeface="Poppins"/>
                <a:ea typeface="Poppins"/>
                <a:cs typeface="Poppins"/>
                <a:sym typeface="Poppins"/>
              </a:rPr>
              <a:t>budaya</a:t>
            </a:r>
            <a:endParaRPr lang="en-US" sz="2600" dirty="0">
              <a:solidFill>
                <a:srgbClr val="1B3640"/>
              </a:solidFill>
              <a:latin typeface="Poppins"/>
              <a:ea typeface="Poppins"/>
              <a:cs typeface="Poppins"/>
              <a:sym typeface="Poppins"/>
            </a:endParaRPr>
          </a:p>
          <a:p>
            <a:pPr marL="561341" lvl="1" indent="-280670" algn="l">
              <a:lnSpc>
                <a:spcPts val="3640"/>
              </a:lnSpc>
              <a:buAutoNum type="arabicPeriod"/>
            </a:pPr>
            <a:r>
              <a:rPr lang="en-US" sz="2600" dirty="0" err="1">
                <a:solidFill>
                  <a:srgbClr val="1B3640"/>
                </a:solidFill>
                <a:latin typeface="Poppins"/>
                <a:ea typeface="Poppins"/>
                <a:cs typeface="Poppins"/>
                <a:sym typeface="Poppins"/>
              </a:rPr>
              <a:t>Melihat</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organisasi</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hanya</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sebatas</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kumpulan</a:t>
            </a:r>
            <a:r>
              <a:rPr lang="en-US" sz="2600" dirty="0">
                <a:solidFill>
                  <a:srgbClr val="1B3640"/>
                </a:solidFill>
                <a:latin typeface="Poppins"/>
                <a:ea typeface="Poppins"/>
                <a:cs typeface="Poppins"/>
                <a:sym typeface="Poppins"/>
              </a:rPr>
              <a:t>/</a:t>
            </a:r>
            <a:r>
              <a:rPr lang="en-US" sz="2600" dirty="0" err="1">
                <a:solidFill>
                  <a:srgbClr val="1B3640"/>
                </a:solidFill>
                <a:latin typeface="Poppins"/>
                <a:ea typeface="Poppins"/>
                <a:cs typeface="Poppins"/>
                <a:sym typeface="Poppins"/>
              </a:rPr>
              <a:t>konsekuensi</a:t>
            </a:r>
            <a:r>
              <a:rPr lang="en-US" sz="2600" dirty="0">
                <a:solidFill>
                  <a:srgbClr val="1B3640"/>
                </a:solidFill>
                <a:latin typeface="Poppins"/>
                <a:ea typeface="Poppins"/>
                <a:cs typeface="Poppins"/>
                <a:sym typeface="Poppins"/>
              </a:rPr>
              <a:t> (yang </a:t>
            </a:r>
            <a:r>
              <a:rPr lang="en-US" sz="2600" dirty="0" err="1">
                <a:solidFill>
                  <a:srgbClr val="1B3640"/>
                </a:solidFill>
                <a:latin typeface="Poppins"/>
                <a:ea typeface="Poppins"/>
                <a:cs typeface="Poppins"/>
                <a:sym typeface="Poppins"/>
              </a:rPr>
              <a:t>sebenarnya</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tidak</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diinginkan</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karena</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terikat</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dengan</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adanya</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tujuan</a:t>
            </a:r>
            <a:r>
              <a:rPr lang="en-US" sz="2600" dirty="0">
                <a:solidFill>
                  <a:srgbClr val="1B3640"/>
                </a:solidFill>
                <a:latin typeface="Poppins"/>
                <a:ea typeface="Poppins"/>
                <a:cs typeface="Poppins"/>
                <a:sym typeface="Poppins"/>
              </a:rPr>
              <a:t> yang </a:t>
            </a:r>
            <a:r>
              <a:rPr lang="en-US" sz="2600" dirty="0" err="1">
                <a:solidFill>
                  <a:srgbClr val="1B3640"/>
                </a:solidFill>
                <a:latin typeface="Poppins"/>
                <a:ea typeface="Poppins"/>
                <a:cs typeface="Poppins"/>
                <a:sym typeface="Poppins"/>
              </a:rPr>
              <a:t>telah</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ditetapkan</a:t>
            </a:r>
            <a:endParaRPr lang="en-US" sz="2600" dirty="0">
              <a:solidFill>
                <a:srgbClr val="1B3640"/>
              </a:solidFill>
              <a:latin typeface="Poppins"/>
              <a:ea typeface="Poppins"/>
              <a:cs typeface="Poppins"/>
              <a:sym typeface="Poppins"/>
            </a:endParaRPr>
          </a:p>
          <a:p>
            <a:pPr marL="561341" lvl="1" indent="-280670" algn="l">
              <a:lnSpc>
                <a:spcPts val="3640"/>
              </a:lnSpc>
              <a:buAutoNum type="arabicPeriod"/>
            </a:pPr>
            <a:r>
              <a:rPr lang="en-US" sz="2600" dirty="0" err="1">
                <a:solidFill>
                  <a:srgbClr val="1B3640"/>
                </a:solidFill>
                <a:latin typeface="Poppins"/>
                <a:ea typeface="Poppins"/>
                <a:cs typeface="Poppins"/>
                <a:sym typeface="Poppins"/>
              </a:rPr>
              <a:t>Struktur</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dilihat</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hanya</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sebatas</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sebuah</a:t>
            </a:r>
            <a:r>
              <a:rPr lang="en-US" sz="2600" dirty="0">
                <a:solidFill>
                  <a:srgbClr val="1B3640"/>
                </a:solidFill>
                <a:latin typeface="Poppins"/>
                <a:ea typeface="Poppins"/>
                <a:cs typeface="Poppins"/>
                <a:sym typeface="Poppins"/>
              </a:rPr>
              <a:t> ‘program’ yang </a:t>
            </a:r>
            <a:r>
              <a:rPr lang="en-US" sz="2600" dirty="0" err="1">
                <a:solidFill>
                  <a:srgbClr val="1B3640"/>
                </a:solidFill>
                <a:latin typeface="Poppins"/>
                <a:ea typeface="Poppins"/>
                <a:cs typeface="Poppins"/>
                <a:sym typeface="Poppins"/>
              </a:rPr>
              <a:t>dibuat</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untuk</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memenuhi</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tujuan</a:t>
            </a:r>
            <a:r>
              <a:rPr lang="en-US" sz="2600" dirty="0">
                <a:solidFill>
                  <a:srgbClr val="1B3640"/>
                </a:solidFill>
                <a:latin typeface="Poppins"/>
                <a:ea typeface="Poppins"/>
                <a:cs typeface="Poppins"/>
                <a:sym typeface="Poppins"/>
              </a:rPr>
              <a:t> yang </a:t>
            </a:r>
            <a:r>
              <a:rPr lang="en-US" sz="2600" dirty="0" err="1">
                <a:solidFill>
                  <a:srgbClr val="1B3640"/>
                </a:solidFill>
                <a:latin typeface="Poppins"/>
                <a:ea typeface="Poppins"/>
                <a:cs typeface="Poppins"/>
                <a:sym typeface="Poppins"/>
              </a:rPr>
              <a:t>sebelumnya</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telah</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disusun</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melalui</a:t>
            </a:r>
            <a:r>
              <a:rPr lang="en-US" sz="2600" dirty="0">
                <a:solidFill>
                  <a:srgbClr val="1B3640"/>
                </a:solidFill>
                <a:latin typeface="Poppins"/>
                <a:ea typeface="Poppins"/>
                <a:cs typeface="Poppins"/>
                <a:sym typeface="Poppins"/>
              </a:rPr>
              <a:t> instrument-instrument </a:t>
            </a:r>
            <a:r>
              <a:rPr lang="en-US" sz="2600" dirty="0" err="1">
                <a:solidFill>
                  <a:srgbClr val="1B3640"/>
                </a:solidFill>
                <a:latin typeface="Poppins"/>
                <a:ea typeface="Poppins"/>
                <a:cs typeface="Poppins"/>
                <a:sym typeface="Poppins"/>
              </a:rPr>
              <a:t>rasional</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cenderung</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menghilangkan</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aspek-aspek</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mengenai</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pengalaman</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manusia</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atas</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ruang</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waktu</a:t>
            </a:r>
            <a:r>
              <a:rPr lang="en-US" sz="2600" dirty="0">
                <a:solidFill>
                  <a:srgbClr val="1B3640"/>
                </a:solidFill>
                <a:latin typeface="Poppins"/>
                <a:ea typeface="Poppins"/>
                <a:cs typeface="Poppins"/>
                <a:sym typeface="Poppins"/>
              </a:rPr>
              <a:t>, </a:t>
            </a:r>
            <a:r>
              <a:rPr lang="en-US" sz="2600" dirty="0" err="1">
                <a:solidFill>
                  <a:srgbClr val="1B3640"/>
                </a:solidFill>
                <a:latin typeface="Poppins"/>
                <a:ea typeface="Poppins"/>
                <a:cs typeface="Poppins"/>
                <a:sym typeface="Poppins"/>
              </a:rPr>
              <a:t>dll</a:t>
            </a:r>
            <a:r>
              <a:rPr lang="en-US" sz="2600" dirty="0">
                <a:solidFill>
                  <a:srgbClr val="1B3640"/>
                </a:solidFill>
                <a:latin typeface="Poppins"/>
                <a:ea typeface="Poppins"/>
                <a:cs typeface="Poppins"/>
                <a:sym typeface="Poppins"/>
              </a:rPr>
              <a:t>).</a:t>
            </a:r>
          </a:p>
        </p:txBody>
      </p:sp>
      <p:sp>
        <p:nvSpPr>
          <p:cNvPr id="10" name="TextBox 10"/>
          <p:cNvSpPr txBox="1"/>
          <p:nvPr/>
        </p:nvSpPr>
        <p:spPr>
          <a:xfrm>
            <a:off x="609600" y="7505700"/>
            <a:ext cx="2819258" cy="439608"/>
          </a:xfrm>
          <a:prstGeom prst="rect">
            <a:avLst/>
          </a:prstGeom>
        </p:spPr>
        <p:txBody>
          <a:bodyPr wrap="square" lIns="0" tIns="0" rIns="0" bIns="0" rtlCol="0" anchor="t">
            <a:spAutoFit/>
          </a:bodyPr>
          <a:lstStyle/>
          <a:p>
            <a:pPr marL="561341" lvl="1" indent="-280670" algn="ctr">
              <a:lnSpc>
                <a:spcPts val="3640"/>
              </a:lnSpc>
              <a:buFont typeface="Arial"/>
              <a:buChar char="•"/>
            </a:pPr>
            <a:r>
              <a:rPr lang="en-US" sz="2600" dirty="0" err="1">
                <a:solidFill>
                  <a:srgbClr val="1B3640"/>
                </a:solidFill>
                <a:latin typeface="Poppins"/>
                <a:ea typeface="Poppins"/>
                <a:cs typeface="Poppins"/>
                <a:sym typeface="Poppins"/>
              </a:rPr>
              <a:t>Simpulan</a:t>
            </a:r>
            <a:endParaRPr lang="en-US" sz="2600" dirty="0">
              <a:solidFill>
                <a:srgbClr val="1B3640"/>
              </a:solidFill>
              <a:latin typeface="Poppins"/>
              <a:ea typeface="Poppins"/>
              <a:cs typeface="Poppins"/>
              <a:sym typeface="Poppins"/>
            </a:endParaRPr>
          </a:p>
        </p:txBody>
      </p:sp>
      <p:sp>
        <p:nvSpPr>
          <p:cNvPr id="11" name="Freeform 13">
            <a:extLst>
              <a:ext uri="{FF2B5EF4-FFF2-40B4-BE49-F238E27FC236}">
                <a16:creationId xmlns:a16="http://schemas.microsoft.com/office/drawing/2014/main" id="{A738CEF6-259B-4FDD-AB83-16E19A6494BE}"/>
              </a:ext>
            </a:extLst>
          </p:cNvPr>
          <p:cNvSpPr/>
          <p:nvPr/>
        </p:nvSpPr>
        <p:spPr>
          <a:xfrm>
            <a:off x="6324600" y="236759"/>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12" name="Freeform 14">
            <a:extLst>
              <a:ext uri="{FF2B5EF4-FFF2-40B4-BE49-F238E27FC236}">
                <a16:creationId xmlns:a16="http://schemas.microsoft.com/office/drawing/2014/main" id="{E562A858-531C-4841-A759-14ADC8CA0E0C}"/>
              </a:ext>
            </a:extLst>
          </p:cNvPr>
          <p:cNvSpPr/>
          <p:nvPr/>
        </p:nvSpPr>
        <p:spPr>
          <a:xfrm>
            <a:off x="8094003" y="1311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3" name="Freeform 15">
            <a:extLst>
              <a:ext uri="{FF2B5EF4-FFF2-40B4-BE49-F238E27FC236}">
                <a16:creationId xmlns:a16="http://schemas.microsoft.com/office/drawing/2014/main" id="{823AC3DE-D049-4309-92A4-CCE641547158}"/>
              </a:ext>
            </a:extLst>
          </p:cNvPr>
          <p:cNvSpPr/>
          <p:nvPr/>
        </p:nvSpPr>
        <p:spPr>
          <a:xfrm>
            <a:off x="9735515" y="171472"/>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34613"/>
            <a:ext cx="18288000" cy="19050"/>
          </a:xfrm>
          <a:prstGeom prst="line">
            <a:avLst/>
          </a:prstGeom>
          <a:ln w="142875" cap="flat">
            <a:solidFill>
              <a:srgbClr val="EC791E"/>
            </a:solidFill>
            <a:prstDash val="solid"/>
            <a:headEnd type="none" w="sm" len="sm"/>
            <a:tailEnd type="none" w="sm" len="sm"/>
          </a:ln>
        </p:spPr>
      </p:sp>
      <p:sp>
        <p:nvSpPr>
          <p:cNvPr id="6" name="TextBox 6"/>
          <p:cNvSpPr txBox="1"/>
          <p:nvPr/>
        </p:nvSpPr>
        <p:spPr>
          <a:xfrm>
            <a:off x="685942" y="2035241"/>
            <a:ext cx="3969047" cy="504567"/>
          </a:xfrm>
          <a:prstGeom prst="rect">
            <a:avLst/>
          </a:prstGeom>
        </p:spPr>
        <p:txBody>
          <a:bodyPr lIns="0" tIns="0" rIns="0" bIns="0" rtlCol="0" anchor="t">
            <a:spAutoFit/>
          </a:bodyPr>
          <a:lstStyle/>
          <a:p>
            <a:pPr marL="0" lvl="0" indent="0" algn="just">
              <a:lnSpc>
                <a:spcPts val="3669"/>
              </a:lnSpc>
              <a:spcBef>
                <a:spcPct val="0"/>
              </a:spcBef>
            </a:pPr>
            <a:r>
              <a:rPr lang="en-US" sz="3336" spc="83">
                <a:solidFill>
                  <a:srgbClr val="1B3640"/>
                </a:solidFill>
                <a:latin typeface="Poppins Bold"/>
                <a:ea typeface="Poppins Bold"/>
                <a:cs typeface="Poppins Bold"/>
                <a:sym typeface="Poppins Bold"/>
              </a:rPr>
              <a:t>DETERMINISME</a:t>
            </a:r>
          </a:p>
        </p:txBody>
      </p:sp>
      <p:sp>
        <p:nvSpPr>
          <p:cNvPr id="7" name="TextBox 7"/>
          <p:cNvSpPr txBox="1"/>
          <p:nvPr/>
        </p:nvSpPr>
        <p:spPr>
          <a:xfrm>
            <a:off x="866775" y="2892233"/>
            <a:ext cx="16230600" cy="6675121"/>
          </a:xfrm>
          <a:prstGeom prst="rect">
            <a:avLst/>
          </a:prstGeom>
        </p:spPr>
        <p:txBody>
          <a:bodyPr lIns="0" tIns="0" rIns="0" bIns="0" rtlCol="0" anchor="t">
            <a:spAutoFit/>
          </a:bodyPr>
          <a:lstStyle/>
          <a:p>
            <a:pPr marL="582925" lvl="1" indent="-291463" algn="l">
              <a:lnSpc>
                <a:spcPts val="3779"/>
              </a:lnSpc>
              <a:buFont typeface="Arial"/>
              <a:buChar char="•"/>
            </a:pPr>
            <a:r>
              <a:rPr lang="en-US" sz="2699">
                <a:solidFill>
                  <a:srgbClr val="1B3640"/>
                </a:solidFill>
                <a:latin typeface="Poppins"/>
                <a:ea typeface="Poppins"/>
                <a:cs typeface="Poppins"/>
                <a:sym typeface="Poppins"/>
              </a:rPr>
              <a:t>Tindakan sosial dipengaruhi logika kausalitas dari struktur</a:t>
            </a:r>
          </a:p>
          <a:p>
            <a:pPr algn="l">
              <a:lnSpc>
                <a:spcPts val="3779"/>
              </a:lnSpc>
            </a:pPr>
            <a:endParaRPr lang="en-US" sz="2699">
              <a:solidFill>
                <a:srgbClr val="1B3640"/>
              </a:solidFill>
              <a:latin typeface="Poppins"/>
              <a:ea typeface="Poppins"/>
              <a:cs typeface="Poppins"/>
              <a:sym typeface="Poppins"/>
            </a:endParaRPr>
          </a:p>
          <a:p>
            <a:pPr marL="582925" lvl="1" indent="-291463" algn="l">
              <a:lnSpc>
                <a:spcPts val="3779"/>
              </a:lnSpc>
              <a:buFont typeface="Arial"/>
              <a:buChar char="•"/>
            </a:pPr>
            <a:r>
              <a:rPr lang="en-US" sz="2699">
                <a:solidFill>
                  <a:srgbClr val="1B3640"/>
                </a:solidFill>
                <a:latin typeface="Poppins"/>
                <a:ea typeface="Poppins"/>
                <a:cs typeface="Poppins"/>
                <a:sym typeface="Poppins"/>
              </a:rPr>
              <a:t>Struktur dianggap yang mengarahkan, mengatur, mengontrol, agen/actor apa yang harus mereka lakukan</a:t>
            </a:r>
          </a:p>
          <a:p>
            <a:pPr algn="l">
              <a:lnSpc>
                <a:spcPts val="3779"/>
              </a:lnSpc>
            </a:pPr>
            <a:endParaRPr lang="en-US" sz="2699">
              <a:solidFill>
                <a:srgbClr val="1B3640"/>
              </a:solidFill>
              <a:latin typeface="Poppins"/>
              <a:ea typeface="Poppins"/>
              <a:cs typeface="Poppins"/>
              <a:sym typeface="Poppins"/>
            </a:endParaRPr>
          </a:p>
          <a:p>
            <a:pPr marL="582925" lvl="1" indent="-291463" algn="l">
              <a:lnSpc>
                <a:spcPts val="3779"/>
              </a:lnSpc>
              <a:buFont typeface="Arial"/>
              <a:buChar char="•"/>
            </a:pPr>
            <a:r>
              <a:rPr lang="en-US" sz="2699">
                <a:solidFill>
                  <a:srgbClr val="1B3640"/>
                </a:solidFill>
                <a:latin typeface="Poppins"/>
                <a:ea typeface="Poppins"/>
                <a:cs typeface="Poppins"/>
                <a:sym typeface="Poppins"/>
              </a:rPr>
              <a:t>‘The only agent of social action is structure it self’ (Walsh, 1998)</a:t>
            </a:r>
          </a:p>
          <a:p>
            <a:pPr algn="l">
              <a:lnSpc>
                <a:spcPts val="3779"/>
              </a:lnSpc>
            </a:pPr>
            <a:endParaRPr lang="en-US" sz="2699">
              <a:solidFill>
                <a:srgbClr val="1B3640"/>
              </a:solidFill>
              <a:latin typeface="Poppins"/>
              <a:ea typeface="Poppins"/>
              <a:cs typeface="Poppins"/>
              <a:sym typeface="Poppins"/>
            </a:endParaRPr>
          </a:p>
          <a:p>
            <a:pPr marL="582925" lvl="1" indent="-291463" algn="l">
              <a:lnSpc>
                <a:spcPts val="3779"/>
              </a:lnSpc>
              <a:buFont typeface="Arial"/>
              <a:buChar char="•"/>
            </a:pPr>
            <a:r>
              <a:rPr lang="en-US" sz="2699">
                <a:solidFill>
                  <a:srgbClr val="1B3640"/>
                </a:solidFill>
                <a:latin typeface="Poppins"/>
                <a:ea typeface="Poppins"/>
                <a:cs typeface="Poppins"/>
                <a:sym typeface="Poppins"/>
              </a:rPr>
              <a:t>Struktur dianggap sebagai suatu hal tersendiri yang tidak bisa diubah oleh tindakan individu atau kelompok karena memiliki kekuatan untuk mengatur tindakan-tindakan manusia di dalamnya</a:t>
            </a:r>
          </a:p>
          <a:p>
            <a:pPr algn="l">
              <a:lnSpc>
                <a:spcPts val="3779"/>
              </a:lnSpc>
            </a:pPr>
            <a:endParaRPr lang="en-US" sz="2699">
              <a:solidFill>
                <a:srgbClr val="1B3640"/>
              </a:solidFill>
              <a:latin typeface="Poppins"/>
              <a:ea typeface="Poppins"/>
              <a:cs typeface="Poppins"/>
              <a:sym typeface="Poppins"/>
            </a:endParaRPr>
          </a:p>
          <a:p>
            <a:pPr marL="582925" lvl="1" indent="-291463" algn="l">
              <a:lnSpc>
                <a:spcPts val="3779"/>
              </a:lnSpc>
              <a:buFont typeface="Arial"/>
              <a:buChar char="•"/>
            </a:pPr>
            <a:r>
              <a:rPr lang="en-US" sz="2699">
                <a:solidFill>
                  <a:srgbClr val="1B3640"/>
                </a:solidFill>
                <a:latin typeface="Poppins"/>
                <a:ea typeface="Poppins"/>
                <a:cs typeface="Poppins"/>
                <a:sym typeface="Poppins"/>
              </a:rPr>
              <a:t>Struktur dianggap bekerja dan berubah sesuai dengan logika perkembangan yang ‘sudah pasti berhasil’ terlepas dari apa yang dipikirkan atau dilakukan oleh para pelaku, baik individu maupun kolektif. Agensi tidak berdaya menghadapi kausalitas struktural</a:t>
            </a:r>
          </a:p>
        </p:txBody>
      </p:sp>
      <p:sp>
        <p:nvSpPr>
          <p:cNvPr id="8" name="Freeform 13">
            <a:extLst>
              <a:ext uri="{FF2B5EF4-FFF2-40B4-BE49-F238E27FC236}">
                <a16:creationId xmlns:a16="http://schemas.microsoft.com/office/drawing/2014/main" id="{5D213C61-73DD-4EB9-AE23-63983917BA93}"/>
              </a:ext>
            </a:extLst>
          </p:cNvPr>
          <p:cNvSpPr/>
          <p:nvPr/>
        </p:nvSpPr>
        <p:spPr>
          <a:xfrm>
            <a:off x="6324600" y="236759"/>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9" name="Freeform 14">
            <a:extLst>
              <a:ext uri="{FF2B5EF4-FFF2-40B4-BE49-F238E27FC236}">
                <a16:creationId xmlns:a16="http://schemas.microsoft.com/office/drawing/2014/main" id="{5C5B9C4D-A140-460B-9CD6-3AA21DF167CF}"/>
              </a:ext>
            </a:extLst>
          </p:cNvPr>
          <p:cNvSpPr/>
          <p:nvPr/>
        </p:nvSpPr>
        <p:spPr>
          <a:xfrm>
            <a:off x="8094003" y="1311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0" name="Freeform 15">
            <a:extLst>
              <a:ext uri="{FF2B5EF4-FFF2-40B4-BE49-F238E27FC236}">
                <a16:creationId xmlns:a16="http://schemas.microsoft.com/office/drawing/2014/main" id="{F6057A0C-EBAA-4B36-93C0-7D0E9C780A66}"/>
              </a:ext>
            </a:extLst>
          </p:cNvPr>
          <p:cNvSpPr/>
          <p:nvPr/>
        </p:nvSpPr>
        <p:spPr>
          <a:xfrm>
            <a:off x="9735515" y="171472"/>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34613"/>
            <a:ext cx="18288000" cy="19050"/>
          </a:xfrm>
          <a:prstGeom prst="line">
            <a:avLst/>
          </a:prstGeom>
          <a:ln w="142875" cap="flat">
            <a:solidFill>
              <a:srgbClr val="EC791E"/>
            </a:solidFill>
            <a:prstDash val="solid"/>
            <a:headEnd type="none" w="sm" len="sm"/>
            <a:tailEnd type="none" w="sm" len="sm"/>
          </a:ln>
        </p:spPr>
      </p:sp>
      <p:sp>
        <p:nvSpPr>
          <p:cNvPr id="6" name="TextBox 6"/>
          <p:cNvSpPr txBox="1"/>
          <p:nvPr/>
        </p:nvSpPr>
        <p:spPr>
          <a:xfrm>
            <a:off x="725507" y="2312201"/>
            <a:ext cx="3969047" cy="504567"/>
          </a:xfrm>
          <a:prstGeom prst="rect">
            <a:avLst/>
          </a:prstGeom>
        </p:spPr>
        <p:txBody>
          <a:bodyPr lIns="0" tIns="0" rIns="0" bIns="0" rtlCol="0" anchor="t">
            <a:spAutoFit/>
          </a:bodyPr>
          <a:lstStyle/>
          <a:p>
            <a:pPr marL="0" lvl="0" indent="0" algn="just">
              <a:lnSpc>
                <a:spcPts val="3669"/>
              </a:lnSpc>
              <a:spcBef>
                <a:spcPct val="0"/>
              </a:spcBef>
            </a:pPr>
            <a:r>
              <a:rPr lang="en-US" sz="3336" spc="83">
                <a:solidFill>
                  <a:srgbClr val="1B3640"/>
                </a:solidFill>
                <a:latin typeface="Poppins Bold"/>
                <a:ea typeface="Poppins Bold"/>
                <a:cs typeface="Poppins Bold"/>
                <a:sym typeface="Poppins Bold"/>
              </a:rPr>
              <a:t>KONFLATIONISME</a:t>
            </a:r>
          </a:p>
        </p:txBody>
      </p:sp>
      <p:sp>
        <p:nvSpPr>
          <p:cNvPr id="7" name="TextBox 7"/>
          <p:cNvSpPr txBox="1"/>
          <p:nvPr/>
        </p:nvSpPr>
        <p:spPr>
          <a:xfrm>
            <a:off x="1057275" y="3335926"/>
            <a:ext cx="15676680" cy="6286501"/>
          </a:xfrm>
          <a:prstGeom prst="rect">
            <a:avLst/>
          </a:prstGeom>
        </p:spPr>
        <p:txBody>
          <a:bodyPr lIns="0" tIns="0" rIns="0" bIns="0" rtlCol="0" anchor="t">
            <a:spAutoFit/>
          </a:bodyPr>
          <a:lstStyle/>
          <a:p>
            <a:pPr marL="647694" lvl="1" indent="-323847" algn="l">
              <a:lnSpc>
                <a:spcPts val="4199"/>
              </a:lnSpc>
              <a:buFont typeface="Arial"/>
              <a:buChar char="•"/>
            </a:pPr>
            <a:r>
              <a:rPr lang="en-US" sz="2999">
                <a:solidFill>
                  <a:srgbClr val="1B3640"/>
                </a:solidFill>
                <a:latin typeface="Poppins"/>
                <a:ea typeface="Poppins"/>
                <a:cs typeface="Poppins"/>
                <a:sym typeface="Poppins"/>
              </a:rPr>
              <a:t>Menganggap bahwa agency &amp; structure sama pentingnya</a:t>
            </a:r>
          </a:p>
          <a:p>
            <a:pPr algn="l">
              <a:lnSpc>
                <a:spcPts val="4199"/>
              </a:lnSpc>
            </a:pPr>
            <a:endParaRPr lang="en-US" sz="2999">
              <a:solidFill>
                <a:srgbClr val="1B3640"/>
              </a:solidFill>
              <a:latin typeface="Poppins"/>
              <a:ea typeface="Poppins"/>
              <a:cs typeface="Poppins"/>
              <a:sym typeface="Poppins"/>
            </a:endParaRPr>
          </a:p>
          <a:p>
            <a:pPr marL="647694" lvl="1" indent="-323847" algn="l">
              <a:lnSpc>
                <a:spcPts val="4199"/>
              </a:lnSpc>
              <a:buFont typeface="Arial"/>
              <a:buChar char="•"/>
            </a:pPr>
            <a:r>
              <a:rPr lang="en-US" sz="2999">
                <a:solidFill>
                  <a:srgbClr val="1B3640"/>
                </a:solidFill>
                <a:latin typeface="Poppins"/>
                <a:ea typeface="Poppins"/>
                <a:cs typeface="Poppins"/>
                <a:sym typeface="Poppins"/>
              </a:rPr>
              <a:t>Agensi dan struktur tak dapat dipisahkan, mereka saling mempengaruhi satu sama lain yang menghasilkan hubungan sosial dan structural</a:t>
            </a:r>
          </a:p>
          <a:p>
            <a:pPr algn="l">
              <a:lnSpc>
                <a:spcPts val="4199"/>
              </a:lnSpc>
            </a:pPr>
            <a:endParaRPr lang="en-US" sz="2999">
              <a:solidFill>
                <a:srgbClr val="1B3640"/>
              </a:solidFill>
              <a:latin typeface="Poppins"/>
              <a:ea typeface="Poppins"/>
              <a:cs typeface="Poppins"/>
              <a:sym typeface="Poppins"/>
            </a:endParaRPr>
          </a:p>
          <a:p>
            <a:pPr marL="647694" lvl="1" indent="-323847" algn="l">
              <a:lnSpc>
                <a:spcPts val="4199"/>
              </a:lnSpc>
              <a:buFont typeface="Arial"/>
              <a:buChar char="•"/>
            </a:pPr>
            <a:r>
              <a:rPr lang="en-US" sz="2999">
                <a:solidFill>
                  <a:srgbClr val="1B3640"/>
                </a:solidFill>
                <a:latin typeface="Poppins"/>
                <a:ea typeface="Poppins"/>
                <a:cs typeface="Poppins"/>
                <a:sym typeface="Poppins"/>
              </a:rPr>
              <a:t>Struktur hanya akan ada jika ia diwujudkan oleh manusia. Sejatinya, struktur dianggap tidak ada, tetapi keberadaannya selalu dibuat kembali olah para agen/actor</a:t>
            </a:r>
          </a:p>
          <a:p>
            <a:pPr algn="l">
              <a:lnSpc>
                <a:spcPts val="4199"/>
              </a:lnSpc>
            </a:pPr>
            <a:endParaRPr lang="en-US" sz="2999">
              <a:solidFill>
                <a:srgbClr val="1B3640"/>
              </a:solidFill>
              <a:latin typeface="Poppins"/>
              <a:ea typeface="Poppins"/>
              <a:cs typeface="Poppins"/>
              <a:sym typeface="Poppins"/>
            </a:endParaRPr>
          </a:p>
          <a:p>
            <a:pPr marL="647694" lvl="1" indent="-323847" algn="l">
              <a:lnSpc>
                <a:spcPts val="4199"/>
              </a:lnSpc>
              <a:buFont typeface="Arial"/>
              <a:buChar char="•"/>
            </a:pPr>
            <a:r>
              <a:rPr lang="en-US" sz="2999">
                <a:solidFill>
                  <a:srgbClr val="1B3640"/>
                </a:solidFill>
                <a:latin typeface="Poppins"/>
                <a:ea typeface="Poppins"/>
                <a:cs typeface="Poppins"/>
                <a:sym typeface="Poppins"/>
              </a:rPr>
              <a:t>Pendekatan ini sebenarnya cenderung melihat struktur hanya sebagai proses pelembagaan yang terjadi dari interaksi para agen</a:t>
            </a:r>
          </a:p>
          <a:p>
            <a:pPr algn="l">
              <a:lnSpc>
                <a:spcPts val="4199"/>
              </a:lnSpc>
            </a:pPr>
            <a:endParaRPr lang="en-US" sz="2999">
              <a:solidFill>
                <a:srgbClr val="1B3640"/>
              </a:solidFill>
              <a:latin typeface="Poppins"/>
              <a:ea typeface="Poppins"/>
              <a:cs typeface="Poppins"/>
              <a:sym typeface="Poppins"/>
            </a:endParaRPr>
          </a:p>
        </p:txBody>
      </p:sp>
      <p:sp>
        <p:nvSpPr>
          <p:cNvPr id="8" name="Freeform 13">
            <a:extLst>
              <a:ext uri="{FF2B5EF4-FFF2-40B4-BE49-F238E27FC236}">
                <a16:creationId xmlns:a16="http://schemas.microsoft.com/office/drawing/2014/main" id="{AAC3A003-A285-4399-B9A6-20A423615DEC}"/>
              </a:ext>
            </a:extLst>
          </p:cNvPr>
          <p:cNvSpPr/>
          <p:nvPr/>
        </p:nvSpPr>
        <p:spPr>
          <a:xfrm>
            <a:off x="6324600" y="236759"/>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9" name="Freeform 14">
            <a:extLst>
              <a:ext uri="{FF2B5EF4-FFF2-40B4-BE49-F238E27FC236}">
                <a16:creationId xmlns:a16="http://schemas.microsoft.com/office/drawing/2014/main" id="{E3EECAE7-931E-434B-8A4C-3C2AA5280E67}"/>
              </a:ext>
            </a:extLst>
          </p:cNvPr>
          <p:cNvSpPr/>
          <p:nvPr/>
        </p:nvSpPr>
        <p:spPr>
          <a:xfrm>
            <a:off x="8094003" y="1311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0" name="Freeform 15">
            <a:extLst>
              <a:ext uri="{FF2B5EF4-FFF2-40B4-BE49-F238E27FC236}">
                <a16:creationId xmlns:a16="http://schemas.microsoft.com/office/drawing/2014/main" id="{B69AB43C-26AF-44F9-8F7F-DCD0BBDB2E5A}"/>
              </a:ext>
            </a:extLst>
          </p:cNvPr>
          <p:cNvSpPr/>
          <p:nvPr/>
        </p:nvSpPr>
        <p:spPr>
          <a:xfrm>
            <a:off x="9735515" y="171472"/>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4" y="10234613"/>
            <a:ext cx="18288000" cy="19050"/>
          </a:xfrm>
          <a:prstGeom prst="line">
            <a:avLst/>
          </a:prstGeom>
          <a:ln w="142875" cap="flat">
            <a:solidFill>
              <a:srgbClr val="EC791E"/>
            </a:solidFill>
            <a:prstDash val="solid"/>
            <a:headEnd type="none" w="sm" len="sm"/>
            <a:tailEnd type="none" w="sm" len="sm"/>
          </a:ln>
        </p:spPr>
      </p:sp>
      <p:sp>
        <p:nvSpPr>
          <p:cNvPr id="6" name="TextBox 6"/>
          <p:cNvSpPr txBox="1"/>
          <p:nvPr/>
        </p:nvSpPr>
        <p:spPr>
          <a:xfrm>
            <a:off x="725507" y="1306959"/>
            <a:ext cx="3969047" cy="504567"/>
          </a:xfrm>
          <a:prstGeom prst="rect">
            <a:avLst/>
          </a:prstGeom>
        </p:spPr>
        <p:txBody>
          <a:bodyPr lIns="0" tIns="0" rIns="0" bIns="0" rtlCol="0" anchor="t">
            <a:spAutoFit/>
          </a:bodyPr>
          <a:lstStyle/>
          <a:p>
            <a:pPr marL="0" lvl="0" indent="0" algn="just">
              <a:lnSpc>
                <a:spcPts val="3669"/>
              </a:lnSpc>
              <a:spcBef>
                <a:spcPct val="0"/>
              </a:spcBef>
            </a:pPr>
            <a:r>
              <a:rPr lang="en-US" sz="3336" spc="83">
                <a:solidFill>
                  <a:srgbClr val="1B3640"/>
                </a:solidFill>
                <a:latin typeface="Poppins Bold"/>
                <a:ea typeface="Poppins Bold"/>
                <a:cs typeface="Poppins Bold"/>
                <a:sym typeface="Poppins Bold"/>
              </a:rPr>
              <a:t>RELASIONALISME</a:t>
            </a:r>
          </a:p>
        </p:txBody>
      </p:sp>
      <p:sp>
        <p:nvSpPr>
          <p:cNvPr id="7" name="TextBox 7"/>
          <p:cNvSpPr txBox="1"/>
          <p:nvPr/>
        </p:nvSpPr>
        <p:spPr>
          <a:xfrm>
            <a:off x="1076325" y="2002509"/>
            <a:ext cx="16230600" cy="8328025"/>
          </a:xfrm>
          <a:prstGeom prst="rect">
            <a:avLst/>
          </a:prstGeom>
        </p:spPr>
        <p:txBody>
          <a:bodyPr lIns="0" tIns="0" rIns="0" bIns="0" rtlCol="0" anchor="t">
            <a:spAutoFit/>
          </a:bodyPr>
          <a:lstStyle/>
          <a:p>
            <a:pPr marL="539746" lvl="1" indent="-269873" algn="l">
              <a:lnSpc>
                <a:spcPts val="3499"/>
              </a:lnSpc>
              <a:buFont typeface="Arial"/>
              <a:buChar char="•"/>
            </a:pPr>
            <a:r>
              <a:rPr lang="en-US" sz="2499">
                <a:solidFill>
                  <a:srgbClr val="1B3640"/>
                </a:solidFill>
                <a:latin typeface="Poppins"/>
                <a:ea typeface="Poppins"/>
                <a:cs typeface="Poppins"/>
                <a:sym typeface="Poppins"/>
              </a:rPr>
              <a:t>Bahwa konteks mempengaruhi bagaimana seseorang berperilaku dan memahami lingkungan sekitarnya. Contoh konteks: waktu, tempat, interaksi sosial.</a:t>
            </a:r>
          </a:p>
          <a:p>
            <a:pPr marL="539746" lvl="1" indent="-269873" algn="l">
              <a:lnSpc>
                <a:spcPts val="3499"/>
              </a:lnSpc>
              <a:buFont typeface="Arial"/>
              <a:buChar char="•"/>
            </a:pPr>
            <a:r>
              <a:rPr lang="en-US" sz="2499">
                <a:solidFill>
                  <a:srgbClr val="1B3640"/>
                </a:solidFill>
                <a:latin typeface="Poppins"/>
                <a:ea typeface="Poppins"/>
                <a:cs typeface="Poppins"/>
                <a:sym typeface="Poppins"/>
              </a:rPr>
              <a:t>Agensi (kemampuan actor untuk bertindak) tergatung pada: akses yang mereka miliki, kendali atas posisi mereka, tempat, waktu, relasi, dan kesempatan.</a:t>
            </a:r>
          </a:p>
          <a:p>
            <a:pPr marL="539746" lvl="1" indent="-269873" algn="l">
              <a:lnSpc>
                <a:spcPts val="3499"/>
              </a:lnSpc>
              <a:buFont typeface="Arial"/>
              <a:buChar char="•"/>
            </a:pPr>
            <a:r>
              <a:rPr lang="en-US" sz="2499">
                <a:solidFill>
                  <a:srgbClr val="1B3640"/>
                </a:solidFill>
                <a:latin typeface="Poppins"/>
                <a:ea typeface="Poppins"/>
                <a:cs typeface="Poppins"/>
                <a:sym typeface="Poppins"/>
              </a:rPr>
              <a:t>Struktur akan bergantung dari agesi dari actor. Contoh: </a:t>
            </a:r>
          </a:p>
          <a:p>
            <a:pPr marL="539746" lvl="1" indent="-269873" algn="l">
              <a:lnSpc>
                <a:spcPts val="3499"/>
              </a:lnSpc>
              <a:buFont typeface="Arial"/>
              <a:buChar char="•"/>
            </a:pPr>
            <a:r>
              <a:rPr lang="en-US" sz="2499">
                <a:solidFill>
                  <a:srgbClr val="1B3640"/>
                </a:solidFill>
                <a:latin typeface="Poppins"/>
                <a:ea typeface="Poppins"/>
                <a:cs typeface="Poppins"/>
                <a:sym typeface="Poppins"/>
              </a:rPr>
              <a:t>The way the garden is organized (the structure) depends on the gardener's ability to plant,design, and care for it (their agency). However, the gardener's power is also limited by things like the weather and tools available (conditions and relations) and the location and season (spatial and temporal factors).</a:t>
            </a:r>
          </a:p>
          <a:p>
            <a:pPr marL="539746" lvl="1" indent="-269873" algn="l">
              <a:lnSpc>
                <a:spcPts val="3499"/>
              </a:lnSpc>
              <a:buFont typeface="Arial"/>
              <a:buChar char="•"/>
            </a:pPr>
            <a:r>
              <a:rPr lang="en-US" sz="2499">
                <a:solidFill>
                  <a:srgbClr val="1B3640"/>
                </a:solidFill>
                <a:latin typeface="Poppins"/>
                <a:ea typeface="Poppins"/>
                <a:cs typeface="Poppins"/>
                <a:sym typeface="Poppins"/>
              </a:rPr>
              <a:t>Situasi yang kita “saat ini” (kondisi dan hubunganstruktural yang sudahadasebelumnya) sangat memengaruhi apa yang dapat kita lakukan dan bagaimana hasilnya (rangkaian interaksi sosial dan hasil organisasi yang berkelanjutan)</a:t>
            </a:r>
          </a:p>
          <a:p>
            <a:pPr marL="539746" lvl="1" indent="-269873" algn="l">
              <a:lnSpc>
                <a:spcPts val="3499"/>
              </a:lnSpc>
              <a:buFont typeface="Arial"/>
              <a:buChar char="•"/>
            </a:pPr>
            <a:r>
              <a:rPr lang="en-US" sz="2499">
                <a:solidFill>
                  <a:srgbClr val="1B3640"/>
                </a:solidFill>
                <a:latin typeface="Poppins"/>
                <a:ea typeface="Poppins"/>
                <a:cs typeface="Poppins"/>
                <a:sym typeface="Poppins"/>
              </a:rPr>
              <a:t>Organisasi bagaikan mesin yang membantu sekelompok orang bekerja sama dan mencapai hal-hal yang tidak dapat mereka lakukan sendiri. Organisasi menyediakan alat, sumber daya, dan struktur yang dibutuhkan tim agar berhasil dari waktu ke waktu.</a:t>
            </a:r>
          </a:p>
          <a:p>
            <a:pPr marL="539746" lvl="1" indent="-269873" algn="l">
              <a:lnSpc>
                <a:spcPts val="3499"/>
              </a:lnSpc>
              <a:buFont typeface="Arial"/>
              <a:buChar char="•"/>
            </a:pPr>
            <a:r>
              <a:rPr lang="en-US" sz="2499">
                <a:solidFill>
                  <a:srgbClr val="1B3640"/>
                </a:solidFill>
                <a:latin typeface="Poppins"/>
                <a:ea typeface="Poppins"/>
                <a:cs typeface="Poppins"/>
                <a:sym typeface="Poppins"/>
              </a:rPr>
              <a:t>untuk memahami bagaimana sebuah kelompok bekerja sama, kita perlu melihat apa yang sebenarnya dilakukan oleh organisasi tersebut (bukan sekedar apa yang dikatakannya) dan bagaimana tindakannya mempengaruhi kemampuan kelompok untuk bertindak</a:t>
            </a:r>
          </a:p>
          <a:p>
            <a:pPr algn="l">
              <a:lnSpc>
                <a:spcPts val="3499"/>
              </a:lnSpc>
            </a:pPr>
            <a:endParaRPr lang="en-US" sz="2499">
              <a:solidFill>
                <a:srgbClr val="1B3640"/>
              </a:solidFill>
              <a:latin typeface="Poppins"/>
              <a:ea typeface="Poppins"/>
              <a:cs typeface="Poppins"/>
              <a:sym typeface="Poppins"/>
            </a:endParaRPr>
          </a:p>
        </p:txBody>
      </p:sp>
      <p:sp>
        <p:nvSpPr>
          <p:cNvPr id="8" name="Freeform 13">
            <a:extLst>
              <a:ext uri="{FF2B5EF4-FFF2-40B4-BE49-F238E27FC236}">
                <a16:creationId xmlns:a16="http://schemas.microsoft.com/office/drawing/2014/main" id="{611BC37A-48B8-43F3-8BAB-A84F471DF355}"/>
              </a:ext>
            </a:extLst>
          </p:cNvPr>
          <p:cNvSpPr/>
          <p:nvPr/>
        </p:nvSpPr>
        <p:spPr>
          <a:xfrm>
            <a:off x="6324600" y="236759"/>
            <a:ext cx="1488733" cy="1172941"/>
          </a:xfrm>
          <a:custGeom>
            <a:avLst/>
            <a:gdLst/>
            <a:ahLst/>
            <a:cxnLst/>
            <a:rect l="l" t="t" r="r" b="b"/>
            <a:pathLst>
              <a:path w="1488733" h="1172941">
                <a:moveTo>
                  <a:pt x="0" y="0"/>
                </a:moveTo>
                <a:lnTo>
                  <a:pt x="1488733" y="0"/>
                </a:lnTo>
                <a:lnTo>
                  <a:pt x="1488733" y="1172940"/>
                </a:lnTo>
                <a:lnTo>
                  <a:pt x="0" y="1172940"/>
                </a:lnTo>
                <a:lnTo>
                  <a:pt x="0" y="0"/>
                </a:lnTo>
                <a:close/>
              </a:path>
            </a:pathLst>
          </a:custGeom>
          <a:blipFill>
            <a:blip r:embed="rId2"/>
            <a:stretch>
              <a:fillRect/>
            </a:stretch>
          </a:blipFill>
        </p:spPr>
      </p:sp>
      <p:sp>
        <p:nvSpPr>
          <p:cNvPr id="9" name="Freeform 14">
            <a:extLst>
              <a:ext uri="{FF2B5EF4-FFF2-40B4-BE49-F238E27FC236}">
                <a16:creationId xmlns:a16="http://schemas.microsoft.com/office/drawing/2014/main" id="{5D79ECB6-5AC5-482B-9679-9D5A80FB2856}"/>
              </a:ext>
            </a:extLst>
          </p:cNvPr>
          <p:cNvSpPr/>
          <p:nvPr/>
        </p:nvSpPr>
        <p:spPr>
          <a:xfrm>
            <a:off x="8094003" y="131103"/>
            <a:ext cx="1354797" cy="1354797"/>
          </a:xfrm>
          <a:custGeom>
            <a:avLst/>
            <a:gdLst/>
            <a:ahLst/>
            <a:cxnLst/>
            <a:rect l="l" t="t" r="r" b="b"/>
            <a:pathLst>
              <a:path w="1354797" h="1354797">
                <a:moveTo>
                  <a:pt x="0" y="0"/>
                </a:moveTo>
                <a:lnTo>
                  <a:pt x="1354797" y="0"/>
                </a:lnTo>
                <a:lnTo>
                  <a:pt x="1354797" y="1354797"/>
                </a:lnTo>
                <a:lnTo>
                  <a:pt x="0" y="1354797"/>
                </a:lnTo>
                <a:lnTo>
                  <a:pt x="0" y="0"/>
                </a:lnTo>
                <a:close/>
              </a:path>
            </a:pathLst>
          </a:custGeom>
          <a:blipFill>
            <a:blip r:embed="rId3"/>
            <a:stretch>
              <a:fillRect/>
            </a:stretch>
          </a:blipFill>
        </p:spPr>
      </p:sp>
      <p:sp>
        <p:nvSpPr>
          <p:cNvPr id="10" name="Freeform 15">
            <a:extLst>
              <a:ext uri="{FF2B5EF4-FFF2-40B4-BE49-F238E27FC236}">
                <a16:creationId xmlns:a16="http://schemas.microsoft.com/office/drawing/2014/main" id="{9D6AFA2D-E922-4BD6-8E1A-1124FEFD9FF9}"/>
              </a:ext>
            </a:extLst>
          </p:cNvPr>
          <p:cNvSpPr/>
          <p:nvPr/>
        </p:nvSpPr>
        <p:spPr>
          <a:xfrm>
            <a:off x="9735515" y="171472"/>
            <a:ext cx="3226368" cy="1238228"/>
          </a:xfrm>
          <a:custGeom>
            <a:avLst/>
            <a:gdLst/>
            <a:ahLst/>
            <a:cxnLst/>
            <a:rect l="l" t="t" r="r" b="b"/>
            <a:pathLst>
              <a:path w="3226368" h="1238228">
                <a:moveTo>
                  <a:pt x="0" y="0"/>
                </a:moveTo>
                <a:lnTo>
                  <a:pt x="3226368" y="0"/>
                </a:lnTo>
                <a:lnTo>
                  <a:pt x="3226368" y="1238228"/>
                </a:lnTo>
                <a:lnTo>
                  <a:pt x="0" y="1238228"/>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875</Words>
  <Application>Microsoft Office PowerPoint</Application>
  <PresentationFormat>Custom</PresentationFormat>
  <Paragraphs>70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Poppins Italics</vt:lpstr>
      <vt:lpstr>Poppins</vt:lpstr>
      <vt:lpstr>Calibri</vt:lpstr>
      <vt:lpstr>Arial</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5 - Kontroversi Teori Organisasi </dc:title>
  <cp:lastModifiedBy>dinda kartika</cp:lastModifiedBy>
  <cp:revision>4</cp:revision>
  <dcterms:created xsi:type="dcterms:W3CDTF">2006-08-16T00:00:00Z</dcterms:created>
  <dcterms:modified xsi:type="dcterms:W3CDTF">2024-08-20T02:00:19Z</dcterms:modified>
  <dc:identifier>DAGMTSHZp_Y</dc:identifier>
</cp:coreProperties>
</file>