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Poppins" panose="00000500000000000000" pitchFamily="2" charset="0"/>
      <p:regular r:id="rId25"/>
    </p:embeddedFont>
    <p:embeddedFont>
      <p:font typeface="Poppins Bold" panose="00000800000000000000" charset="0"/>
      <p:regular r:id="rId26"/>
    </p:embeddedFont>
    <p:embeddedFont>
      <p:font typeface="Poppins Bold Italics" panose="020B0604020202020204" charset="0"/>
      <p:regular r:id="rId27"/>
    </p:embeddedFont>
    <p:embeddedFont>
      <p:font typeface="Poppins Semi-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id.wikipedia.org/wiki/Informasi" TargetMode="Externa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hyperlink" Target="https://id.wikipedia.org/wiki/Teknolog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8643" y="-2845727"/>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495050" y="0"/>
            <a:ext cx="7792950" cy="10288229"/>
            <a:chOff x="0" y="0"/>
            <a:chExt cx="26797495" cy="35377971"/>
          </a:xfrm>
        </p:grpSpPr>
        <p:sp>
          <p:nvSpPr>
            <p:cNvPr id="6" name="Freeform 6"/>
            <p:cNvSpPr/>
            <p:nvPr/>
          </p:nvSpPr>
          <p:spPr>
            <a:xfrm>
              <a:off x="0" y="0"/>
              <a:ext cx="26797508" cy="35378008"/>
            </a:xfrm>
            <a:custGeom>
              <a:avLst/>
              <a:gdLst/>
              <a:ahLst/>
              <a:cxnLst/>
              <a:rect l="l" t="t" r="r" b="b"/>
              <a:pathLst>
                <a:path w="26797508" h="35378008">
                  <a:moveTo>
                    <a:pt x="26797508" y="0"/>
                  </a:moveTo>
                  <a:lnTo>
                    <a:pt x="0" y="14351"/>
                  </a:lnTo>
                  <a:lnTo>
                    <a:pt x="6650355" y="12865989"/>
                  </a:lnTo>
                  <a:lnTo>
                    <a:pt x="1410335" y="23432390"/>
                  </a:lnTo>
                  <a:lnTo>
                    <a:pt x="7510780" y="35378008"/>
                  </a:lnTo>
                  <a:lnTo>
                    <a:pt x="26797508" y="35371785"/>
                  </a:lnTo>
                  <a:lnTo>
                    <a:pt x="26797508" y="0"/>
                  </a:lnTo>
                  <a:close/>
                </a:path>
              </a:pathLst>
            </a:custGeom>
            <a:blipFill>
              <a:blip r:embed="rId2"/>
              <a:stretch>
                <a:fillRect l="-83390" t="-7053" r="-32341" b="-1920"/>
              </a:stretch>
            </a:blipFill>
          </p:spPr>
        </p:sp>
      </p:grpSp>
      <p:grpSp>
        <p:nvGrpSpPr>
          <p:cNvPr id="7" name="Group 7"/>
          <p:cNvGrpSpPr/>
          <p:nvPr/>
        </p:nvGrpSpPr>
        <p:grpSpPr>
          <a:xfrm rot="-1572850">
            <a:off x="10355827" y="-5379083"/>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7601645" y="6767849"/>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144000" y="5086350"/>
            <a:ext cx="1492830" cy="1473585"/>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2D176B"/>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9144000" y="3612765"/>
            <a:ext cx="1492830" cy="1473585"/>
            <a:chOff x="0" y="0"/>
            <a:chExt cx="720488" cy="711200"/>
          </a:xfrm>
        </p:grpSpPr>
        <p:sp>
          <p:nvSpPr>
            <p:cNvPr id="17" name="Freeform 17"/>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8" name="TextBox 18"/>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10800000">
            <a:off x="7931220" y="7074263"/>
            <a:ext cx="4008535" cy="3956860"/>
            <a:chOff x="0" y="0"/>
            <a:chExt cx="720488" cy="711200"/>
          </a:xfrm>
        </p:grpSpPr>
        <p:sp>
          <p:nvSpPr>
            <p:cNvPr id="20" name="Freeform 20"/>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21" name="TextBox 21"/>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808684" y="455139"/>
            <a:ext cx="1508157" cy="1508157"/>
          </a:xfrm>
          <a:custGeom>
            <a:avLst/>
            <a:gdLst/>
            <a:ahLst/>
            <a:cxnLst/>
            <a:rect l="l" t="t" r="r" b="b"/>
            <a:pathLst>
              <a:path w="1508157" h="1508157">
                <a:moveTo>
                  <a:pt x="0" y="0"/>
                </a:moveTo>
                <a:lnTo>
                  <a:pt x="1508157" y="0"/>
                </a:lnTo>
                <a:lnTo>
                  <a:pt x="1508157" y="1508157"/>
                </a:lnTo>
                <a:lnTo>
                  <a:pt x="0" y="1508157"/>
                </a:lnTo>
                <a:lnTo>
                  <a:pt x="0" y="0"/>
                </a:lnTo>
                <a:close/>
              </a:path>
            </a:pathLst>
          </a:custGeom>
          <a:blipFill>
            <a:blip r:embed="rId3"/>
            <a:stretch>
              <a:fillRect/>
            </a:stretch>
          </a:blipFill>
        </p:spPr>
      </p:sp>
      <p:sp>
        <p:nvSpPr>
          <p:cNvPr id="23" name="Freeform 23"/>
          <p:cNvSpPr/>
          <p:nvPr/>
        </p:nvSpPr>
        <p:spPr>
          <a:xfrm>
            <a:off x="2612150" y="637388"/>
            <a:ext cx="2300786" cy="1225887"/>
          </a:xfrm>
          <a:custGeom>
            <a:avLst/>
            <a:gdLst/>
            <a:ahLst/>
            <a:cxnLst/>
            <a:rect l="l" t="t" r="r" b="b"/>
            <a:pathLst>
              <a:path w="2300786" h="1225887">
                <a:moveTo>
                  <a:pt x="0" y="0"/>
                </a:moveTo>
                <a:lnTo>
                  <a:pt x="2300785" y="0"/>
                </a:lnTo>
                <a:lnTo>
                  <a:pt x="2300785" y="1225888"/>
                </a:lnTo>
                <a:lnTo>
                  <a:pt x="0" y="1225888"/>
                </a:lnTo>
                <a:lnTo>
                  <a:pt x="0" y="0"/>
                </a:lnTo>
                <a:close/>
              </a:path>
            </a:pathLst>
          </a:custGeom>
          <a:blipFill>
            <a:blip r:embed="rId4"/>
            <a:stretch>
              <a:fillRect/>
            </a:stretch>
          </a:blipFill>
        </p:spPr>
      </p:sp>
      <p:sp>
        <p:nvSpPr>
          <p:cNvPr id="24" name="Freeform 24"/>
          <p:cNvSpPr/>
          <p:nvPr/>
        </p:nvSpPr>
        <p:spPr>
          <a:xfrm>
            <a:off x="5208210" y="374535"/>
            <a:ext cx="1694893" cy="1694893"/>
          </a:xfrm>
          <a:custGeom>
            <a:avLst/>
            <a:gdLst/>
            <a:ahLst/>
            <a:cxnLst/>
            <a:rect l="l" t="t" r="r" b="b"/>
            <a:pathLst>
              <a:path w="1694893" h="1694893">
                <a:moveTo>
                  <a:pt x="0" y="0"/>
                </a:moveTo>
                <a:lnTo>
                  <a:pt x="1694893" y="0"/>
                </a:lnTo>
                <a:lnTo>
                  <a:pt x="1694893" y="1694893"/>
                </a:lnTo>
                <a:lnTo>
                  <a:pt x="0" y="1694893"/>
                </a:lnTo>
                <a:lnTo>
                  <a:pt x="0" y="0"/>
                </a:lnTo>
                <a:close/>
              </a:path>
            </a:pathLst>
          </a:custGeom>
          <a:blipFill>
            <a:blip r:embed="rId5"/>
            <a:stretch>
              <a:fillRect/>
            </a:stretch>
          </a:blipFill>
        </p:spPr>
      </p:sp>
      <p:sp>
        <p:nvSpPr>
          <p:cNvPr id="25" name="Freeform 25"/>
          <p:cNvSpPr/>
          <p:nvPr/>
        </p:nvSpPr>
        <p:spPr>
          <a:xfrm>
            <a:off x="7057434" y="455139"/>
            <a:ext cx="1657165" cy="1533684"/>
          </a:xfrm>
          <a:custGeom>
            <a:avLst/>
            <a:gdLst/>
            <a:ahLst/>
            <a:cxnLst/>
            <a:rect l="l" t="t" r="r" b="b"/>
            <a:pathLst>
              <a:path w="1657165" h="1533684">
                <a:moveTo>
                  <a:pt x="0" y="0"/>
                </a:moveTo>
                <a:lnTo>
                  <a:pt x="1657165" y="0"/>
                </a:lnTo>
                <a:lnTo>
                  <a:pt x="1657165" y="1533684"/>
                </a:lnTo>
                <a:lnTo>
                  <a:pt x="0" y="1533684"/>
                </a:lnTo>
                <a:lnTo>
                  <a:pt x="0" y="0"/>
                </a:lnTo>
                <a:close/>
              </a:path>
            </a:pathLst>
          </a:custGeom>
          <a:blipFill>
            <a:blip r:embed="rId6"/>
            <a:stretch>
              <a:fillRect/>
            </a:stretch>
          </a:blipFill>
        </p:spPr>
      </p:sp>
      <p:sp>
        <p:nvSpPr>
          <p:cNvPr id="26" name="TextBox 26"/>
          <p:cNvSpPr txBox="1"/>
          <p:nvPr/>
        </p:nvSpPr>
        <p:spPr>
          <a:xfrm>
            <a:off x="915617" y="7990313"/>
            <a:ext cx="8761783" cy="738664"/>
          </a:xfrm>
          <a:prstGeom prst="rect">
            <a:avLst/>
          </a:prstGeom>
        </p:spPr>
        <p:txBody>
          <a:bodyPr wrap="square" lIns="0" tIns="0" rIns="0" bIns="0" rtlCol="0" anchor="t">
            <a:spAutoFit/>
          </a:bodyPr>
          <a:lstStyle/>
          <a:p>
            <a:pPr algn="l"/>
            <a:r>
              <a:rPr lang="en-US" sz="4800" dirty="0">
                <a:solidFill>
                  <a:srgbClr val="000000"/>
                </a:solidFill>
                <a:latin typeface="Poppins Semi-Bold"/>
                <a:ea typeface="Poppins Semi-Bold"/>
                <a:cs typeface="Poppins Semi-Bold"/>
                <a:sym typeface="Poppins Semi-Bold"/>
              </a:rPr>
              <a:t>Titin </a:t>
            </a:r>
            <a:r>
              <a:rPr lang="en-US" sz="4800" dirty="0" err="1">
                <a:solidFill>
                  <a:srgbClr val="000000"/>
                </a:solidFill>
                <a:latin typeface="Poppins Semi-Bold"/>
                <a:ea typeface="Poppins Semi-Bold"/>
                <a:cs typeface="Poppins Semi-Bold"/>
                <a:sym typeface="Poppins Semi-Bold"/>
              </a:rPr>
              <a:t>Hargyatni</a:t>
            </a:r>
            <a:r>
              <a:rPr lang="en-US" sz="4800">
                <a:solidFill>
                  <a:srgbClr val="000000"/>
                </a:solidFill>
                <a:latin typeface="Poppins Semi-Bold"/>
                <a:ea typeface="Poppins Semi-Bold"/>
                <a:cs typeface="Poppins Semi-Bold"/>
                <a:sym typeface="Poppins Semi-Bold"/>
              </a:rPr>
              <a:t>, S.E., M.M</a:t>
            </a:r>
            <a:endParaRPr lang="en-US" sz="4800" dirty="0">
              <a:solidFill>
                <a:srgbClr val="000000"/>
              </a:solidFill>
              <a:latin typeface="Poppins Semi-Bold"/>
              <a:ea typeface="Poppins Semi-Bold"/>
              <a:cs typeface="Poppins Semi-Bold"/>
              <a:sym typeface="Poppins Semi-Bold"/>
            </a:endParaRPr>
          </a:p>
        </p:txBody>
      </p:sp>
      <p:sp>
        <p:nvSpPr>
          <p:cNvPr id="27" name="TextBox 27"/>
          <p:cNvSpPr txBox="1"/>
          <p:nvPr/>
        </p:nvSpPr>
        <p:spPr>
          <a:xfrm>
            <a:off x="901087" y="7131048"/>
            <a:ext cx="4677379" cy="268792"/>
          </a:xfrm>
          <a:prstGeom prst="rect">
            <a:avLst/>
          </a:prstGeom>
        </p:spPr>
        <p:txBody>
          <a:bodyPr wrap="square" lIns="0" tIns="0" rIns="0" bIns="0" rtlCol="0" anchor="t">
            <a:spAutoFit/>
          </a:bodyPr>
          <a:lstStyle/>
          <a:p>
            <a:pPr algn="l">
              <a:lnSpc>
                <a:spcPts val="1640"/>
              </a:lnSpc>
            </a:pPr>
            <a:r>
              <a:rPr lang="en-US" sz="3200" dirty="0">
                <a:solidFill>
                  <a:srgbClr val="000000"/>
                </a:solidFill>
                <a:latin typeface="Poppins"/>
                <a:ea typeface="Poppins"/>
                <a:cs typeface="Poppins"/>
                <a:sym typeface="Poppins"/>
              </a:rPr>
              <a:t>Dosen Pengampu</a:t>
            </a:r>
          </a:p>
        </p:txBody>
      </p:sp>
      <p:sp>
        <p:nvSpPr>
          <p:cNvPr id="28" name="TextBox 28"/>
          <p:cNvSpPr txBox="1"/>
          <p:nvPr/>
        </p:nvSpPr>
        <p:spPr>
          <a:xfrm>
            <a:off x="990600" y="2560323"/>
            <a:ext cx="8153400" cy="3488431"/>
          </a:xfrm>
          <a:prstGeom prst="rect">
            <a:avLst/>
          </a:prstGeom>
        </p:spPr>
        <p:txBody>
          <a:bodyPr lIns="0" tIns="0" rIns="0" bIns="0" rtlCol="0" anchor="t">
            <a:spAutoFit/>
          </a:bodyPr>
          <a:lstStyle/>
          <a:p>
            <a:pPr algn="l">
              <a:lnSpc>
                <a:spcPts val="6211"/>
              </a:lnSpc>
            </a:pPr>
            <a:r>
              <a:rPr lang="en-US" sz="5496" spc="-164">
                <a:solidFill>
                  <a:srgbClr val="000000"/>
                </a:solidFill>
                <a:latin typeface="Poppins Bold"/>
                <a:ea typeface="Poppins Bold"/>
                <a:cs typeface="Poppins Bold"/>
                <a:sym typeface="Poppins Bold"/>
              </a:rPr>
              <a:t>ISSU SOSIAL DAN ETIKA SISTEM INFORMASI</a:t>
            </a:r>
          </a:p>
          <a:p>
            <a:pPr algn="l">
              <a:lnSpc>
                <a:spcPts val="6211"/>
              </a:lnSpc>
            </a:pPr>
            <a:r>
              <a:rPr lang="en-US" sz="5496" spc="-164">
                <a:solidFill>
                  <a:srgbClr val="000000"/>
                </a:solidFill>
                <a:latin typeface="Poppins Bold"/>
                <a:ea typeface="Poppins Bold"/>
                <a:cs typeface="Poppins Bold"/>
                <a:sym typeface="Poppins Bold"/>
              </a:rPr>
              <a:t>MANAJEMEN</a:t>
            </a:r>
          </a:p>
          <a:p>
            <a:pPr algn="l">
              <a:lnSpc>
                <a:spcPts val="8466"/>
              </a:lnSpc>
            </a:pPr>
            <a:endParaRPr lang="en-US" sz="5496" spc="-164">
              <a:solidFill>
                <a:srgbClr val="000000"/>
              </a:solidFill>
              <a:latin typeface="Poppins Bold"/>
              <a:ea typeface="Poppins Bold"/>
              <a:cs typeface="Poppins Bold"/>
              <a:sym typeface="Poppins Bold"/>
            </a:endParaRPr>
          </a:p>
        </p:txBody>
      </p:sp>
      <p:sp>
        <p:nvSpPr>
          <p:cNvPr id="29" name="TextBox 29"/>
          <p:cNvSpPr txBox="1"/>
          <p:nvPr/>
        </p:nvSpPr>
        <p:spPr>
          <a:xfrm>
            <a:off x="1028700" y="5440492"/>
            <a:ext cx="7098694" cy="736884"/>
          </a:xfrm>
          <a:prstGeom prst="rect">
            <a:avLst/>
          </a:prstGeom>
        </p:spPr>
        <p:txBody>
          <a:bodyPr lIns="0" tIns="0" rIns="0" bIns="0" rtlCol="0" anchor="t">
            <a:spAutoFit/>
          </a:bodyPr>
          <a:lstStyle/>
          <a:p>
            <a:pPr algn="l">
              <a:lnSpc>
                <a:spcPts val="2826"/>
              </a:lnSpc>
            </a:pPr>
            <a:r>
              <a:rPr lang="en-US" sz="2479">
                <a:solidFill>
                  <a:srgbClr val="000000"/>
                </a:solidFill>
                <a:latin typeface="Poppins Semi-Bold"/>
                <a:ea typeface="Poppins Semi-Bold"/>
                <a:cs typeface="Poppins Semi-Bold"/>
                <a:sym typeface="Poppins Semi-Bold"/>
              </a:rPr>
              <a:t>Pertemuan : 15</a:t>
            </a:r>
          </a:p>
          <a:p>
            <a:pPr algn="l">
              <a:lnSpc>
                <a:spcPts val="2826"/>
              </a:lnSpc>
            </a:pPr>
            <a:r>
              <a:rPr lang="en-US" sz="2479">
                <a:solidFill>
                  <a:srgbClr val="000000"/>
                </a:solidFill>
                <a:latin typeface="Poppins Semi-Bold"/>
                <a:ea typeface="Poppins Semi-Bold"/>
                <a:cs typeface="Poppins Semi-Bold"/>
                <a:sym typeface="Poppins Semi-Bold"/>
              </a:rPr>
              <a:t>Mata Kuliah : Sistem Informasi Manajemen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8653" y="3805173"/>
            <a:ext cx="4571140" cy="457114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6215142" y="3805173"/>
            <a:ext cx="4195074" cy="419507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729693" y="3805173"/>
            <a:ext cx="4195074" cy="419507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296440" y="3805173"/>
            <a:ext cx="4195074" cy="41950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1009650"/>
            <a:ext cx="11141063" cy="1206500"/>
          </a:xfrm>
          <a:prstGeom prst="rect">
            <a:avLst/>
          </a:prstGeom>
        </p:spPr>
        <p:txBody>
          <a:bodyPr lIns="0" tIns="0" rIns="0" bIns="0" rtlCol="0" anchor="t">
            <a:spAutoFit/>
          </a:bodyPr>
          <a:lstStyle/>
          <a:p>
            <a:pPr algn="l">
              <a:lnSpc>
                <a:spcPts val="4599"/>
              </a:lnSpc>
            </a:pPr>
            <a:r>
              <a:rPr lang="en-US" sz="3999" spc="-119">
                <a:solidFill>
                  <a:srgbClr val="000000"/>
                </a:solidFill>
                <a:latin typeface="Poppins Bold"/>
                <a:ea typeface="Poppins Bold"/>
                <a:cs typeface="Poppins Bold"/>
                <a:sym typeface="Poppins Bold"/>
              </a:rPr>
              <a:t>Kode Etik Profesional dan </a:t>
            </a:r>
          </a:p>
          <a:p>
            <a:pPr algn="l">
              <a:lnSpc>
                <a:spcPts val="4599"/>
              </a:lnSpc>
            </a:pPr>
            <a:r>
              <a:rPr lang="en-US" sz="3999" spc="-119">
                <a:solidFill>
                  <a:srgbClr val="000000"/>
                </a:solidFill>
                <a:latin typeface="Poppins Bold"/>
                <a:ea typeface="Poppins Bold"/>
                <a:cs typeface="Poppins Bold"/>
                <a:sym typeface="Poppins Bold"/>
              </a:rPr>
              <a:t>Beberapa Dilema Etika dalam Dunia Nyata</a:t>
            </a:r>
          </a:p>
        </p:txBody>
      </p:sp>
      <p:grpSp>
        <p:nvGrpSpPr>
          <p:cNvPr id="15" name="Group 15"/>
          <p:cNvGrpSpPr/>
          <p:nvPr/>
        </p:nvGrpSpPr>
        <p:grpSpPr>
          <a:xfrm>
            <a:off x="-1224854" y="9932533"/>
            <a:ext cx="20607885" cy="1582853"/>
            <a:chOff x="0" y="0"/>
            <a:chExt cx="5427591" cy="416883"/>
          </a:xfrm>
        </p:grpSpPr>
        <p:sp>
          <p:nvSpPr>
            <p:cNvPr id="16" name="Freeform 16"/>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17" name="TextBox 17"/>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088896" y="9932533"/>
            <a:ext cx="16110207" cy="1582853"/>
            <a:chOff x="0" y="0"/>
            <a:chExt cx="4243018" cy="416883"/>
          </a:xfrm>
        </p:grpSpPr>
        <p:sp>
          <p:nvSpPr>
            <p:cNvPr id="19" name="Freeform 19"/>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20" name="TextBox 20"/>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548342" y="4818951"/>
            <a:ext cx="2971762" cy="334772"/>
          </a:xfrm>
          <a:prstGeom prst="rect">
            <a:avLst/>
          </a:prstGeom>
        </p:spPr>
        <p:txBody>
          <a:bodyPr lIns="0" tIns="0" rIns="0" bIns="0" rtlCol="0" anchor="t">
            <a:spAutoFit/>
          </a:bodyPr>
          <a:lstStyle/>
          <a:p>
            <a:pPr algn="ctr">
              <a:lnSpc>
                <a:spcPts val="2599"/>
              </a:lnSpc>
            </a:pPr>
            <a:r>
              <a:rPr lang="en-US" sz="2300" spc="-69">
                <a:solidFill>
                  <a:srgbClr val="FFFFFF"/>
                </a:solidFill>
                <a:latin typeface="Poppins Semi-Bold"/>
                <a:ea typeface="Poppins Semi-Bold"/>
                <a:cs typeface="Poppins Semi-Bold"/>
                <a:sym typeface="Poppins Semi-Bold"/>
              </a:rPr>
              <a:t>KODE ETIK</a:t>
            </a:r>
          </a:p>
        </p:txBody>
      </p:sp>
      <p:sp>
        <p:nvSpPr>
          <p:cNvPr id="22" name="TextBox 22"/>
          <p:cNvSpPr txBox="1"/>
          <p:nvPr/>
        </p:nvSpPr>
        <p:spPr>
          <a:xfrm>
            <a:off x="1156069" y="5501521"/>
            <a:ext cx="3756306" cy="1916534"/>
          </a:xfrm>
          <a:prstGeom prst="rect">
            <a:avLst/>
          </a:prstGeom>
        </p:spPr>
        <p:txBody>
          <a:bodyPr lIns="0" tIns="0" rIns="0" bIns="0" rtlCol="0" anchor="t">
            <a:spAutoFit/>
          </a:bodyPr>
          <a:lstStyle/>
          <a:p>
            <a:pPr algn="ctr">
              <a:lnSpc>
                <a:spcPts val="1881"/>
              </a:lnSpc>
            </a:pPr>
            <a:r>
              <a:rPr lang="en-US" sz="1581">
                <a:solidFill>
                  <a:srgbClr val="FFFFFF"/>
                </a:solidFill>
                <a:latin typeface="Poppins"/>
                <a:ea typeface="Poppins"/>
                <a:cs typeface="Poppins"/>
                <a:sym typeface="Poppins"/>
              </a:rPr>
              <a:t>Kode etik adalah janji-janji oleh kamu profesi untuk mengatur dirinya sendiri dalam minat umum kemasyarakatan.</a:t>
            </a:r>
          </a:p>
          <a:p>
            <a:pPr algn="ctr">
              <a:lnSpc>
                <a:spcPts val="1881"/>
              </a:lnSpc>
            </a:pPr>
            <a:r>
              <a:rPr lang="en-US" sz="1581">
                <a:solidFill>
                  <a:srgbClr val="FFFFFF"/>
                </a:solidFill>
                <a:latin typeface="Poppins"/>
                <a:ea typeface="Poppins"/>
                <a:cs typeface="Poppins"/>
                <a:sym typeface="Poppins"/>
              </a:rPr>
              <a:t>CONTOH:</a:t>
            </a:r>
          </a:p>
          <a:p>
            <a:pPr algn="ctr">
              <a:lnSpc>
                <a:spcPts val="1881"/>
              </a:lnSpc>
            </a:pPr>
            <a:r>
              <a:rPr lang="en-US" sz="1581">
                <a:solidFill>
                  <a:srgbClr val="FFFFFF"/>
                </a:solidFill>
                <a:latin typeface="Poppins"/>
                <a:ea typeface="Poppins"/>
                <a:cs typeface="Poppins"/>
                <a:sym typeface="Poppins"/>
              </a:rPr>
              <a:t>Hindari merugikan orang lain, menghormati kepemilikan, dll.</a:t>
            </a:r>
          </a:p>
          <a:p>
            <a:pPr algn="ctr">
              <a:lnSpc>
                <a:spcPts val="1881"/>
              </a:lnSpc>
            </a:pPr>
            <a:endParaRPr lang="en-US" sz="1581">
              <a:solidFill>
                <a:srgbClr val="FFFFFF"/>
              </a:solidFill>
              <a:latin typeface="Poppins"/>
              <a:ea typeface="Poppins"/>
              <a:cs typeface="Poppins"/>
              <a:sym typeface="Poppins"/>
            </a:endParaRPr>
          </a:p>
        </p:txBody>
      </p:sp>
      <p:sp>
        <p:nvSpPr>
          <p:cNvPr id="23" name="TextBox 23"/>
          <p:cNvSpPr txBox="1"/>
          <p:nvPr/>
        </p:nvSpPr>
        <p:spPr>
          <a:xfrm>
            <a:off x="6840492" y="5282446"/>
            <a:ext cx="2727276" cy="1544925"/>
          </a:xfrm>
          <a:prstGeom prst="rect">
            <a:avLst/>
          </a:prstGeom>
        </p:spPr>
        <p:txBody>
          <a:bodyPr lIns="0" tIns="0" rIns="0" bIns="0" rtlCol="0" anchor="t">
            <a:spAutoFit/>
          </a:bodyPr>
          <a:lstStyle/>
          <a:p>
            <a:pPr algn="ctr">
              <a:lnSpc>
                <a:spcPts val="1756"/>
              </a:lnSpc>
            </a:pPr>
            <a:r>
              <a:rPr lang="en-US" sz="1476">
                <a:solidFill>
                  <a:srgbClr val="000000"/>
                </a:solidFill>
                <a:latin typeface="Poppins Bold"/>
                <a:ea typeface="Poppins Bold"/>
                <a:cs typeface="Poppins Bold"/>
                <a:sym typeface="Poppins Bold"/>
              </a:rPr>
              <a:t>Banyak perusahaan telepon berskala besar di Amerika Serikat menggunakan Teknologi informasi untuk mengurangi jumlah tenaga kerjanya</a:t>
            </a:r>
          </a:p>
        </p:txBody>
      </p:sp>
      <p:sp>
        <p:nvSpPr>
          <p:cNvPr id="24" name="TextBox 24"/>
          <p:cNvSpPr txBox="1"/>
          <p:nvPr/>
        </p:nvSpPr>
        <p:spPr>
          <a:xfrm>
            <a:off x="10410216" y="5302006"/>
            <a:ext cx="2727276" cy="1535146"/>
          </a:xfrm>
          <a:prstGeom prst="rect">
            <a:avLst/>
          </a:prstGeom>
        </p:spPr>
        <p:txBody>
          <a:bodyPr lIns="0" tIns="0" rIns="0" bIns="0" rtlCol="0" anchor="t">
            <a:spAutoFit/>
          </a:bodyPr>
          <a:lstStyle/>
          <a:p>
            <a:pPr algn="just">
              <a:lnSpc>
                <a:spcPts val="1518"/>
              </a:lnSpc>
            </a:pPr>
            <a:r>
              <a:rPr lang="en-US" sz="1276">
                <a:solidFill>
                  <a:srgbClr val="FFFFFF"/>
                </a:solidFill>
                <a:latin typeface="Poppins Bold"/>
                <a:ea typeface="Poppins Bold"/>
                <a:cs typeface="Poppins Bold"/>
                <a:sym typeface="Poppins Bold"/>
              </a:rPr>
              <a:t>Banyak perusahaan mengawasi apa yang dilakukan karyawanya di internet untuk mencegah mereka membuang buang sumber daya perusahaan pada kegiatan yang tidak ada hubunganya dengan bisnis</a:t>
            </a:r>
          </a:p>
        </p:txBody>
      </p:sp>
      <p:sp>
        <p:nvSpPr>
          <p:cNvPr id="25" name="TextBox 25"/>
          <p:cNvSpPr txBox="1"/>
          <p:nvPr/>
        </p:nvSpPr>
        <p:spPr>
          <a:xfrm>
            <a:off x="14086692" y="5302006"/>
            <a:ext cx="2727276" cy="1325850"/>
          </a:xfrm>
          <a:prstGeom prst="rect">
            <a:avLst/>
          </a:prstGeom>
        </p:spPr>
        <p:txBody>
          <a:bodyPr lIns="0" tIns="0" rIns="0" bIns="0" rtlCol="0" anchor="t">
            <a:spAutoFit/>
          </a:bodyPr>
          <a:lstStyle/>
          <a:p>
            <a:pPr algn="just">
              <a:lnSpc>
                <a:spcPts val="1756"/>
              </a:lnSpc>
            </a:pPr>
            <a:r>
              <a:rPr lang="en-US" sz="1476">
                <a:solidFill>
                  <a:srgbClr val="000000"/>
                </a:solidFill>
                <a:latin typeface="Poppins Bold"/>
                <a:ea typeface="Poppins Bold"/>
                <a:cs typeface="Poppins Bold"/>
                <a:sym typeface="Poppins Bold"/>
              </a:rPr>
              <a:t>Facebook mengawasi pengikutnya kemudian menjual informasinya kepada perusahaan iklan ataupun perusahaan pembuat aplikasi</a:t>
            </a:r>
          </a:p>
        </p:txBody>
      </p:sp>
      <p:sp>
        <p:nvSpPr>
          <p:cNvPr id="26" name="TextBox 26"/>
          <p:cNvSpPr txBox="1"/>
          <p:nvPr/>
        </p:nvSpPr>
        <p:spPr>
          <a:xfrm>
            <a:off x="8924335" y="2706251"/>
            <a:ext cx="7889633" cy="1306322"/>
          </a:xfrm>
          <a:prstGeom prst="rect">
            <a:avLst/>
          </a:prstGeom>
        </p:spPr>
        <p:txBody>
          <a:bodyPr lIns="0" tIns="0" rIns="0" bIns="0" rtlCol="0" anchor="t">
            <a:spAutoFit/>
          </a:bodyPr>
          <a:lstStyle/>
          <a:p>
            <a:pPr algn="just">
              <a:lnSpc>
                <a:spcPts val="2599"/>
              </a:lnSpc>
            </a:pPr>
            <a:r>
              <a:rPr lang="en-US" sz="2300" spc="-69">
                <a:solidFill>
                  <a:srgbClr val="040606"/>
                </a:solidFill>
                <a:latin typeface="Poppins Semi-Bold"/>
                <a:ea typeface="Poppins Semi-Bold"/>
                <a:cs typeface="Poppins Semi-Bold"/>
                <a:sym typeface="Poppins Semi-Bold"/>
              </a:rPr>
              <a:t>Rangkaian kepentingan yang saling berseteru satu sama lain.</a:t>
            </a:r>
          </a:p>
          <a:p>
            <a:pPr algn="just">
              <a:lnSpc>
                <a:spcPts val="2599"/>
              </a:lnSpc>
            </a:pPr>
            <a:r>
              <a:rPr lang="en-US" sz="2300" spc="-69">
                <a:solidFill>
                  <a:srgbClr val="040606"/>
                </a:solidFill>
                <a:latin typeface="Poppins Semi-Bold"/>
                <a:ea typeface="Poppins Semi-Bold"/>
                <a:cs typeface="Poppins Semi-Bold"/>
                <a:sym typeface="Poppins Semi-Bold"/>
              </a:rPr>
              <a:t>CONTOH:</a:t>
            </a:r>
          </a:p>
          <a:p>
            <a:pPr algn="just">
              <a:lnSpc>
                <a:spcPts val="2599"/>
              </a:lnSpc>
            </a:pPr>
            <a:endParaRPr lang="en-US" sz="2300" spc="-69">
              <a:solidFill>
                <a:srgbClr val="040606"/>
              </a:solidFill>
              <a:latin typeface="Poppins Semi-Bold"/>
              <a:ea typeface="Poppins Semi-Bold"/>
              <a:cs typeface="Poppins Semi-Bold"/>
              <a:sym typeface="Poppins Semi-Bold"/>
            </a:endParaRPr>
          </a:p>
        </p:txBody>
      </p:sp>
      <p:sp>
        <p:nvSpPr>
          <p:cNvPr id="27" name="TextBox 27"/>
          <p:cNvSpPr txBox="1"/>
          <p:nvPr/>
        </p:nvSpPr>
        <p:spPr>
          <a:xfrm>
            <a:off x="6718249" y="4646803"/>
            <a:ext cx="2971762" cy="334772"/>
          </a:xfrm>
          <a:prstGeom prst="rect">
            <a:avLst/>
          </a:prstGeom>
        </p:spPr>
        <p:txBody>
          <a:bodyPr lIns="0" tIns="0" rIns="0" bIns="0" rtlCol="0" anchor="t">
            <a:spAutoFit/>
          </a:bodyPr>
          <a:lstStyle/>
          <a:p>
            <a:pPr algn="ctr">
              <a:lnSpc>
                <a:spcPts val="2599"/>
              </a:lnSpc>
            </a:pPr>
            <a:r>
              <a:rPr lang="en-US" sz="2300" spc="-69">
                <a:solidFill>
                  <a:srgbClr val="040606"/>
                </a:solidFill>
                <a:latin typeface="Poppins Semi-Bold"/>
                <a:ea typeface="Poppins Semi-Bold"/>
                <a:cs typeface="Poppins Semi-Bold"/>
                <a:sym typeface="Poppins Semi-Bold"/>
              </a:rPr>
              <a:t>CONTOH 1</a:t>
            </a:r>
          </a:p>
        </p:txBody>
      </p:sp>
      <p:sp>
        <p:nvSpPr>
          <p:cNvPr id="28" name="TextBox 28"/>
          <p:cNvSpPr txBox="1"/>
          <p:nvPr/>
        </p:nvSpPr>
        <p:spPr>
          <a:xfrm>
            <a:off x="13964449" y="4808728"/>
            <a:ext cx="2971762" cy="334772"/>
          </a:xfrm>
          <a:prstGeom prst="rect">
            <a:avLst/>
          </a:prstGeom>
        </p:spPr>
        <p:txBody>
          <a:bodyPr lIns="0" tIns="0" rIns="0" bIns="0" rtlCol="0" anchor="t">
            <a:spAutoFit/>
          </a:bodyPr>
          <a:lstStyle/>
          <a:p>
            <a:pPr algn="ctr">
              <a:lnSpc>
                <a:spcPts val="2599"/>
              </a:lnSpc>
            </a:pPr>
            <a:r>
              <a:rPr lang="en-US" sz="2300" spc="-69">
                <a:solidFill>
                  <a:srgbClr val="040606"/>
                </a:solidFill>
                <a:latin typeface="Poppins Semi-Bold"/>
                <a:ea typeface="Poppins Semi-Bold"/>
                <a:cs typeface="Poppins Semi-Bold"/>
                <a:sym typeface="Poppins Semi-Bold"/>
              </a:rPr>
              <a:t>CONTOH 3</a:t>
            </a:r>
          </a:p>
        </p:txBody>
      </p:sp>
      <p:sp>
        <p:nvSpPr>
          <p:cNvPr id="29" name="TextBox 29"/>
          <p:cNvSpPr txBox="1"/>
          <p:nvPr/>
        </p:nvSpPr>
        <p:spPr>
          <a:xfrm>
            <a:off x="10287973" y="4808728"/>
            <a:ext cx="2971762" cy="334772"/>
          </a:xfrm>
          <a:prstGeom prst="rect">
            <a:avLst/>
          </a:prstGeom>
        </p:spPr>
        <p:txBody>
          <a:bodyPr lIns="0" tIns="0" rIns="0" bIns="0" rtlCol="0" anchor="t">
            <a:spAutoFit/>
          </a:bodyPr>
          <a:lstStyle/>
          <a:p>
            <a:pPr algn="ctr">
              <a:lnSpc>
                <a:spcPts val="2599"/>
              </a:lnSpc>
            </a:pPr>
            <a:r>
              <a:rPr lang="en-US" sz="2300" spc="-69">
                <a:solidFill>
                  <a:srgbClr val="FFFFFF"/>
                </a:solidFill>
                <a:latin typeface="Poppins Semi-Bold"/>
                <a:ea typeface="Poppins Semi-Bold"/>
                <a:cs typeface="Poppins Semi-Bold"/>
                <a:sym typeface="Poppins Semi-Bold"/>
              </a:rPr>
              <a:t>CONTOH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319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48193" y="-224238"/>
            <a:ext cx="7078902" cy="10695237"/>
            <a:chOff x="0" y="0"/>
            <a:chExt cx="20993392" cy="31718098"/>
          </a:xfrm>
        </p:grpSpPr>
        <p:sp>
          <p:nvSpPr>
            <p:cNvPr id="6" name="Freeform 6"/>
            <p:cNvSpPr/>
            <p:nvPr/>
          </p:nvSpPr>
          <p:spPr>
            <a:xfrm>
              <a:off x="0" y="0"/>
              <a:ext cx="20993354" cy="31717996"/>
            </a:xfrm>
            <a:custGeom>
              <a:avLst/>
              <a:gdLst/>
              <a:ahLst/>
              <a:cxnLst/>
              <a:rect l="l" t="t" r="r" b="b"/>
              <a:pathLst>
                <a:path w="20993354" h="31717996">
                  <a:moveTo>
                    <a:pt x="20746086" y="0"/>
                  </a:moveTo>
                  <a:lnTo>
                    <a:pt x="514223" y="158496"/>
                  </a:lnTo>
                  <a:lnTo>
                    <a:pt x="6450584" y="11768201"/>
                  </a:lnTo>
                  <a:lnTo>
                    <a:pt x="0" y="25031319"/>
                  </a:lnTo>
                  <a:lnTo>
                    <a:pt x="3537204" y="31717996"/>
                  </a:lnTo>
                  <a:lnTo>
                    <a:pt x="20993354" y="31581344"/>
                  </a:lnTo>
                  <a:lnTo>
                    <a:pt x="20746086" y="0"/>
                  </a:lnTo>
                  <a:close/>
                </a:path>
              </a:pathLst>
            </a:custGeom>
            <a:blipFill>
              <a:blip r:embed="rId2"/>
              <a:stretch>
                <a:fillRect l="-170728" t="-9074" r="-60962" b="-602"/>
              </a:stretch>
            </a:blipFill>
          </p:spPr>
        </p:sp>
      </p:grpSp>
      <p:grpSp>
        <p:nvGrpSpPr>
          <p:cNvPr id="7" name="Group 7"/>
          <p:cNvGrpSpPr/>
          <p:nvPr/>
        </p:nvGrpSpPr>
        <p:grpSpPr>
          <a:xfrm rot="-1572850">
            <a:off x="11650380" y="-5287084"/>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8281498" y="8077726"/>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8611074" y="8384140"/>
            <a:ext cx="4008535" cy="3956860"/>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28700" y="1019175"/>
            <a:ext cx="7252798" cy="1325880"/>
          </a:xfrm>
          <a:prstGeom prst="rect">
            <a:avLst/>
          </a:prstGeom>
        </p:spPr>
        <p:txBody>
          <a:bodyPr lIns="0" tIns="0" rIns="0" bIns="0" rtlCol="0" anchor="t">
            <a:spAutoFit/>
          </a:bodyPr>
          <a:lstStyle/>
          <a:p>
            <a:pPr algn="l">
              <a:lnSpc>
                <a:spcPts val="5084"/>
              </a:lnSpc>
            </a:pPr>
            <a:r>
              <a:rPr lang="en-US" sz="4499" spc="-134">
                <a:solidFill>
                  <a:srgbClr val="000000"/>
                </a:solidFill>
                <a:latin typeface="Poppins Bold"/>
                <a:ea typeface="Poppins Bold"/>
                <a:cs typeface="Poppins Bold"/>
                <a:sym typeface="Poppins Bold"/>
              </a:rPr>
              <a:t>Dimensi Moral Dalam Sistem Informasi</a:t>
            </a:r>
          </a:p>
        </p:txBody>
      </p:sp>
      <p:sp>
        <p:nvSpPr>
          <p:cNvPr id="17" name="TextBox 17"/>
          <p:cNvSpPr txBox="1"/>
          <p:nvPr/>
        </p:nvSpPr>
        <p:spPr>
          <a:xfrm>
            <a:off x="1028700" y="3270953"/>
            <a:ext cx="10422865" cy="1147675"/>
          </a:xfrm>
          <a:prstGeom prst="rect">
            <a:avLst/>
          </a:prstGeom>
        </p:spPr>
        <p:txBody>
          <a:bodyPr lIns="0" tIns="0" rIns="0" bIns="0" rtlCol="0" anchor="t">
            <a:spAutoFit/>
          </a:bodyPr>
          <a:lstStyle/>
          <a:p>
            <a:pPr algn="l">
              <a:lnSpc>
                <a:spcPts val="4618"/>
              </a:lnSpc>
            </a:pPr>
            <a:r>
              <a:rPr lang="en-US" sz="3881">
                <a:solidFill>
                  <a:srgbClr val="FF8C02"/>
                </a:solidFill>
                <a:latin typeface="Poppins Bold Italics"/>
                <a:ea typeface="Poppins Bold Italics"/>
                <a:cs typeface="Poppins Bold Italics"/>
                <a:sym typeface="Poppins Bold Italics"/>
              </a:rPr>
              <a:t>HAK INFORMASI: </a:t>
            </a:r>
          </a:p>
          <a:p>
            <a:pPr algn="l">
              <a:lnSpc>
                <a:spcPts val="4142"/>
              </a:lnSpc>
            </a:pPr>
            <a:r>
              <a:rPr lang="en-US" sz="3481">
                <a:solidFill>
                  <a:srgbClr val="FF8C02"/>
                </a:solidFill>
                <a:latin typeface="Poppins Bold Italics"/>
                <a:ea typeface="Poppins Bold Italics"/>
                <a:cs typeface="Poppins Bold Italics"/>
                <a:sym typeface="Poppins Bold Italics"/>
              </a:rPr>
              <a:t>PRIVASI DAN KEBEBASAN DI ERA INTERNET</a:t>
            </a:r>
          </a:p>
        </p:txBody>
      </p:sp>
      <p:sp>
        <p:nvSpPr>
          <p:cNvPr id="18" name="TextBox 18"/>
          <p:cNvSpPr txBox="1"/>
          <p:nvPr/>
        </p:nvSpPr>
        <p:spPr>
          <a:xfrm>
            <a:off x="1156069" y="5094806"/>
            <a:ext cx="8785358" cy="1545617"/>
          </a:xfrm>
          <a:prstGeom prst="rect">
            <a:avLst/>
          </a:prstGeom>
        </p:spPr>
        <p:txBody>
          <a:bodyPr lIns="0" tIns="0" rIns="0" bIns="0" rtlCol="0" anchor="t">
            <a:spAutoFit/>
          </a:bodyPr>
          <a:lstStyle/>
          <a:p>
            <a:pPr algn="l">
              <a:lnSpc>
                <a:spcPts val="3925"/>
              </a:lnSpc>
            </a:pPr>
            <a:r>
              <a:rPr lang="en-US" sz="3298">
                <a:solidFill>
                  <a:srgbClr val="2D176B"/>
                </a:solidFill>
                <a:latin typeface="Poppins Bold"/>
                <a:ea typeface="Poppins Bold"/>
                <a:cs typeface="Poppins Bold"/>
                <a:sym typeface="Poppins Bold"/>
              </a:rPr>
              <a:t>1.Instruksi eropa mengenai perlindungan data</a:t>
            </a:r>
          </a:p>
          <a:p>
            <a:pPr algn="l">
              <a:lnSpc>
                <a:spcPts val="4146"/>
              </a:lnSpc>
            </a:pPr>
            <a:endParaRPr lang="en-US" sz="3298">
              <a:solidFill>
                <a:srgbClr val="2D176B"/>
              </a:solidFill>
              <a:latin typeface="Poppins Bold"/>
              <a:ea typeface="Poppins Bold"/>
              <a:cs typeface="Poppins Bold"/>
              <a:sym typeface="Poppins Bold"/>
            </a:endParaRPr>
          </a:p>
        </p:txBody>
      </p:sp>
      <p:sp>
        <p:nvSpPr>
          <p:cNvPr id="19" name="TextBox 19"/>
          <p:cNvSpPr txBox="1"/>
          <p:nvPr/>
        </p:nvSpPr>
        <p:spPr>
          <a:xfrm>
            <a:off x="1156069" y="6611848"/>
            <a:ext cx="8785358" cy="554938"/>
          </a:xfrm>
          <a:prstGeom prst="rect">
            <a:avLst/>
          </a:prstGeom>
        </p:spPr>
        <p:txBody>
          <a:bodyPr lIns="0" tIns="0" rIns="0" bIns="0" rtlCol="0" anchor="t">
            <a:spAutoFit/>
          </a:bodyPr>
          <a:lstStyle/>
          <a:p>
            <a:pPr algn="l">
              <a:lnSpc>
                <a:spcPts val="4146"/>
              </a:lnSpc>
            </a:pPr>
            <a:r>
              <a:rPr lang="en-US" sz="3484">
                <a:solidFill>
                  <a:srgbClr val="2D176B"/>
                </a:solidFill>
                <a:latin typeface="Poppins Bold"/>
                <a:ea typeface="Poppins Bold"/>
                <a:cs typeface="Poppins Bold"/>
                <a:sym typeface="Poppins Bold"/>
              </a:rPr>
              <a:t>2.Tantangan internet terhadap privasi</a:t>
            </a:r>
          </a:p>
        </p:txBody>
      </p:sp>
      <p:sp>
        <p:nvSpPr>
          <p:cNvPr id="20" name="TextBox 20"/>
          <p:cNvSpPr txBox="1"/>
          <p:nvPr/>
        </p:nvSpPr>
        <p:spPr>
          <a:xfrm>
            <a:off x="1156069" y="7621494"/>
            <a:ext cx="8785358" cy="554938"/>
          </a:xfrm>
          <a:prstGeom prst="rect">
            <a:avLst/>
          </a:prstGeom>
        </p:spPr>
        <p:txBody>
          <a:bodyPr lIns="0" tIns="0" rIns="0" bIns="0" rtlCol="0" anchor="t">
            <a:spAutoFit/>
          </a:bodyPr>
          <a:lstStyle/>
          <a:p>
            <a:pPr algn="l">
              <a:lnSpc>
                <a:spcPts val="4146"/>
              </a:lnSpc>
            </a:pPr>
            <a:r>
              <a:rPr lang="en-US" sz="3484">
                <a:solidFill>
                  <a:srgbClr val="2D176B"/>
                </a:solidFill>
                <a:latin typeface="Poppins Bold"/>
                <a:ea typeface="Poppins Bold"/>
                <a:cs typeface="Poppins Bold"/>
                <a:sym typeface="Poppins Bold"/>
              </a:rPr>
              <a:t>3.Solusi teknis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4635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622736">
            <a:off x="5532747" y="-5230646"/>
            <a:ext cx="951101" cy="18359252"/>
            <a:chOff x="0" y="0"/>
            <a:chExt cx="250496" cy="4835359"/>
          </a:xfrm>
        </p:grpSpPr>
        <p:sp>
          <p:nvSpPr>
            <p:cNvPr id="6" name="Freeform 6"/>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7" name="TextBox 7"/>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5115773" y="8077726"/>
            <a:ext cx="4934623" cy="4871009"/>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5693625" y="8384140"/>
            <a:ext cx="4008535" cy="3956860"/>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8618" y="-225328"/>
            <a:ext cx="7106977" cy="10737655"/>
            <a:chOff x="0" y="0"/>
            <a:chExt cx="20993392" cy="31718098"/>
          </a:xfrm>
        </p:grpSpPr>
        <p:sp>
          <p:nvSpPr>
            <p:cNvPr id="15" name="Freeform 15"/>
            <p:cNvSpPr/>
            <p:nvPr/>
          </p:nvSpPr>
          <p:spPr>
            <a:xfrm>
              <a:off x="0" y="0"/>
              <a:ext cx="20993481" cy="31717996"/>
            </a:xfrm>
            <a:custGeom>
              <a:avLst/>
              <a:gdLst/>
              <a:ahLst/>
              <a:cxnLst/>
              <a:rect l="l" t="t" r="r" b="b"/>
              <a:pathLst>
                <a:path w="20993481" h="31717996">
                  <a:moveTo>
                    <a:pt x="247269" y="0"/>
                  </a:moveTo>
                  <a:lnTo>
                    <a:pt x="0" y="31581344"/>
                  </a:lnTo>
                  <a:lnTo>
                    <a:pt x="17456277" y="31717996"/>
                  </a:lnTo>
                  <a:lnTo>
                    <a:pt x="20993481" y="25031319"/>
                  </a:lnTo>
                  <a:lnTo>
                    <a:pt x="14542897" y="11768201"/>
                  </a:lnTo>
                  <a:lnTo>
                    <a:pt x="20479131" y="158496"/>
                  </a:lnTo>
                  <a:lnTo>
                    <a:pt x="247269" y="0"/>
                  </a:lnTo>
                  <a:close/>
                </a:path>
              </a:pathLst>
            </a:custGeom>
            <a:blipFill>
              <a:blip r:embed="rId2"/>
              <a:stretch>
                <a:fillRect l="-63313" r="-63313"/>
              </a:stretch>
            </a:blipFill>
          </p:spPr>
        </p:sp>
      </p:grpSp>
      <p:grpSp>
        <p:nvGrpSpPr>
          <p:cNvPr id="16" name="Group 16"/>
          <p:cNvGrpSpPr/>
          <p:nvPr/>
        </p:nvGrpSpPr>
        <p:grpSpPr>
          <a:xfrm>
            <a:off x="8611074" y="3999358"/>
            <a:ext cx="8323234" cy="1939989"/>
            <a:chOff x="0" y="0"/>
            <a:chExt cx="2192128" cy="510944"/>
          </a:xfrm>
        </p:grpSpPr>
        <p:sp>
          <p:nvSpPr>
            <p:cNvPr id="17" name="Freeform 17"/>
            <p:cNvSpPr/>
            <p:nvPr/>
          </p:nvSpPr>
          <p:spPr>
            <a:xfrm>
              <a:off x="0" y="0"/>
              <a:ext cx="2192128" cy="510944"/>
            </a:xfrm>
            <a:custGeom>
              <a:avLst/>
              <a:gdLst/>
              <a:ahLst/>
              <a:cxnLst/>
              <a:rect l="l" t="t" r="r" b="b"/>
              <a:pathLst>
                <a:path w="2192128" h="510944">
                  <a:moveTo>
                    <a:pt x="0" y="0"/>
                  </a:moveTo>
                  <a:lnTo>
                    <a:pt x="2192128" y="0"/>
                  </a:lnTo>
                  <a:lnTo>
                    <a:pt x="2192128" y="510944"/>
                  </a:lnTo>
                  <a:lnTo>
                    <a:pt x="0" y="510944"/>
                  </a:lnTo>
                  <a:close/>
                </a:path>
              </a:pathLst>
            </a:custGeom>
            <a:solidFill>
              <a:srgbClr val="FAC507"/>
            </a:solidFill>
          </p:spPr>
        </p:sp>
        <p:sp>
          <p:nvSpPr>
            <p:cNvPr id="18" name="TextBox 18"/>
            <p:cNvSpPr txBox="1"/>
            <p:nvPr/>
          </p:nvSpPr>
          <p:spPr>
            <a:xfrm>
              <a:off x="0" y="-57150"/>
              <a:ext cx="2192128" cy="56809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8649056" y="6148897"/>
            <a:ext cx="8323234" cy="1796839"/>
            <a:chOff x="0" y="0"/>
            <a:chExt cx="2192128" cy="473242"/>
          </a:xfrm>
        </p:grpSpPr>
        <p:sp>
          <p:nvSpPr>
            <p:cNvPr id="20" name="Freeform 20"/>
            <p:cNvSpPr/>
            <p:nvPr/>
          </p:nvSpPr>
          <p:spPr>
            <a:xfrm>
              <a:off x="0" y="0"/>
              <a:ext cx="2192128" cy="473242"/>
            </a:xfrm>
            <a:custGeom>
              <a:avLst/>
              <a:gdLst/>
              <a:ahLst/>
              <a:cxnLst/>
              <a:rect l="l" t="t" r="r" b="b"/>
              <a:pathLst>
                <a:path w="2192128" h="473242">
                  <a:moveTo>
                    <a:pt x="0" y="0"/>
                  </a:moveTo>
                  <a:lnTo>
                    <a:pt x="2192128" y="0"/>
                  </a:lnTo>
                  <a:lnTo>
                    <a:pt x="2192128" y="473242"/>
                  </a:lnTo>
                  <a:lnTo>
                    <a:pt x="0" y="473242"/>
                  </a:lnTo>
                  <a:close/>
                </a:path>
              </a:pathLst>
            </a:custGeom>
            <a:solidFill>
              <a:srgbClr val="2D176B"/>
            </a:solidFill>
          </p:spPr>
        </p:sp>
        <p:sp>
          <p:nvSpPr>
            <p:cNvPr id="21" name="TextBox 21"/>
            <p:cNvSpPr txBox="1"/>
            <p:nvPr/>
          </p:nvSpPr>
          <p:spPr>
            <a:xfrm>
              <a:off x="0" y="-57150"/>
              <a:ext cx="2192128" cy="530392"/>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8611074" y="2681924"/>
            <a:ext cx="8320768" cy="1079309"/>
          </a:xfrm>
          <a:prstGeom prst="rect">
            <a:avLst/>
          </a:prstGeom>
        </p:spPr>
        <p:txBody>
          <a:bodyPr lIns="0" tIns="0" rIns="0" bIns="0" rtlCol="0" anchor="t">
            <a:spAutoFit/>
          </a:bodyPr>
          <a:lstStyle/>
          <a:p>
            <a:pPr algn="r">
              <a:lnSpc>
                <a:spcPts val="2796"/>
              </a:lnSpc>
            </a:pPr>
            <a:r>
              <a:rPr lang="en-US" sz="2349">
                <a:solidFill>
                  <a:srgbClr val="000000"/>
                </a:solidFill>
                <a:latin typeface="Poppins Bold"/>
                <a:ea typeface="Poppins Bold"/>
                <a:cs typeface="Poppins Bold"/>
                <a:sym typeface="Poppins Bold"/>
              </a:rPr>
              <a:t>KEKAYAAN INTELEKTUAL (INTELLECTUAL PROPERTY)</a:t>
            </a:r>
            <a:r>
              <a:rPr lang="en-US" sz="2349">
                <a:solidFill>
                  <a:srgbClr val="000000"/>
                </a:solidFill>
                <a:latin typeface="Poppins"/>
                <a:ea typeface="Poppins"/>
                <a:cs typeface="Poppins"/>
                <a:sym typeface="Poppins"/>
              </a:rPr>
              <a:t> dianggap sebagai harta tak berwujud yang diciptakan oleh seseorang ataupun organisasi</a:t>
            </a:r>
          </a:p>
        </p:txBody>
      </p:sp>
      <p:sp>
        <p:nvSpPr>
          <p:cNvPr id="23" name="TextBox 23"/>
          <p:cNvSpPr txBox="1"/>
          <p:nvPr/>
        </p:nvSpPr>
        <p:spPr>
          <a:xfrm>
            <a:off x="8333589" y="1009650"/>
            <a:ext cx="8600719" cy="1343025"/>
          </a:xfrm>
          <a:prstGeom prst="rect">
            <a:avLst/>
          </a:prstGeom>
        </p:spPr>
        <p:txBody>
          <a:bodyPr lIns="0" tIns="0" rIns="0" bIns="0" rtlCol="0" anchor="t">
            <a:spAutoFit/>
          </a:bodyPr>
          <a:lstStyle/>
          <a:p>
            <a:pPr algn="r">
              <a:lnSpc>
                <a:spcPts val="5174"/>
              </a:lnSpc>
            </a:pPr>
            <a:r>
              <a:rPr lang="en-US" sz="4499" spc="-134">
                <a:solidFill>
                  <a:srgbClr val="3C176B"/>
                </a:solidFill>
                <a:latin typeface="Poppins Bold"/>
                <a:ea typeface="Poppins Bold"/>
                <a:cs typeface="Poppins Bold"/>
                <a:sym typeface="Poppins Bold"/>
              </a:rPr>
              <a:t>Hak Kekayaan: </a:t>
            </a:r>
          </a:p>
          <a:p>
            <a:pPr algn="r">
              <a:lnSpc>
                <a:spcPts val="5174"/>
              </a:lnSpc>
            </a:pPr>
            <a:r>
              <a:rPr lang="en-US" sz="4499" spc="-134">
                <a:solidFill>
                  <a:srgbClr val="3C176B"/>
                </a:solidFill>
                <a:latin typeface="Poppins Bold"/>
                <a:ea typeface="Poppins Bold"/>
                <a:cs typeface="Poppins Bold"/>
                <a:sym typeface="Poppins Bold"/>
              </a:rPr>
              <a:t>Kekayaan Intelektual</a:t>
            </a:r>
          </a:p>
        </p:txBody>
      </p:sp>
      <p:sp>
        <p:nvSpPr>
          <p:cNvPr id="24" name="TextBox 24"/>
          <p:cNvSpPr txBox="1"/>
          <p:nvPr/>
        </p:nvSpPr>
        <p:spPr>
          <a:xfrm>
            <a:off x="8997167" y="4104133"/>
            <a:ext cx="2770584"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Semi-Bold"/>
                <a:ea typeface="Poppins Semi-Bold"/>
                <a:cs typeface="Poppins Semi-Bold"/>
                <a:sym typeface="Poppins Semi-Bold"/>
              </a:rPr>
              <a:t>Rahasia Dagang</a:t>
            </a:r>
          </a:p>
        </p:txBody>
      </p:sp>
      <p:sp>
        <p:nvSpPr>
          <p:cNvPr id="25" name="TextBox 25"/>
          <p:cNvSpPr txBox="1"/>
          <p:nvPr/>
        </p:nvSpPr>
        <p:spPr>
          <a:xfrm>
            <a:off x="8997167" y="4510293"/>
            <a:ext cx="7179967" cy="1021311"/>
          </a:xfrm>
          <a:prstGeom prst="rect">
            <a:avLst/>
          </a:prstGeom>
        </p:spPr>
        <p:txBody>
          <a:bodyPr lIns="0" tIns="0" rIns="0" bIns="0" rtlCol="0" anchor="t">
            <a:spAutoFit/>
          </a:bodyPr>
          <a:lstStyle/>
          <a:p>
            <a:pPr algn="just">
              <a:lnSpc>
                <a:spcPts val="2000"/>
              </a:lnSpc>
            </a:pPr>
            <a:r>
              <a:rPr lang="en-US" sz="1681" u="sng">
                <a:solidFill>
                  <a:srgbClr val="000000"/>
                </a:solidFill>
                <a:latin typeface="Poppins"/>
                <a:ea typeface="Poppins"/>
                <a:cs typeface="Poppins"/>
                <a:sym typeface="Poppins"/>
                <a:hlinkClick r:id="rId3" tooltip="https://id.wikipedia.org/wiki/Informasi"/>
              </a:rPr>
              <a:t>informasi</a:t>
            </a:r>
            <a:r>
              <a:rPr lang="en-US" sz="1681">
                <a:solidFill>
                  <a:srgbClr val="000000"/>
                </a:solidFill>
                <a:latin typeface="Poppins"/>
                <a:ea typeface="Poppins"/>
                <a:cs typeface="Poppins"/>
                <a:sym typeface="Poppins"/>
              </a:rPr>
              <a:t> yang tidak diketahui oleh umum di bidang </a:t>
            </a:r>
            <a:r>
              <a:rPr lang="en-US" sz="1681" u="sng">
                <a:solidFill>
                  <a:srgbClr val="000000"/>
                </a:solidFill>
                <a:latin typeface="Poppins"/>
                <a:ea typeface="Poppins"/>
                <a:cs typeface="Poppins"/>
                <a:sym typeface="Poppins"/>
                <a:hlinkClick r:id="rId4" tooltip="https://id.wikipedia.org/wiki/Teknologi"/>
              </a:rPr>
              <a:t>teknologi</a:t>
            </a:r>
            <a:r>
              <a:rPr lang="en-US" sz="1681">
                <a:solidFill>
                  <a:srgbClr val="000000"/>
                </a:solidFill>
                <a:latin typeface="Poppins"/>
                <a:ea typeface="Poppins"/>
                <a:cs typeface="Poppins"/>
                <a:sym typeface="Poppins"/>
              </a:rPr>
              <a:t> dan/ atau bisnis dimana mempunyai nilai ekonomis karena berguna dalam kegiatan usaha, dan dijaga kerahasiaannya oleh pemilik rahasia dagang.</a:t>
            </a:r>
          </a:p>
        </p:txBody>
      </p:sp>
      <p:sp>
        <p:nvSpPr>
          <p:cNvPr id="26" name="TextBox 26"/>
          <p:cNvSpPr txBox="1"/>
          <p:nvPr/>
        </p:nvSpPr>
        <p:spPr>
          <a:xfrm>
            <a:off x="8997167" y="6408709"/>
            <a:ext cx="2770584" cy="313055"/>
          </a:xfrm>
          <a:prstGeom prst="rect">
            <a:avLst/>
          </a:prstGeom>
        </p:spPr>
        <p:txBody>
          <a:bodyPr lIns="0" tIns="0" rIns="0" bIns="0" rtlCol="0" anchor="t">
            <a:spAutoFit/>
          </a:bodyPr>
          <a:lstStyle/>
          <a:p>
            <a:pPr algn="l">
              <a:lnSpc>
                <a:spcPts val="2260"/>
              </a:lnSpc>
            </a:pPr>
            <a:r>
              <a:rPr lang="en-US" sz="2000" spc="-60">
                <a:solidFill>
                  <a:srgbClr val="FFFFFF"/>
                </a:solidFill>
                <a:latin typeface="Poppins Semi-Bold"/>
                <a:ea typeface="Poppins Semi-Bold"/>
                <a:cs typeface="Poppins Semi-Bold"/>
                <a:sym typeface="Poppins Semi-Bold"/>
              </a:rPr>
              <a:t>Hak Cipta</a:t>
            </a:r>
          </a:p>
        </p:txBody>
      </p:sp>
      <p:sp>
        <p:nvSpPr>
          <p:cNvPr id="27" name="TextBox 27"/>
          <p:cNvSpPr txBox="1"/>
          <p:nvPr/>
        </p:nvSpPr>
        <p:spPr>
          <a:xfrm>
            <a:off x="8997167" y="6817014"/>
            <a:ext cx="7179967" cy="773661"/>
          </a:xfrm>
          <a:prstGeom prst="rect">
            <a:avLst/>
          </a:prstGeom>
        </p:spPr>
        <p:txBody>
          <a:bodyPr lIns="0" tIns="0" rIns="0" bIns="0" rtlCol="0" anchor="t">
            <a:spAutoFit/>
          </a:bodyPr>
          <a:lstStyle/>
          <a:p>
            <a:pPr algn="just">
              <a:lnSpc>
                <a:spcPts val="2000"/>
              </a:lnSpc>
            </a:pPr>
            <a:r>
              <a:rPr lang="en-US" sz="1681">
                <a:solidFill>
                  <a:srgbClr val="FFFFFF"/>
                </a:solidFill>
                <a:latin typeface="Poppins"/>
                <a:ea typeface="Poppins"/>
                <a:cs typeface="Poppins"/>
                <a:sym typeface="Poppins"/>
                <a:hlinkClick r:id="rId3" tooltip="https://id.wikipedia.org/wiki/Informasi"/>
              </a:rPr>
              <a:t>Hak cipta adalah pengakuan oleh undang-undang yang melindungi pencipta kekayaan intelektual dari penggandaan hasil karyanya oleh pihak lain</a:t>
            </a:r>
          </a:p>
        </p:txBody>
      </p:sp>
      <p:grpSp>
        <p:nvGrpSpPr>
          <p:cNvPr id="28" name="Group 28"/>
          <p:cNvGrpSpPr/>
          <p:nvPr/>
        </p:nvGrpSpPr>
        <p:grpSpPr>
          <a:xfrm>
            <a:off x="8649056" y="8155286"/>
            <a:ext cx="8323234" cy="1939989"/>
            <a:chOff x="0" y="0"/>
            <a:chExt cx="2192128" cy="510944"/>
          </a:xfrm>
        </p:grpSpPr>
        <p:sp>
          <p:nvSpPr>
            <p:cNvPr id="29" name="Freeform 29"/>
            <p:cNvSpPr/>
            <p:nvPr/>
          </p:nvSpPr>
          <p:spPr>
            <a:xfrm>
              <a:off x="0" y="0"/>
              <a:ext cx="2192128" cy="510944"/>
            </a:xfrm>
            <a:custGeom>
              <a:avLst/>
              <a:gdLst/>
              <a:ahLst/>
              <a:cxnLst/>
              <a:rect l="l" t="t" r="r" b="b"/>
              <a:pathLst>
                <a:path w="2192128" h="510944">
                  <a:moveTo>
                    <a:pt x="0" y="0"/>
                  </a:moveTo>
                  <a:lnTo>
                    <a:pt x="2192128" y="0"/>
                  </a:lnTo>
                  <a:lnTo>
                    <a:pt x="2192128" y="510944"/>
                  </a:lnTo>
                  <a:lnTo>
                    <a:pt x="0" y="510944"/>
                  </a:lnTo>
                  <a:close/>
                </a:path>
              </a:pathLst>
            </a:custGeom>
            <a:solidFill>
              <a:srgbClr val="FAC507"/>
            </a:solidFill>
          </p:spPr>
        </p:sp>
        <p:sp>
          <p:nvSpPr>
            <p:cNvPr id="30" name="TextBox 30"/>
            <p:cNvSpPr txBox="1"/>
            <p:nvPr/>
          </p:nvSpPr>
          <p:spPr>
            <a:xfrm>
              <a:off x="0" y="-57150"/>
              <a:ext cx="2192128" cy="568094"/>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043965" y="8795079"/>
            <a:ext cx="7179967" cy="907392"/>
          </a:xfrm>
          <a:prstGeom prst="rect">
            <a:avLst/>
          </a:prstGeom>
        </p:spPr>
        <p:txBody>
          <a:bodyPr lIns="0" tIns="0" rIns="0" bIns="0" rtlCol="0" anchor="t">
            <a:spAutoFit/>
          </a:bodyPr>
          <a:lstStyle/>
          <a:p>
            <a:pPr algn="just">
              <a:lnSpc>
                <a:spcPts val="2357"/>
              </a:lnSpc>
            </a:pPr>
            <a:r>
              <a:rPr lang="en-US" sz="1981">
                <a:solidFill>
                  <a:srgbClr val="040606"/>
                </a:solidFill>
                <a:latin typeface="Poppins"/>
                <a:ea typeface="Poppins"/>
                <a:cs typeface="Poppins"/>
                <a:sym typeface="Poppins"/>
                <a:hlinkClick r:id="rId3" tooltip="https://id.wikipedia.org/wiki/Informasi"/>
              </a:rPr>
              <a:t>paten memberikan hak monopoli eksklusif kepada pemilik gagasan yang melatar belakangi suatu penemuan</a:t>
            </a:r>
          </a:p>
        </p:txBody>
      </p:sp>
      <p:sp>
        <p:nvSpPr>
          <p:cNvPr id="32" name="TextBox 32"/>
          <p:cNvSpPr txBox="1"/>
          <p:nvPr/>
        </p:nvSpPr>
        <p:spPr>
          <a:xfrm>
            <a:off x="9043965" y="8374615"/>
            <a:ext cx="100643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Semi-Bold"/>
                <a:ea typeface="Poppins Semi-Bold"/>
                <a:cs typeface="Poppins Semi-Bold"/>
                <a:sym typeface="Poppins Semi-Bold"/>
              </a:rPr>
              <a:t>Paten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8653" y="3805173"/>
            <a:ext cx="4129933" cy="3619063"/>
            <a:chOff x="0" y="0"/>
            <a:chExt cx="927536" cy="812800"/>
          </a:xfrm>
        </p:grpSpPr>
        <p:sp>
          <p:nvSpPr>
            <p:cNvPr id="3" name="Freeform 3"/>
            <p:cNvSpPr/>
            <p:nvPr/>
          </p:nvSpPr>
          <p:spPr>
            <a:xfrm>
              <a:off x="0" y="0"/>
              <a:ext cx="927536" cy="812800"/>
            </a:xfrm>
            <a:custGeom>
              <a:avLst/>
              <a:gdLst/>
              <a:ahLst/>
              <a:cxnLst/>
              <a:rect l="l" t="t" r="r" b="b"/>
              <a:pathLst>
                <a:path w="927536" h="812800">
                  <a:moveTo>
                    <a:pt x="463768" y="0"/>
                  </a:moveTo>
                  <a:cubicBezTo>
                    <a:pt x="207636" y="0"/>
                    <a:pt x="0" y="181951"/>
                    <a:pt x="0" y="406400"/>
                  </a:cubicBezTo>
                  <a:cubicBezTo>
                    <a:pt x="0" y="630849"/>
                    <a:pt x="207636" y="812800"/>
                    <a:pt x="463768" y="812800"/>
                  </a:cubicBezTo>
                  <a:cubicBezTo>
                    <a:pt x="719900" y="812800"/>
                    <a:pt x="927536" y="630849"/>
                    <a:pt x="927536" y="406400"/>
                  </a:cubicBezTo>
                  <a:cubicBezTo>
                    <a:pt x="927536" y="181951"/>
                    <a:pt x="719900" y="0"/>
                    <a:pt x="463768" y="0"/>
                  </a:cubicBezTo>
                  <a:close/>
                </a:path>
              </a:pathLst>
            </a:custGeom>
            <a:solidFill>
              <a:srgbClr val="2D176B"/>
            </a:solidFill>
          </p:spPr>
        </p:sp>
        <p:sp>
          <p:nvSpPr>
            <p:cNvPr id="4" name="TextBox 4"/>
            <p:cNvSpPr txBox="1"/>
            <p:nvPr/>
          </p:nvSpPr>
          <p:spPr>
            <a:xfrm>
              <a:off x="86956" y="19050"/>
              <a:ext cx="753623" cy="717550"/>
            </a:xfrm>
            <a:prstGeom prst="rect">
              <a:avLst/>
            </a:prstGeom>
          </p:spPr>
          <p:txBody>
            <a:bodyPr lIns="50800" tIns="50800" rIns="50800" bIns="50800" rtlCol="0" anchor="ctr"/>
            <a:lstStyle/>
            <a:p>
              <a:pPr algn="ctr">
                <a:lnSpc>
                  <a:spcPts val="2799"/>
                </a:lnSpc>
              </a:pPr>
              <a:endParaRPr/>
            </a:p>
          </p:txBody>
        </p:sp>
      </p:grpSp>
      <p:sp>
        <p:nvSpPr>
          <p:cNvPr id="5" name="TextBox 5"/>
          <p:cNvSpPr txBox="1"/>
          <p:nvPr/>
        </p:nvSpPr>
        <p:spPr>
          <a:xfrm>
            <a:off x="1028700" y="1009650"/>
            <a:ext cx="13711350" cy="1480449"/>
          </a:xfrm>
          <a:prstGeom prst="rect">
            <a:avLst/>
          </a:prstGeom>
        </p:spPr>
        <p:txBody>
          <a:bodyPr lIns="0" tIns="0" rIns="0" bIns="0" rtlCol="0" anchor="t">
            <a:spAutoFit/>
          </a:bodyPr>
          <a:lstStyle/>
          <a:p>
            <a:pPr algn="l">
              <a:lnSpc>
                <a:spcPts val="5661"/>
              </a:lnSpc>
            </a:pPr>
            <a:r>
              <a:rPr lang="en-US" sz="4922" spc="-147">
                <a:solidFill>
                  <a:srgbClr val="000000"/>
                </a:solidFill>
                <a:latin typeface="Poppins Bold"/>
                <a:ea typeface="Poppins Bold"/>
                <a:cs typeface="Poppins Bold"/>
                <a:sym typeface="Poppins Bold"/>
              </a:rPr>
              <a:t>Tantangan bagi Hak Kekayaan Inteketual</a:t>
            </a:r>
          </a:p>
          <a:p>
            <a:pPr algn="l">
              <a:lnSpc>
                <a:spcPts val="5661"/>
              </a:lnSpc>
            </a:pPr>
            <a:endParaRPr lang="en-US" sz="4922" spc="-147">
              <a:solidFill>
                <a:srgbClr val="000000"/>
              </a:solidFill>
              <a:latin typeface="Poppins Bold"/>
              <a:ea typeface="Poppins Bold"/>
              <a:cs typeface="Poppins Bold"/>
              <a:sym typeface="Poppins Bold"/>
            </a:endParaRPr>
          </a:p>
        </p:txBody>
      </p:sp>
      <p:grpSp>
        <p:nvGrpSpPr>
          <p:cNvPr id="6" name="Group 6"/>
          <p:cNvGrpSpPr/>
          <p:nvPr/>
        </p:nvGrpSpPr>
        <p:grpSpPr>
          <a:xfrm>
            <a:off x="-1224854" y="9932533"/>
            <a:ext cx="20607885" cy="1582853"/>
            <a:chOff x="0" y="0"/>
            <a:chExt cx="5427591" cy="416883"/>
          </a:xfrm>
        </p:grpSpPr>
        <p:sp>
          <p:nvSpPr>
            <p:cNvPr id="7" name="Freeform 7"/>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8" name="TextBox 8"/>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88896" y="9932533"/>
            <a:ext cx="16110207" cy="1582853"/>
            <a:chOff x="0" y="0"/>
            <a:chExt cx="4243018" cy="416883"/>
          </a:xfrm>
        </p:grpSpPr>
        <p:sp>
          <p:nvSpPr>
            <p:cNvPr id="10" name="Freeform 10"/>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11" name="TextBox 11"/>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327738" y="4880898"/>
            <a:ext cx="2971762" cy="1361059"/>
          </a:xfrm>
          <a:prstGeom prst="rect">
            <a:avLst/>
          </a:prstGeom>
        </p:spPr>
        <p:txBody>
          <a:bodyPr lIns="0" tIns="0" rIns="0" bIns="0" rtlCol="0" anchor="t">
            <a:spAutoFit/>
          </a:bodyPr>
          <a:lstStyle/>
          <a:p>
            <a:pPr algn="ctr">
              <a:lnSpc>
                <a:spcPts val="3502"/>
              </a:lnSpc>
            </a:pPr>
            <a:r>
              <a:rPr lang="en-US" sz="3099" spc="-92">
                <a:solidFill>
                  <a:srgbClr val="FFFFFF"/>
                </a:solidFill>
                <a:latin typeface="Poppins Semi-Bold"/>
                <a:ea typeface="Poppins Semi-Bold"/>
                <a:cs typeface="Poppins Semi-Bold"/>
                <a:sym typeface="Poppins Semi-Bold"/>
              </a:rPr>
              <a:t>Akuntabilitas</a:t>
            </a:r>
          </a:p>
          <a:p>
            <a:pPr algn="ctr">
              <a:lnSpc>
                <a:spcPts val="3502"/>
              </a:lnSpc>
            </a:pPr>
            <a:r>
              <a:rPr lang="en-US" sz="3099" spc="-92">
                <a:solidFill>
                  <a:srgbClr val="FFFFFF"/>
                </a:solidFill>
                <a:latin typeface="Poppins Semi-Bold"/>
                <a:ea typeface="Poppins Semi-Bold"/>
                <a:cs typeface="Poppins Semi-Bold"/>
                <a:sym typeface="Poppins Semi-Bold"/>
              </a:rPr>
              <a:t>Liabilitas dan</a:t>
            </a:r>
          </a:p>
          <a:p>
            <a:pPr algn="ctr">
              <a:lnSpc>
                <a:spcPts val="3502"/>
              </a:lnSpc>
            </a:pPr>
            <a:r>
              <a:rPr lang="en-US" sz="3099" spc="-92">
                <a:solidFill>
                  <a:srgbClr val="FFFFFF"/>
                </a:solidFill>
                <a:latin typeface="Poppins Semi-Bold"/>
                <a:ea typeface="Poppins Semi-Bold"/>
                <a:cs typeface="Poppins Semi-Bold"/>
                <a:sym typeface="Poppins Semi-Bold"/>
              </a:rPr>
              <a:t>Pengendalian</a:t>
            </a:r>
          </a:p>
        </p:txBody>
      </p:sp>
      <p:sp>
        <p:nvSpPr>
          <p:cNvPr id="13" name="TextBox 13"/>
          <p:cNvSpPr txBox="1"/>
          <p:nvPr/>
        </p:nvSpPr>
        <p:spPr>
          <a:xfrm>
            <a:off x="10287973" y="4808728"/>
            <a:ext cx="2971762" cy="334772"/>
          </a:xfrm>
          <a:prstGeom prst="rect">
            <a:avLst/>
          </a:prstGeom>
        </p:spPr>
        <p:txBody>
          <a:bodyPr lIns="0" tIns="0" rIns="0" bIns="0" rtlCol="0" anchor="t">
            <a:spAutoFit/>
          </a:bodyPr>
          <a:lstStyle/>
          <a:p>
            <a:pPr algn="ctr">
              <a:lnSpc>
                <a:spcPts val="2599"/>
              </a:lnSpc>
            </a:pPr>
            <a:r>
              <a:rPr lang="en-US" sz="2300" spc="-69">
                <a:solidFill>
                  <a:srgbClr val="FFFFFF"/>
                </a:solidFill>
                <a:latin typeface="Poppins Semi-Bold"/>
                <a:ea typeface="Poppins Semi-Bold"/>
                <a:cs typeface="Poppins Semi-Bold"/>
                <a:sym typeface="Poppins Semi-Bold"/>
              </a:rPr>
              <a:t>CONTOH 2</a:t>
            </a:r>
          </a:p>
        </p:txBody>
      </p:sp>
      <p:grpSp>
        <p:nvGrpSpPr>
          <p:cNvPr id="14" name="Group 14"/>
          <p:cNvGrpSpPr/>
          <p:nvPr/>
        </p:nvGrpSpPr>
        <p:grpSpPr>
          <a:xfrm>
            <a:off x="5615033" y="2382863"/>
            <a:ext cx="6928110" cy="6463682"/>
            <a:chOff x="0" y="0"/>
            <a:chExt cx="871201" cy="812800"/>
          </a:xfrm>
        </p:grpSpPr>
        <p:sp>
          <p:nvSpPr>
            <p:cNvPr id="15" name="Freeform 15"/>
            <p:cNvSpPr/>
            <p:nvPr/>
          </p:nvSpPr>
          <p:spPr>
            <a:xfrm>
              <a:off x="0" y="0"/>
              <a:ext cx="871201" cy="812800"/>
            </a:xfrm>
            <a:custGeom>
              <a:avLst/>
              <a:gdLst/>
              <a:ahLst/>
              <a:cxnLst/>
              <a:rect l="l" t="t" r="r" b="b"/>
              <a:pathLst>
                <a:path w="871201" h="812800">
                  <a:moveTo>
                    <a:pt x="435601" y="0"/>
                  </a:moveTo>
                  <a:cubicBezTo>
                    <a:pt x="195025" y="0"/>
                    <a:pt x="0" y="181951"/>
                    <a:pt x="0" y="406400"/>
                  </a:cubicBezTo>
                  <a:cubicBezTo>
                    <a:pt x="0" y="630849"/>
                    <a:pt x="195025" y="812800"/>
                    <a:pt x="435601" y="812800"/>
                  </a:cubicBezTo>
                  <a:cubicBezTo>
                    <a:pt x="676176" y="812800"/>
                    <a:pt x="871201" y="630849"/>
                    <a:pt x="871201" y="406400"/>
                  </a:cubicBezTo>
                  <a:cubicBezTo>
                    <a:pt x="871201" y="181951"/>
                    <a:pt x="676176" y="0"/>
                    <a:pt x="435601" y="0"/>
                  </a:cubicBezTo>
                  <a:close/>
                </a:path>
              </a:pathLst>
            </a:custGeom>
            <a:solidFill>
              <a:srgbClr val="FAC507"/>
            </a:solidFill>
          </p:spPr>
        </p:sp>
        <p:sp>
          <p:nvSpPr>
            <p:cNvPr id="16" name="TextBox 16"/>
            <p:cNvSpPr txBox="1"/>
            <p:nvPr/>
          </p:nvSpPr>
          <p:spPr>
            <a:xfrm>
              <a:off x="81675" y="19050"/>
              <a:ext cx="707851" cy="717550"/>
            </a:xfrm>
            <a:prstGeom prst="rect">
              <a:avLst/>
            </a:prstGeom>
          </p:spPr>
          <p:txBody>
            <a:bodyPr lIns="50800" tIns="50800" rIns="50800" bIns="50800" rtlCol="0" anchor="ctr"/>
            <a:lstStyle/>
            <a:p>
              <a:pPr algn="ctr">
                <a:lnSpc>
                  <a:spcPts val="2799"/>
                </a:lnSpc>
              </a:pPr>
              <a:endParaRPr/>
            </a:p>
          </p:txBody>
        </p:sp>
      </p:grpSp>
      <p:grpSp>
        <p:nvGrpSpPr>
          <p:cNvPr id="17" name="Group 17"/>
          <p:cNvGrpSpPr/>
          <p:nvPr/>
        </p:nvGrpSpPr>
        <p:grpSpPr>
          <a:xfrm>
            <a:off x="13417491" y="3805173"/>
            <a:ext cx="3781613" cy="3619063"/>
            <a:chOff x="0" y="0"/>
            <a:chExt cx="849307" cy="812800"/>
          </a:xfrm>
        </p:grpSpPr>
        <p:sp>
          <p:nvSpPr>
            <p:cNvPr id="18" name="Freeform 18"/>
            <p:cNvSpPr/>
            <p:nvPr/>
          </p:nvSpPr>
          <p:spPr>
            <a:xfrm>
              <a:off x="0" y="0"/>
              <a:ext cx="849307" cy="812800"/>
            </a:xfrm>
            <a:custGeom>
              <a:avLst/>
              <a:gdLst/>
              <a:ahLst/>
              <a:cxnLst/>
              <a:rect l="l" t="t" r="r" b="b"/>
              <a:pathLst>
                <a:path w="849307" h="812800">
                  <a:moveTo>
                    <a:pt x="424653" y="0"/>
                  </a:moveTo>
                  <a:cubicBezTo>
                    <a:pt x="190124" y="0"/>
                    <a:pt x="0" y="181951"/>
                    <a:pt x="0" y="406400"/>
                  </a:cubicBezTo>
                  <a:cubicBezTo>
                    <a:pt x="0" y="630849"/>
                    <a:pt x="190124" y="812800"/>
                    <a:pt x="424653" y="812800"/>
                  </a:cubicBezTo>
                  <a:cubicBezTo>
                    <a:pt x="659183" y="812800"/>
                    <a:pt x="849307" y="630849"/>
                    <a:pt x="849307" y="406400"/>
                  </a:cubicBezTo>
                  <a:cubicBezTo>
                    <a:pt x="849307" y="181951"/>
                    <a:pt x="659183" y="0"/>
                    <a:pt x="424653" y="0"/>
                  </a:cubicBezTo>
                  <a:close/>
                </a:path>
              </a:pathLst>
            </a:custGeom>
            <a:solidFill>
              <a:srgbClr val="2D176B"/>
            </a:solidFill>
          </p:spPr>
        </p:sp>
        <p:sp>
          <p:nvSpPr>
            <p:cNvPr id="19" name="TextBox 19"/>
            <p:cNvSpPr txBox="1"/>
            <p:nvPr/>
          </p:nvSpPr>
          <p:spPr>
            <a:xfrm>
              <a:off x="79623" y="19050"/>
              <a:ext cx="690062" cy="717550"/>
            </a:xfrm>
            <a:prstGeom prst="rect">
              <a:avLst/>
            </a:prstGeom>
          </p:spPr>
          <p:txBody>
            <a:bodyPr lIns="50800" tIns="50800" rIns="50800" bIns="50800" rtlCol="0" anchor="ctr"/>
            <a:lstStyle/>
            <a:p>
              <a:pPr algn="ctr">
                <a:lnSpc>
                  <a:spcPts val="2799"/>
                </a:lnSpc>
              </a:pPr>
              <a:endParaRPr/>
            </a:p>
          </p:txBody>
        </p:sp>
      </p:grpSp>
      <p:sp>
        <p:nvSpPr>
          <p:cNvPr id="20" name="TextBox 20"/>
          <p:cNvSpPr txBox="1"/>
          <p:nvPr/>
        </p:nvSpPr>
        <p:spPr>
          <a:xfrm>
            <a:off x="5958937" y="3789079"/>
            <a:ext cx="6197597" cy="3573272"/>
          </a:xfrm>
          <a:prstGeom prst="rect">
            <a:avLst/>
          </a:prstGeom>
        </p:spPr>
        <p:txBody>
          <a:bodyPr lIns="0" tIns="0" rIns="0" bIns="0" rtlCol="0" anchor="t">
            <a:spAutoFit/>
          </a:bodyPr>
          <a:lstStyle/>
          <a:p>
            <a:pPr algn="ctr">
              <a:lnSpc>
                <a:spcPts val="2599"/>
              </a:lnSpc>
            </a:pPr>
            <a:r>
              <a:rPr lang="en-US" sz="2300" spc="-69">
                <a:solidFill>
                  <a:srgbClr val="040606"/>
                </a:solidFill>
                <a:latin typeface="Poppins Semi-Bold"/>
                <a:ea typeface="Poppins Semi-Bold"/>
                <a:cs typeface="Poppins Semi-Bold"/>
                <a:sym typeface="Poppins Semi-Bold"/>
              </a:rPr>
              <a:t>Kualitas Sistem : </a:t>
            </a:r>
          </a:p>
          <a:p>
            <a:pPr algn="ctr">
              <a:lnSpc>
                <a:spcPts val="2599"/>
              </a:lnSpc>
            </a:pPr>
            <a:r>
              <a:rPr lang="en-US" sz="2300" spc="-69">
                <a:solidFill>
                  <a:srgbClr val="040606"/>
                </a:solidFill>
                <a:latin typeface="Poppins Semi-Bold"/>
                <a:ea typeface="Poppins Semi-Bold"/>
                <a:cs typeface="Poppins Semi-Bold"/>
                <a:sym typeface="Poppins Semi-Bold"/>
              </a:rPr>
              <a:t>kualitas data dan kesalahan sistem</a:t>
            </a:r>
          </a:p>
          <a:p>
            <a:pPr algn="ctr">
              <a:lnSpc>
                <a:spcPts val="2599"/>
              </a:lnSpc>
            </a:pPr>
            <a:endParaRPr lang="en-US" sz="2300" spc="-69">
              <a:solidFill>
                <a:srgbClr val="040606"/>
              </a:solidFill>
              <a:latin typeface="Poppins Semi-Bold"/>
              <a:ea typeface="Poppins Semi-Bold"/>
              <a:cs typeface="Poppins Semi-Bold"/>
              <a:sym typeface="Poppins Semi-Bold"/>
            </a:endParaRPr>
          </a:p>
          <a:p>
            <a:pPr algn="ctr">
              <a:lnSpc>
                <a:spcPts val="2599"/>
              </a:lnSpc>
            </a:pPr>
            <a:r>
              <a:rPr lang="en-US" sz="2300" spc="-69">
                <a:solidFill>
                  <a:srgbClr val="040606"/>
                </a:solidFill>
                <a:latin typeface="Poppins Semi-Bold"/>
                <a:ea typeface="Poppins Semi-Bold"/>
                <a:cs typeface="Poppins Semi-Bold"/>
                <a:sym typeface="Poppins Semi-Bold"/>
              </a:rPr>
              <a:t>TIGA sumber pokok dari kinerja sistem</a:t>
            </a:r>
          </a:p>
          <a:p>
            <a:pPr algn="ctr">
              <a:lnSpc>
                <a:spcPts val="2599"/>
              </a:lnSpc>
            </a:pPr>
            <a:r>
              <a:rPr lang="en-US" sz="2300" spc="-69">
                <a:solidFill>
                  <a:srgbClr val="040606"/>
                </a:solidFill>
                <a:latin typeface="Poppins Semi-Bold"/>
                <a:ea typeface="Poppins Semi-Bold"/>
                <a:cs typeface="Poppins Semi-Bold"/>
                <a:sym typeface="Poppins Semi-Bold"/>
              </a:rPr>
              <a:t>yang bobrok adalah ;</a:t>
            </a:r>
          </a:p>
          <a:p>
            <a:pPr algn="ctr">
              <a:lnSpc>
                <a:spcPts val="2599"/>
              </a:lnSpc>
            </a:pPr>
            <a:r>
              <a:rPr lang="en-US" sz="2300" spc="-69">
                <a:solidFill>
                  <a:srgbClr val="040606"/>
                </a:solidFill>
                <a:latin typeface="Poppins Semi-Bold"/>
                <a:ea typeface="Poppins Semi-Bold"/>
                <a:cs typeface="Poppins Semi-Bold"/>
                <a:sym typeface="Poppins Semi-Bold"/>
              </a:rPr>
              <a:t>1.Celah atau kelemahan dan </a:t>
            </a:r>
          </a:p>
          <a:p>
            <a:pPr algn="ctr">
              <a:lnSpc>
                <a:spcPts val="2599"/>
              </a:lnSpc>
            </a:pPr>
            <a:r>
              <a:rPr lang="en-US" sz="2300" spc="-69">
                <a:solidFill>
                  <a:srgbClr val="040606"/>
                </a:solidFill>
                <a:latin typeface="Poppins Semi-Bold"/>
                <a:ea typeface="Poppins Semi-Bold"/>
                <a:cs typeface="Poppins Semi-Bold"/>
                <a:sym typeface="Poppins Semi-Bold"/>
              </a:rPr>
              <a:t>kesalahan pada sistem,</a:t>
            </a:r>
          </a:p>
          <a:p>
            <a:pPr algn="ctr">
              <a:lnSpc>
                <a:spcPts val="2599"/>
              </a:lnSpc>
            </a:pPr>
            <a:r>
              <a:rPr lang="en-US" sz="2300" spc="-69">
                <a:solidFill>
                  <a:srgbClr val="040606"/>
                </a:solidFill>
                <a:latin typeface="Poppins Semi-Bold"/>
                <a:ea typeface="Poppins Semi-Bold"/>
                <a:cs typeface="Poppins Semi-Bold"/>
                <a:sym typeface="Poppins Semi-Bold"/>
              </a:rPr>
              <a:t>2. Kegagalan perangkat keras ataupun fasilitas lainnya yang disebabkan </a:t>
            </a:r>
          </a:p>
          <a:p>
            <a:pPr algn="ctr">
              <a:lnSpc>
                <a:spcPts val="2599"/>
              </a:lnSpc>
            </a:pPr>
            <a:r>
              <a:rPr lang="en-US" sz="2300" spc="-69">
                <a:solidFill>
                  <a:srgbClr val="040606"/>
                </a:solidFill>
                <a:latin typeface="Poppins Semi-Bold"/>
                <a:ea typeface="Poppins Semi-Bold"/>
                <a:cs typeface="Poppins Semi-Bold"/>
                <a:sym typeface="Poppins Semi-Bold"/>
              </a:rPr>
              <a:t>oleh alam maupun penyebab lainnya</a:t>
            </a:r>
          </a:p>
          <a:p>
            <a:pPr algn="ctr">
              <a:lnSpc>
                <a:spcPts val="2599"/>
              </a:lnSpc>
            </a:pPr>
            <a:r>
              <a:rPr lang="en-US" sz="2300" spc="-69">
                <a:solidFill>
                  <a:srgbClr val="040606"/>
                </a:solidFill>
                <a:latin typeface="Poppins Semi-Bold"/>
                <a:ea typeface="Poppins Semi-Bold"/>
                <a:cs typeface="Poppins Semi-Bold"/>
                <a:sym typeface="Poppins Semi-Bold"/>
              </a:rPr>
              <a:t>3. Kualiatas input data yang buruk</a:t>
            </a:r>
          </a:p>
        </p:txBody>
      </p:sp>
      <p:sp>
        <p:nvSpPr>
          <p:cNvPr id="21" name="TextBox 21"/>
          <p:cNvSpPr txBox="1"/>
          <p:nvPr/>
        </p:nvSpPr>
        <p:spPr>
          <a:xfrm>
            <a:off x="13552409" y="5089485"/>
            <a:ext cx="3706891" cy="1137539"/>
          </a:xfrm>
          <a:prstGeom prst="rect">
            <a:avLst/>
          </a:prstGeom>
        </p:spPr>
        <p:txBody>
          <a:bodyPr lIns="0" tIns="0" rIns="0" bIns="0" rtlCol="0" anchor="t">
            <a:spAutoFit/>
          </a:bodyPr>
          <a:lstStyle/>
          <a:p>
            <a:pPr algn="ctr">
              <a:lnSpc>
                <a:spcPts val="2937"/>
              </a:lnSpc>
            </a:pPr>
            <a:r>
              <a:rPr lang="en-US" sz="2599" spc="-77">
                <a:solidFill>
                  <a:srgbClr val="FFFFFF"/>
                </a:solidFill>
                <a:latin typeface="Poppins Semi-Bold"/>
                <a:ea typeface="Poppins Semi-Bold"/>
                <a:cs typeface="Poppins Semi-Bold"/>
                <a:sym typeface="Poppins Semi-Bold"/>
              </a:rPr>
              <a:t>Kualitas hidup ;</a:t>
            </a:r>
          </a:p>
          <a:p>
            <a:pPr algn="ctr">
              <a:lnSpc>
                <a:spcPts val="2937"/>
              </a:lnSpc>
            </a:pPr>
            <a:r>
              <a:rPr lang="en-US" sz="2599" spc="-77">
                <a:solidFill>
                  <a:srgbClr val="FFFFFF"/>
                </a:solidFill>
                <a:latin typeface="Poppins Semi-Bold"/>
                <a:ea typeface="Poppins Semi-Bold"/>
                <a:cs typeface="Poppins Semi-Bold"/>
                <a:sym typeface="Poppins Semi-Bold"/>
              </a:rPr>
              <a:t>Keadilan, akses </a:t>
            </a:r>
          </a:p>
          <a:p>
            <a:pPr algn="ctr">
              <a:lnSpc>
                <a:spcPts val="2937"/>
              </a:lnSpc>
            </a:pPr>
            <a:r>
              <a:rPr lang="en-US" sz="2599" spc="-77">
                <a:solidFill>
                  <a:srgbClr val="FFFFFF"/>
                </a:solidFill>
                <a:latin typeface="Poppins Semi-Bold"/>
                <a:ea typeface="Poppins Semi-Bold"/>
                <a:cs typeface="Poppins Semi-Bold"/>
                <a:sym typeface="Poppins Semi-Bold"/>
              </a:rPr>
              <a:t>dan batasan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09650"/>
            <a:ext cx="13711350" cy="765380"/>
          </a:xfrm>
          <a:prstGeom prst="rect">
            <a:avLst/>
          </a:prstGeom>
        </p:spPr>
        <p:txBody>
          <a:bodyPr lIns="0" tIns="0" rIns="0" bIns="0" rtlCol="0" anchor="t">
            <a:spAutoFit/>
          </a:bodyPr>
          <a:lstStyle/>
          <a:p>
            <a:pPr algn="l">
              <a:lnSpc>
                <a:spcPts val="5661"/>
              </a:lnSpc>
            </a:pPr>
            <a:r>
              <a:rPr lang="en-US" sz="4922" spc="-147">
                <a:solidFill>
                  <a:srgbClr val="2D176B"/>
                </a:solidFill>
                <a:latin typeface="Poppins Bold"/>
                <a:ea typeface="Poppins Bold"/>
                <a:cs typeface="Poppins Bold"/>
                <a:sym typeface="Poppins Bold"/>
              </a:rPr>
              <a:t>contoh masalah dan solusi</a:t>
            </a:r>
          </a:p>
        </p:txBody>
      </p:sp>
      <p:grpSp>
        <p:nvGrpSpPr>
          <p:cNvPr id="3" name="Group 3"/>
          <p:cNvGrpSpPr/>
          <p:nvPr/>
        </p:nvGrpSpPr>
        <p:grpSpPr>
          <a:xfrm>
            <a:off x="-1224854" y="9932533"/>
            <a:ext cx="20607885" cy="1582853"/>
            <a:chOff x="0" y="0"/>
            <a:chExt cx="5427591" cy="416883"/>
          </a:xfrm>
        </p:grpSpPr>
        <p:sp>
          <p:nvSpPr>
            <p:cNvPr id="4" name="Freeform 4"/>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5" name="TextBox 5"/>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88896" y="9932533"/>
            <a:ext cx="16110207" cy="1582853"/>
            <a:chOff x="0" y="0"/>
            <a:chExt cx="4243018" cy="416883"/>
          </a:xfrm>
        </p:grpSpPr>
        <p:sp>
          <p:nvSpPr>
            <p:cNvPr id="7" name="Freeform 7"/>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8" name="TextBox 8"/>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973" y="4808728"/>
            <a:ext cx="2971762" cy="334772"/>
          </a:xfrm>
          <a:prstGeom prst="rect">
            <a:avLst/>
          </a:prstGeom>
        </p:spPr>
        <p:txBody>
          <a:bodyPr lIns="0" tIns="0" rIns="0" bIns="0" rtlCol="0" anchor="t">
            <a:spAutoFit/>
          </a:bodyPr>
          <a:lstStyle/>
          <a:p>
            <a:pPr algn="ctr">
              <a:lnSpc>
                <a:spcPts val="2599"/>
              </a:lnSpc>
            </a:pPr>
            <a:r>
              <a:rPr lang="en-US" sz="2300" spc="-69">
                <a:solidFill>
                  <a:srgbClr val="FFFFFF"/>
                </a:solidFill>
                <a:latin typeface="Poppins Semi-Bold"/>
                <a:ea typeface="Poppins Semi-Bold"/>
                <a:cs typeface="Poppins Semi-Bold"/>
                <a:sym typeface="Poppins Semi-Bold"/>
              </a:rPr>
              <a:t>CONTOH 2</a:t>
            </a:r>
          </a:p>
        </p:txBody>
      </p:sp>
      <p:grpSp>
        <p:nvGrpSpPr>
          <p:cNvPr id="10" name="Group 10"/>
          <p:cNvGrpSpPr/>
          <p:nvPr/>
        </p:nvGrpSpPr>
        <p:grpSpPr>
          <a:xfrm>
            <a:off x="0" y="2850923"/>
            <a:ext cx="11050539" cy="6407377"/>
            <a:chOff x="0" y="0"/>
            <a:chExt cx="1490787" cy="864395"/>
          </a:xfrm>
        </p:grpSpPr>
        <p:sp>
          <p:nvSpPr>
            <p:cNvPr id="11" name="Freeform 11"/>
            <p:cNvSpPr/>
            <p:nvPr/>
          </p:nvSpPr>
          <p:spPr>
            <a:xfrm>
              <a:off x="0" y="0"/>
              <a:ext cx="1490787" cy="864395"/>
            </a:xfrm>
            <a:custGeom>
              <a:avLst/>
              <a:gdLst/>
              <a:ahLst/>
              <a:cxnLst/>
              <a:rect l="l" t="t" r="r" b="b"/>
              <a:pathLst>
                <a:path w="1490787" h="864395">
                  <a:moveTo>
                    <a:pt x="0" y="0"/>
                  </a:moveTo>
                  <a:lnTo>
                    <a:pt x="1490787" y="0"/>
                  </a:lnTo>
                  <a:lnTo>
                    <a:pt x="1490787" y="864395"/>
                  </a:lnTo>
                  <a:lnTo>
                    <a:pt x="0" y="864395"/>
                  </a:lnTo>
                  <a:close/>
                </a:path>
              </a:pathLst>
            </a:custGeom>
            <a:solidFill>
              <a:srgbClr val="2D176B"/>
            </a:solidFill>
          </p:spPr>
        </p:sp>
        <p:sp>
          <p:nvSpPr>
            <p:cNvPr id="12" name="TextBox 12"/>
            <p:cNvSpPr txBox="1"/>
            <p:nvPr/>
          </p:nvSpPr>
          <p:spPr>
            <a:xfrm>
              <a:off x="0" y="-57150"/>
              <a:ext cx="1490787" cy="92154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58509" y="2253978"/>
            <a:ext cx="9546530" cy="455295"/>
          </a:xfrm>
          <a:prstGeom prst="rect">
            <a:avLst/>
          </a:prstGeom>
        </p:spPr>
        <p:txBody>
          <a:bodyPr lIns="0" tIns="0" rIns="0" bIns="0" rtlCol="0" anchor="t">
            <a:spAutoFit/>
          </a:bodyPr>
          <a:lstStyle/>
          <a:p>
            <a:pPr algn="just">
              <a:lnSpc>
                <a:spcPts val="3389"/>
              </a:lnSpc>
            </a:pPr>
            <a:r>
              <a:rPr lang="en-US" sz="2999" spc="-89">
                <a:solidFill>
                  <a:srgbClr val="040606"/>
                </a:solidFill>
                <a:latin typeface="Poppins Semi-Bold"/>
                <a:ea typeface="Poppins Semi-Bold"/>
                <a:cs typeface="Poppins Semi-Bold"/>
                <a:sym typeface="Poppins Semi-Bold"/>
              </a:rPr>
              <a:t>Kebocoran puluhan juta data pengguna facebook</a:t>
            </a:r>
          </a:p>
        </p:txBody>
      </p:sp>
      <p:sp>
        <p:nvSpPr>
          <p:cNvPr id="14" name="TextBox 14"/>
          <p:cNvSpPr txBox="1"/>
          <p:nvPr/>
        </p:nvSpPr>
        <p:spPr>
          <a:xfrm>
            <a:off x="628122" y="3178696"/>
            <a:ext cx="10007304" cy="5742305"/>
          </a:xfrm>
          <a:prstGeom prst="rect">
            <a:avLst/>
          </a:prstGeom>
        </p:spPr>
        <p:txBody>
          <a:bodyPr lIns="0" tIns="0" rIns="0" bIns="0" rtlCol="0" anchor="t">
            <a:spAutoFit/>
          </a:bodyPr>
          <a:lstStyle/>
          <a:p>
            <a:pPr algn="just">
              <a:lnSpc>
                <a:spcPts val="2260"/>
              </a:lnSpc>
            </a:pPr>
            <a:r>
              <a:rPr lang="en-US" sz="2000" spc="-60">
                <a:solidFill>
                  <a:srgbClr val="FFFFFF"/>
                </a:solidFill>
                <a:latin typeface="Poppins"/>
                <a:ea typeface="Poppins"/>
                <a:cs typeface="Poppins"/>
                <a:sym typeface="Poppins"/>
              </a:rPr>
              <a:t>Kebocoran puluhan juta data pengguna Facebook berawal dari Aleksandr Kogan. seorang akademisi yang diduga membuat "kuis" untuk mengetahui kepribadian pengguna Facebook. Dalam wawancaranya dengan Anderson Cooper, Kogan mengaku tak tahu hasil penelitiannya akan dipakai untuk kepentingan politik, apalagi dipakai oleh kubu Donald Trump.</a:t>
            </a:r>
          </a:p>
          <a:p>
            <a:pPr algn="just">
              <a:lnSpc>
                <a:spcPts val="2260"/>
              </a:lnSpc>
            </a:pPr>
            <a:endParaRPr lang="en-US" sz="2000" spc="-60">
              <a:solidFill>
                <a:srgbClr val="FFFFFF"/>
              </a:solidFill>
              <a:latin typeface="Poppins"/>
              <a:ea typeface="Poppins"/>
              <a:cs typeface="Poppins"/>
              <a:sym typeface="Poppins"/>
            </a:endParaRPr>
          </a:p>
          <a:p>
            <a:pPr algn="just">
              <a:lnSpc>
                <a:spcPts val="2260"/>
              </a:lnSpc>
            </a:pPr>
            <a:r>
              <a:rPr lang="en-US" sz="2000" spc="-60">
                <a:solidFill>
                  <a:srgbClr val="FFFFFF"/>
                </a:solidFill>
                <a:latin typeface="Poppins"/>
                <a:ea typeface="Poppins"/>
                <a:cs typeface="Poppins"/>
                <a:sym typeface="Poppins"/>
              </a:rPr>
              <a:t>Hasil data yang "diambil" Kogan dari Facebook berasal dari pengguna yang mengambil kuis buatannya, kemudian diduga dipakai pada kampanye politik.</a:t>
            </a:r>
          </a:p>
          <a:p>
            <a:pPr algn="just">
              <a:lnSpc>
                <a:spcPts val="2260"/>
              </a:lnSpc>
            </a:pPr>
            <a:endParaRPr lang="en-US" sz="2000" spc="-60">
              <a:solidFill>
                <a:srgbClr val="FFFFFF"/>
              </a:solidFill>
              <a:latin typeface="Poppins"/>
              <a:ea typeface="Poppins"/>
              <a:cs typeface="Poppins"/>
              <a:sym typeface="Poppins"/>
            </a:endParaRPr>
          </a:p>
          <a:p>
            <a:pPr algn="just">
              <a:lnSpc>
                <a:spcPts val="2260"/>
              </a:lnSpc>
            </a:pPr>
            <a:r>
              <a:rPr lang="en-US" sz="2000" spc="-60">
                <a:solidFill>
                  <a:srgbClr val="FFFFFF"/>
                </a:solidFill>
                <a:latin typeface="Poppins"/>
                <a:ea typeface="Poppins"/>
                <a:cs typeface="Poppins"/>
                <a:sym typeface="Poppins"/>
              </a:rPr>
              <a:t>Aksi Cambridge Analytica dianggap kontroversial karena dicurigai data-data yang mereka ambil dipakai untuk kepentingan politik, mulai dari kampanye referendum Uni Eropa di Britania Raya hingga kampanye Donald Trump.</a:t>
            </a:r>
          </a:p>
          <a:p>
            <a:pPr algn="just">
              <a:lnSpc>
                <a:spcPts val="2260"/>
              </a:lnSpc>
            </a:pPr>
            <a:endParaRPr lang="en-US" sz="2000" spc="-60">
              <a:solidFill>
                <a:srgbClr val="FFFFFF"/>
              </a:solidFill>
              <a:latin typeface="Poppins"/>
              <a:ea typeface="Poppins"/>
              <a:cs typeface="Poppins"/>
              <a:sym typeface="Poppins"/>
            </a:endParaRPr>
          </a:p>
          <a:p>
            <a:pPr algn="just">
              <a:lnSpc>
                <a:spcPts val="2260"/>
              </a:lnSpc>
            </a:pPr>
            <a:r>
              <a:rPr lang="en-US" sz="2000" spc="-60">
                <a:solidFill>
                  <a:srgbClr val="FFFFFF"/>
                </a:solidFill>
                <a:latin typeface="Poppins"/>
                <a:ea typeface="Poppins"/>
                <a:cs typeface="Poppins"/>
                <a:sym typeface="Poppins"/>
              </a:rPr>
              <a:t>Mark Zuckerberg sang CEO disidang atas terjadinya kebocoran data dari 87 juta penggunanya ke pihak Cambridge Analytica.Mark Zuckerberg memberikan pernyataan bahwa Facebook sebenarnya sudah melakukan sejumlah pencegahan untuk melindungi data penggunanya."Kami bertanggung jawab untuk melindungi data Anda, dan jika kami tidak bisa melakukannya maka kami tidak layak melayani Anda. Saya telah berusaha memahami apa yang sebenarnya terjadi dan memastikan hal ini tidak akan terjadi lagi</a:t>
            </a:r>
          </a:p>
        </p:txBody>
      </p:sp>
      <p:grpSp>
        <p:nvGrpSpPr>
          <p:cNvPr id="15" name="Group 15"/>
          <p:cNvGrpSpPr/>
          <p:nvPr/>
        </p:nvGrpSpPr>
        <p:grpSpPr>
          <a:xfrm>
            <a:off x="11050539" y="2850923"/>
            <a:ext cx="10221188" cy="6407377"/>
            <a:chOff x="0" y="0"/>
            <a:chExt cx="2692000" cy="1687540"/>
          </a:xfrm>
        </p:grpSpPr>
        <p:sp>
          <p:nvSpPr>
            <p:cNvPr id="16" name="Freeform 16"/>
            <p:cNvSpPr/>
            <p:nvPr/>
          </p:nvSpPr>
          <p:spPr>
            <a:xfrm>
              <a:off x="0" y="0"/>
              <a:ext cx="2692000" cy="1687540"/>
            </a:xfrm>
            <a:custGeom>
              <a:avLst/>
              <a:gdLst/>
              <a:ahLst/>
              <a:cxnLst/>
              <a:rect l="l" t="t" r="r" b="b"/>
              <a:pathLst>
                <a:path w="2692000" h="1687540">
                  <a:moveTo>
                    <a:pt x="0" y="0"/>
                  </a:moveTo>
                  <a:lnTo>
                    <a:pt x="2692000" y="0"/>
                  </a:lnTo>
                  <a:lnTo>
                    <a:pt x="2692000" y="1687540"/>
                  </a:lnTo>
                  <a:lnTo>
                    <a:pt x="0" y="1687540"/>
                  </a:lnTo>
                  <a:close/>
                </a:path>
              </a:pathLst>
            </a:custGeom>
            <a:solidFill>
              <a:srgbClr val="FAC507"/>
            </a:solidFill>
          </p:spPr>
        </p:sp>
        <p:sp>
          <p:nvSpPr>
            <p:cNvPr id="17" name="TextBox 17"/>
            <p:cNvSpPr txBox="1"/>
            <p:nvPr/>
          </p:nvSpPr>
          <p:spPr>
            <a:xfrm>
              <a:off x="0" y="-57150"/>
              <a:ext cx="2692000" cy="174469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1407102" y="3255214"/>
            <a:ext cx="6665895" cy="5598795"/>
          </a:xfrm>
          <a:prstGeom prst="rect">
            <a:avLst/>
          </a:prstGeom>
        </p:spPr>
        <p:txBody>
          <a:bodyPr lIns="0" tIns="0" rIns="0" bIns="0" rtlCol="0" anchor="t">
            <a:spAutoFit/>
          </a:bodyPr>
          <a:lstStyle/>
          <a:p>
            <a:pPr algn="l">
              <a:lnSpc>
                <a:spcPts val="3389"/>
              </a:lnSpc>
            </a:pPr>
            <a:r>
              <a:rPr lang="en-US" sz="2999" spc="-89">
                <a:solidFill>
                  <a:srgbClr val="040606"/>
                </a:solidFill>
                <a:latin typeface="Poppins"/>
                <a:ea typeface="Poppins"/>
                <a:cs typeface="Poppins"/>
                <a:sym typeface="Poppins"/>
              </a:rPr>
              <a:t>➤Harus ada persetujuan dari Facebook maupun pengguna sebelum mereka meminta data, terutama yang sifatnya sensitif, milik penggunanya</a:t>
            </a:r>
          </a:p>
          <a:p>
            <a:pPr algn="l">
              <a:lnSpc>
                <a:spcPts val="3389"/>
              </a:lnSpc>
            </a:pPr>
            <a:endParaRPr lang="en-US" sz="2999" spc="-89">
              <a:solidFill>
                <a:srgbClr val="040606"/>
              </a:solidFill>
              <a:latin typeface="Poppins"/>
              <a:ea typeface="Poppins"/>
              <a:cs typeface="Poppins"/>
              <a:sym typeface="Poppins"/>
            </a:endParaRPr>
          </a:p>
          <a:p>
            <a:pPr algn="l">
              <a:lnSpc>
                <a:spcPts val="3389"/>
              </a:lnSpc>
            </a:pPr>
            <a:r>
              <a:rPr lang="en-US" sz="2999" spc="-89">
                <a:solidFill>
                  <a:srgbClr val="040606"/>
                </a:solidFill>
                <a:latin typeface="Poppins"/>
                <a:ea typeface="Poppins"/>
                <a:cs typeface="Poppins"/>
                <a:sym typeface="Poppins"/>
              </a:rPr>
              <a:t>➤ Pihak facebook memblok aplikasi yang telah melanggar persetujuannya</a:t>
            </a:r>
          </a:p>
          <a:p>
            <a:pPr algn="l">
              <a:lnSpc>
                <a:spcPts val="3389"/>
              </a:lnSpc>
            </a:pPr>
            <a:endParaRPr lang="en-US" sz="2999" spc="-89">
              <a:solidFill>
                <a:srgbClr val="040606"/>
              </a:solidFill>
              <a:latin typeface="Poppins"/>
              <a:ea typeface="Poppins"/>
              <a:cs typeface="Poppins"/>
              <a:sym typeface="Poppins"/>
            </a:endParaRPr>
          </a:p>
          <a:p>
            <a:pPr algn="l">
              <a:lnSpc>
                <a:spcPts val="3389"/>
              </a:lnSpc>
            </a:pPr>
            <a:r>
              <a:rPr lang="en-US" sz="2999" spc="-89">
                <a:solidFill>
                  <a:srgbClr val="040606"/>
                </a:solidFill>
                <a:latin typeface="Poppins"/>
                <a:ea typeface="Poppins"/>
                <a:cs typeface="Poppins"/>
                <a:sym typeface="Poppins"/>
              </a:rPr>
              <a:t>➤ memastikan bahwa mereka telah menghapus semua data yang tidak semestinya mereka miliki</a:t>
            </a:r>
          </a:p>
        </p:txBody>
      </p:sp>
      <p:sp>
        <p:nvSpPr>
          <p:cNvPr id="19" name="TextBox 19"/>
          <p:cNvSpPr txBox="1"/>
          <p:nvPr/>
        </p:nvSpPr>
        <p:spPr>
          <a:xfrm>
            <a:off x="13259735" y="2253978"/>
            <a:ext cx="2780867" cy="455295"/>
          </a:xfrm>
          <a:prstGeom prst="rect">
            <a:avLst/>
          </a:prstGeom>
        </p:spPr>
        <p:txBody>
          <a:bodyPr lIns="0" tIns="0" rIns="0" bIns="0" rtlCol="0" anchor="t">
            <a:spAutoFit/>
          </a:bodyPr>
          <a:lstStyle/>
          <a:p>
            <a:pPr algn="just">
              <a:lnSpc>
                <a:spcPts val="3389"/>
              </a:lnSpc>
            </a:pPr>
            <a:r>
              <a:rPr lang="en-US" sz="2999" spc="-89">
                <a:solidFill>
                  <a:srgbClr val="040606"/>
                </a:solidFill>
                <a:latin typeface="Poppins Semi-Bold"/>
                <a:ea typeface="Poppins Semi-Bold"/>
                <a:cs typeface="Poppins Semi-Bold"/>
                <a:sym typeface="Poppins Semi-Bold"/>
              </a:rPr>
              <a:t>PENYELESAIAN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19282" y="3396656"/>
            <a:ext cx="15165196" cy="1116806"/>
          </a:xfrm>
          <a:prstGeom prst="rect">
            <a:avLst/>
          </a:prstGeom>
        </p:spPr>
        <p:txBody>
          <a:bodyPr lIns="0" tIns="0" rIns="0" bIns="0" rtlCol="0" anchor="t">
            <a:spAutoFit/>
          </a:bodyPr>
          <a:lstStyle/>
          <a:p>
            <a:pPr algn="just">
              <a:lnSpc>
                <a:spcPts val="2890"/>
              </a:lnSpc>
            </a:pPr>
            <a:r>
              <a:rPr lang="en-US" sz="2429">
                <a:solidFill>
                  <a:srgbClr val="000000"/>
                </a:solidFill>
                <a:latin typeface="Poppins"/>
                <a:ea typeface="Poppins"/>
                <a:cs typeface="Poppins"/>
                <a:sym typeface="Poppins"/>
              </a:rPr>
              <a:t>Bersamaan dengan undang-undang kekayaan dan privasi, teknologi, informasi baru memberikan tantangan bagi libilitas hukum dan praktik sosial yang sudah ada dalam melindungi institusi dan masyarakat</a:t>
            </a:r>
          </a:p>
        </p:txBody>
      </p:sp>
      <p:sp>
        <p:nvSpPr>
          <p:cNvPr id="3" name="TextBox 3"/>
          <p:cNvSpPr txBox="1"/>
          <p:nvPr/>
        </p:nvSpPr>
        <p:spPr>
          <a:xfrm>
            <a:off x="1319282" y="1009650"/>
            <a:ext cx="7140227" cy="747522"/>
          </a:xfrm>
          <a:prstGeom prst="rect">
            <a:avLst/>
          </a:prstGeom>
        </p:spPr>
        <p:txBody>
          <a:bodyPr lIns="0" tIns="0" rIns="0" bIns="0" rtlCol="0" anchor="t">
            <a:spAutoFit/>
          </a:bodyPr>
          <a:lstStyle/>
          <a:p>
            <a:pPr algn="l">
              <a:lnSpc>
                <a:spcPts val="5423"/>
              </a:lnSpc>
            </a:pPr>
            <a:r>
              <a:rPr lang="en-US" sz="4799" spc="-143">
                <a:solidFill>
                  <a:srgbClr val="000000"/>
                </a:solidFill>
                <a:latin typeface="Poppins Bold"/>
                <a:ea typeface="Poppins Bold"/>
                <a:cs typeface="Poppins Bold"/>
                <a:sym typeface="Poppins Bold"/>
              </a:rPr>
              <a:t>Sesi interaktif: teknologi </a:t>
            </a:r>
          </a:p>
        </p:txBody>
      </p:sp>
      <p:sp>
        <p:nvSpPr>
          <p:cNvPr id="4" name="TextBox 4"/>
          <p:cNvSpPr txBox="1"/>
          <p:nvPr/>
        </p:nvSpPr>
        <p:spPr>
          <a:xfrm>
            <a:off x="2892455" y="8299071"/>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Expand your market</a:t>
            </a:r>
          </a:p>
        </p:txBody>
      </p:sp>
      <p:sp>
        <p:nvSpPr>
          <p:cNvPr id="5" name="TextBox 5"/>
          <p:cNvSpPr txBox="1"/>
          <p:nvPr/>
        </p:nvSpPr>
        <p:spPr>
          <a:xfrm>
            <a:off x="2493530" y="6123187"/>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Buy more effectively</a:t>
            </a:r>
          </a:p>
        </p:txBody>
      </p:sp>
      <p:grpSp>
        <p:nvGrpSpPr>
          <p:cNvPr id="6" name="Group 6"/>
          <p:cNvGrpSpPr/>
          <p:nvPr/>
        </p:nvGrpSpPr>
        <p:grpSpPr>
          <a:xfrm>
            <a:off x="-1224854" y="9932533"/>
            <a:ext cx="20607885" cy="1582853"/>
            <a:chOff x="0" y="0"/>
            <a:chExt cx="5427591" cy="416883"/>
          </a:xfrm>
        </p:grpSpPr>
        <p:sp>
          <p:nvSpPr>
            <p:cNvPr id="7" name="Freeform 7"/>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8" name="TextBox 8"/>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88896" y="9932533"/>
            <a:ext cx="16110207" cy="1582853"/>
            <a:chOff x="0" y="0"/>
            <a:chExt cx="4243018" cy="416883"/>
          </a:xfrm>
        </p:grpSpPr>
        <p:sp>
          <p:nvSpPr>
            <p:cNvPr id="10" name="Freeform 10"/>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11" name="TextBox 11"/>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88896" y="2222012"/>
            <a:ext cx="9947038" cy="838348"/>
            <a:chOff x="0" y="0"/>
            <a:chExt cx="781976" cy="65906"/>
          </a:xfrm>
        </p:grpSpPr>
        <p:sp>
          <p:nvSpPr>
            <p:cNvPr id="13" name="Freeform 13"/>
            <p:cNvSpPr/>
            <p:nvPr/>
          </p:nvSpPr>
          <p:spPr>
            <a:xfrm>
              <a:off x="0" y="0"/>
              <a:ext cx="781976" cy="65906"/>
            </a:xfrm>
            <a:custGeom>
              <a:avLst/>
              <a:gdLst/>
              <a:ahLst/>
              <a:cxnLst/>
              <a:rect l="l" t="t" r="r" b="b"/>
              <a:pathLst>
                <a:path w="781976" h="65906">
                  <a:moveTo>
                    <a:pt x="32953" y="0"/>
                  </a:moveTo>
                  <a:lnTo>
                    <a:pt x="749023" y="0"/>
                  </a:lnTo>
                  <a:cubicBezTo>
                    <a:pt x="757763" y="0"/>
                    <a:pt x="766145" y="3472"/>
                    <a:pt x="772325" y="9652"/>
                  </a:cubicBezTo>
                  <a:cubicBezTo>
                    <a:pt x="778505" y="15832"/>
                    <a:pt x="781976" y="24213"/>
                    <a:pt x="781976" y="32953"/>
                  </a:cubicBezTo>
                  <a:lnTo>
                    <a:pt x="781976" y="32953"/>
                  </a:lnTo>
                  <a:cubicBezTo>
                    <a:pt x="781976" y="41693"/>
                    <a:pt x="778505" y="50074"/>
                    <a:pt x="772325" y="56254"/>
                  </a:cubicBezTo>
                  <a:cubicBezTo>
                    <a:pt x="766145" y="62434"/>
                    <a:pt x="757763" y="65906"/>
                    <a:pt x="749023" y="65906"/>
                  </a:cubicBezTo>
                  <a:lnTo>
                    <a:pt x="32953" y="65906"/>
                  </a:lnTo>
                  <a:cubicBezTo>
                    <a:pt x="24213" y="65906"/>
                    <a:pt x="15832" y="62434"/>
                    <a:pt x="9652" y="56254"/>
                  </a:cubicBezTo>
                  <a:cubicBezTo>
                    <a:pt x="3472" y="50074"/>
                    <a:pt x="0" y="41693"/>
                    <a:pt x="0" y="32953"/>
                  </a:cubicBezTo>
                  <a:lnTo>
                    <a:pt x="0" y="32953"/>
                  </a:lnTo>
                  <a:cubicBezTo>
                    <a:pt x="0" y="24213"/>
                    <a:pt x="3472" y="15832"/>
                    <a:pt x="9652" y="9652"/>
                  </a:cubicBezTo>
                  <a:cubicBezTo>
                    <a:pt x="15832" y="3472"/>
                    <a:pt x="24213" y="0"/>
                    <a:pt x="32953" y="0"/>
                  </a:cubicBezTo>
                  <a:close/>
                </a:path>
              </a:pathLst>
            </a:custGeom>
            <a:solidFill>
              <a:srgbClr val="FAC507"/>
            </a:solidFill>
          </p:spPr>
        </p:sp>
        <p:sp>
          <p:nvSpPr>
            <p:cNvPr id="14" name="TextBox 14"/>
            <p:cNvSpPr txBox="1"/>
            <p:nvPr/>
          </p:nvSpPr>
          <p:spPr>
            <a:xfrm>
              <a:off x="0" y="-57150"/>
              <a:ext cx="781976" cy="123056"/>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73881" y="2342282"/>
            <a:ext cx="9120125" cy="932434"/>
          </a:xfrm>
          <a:prstGeom prst="rect">
            <a:avLst/>
          </a:prstGeom>
        </p:spPr>
        <p:txBody>
          <a:bodyPr lIns="0" tIns="0" rIns="0" bIns="0" rtlCol="0" anchor="t">
            <a:spAutoFit/>
          </a:bodyPr>
          <a:lstStyle/>
          <a:p>
            <a:pPr algn="l">
              <a:lnSpc>
                <a:spcPts val="3841"/>
              </a:lnSpc>
            </a:pPr>
            <a:r>
              <a:rPr lang="en-US" sz="3399" spc="-101">
                <a:solidFill>
                  <a:srgbClr val="040606"/>
                </a:solidFill>
                <a:latin typeface="Poppins Semi-Bold"/>
                <a:ea typeface="Poppins Semi-Bold"/>
                <a:cs typeface="Poppins Semi-Bold"/>
                <a:sym typeface="Poppins Semi-Bold"/>
              </a:rPr>
              <a:t>Akuntabilitas, Liabilitas, dan Pengendalian</a:t>
            </a:r>
          </a:p>
          <a:p>
            <a:pPr algn="l">
              <a:lnSpc>
                <a:spcPts val="3163"/>
              </a:lnSpc>
            </a:pPr>
            <a:endParaRPr lang="en-US" sz="3399" spc="-101">
              <a:solidFill>
                <a:srgbClr val="040606"/>
              </a:solidFill>
              <a:latin typeface="Poppins Semi-Bold"/>
              <a:ea typeface="Poppins Semi-Bold"/>
              <a:cs typeface="Poppins Semi-Bold"/>
              <a:sym typeface="Poppins Semi-Bold"/>
            </a:endParaRPr>
          </a:p>
        </p:txBody>
      </p:sp>
      <p:grpSp>
        <p:nvGrpSpPr>
          <p:cNvPr id="16" name="Group 16"/>
          <p:cNvGrpSpPr/>
          <p:nvPr/>
        </p:nvGrpSpPr>
        <p:grpSpPr>
          <a:xfrm>
            <a:off x="1028700" y="4796736"/>
            <a:ext cx="12934419" cy="1523302"/>
            <a:chOff x="0" y="0"/>
            <a:chExt cx="1016826" cy="119753"/>
          </a:xfrm>
        </p:grpSpPr>
        <p:sp>
          <p:nvSpPr>
            <p:cNvPr id="17" name="Freeform 17"/>
            <p:cNvSpPr/>
            <p:nvPr/>
          </p:nvSpPr>
          <p:spPr>
            <a:xfrm>
              <a:off x="0" y="0"/>
              <a:ext cx="1016826" cy="119753"/>
            </a:xfrm>
            <a:custGeom>
              <a:avLst/>
              <a:gdLst/>
              <a:ahLst/>
              <a:cxnLst/>
              <a:rect l="l" t="t" r="r" b="b"/>
              <a:pathLst>
                <a:path w="1016826" h="119753">
                  <a:moveTo>
                    <a:pt x="59876" y="0"/>
                  </a:moveTo>
                  <a:lnTo>
                    <a:pt x="956950" y="0"/>
                  </a:lnTo>
                  <a:cubicBezTo>
                    <a:pt x="972830" y="0"/>
                    <a:pt x="988060" y="6308"/>
                    <a:pt x="999289" y="17537"/>
                  </a:cubicBezTo>
                  <a:cubicBezTo>
                    <a:pt x="1010518" y="28766"/>
                    <a:pt x="1016826" y="43996"/>
                    <a:pt x="1016826" y="59876"/>
                  </a:cubicBezTo>
                  <a:lnTo>
                    <a:pt x="1016826" y="59876"/>
                  </a:lnTo>
                  <a:cubicBezTo>
                    <a:pt x="1016826" y="75757"/>
                    <a:pt x="1010518" y="90986"/>
                    <a:pt x="999289" y="102215"/>
                  </a:cubicBezTo>
                  <a:cubicBezTo>
                    <a:pt x="988060" y="113444"/>
                    <a:pt x="972830" y="119753"/>
                    <a:pt x="956950" y="119753"/>
                  </a:cubicBezTo>
                  <a:lnTo>
                    <a:pt x="59876" y="119753"/>
                  </a:lnTo>
                  <a:cubicBezTo>
                    <a:pt x="43996" y="119753"/>
                    <a:pt x="28766" y="113444"/>
                    <a:pt x="17537" y="102215"/>
                  </a:cubicBezTo>
                  <a:cubicBezTo>
                    <a:pt x="6308" y="90986"/>
                    <a:pt x="0" y="75757"/>
                    <a:pt x="0" y="59876"/>
                  </a:cubicBezTo>
                  <a:lnTo>
                    <a:pt x="0" y="59876"/>
                  </a:lnTo>
                  <a:cubicBezTo>
                    <a:pt x="0" y="43996"/>
                    <a:pt x="6308" y="28766"/>
                    <a:pt x="17537" y="17537"/>
                  </a:cubicBezTo>
                  <a:cubicBezTo>
                    <a:pt x="28766" y="6308"/>
                    <a:pt x="43996" y="0"/>
                    <a:pt x="59876" y="0"/>
                  </a:cubicBezTo>
                  <a:close/>
                </a:path>
              </a:pathLst>
            </a:custGeom>
            <a:solidFill>
              <a:srgbClr val="3C176B"/>
            </a:solidFill>
          </p:spPr>
        </p:sp>
        <p:sp>
          <p:nvSpPr>
            <p:cNvPr id="18" name="TextBox 18"/>
            <p:cNvSpPr txBox="1"/>
            <p:nvPr/>
          </p:nvSpPr>
          <p:spPr>
            <a:xfrm>
              <a:off x="0" y="-57150"/>
              <a:ext cx="1016826" cy="17690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502353" y="4961137"/>
            <a:ext cx="12765298" cy="1418209"/>
          </a:xfrm>
          <a:prstGeom prst="rect">
            <a:avLst/>
          </a:prstGeom>
        </p:spPr>
        <p:txBody>
          <a:bodyPr lIns="0" tIns="0" rIns="0" bIns="0" rtlCol="0" anchor="t">
            <a:spAutoFit/>
          </a:bodyPr>
          <a:lstStyle/>
          <a:p>
            <a:pPr algn="l">
              <a:lnSpc>
                <a:spcPts val="3841"/>
              </a:lnSpc>
            </a:pPr>
            <a:r>
              <a:rPr lang="en-US" sz="3399" spc="-101">
                <a:solidFill>
                  <a:srgbClr val="FFFFFF"/>
                </a:solidFill>
                <a:latin typeface="Poppins Semi-Bold"/>
                <a:ea typeface="Poppins Semi-Bold"/>
                <a:cs typeface="Poppins Semi-Bold"/>
                <a:sym typeface="Poppins Semi-Bold"/>
              </a:rPr>
              <a:t>Akuntabilitas, Liabilitas, dan PengendaMasalah Liabilitas yang Berkaitan dengan Komputerlian</a:t>
            </a:r>
          </a:p>
          <a:p>
            <a:pPr algn="l">
              <a:lnSpc>
                <a:spcPts val="3163"/>
              </a:lnSpc>
            </a:pPr>
            <a:endParaRPr lang="en-US" sz="3399" spc="-101">
              <a:solidFill>
                <a:srgbClr val="FFFFFF"/>
              </a:solidFill>
              <a:latin typeface="Poppins Semi-Bold"/>
              <a:ea typeface="Poppins Semi-Bold"/>
              <a:cs typeface="Poppins Semi-Bold"/>
              <a:sym typeface="Poppins Semi-Bold"/>
            </a:endParaRPr>
          </a:p>
        </p:txBody>
      </p:sp>
      <p:sp>
        <p:nvSpPr>
          <p:cNvPr id="20" name="TextBox 20"/>
          <p:cNvSpPr txBox="1"/>
          <p:nvPr/>
        </p:nvSpPr>
        <p:spPr>
          <a:xfrm>
            <a:off x="1028700" y="6739794"/>
            <a:ext cx="15165196" cy="2941258"/>
          </a:xfrm>
          <a:prstGeom prst="rect">
            <a:avLst/>
          </a:prstGeom>
        </p:spPr>
        <p:txBody>
          <a:bodyPr lIns="0" tIns="0" rIns="0" bIns="0" rtlCol="0" anchor="t">
            <a:spAutoFit/>
          </a:bodyPr>
          <a:lstStyle/>
          <a:p>
            <a:pPr marL="524492" lvl="1" indent="-262246" algn="just">
              <a:lnSpc>
                <a:spcPts val="2890"/>
              </a:lnSpc>
              <a:buFont typeface="Arial"/>
              <a:buChar char="•"/>
            </a:pPr>
            <a:r>
              <a:rPr lang="en-US" sz="2429">
                <a:solidFill>
                  <a:srgbClr val="000000"/>
                </a:solidFill>
                <a:latin typeface="Poppins"/>
                <a:ea typeface="Poppins"/>
                <a:cs typeface="Poppins"/>
                <a:sym typeface="Poppins"/>
              </a:rPr>
              <a:t>Perangkat lunak sangat berbeda dengan buku, penggunanaan perangkat lunak mungkin memiliki ekspetasi tentang sebuah perangkat lunak yang sempurna tanpa cacat dan penilaian perangkat lunak umumnya berdasarkan kemampuanya melaksanakan tugas</a:t>
            </a:r>
          </a:p>
          <a:p>
            <a:pPr algn="just">
              <a:lnSpc>
                <a:spcPts val="2890"/>
              </a:lnSpc>
            </a:pPr>
            <a:endParaRPr lang="en-US" sz="2429">
              <a:solidFill>
                <a:srgbClr val="000000"/>
              </a:solidFill>
              <a:latin typeface="Poppins"/>
              <a:ea typeface="Poppins"/>
              <a:cs typeface="Poppins"/>
              <a:sym typeface="Poppins"/>
            </a:endParaRPr>
          </a:p>
          <a:p>
            <a:pPr marL="524492" lvl="1" indent="-262246" algn="just">
              <a:lnSpc>
                <a:spcPts val="2890"/>
              </a:lnSpc>
              <a:buFont typeface="Arial"/>
              <a:buChar char="•"/>
            </a:pPr>
            <a:r>
              <a:rPr lang="en-US" sz="2429">
                <a:solidFill>
                  <a:srgbClr val="000000"/>
                </a:solidFill>
                <a:latin typeface="Poppins"/>
                <a:ea typeface="Poppins"/>
                <a:cs typeface="Poppins"/>
                <a:sym typeface="Poppins"/>
              </a:rPr>
              <a:t>Peran perangkat lunak yang begitu sentral, memberikan kesempatan yang baik untuk memperluas undang-undang libilitas guna menjangkau perangkat lunak, meskipun perangkat lunak tersebut hanya menyediakan layanan informasi</a:t>
            </a:r>
          </a:p>
          <a:p>
            <a:pPr algn="just">
              <a:lnSpc>
                <a:spcPts val="2890"/>
              </a:lnSpc>
            </a:pPr>
            <a:endParaRPr lang="en-US" sz="2429">
              <a:solidFill>
                <a:srgbClr val="000000"/>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2715" y="-928929"/>
            <a:ext cx="5832778" cy="1570018"/>
            <a:chOff x="0" y="0"/>
            <a:chExt cx="1536205" cy="413503"/>
          </a:xfrm>
        </p:grpSpPr>
        <p:sp>
          <p:nvSpPr>
            <p:cNvPr id="3" name="Freeform 3"/>
            <p:cNvSpPr/>
            <p:nvPr/>
          </p:nvSpPr>
          <p:spPr>
            <a:xfrm>
              <a:off x="0" y="0"/>
              <a:ext cx="1536205" cy="413503"/>
            </a:xfrm>
            <a:custGeom>
              <a:avLst/>
              <a:gdLst/>
              <a:ahLst/>
              <a:cxnLst/>
              <a:rect l="l" t="t" r="r" b="b"/>
              <a:pathLst>
                <a:path w="1536205" h="413503">
                  <a:moveTo>
                    <a:pt x="203200" y="0"/>
                  </a:moveTo>
                  <a:lnTo>
                    <a:pt x="1536205" y="0"/>
                  </a:lnTo>
                  <a:lnTo>
                    <a:pt x="1333005" y="413503"/>
                  </a:lnTo>
                  <a:lnTo>
                    <a:pt x="0" y="413503"/>
                  </a:lnTo>
                  <a:lnTo>
                    <a:pt x="203200" y="0"/>
                  </a:lnTo>
                  <a:close/>
                </a:path>
              </a:pathLst>
            </a:custGeom>
            <a:solidFill>
              <a:srgbClr val="2D176B"/>
            </a:solidFill>
          </p:spPr>
        </p:sp>
        <p:sp>
          <p:nvSpPr>
            <p:cNvPr id="4" name="TextBox 4"/>
            <p:cNvSpPr txBox="1"/>
            <p:nvPr/>
          </p:nvSpPr>
          <p:spPr>
            <a:xfrm>
              <a:off x="101600" y="-57150"/>
              <a:ext cx="1333005" cy="4706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300106" y="-754293"/>
            <a:ext cx="1413604" cy="1395381"/>
            <a:chOff x="0" y="0"/>
            <a:chExt cx="720488" cy="711200"/>
          </a:xfrm>
        </p:grpSpPr>
        <p:sp>
          <p:nvSpPr>
            <p:cNvPr id="6" name="Freeform 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7" name="TextBox 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497922" y="-755996"/>
            <a:ext cx="1413604" cy="1395381"/>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962716" y="-366681"/>
            <a:ext cx="9907850" cy="1006067"/>
            <a:chOff x="0" y="0"/>
            <a:chExt cx="3953981" cy="401497"/>
          </a:xfrm>
        </p:grpSpPr>
        <p:sp>
          <p:nvSpPr>
            <p:cNvPr id="12" name="Freeform 12"/>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3" name="TextBox 13"/>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24854" y="9932533"/>
            <a:ext cx="20607885" cy="1582853"/>
            <a:chOff x="0" y="0"/>
            <a:chExt cx="5427591" cy="416883"/>
          </a:xfrm>
        </p:grpSpPr>
        <p:sp>
          <p:nvSpPr>
            <p:cNvPr id="15" name="Freeform 15"/>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16" name="TextBox 16"/>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8896" y="9932533"/>
            <a:ext cx="16110207" cy="1582853"/>
            <a:chOff x="0" y="0"/>
            <a:chExt cx="4243018" cy="416883"/>
          </a:xfrm>
        </p:grpSpPr>
        <p:sp>
          <p:nvSpPr>
            <p:cNvPr id="18" name="Freeform 18"/>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19" name="TextBox 19"/>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874974" y="2105025"/>
            <a:ext cx="14408229" cy="3725462"/>
            <a:chOff x="0" y="0"/>
            <a:chExt cx="3794760" cy="981192"/>
          </a:xfrm>
        </p:grpSpPr>
        <p:sp>
          <p:nvSpPr>
            <p:cNvPr id="21" name="Freeform 21"/>
            <p:cNvSpPr/>
            <p:nvPr/>
          </p:nvSpPr>
          <p:spPr>
            <a:xfrm>
              <a:off x="0" y="0"/>
              <a:ext cx="3794760" cy="981192"/>
            </a:xfrm>
            <a:custGeom>
              <a:avLst/>
              <a:gdLst/>
              <a:ahLst/>
              <a:cxnLst/>
              <a:rect l="l" t="t" r="r" b="b"/>
              <a:pathLst>
                <a:path w="3794760" h="981192">
                  <a:moveTo>
                    <a:pt x="27404" y="0"/>
                  </a:moveTo>
                  <a:lnTo>
                    <a:pt x="3767356" y="0"/>
                  </a:lnTo>
                  <a:cubicBezTo>
                    <a:pt x="3782491" y="0"/>
                    <a:pt x="3794760" y="12269"/>
                    <a:pt x="3794760" y="27404"/>
                  </a:cubicBezTo>
                  <a:lnTo>
                    <a:pt x="3794760" y="953788"/>
                  </a:lnTo>
                  <a:cubicBezTo>
                    <a:pt x="3794760" y="961056"/>
                    <a:pt x="3791873" y="968026"/>
                    <a:pt x="3786734" y="973165"/>
                  </a:cubicBezTo>
                  <a:cubicBezTo>
                    <a:pt x="3781594" y="978304"/>
                    <a:pt x="3774624" y="981192"/>
                    <a:pt x="3767356" y="981192"/>
                  </a:cubicBezTo>
                  <a:lnTo>
                    <a:pt x="27404" y="981192"/>
                  </a:lnTo>
                  <a:cubicBezTo>
                    <a:pt x="20136" y="981192"/>
                    <a:pt x="13166" y="978304"/>
                    <a:pt x="8026" y="973165"/>
                  </a:cubicBezTo>
                  <a:cubicBezTo>
                    <a:pt x="2887" y="968026"/>
                    <a:pt x="0" y="961056"/>
                    <a:pt x="0" y="953788"/>
                  </a:cubicBezTo>
                  <a:lnTo>
                    <a:pt x="0" y="27404"/>
                  </a:lnTo>
                  <a:cubicBezTo>
                    <a:pt x="0" y="20136"/>
                    <a:pt x="2887" y="13166"/>
                    <a:pt x="8026" y="8026"/>
                  </a:cubicBezTo>
                  <a:cubicBezTo>
                    <a:pt x="13166" y="2887"/>
                    <a:pt x="20136" y="0"/>
                    <a:pt x="27404" y="0"/>
                  </a:cubicBezTo>
                  <a:close/>
                </a:path>
              </a:pathLst>
            </a:custGeom>
            <a:solidFill>
              <a:srgbClr val="00157C"/>
            </a:solidFill>
          </p:spPr>
        </p:sp>
        <p:sp>
          <p:nvSpPr>
            <p:cNvPr id="22" name="TextBox 22"/>
            <p:cNvSpPr txBox="1"/>
            <p:nvPr/>
          </p:nvSpPr>
          <p:spPr>
            <a:xfrm>
              <a:off x="0" y="-57150"/>
              <a:ext cx="3794760" cy="1038342"/>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4204724" y="1009650"/>
            <a:ext cx="10396945"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ea typeface="Poppins Bold"/>
                <a:cs typeface="Poppins Bold"/>
                <a:sym typeface="Poppins Bold"/>
              </a:rPr>
              <a:t>Kualitas Data dan Kesalahan Sistem</a:t>
            </a:r>
          </a:p>
        </p:txBody>
      </p:sp>
      <p:grpSp>
        <p:nvGrpSpPr>
          <p:cNvPr id="24" name="Group 24"/>
          <p:cNvGrpSpPr/>
          <p:nvPr/>
        </p:nvGrpSpPr>
        <p:grpSpPr>
          <a:xfrm>
            <a:off x="1874974" y="6000092"/>
            <a:ext cx="14408229" cy="3610784"/>
            <a:chOff x="0" y="0"/>
            <a:chExt cx="3794760" cy="950988"/>
          </a:xfrm>
        </p:grpSpPr>
        <p:sp>
          <p:nvSpPr>
            <p:cNvPr id="25" name="Freeform 25"/>
            <p:cNvSpPr/>
            <p:nvPr/>
          </p:nvSpPr>
          <p:spPr>
            <a:xfrm>
              <a:off x="0" y="0"/>
              <a:ext cx="3794760" cy="950988"/>
            </a:xfrm>
            <a:custGeom>
              <a:avLst/>
              <a:gdLst/>
              <a:ahLst/>
              <a:cxnLst/>
              <a:rect l="l" t="t" r="r" b="b"/>
              <a:pathLst>
                <a:path w="3794760" h="950988">
                  <a:moveTo>
                    <a:pt x="27404" y="0"/>
                  </a:moveTo>
                  <a:lnTo>
                    <a:pt x="3767356" y="0"/>
                  </a:lnTo>
                  <a:cubicBezTo>
                    <a:pt x="3782491" y="0"/>
                    <a:pt x="3794760" y="12269"/>
                    <a:pt x="3794760" y="27404"/>
                  </a:cubicBezTo>
                  <a:lnTo>
                    <a:pt x="3794760" y="923585"/>
                  </a:lnTo>
                  <a:cubicBezTo>
                    <a:pt x="3794760" y="930853"/>
                    <a:pt x="3791873" y="937823"/>
                    <a:pt x="3786734" y="942962"/>
                  </a:cubicBezTo>
                  <a:cubicBezTo>
                    <a:pt x="3781594" y="948101"/>
                    <a:pt x="3774624" y="950988"/>
                    <a:pt x="3767356" y="950988"/>
                  </a:cubicBezTo>
                  <a:lnTo>
                    <a:pt x="27404" y="950988"/>
                  </a:lnTo>
                  <a:cubicBezTo>
                    <a:pt x="12269" y="950988"/>
                    <a:pt x="0" y="938719"/>
                    <a:pt x="0" y="923585"/>
                  </a:cubicBezTo>
                  <a:lnTo>
                    <a:pt x="0" y="27404"/>
                  </a:lnTo>
                  <a:cubicBezTo>
                    <a:pt x="0" y="20136"/>
                    <a:pt x="2887" y="13166"/>
                    <a:pt x="8026" y="8026"/>
                  </a:cubicBezTo>
                  <a:cubicBezTo>
                    <a:pt x="13166" y="2887"/>
                    <a:pt x="20136" y="0"/>
                    <a:pt x="27404" y="0"/>
                  </a:cubicBezTo>
                  <a:close/>
                </a:path>
              </a:pathLst>
            </a:custGeom>
            <a:solidFill>
              <a:srgbClr val="00157C"/>
            </a:solidFill>
          </p:spPr>
        </p:sp>
        <p:sp>
          <p:nvSpPr>
            <p:cNvPr id="26" name="TextBox 26"/>
            <p:cNvSpPr txBox="1"/>
            <p:nvPr/>
          </p:nvSpPr>
          <p:spPr>
            <a:xfrm>
              <a:off x="0" y="-57150"/>
              <a:ext cx="3794760" cy="1008138"/>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2609214" y="7496907"/>
            <a:ext cx="13040401" cy="2193835"/>
          </a:xfrm>
          <a:prstGeom prst="rect">
            <a:avLst/>
          </a:prstGeom>
        </p:spPr>
        <p:txBody>
          <a:bodyPr lIns="0" tIns="0" rIns="0" bIns="0" rtlCol="0" anchor="t">
            <a:spAutoFit/>
          </a:bodyPr>
          <a:lstStyle/>
          <a:p>
            <a:pPr algn="l">
              <a:lnSpc>
                <a:spcPts val="2890"/>
              </a:lnSpc>
            </a:pPr>
            <a:r>
              <a:rPr lang="en-US" sz="2429">
                <a:solidFill>
                  <a:srgbClr val="FFFFFF"/>
                </a:solidFill>
                <a:latin typeface="Poppins"/>
                <a:ea typeface="Poppins"/>
                <a:cs typeface="Poppins"/>
                <a:sym typeface="Poppins"/>
              </a:rPr>
              <a:t>Beban sosial negatif dalam memperkenalkan teknologi dan sistem informasi ters meningkat seiring pertumbuhan kekuatan teknologi. Banyak dari konsekuensi negatif di bidang sosial ini datang bukan dari pelanggaran terhadap hak individu ataupun pelanggaran kekayaan saja. Namun, konsekuensi negatif ini dapat sangat merugikan individu, masyarakat, dan institusi politik sekalipun .</a:t>
            </a:r>
          </a:p>
          <a:p>
            <a:pPr algn="l">
              <a:lnSpc>
                <a:spcPts val="2890"/>
              </a:lnSpc>
            </a:pPr>
            <a:endParaRPr lang="en-US" sz="2429">
              <a:solidFill>
                <a:srgbClr val="FFFFFF"/>
              </a:solidFill>
              <a:latin typeface="Poppins"/>
              <a:ea typeface="Poppins"/>
              <a:cs typeface="Poppins"/>
              <a:sym typeface="Poppins"/>
            </a:endParaRPr>
          </a:p>
        </p:txBody>
      </p:sp>
      <p:grpSp>
        <p:nvGrpSpPr>
          <p:cNvPr id="28" name="Group 28"/>
          <p:cNvGrpSpPr/>
          <p:nvPr/>
        </p:nvGrpSpPr>
        <p:grpSpPr>
          <a:xfrm>
            <a:off x="2519799" y="6554387"/>
            <a:ext cx="9879377" cy="719779"/>
            <a:chOff x="0" y="0"/>
            <a:chExt cx="2601976" cy="189571"/>
          </a:xfrm>
        </p:grpSpPr>
        <p:sp>
          <p:nvSpPr>
            <p:cNvPr id="29" name="Freeform 29"/>
            <p:cNvSpPr/>
            <p:nvPr/>
          </p:nvSpPr>
          <p:spPr>
            <a:xfrm>
              <a:off x="0" y="0"/>
              <a:ext cx="2601976" cy="189571"/>
            </a:xfrm>
            <a:custGeom>
              <a:avLst/>
              <a:gdLst/>
              <a:ahLst/>
              <a:cxnLst/>
              <a:rect l="l" t="t" r="r" b="b"/>
              <a:pathLst>
                <a:path w="2601976" h="189571">
                  <a:moveTo>
                    <a:pt x="39966" y="0"/>
                  </a:moveTo>
                  <a:lnTo>
                    <a:pt x="2562010" y="0"/>
                  </a:lnTo>
                  <a:cubicBezTo>
                    <a:pt x="2572610" y="0"/>
                    <a:pt x="2582775" y="4211"/>
                    <a:pt x="2590270" y="11706"/>
                  </a:cubicBezTo>
                  <a:cubicBezTo>
                    <a:pt x="2597765" y="19201"/>
                    <a:pt x="2601976" y="29366"/>
                    <a:pt x="2601976" y="39966"/>
                  </a:cubicBezTo>
                  <a:lnTo>
                    <a:pt x="2601976" y="149606"/>
                  </a:lnTo>
                  <a:cubicBezTo>
                    <a:pt x="2601976" y="160205"/>
                    <a:pt x="2597765" y="170371"/>
                    <a:pt x="2590270" y="177866"/>
                  </a:cubicBezTo>
                  <a:cubicBezTo>
                    <a:pt x="2582775" y="185361"/>
                    <a:pt x="2572610" y="189571"/>
                    <a:pt x="2562010" y="189571"/>
                  </a:cubicBezTo>
                  <a:lnTo>
                    <a:pt x="39966" y="189571"/>
                  </a:lnTo>
                  <a:cubicBezTo>
                    <a:pt x="29366" y="189571"/>
                    <a:pt x="19201" y="185361"/>
                    <a:pt x="11706" y="177866"/>
                  </a:cubicBezTo>
                  <a:cubicBezTo>
                    <a:pt x="4211" y="170371"/>
                    <a:pt x="0" y="160205"/>
                    <a:pt x="0" y="149606"/>
                  </a:cubicBezTo>
                  <a:lnTo>
                    <a:pt x="0" y="39966"/>
                  </a:lnTo>
                  <a:cubicBezTo>
                    <a:pt x="0" y="29366"/>
                    <a:pt x="4211" y="19201"/>
                    <a:pt x="11706" y="11706"/>
                  </a:cubicBezTo>
                  <a:cubicBezTo>
                    <a:pt x="19201" y="4211"/>
                    <a:pt x="29366" y="0"/>
                    <a:pt x="39966" y="0"/>
                  </a:cubicBezTo>
                  <a:close/>
                </a:path>
              </a:pathLst>
            </a:custGeom>
            <a:solidFill>
              <a:srgbClr val="FAC507"/>
            </a:solidFill>
          </p:spPr>
        </p:sp>
        <p:sp>
          <p:nvSpPr>
            <p:cNvPr id="30" name="TextBox 30"/>
            <p:cNvSpPr txBox="1"/>
            <p:nvPr/>
          </p:nvSpPr>
          <p:spPr>
            <a:xfrm>
              <a:off x="0" y="-57150"/>
              <a:ext cx="2601976" cy="24672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2307005" y="3549082"/>
            <a:ext cx="13342610" cy="1831885"/>
          </a:xfrm>
          <a:prstGeom prst="rect">
            <a:avLst/>
          </a:prstGeom>
        </p:spPr>
        <p:txBody>
          <a:bodyPr lIns="0" tIns="0" rIns="0" bIns="0" rtlCol="0" anchor="t">
            <a:spAutoFit/>
          </a:bodyPr>
          <a:lstStyle/>
          <a:p>
            <a:pPr marL="524491" lvl="1" indent="-262246" algn="l">
              <a:lnSpc>
                <a:spcPts val="2890"/>
              </a:lnSpc>
              <a:buFont typeface="Arial"/>
              <a:buChar char="•"/>
            </a:pPr>
            <a:r>
              <a:rPr lang="en-US" sz="2429">
                <a:solidFill>
                  <a:srgbClr val="FFFFFF"/>
                </a:solidFill>
                <a:latin typeface="Poppins"/>
                <a:ea typeface="Poppins"/>
                <a:cs typeface="Poppins"/>
                <a:sym typeface="Poppins"/>
              </a:rPr>
              <a:t>Celah/kelemahan dan kesalahan pada sistem</a:t>
            </a:r>
          </a:p>
          <a:p>
            <a:pPr marL="524491" lvl="1" indent="-262246" algn="l">
              <a:lnSpc>
                <a:spcPts val="2890"/>
              </a:lnSpc>
              <a:buFont typeface="Arial"/>
              <a:buChar char="•"/>
            </a:pPr>
            <a:r>
              <a:rPr lang="en-US" sz="2429">
                <a:solidFill>
                  <a:srgbClr val="FFFFFF"/>
                </a:solidFill>
                <a:latin typeface="Poppins"/>
                <a:ea typeface="Poppins"/>
                <a:cs typeface="Poppins"/>
                <a:sym typeface="Poppins"/>
              </a:rPr>
              <a:t>Kegagalan perangkat keras ataupun fasilitas lainnya yang disebabkan oleh alam ataupun penyebab lainnya</a:t>
            </a:r>
          </a:p>
          <a:p>
            <a:pPr marL="524491" lvl="1" indent="-262246" algn="l">
              <a:lnSpc>
                <a:spcPts val="2890"/>
              </a:lnSpc>
              <a:buFont typeface="Arial"/>
              <a:buChar char="•"/>
            </a:pPr>
            <a:r>
              <a:rPr lang="en-US" sz="2429">
                <a:solidFill>
                  <a:srgbClr val="FFFFFF"/>
                </a:solidFill>
                <a:latin typeface="Poppins"/>
                <a:ea typeface="Poppins"/>
                <a:cs typeface="Poppins"/>
                <a:sym typeface="Poppins"/>
              </a:rPr>
              <a:t>Kualitas input data yang buruk</a:t>
            </a:r>
          </a:p>
          <a:p>
            <a:pPr algn="l">
              <a:lnSpc>
                <a:spcPts val="2890"/>
              </a:lnSpc>
            </a:pPr>
            <a:endParaRPr lang="en-US" sz="2429">
              <a:solidFill>
                <a:srgbClr val="FFFFFF"/>
              </a:solidFill>
              <a:latin typeface="Poppins"/>
              <a:ea typeface="Poppins"/>
              <a:cs typeface="Poppins"/>
              <a:sym typeface="Poppins"/>
            </a:endParaRPr>
          </a:p>
        </p:txBody>
      </p:sp>
      <p:grpSp>
        <p:nvGrpSpPr>
          <p:cNvPr id="32" name="Group 32"/>
          <p:cNvGrpSpPr/>
          <p:nvPr/>
        </p:nvGrpSpPr>
        <p:grpSpPr>
          <a:xfrm>
            <a:off x="2519799" y="2436933"/>
            <a:ext cx="10265987" cy="807349"/>
            <a:chOff x="0" y="0"/>
            <a:chExt cx="2703799" cy="212635"/>
          </a:xfrm>
        </p:grpSpPr>
        <p:sp>
          <p:nvSpPr>
            <p:cNvPr id="33" name="Freeform 33"/>
            <p:cNvSpPr/>
            <p:nvPr/>
          </p:nvSpPr>
          <p:spPr>
            <a:xfrm>
              <a:off x="0" y="0"/>
              <a:ext cx="2703799" cy="212635"/>
            </a:xfrm>
            <a:custGeom>
              <a:avLst/>
              <a:gdLst/>
              <a:ahLst/>
              <a:cxnLst/>
              <a:rect l="l" t="t" r="r" b="b"/>
              <a:pathLst>
                <a:path w="2703799" h="212635">
                  <a:moveTo>
                    <a:pt x="38461" y="0"/>
                  </a:moveTo>
                  <a:lnTo>
                    <a:pt x="2665338" y="0"/>
                  </a:lnTo>
                  <a:cubicBezTo>
                    <a:pt x="2675539" y="0"/>
                    <a:pt x="2685321" y="4052"/>
                    <a:pt x="2692534" y="11265"/>
                  </a:cubicBezTo>
                  <a:cubicBezTo>
                    <a:pt x="2699747" y="18478"/>
                    <a:pt x="2703799" y="28260"/>
                    <a:pt x="2703799" y="38461"/>
                  </a:cubicBezTo>
                  <a:lnTo>
                    <a:pt x="2703799" y="174174"/>
                  </a:lnTo>
                  <a:cubicBezTo>
                    <a:pt x="2703799" y="195416"/>
                    <a:pt x="2686579" y="212635"/>
                    <a:pt x="2665338" y="212635"/>
                  </a:cubicBezTo>
                  <a:lnTo>
                    <a:pt x="38461" y="212635"/>
                  </a:lnTo>
                  <a:cubicBezTo>
                    <a:pt x="28260" y="212635"/>
                    <a:pt x="18478" y="208583"/>
                    <a:pt x="11265" y="201370"/>
                  </a:cubicBezTo>
                  <a:cubicBezTo>
                    <a:pt x="4052" y="194157"/>
                    <a:pt x="0" y="184375"/>
                    <a:pt x="0" y="174174"/>
                  </a:cubicBezTo>
                  <a:lnTo>
                    <a:pt x="0" y="38461"/>
                  </a:lnTo>
                  <a:cubicBezTo>
                    <a:pt x="0" y="28260"/>
                    <a:pt x="4052" y="18478"/>
                    <a:pt x="11265" y="11265"/>
                  </a:cubicBezTo>
                  <a:cubicBezTo>
                    <a:pt x="18478" y="4052"/>
                    <a:pt x="28260" y="0"/>
                    <a:pt x="38461" y="0"/>
                  </a:cubicBezTo>
                  <a:close/>
                </a:path>
              </a:pathLst>
            </a:custGeom>
            <a:solidFill>
              <a:srgbClr val="FAC507"/>
            </a:solidFill>
          </p:spPr>
        </p:sp>
        <p:sp>
          <p:nvSpPr>
            <p:cNvPr id="34" name="TextBox 34"/>
            <p:cNvSpPr txBox="1"/>
            <p:nvPr/>
          </p:nvSpPr>
          <p:spPr>
            <a:xfrm>
              <a:off x="0" y="-57150"/>
              <a:ext cx="2703799" cy="269785"/>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968208" y="2639040"/>
            <a:ext cx="10028816" cy="460920"/>
          </a:xfrm>
          <a:prstGeom prst="rect">
            <a:avLst/>
          </a:prstGeom>
        </p:spPr>
        <p:txBody>
          <a:bodyPr lIns="0" tIns="0" rIns="0" bIns="0" rtlCol="0" anchor="t">
            <a:spAutoFit/>
          </a:bodyPr>
          <a:lstStyle/>
          <a:p>
            <a:pPr algn="l">
              <a:lnSpc>
                <a:spcPts val="3485"/>
              </a:lnSpc>
            </a:pPr>
            <a:r>
              <a:rPr lang="en-US" sz="2929">
                <a:solidFill>
                  <a:srgbClr val="040606"/>
                </a:solidFill>
                <a:latin typeface="Poppins Bold"/>
                <a:ea typeface="Poppins Bold"/>
                <a:cs typeface="Poppins Bold"/>
                <a:sym typeface="Poppins Bold"/>
              </a:rPr>
              <a:t>Sumber pokok dari kinerja sistem yang bobrok:</a:t>
            </a:r>
          </a:p>
        </p:txBody>
      </p:sp>
      <p:sp>
        <p:nvSpPr>
          <p:cNvPr id="36" name="TextBox 36"/>
          <p:cNvSpPr txBox="1"/>
          <p:nvPr/>
        </p:nvSpPr>
        <p:spPr>
          <a:xfrm>
            <a:off x="2968208" y="6674291"/>
            <a:ext cx="10028816" cy="899070"/>
          </a:xfrm>
          <a:prstGeom prst="rect">
            <a:avLst/>
          </a:prstGeom>
        </p:spPr>
        <p:txBody>
          <a:bodyPr lIns="0" tIns="0" rIns="0" bIns="0" rtlCol="0" anchor="t">
            <a:spAutoFit/>
          </a:bodyPr>
          <a:lstStyle/>
          <a:p>
            <a:pPr algn="l">
              <a:lnSpc>
                <a:spcPts val="3485"/>
              </a:lnSpc>
            </a:pPr>
            <a:r>
              <a:rPr lang="en-US" sz="2929">
                <a:solidFill>
                  <a:srgbClr val="040606"/>
                </a:solidFill>
                <a:latin typeface="Poppins Bold"/>
                <a:ea typeface="Poppins Bold"/>
                <a:cs typeface="Poppins Bold"/>
                <a:sym typeface="Poppins Bold"/>
              </a:rPr>
              <a:t>Kualitas Hidup: Keadilan, Akses, dan Batasan</a:t>
            </a:r>
          </a:p>
          <a:p>
            <a:pPr algn="l">
              <a:lnSpc>
                <a:spcPts val="3485"/>
              </a:lnSpc>
            </a:pPr>
            <a:endParaRPr lang="en-US" sz="2929">
              <a:solidFill>
                <a:srgbClr val="040606"/>
              </a:solidFill>
              <a:latin typeface="Poppins Bold"/>
              <a:ea typeface="Poppins Bold"/>
              <a:cs typeface="Poppins Bold"/>
              <a:sym typeface="Poppins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23689" y="1976755"/>
            <a:ext cx="5750210" cy="1460297"/>
            <a:chOff x="0" y="0"/>
            <a:chExt cx="1514459" cy="384605"/>
          </a:xfrm>
        </p:grpSpPr>
        <p:sp>
          <p:nvSpPr>
            <p:cNvPr id="9" name="Freeform 9"/>
            <p:cNvSpPr/>
            <p:nvPr/>
          </p:nvSpPr>
          <p:spPr>
            <a:xfrm>
              <a:off x="0" y="0"/>
              <a:ext cx="1514459" cy="384605"/>
            </a:xfrm>
            <a:custGeom>
              <a:avLst/>
              <a:gdLst/>
              <a:ahLst/>
              <a:cxnLst/>
              <a:rect l="l" t="t" r="r" b="b"/>
              <a:pathLst>
                <a:path w="1514459" h="384605">
                  <a:moveTo>
                    <a:pt x="68665" y="0"/>
                  </a:moveTo>
                  <a:lnTo>
                    <a:pt x="1445794" y="0"/>
                  </a:lnTo>
                  <a:cubicBezTo>
                    <a:pt x="1483716" y="0"/>
                    <a:pt x="1514459" y="30742"/>
                    <a:pt x="1514459" y="68665"/>
                  </a:cubicBezTo>
                  <a:lnTo>
                    <a:pt x="1514459" y="315940"/>
                  </a:lnTo>
                  <a:cubicBezTo>
                    <a:pt x="1514459" y="353863"/>
                    <a:pt x="1483716" y="384605"/>
                    <a:pt x="1445794" y="384605"/>
                  </a:cubicBezTo>
                  <a:lnTo>
                    <a:pt x="68665" y="384605"/>
                  </a:lnTo>
                  <a:cubicBezTo>
                    <a:pt x="30742" y="384605"/>
                    <a:pt x="0" y="353863"/>
                    <a:pt x="0" y="315940"/>
                  </a:cubicBezTo>
                  <a:lnTo>
                    <a:pt x="0" y="68665"/>
                  </a:lnTo>
                  <a:cubicBezTo>
                    <a:pt x="0" y="30742"/>
                    <a:pt x="30742" y="0"/>
                    <a:pt x="68665" y="0"/>
                  </a:cubicBezTo>
                  <a:close/>
                </a:path>
              </a:pathLst>
            </a:custGeom>
            <a:solidFill>
              <a:srgbClr val="3C176B"/>
            </a:solidFill>
          </p:spPr>
        </p:sp>
        <p:sp>
          <p:nvSpPr>
            <p:cNvPr id="10" name="TextBox 10"/>
            <p:cNvSpPr txBox="1"/>
            <p:nvPr/>
          </p:nvSpPr>
          <p:spPr>
            <a:xfrm>
              <a:off x="0" y="-57150"/>
              <a:ext cx="1514459" cy="44175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99601" y="2662182"/>
            <a:ext cx="3469018" cy="393700"/>
          </a:xfrm>
          <a:prstGeom prst="rect">
            <a:avLst/>
          </a:prstGeom>
        </p:spPr>
        <p:txBody>
          <a:bodyPr lIns="0" tIns="0" rIns="0" bIns="0" rtlCol="0" anchor="t">
            <a:spAutoFit/>
          </a:bodyPr>
          <a:lstStyle/>
          <a:p>
            <a:pPr algn="just">
              <a:lnSpc>
                <a:spcPts val="2974"/>
              </a:lnSpc>
            </a:pPr>
            <a:r>
              <a:rPr lang="en-US" sz="2499">
                <a:solidFill>
                  <a:srgbClr val="FFFFFF"/>
                </a:solidFill>
                <a:latin typeface="Poppins"/>
                <a:ea typeface="Poppins"/>
                <a:cs typeface="Poppins"/>
                <a:sym typeface="Poppins"/>
              </a:rPr>
              <a:t>Pusat versus Tepian</a:t>
            </a:r>
          </a:p>
        </p:txBody>
      </p:sp>
      <p:sp>
        <p:nvSpPr>
          <p:cNvPr id="12" name="TextBox 12"/>
          <p:cNvSpPr txBox="1"/>
          <p:nvPr/>
        </p:nvSpPr>
        <p:spPr>
          <a:xfrm>
            <a:off x="1319282" y="1019175"/>
            <a:ext cx="7140227" cy="687705"/>
          </a:xfrm>
          <a:prstGeom prst="rect">
            <a:avLst/>
          </a:prstGeom>
        </p:spPr>
        <p:txBody>
          <a:bodyPr lIns="0" tIns="0" rIns="0" bIns="0" rtlCol="0" anchor="t">
            <a:spAutoFit/>
          </a:bodyPr>
          <a:lstStyle/>
          <a:p>
            <a:pPr algn="l">
              <a:lnSpc>
                <a:spcPts val="5084"/>
              </a:lnSpc>
            </a:pPr>
            <a:r>
              <a:rPr lang="en-US" sz="4499" spc="-134">
                <a:solidFill>
                  <a:srgbClr val="000000"/>
                </a:solidFill>
                <a:latin typeface="Poppins Bold"/>
                <a:ea typeface="Poppins Bold"/>
                <a:cs typeface="Poppins Bold"/>
                <a:sym typeface="Poppins Bold"/>
              </a:rPr>
              <a:t>Sesi interaktif </a:t>
            </a:r>
          </a:p>
        </p:txBody>
      </p:sp>
      <p:sp>
        <p:nvSpPr>
          <p:cNvPr id="13" name="TextBox 13"/>
          <p:cNvSpPr txBox="1"/>
          <p:nvPr/>
        </p:nvSpPr>
        <p:spPr>
          <a:xfrm>
            <a:off x="1699601" y="2277982"/>
            <a:ext cx="4798385" cy="384175"/>
          </a:xfrm>
          <a:prstGeom prst="rect">
            <a:avLst/>
          </a:prstGeom>
        </p:spPr>
        <p:txBody>
          <a:bodyPr lIns="0" tIns="0" rIns="0" bIns="0" rtlCol="0" anchor="t">
            <a:spAutoFit/>
          </a:bodyPr>
          <a:lstStyle/>
          <a:p>
            <a:pPr algn="l">
              <a:lnSpc>
                <a:spcPts val="2824"/>
              </a:lnSpc>
            </a:pPr>
            <a:r>
              <a:rPr lang="en-US" sz="2499" spc="-74">
                <a:solidFill>
                  <a:srgbClr val="FAF007"/>
                </a:solidFill>
                <a:latin typeface="Poppins Semi-Bold"/>
                <a:ea typeface="Poppins Semi-Bold"/>
                <a:cs typeface="Poppins Semi-Bold"/>
                <a:sym typeface="Poppins Semi-Bold"/>
              </a:rPr>
              <a:t>Menyeimbangkan Kekuatan:</a:t>
            </a:r>
          </a:p>
        </p:txBody>
      </p:sp>
      <p:sp>
        <p:nvSpPr>
          <p:cNvPr id="14" name="TextBox 14"/>
          <p:cNvSpPr txBox="1"/>
          <p:nvPr/>
        </p:nvSpPr>
        <p:spPr>
          <a:xfrm>
            <a:off x="2892455" y="7506640"/>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Expand your market</a:t>
            </a:r>
          </a:p>
        </p:txBody>
      </p:sp>
      <p:sp>
        <p:nvSpPr>
          <p:cNvPr id="15" name="TextBox 15"/>
          <p:cNvSpPr txBox="1"/>
          <p:nvPr/>
        </p:nvSpPr>
        <p:spPr>
          <a:xfrm>
            <a:off x="2493530" y="5330756"/>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Buy more effectively</a:t>
            </a:r>
          </a:p>
        </p:txBody>
      </p:sp>
      <p:grpSp>
        <p:nvGrpSpPr>
          <p:cNvPr id="16" name="Group 16"/>
          <p:cNvGrpSpPr/>
          <p:nvPr/>
        </p:nvGrpSpPr>
        <p:grpSpPr>
          <a:xfrm>
            <a:off x="1223689" y="3760967"/>
            <a:ext cx="5750210" cy="1581321"/>
            <a:chOff x="0" y="0"/>
            <a:chExt cx="1514459" cy="416479"/>
          </a:xfrm>
        </p:grpSpPr>
        <p:sp>
          <p:nvSpPr>
            <p:cNvPr id="17" name="Freeform 17"/>
            <p:cNvSpPr/>
            <p:nvPr/>
          </p:nvSpPr>
          <p:spPr>
            <a:xfrm>
              <a:off x="0" y="0"/>
              <a:ext cx="1514459" cy="416479"/>
            </a:xfrm>
            <a:custGeom>
              <a:avLst/>
              <a:gdLst/>
              <a:ahLst/>
              <a:cxnLst/>
              <a:rect l="l" t="t" r="r" b="b"/>
              <a:pathLst>
                <a:path w="1514459" h="416479">
                  <a:moveTo>
                    <a:pt x="68665" y="0"/>
                  </a:moveTo>
                  <a:lnTo>
                    <a:pt x="1445794" y="0"/>
                  </a:lnTo>
                  <a:cubicBezTo>
                    <a:pt x="1483716" y="0"/>
                    <a:pt x="1514459" y="30742"/>
                    <a:pt x="1514459" y="68665"/>
                  </a:cubicBezTo>
                  <a:lnTo>
                    <a:pt x="1514459" y="347815"/>
                  </a:lnTo>
                  <a:cubicBezTo>
                    <a:pt x="1514459" y="385737"/>
                    <a:pt x="1483716" y="416479"/>
                    <a:pt x="1445794" y="416479"/>
                  </a:cubicBezTo>
                  <a:lnTo>
                    <a:pt x="68665" y="416479"/>
                  </a:lnTo>
                  <a:cubicBezTo>
                    <a:pt x="30742" y="416479"/>
                    <a:pt x="0" y="385737"/>
                    <a:pt x="0" y="347815"/>
                  </a:cubicBezTo>
                  <a:lnTo>
                    <a:pt x="0" y="68665"/>
                  </a:lnTo>
                  <a:cubicBezTo>
                    <a:pt x="0" y="30742"/>
                    <a:pt x="30742" y="0"/>
                    <a:pt x="68665" y="0"/>
                  </a:cubicBezTo>
                  <a:close/>
                </a:path>
              </a:pathLst>
            </a:custGeom>
            <a:solidFill>
              <a:srgbClr val="00157C"/>
            </a:solidFill>
          </p:spPr>
        </p:sp>
        <p:sp>
          <p:nvSpPr>
            <p:cNvPr id="18" name="TextBox 18"/>
            <p:cNvSpPr txBox="1"/>
            <p:nvPr/>
          </p:nvSpPr>
          <p:spPr>
            <a:xfrm>
              <a:off x="0" y="-57150"/>
              <a:ext cx="1514459" cy="47362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834393" y="4351459"/>
            <a:ext cx="4798385" cy="698246"/>
          </a:xfrm>
          <a:prstGeom prst="rect">
            <a:avLst/>
          </a:prstGeom>
        </p:spPr>
        <p:txBody>
          <a:bodyPr lIns="0" tIns="0" rIns="0" bIns="0" rtlCol="0" anchor="t">
            <a:spAutoFit/>
          </a:bodyPr>
          <a:lstStyle/>
          <a:p>
            <a:pPr algn="l">
              <a:lnSpc>
                <a:spcPts val="2737"/>
              </a:lnSpc>
            </a:pPr>
            <a:r>
              <a:rPr lang="en-US" sz="2300">
                <a:solidFill>
                  <a:srgbClr val="FFFFFF"/>
                </a:solidFill>
                <a:latin typeface="Poppins"/>
                <a:ea typeface="Poppins"/>
                <a:cs typeface="Poppins"/>
                <a:sym typeface="Poppins"/>
              </a:rPr>
              <a:t>Berkurangnya Waktu Respon terhadap Persaingan</a:t>
            </a:r>
          </a:p>
        </p:txBody>
      </p:sp>
      <p:sp>
        <p:nvSpPr>
          <p:cNvPr id="20" name="TextBox 20"/>
          <p:cNvSpPr txBox="1"/>
          <p:nvPr/>
        </p:nvSpPr>
        <p:spPr>
          <a:xfrm>
            <a:off x="1834393" y="3976809"/>
            <a:ext cx="4798385" cy="384175"/>
          </a:xfrm>
          <a:prstGeom prst="rect">
            <a:avLst/>
          </a:prstGeom>
        </p:spPr>
        <p:txBody>
          <a:bodyPr lIns="0" tIns="0" rIns="0" bIns="0" rtlCol="0" anchor="t">
            <a:spAutoFit/>
          </a:bodyPr>
          <a:lstStyle/>
          <a:p>
            <a:pPr algn="l">
              <a:lnSpc>
                <a:spcPts val="2824"/>
              </a:lnSpc>
            </a:pPr>
            <a:r>
              <a:rPr lang="en-US" sz="2499" spc="-74">
                <a:solidFill>
                  <a:srgbClr val="FAF007"/>
                </a:solidFill>
                <a:latin typeface="Poppins Semi-Bold"/>
                <a:ea typeface="Poppins Semi-Bold"/>
                <a:cs typeface="Poppins Semi-Bold"/>
                <a:sym typeface="Poppins Semi-Bold"/>
              </a:rPr>
              <a:t>Kecepatan Perubahan:</a:t>
            </a:r>
          </a:p>
        </p:txBody>
      </p:sp>
      <p:sp>
        <p:nvSpPr>
          <p:cNvPr id="21" name="TextBox 21"/>
          <p:cNvSpPr txBox="1"/>
          <p:nvPr/>
        </p:nvSpPr>
        <p:spPr>
          <a:xfrm>
            <a:off x="2493530" y="7286727"/>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Buy more effectively</a:t>
            </a:r>
          </a:p>
        </p:txBody>
      </p:sp>
      <p:grpSp>
        <p:nvGrpSpPr>
          <p:cNvPr id="22" name="Group 22"/>
          <p:cNvGrpSpPr/>
          <p:nvPr/>
        </p:nvGrpSpPr>
        <p:grpSpPr>
          <a:xfrm>
            <a:off x="1223689" y="5714931"/>
            <a:ext cx="5750210" cy="1581321"/>
            <a:chOff x="0" y="0"/>
            <a:chExt cx="1514459" cy="416479"/>
          </a:xfrm>
        </p:grpSpPr>
        <p:sp>
          <p:nvSpPr>
            <p:cNvPr id="23" name="Freeform 23"/>
            <p:cNvSpPr/>
            <p:nvPr/>
          </p:nvSpPr>
          <p:spPr>
            <a:xfrm>
              <a:off x="0" y="0"/>
              <a:ext cx="1514459" cy="416479"/>
            </a:xfrm>
            <a:custGeom>
              <a:avLst/>
              <a:gdLst/>
              <a:ahLst/>
              <a:cxnLst/>
              <a:rect l="l" t="t" r="r" b="b"/>
              <a:pathLst>
                <a:path w="1514459" h="416479">
                  <a:moveTo>
                    <a:pt x="68665" y="0"/>
                  </a:moveTo>
                  <a:lnTo>
                    <a:pt x="1445794" y="0"/>
                  </a:lnTo>
                  <a:cubicBezTo>
                    <a:pt x="1483716" y="0"/>
                    <a:pt x="1514459" y="30742"/>
                    <a:pt x="1514459" y="68665"/>
                  </a:cubicBezTo>
                  <a:lnTo>
                    <a:pt x="1514459" y="347815"/>
                  </a:lnTo>
                  <a:cubicBezTo>
                    <a:pt x="1514459" y="385737"/>
                    <a:pt x="1483716" y="416479"/>
                    <a:pt x="1445794" y="416479"/>
                  </a:cubicBezTo>
                  <a:lnTo>
                    <a:pt x="68665" y="416479"/>
                  </a:lnTo>
                  <a:cubicBezTo>
                    <a:pt x="30742" y="416479"/>
                    <a:pt x="0" y="385737"/>
                    <a:pt x="0" y="347815"/>
                  </a:cubicBezTo>
                  <a:lnTo>
                    <a:pt x="0" y="68665"/>
                  </a:lnTo>
                  <a:cubicBezTo>
                    <a:pt x="0" y="30742"/>
                    <a:pt x="30742" y="0"/>
                    <a:pt x="68665" y="0"/>
                  </a:cubicBezTo>
                  <a:close/>
                </a:path>
              </a:pathLst>
            </a:custGeom>
            <a:solidFill>
              <a:srgbClr val="3C176B"/>
            </a:solidFill>
          </p:spPr>
        </p:sp>
        <p:sp>
          <p:nvSpPr>
            <p:cNvPr id="24" name="TextBox 24"/>
            <p:cNvSpPr txBox="1"/>
            <p:nvPr/>
          </p:nvSpPr>
          <p:spPr>
            <a:xfrm>
              <a:off x="0" y="-57150"/>
              <a:ext cx="1514459" cy="473629"/>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834393" y="6382791"/>
            <a:ext cx="4798385" cy="698246"/>
          </a:xfrm>
          <a:prstGeom prst="rect">
            <a:avLst/>
          </a:prstGeom>
        </p:spPr>
        <p:txBody>
          <a:bodyPr lIns="0" tIns="0" rIns="0" bIns="0" rtlCol="0" anchor="t">
            <a:spAutoFit/>
          </a:bodyPr>
          <a:lstStyle/>
          <a:p>
            <a:pPr algn="l">
              <a:lnSpc>
                <a:spcPts val="2737"/>
              </a:lnSpc>
            </a:pPr>
            <a:r>
              <a:rPr lang="en-US" sz="2300">
                <a:solidFill>
                  <a:srgbClr val="FFFFFF"/>
                </a:solidFill>
                <a:latin typeface="Poppins"/>
                <a:ea typeface="Poppins"/>
                <a:cs typeface="Poppins"/>
                <a:sym typeface="Poppins"/>
              </a:rPr>
              <a:t>Keluarga, Pekerjaan, dan Waktu Luang</a:t>
            </a:r>
          </a:p>
        </p:txBody>
      </p:sp>
      <p:sp>
        <p:nvSpPr>
          <p:cNvPr id="26" name="TextBox 26"/>
          <p:cNvSpPr txBox="1"/>
          <p:nvPr/>
        </p:nvSpPr>
        <p:spPr>
          <a:xfrm>
            <a:off x="1834393" y="6008141"/>
            <a:ext cx="4798385" cy="384175"/>
          </a:xfrm>
          <a:prstGeom prst="rect">
            <a:avLst/>
          </a:prstGeom>
        </p:spPr>
        <p:txBody>
          <a:bodyPr lIns="0" tIns="0" rIns="0" bIns="0" rtlCol="0" anchor="t">
            <a:spAutoFit/>
          </a:bodyPr>
          <a:lstStyle/>
          <a:p>
            <a:pPr algn="l">
              <a:lnSpc>
                <a:spcPts val="2824"/>
              </a:lnSpc>
            </a:pPr>
            <a:r>
              <a:rPr lang="en-US" sz="2499" spc="-74">
                <a:solidFill>
                  <a:srgbClr val="FAF007"/>
                </a:solidFill>
                <a:latin typeface="Poppins Semi-Bold"/>
                <a:ea typeface="Poppins Semi-Bold"/>
                <a:cs typeface="Poppins Semi-Bold"/>
                <a:sym typeface="Poppins Semi-Bold"/>
              </a:rPr>
              <a:t>Mengelola Batasan:</a:t>
            </a:r>
          </a:p>
        </p:txBody>
      </p:sp>
      <p:sp>
        <p:nvSpPr>
          <p:cNvPr id="27" name="TextBox 27"/>
          <p:cNvSpPr txBox="1"/>
          <p:nvPr/>
        </p:nvSpPr>
        <p:spPr>
          <a:xfrm>
            <a:off x="10788576" y="1592580"/>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Buy more effectively</a:t>
            </a:r>
          </a:p>
        </p:txBody>
      </p:sp>
      <p:grpSp>
        <p:nvGrpSpPr>
          <p:cNvPr id="28" name="Group 28"/>
          <p:cNvGrpSpPr/>
          <p:nvPr/>
        </p:nvGrpSpPr>
        <p:grpSpPr>
          <a:xfrm>
            <a:off x="9721870" y="1976755"/>
            <a:ext cx="6218851" cy="1581321"/>
            <a:chOff x="0" y="0"/>
            <a:chExt cx="1637887" cy="416479"/>
          </a:xfrm>
        </p:grpSpPr>
        <p:sp>
          <p:nvSpPr>
            <p:cNvPr id="29" name="Freeform 29"/>
            <p:cNvSpPr/>
            <p:nvPr/>
          </p:nvSpPr>
          <p:spPr>
            <a:xfrm>
              <a:off x="0" y="0"/>
              <a:ext cx="1637887" cy="416479"/>
            </a:xfrm>
            <a:custGeom>
              <a:avLst/>
              <a:gdLst/>
              <a:ahLst/>
              <a:cxnLst/>
              <a:rect l="l" t="t" r="r" b="b"/>
              <a:pathLst>
                <a:path w="1637887" h="416479">
                  <a:moveTo>
                    <a:pt x="63490" y="0"/>
                  </a:moveTo>
                  <a:lnTo>
                    <a:pt x="1574396" y="0"/>
                  </a:lnTo>
                  <a:cubicBezTo>
                    <a:pt x="1609461" y="0"/>
                    <a:pt x="1637887" y="28426"/>
                    <a:pt x="1637887" y="63490"/>
                  </a:cubicBezTo>
                  <a:lnTo>
                    <a:pt x="1637887" y="352989"/>
                  </a:lnTo>
                  <a:cubicBezTo>
                    <a:pt x="1637887" y="369828"/>
                    <a:pt x="1631198" y="385977"/>
                    <a:pt x="1619291" y="397884"/>
                  </a:cubicBezTo>
                  <a:cubicBezTo>
                    <a:pt x="1607384" y="409790"/>
                    <a:pt x="1591235" y="416479"/>
                    <a:pt x="1574396" y="416479"/>
                  </a:cubicBezTo>
                  <a:lnTo>
                    <a:pt x="63490" y="416479"/>
                  </a:lnTo>
                  <a:cubicBezTo>
                    <a:pt x="28426" y="416479"/>
                    <a:pt x="0" y="388054"/>
                    <a:pt x="0" y="352989"/>
                  </a:cubicBezTo>
                  <a:lnTo>
                    <a:pt x="0" y="63490"/>
                  </a:lnTo>
                  <a:cubicBezTo>
                    <a:pt x="0" y="28426"/>
                    <a:pt x="28426" y="0"/>
                    <a:pt x="63490" y="0"/>
                  </a:cubicBezTo>
                  <a:close/>
                </a:path>
              </a:pathLst>
            </a:custGeom>
            <a:solidFill>
              <a:srgbClr val="00157C"/>
            </a:solidFill>
          </p:spPr>
        </p:sp>
        <p:sp>
          <p:nvSpPr>
            <p:cNvPr id="30" name="TextBox 30"/>
            <p:cNvSpPr txBox="1"/>
            <p:nvPr/>
          </p:nvSpPr>
          <p:spPr>
            <a:xfrm>
              <a:off x="0" y="-57150"/>
              <a:ext cx="1637887" cy="473629"/>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197782" y="2567246"/>
            <a:ext cx="4798385" cy="698246"/>
          </a:xfrm>
          <a:prstGeom prst="rect">
            <a:avLst/>
          </a:prstGeom>
        </p:spPr>
        <p:txBody>
          <a:bodyPr lIns="0" tIns="0" rIns="0" bIns="0" rtlCol="0" anchor="t">
            <a:spAutoFit/>
          </a:bodyPr>
          <a:lstStyle/>
          <a:p>
            <a:pPr algn="l">
              <a:lnSpc>
                <a:spcPts val="2737"/>
              </a:lnSpc>
            </a:pPr>
            <a:r>
              <a:rPr lang="en-US" sz="2300">
                <a:solidFill>
                  <a:srgbClr val="FFFFFF"/>
                </a:solidFill>
                <a:latin typeface="Poppins"/>
                <a:ea typeface="Poppins"/>
                <a:cs typeface="Poppins"/>
                <a:sym typeface="Poppins"/>
              </a:rPr>
              <a:t>Kejahatan dan Penyalahgunaan Komputer</a:t>
            </a:r>
          </a:p>
        </p:txBody>
      </p:sp>
      <p:sp>
        <p:nvSpPr>
          <p:cNvPr id="32" name="TextBox 32"/>
          <p:cNvSpPr txBox="1"/>
          <p:nvPr/>
        </p:nvSpPr>
        <p:spPr>
          <a:xfrm>
            <a:off x="10129438" y="2192596"/>
            <a:ext cx="5403714" cy="384175"/>
          </a:xfrm>
          <a:prstGeom prst="rect">
            <a:avLst/>
          </a:prstGeom>
        </p:spPr>
        <p:txBody>
          <a:bodyPr lIns="0" tIns="0" rIns="0" bIns="0" rtlCol="0" anchor="t">
            <a:spAutoFit/>
          </a:bodyPr>
          <a:lstStyle/>
          <a:p>
            <a:pPr algn="l">
              <a:lnSpc>
                <a:spcPts val="2824"/>
              </a:lnSpc>
            </a:pPr>
            <a:r>
              <a:rPr lang="en-US" sz="2499" spc="-74">
                <a:solidFill>
                  <a:srgbClr val="FAF007"/>
                </a:solidFill>
                <a:latin typeface="Poppins Semi-Bold"/>
                <a:ea typeface="Poppins Semi-Bold"/>
                <a:cs typeface="Poppins Semi-Bold"/>
                <a:sym typeface="Poppins Semi-Bold"/>
              </a:rPr>
              <a:t>Ketergantungan dan Kerentanan</a:t>
            </a:r>
          </a:p>
        </p:txBody>
      </p:sp>
      <p:sp>
        <p:nvSpPr>
          <p:cNvPr id="33" name="TextBox 33"/>
          <p:cNvSpPr txBox="1"/>
          <p:nvPr/>
        </p:nvSpPr>
        <p:spPr>
          <a:xfrm>
            <a:off x="10991711" y="3548550"/>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Buy more effectively</a:t>
            </a:r>
          </a:p>
        </p:txBody>
      </p:sp>
      <p:grpSp>
        <p:nvGrpSpPr>
          <p:cNvPr id="34" name="Group 34"/>
          <p:cNvGrpSpPr/>
          <p:nvPr/>
        </p:nvGrpSpPr>
        <p:grpSpPr>
          <a:xfrm>
            <a:off x="9721870" y="3932725"/>
            <a:ext cx="6218851" cy="1581321"/>
            <a:chOff x="0" y="0"/>
            <a:chExt cx="1637887" cy="416479"/>
          </a:xfrm>
        </p:grpSpPr>
        <p:sp>
          <p:nvSpPr>
            <p:cNvPr id="35" name="Freeform 35"/>
            <p:cNvSpPr/>
            <p:nvPr/>
          </p:nvSpPr>
          <p:spPr>
            <a:xfrm>
              <a:off x="0" y="0"/>
              <a:ext cx="1637887" cy="416479"/>
            </a:xfrm>
            <a:custGeom>
              <a:avLst/>
              <a:gdLst/>
              <a:ahLst/>
              <a:cxnLst/>
              <a:rect l="l" t="t" r="r" b="b"/>
              <a:pathLst>
                <a:path w="1637887" h="416479">
                  <a:moveTo>
                    <a:pt x="63490" y="0"/>
                  </a:moveTo>
                  <a:lnTo>
                    <a:pt x="1574396" y="0"/>
                  </a:lnTo>
                  <a:cubicBezTo>
                    <a:pt x="1609461" y="0"/>
                    <a:pt x="1637887" y="28426"/>
                    <a:pt x="1637887" y="63490"/>
                  </a:cubicBezTo>
                  <a:lnTo>
                    <a:pt x="1637887" y="352989"/>
                  </a:lnTo>
                  <a:cubicBezTo>
                    <a:pt x="1637887" y="369828"/>
                    <a:pt x="1631198" y="385977"/>
                    <a:pt x="1619291" y="397884"/>
                  </a:cubicBezTo>
                  <a:cubicBezTo>
                    <a:pt x="1607384" y="409790"/>
                    <a:pt x="1591235" y="416479"/>
                    <a:pt x="1574396" y="416479"/>
                  </a:cubicBezTo>
                  <a:lnTo>
                    <a:pt x="63490" y="416479"/>
                  </a:lnTo>
                  <a:cubicBezTo>
                    <a:pt x="28426" y="416479"/>
                    <a:pt x="0" y="388054"/>
                    <a:pt x="0" y="352989"/>
                  </a:cubicBezTo>
                  <a:lnTo>
                    <a:pt x="0" y="63490"/>
                  </a:lnTo>
                  <a:cubicBezTo>
                    <a:pt x="0" y="28426"/>
                    <a:pt x="28426" y="0"/>
                    <a:pt x="63490" y="0"/>
                  </a:cubicBezTo>
                  <a:close/>
                </a:path>
              </a:pathLst>
            </a:custGeom>
            <a:solidFill>
              <a:srgbClr val="3C176B"/>
            </a:solidFill>
          </p:spPr>
        </p:sp>
        <p:sp>
          <p:nvSpPr>
            <p:cNvPr id="36" name="TextBox 36"/>
            <p:cNvSpPr txBox="1"/>
            <p:nvPr/>
          </p:nvSpPr>
          <p:spPr>
            <a:xfrm>
              <a:off x="0" y="-57150"/>
              <a:ext cx="1637887" cy="473629"/>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10228966" y="4218187"/>
            <a:ext cx="4798385" cy="1041146"/>
          </a:xfrm>
          <a:prstGeom prst="rect">
            <a:avLst/>
          </a:prstGeom>
        </p:spPr>
        <p:txBody>
          <a:bodyPr lIns="0" tIns="0" rIns="0" bIns="0" rtlCol="0" anchor="t">
            <a:spAutoFit/>
          </a:bodyPr>
          <a:lstStyle/>
          <a:p>
            <a:pPr algn="l">
              <a:lnSpc>
                <a:spcPts val="2737"/>
              </a:lnSpc>
            </a:pPr>
            <a:r>
              <a:rPr lang="en-US" sz="2300">
                <a:solidFill>
                  <a:srgbClr val="FAF007"/>
                </a:solidFill>
                <a:latin typeface="Poppins Bold"/>
                <a:ea typeface="Poppins Bold"/>
                <a:cs typeface="Poppins Bold"/>
                <a:sym typeface="Poppins Bold"/>
              </a:rPr>
              <a:t>Ketenagakerjaan:</a:t>
            </a:r>
            <a:r>
              <a:rPr lang="en-US" sz="2300">
                <a:solidFill>
                  <a:srgbClr val="FFFFFF"/>
                </a:solidFill>
                <a:latin typeface="Poppins"/>
                <a:ea typeface="Poppins"/>
                <a:cs typeface="Poppins"/>
                <a:sym typeface="Poppins"/>
              </a:rPr>
              <a:t> Dampak Buruk Teknologi dan Penataan Ulang Pekerjaan yang Hilang</a:t>
            </a:r>
          </a:p>
        </p:txBody>
      </p:sp>
      <p:grpSp>
        <p:nvGrpSpPr>
          <p:cNvPr id="38" name="Group 38"/>
          <p:cNvGrpSpPr/>
          <p:nvPr/>
        </p:nvGrpSpPr>
        <p:grpSpPr>
          <a:xfrm>
            <a:off x="9721870" y="5902256"/>
            <a:ext cx="6218851" cy="1581321"/>
            <a:chOff x="0" y="0"/>
            <a:chExt cx="1637887" cy="416479"/>
          </a:xfrm>
        </p:grpSpPr>
        <p:sp>
          <p:nvSpPr>
            <p:cNvPr id="39" name="Freeform 39"/>
            <p:cNvSpPr/>
            <p:nvPr/>
          </p:nvSpPr>
          <p:spPr>
            <a:xfrm>
              <a:off x="0" y="0"/>
              <a:ext cx="1637887" cy="416479"/>
            </a:xfrm>
            <a:custGeom>
              <a:avLst/>
              <a:gdLst/>
              <a:ahLst/>
              <a:cxnLst/>
              <a:rect l="l" t="t" r="r" b="b"/>
              <a:pathLst>
                <a:path w="1637887" h="416479">
                  <a:moveTo>
                    <a:pt x="63490" y="0"/>
                  </a:moveTo>
                  <a:lnTo>
                    <a:pt x="1574396" y="0"/>
                  </a:lnTo>
                  <a:cubicBezTo>
                    <a:pt x="1609461" y="0"/>
                    <a:pt x="1637887" y="28426"/>
                    <a:pt x="1637887" y="63490"/>
                  </a:cubicBezTo>
                  <a:lnTo>
                    <a:pt x="1637887" y="352989"/>
                  </a:lnTo>
                  <a:cubicBezTo>
                    <a:pt x="1637887" y="369828"/>
                    <a:pt x="1631198" y="385977"/>
                    <a:pt x="1619291" y="397884"/>
                  </a:cubicBezTo>
                  <a:cubicBezTo>
                    <a:pt x="1607384" y="409790"/>
                    <a:pt x="1591235" y="416479"/>
                    <a:pt x="1574396" y="416479"/>
                  </a:cubicBezTo>
                  <a:lnTo>
                    <a:pt x="63490" y="416479"/>
                  </a:lnTo>
                  <a:cubicBezTo>
                    <a:pt x="28426" y="416479"/>
                    <a:pt x="0" y="388054"/>
                    <a:pt x="0" y="352989"/>
                  </a:cubicBezTo>
                  <a:lnTo>
                    <a:pt x="0" y="63490"/>
                  </a:lnTo>
                  <a:cubicBezTo>
                    <a:pt x="0" y="28426"/>
                    <a:pt x="28426" y="0"/>
                    <a:pt x="63490" y="0"/>
                  </a:cubicBezTo>
                  <a:close/>
                </a:path>
              </a:pathLst>
            </a:custGeom>
            <a:solidFill>
              <a:srgbClr val="00157C"/>
            </a:solidFill>
          </p:spPr>
        </p:sp>
        <p:sp>
          <p:nvSpPr>
            <p:cNvPr id="40" name="TextBox 40"/>
            <p:cNvSpPr txBox="1"/>
            <p:nvPr/>
          </p:nvSpPr>
          <p:spPr>
            <a:xfrm>
              <a:off x="0" y="-57150"/>
              <a:ext cx="1637887" cy="473629"/>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0228966" y="6187718"/>
            <a:ext cx="4798385" cy="1041146"/>
          </a:xfrm>
          <a:prstGeom prst="rect">
            <a:avLst/>
          </a:prstGeom>
        </p:spPr>
        <p:txBody>
          <a:bodyPr lIns="0" tIns="0" rIns="0" bIns="0" rtlCol="0" anchor="t">
            <a:spAutoFit/>
          </a:bodyPr>
          <a:lstStyle/>
          <a:p>
            <a:pPr algn="l">
              <a:lnSpc>
                <a:spcPts val="2737"/>
              </a:lnSpc>
            </a:pPr>
            <a:r>
              <a:rPr lang="en-US" sz="2300">
                <a:solidFill>
                  <a:srgbClr val="FAF007"/>
                </a:solidFill>
                <a:latin typeface="Poppins Bold"/>
                <a:ea typeface="Poppins Bold"/>
                <a:cs typeface="Poppins Bold"/>
                <a:sym typeface="Poppins Bold"/>
              </a:rPr>
              <a:t>Kesetaraan dan Hak Akses: </a:t>
            </a:r>
            <a:r>
              <a:rPr lang="en-US" sz="2300">
                <a:solidFill>
                  <a:srgbClr val="FFFFFF"/>
                </a:solidFill>
                <a:latin typeface="Poppins"/>
                <a:ea typeface="Poppins"/>
                <a:cs typeface="Poppins"/>
                <a:sym typeface="Poppins"/>
              </a:rPr>
              <a:t>Meningkatnya Kesenjangan Sosial dan Pembedaan Ras</a:t>
            </a:r>
          </a:p>
        </p:txBody>
      </p:sp>
      <p:sp>
        <p:nvSpPr>
          <p:cNvPr id="42" name="TextBox 42"/>
          <p:cNvSpPr txBox="1"/>
          <p:nvPr/>
        </p:nvSpPr>
        <p:spPr>
          <a:xfrm>
            <a:off x="2493530" y="7292804"/>
            <a:ext cx="3210526" cy="384175"/>
          </a:xfrm>
          <a:prstGeom prst="rect">
            <a:avLst/>
          </a:prstGeom>
        </p:spPr>
        <p:txBody>
          <a:bodyPr lIns="0" tIns="0" rIns="0" bIns="0" rtlCol="0" anchor="t">
            <a:spAutoFit/>
          </a:bodyPr>
          <a:lstStyle/>
          <a:p>
            <a:pPr algn="l">
              <a:lnSpc>
                <a:spcPts val="2824"/>
              </a:lnSpc>
            </a:pPr>
            <a:r>
              <a:rPr lang="en-US" sz="2499" spc="-74">
                <a:solidFill>
                  <a:srgbClr val="FFFFFF"/>
                </a:solidFill>
                <a:latin typeface="Poppins Semi-Bold"/>
                <a:ea typeface="Poppins Semi-Bold"/>
                <a:cs typeface="Poppins Semi-Bold"/>
                <a:sym typeface="Poppins Semi-Bold"/>
              </a:rPr>
              <a:t>Buy more effectively</a:t>
            </a:r>
          </a:p>
        </p:txBody>
      </p:sp>
      <p:grpSp>
        <p:nvGrpSpPr>
          <p:cNvPr id="43" name="Group 43"/>
          <p:cNvGrpSpPr/>
          <p:nvPr/>
        </p:nvGrpSpPr>
        <p:grpSpPr>
          <a:xfrm>
            <a:off x="1223689" y="7676979"/>
            <a:ext cx="5750210" cy="1581321"/>
            <a:chOff x="0" y="0"/>
            <a:chExt cx="1514459" cy="416479"/>
          </a:xfrm>
        </p:grpSpPr>
        <p:sp>
          <p:nvSpPr>
            <p:cNvPr id="44" name="Freeform 44"/>
            <p:cNvSpPr/>
            <p:nvPr/>
          </p:nvSpPr>
          <p:spPr>
            <a:xfrm>
              <a:off x="0" y="0"/>
              <a:ext cx="1514459" cy="416479"/>
            </a:xfrm>
            <a:custGeom>
              <a:avLst/>
              <a:gdLst/>
              <a:ahLst/>
              <a:cxnLst/>
              <a:rect l="l" t="t" r="r" b="b"/>
              <a:pathLst>
                <a:path w="1514459" h="416479">
                  <a:moveTo>
                    <a:pt x="68665" y="0"/>
                  </a:moveTo>
                  <a:lnTo>
                    <a:pt x="1445794" y="0"/>
                  </a:lnTo>
                  <a:cubicBezTo>
                    <a:pt x="1483716" y="0"/>
                    <a:pt x="1514459" y="30742"/>
                    <a:pt x="1514459" y="68665"/>
                  </a:cubicBezTo>
                  <a:lnTo>
                    <a:pt x="1514459" y="347815"/>
                  </a:lnTo>
                  <a:cubicBezTo>
                    <a:pt x="1514459" y="385737"/>
                    <a:pt x="1483716" y="416479"/>
                    <a:pt x="1445794" y="416479"/>
                  </a:cubicBezTo>
                  <a:lnTo>
                    <a:pt x="68665" y="416479"/>
                  </a:lnTo>
                  <a:cubicBezTo>
                    <a:pt x="30742" y="416479"/>
                    <a:pt x="0" y="385737"/>
                    <a:pt x="0" y="347815"/>
                  </a:cubicBezTo>
                  <a:lnTo>
                    <a:pt x="0" y="68665"/>
                  </a:lnTo>
                  <a:cubicBezTo>
                    <a:pt x="0" y="30742"/>
                    <a:pt x="30742" y="0"/>
                    <a:pt x="68665" y="0"/>
                  </a:cubicBezTo>
                  <a:close/>
                </a:path>
              </a:pathLst>
            </a:custGeom>
            <a:solidFill>
              <a:srgbClr val="3C176B"/>
            </a:solidFill>
          </p:spPr>
        </p:sp>
        <p:sp>
          <p:nvSpPr>
            <p:cNvPr id="45" name="TextBox 45"/>
            <p:cNvSpPr txBox="1"/>
            <p:nvPr/>
          </p:nvSpPr>
          <p:spPr>
            <a:xfrm>
              <a:off x="0" y="-57150"/>
              <a:ext cx="1514459" cy="473629"/>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699601" y="8100365"/>
            <a:ext cx="4798385" cy="698246"/>
          </a:xfrm>
          <a:prstGeom prst="rect">
            <a:avLst/>
          </a:prstGeom>
        </p:spPr>
        <p:txBody>
          <a:bodyPr lIns="0" tIns="0" rIns="0" bIns="0" rtlCol="0" anchor="t">
            <a:spAutoFit/>
          </a:bodyPr>
          <a:lstStyle/>
          <a:p>
            <a:pPr algn="l">
              <a:lnSpc>
                <a:spcPts val="2737"/>
              </a:lnSpc>
            </a:pPr>
            <a:r>
              <a:rPr lang="en-US" sz="2300">
                <a:solidFill>
                  <a:srgbClr val="FAF007"/>
                </a:solidFill>
                <a:latin typeface="Poppins Bold"/>
                <a:ea typeface="Poppins Bold"/>
                <a:cs typeface="Poppins Bold"/>
                <a:sym typeface="Poppins Bold"/>
              </a:rPr>
              <a:t>Risiko Kesehatan: </a:t>
            </a:r>
            <a:r>
              <a:rPr lang="en-US" sz="2300">
                <a:solidFill>
                  <a:srgbClr val="FFFFFF"/>
                </a:solidFill>
                <a:latin typeface="Poppins"/>
                <a:ea typeface="Poppins"/>
                <a:cs typeface="Poppins"/>
                <a:sym typeface="Poppins"/>
              </a:rPr>
              <a:t>RSI, CVS, dan Technostress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68704" y="-2845727"/>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572850">
            <a:off x="12615888" y="-5379083"/>
            <a:ext cx="951101" cy="18359252"/>
            <a:chOff x="0" y="0"/>
            <a:chExt cx="250496" cy="4835359"/>
          </a:xfrm>
        </p:grpSpPr>
        <p:sp>
          <p:nvSpPr>
            <p:cNvPr id="6" name="Freeform 6"/>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7" name="TextBox 7"/>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9208117" y="6767849"/>
            <a:ext cx="4934623" cy="4871009"/>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9537693" y="7074263"/>
            <a:ext cx="4008535" cy="3956860"/>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2987509" y="1028700"/>
            <a:ext cx="5727608" cy="9853949"/>
          </a:xfrm>
          <a:custGeom>
            <a:avLst/>
            <a:gdLst/>
            <a:ahLst/>
            <a:cxnLst/>
            <a:rect l="l" t="t" r="r" b="b"/>
            <a:pathLst>
              <a:path w="5727608" h="9853949">
                <a:moveTo>
                  <a:pt x="0" y="0"/>
                </a:moveTo>
                <a:lnTo>
                  <a:pt x="5727608" y="0"/>
                </a:lnTo>
                <a:lnTo>
                  <a:pt x="5727608" y="9853949"/>
                </a:lnTo>
                <a:lnTo>
                  <a:pt x="0" y="9853949"/>
                </a:lnTo>
                <a:lnTo>
                  <a:pt x="0" y="0"/>
                </a:lnTo>
                <a:close/>
              </a:path>
            </a:pathLst>
          </a:custGeom>
          <a:blipFill>
            <a:blip r:embed="rId2"/>
            <a:stretch>
              <a:fillRect/>
            </a:stretch>
          </a:blipFill>
        </p:spPr>
      </p:sp>
      <p:sp>
        <p:nvSpPr>
          <p:cNvPr id="15" name="TextBox 15"/>
          <p:cNvSpPr txBox="1"/>
          <p:nvPr/>
        </p:nvSpPr>
        <p:spPr>
          <a:xfrm>
            <a:off x="1028700" y="876300"/>
            <a:ext cx="9854147" cy="927736"/>
          </a:xfrm>
          <a:prstGeom prst="rect">
            <a:avLst/>
          </a:prstGeom>
        </p:spPr>
        <p:txBody>
          <a:bodyPr lIns="0" tIns="0" rIns="0" bIns="0" rtlCol="0" anchor="t">
            <a:spAutoFit/>
          </a:bodyPr>
          <a:lstStyle/>
          <a:p>
            <a:pPr algn="l">
              <a:lnSpc>
                <a:spcPts val="7139"/>
              </a:lnSpc>
              <a:spcBef>
                <a:spcPct val="0"/>
              </a:spcBef>
            </a:pPr>
            <a:r>
              <a:rPr lang="en-US" sz="5099">
                <a:solidFill>
                  <a:srgbClr val="2D176B"/>
                </a:solidFill>
                <a:latin typeface="Poppins Bold"/>
                <a:ea typeface="Poppins Bold"/>
                <a:cs typeface="Poppins Bold"/>
                <a:sym typeface="Poppins Bold"/>
              </a:rPr>
              <a:t>Sisi Interaktif: Organisasi</a:t>
            </a:r>
          </a:p>
        </p:txBody>
      </p:sp>
      <p:sp>
        <p:nvSpPr>
          <p:cNvPr id="16" name="TextBox 16"/>
          <p:cNvSpPr txBox="1"/>
          <p:nvPr/>
        </p:nvSpPr>
        <p:spPr>
          <a:xfrm>
            <a:off x="1028700" y="3335837"/>
            <a:ext cx="10308532" cy="2197100"/>
          </a:xfrm>
          <a:prstGeom prst="rect">
            <a:avLst/>
          </a:prstGeom>
        </p:spPr>
        <p:txBody>
          <a:bodyPr lIns="0" tIns="0" rIns="0" bIns="0" rtlCol="0" anchor="t">
            <a:spAutoFit/>
          </a:bodyPr>
          <a:lstStyle/>
          <a:p>
            <a:pPr algn="just">
              <a:lnSpc>
                <a:spcPts val="2874"/>
              </a:lnSpc>
            </a:pPr>
            <a:r>
              <a:rPr lang="en-US" sz="2499">
                <a:solidFill>
                  <a:srgbClr val="000000"/>
                </a:solidFill>
                <a:latin typeface="Poppins"/>
                <a:ea typeface="Poppins"/>
                <a:cs typeface="Poppins"/>
                <a:sym typeface="Poppins"/>
              </a:rPr>
              <a:t>Pada masa awal komputer pribadi dan internet, beberapa anlis teknologi dan sosiolog mengkhawatirkan tentang ‘’kesenjangan digital’’, dimana orang yang lebih kaya dan berpendidikan jauh lebih diuntungkan dengan kehadiran teknologi baru, ketimbang masyarakat dari kelompok yang kurang beruntung.</a:t>
            </a:r>
          </a:p>
          <a:p>
            <a:pPr algn="just">
              <a:lnSpc>
                <a:spcPts val="2874"/>
              </a:lnSpc>
            </a:pPr>
            <a:endParaRPr lang="en-US" sz="2499">
              <a:solidFill>
                <a:srgbClr val="000000"/>
              </a:solidFill>
              <a:latin typeface="Poppins"/>
              <a:ea typeface="Poppins"/>
              <a:cs typeface="Poppins"/>
              <a:sym typeface="Poppins"/>
            </a:endParaRPr>
          </a:p>
        </p:txBody>
      </p:sp>
      <p:sp>
        <p:nvSpPr>
          <p:cNvPr id="17" name="TextBox 17"/>
          <p:cNvSpPr txBox="1"/>
          <p:nvPr/>
        </p:nvSpPr>
        <p:spPr>
          <a:xfrm>
            <a:off x="1028700" y="5920404"/>
            <a:ext cx="10308532" cy="3282950"/>
          </a:xfrm>
          <a:prstGeom prst="rect">
            <a:avLst/>
          </a:prstGeom>
        </p:spPr>
        <p:txBody>
          <a:bodyPr lIns="0" tIns="0" rIns="0" bIns="0" rtlCol="0" anchor="t">
            <a:spAutoFit/>
          </a:bodyPr>
          <a:lstStyle/>
          <a:p>
            <a:pPr algn="l">
              <a:lnSpc>
                <a:spcPts val="2874"/>
              </a:lnSpc>
            </a:pPr>
            <a:r>
              <a:rPr lang="en-US" sz="2499">
                <a:solidFill>
                  <a:srgbClr val="000000"/>
                </a:solidFill>
                <a:latin typeface="Poppins"/>
                <a:ea typeface="Poppins"/>
                <a:cs typeface="Poppins"/>
                <a:sym typeface="Poppins"/>
              </a:rPr>
              <a:t>Tapi perkembangan teknologi sekarang telah memungkinkan semua kelompok masyarakat dapat menggunakan komputer dan internet setiap hari dengan jangka waktu yang</a:t>
            </a:r>
          </a:p>
          <a:p>
            <a:pPr algn="l">
              <a:lnSpc>
                <a:spcPts val="2874"/>
              </a:lnSpc>
            </a:pPr>
            <a:r>
              <a:rPr lang="en-US" sz="2499">
                <a:solidFill>
                  <a:srgbClr val="000000"/>
                </a:solidFill>
                <a:latin typeface="Poppins"/>
                <a:ea typeface="Poppins"/>
                <a:cs typeface="Poppins"/>
                <a:sym typeface="Poppins"/>
              </a:rPr>
              <a:t> lama. Sehingga perhatian ‘’kesenjangan digital’’ </a:t>
            </a:r>
          </a:p>
          <a:p>
            <a:pPr algn="l">
              <a:lnSpc>
                <a:spcPts val="2874"/>
              </a:lnSpc>
            </a:pPr>
            <a:r>
              <a:rPr lang="en-US" sz="2499">
                <a:solidFill>
                  <a:srgbClr val="000000"/>
                </a:solidFill>
                <a:latin typeface="Poppins"/>
                <a:ea typeface="Poppins"/>
                <a:cs typeface="Poppins"/>
                <a:sym typeface="Poppins"/>
              </a:rPr>
              <a:t>sekarang telah bergeser- bimbingan orang tua dan pengawasan dalam penggunaan teknologi </a:t>
            </a:r>
          </a:p>
          <a:p>
            <a:pPr algn="l">
              <a:lnSpc>
                <a:spcPts val="2874"/>
              </a:lnSpc>
            </a:pPr>
            <a:r>
              <a:rPr lang="en-US" sz="2499">
                <a:solidFill>
                  <a:srgbClr val="000000"/>
                </a:solidFill>
                <a:latin typeface="Poppins"/>
                <a:ea typeface="Poppins"/>
                <a:cs typeface="Poppins"/>
                <a:sym typeface="Poppins"/>
              </a:rPr>
              <a:t>lebih penting, ketimbang akses kepada teknologi </a:t>
            </a:r>
          </a:p>
          <a:p>
            <a:pPr algn="l">
              <a:lnSpc>
                <a:spcPts val="2874"/>
              </a:lnSpc>
            </a:pPr>
            <a:r>
              <a:rPr lang="en-US" sz="2499">
                <a:solidFill>
                  <a:srgbClr val="000000"/>
                </a:solidFill>
                <a:latin typeface="Poppins"/>
                <a:ea typeface="Poppins"/>
                <a:cs typeface="Poppins"/>
                <a:sym typeface="Poppins"/>
              </a:rPr>
              <a:t>itu sendiri.</a:t>
            </a:r>
          </a:p>
          <a:p>
            <a:pPr algn="l">
              <a:lnSpc>
                <a:spcPts val="2874"/>
              </a:lnSpc>
            </a:pPr>
            <a:endParaRPr lang="en-US" sz="2499">
              <a:solidFill>
                <a:srgbClr val="000000"/>
              </a:solidFill>
              <a:latin typeface="Poppins"/>
              <a:ea typeface="Poppins"/>
              <a:cs typeface="Poppins"/>
              <a:sym typeface="Poppins"/>
            </a:endParaRPr>
          </a:p>
        </p:txBody>
      </p:sp>
      <p:sp>
        <p:nvSpPr>
          <p:cNvPr id="18" name="TextBox 18"/>
          <p:cNvSpPr txBox="1"/>
          <p:nvPr/>
        </p:nvSpPr>
        <p:spPr>
          <a:xfrm>
            <a:off x="1028700" y="2310312"/>
            <a:ext cx="10646729" cy="635000"/>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Poppins Bold"/>
                <a:ea typeface="Poppins Bold"/>
                <a:cs typeface="Poppins Bold"/>
                <a:sym typeface="Poppins Bold"/>
              </a:rPr>
              <a:t>Pemborosan Waktu: Kesenjangan Digital Baru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08643" y="-2845727"/>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495050" y="0"/>
            <a:ext cx="7792950" cy="10288229"/>
            <a:chOff x="0" y="0"/>
            <a:chExt cx="26797495" cy="35377971"/>
          </a:xfrm>
        </p:grpSpPr>
        <p:sp>
          <p:nvSpPr>
            <p:cNvPr id="6" name="Freeform 6"/>
            <p:cNvSpPr/>
            <p:nvPr/>
          </p:nvSpPr>
          <p:spPr>
            <a:xfrm>
              <a:off x="0" y="0"/>
              <a:ext cx="26797508" cy="35378008"/>
            </a:xfrm>
            <a:custGeom>
              <a:avLst/>
              <a:gdLst/>
              <a:ahLst/>
              <a:cxnLst/>
              <a:rect l="l" t="t" r="r" b="b"/>
              <a:pathLst>
                <a:path w="26797508" h="35378008">
                  <a:moveTo>
                    <a:pt x="26797508" y="0"/>
                  </a:moveTo>
                  <a:lnTo>
                    <a:pt x="0" y="14351"/>
                  </a:lnTo>
                  <a:lnTo>
                    <a:pt x="6650355" y="12865989"/>
                  </a:lnTo>
                  <a:lnTo>
                    <a:pt x="1410335" y="23432390"/>
                  </a:lnTo>
                  <a:lnTo>
                    <a:pt x="7510780" y="35378008"/>
                  </a:lnTo>
                  <a:lnTo>
                    <a:pt x="26797508" y="35371785"/>
                  </a:lnTo>
                  <a:lnTo>
                    <a:pt x="26797508" y="0"/>
                  </a:lnTo>
                  <a:close/>
                </a:path>
              </a:pathLst>
            </a:custGeom>
            <a:blipFill>
              <a:blip r:embed="rId2"/>
              <a:stretch>
                <a:fillRect l="-66394" r="-31634"/>
              </a:stretch>
            </a:blipFill>
          </p:spPr>
        </p:sp>
      </p:grpSp>
      <p:grpSp>
        <p:nvGrpSpPr>
          <p:cNvPr id="7" name="Group 7"/>
          <p:cNvGrpSpPr/>
          <p:nvPr/>
        </p:nvGrpSpPr>
        <p:grpSpPr>
          <a:xfrm rot="-1572850">
            <a:off x="10355827" y="-5379083"/>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7601645" y="6767849"/>
            <a:ext cx="4934623" cy="4871009"/>
            <a:chOff x="0" y="0"/>
            <a:chExt cx="720488" cy="711200"/>
          </a:xfrm>
        </p:grpSpPr>
        <p:sp>
          <p:nvSpPr>
            <p:cNvPr id="11" name="Freeform 11"/>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2" name="TextBox 12"/>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144000" y="5086350"/>
            <a:ext cx="1492830" cy="1473585"/>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2D176B"/>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9144000" y="3612765"/>
            <a:ext cx="1492830" cy="1473585"/>
            <a:chOff x="0" y="0"/>
            <a:chExt cx="720488" cy="711200"/>
          </a:xfrm>
        </p:grpSpPr>
        <p:sp>
          <p:nvSpPr>
            <p:cNvPr id="17" name="Freeform 17"/>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8" name="TextBox 18"/>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10800000">
            <a:off x="7931220" y="7074263"/>
            <a:ext cx="4008535" cy="3956860"/>
            <a:chOff x="0" y="0"/>
            <a:chExt cx="720488" cy="711200"/>
          </a:xfrm>
        </p:grpSpPr>
        <p:sp>
          <p:nvSpPr>
            <p:cNvPr id="20" name="Freeform 20"/>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21" name="TextBox 21"/>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18015" y="3957888"/>
            <a:ext cx="7963239" cy="1474441"/>
          </a:xfrm>
          <a:prstGeom prst="rect">
            <a:avLst/>
          </a:prstGeom>
        </p:spPr>
        <p:txBody>
          <a:bodyPr lIns="0" tIns="0" rIns="0" bIns="0" rtlCol="0" anchor="t">
            <a:spAutoFit/>
          </a:bodyPr>
          <a:lstStyle/>
          <a:p>
            <a:pPr algn="l">
              <a:lnSpc>
                <a:spcPts val="10650"/>
              </a:lnSpc>
            </a:pPr>
            <a:r>
              <a:rPr lang="en-US" sz="9425" spc="-282">
                <a:solidFill>
                  <a:srgbClr val="000000"/>
                </a:solidFill>
                <a:latin typeface="Poppins Bold"/>
                <a:ea typeface="Poppins Bold"/>
                <a:cs typeface="Poppins Bold"/>
                <a:sym typeface="Poppins Bold"/>
              </a:rPr>
              <a:t>TERIMAKASIH</a:t>
            </a:r>
          </a:p>
        </p:txBody>
      </p:sp>
      <p:sp>
        <p:nvSpPr>
          <p:cNvPr id="26" name="Freeform 26"/>
          <p:cNvSpPr/>
          <p:nvPr/>
        </p:nvSpPr>
        <p:spPr>
          <a:xfrm>
            <a:off x="646135" y="629099"/>
            <a:ext cx="1508157" cy="1508157"/>
          </a:xfrm>
          <a:custGeom>
            <a:avLst/>
            <a:gdLst/>
            <a:ahLst/>
            <a:cxnLst/>
            <a:rect l="l" t="t" r="r" b="b"/>
            <a:pathLst>
              <a:path w="1508157" h="1508157">
                <a:moveTo>
                  <a:pt x="0" y="0"/>
                </a:moveTo>
                <a:lnTo>
                  <a:pt x="1508156" y="0"/>
                </a:lnTo>
                <a:lnTo>
                  <a:pt x="1508156" y="1508157"/>
                </a:lnTo>
                <a:lnTo>
                  <a:pt x="0" y="1508157"/>
                </a:lnTo>
                <a:lnTo>
                  <a:pt x="0" y="0"/>
                </a:lnTo>
                <a:close/>
              </a:path>
            </a:pathLst>
          </a:custGeom>
          <a:blipFill>
            <a:blip r:embed="rId3"/>
            <a:stretch>
              <a:fillRect/>
            </a:stretch>
          </a:blipFill>
        </p:spPr>
      </p:sp>
      <p:sp>
        <p:nvSpPr>
          <p:cNvPr id="27" name="Freeform 27"/>
          <p:cNvSpPr/>
          <p:nvPr/>
        </p:nvSpPr>
        <p:spPr>
          <a:xfrm>
            <a:off x="2449600" y="811349"/>
            <a:ext cx="2300786" cy="1225887"/>
          </a:xfrm>
          <a:custGeom>
            <a:avLst/>
            <a:gdLst/>
            <a:ahLst/>
            <a:cxnLst/>
            <a:rect l="l" t="t" r="r" b="b"/>
            <a:pathLst>
              <a:path w="2300786" h="1225887">
                <a:moveTo>
                  <a:pt x="0" y="0"/>
                </a:moveTo>
                <a:lnTo>
                  <a:pt x="2300786" y="0"/>
                </a:lnTo>
                <a:lnTo>
                  <a:pt x="2300786" y="1225887"/>
                </a:lnTo>
                <a:lnTo>
                  <a:pt x="0" y="1225887"/>
                </a:lnTo>
                <a:lnTo>
                  <a:pt x="0" y="0"/>
                </a:lnTo>
                <a:close/>
              </a:path>
            </a:pathLst>
          </a:custGeom>
          <a:blipFill>
            <a:blip r:embed="rId4"/>
            <a:stretch>
              <a:fillRect/>
            </a:stretch>
          </a:blipFill>
        </p:spPr>
      </p:sp>
      <p:sp>
        <p:nvSpPr>
          <p:cNvPr id="28" name="Freeform 28"/>
          <p:cNvSpPr/>
          <p:nvPr/>
        </p:nvSpPr>
        <p:spPr>
          <a:xfrm>
            <a:off x="5045661" y="548495"/>
            <a:ext cx="1694893" cy="1694893"/>
          </a:xfrm>
          <a:custGeom>
            <a:avLst/>
            <a:gdLst/>
            <a:ahLst/>
            <a:cxnLst/>
            <a:rect l="l" t="t" r="r" b="b"/>
            <a:pathLst>
              <a:path w="1694893" h="1694893">
                <a:moveTo>
                  <a:pt x="0" y="0"/>
                </a:moveTo>
                <a:lnTo>
                  <a:pt x="1694893" y="0"/>
                </a:lnTo>
                <a:lnTo>
                  <a:pt x="1694893" y="1694893"/>
                </a:lnTo>
                <a:lnTo>
                  <a:pt x="0" y="1694893"/>
                </a:lnTo>
                <a:lnTo>
                  <a:pt x="0" y="0"/>
                </a:lnTo>
                <a:close/>
              </a:path>
            </a:pathLst>
          </a:custGeom>
          <a:blipFill>
            <a:blip r:embed="rId5"/>
            <a:stretch>
              <a:fillRect/>
            </a:stretch>
          </a:blipFill>
        </p:spPr>
      </p:sp>
      <p:sp>
        <p:nvSpPr>
          <p:cNvPr id="29" name="Freeform 29"/>
          <p:cNvSpPr/>
          <p:nvPr/>
        </p:nvSpPr>
        <p:spPr>
          <a:xfrm>
            <a:off x="6894885" y="629099"/>
            <a:ext cx="1657165" cy="1533684"/>
          </a:xfrm>
          <a:custGeom>
            <a:avLst/>
            <a:gdLst/>
            <a:ahLst/>
            <a:cxnLst/>
            <a:rect l="l" t="t" r="r" b="b"/>
            <a:pathLst>
              <a:path w="1657165" h="1533684">
                <a:moveTo>
                  <a:pt x="0" y="0"/>
                </a:moveTo>
                <a:lnTo>
                  <a:pt x="1657164" y="0"/>
                </a:lnTo>
                <a:lnTo>
                  <a:pt x="1657164" y="1533685"/>
                </a:lnTo>
                <a:lnTo>
                  <a:pt x="0" y="1533685"/>
                </a:lnTo>
                <a:lnTo>
                  <a:pt x="0" y="0"/>
                </a:lnTo>
                <a:close/>
              </a:path>
            </a:pathLst>
          </a:custGeom>
          <a:blipFill>
            <a:blip r:embed="rId6"/>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319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48193" y="-224238"/>
            <a:ext cx="7078902" cy="10695237"/>
            <a:chOff x="0" y="0"/>
            <a:chExt cx="20993392" cy="31718098"/>
          </a:xfrm>
        </p:grpSpPr>
        <p:sp>
          <p:nvSpPr>
            <p:cNvPr id="6" name="Freeform 6"/>
            <p:cNvSpPr/>
            <p:nvPr/>
          </p:nvSpPr>
          <p:spPr>
            <a:xfrm>
              <a:off x="0" y="0"/>
              <a:ext cx="20993354" cy="31717996"/>
            </a:xfrm>
            <a:custGeom>
              <a:avLst/>
              <a:gdLst/>
              <a:ahLst/>
              <a:cxnLst/>
              <a:rect l="l" t="t" r="r" b="b"/>
              <a:pathLst>
                <a:path w="20993354" h="31717996">
                  <a:moveTo>
                    <a:pt x="20746086" y="0"/>
                  </a:moveTo>
                  <a:lnTo>
                    <a:pt x="514223" y="158496"/>
                  </a:lnTo>
                  <a:lnTo>
                    <a:pt x="6450584" y="11768201"/>
                  </a:lnTo>
                  <a:lnTo>
                    <a:pt x="0" y="25031319"/>
                  </a:lnTo>
                  <a:lnTo>
                    <a:pt x="3537204" y="31717996"/>
                  </a:lnTo>
                  <a:lnTo>
                    <a:pt x="20993354" y="31581344"/>
                  </a:lnTo>
                  <a:lnTo>
                    <a:pt x="20746086" y="0"/>
                  </a:lnTo>
                  <a:close/>
                </a:path>
              </a:pathLst>
            </a:custGeom>
            <a:blipFill>
              <a:blip r:embed="rId2"/>
              <a:stretch>
                <a:fillRect l="-510" t="-16287" r="-14129"/>
              </a:stretch>
            </a:blipFill>
          </p:spPr>
        </p:sp>
      </p:grpSp>
      <p:grpSp>
        <p:nvGrpSpPr>
          <p:cNvPr id="7" name="Group 7"/>
          <p:cNvGrpSpPr/>
          <p:nvPr/>
        </p:nvGrpSpPr>
        <p:grpSpPr>
          <a:xfrm rot="-1572850">
            <a:off x="11650380" y="-5287084"/>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633936" y="2328990"/>
            <a:ext cx="9358544" cy="6223889"/>
          </a:xfrm>
          <a:prstGeom prst="rect">
            <a:avLst/>
          </a:prstGeom>
        </p:spPr>
        <p:txBody>
          <a:bodyPr lIns="0" tIns="0" rIns="0" bIns="0" rtlCol="0" anchor="t">
            <a:spAutoFit/>
          </a:bodyPr>
          <a:lstStyle/>
          <a:p>
            <a:pPr marL="690881" lvl="1" indent="-345440" algn="l">
              <a:lnSpc>
                <a:spcPts val="3808"/>
              </a:lnSpc>
              <a:buFont typeface="Arial"/>
              <a:buChar char="•"/>
            </a:pPr>
            <a:r>
              <a:rPr lang="en-US" sz="3200">
                <a:solidFill>
                  <a:srgbClr val="000000"/>
                </a:solidFill>
                <a:latin typeface="Poppins Bold"/>
                <a:ea typeface="Poppins Bold"/>
                <a:cs typeface="Poppins Bold"/>
                <a:sym typeface="Poppins Bold"/>
              </a:rPr>
              <a:t>Mampu menjelaskan</a:t>
            </a:r>
            <a:r>
              <a:rPr lang="en-US" sz="3200">
                <a:solidFill>
                  <a:srgbClr val="000000"/>
                </a:solidFill>
                <a:latin typeface="Poppins"/>
                <a:ea typeface="Poppins"/>
                <a:cs typeface="Poppins"/>
                <a:sym typeface="Poppins"/>
              </a:rPr>
              <a:t> pengertian dan model pemikiran etika social dan politik</a:t>
            </a:r>
          </a:p>
          <a:p>
            <a:pPr algn="l">
              <a:lnSpc>
                <a:spcPts val="3808"/>
              </a:lnSpc>
            </a:pPr>
            <a:endParaRPr lang="en-US" sz="3200">
              <a:solidFill>
                <a:srgbClr val="000000"/>
              </a:solidFill>
              <a:latin typeface="Poppins"/>
              <a:ea typeface="Poppins"/>
              <a:cs typeface="Poppins"/>
              <a:sym typeface="Poppins"/>
            </a:endParaRPr>
          </a:p>
          <a:p>
            <a:pPr marL="690881" lvl="1" indent="-345440" algn="l">
              <a:lnSpc>
                <a:spcPts val="3808"/>
              </a:lnSpc>
              <a:buFont typeface="Arial"/>
              <a:buChar char="•"/>
            </a:pPr>
            <a:r>
              <a:rPr lang="en-US" sz="3200">
                <a:solidFill>
                  <a:srgbClr val="000000"/>
                </a:solidFill>
                <a:latin typeface="Poppins Bold"/>
                <a:ea typeface="Poppins Bold"/>
                <a:cs typeface="Poppins Bold"/>
                <a:sym typeface="Poppins Bold"/>
              </a:rPr>
              <a:t>Mampu menjelaskan</a:t>
            </a:r>
            <a:r>
              <a:rPr lang="en-US" sz="3200">
                <a:solidFill>
                  <a:srgbClr val="000000"/>
                </a:solidFill>
                <a:latin typeface="Poppins"/>
                <a:ea typeface="Poppins"/>
                <a:cs typeface="Poppins"/>
                <a:sym typeface="Poppins"/>
              </a:rPr>
              <a:t> trend tehnologi yang mengedepankan issue etika</a:t>
            </a:r>
          </a:p>
          <a:p>
            <a:pPr algn="l">
              <a:lnSpc>
                <a:spcPts val="3808"/>
              </a:lnSpc>
            </a:pPr>
            <a:endParaRPr lang="en-US" sz="3200">
              <a:solidFill>
                <a:srgbClr val="000000"/>
              </a:solidFill>
              <a:latin typeface="Poppins"/>
              <a:ea typeface="Poppins"/>
              <a:cs typeface="Poppins"/>
              <a:sym typeface="Poppins"/>
            </a:endParaRPr>
          </a:p>
          <a:p>
            <a:pPr marL="690881" lvl="1" indent="-345440" algn="l">
              <a:lnSpc>
                <a:spcPts val="3808"/>
              </a:lnSpc>
              <a:buFont typeface="Arial"/>
              <a:buChar char="•"/>
            </a:pPr>
            <a:r>
              <a:rPr lang="en-US" sz="3200">
                <a:solidFill>
                  <a:srgbClr val="000000"/>
                </a:solidFill>
                <a:latin typeface="Poppins Bold"/>
                <a:ea typeface="Poppins Bold"/>
                <a:cs typeface="Poppins Bold"/>
                <a:sym typeface="Poppins Bold"/>
              </a:rPr>
              <a:t>Mampu menjelaskan</a:t>
            </a:r>
            <a:r>
              <a:rPr lang="en-US" sz="3200">
                <a:solidFill>
                  <a:srgbClr val="000000"/>
                </a:solidFill>
                <a:latin typeface="Poppins"/>
                <a:ea typeface="Poppins"/>
                <a:cs typeface="Poppins"/>
                <a:sym typeface="Poppins"/>
              </a:rPr>
              <a:t> konsep dasar, analisis etika dan prinsip etika di era informasi</a:t>
            </a:r>
          </a:p>
          <a:p>
            <a:pPr algn="l">
              <a:lnSpc>
                <a:spcPts val="3808"/>
              </a:lnSpc>
            </a:pPr>
            <a:endParaRPr lang="en-US" sz="3200">
              <a:solidFill>
                <a:srgbClr val="000000"/>
              </a:solidFill>
              <a:latin typeface="Poppins"/>
              <a:ea typeface="Poppins"/>
              <a:cs typeface="Poppins"/>
              <a:sym typeface="Poppins"/>
            </a:endParaRPr>
          </a:p>
          <a:p>
            <a:pPr marL="690881" lvl="1" indent="-345440" algn="l">
              <a:lnSpc>
                <a:spcPts val="3808"/>
              </a:lnSpc>
              <a:buFont typeface="Arial"/>
              <a:buChar char="•"/>
            </a:pPr>
            <a:r>
              <a:rPr lang="en-US" sz="3200">
                <a:solidFill>
                  <a:srgbClr val="000000"/>
                </a:solidFill>
                <a:latin typeface="Poppins Bold"/>
                <a:ea typeface="Poppins Bold"/>
                <a:cs typeface="Poppins Bold"/>
                <a:sym typeface="Poppins Bold"/>
              </a:rPr>
              <a:t>Mampu menjelaskan </a:t>
            </a:r>
            <a:r>
              <a:rPr lang="en-US" sz="3200">
                <a:solidFill>
                  <a:srgbClr val="000000"/>
                </a:solidFill>
                <a:latin typeface="Poppins"/>
                <a:ea typeface="Poppins"/>
                <a:cs typeface="Poppins"/>
                <a:sym typeface="Poppins"/>
              </a:rPr>
              <a:t>dimensi moral system informasi</a:t>
            </a:r>
          </a:p>
          <a:p>
            <a:pPr algn="just">
              <a:lnSpc>
                <a:spcPts val="3808"/>
              </a:lnSpc>
            </a:pPr>
            <a:endParaRPr lang="en-US" sz="3200">
              <a:solidFill>
                <a:srgbClr val="000000"/>
              </a:solidFill>
              <a:latin typeface="Poppins"/>
              <a:ea typeface="Poppins"/>
              <a:cs typeface="Poppins"/>
              <a:sym typeface="Poppins"/>
            </a:endParaRPr>
          </a:p>
        </p:txBody>
      </p:sp>
      <p:sp>
        <p:nvSpPr>
          <p:cNvPr id="11" name="TextBox 11"/>
          <p:cNvSpPr txBox="1"/>
          <p:nvPr/>
        </p:nvSpPr>
        <p:spPr>
          <a:xfrm>
            <a:off x="1028700" y="1009650"/>
            <a:ext cx="8391747" cy="899287"/>
          </a:xfrm>
          <a:prstGeom prst="rect">
            <a:avLst/>
          </a:prstGeom>
        </p:spPr>
        <p:txBody>
          <a:bodyPr lIns="0" tIns="0" rIns="0" bIns="0" rtlCol="0" anchor="t">
            <a:spAutoFit/>
          </a:bodyPr>
          <a:lstStyle/>
          <a:p>
            <a:pPr algn="l">
              <a:lnSpc>
                <a:spcPts val="6553"/>
              </a:lnSpc>
            </a:pPr>
            <a:r>
              <a:rPr lang="en-US" sz="5799" spc="-173">
                <a:solidFill>
                  <a:srgbClr val="2D176B"/>
                </a:solidFill>
                <a:latin typeface="Poppins Bold"/>
                <a:ea typeface="Poppins Bold"/>
                <a:cs typeface="Poppins Bold"/>
                <a:sym typeface="Poppins Bold"/>
              </a:rPr>
              <a:t>Tujuan Pembelajaran</a:t>
            </a:r>
          </a:p>
        </p:txBody>
      </p:sp>
      <p:grpSp>
        <p:nvGrpSpPr>
          <p:cNvPr id="12" name="Group 12"/>
          <p:cNvGrpSpPr/>
          <p:nvPr/>
        </p:nvGrpSpPr>
        <p:grpSpPr>
          <a:xfrm rot="-10800000">
            <a:off x="8281498" y="8077726"/>
            <a:ext cx="4934623" cy="4871009"/>
            <a:chOff x="0" y="0"/>
            <a:chExt cx="720488" cy="711200"/>
          </a:xfrm>
        </p:grpSpPr>
        <p:sp>
          <p:nvSpPr>
            <p:cNvPr id="13" name="Freeform 13"/>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4" name="TextBox 14"/>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8611074" y="8384140"/>
            <a:ext cx="4008535" cy="3956860"/>
            <a:chOff x="0" y="0"/>
            <a:chExt cx="720488" cy="711200"/>
          </a:xfrm>
        </p:grpSpPr>
        <p:sp>
          <p:nvSpPr>
            <p:cNvPr id="16" name="Freeform 1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7" name="TextBox 1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3196" y="-2753728"/>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48193" y="-224238"/>
            <a:ext cx="7078902" cy="10695237"/>
            <a:chOff x="0" y="0"/>
            <a:chExt cx="20993392" cy="31718098"/>
          </a:xfrm>
        </p:grpSpPr>
        <p:sp>
          <p:nvSpPr>
            <p:cNvPr id="6" name="Freeform 6"/>
            <p:cNvSpPr/>
            <p:nvPr/>
          </p:nvSpPr>
          <p:spPr>
            <a:xfrm>
              <a:off x="0" y="0"/>
              <a:ext cx="20993354" cy="31717996"/>
            </a:xfrm>
            <a:custGeom>
              <a:avLst/>
              <a:gdLst/>
              <a:ahLst/>
              <a:cxnLst/>
              <a:rect l="l" t="t" r="r" b="b"/>
              <a:pathLst>
                <a:path w="20993354" h="31717996">
                  <a:moveTo>
                    <a:pt x="20746086" y="0"/>
                  </a:moveTo>
                  <a:lnTo>
                    <a:pt x="514223" y="158496"/>
                  </a:lnTo>
                  <a:lnTo>
                    <a:pt x="6450584" y="11768201"/>
                  </a:lnTo>
                  <a:lnTo>
                    <a:pt x="0" y="25031319"/>
                  </a:lnTo>
                  <a:lnTo>
                    <a:pt x="3537204" y="31717996"/>
                  </a:lnTo>
                  <a:lnTo>
                    <a:pt x="20993354" y="31581344"/>
                  </a:lnTo>
                  <a:lnTo>
                    <a:pt x="20746086" y="0"/>
                  </a:lnTo>
                  <a:close/>
                </a:path>
              </a:pathLst>
            </a:custGeom>
            <a:blipFill>
              <a:blip r:embed="rId2"/>
              <a:stretch>
                <a:fillRect l="-129516" t="-18130" r="-110173"/>
              </a:stretch>
            </a:blipFill>
          </p:spPr>
        </p:sp>
      </p:grpSp>
      <p:grpSp>
        <p:nvGrpSpPr>
          <p:cNvPr id="7" name="Group 7"/>
          <p:cNvGrpSpPr/>
          <p:nvPr/>
        </p:nvGrpSpPr>
        <p:grpSpPr>
          <a:xfrm rot="-1572850">
            <a:off x="11650380" y="-5287084"/>
            <a:ext cx="951101" cy="18359252"/>
            <a:chOff x="0" y="0"/>
            <a:chExt cx="250496" cy="4835359"/>
          </a:xfrm>
        </p:grpSpPr>
        <p:sp>
          <p:nvSpPr>
            <p:cNvPr id="8" name="Freeform 8"/>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9" name="TextBox 9"/>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96486" y="2307638"/>
            <a:ext cx="9586641" cy="6708775"/>
          </a:xfrm>
          <a:prstGeom prst="rect">
            <a:avLst/>
          </a:prstGeom>
        </p:spPr>
        <p:txBody>
          <a:bodyPr lIns="0" tIns="0" rIns="0" bIns="0" rtlCol="0" anchor="t">
            <a:spAutoFit/>
          </a:bodyPr>
          <a:lstStyle/>
          <a:p>
            <a:pPr marL="539749" lvl="1" indent="-269875" algn="l">
              <a:lnSpc>
                <a:spcPts val="2974"/>
              </a:lnSpc>
              <a:buFont typeface="Arial"/>
              <a:buChar char="•"/>
            </a:pPr>
            <a:r>
              <a:rPr lang="en-US" sz="2499">
                <a:solidFill>
                  <a:srgbClr val="000000"/>
                </a:solidFill>
                <a:latin typeface="Poppins Bold"/>
                <a:ea typeface="Poppins Bold"/>
                <a:cs typeface="Poppins Bold"/>
                <a:sym typeface="Poppins Bold"/>
              </a:rPr>
              <a:t>Teknologi dapat</a:t>
            </a:r>
            <a:r>
              <a:rPr lang="en-US" sz="2499">
                <a:solidFill>
                  <a:srgbClr val="000000"/>
                </a:solidFill>
                <a:latin typeface="Poppins"/>
                <a:ea typeface="Poppins"/>
                <a:cs typeface="Poppins"/>
                <a:sym typeface="Poppins"/>
              </a:rPr>
              <a:t> membawa perubahan yang cukup besar yang menciptakan isu-isu sosial yang harus diselesaikan masyarakat, meningkatkan kemampuan jaringan teknologi informasi internet, yang memiliki kapasitas penyimpanan dan dapat memperluas jangkauan seperti individu dan organisasi dalam bertindak. </a:t>
            </a:r>
          </a:p>
          <a:p>
            <a:pPr algn="l">
              <a:lnSpc>
                <a:spcPts val="2974"/>
              </a:lnSpc>
            </a:pPr>
            <a:endParaRPr lang="en-US" sz="2499">
              <a:solidFill>
                <a:srgbClr val="000000"/>
              </a:solidFill>
              <a:latin typeface="Poppins"/>
              <a:ea typeface="Poppins"/>
              <a:cs typeface="Poppins"/>
              <a:sym typeface="Poppins"/>
            </a:endParaRPr>
          </a:p>
          <a:p>
            <a:pPr marL="539749" lvl="1" indent="-269875" algn="l">
              <a:lnSpc>
                <a:spcPts val="2974"/>
              </a:lnSpc>
              <a:buFont typeface="Arial"/>
              <a:buChar char="•"/>
            </a:pPr>
            <a:r>
              <a:rPr lang="en-US" sz="2499">
                <a:solidFill>
                  <a:srgbClr val="000000"/>
                </a:solidFill>
                <a:latin typeface="Poppins Bold"/>
                <a:ea typeface="Poppins Bold"/>
                <a:cs typeface="Poppins Bold"/>
                <a:sym typeface="Poppins Bold"/>
              </a:rPr>
              <a:t>Sistem informasi</a:t>
            </a:r>
            <a:r>
              <a:rPr lang="en-US" sz="2499">
                <a:solidFill>
                  <a:srgbClr val="000000"/>
                </a:solidFill>
                <a:latin typeface="Poppins"/>
                <a:ea typeface="Poppins"/>
                <a:cs typeface="Poppins"/>
                <a:sym typeface="Poppins"/>
              </a:rPr>
              <a:t> secara online menimbulkan tantangan-tantangan baru yang menciptakan dilema etika, dimana bisa menciptakan akuntabalitas ( pertanggung jawaban) atas konsekuensi sistem informasi, menetapkan standar untuk kualitas sistem pengaman yang melindungi keamanan individu dan masyarakat serta melindungi nilai sosial dan etika yang sangat penting bagi kualitas hidup dalam masyarakat informasi</a:t>
            </a:r>
          </a:p>
          <a:p>
            <a:pPr algn="just">
              <a:lnSpc>
                <a:spcPts val="2974"/>
              </a:lnSpc>
            </a:pPr>
            <a:endParaRPr lang="en-US" sz="2499">
              <a:solidFill>
                <a:srgbClr val="000000"/>
              </a:solidFill>
              <a:latin typeface="Poppins"/>
              <a:ea typeface="Poppins"/>
              <a:cs typeface="Poppins"/>
              <a:sym typeface="Poppins"/>
            </a:endParaRPr>
          </a:p>
        </p:txBody>
      </p:sp>
      <p:sp>
        <p:nvSpPr>
          <p:cNvPr id="11" name="TextBox 11"/>
          <p:cNvSpPr txBox="1"/>
          <p:nvPr/>
        </p:nvSpPr>
        <p:spPr>
          <a:xfrm>
            <a:off x="1028700" y="1000125"/>
            <a:ext cx="7075954" cy="888873"/>
          </a:xfrm>
          <a:prstGeom prst="rect">
            <a:avLst/>
          </a:prstGeom>
        </p:spPr>
        <p:txBody>
          <a:bodyPr lIns="0" tIns="0" rIns="0" bIns="0" rtlCol="0" anchor="t">
            <a:spAutoFit/>
          </a:bodyPr>
          <a:lstStyle/>
          <a:p>
            <a:pPr algn="l">
              <a:lnSpc>
                <a:spcPts val="6440"/>
              </a:lnSpc>
            </a:pPr>
            <a:r>
              <a:rPr lang="en-US" sz="5699" spc="-170">
                <a:solidFill>
                  <a:srgbClr val="000000"/>
                </a:solidFill>
                <a:latin typeface="Poppins Bold"/>
                <a:ea typeface="Poppins Bold"/>
                <a:cs typeface="Poppins Bold"/>
                <a:sym typeface="Poppins Bold"/>
              </a:rPr>
              <a:t>Pendahuluan</a:t>
            </a:r>
          </a:p>
        </p:txBody>
      </p:sp>
      <p:grpSp>
        <p:nvGrpSpPr>
          <p:cNvPr id="12" name="Group 12"/>
          <p:cNvGrpSpPr/>
          <p:nvPr/>
        </p:nvGrpSpPr>
        <p:grpSpPr>
          <a:xfrm rot="-10800000">
            <a:off x="8281498" y="8077726"/>
            <a:ext cx="4934623" cy="4871009"/>
            <a:chOff x="0" y="0"/>
            <a:chExt cx="720488" cy="711200"/>
          </a:xfrm>
        </p:grpSpPr>
        <p:sp>
          <p:nvSpPr>
            <p:cNvPr id="13" name="Freeform 13"/>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4" name="TextBox 14"/>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8611074" y="8384140"/>
            <a:ext cx="4008535" cy="3956860"/>
            <a:chOff x="0" y="0"/>
            <a:chExt cx="720488" cy="711200"/>
          </a:xfrm>
        </p:grpSpPr>
        <p:sp>
          <p:nvSpPr>
            <p:cNvPr id="16" name="Freeform 16"/>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7" name="TextBox 17"/>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46356" y="-2770157"/>
            <a:ext cx="16457430" cy="13132727"/>
            <a:chOff x="0" y="0"/>
            <a:chExt cx="509285" cy="406400"/>
          </a:xfrm>
        </p:grpSpPr>
        <p:sp>
          <p:nvSpPr>
            <p:cNvPr id="3" name="Freeform 3"/>
            <p:cNvSpPr/>
            <p:nvPr/>
          </p:nvSpPr>
          <p:spPr>
            <a:xfrm>
              <a:off x="0" y="0"/>
              <a:ext cx="509285" cy="406400"/>
            </a:xfrm>
            <a:custGeom>
              <a:avLst/>
              <a:gdLst/>
              <a:ahLst/>
              <a:cxnLst/>
              <a:rect l="l" t="t" r="r" b="b"/>
              <a:pathLst>
                <a:path w="509285" h="406400">
                  <a:moveTo>
                    <a:pt x="509285" y="0"/>
                  </a:moveTo>
                  <a:lnTo>
                    <a:pt x="0" y="0"/>
                  </a:lnTo>
                  <a:lnTo>
                    <a:pt x="101600" y="203200"/>
                  </a:lnTo>
                  <a:lnTo>
                    <a:pt x="0" y="406400"/>
                  </a:lnTo>
                  <a:lnTo>
                    <a:pt x="509285" y="406400"/>
                  </a:lnTo>
                  <a:lnTo>
                    <a:pt x="407685" y="203200"/>
                  </a:lnTo>
                  <a:lnTo>
                    <a:pt x="509285" y="0"/>
                  </a:lnTo>
                  <a:close/>
                </a:path>
              </a:pathLst>
            </a:custGeom>
            <a:solidFill>
              <a:srgbClr val="2D176B"/>
            </a:solidFill>
          </p:spPr>
        </p:sp>
        <p:sp>
          <p:nvSpPr>
            <p:cNvPr id="4" name="TextBox 4"/>
            <p:cNvSpPr txBox="1"/>
            <p:nvPr/>
          </p:nvSpPr>
          <p:spPr>
            <a:xfrm>
              <a:off x="88900" y="-57150"/>
              <a:ext cx="3314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622736">
            <a:off x="5532747" y="-5230646"/>
            <a:ext cx="951101" cy="18359252"/>
            <a:chOff x="0" y="0"/>
            <a:chExt cx="250496" cy="4835359"/>
          </a:xfrm>
        </p:grpSpPr>
        <p:sp>
          <p:nvSpPr>
            <p:cNvPr id="6" name="Freeform 6"/>
            <p:cNvSpPr/>
            <p:nvPr/>
          </p:nvSpPr>
          <p:spPr>
            <a:xfrm>
              <a:off x="0" y="0"/>
              <a:ext cx="250496" cy="4835359"/>
            </a:xfrm>
            <a:custGeom>
              <a:avLst/>
              <a:gdLst/>
              <a:ahLst/>
              <a:cxnLst/>
              <a:rect l="l" t="t" r="r" b="b"/>
              <a:pathLst>
                <a:path w="250496" h="4835359">
                  <a:moveTo>
                    <a:pt x="0" y="0"/>
                  </a:moveTo>
                  <a:lnTo>
                    <a:pt x="250496" y="0"/>
                  </a:lnTo>
                  <a:lnTo>
                    <a:pt x="250496" y="4835359"/>
                  </a:lnTo>
                  <a:lnTo>
                    <a:pt x="0" y="4835359"/>
                  </a:lnTo>
                  <a:close/>
                </a:path>
              </a:pathLst>
            </a:custGeom>
            <a:solidFill>
              <a:srgbClr val="FAC507"/>
            </a:solidFill>
          </p:spPr>
        </p:sp>
        <p:sp>
          <p:nvSpPr>
            <p:cNvPr id="7" name="TextBox 7"/>
            <p:cNvSpPr txBox="1"/>
            <p:nvPr/>
          </p:nvSpPr>
          <p:spPr>
            <a:xfrm>
              <a:off x="0" y="-57150"/>
              <a:ext cx="250496" cy="48925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5115773" y="8077726"/>
            <a:ext cx="4934623" cy="4871009"/>
            <a:chOff x="0" y="0"/>
            <a:chExt cx="720488" cy="711200"/>
          </a:xfrm>
        </p:grpSpPr>
        <p:sp>
          <p:nvSpPr>
            <p:cNvPr id="9" name="Freeform 9"/>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FFFFF"/>
            </a:solidFill>
          </p:spPr>
        </p:sp>
        <p:sp>
          <p:nvSpPr>
            <p:cNvPr id="10" name="TextBox 10"/>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5693625" y="8384140"/>
            <a:ext cx="4008535" cy="3956860"/>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8618" y="-225328"/>
            <a:ext cx="7106977" cy="10737655"/>
            <a:chOff x="0" y="0"/>
            <a:chExt cx="20993392" cy="31718098"/>
          </a:xfrm>
        </p:grpSpPr>
        <p:sp>
          <p:nvSpPr>
            <p:cNvPr id="15" name="Freeform 15"/>
            <p:cNvSpPr/>
            <p:nvPr/>
          </p:nvSpPr>
          <p:spPr>
            <a:xfrm>
              <a:off x="0" y="0"/>
              <a:ext cx="20993481" cy="31717996"/>
            </a:xfrm>
            <a:custGeom>
              <a:avLst/>
              <a:gdLst/>
              <a:ahLst/>
              <a:cxnLst/>
              <a:rect l="l" t="t" r="r" b="b"/>
              <a:pathLst>
                <a:path w="20993481" h="31717996">
                  <a:moveTo>
                    <a:pt x="247269" y="0"/>
                  </a:moveTo>
                  <a:lnTo>
                    <a:pt x="0" y="31581344"/>
                  </a:lnTo>
                  <a:lnTo>
                    <a:pt x="17456277" y="31717996"/>
                  </a:lnTo>
                  <a:lnTo>
                    <a:pt x="20993481" y="25031319"/>
                  </a:lnTo>
                  <a:lnTo>
                    <a:pt x="14542897" y="11768201"/>
                  </a:lnTo>
                  <a:lnTo>
                    <a:pt x="20479131" y="158496"/>
                  </a:lnTo>
                  <a:lnTo>
                    <a:pt x="247269" y="0"/>
                  </a:lnTo>
                  <a:close/>
                </a:path>
              </a:pathLst>
            </a:custGeom>
            <a:blipFill>
              <a:blip r:embed="rId2"/>
              <a:stretch>
                <a:fillRect l="-115137" r="-11489"/>
              </a:stretch>
            </a:blipFill>
          </p:spPr>
        </p:sp>
      </p:grpSp>
      <p:sp>
        <p:nvSpPr>
          <p:cNvPr id="16" name="TextBox 16"/>
          <p:cNvSpPr txBox="1"/>
          <p:nvPr/>
        </p:nvSpPr>
        <p:spPr>
          <a:xfrm>
            <a:off x="8081430" y="1002344"/>
            <a:ext cx="8983412" cy="1012825"/>
          </a:xfrm>
          <a:prstGeom prst="rect">
            <a:avLst/>
          </a:prstGeom>
        </p:spPr>
        <p:txBody>
          <a:bodyPr lIns="0" tIns="0" rIns="0" bIns="0" rtlCol="0" anchor="t">
            <a:spAutoFit/>
          </a:bodyPr>
          <a:lstStyle/>
          <a:p>
            <a:pPr algn="r">
              <a:lnSpc>
                <a:spcPts val="7474"/>
              </a:lnSpc>
            </a:pPr>
            <a:r>
              <a:rPr lang="en-US" sz="6499" spc="-194">
                <a:solidFill>
                  <a:srgbClr val="000000"/>
                </a:solidFill>
                <a:latin typeface="Poppins Bold"/>
                <a:ea typeface="Poppins Bold"/>
                <a:cs typeface="Poppins Bold"/>
                <a:sym typeface="Poppins Bold"/>
              </a:rPr>
              <a:t>Pengertian</a:t>
            </a:r>
          </a:p>
        </p:txBody>
      </p:sp>
      <p:grpSp>
        <p:nvGrpSpPr>
          <p:cNvPr id="17" name="Group 17"/>
          <p:cNvGrpSpPr/>
          <p:nvPr/>
        </p:nvGrpSpPr>
        <p:grpSpPr>
          <a:xfrm>
            <a:off x="8942749" y="2586669"/>
            <a:ext cx="8122093" cy="1712270"/>
            <a:chOff x="0" y="0"/>
            <a:chExt cx="1234787" cy="260313"/>
          </a:xfrm>
        </p:grpSpPr>
        <p:sp>
          <p:nvSpPr>
            <p:cNvPr id="18" name="Freeform 18"/>
            <p:cNvSpPr/>
            <p:nvPr/>
          </p:nvSpPr>
          <p:spPr>
            <a:xfrm>
              <a:off x="0" y="0"/>
              <a:ext cx="1234787" cy="260313"/>
            </a:xfrm>
            <a:custGeom>
              <a:avLst/>
              <a:gdLst/>
              <a:ahLst/>
              <a:cxnLst/>
              <a:rect l="l" t="t" r="r" b="b"/>
              <a:pathLst>
                <a:path w="1234787" h="260313">
                  <a:moveTo>
                    <a:pt x="0" y="0"/>
                  </a:moveTo>
                  <a:lnTo>
                    <a:pt x="1234787" y="0"/>
                  </a:lnTo>
                  <a:lnTo>
                    <a:pt x="1234787" y="260313"/>
                  </a:lnTo>
                  <a:lnTo>
                    <a:pt x="0" y="260313"/>
                  </a:lnTo>
                  <a:close/>
                </a:path>
              </a:pathLst>
            </a:custGeom>
            <a:solidFill>
              <a:srgbClr val="FAF007"/>
            </a:solidFill>
          </p:spPr>
        </p:sp>
        <p:sp>
          <p:nvSpPr>
            <p:cNvPr id="19" name="TextBox 19"/>
            <p:cNvSpPr txBox="1"/>
            <p:nvPr/>
          </p:nvSpPr>
          <p:spPr>
            <a:xfrm>
              <a:off x="0" y="-57150"/>
              <a:ext cx="1234787" cy="31746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9288557" y="2797362"/>
            <a:ext cx="7144230" cy="1317240"/>
          </a:xfrm>
          <a:prstGeom prst="rect">
            <a:avLst/>
          </a:prstGeom>
        </p:spPr>
        <p:txBody>
          <a:bodyPr lIns="0" tIns="0" rIns="0" bIns="0" rtlCol="0" anchor="t">
            <a:spAutoFit/>
          </a:bodyPr>
          <a:lstStyle/>
          <a:p>
            <a:pPr algn="l">
              <a:lnSpc>
                <a:spcPts val="2614"/>
              </a:lnSpc>
            </a:pPr>
            <a:r>
              <a:rPr lang="en-US" sz="2197">
                <a:solidFill>
                  <a:srgbClr val="000000"/>
                </a:solidFill>
                <a:latin typeface="Poppins Bold"/>
                <a:ea typeface="Poppins Bold"/>
                <a:cs typeface="Poppins Bold"/>
                <a:sym typeface="Poppins Bold"/>
              </a:rPr>
              <a:t>Etika (ethics)</a:t>
            </a:r>
            <a:r>
              <a:rPr lang="en-US" sz="2197">
                <a:solidFill>
                  <a:srgbClr val="000000"/>
                </a:solidFill>
                <a:latin typeface="Poppins"/>
                <a:ea typeface="Poppins"/>
                <a:cs typeface="Poppins"/>
                <a:sym typeface="Poppins"/>
              </a:rPr>
              <a:t> mengacu pada prinsip benar salah mengenai apa yang dilakukan seseoang individu sebagai makhluk moral yang bebas, </a:t>
            </a:r>
          </a:p>
          <a:p>
            <a:pPr algn="l">
              <a:lnSpc>
                <a:spcPts val="2614"/>
              </a:lnSpc>
            </a:pPr>
            <a:r>
              <a:rPr lang="en-US" sz="2197">
                <a:solidFill>
                  <a:srgbClr val="000000"/>
                </a:solidFill>
                <a:latin typeface="Poppins"/>
                <a:ea typeface="Poppins"/>
                <a:cs typeface="Poppins"/>
                <a:sym typeface="Poppins"/>
              </a:rPr>
              <a:t>yang digunakan untuk membimbing perilakunya. </a:t>
            </a:r>
          </a:p>
        </p:txBody>
      </p:sp>
      <p:grpSp>
        <p:nvGrpSpPr>
          <p:cNvPr id="21" name="Group 21"/>
          <p:cNvGrpSpPr/>
          <p:nvPr/>
        </p:nvGrpSpPr>
        <p:grpSpPr>
          <a:xfrm>
            <a:off x="8942749" y="4544138"/>
            <a:ext cx="8122093" cy="1084424"/>
            <a:chOff x="0" y="0"/>
            <a:chExt cx="1234787" cy="164863"/>
          </a:xfrm>
        </p:grpSpPr>
        <p:sp>
          <p:nvSpPr>
            <p:cNvPr id="22" name="Freeform 22"/>
            <p:cNvSpPr/>
            <p:nvPr/>
          </p:nvSpPr>
          <p:spPr>
            <a:xfrm>
              <a:off x="0" y="0"/>
              <a:ext cx="1234787" cy="164863"/>
            </a:xfrm>
            <a:custGeom>
              <a:avLst/>
              <a:gdLst/>
              <a:ahLst/>
              <a:cxnLst/>
              <a:rect l="l" t="t" r="r" b="b"/>
              <a:pathLst>
                <a:path w="1234787" h="164863">
                  <a:moveTo>
                    <a:pt x="0" y="0"/>
                  </a:moveTo>
                  <a:lnTo>
                    <a:pt x="1234787" y="0"/>
                  </a:lnTo>
                  <a:lnTo>
                    <a:pt x="1234787" y="164863"/>
                  </a:lnTo>
                  <a:lnTo>
                    <a:pt x="0" y="164863"/>
                  </a:lnTo>
                  <a:close/>
                </a:path>
              </a:pathLst>
            </a:custGeom>
            <a:solidFill>
              <a:srgbClr val="FAC507"/>
            </a:solidFill>
          </p:spPr>
        </p:sp>
        <p:sp>
          <p:nvSpPr>
            <p:cNvPr id="23" name="TextBox 23"/>
            <p:cNvSpPr txBox="1"/>
            <p:nvPr/>
          </p:nvSpPr>
          <p:spPr>
            <a:xfrm>
              <a:off x="0" y="-57150"/>
              <a:ext cx="1234787" cy="22201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942749" y="5876212"/>
            <a:ext cx="8122093" cy="3196968"/>
            <a:chOff x="0" y="0"/>
            <a:chExt cx="1234787" cy="486029"/>
          </a:xfrm>
        </p:grpSpPr>
        <p:sp>
          <p:nvSpPr>
            <p:cNvPr id="25" name="Freeform 25"/>
            <p:cNvSpPr/>
            <p:nvPr/>
          </p:nvSpPr>
          <p:spPr>
            <a:xfrm>
              <a:off x="0" y="0"/>
              <a:ext cx="1234787" cy="486029"/>
            </a:xfrm>
            <a:custGeom>
              <a:avLst/>
              <a:gdLst/>
              <a:ahLst/>
              <a:cxnLst/>
              <a:rect l="l" t="t" r="r" b="b"/>
              <a:pathLst>
                <a:path w="1234787" h="486029">
                  <a:moveTo>
                    <a:pt x="0" y="0"/>
                  </a:moveTo>
                  <a:lnTo>
                    <a:pt x="1234787" y="0"/>
                  </a:lnTo>
                  <a:lnTo>
                    <a:pt x="1234787" y="486029"/>
                  </a:lnTo>
                  <a:lnTo>
                    <a:pt x="0" y="486029"/>
                  </a:lnTo>
                  <a:close/>
                </a:path>
              </a:pathLst>
            </a:custGeom>
            <a:solidFill>
              <a:srgbClr val="3C176B"/>
            </a:solidFill>
          </p:spPr>
        </p:sp>
        <p:sp>
          <p:nvSpPr>
            <p:cNvPr id="26" name="TextBox 26"/>
            <p:cNvSpPr txBox="1"/>
            <p:nvPr/>
          </p:nvSpPr>
          <p:spPr>
            <a:xfrm>
              <a:off x="0" y="-57150"/>
              <a:ext cx="1234787" cy="543179"/>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9288557" y="4750524"/>
            <a:ext cx="7144230" cy="669540"/>
          </a:xfrm>
          <a:prstGeom prst="rect">
            <a:avLst/>
          </a:prstGeom>
        </p:spPr>
        <p:txBody>
          <a:bodyPr lIns="0" tIns="0" rIns="0" bIns="0" rtlCol="0" anchor="t">
            <a:spAutoFit/>
          </a:bodyPr>
          <a:lstStyle/>
          <a:p>
            <a:pPr algn="l">
              <a:lnSpc>
                <a:spcPts val="2614"/>
              </a:lnSpc>
            </a:pPr>
            <a:r>
              <a:rPr lang="en-US" sz="2197">
                <a:solidFill>
                  <a:srgbClr val="000000"/>
                </a:solidFill>
                <a:latin typeface="Poppins Bold"/>
                <a:ea typeface="Poppins Bold"/>
                <a:cs typeface="Poppins Bold"/>
                <a:sym typeface="Poppins Bold"/>
              </a:rPr>
              <a:t>Isu etika </a:t>
            </a:r>
            <a:r>
              <a:rPr lang="en-US" sz="2197">
                <a:solidFill>
                  <a:srgbClr val="000000"/>
                </a:solidFill>
                <a:latin typeface="Poppins"/>
                <a:ea typeface="Poppins"/>
                <a:cs typeface="Poppins"/>
                <a:sym typeface="Poppins"/>
              </a:rPr>
              <a:t>menjadi begitu penting semenjak kemunculan internet dan perdagangan elektronik. </a:t>
            </a:r>
          </a:p>
        </p:txBody>
      </p:sp>
      <p:sp>
        <p:nvSpPr>
          <p:cNvPr id="28" name="TextBox 28"/>
          <p:cNvSpPr txBox="1"/>
          <p:nvPr/>
        </p:nvSpPr>
        <p:spPr>
          <a:xfrm>
            <a:off x="9288557" y="6181012"/>
            <a:ext cx="7461802" cy="2612640"/>
          </a:xfrm>
          <a:prstGeom prst="rect">
            <a:avLst/>
          </a:prstGeom>
        </p:spPr>
        <p:txBody>
          <a:bodyPr lIns="0" tIns="0" rIns="0" bIns="0" rtlCol="0" anchor="t">
            <a:spAutoFit/>
          </a:bodyPr>
          <a:lstStyle/>
          <a:p>
            <a:pPr algn="l">
              <a:lnSpc>
                <a:spcPts val="2614"/>
              </a:lnSpc>
            </a:pPr>
            <a:r>
              <a:rPr lang="en-US" sz="2197">
                <a:solidFill>
                  <a:srgbClr val="FFFFFF"/>
                </a:solidFill>
                <a:latin typeface="Poppins Bold"/>
                <a:ea typeface="Poppins Bold"/>
                <a:cs typeface="Poppins Bold"/>
                <a:sym typeface="Poppins Bold"/>
              </a:rPr>
              <a:t>Masalah etika </a:t>
            </a:r>
            <a:r>
              <a:rPr lang="en-US" sz="2197">
                <a:solidFill>
                  <a:srgbClr val="FFFFFF"/>
                </a:solidFill>
                <a:latin typeface="Poppins"/>
                <a:ea typeface="Poppins"/>
                <a:cs typeface="Poppins"/>
                <a:sym typeface="Poppins"/>
              </a:rPr>
              <a:t>lainnya yang ditekankan terkait dengan sistem informasi adalah membangun konsekuensi yang dapat diukur dalam sisitem informasi, menentukan standar untuk menjaga kualitas sistem yang melindungi keamanan individu dan masyarakat, serta mempertahankan nilai dan institusi yang dianggap penting bagi kualitas hidpup didalam masyarakat yang informatis.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705506" y="2978938"/>
            <a:ext cx="4103109" cy="4240939"/>
          </a:xfrm>
          <a:custGeom>
            <a:avLst/>
            <a:gdLst/>
            <a:ahLst/>
            <a:cxnLst/>
            <a:rect l="l" t="t" r="r" b="b"/>
            <a:pathLst>
              <a:path w="4103109" h="4240939">
                <a:moveTo>
                  <a:pt x="0" y="0"/>
                </a:moveTo>
                <a:lnTo>
                  <a:pt x="4103108" y="0"/>
                </a:lnTo>
                <a:lnTo>
                  <a:pt x="4103108" y="4240939"/>
                </a:lnTo>
                <a:lnTo>
                  <a:pt x="0" y="42409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088896" y="973169"/>
            <a:ext cx="6672765" cy="1362075"/>
          </a:xfrm>
          <a:prstGeom prst="rect">
            <a:avLst/>
          </a:prstGeom>
        </p:spPr>
        <p:txBody>
          <a:bodyPr lIns="0" tIns="0" rIns="0" bIns="0" rtlCol="0" anchor="t">
            <a:spAutoFit/>
          </a:bodyPr>
          <a:lstStyle/>
          <a:p>
            <a:pPr algn="l">
              <a:lnSpc>
                <a:spcPts val="5174"/>
              </a:lnSpc>
            </a:pPr>
            <a:r>
              <a:rPr lang="en-US" sz="4500" spc="-135">
                <a:solidFill>
                  <a:srgbClr val="000000"/>
                </a:solidFill>
                <a:latin typeface="Poppins Bold"/>
                <a:ea typeface="Poppins Bold"/>
                <a:cs typeface="Poppins Bold"/>
                <a:sym typeface="Poppins Bold"/>
              </a:rPr>
              <a:t>Lima dimensi moral di era informasi</a:t>
            </a:r>
          </a:p>
        </p:txBody>
      </p:sp>
      <p:sp>
        <p:nvSpPr>
          <p:cNvPr id="10" name="TextBox 10"/>
          <p:cNvSpPr txBox="1"/>
          <p:nvPr/>
        </p:nvSpPr>
        <p:spPr>
          <a:xfrm>
            <a:off x="13741554" y="4416176"/>
            <a:ext cx="2031011" cy="1489104"/>
          </a:xfrm>
          <a:prstGeom prst="rect">
            <a:avLst/>
          </a:prstGeom>
        </p:spPr>
        <p:txBody>
          <a:bodyPr lIns="0" tIns="0" rIns="0" bIns="0" rtlCol="0" anchor="t">
            <a:spAutoFit/>
          </a:bodyPr>
          <a:lstStyle/>
          <a:p>
            <a:pPr algn="ctr">
              <a:lnSpc>
                <a:spcPts val="10930"/>
              </a:lnSpc>
            </a:pPr>
            <a:r>
              <a:rPr lang="en-US" sz="9504" spc="-285">
                <a:solidFill>
                  <a:srgbClr val="FFFFFF"/>
                </a:solidFill>
                <a:latin typeface="Poppins Bold"/>
                <a:ea typeface="Poppins Bold"/>
                <a:cs typeface="Poppins Bold"/>
                <a:sym typeface="Poppins Bold"/>
              </a:rPr>
              <a:t>5</a:t>
            </a:r>
          </a:p>
        </p:txBody>
      </p:sp>
      <p:sp>
        <p:nvSpPr>
          <p:cNvPr id="11" name="TextBox 11"/>
          <p:cNvSpPr txBox="1"/>
          <p:nvPr/>
        </p:nvSpPr>
        <p:spPr>
          <a:xfrm>
            <a:off x="12170073" y="1854841"/>
            <a:ext cx="1829224" cy="652145"/>
          </a:xfrm>
          <a:prstGeom prst="rect">
            <a:avLst/>
          </a:prstGeom>
        </p:spPr>
        <p:txBody>
          <a:bodyPr lIns="0" tIns="0" rIns="0" bIns="0" rtlCol="0" anchor="t">
            <a:spAutoFit/>
          </a:bodyPr>
          <a:lstStyle/>
          <a:p>
            <a:pPr algn="ctr">
              <a:lnSpc>
                <a:spcPts val="2529"/>
              </a:lnSpc>
            </a:pPr>
            <a:r>
              <a:rPr lang="en-US" sz="2199" spc="-65">
                <a:solidFill>
                  <a:srgbClr val="FFFFFF"/>
                </a:solidFill>
                <a:latin typeface="Poppins Bold"/>
                <a:ea typeface="Poppins Bold"/>
                <a:cs typeface="Poppins Bold"/>
                <a:sym typeface="Poppins Bold"/>
              </a:rPr>
              <a:t>Customer Focus</a:t>
            </a:r>
          </a:p>
        </p:txBody>
      </p:sp>
      <p:sp>
        <p:nvSpPr>
          <p:cNvPr id="12" name="TextBox 12"/>
          <p:cNvSpPr txBox="1"/>
          <p:nvPr/>
        </p:nvSpPr>
        <p:spPr>
          <a:xfrm>
            <a:off x="11351518" y="2316194"/>
            <a:ext cx="2707974" cy="436071"/>
          </a:xfrm>
          <a:prstGeom prst="rect">
            <a:avLst/>
          </a:prstGeom>
        </p:spPr>
        <p:txBody>
          <a:bodyPr lIns="0" tIns="0" rIns="0" bIns="0" rtlCol="0" anchor="t">
            <a:spAutoFit/>
          </a:bodyPr>
          <a:lstStyle/>
          <a:p>
            <a:pPr algn="ctr">
              <a:lnSpc>
                <a:spcPts val="3213"/>
              </a:lnSpc>
            </a:pPr>
            <a:r>
              <a:rPr lang="en-US" sz="2794" spc="-83">
                <a:solidFill>
                  <a:srgbClr val="FFFFFF"/>
                </a:solidFill>
                <a:latin typeface="Poppins Bold"/>
                <a:ea typeface="Poppins Bold"/>
                <a:cs typeface="Poppins Bold"/>
                <a:sym typeface="Poppins Bold"/>
              </a:rPr>
              <a:t>Improvement</a:t>
            </a:r>
          </a:p>
        </p:txBody>
      </p:sp>
      <p:grpSp>
        <p:nvGrpSpPr>
          <p:cNvPr id="13" name="Group 13"/>
          <p:cNvGrpSpPr/>
          <p:nvPr/>
        </p:nvGrpSpPr>
        <p:grpSpPr>
          <a:xfrm>
            <a:off x="7701465" y="-711763"/>
            <a:ext cx="1413604" cy="1395381"/>
            <a:chOff x="0" y="0"/>
            <a:chExt cx="720488" cy="711200"/>
          </a:xfrm>
        </p:grpSpPr>
        <p:sp>
          <p:nvSpPr>
            <p:cNvPr id="14" name="Freeform 1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5" name="TextBox 1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802065" y="-517106"/>
            <a:ext cx="9907850" cy="1006067"/>
            <a:chOff x="0" y="0"/>
            <a:chExt cx="3953981" cy="401497"/>
          </a:xfrm>
        </p:grpSpPr>
        <p:sp>
          <p:nvSpPr>
            <p:cNvPr id="17" name="Freeform 17"/>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8" name="TextBox 18"/>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38375" y="2826291"/>
            <a:ext cx="10342381" cy="784328"/>
            <a:chOff x="0" y="0"/>
            <a:chExt cx="2144375" cy="162622"/>
          </a:xfrm>
        </p:grpSpPr>
        <p:sp>
          <p:nvSpPr>
            <p:cNvPr id="20" name="Freeform 20"/>
            <p:cNvSpPr/>
            <p:nvPr/>
          </p:nvSpPr>
          <p:spPr>
            <a:xfrm>
              <a:off x="0" y="0"/>
              <a:ext cx="2144375" cy="162622"/>
            </a:xfrm>
            <a:custGeom>
              <a:avLst/>
              <a:gdLst/>
              <a:ahLst/>
              <a:cxnLst/>
              <a:rect l="l" t="t" r="r" b="b"/>
              <a:pathLst>
                <a:path w="2144375" h="162622">
                  <a:moveTo>
                    <a:pt x="0" y="0"/>
                  </a:moveTo>
                  <a:lnTo>
                    <a:pt x="2144375" y="0"/>
                  </a:lnTo>
                  <a:lnTo>
                    <a:pt x="2144375" y="162622"/>
                  </a:lnTo>
                  <a:lnTo>
                    <a:pt x="0" y="162622"/>
                  </a:lnTo>
                  <a:close/>
                </a:path>
              </a:pathLst>
            </a:custGeom>
            <a:solidFill>
              <a:srgbClr val="2D176B"/>
            </a:solidFill>
          </p:spPr>
        </p:sp>
        <p:sp>
          <p:nvSpPr>
            <p:cNvPr id="21" name="TextBox 21"/>
            <p:cNvSpPr txBox="1"/>
            <p:nvPr/>
          </p:nvSpPr>
          <p:spPr>
            <a:xfrm>
              <a:off x="0" y="-57150"/>
              <a:ext cx="2144375" cy="21977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638375" y="4179308"/>
            <a:ext cx="10342381" cy="784328"/>
            <a:chOff x="0" y="0"/>
            <a:chExt cx="2144375" cy="162622"/>
          </a:xfrm>
        </p:grpSpPr>
        <p:sp>
          <p:nvSpPr>
            <p:cNvPr id="23" name="Freeform 23"/>
            <p:cNvSpPr/>
            <p:nvPr/>
          </p:nvSpPr>
          <p:spPr>
            <a:xfrm>
              <a:off x="0" y="0"/>
              <a:ext cx="2144375" cy="162622"/>
            </a:xfrm>
            <a:custGeom>
              <a:avLst/>
              <a:gdLst/>
              <a:ahLst/>
              <a:cxnLst/>
              <a:rect l="l" t="t" r="r" b="b"/>
              <a:pathLst>
                <a:path w="2144375" h="162622">
                  <a:moveTo>
                    <a:pt x="0" y="0"/>
                  </a:moveTo>
                  <a:lnTo>
                    <a:pt x="2144375" y="0"/>
                  </a:lnTo>
                  <a:lnTo>
                    <a:pt x="2144375" y="162622"/>
                  </a:lnTo>
                  <a:lnTo>
                    <a:pt x="0" y="162622"/>
                  </a:lnTo>
                  <a:close/>
                </a:path>
              </a:pathLst>
            </a:custGeom>
            <a:solidFill>
              <a:srgbClr val="2D176B"/>
            </a:solidFill>
          </p:spPr>
        </p:sp>
        <p:sp>
          <p:nvSpPr>
            <p:cNvPr id="24" name="TextBox 24"/>
            <p:cNvSpPr txBox="1"/>
            <p:nvPr/>
          </p:nvSpPr>
          <p:spPr>
            <a:xfrm>
              <a:off x="0" y="-57150"/>
              <a:ext cx="2144375" cy="219772"/>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638375" y="5513116"/>
            <a:ext cx="10342381" cy="784328"/>
            <a:chOff x="0" y="0"/>
            <a:chExt cx="2144375" cy="162622"/>
          </a:xfrm>
        </p:grpSpPr>
        <p:sp>
          <p:nvSpPr>
            <p:cNvPr id="26" name="Freeform 26"/>
            <p:cNvSpPr/>
            <p:nvPr/>
          </p:nvSpPr>
          <p:spPr>
            <a:xfrm>
              <a:off x="0" y="0"/>
              <a:ext cx="2144375" cy="162622"/>
            </a:xfrm>
            <a:custGeom>
              <a:avLst/>
              <a:gdLst/>
              <a:ahLst/>
              <a:cxnLst/>
              <a:rect l="l" t="t" r="r" b="b"/>
              <a:pathLst>
                <a:path w="2144375" h="162622">
                  <a:moveTo>
                    <a:pt x="0" y="0"/>
                  </a:moveTo>
                  <a:lnTo>
                    <a:pt x="2144375" y="0"/>
                  </a:lnTo>
                  <a:lnTo>
                    <a:pt x="2144375" y="162622"/>
                  </a:lnTo>
                  <a:lnTo>
                    <a:pt x="0" y="162622"/>
                  </a:lnTo>
                  <a:close/>
                </a:path>
              </a:pathLst>
            </a:custGeom>
            <a:solidFill>
              <a:srgbClr val="2D176B"/>
            </a:solidFill>
          </p:spPr>
        </p:sp>
        <p:sp>
          <p:nvSpPr>
            <p:cNvPr id="27" name="TextBox 27"/>
            <p:cNvSpPr txBox="1"/>
            <p:nvPr/>
          </p:nvSpPr>
          <p:spPr>
            <a:xfrm>
              <a:off x="0" y="-57150"/>
              <a:ext cx="2144375" cy="21977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638375" y="6846923"/>
            <a:ext cx="10342381" cy="784328"/>
            <a:chOff x="0" y="0"/>
            <a:chExt cx="2144375" cy="162622"/>
          </a:xfrm>
        </p:grpSpPr>
        <p:sp>
          <p:nvSpPr>
            <p:cNvPr id="29" name="Freeform 29"/>
            <p:cNvSpPr/>
            <p:nvPr/>
          </p:nvSpPr>
          <p:spPr>
            <a:xfrm>
              <a:off x="0" y="0"/>
              <a:ext cx="2144375" cy="162622"/>
            </a:xfrm>
            <a:custGeom>
              <a:avLst/>
              <a:gdLst/>
              <a:ahLst/>
              <a:cxnLst/>
              <a:rect l="l" t="t" r="r" b="b"/>
              <a:pathLst>
                <a:path w="2144375" h="162622">
                  <a:moveTo>
                    <a:pt x="0" y="0"/>
                  </a:moveTo>
                  <a:lnTo>
                    <a:pt x="2144375" y="0"/>
                  </a:lnTo>
                  <a:lnTo>
                    <a:pt x="2144375" y="162622"/>
                  </a:lnTo>
                  <a:lnTo>
                    <a:pt x="0" y="162622"/>
                  </a:lnTo>
                  <a:close/>
                </a:path>
              </a:pathLst>
            </a:custGeom>
            <a:solidFill>
              <a:srgbClr val="2D176B"/>
            </a:solidFill>
          </p:spPr>
        </p:sp>
        <p:sp>
          <p:nvSpPr>
            <p:cNvPr id="30" name="TextBox 30"/>
            <p:cNvSpPr txBox="1"/>
            <p:nvPr/>
          </p:nvSpPr>
          <p:spPr>
            <a:xfrm>
              <a:off x="0" y="-57150"/>
              <a:ext cx="2144375" cy="219772"/>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088896" y="2668976"/>
            <a:ext cx="1098958" cy="109895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88896" y="4002783"/>
            <a:ext cx="1098958" cy="109895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088896" y="5336590"/>
            <a:ext cx="1098958" cy="109895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088896" y="6670398"/>
            <a:ext cx="1098958" cy="1098958"/>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a:off x="1218562" y="2797045"/>
            <a:ext cx="815428" cy="842820"/>
          </a:xfrm>
          <a:custGeom>
            <a:avLst/>
            <a:gdLst/>
            <a:ahLst/>
            <a:cxnLst/>
            <a:rect l="l" t="t" r="r" b="b"/>
            <a:pathLst>
              <a:path w="815428" h="842820">
                <a:moveTo>
                  <a:pt x="0" y="0"/>
                </a:moveTo>
                <a:lnTo>
                  <a:pt x="815428" y="0"/>
                </a:lnTo>
                <a:lnTo>
                  <a:pt x="815428" y="842820"/>
                </a:lnTo>
                <a:lnTo>
                  <a:pt x="0" y="84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a:off x="1218562" y="4130793"/>
            <a:ext cx="815428" cy="842820"/>
          </a:xfrm>
          <a:custGeom>
            <a:avLst/>
            <a:gdLst/>
            <a:ahLst/>
            <a:cxnLst/>
            <a:rect l="l" t="t" r="r" b="b"/>
            <a:pathLst>
              <a:path w="815428" h="842820">
                <a:moveTo>
                  <a:pt x="0" y="0"/>
                </a:moveTo>
                <a:lnTo>
                  <a:pt x="815428" y="0"/>
                </a:lnTo>
                <a:lnTo>
                  <a:pt x="815428" y="842820"/>
                </a:lnTo>
                <a:lnTo>
                  <a:pt x="0" y="84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5" name="Freeform 45"/>
          <p:cNvSpPr/>
          <p:nvPr/>
        </p:nvSpPr>
        <p:spPr>
          <a:xfrm>
            <a:off x="1218562" y="5464719"/>
            <a:ext cx="815428" cy="842820"/>
          </a:xfrm>
          <a:custGeom>
            <a:avLst/>
            <a:gdLst/>
            <a:ahLst/>
            <a:cxnLst/>
            <a:rect l="l" t="t" r="r" b="b"/>
            <a:pathLst>
              <a:path w="815428" h="842820">
                <a:moveTo>
                  <a:pt x="0" y="0"/>
                </a:moveTo>
                <a:lnTo>
                  <a:pt x="815428" y="0"/>
                </a:lnTo>
                <a:lnTo>
                  <a:pt x="815428" y="842820"/>
                </a:lnTo>
                <a:lnTo>
                  <a:pt x="0" y="84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6" name="Freeform 46"/>
          <p:cNvSpPr/>
          <p:nvPr/>
        </p:nvSpPr>
        <p:spPr>
          <a:xfrm>
            <a:off x="1218562" y="6798526"/>
            <a:ext cx="815428" cy="842820"/>
          </a:xfrm>
          <a:custGeom>
            <a:avLst/>
            <a:gdLst/>
            <a:ahLst/>
            <a:cxnLst/>
            <a:rect l="l" t="t" r="r" b="b"/>
            <a:pathLst>
              <a:path w="815428" h="842820">
                <a:moveTo>
                  <a:pt x="0" y="0"/>
                </a:moveTo>
                <a:lnTo>
                  <a:pt x="815428" y="0"/>
                </a:lnTo>
                <a:lnTo>
                  <a:pt x="815428" y="842820"/>
                </a:lnTo>
                <a:lnTo>
                  <a:pt x="0" y="84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7" name="TextBox 47"/>
          <p:cNvSpPr txBox="1"/>
          <p:nvPr/>
        </p:nvSpPr>
        <p:spPr>
          <a:xfrm>
            <a:off x="2467506" y="2958314"/>
            <a:ext cx="7203908" cy="510757"/>
          </a:xfrm>
          <a:prstGeom prst="rect">
            <a:avLst/>
          </a:prstGeom>
        </p:spPr>
        <p:txBody>
          <a:bodyPr lIns="0" tIns="0" rIns="0" bIns="0" rtlCol="0" anchor="t">
            <a:spAutoFit/>
          </a:bodyPr>
          <a:lstStyle/>
          <a:p>
            <a:pPr algn="l">
              <a:lnSpc>
                <a:spcPts val="3732"/>
              </a:lnSpc>
            </a:pPr>
            <a:r>
              <a:rPr lang="en-US" sz="3302" spc="-99">
                <a:solidFill>
                  <a:srgbClr val="FFFFFF"/>
                </a:solidFill>
                <a:latin typeface="Poppins Semi-Bold"/>
                <a:ea typeface="Poppins Semi-Bold"/>
                <a:cs typeface="Poppins Semi-Bold"/>
                <a:sym typeface="Poppins Semi-Bold"/>
              </a:rPr>
              <a:t>Hak dan kewajiban informasi</a:t>
            </a:r>
          </a:p>
        </p:txBody>
      </p:sp>
      <p:sp>
        <p:nvSpPr>
          <p:cNvPr id="48" name="TextBox 48"/>
          <p:cNvSpPr txBox="1"/>
          <p:nvPr/>
        </p:nvSpPr>
        <p:spPr>
          <a:xfrm>
            <a:off x="2467506" y="4314950"/>
            <a:ext cx="8822149" cy="510757"/>
          </a:xfrm>
          <a:prstGeom prst="rect">
            <a:avLst/>
          </a:prstGeom>
        </p:spPr>
        <p:txBody>
          <a:bodyPr lIns="0" tIns="0" rIns="0" bIns="0" rtlCol="0" anchor="t">
            <a:spAutoFit/>
          </a:bodyPr>
          <a:lstStyle/>
          <a:p>
            <a:pPr algn="l">
              <a:lnSpc>
                <a:spcPts val="3732"/>
              </a:lnSpc>
            </a:pPr>
            <a:r>
              <a:rPr lang="en-US" sz="3302" spc="-99">
                <a:solidFill>
                  <a:srgbClr val="FFFFFF"/>
                </a:solidFill>
                <a:latin typeface="Poppins Semi-Bold"/>
                <a:ea typeface="Poppins Semi-Bold"/>
                <a:cs typeface="Poppins Semi-Bold"/>
                <a:sym typeface="Poppins Semi-Bold"/>
              </a:rPr>
              <a:t>Hak dan kewajiban terkait kepemilikan</a:t>
            </a:r>
          </a:p>
        </p:txBody>
      </p:sp>
      <p:sp>
        <p:nvSpPr>
          <p:cNvPr id="49" name="TextBox 49"/>
          <p:cNvSpPr txBox="1"/>
          <p:nvPr/>
        </p:nvSpPr>
        <p:spPr>
          <a:xfrm>
            <a:off x="2467506" y="5645139"/>
            <a:ext cx="8822149" cy="510757"/>
          </a:xfrm>
          <a:prstGeom prst="rect">
            <a:avLst/>
          </a:prstGeom>
        </p:spPr>
        <p:txBody>
          <a:bodyPr lIns="0" tIns="0" rIns="0" bIns="0" rtlCol="0" anchor="t">
            <a:spAutoFit/>
          </a:bodyPr>
          <a:lstStyle/>
          <a:p>
            <a:pPr algn="l">
              <a:lnSpc>
                <a:spcPts val="3732"/>
              </a:lnSpc>
            </a:pPr>
            <a:r>
              <a:rPr lang="en-US" sz="3302" spc="-99">
                <a:solidFill>
                  <a:srgbClr val="FFFFFF"/>
                </a:solidFill>
                <a:latin typeface="Poppins Semi-Bold"/>
                <a:ea typeface="Poppins Semi-Bold"/>
                <a:cs typeface="Poppins Semi-Bold"/>
                <a:sym typeface="Poppins Semi-Bold"/>
              </a:rPr>
              <a:t>Akuntabilitas dan pengendalian</a:t>
            </a:r>
          </a:p>
        </p:txBody>
      </p:sp>
      <p:sp>
        <p:nvSpPr>
          <p:cNvPr id="50" name="TextBox 50"/>
          <p:cNvSpPr txBox="1"/>
          <p:nvPr/>
        </p:nvSpPr>
        <p:spPr>
          <a:xfrm>
            <a:off x="2467506" y="6959736"/>
            <a:ext cx="7203908" cy="510757"/>
          </a:xfrm>
          <a:prstGeom prst="rect">
            <a:avLst/>
          </a:prstGeom>
        </p:spPr>
        <p:txBody>
          <a:bodyPr lIns="0" tIns="0" rIns="0" bIns="0" rtlCol="0" anchor="t">
            <a:spAutoFit/>
          </a:bodyPr>
          <a:lstStyle/>
          <a:p>
            <a:pPr algn="l">
              <a:lnSpc>
                <a:spcPts val="3732"/>
              </a:lnSpc>
            </a:pPr>
            <a:r>
              <a:rPr lang="en-US" sz="3302" spc="-99">
                <a:solidFill>
                  <a:srgbClr val="FFFFFF"/>
                </a:solidFill>
                <a:latin typeface="Poppins Semi-Bold"/>
                <a:ea typeface="Poppins Semi-Bold"/>
                <a:cs typeface="Poppins Semi-Bold"/>
                <a:sym typeface="Poppins Semi-Bold"/>
              </a:rPr>
              <a:t>Kualitas sistem</a:t>
            </a:r>
          </a:p>
        </p:txBody>
      </p:sp>
      <p:grpSp>
        <p:nvGrpSpPr>
          <p:cNvPr id="51" name="Group 51"/>
          <p:cNvGrpSpPr/>
          <p:nvPr/>
        </p:nvGrpSpPr>
        <p:grpSpPr>
          <a:xfrm>
            <a:off x="1638375" y="8250681"/>
            <a:ext cx="10342381" cy="784328"/>
            <a:chOff x="0" y="0"/>
            <a:chExt cx="2144375" cy="162622"/>
          </a:xfrm>
        </p:grpSpPr>
        <p:sp>
          <p:nvSpPr>
            <p:cNvPr id="52" name="Freeform 52"/>
            <p:cNvSpPr/>
            <p:nvPr/>
          </p:nvSpPr>
          <p:spPr>
            <a:xfrm>
              <a:off x="0" y="0"/>
              <a:ext cx="2144375" cy="162622"/>
            </a:xfrm>
            <a:custGeom>
              <a:avLst/>
              <a:gdLst/>
              <a:ahLst/>
              <a:cxnLst/>
              <a:rect l="l" t="t" r="r" b="b"/>
              <a:pathLst>
                <a:path w="2144375" h="162622">
                  <a:moveTo>
                    <a:pt x="0" y="0"/>
                  </a:moveTo>
                  <a:lnTo>
                    <a:pt x="2144375" y="0"/>
                  </a:lnTo>
                  <a:lnTo>
                    <a:pt x="2144375" y="162622"/>
                  </a:lnTo>
                  <a:lnTo>
                    <a:pt x="0" y="162622"/>
                  </a:lnTo>
                  <a:close/>
                </a:path>
              </a:pathLst>
            </a:custGeom>
            <a:solidFill>
              <a:srgbClr val="2D176B"/>
            </a:solidFill>
          </p:spPr>
        </p:sp>
        <p:sp>
          <p:nvSpPr>
            <p:cNvPr id="53" name="TextBox 53"/>
            <p:cNvSpPr txBox="1"/>
            <p:nvPr/>
          </p:nvSpPr>
          <p:spPr>
            <a:xfrm>
              <a:off x="0" y="-57150"/>
              <a:ext cx="2144375" cy="219772"/>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088896" y="8074156"/>
            <a:ext cx="1098958" cy="1098958"/>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p:spPr>
        </p:sp>
        <p:sp>
          <p:nvSpPr>
            <p:cNvPr id="56" name="TextBox 5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57" name="Freeform 57"/>
          <p:cNvSpPr/>
          <p:nvPr/>
        </p:nvSpPr>
        <p:spPr>
          <a:xfrm>
            <a:off x="1218562" y="8202284"/>
            <a:ext cx="815428" cy="842820"/>
          </a:xfrm>
          <a:custGeom>
            <a:avLst/>
            <a:gdLst/>
            <a:ahLst/>
            <a:cxnLst/>
            <a:rect l="l" t="t" r="r" b="b"/>
            <a:pathLst>
              <a:path w="815428" h="842820">
                <a:moveTo>
                  <a:pt x="0" y="0"/>
                </a:moveTo>
                <a:lnTo>
                  <a:pt x="815428" y="0"/>
                </a:lnTo>
                <a:lnTo>
                  <a:pt x="815428" y="842820"/>
                </a:lnTo>
                <a:lnTo>
                  <a:pt x="0" y="84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8" name="TextBox 58"/>
          <p:cNvSpPr txBox="1"/>
          <p:nvPr/>
        </p:nvSpPr>
        <p:spPr>
          <a:xfrm>
            <a:off x="2467506" y="8363494"/>
            <a:ext cx="7203908" cy="510757"/>
          </a:xfrm>
          <a:prstGeom prst="rect">
            <a:avLst/>
          </a:prstGeom>
        </p:spPr>
        <p:txBody>
          <a:bodyPr lIns="0" tIns="0" rIns="0" bIns="0" rtlCol="0" anchor="t">
            <a:spAutoFit/>
          </a:bodyPr>
          <a:lstStyle/>
          <a:p>
            <a:pPr algn="l">
              <a:lnSpc>
                <a:spcPts val="3732"/>
              </a:lnSpc>
            </a:pPr>
            <a:r>
              <a:rPr lang="en-US" sz="3302" spc="-99">
                <a:solidFill>
                  <a:srgbClr val="FFFFFF"/>
                </a:solidFill>
                <a:latin typeface="Poppins Semi-Bold"/>
                <a:ea typeface="Poppins Semi-Bold"/>
                <a:cs typeface="Poppins Semi-Bold"/>
                <a:sym typeface="Poppins Semi-Bold"/>
              </a:rPr>
              <a:t>Kualitas hidup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4854" y="9932533"/>
            <a:ext cx="20607885" cy="1582853"/>
            <a:chOff x="0" y="0"/>
            <a:chExt cx="5427591" cy="416883"/>
          </a:xfrm>
        </p:grpSpPr>
        <p:sp>
          <p:nvSpPr>
            <p:cNvPr id="3" name="Freeform 3"/>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4" name="TextBox 4"/>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8896" y="9932533"/>
            <a:ext cx="16110207" cy="1582853"/>
            <a:chOff x="0" y="0"/>
            <a:chExt cx="4243018" cy="416883"/>
          </a:xfrm>
        </p:grpSpPr>
        <p:sp>
          <p:nvSpPr>
            <p:cNvPr id="6" name="Freeform 6"/>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7" name="TextBox 7"/>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599217" y="1363374"/>
            <a:ext cx="1993168" cy="19931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a:ln w="76200" cap="sq">
              <a:solidFill>
                <a:srgbClr val="FAC507"/>
              </a:solidFill>
              <a:prstDash val="solid"/>
              <a:miter/>
            </a:ln>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919161" y="3430189"/>
            <a:ext cx="3226978" cy="3335378"/>
          </a:xfrm>
          <a:custGeom>
            <a:avLst/>
            <a:gdLst/>
            <a:ahLst/>
            <a:cxnLst/>
            <a:rect l="l" t="t" r="r" b="b"/>
            <a:pathLst>
              <a:path w="3226978" h="3335378">
                <a:moveTo>
                  <a:pt x="0" y="0"/>
                </a:moveTo>
                <a:lnTo>
                  <a:pt x="3226978" y="0"/>
                </a:lnTo>
                <a:lnTo>
                  <a:pt x="3226978" y="3335378"/>
                </a:lnTo>
                <a:lnTo>
                  <a:pt x="0" y="3335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4173637" y="6354178"/>
            <a:ext cx="1993168" cy="19931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a:ln w="76200" cap="sq">
              <a:solidFill>
                <a:srgbClr val="FAC507"/>
              </a:solidFill>
              <a:prstDash val="solid"/>
              <a:miter/>
            </a:ln>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3339022" y="3300111"/>
            <a:ext cx="513559" cy="441661"/>
            <a:chOff x="0" y="0"/>
            <a:chExt cx="826976" cy="711200"/>
          </a:xfrm>
        </p:grpSpPr>
        <p:sp>
          <p:nvSpPr>
            <p:cNvPr id="16" name="Freeform 16"/>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17" name="TextBox 17"/>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6054647">
            <a:off x="14358519" y="6229811"/>
            <a:ext cx="513559" cy="441661"/>
            <a:chOff x="0" y="0"/>
            <a:chExt cx="826976" cy="711200"/>
          </a:xfrm>
        </p:grpSpPr>
        <p:sp>
          <p:nvSpPr>
            <p:cNvPr id="19" name="Freeform 19"/>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20" name="TextBox 20"/>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028700" y="2634319"/>
            <a:ext cx="8676176" cy="7261161"/>
          </a:xfrm>
          <a:prstGeom prst="rect">
            <a:avLst/>
          </a:prstGeom>
        </p:spPr>
        <p:txBody>
          <a:bodyPr lIns="0" tIns="0" rIns="0" bIns="0" rtlCol="0" anchor="t">
            <a:spAutoFit/>
          </a:bodyPr>
          <a:lstStyle/>
          <a:p>
            <a:pPr algn="l">
              <a:lnSpc>
                <a:spcPts val="2737"/>
              </a:lnSpc>
            </a:pPr>
            <a:r>
              <a:rPr lang="en-US" sz="2300">
                <a:solidFill>
                  <a:srgbClr val="000000"/>
                </a:solidFill>
                <a:latin typeface="Poppins Bold"/>
                <a:ea typeface="Poppins Bold"/>
                <a:cs typeface="Poppins Bold"/>
                <a:sym typeface="Poppins Bold"/>
              </a:rPr>
              <a:t>1. Hak dan kewajiban informasi:</a:t>
            </a:r>
            <a:r>
              <a:rPr lang="en-US" sz="2300">
                <a:solidFill>
                  <a:srgbClr val="000000"/>
                </a:solidFill>
                <a:latin typeface="Poppins"/>
                <a:ea typeface="Poppins"/>
                <a:cs typeface="Poppins"/>
                <a:sym typeface="Poppins"/>
              </a:rPr>
              <a:t> Apakah hak informasi yang dimiliki oleh individu dan organisasi yang berkaitan dengan informasi tentang mereka? </a:t>
            </a:r>
          </a:p>
          <a:p>
            <a:pPr algn="l">
              <a:lnSpc>
                <a:spcPts val="2737"/>
              </a:lnSpc>
            </a:pPr>
            <a:endParaRPr lang="en-US" sz="2300">
              <a:solidFill>
                <a:srgbClr val="000000"/>
              </a:solidFill>
              <a:latin typeface="Poppins"/>
              <a:ea typeface="Poppins"/>
              <a:cs typeface="Poppins"/>
              <a:sym typeface="Poppins"/>
            </a:endParaRPr>
          </a:p>
          <a:p>
            <a:pPr algn="l">
              <a:lnSpc>
                <a:spcPts val="2737"/>
              </a:lnSpc>
            </a:pPr>
            <a:r>
              <a:rPr lang="en-US" sz="2300">
                <a:solidFill>
                  <a:srgbClr val="000000"/>
                </a:solidFill>
                <a:latin typeface="Poppins Bold"/>
                <a:ea typeface="Poppins Bold"/>
                <a:cs typeface="Poppins Bold"/>
                <a:sym typeface="Poppins Bold"/>
              </a:rPr>
              <a:t>2. Hak Kepemilikan:</a:t>
            </a:r>
            <a:r>
              <a:rPr lang="en-US" sz="2300">
                <a:solidFill>
                  <a:srgbClr val="000000"/>
                </a:solidFill>
                <a:latin typeface="Poppins"/>
                <a:ea typeface="Poppins"/>
                <a:cs typeface="Poppins"/>
                <a:sym typeface="Poppins"/>
              </a:rPr>
              <a:t> Bagaimana hak kepemilikan intelektual tradisional dilindungi dalam masyarakat?</a:t>
            </a:r>
          </a:p>
          <a:p>
            <a:pPr algn="l">
              <a:lnSpc>
                <a:spcPts val="2737"/>
              </a:lnSpc>
            </a:pPr>
            <a:endParaRPr lang="en-US" sz="2300">
              <a:solidFill>
                <a:srgbClr val="000000"/>
              </a:solidFill>
              <a:latin typeface="Poppins"/>
              <a:ea typeface="Poppins"/>
              <a:cs typeface="Poppins"/>
              <a:sym typeface="Poppins"/>
            </a:endParaRPr>
          </a:p>
          <a:p>
            <a:pPr algn="l">
              <a:lnSpc>
                <a:spcPts val="2737"/>
              </a:lnSpc>
            </a:pPr>
            <a:r>
              <a:rPr lang="en-US" sz="2300">
                <a:solidFill>
                  <a:srgbClr val="000000"/>
                </a:solidFill>
                <a:latin typeface="Poppins Bold"/>
                <a:ea typeface="Poppins Bold"/>
                <a:cs typeface="Poppins Bold"/>
                <a:sym typeface="Poppins Bold"/>
              </a:rPr>
              <a:t>3. Akuntabilitas dan kontrol: </a:t>
            </a:r>
            <a:r>
              <a:rPr lang="en-US" sz="2300">
                <a:solidFill>
                  <a:srgbClr val="000000"/>
                </a:solidFill>
                <a:latin typeface="Poppins"/>
                <a:ea typeface="Poppins"/>
                <a:cs typeface="Poppins"/>
                <a:sym typeface="Poppins"/>
              </a:rPr>
              <a:t>Siapa yang dapat dan akan bertanggung jawab pada kejahatan individu dan informasi kolektif dan hak kepemilikan?</a:t>
            </a:r>
          </a:p>
          <a:p>
            <a:pPr algn="l">
              <a:lnSpc>
                <a:spcPts val="2737"/>
              </a:lnSpc>
            </a:pPr>
            <a:endParaRPr lang="en-US" sz="2300">
              <a:solidFill>
                <a:srgbClr val="000000"/>
              </a:solidFill>
              <a:latin typeface="Poppins"/>
              <a:ea typeface="Poppins"/>
              <a:cs typeface="Poppins"/>
              <a:sym typeface="Poppins"/>
            </a:endParaRPr>
          </a:p>
          <a:p>
            <a:pPr algn="l">
              <a:lnSpc>
                <a:spcPts val="2737"/>
              </a:lnSpc>
            </a:pPr>
            <a:r>
              <a:rPr lang="en-US" sz="2300">
                <a:solidFill>
                  <a:srgbClr val="000000"/>
                </a:solidFill>
                <a:latin typeface="Poppins Bold"/>
                <a:ea typeface="Poppins Bold"/>
                <a:cs typeface="Poppins Bold"/>
                <a:sym typeface="Poppins Bold"/>
              </a:rPr>
              <a:t>4. Kualitas sistem:</a:t>
            </a:r>
            <a:r>
              <a:rPr lang="en-US" sz="2300">
                <a:solidFill>
                  <a:srgbClr val="000000"/>
                </a:solidFill>
                <a:latin typeface="Poppins"/>
                <a:ea typeface="Poppins"/>
                <a:cs typeface="Poppins"/>
                <a:sym typeface="Poppins"/>
              </a:rPr>
              <a:t> Standar data dan kualitas sistem seperti apa yang diinginkan untuk melindungi hak individu dan keamanan masyarakat?</a:t>
            </a:r>
          </a:p>
          <a:p>
            <a:pPr algn="l">
              <a:lnSpc>
                <a:spcPts val="2737"/>
              </a:lnSpc>
            </a:pPr>
            <a:endParaRPr lang="en-US" sz="2300">
              <a:solidFill>
                <a:srgbClr val="000000"/>
              </a:solidFill>
              <a:latin typeface="Poppins"/>
              <a:ea typeface="Poppins"/>
              <a:cs typeface="Poppins"/>
              <a:sym typeface="Poppins"/>
            </a:endParaRPr>
          </a:p>
          <a:p>
            <a:pPr algn="l">
              <a:lnSpc>
                <a:spcPts val="2737"/>
              </a:lnSpc>
            </a:pPr>
            <a:r>
              <a:rPr lang="en-US" sz="2300">
                <a:solidFill>
                  <a:srgbClr val="000000"/>
                </a:solidFill>
                <a:latin typeface="Poppins Bold"/>
                <a:ea typeface="Poppins Bold"/>
                <a:cs typeface="Poppins Bold"/>
                <a:sym typeface="Poppins Bold"/>
              </a:rPr>
              <a:t>5. Kualitas kehidupan:</a:t>
            </a:r>
            <a:r>
              <a:rPr lang="en-US" sz="2300">
                <a:solidFill>
                  <a:srgbClr val="000000"/>
                </a:solidFill>
                <a:latin typeface="Poppins"/>
                <a:ea typeface="Poppins"/>
                <a:cs typeface="Poppins"/>
                <a:sym typeface="Poppins"/>
              </a:rPr>
              <a:t> Nilai yang harus dipelihara dalam masyarakat yang berbasis informasi dan ilmu. Kebiasaan seperti apa yang tidak boleh dilanggar? Praktek dan nilai budaya apa yang didukung oleh teknologi informasi yang baru?</a:t>
            </a:r>
          </a:p>
          <a:p>
            <a:pPr algn="just">
              <a:lnSpc>
                <a:spcPts val="3093"/>
              </a:lnSpc>
            </a:pPr>
            <a:endParaRPr lang="en-US" sz="2300">
              <a:solidFill>
                <a:srgbClr val="000000"/>
              </a:solidFill>
              <a:latin typeface="Poppins"/>
              <a:ea typeface="Poppins"/>
              <a:cs typeface="Poppins"/>
              <a:sym typeface="Poppins"/>
            </a:endParaRPr>
          </a:p>
        </p:txBody>
      </p:sp>
      <p:sp>
        <p:nvSpPr>
          <p:cNvPr id="22" name="TextBox 22"/>
          <p:cNvSpPr txBox="1"/>
          <p:nvPr/>
        </p:nvSpPr>
        <p:spPr>
          <a:xfrm>
            <a:off x="1028700" y="1344324"/>
            <a:ext cx="11235843" cy="704850"/>
          </a:xfrm>
          <a:prstGeom prst="rect">
            <a:avLst/>
          </a:prstGeom>
        </p:spPr>
        <p:txBody>
          <a:bodyPr lIns="0" tIns="0" rIns="0" bIns="0" rtlCol="0" anchor="t">
            <a:spAutoFit/>
          </a:bodyPr>
          <a:lstStyle/>
          <a:p>
            <a:pPr algn="l">
              <a:lnSpc>
                <a:spcPts val="5174"/>
              </a:lnSpc>
            </a:pPr>
            <a:r>
              <a:rPr lang="en-US" sz="4500" spc="-135">
                <a:solidFill>
                  <a:srgbClr val="000000"/>
                </a:solidFill>
                <a:latin typeface="Poppins Bold"/>
                <a:ea typeface="Poppins Bold"/>
                <a:cs typeface="Poppins Bold"/>
                <a:sym typeface="Poppins Bold"/>
              </a:rPr>
              <a:t>Model pemikiran isu etika, sosial, politik</a:t>
            </a:r>
          </a:p>
        </p:txBody>
      </p:sp>
      <p:sp>
        <p:nvSpPr>
          <p:cNvPr id="23" name="TextBox 23"/>
          <p:cNvSpPr txBox="1"/>
          <p:nvPr/>
        </p:nvSpPr>
        <p:spPr>
          <a:xfrm>
            <a:off x="12797135" y="4720678"/>
            <a:ext cx="1597333" cy="743662"/>
          </a:xfrm>
          <a:prstGeom prst="rect">
            <a:avLst/>
          </a:prstGeom>
        </p:spPr>
        <p:txBody>
          <a:bodyPr lIns="0" tIns="0" rIns="0" bIns="0" rtlCol="0" anchor="t">
            <a:spAutoFit/>
          </a:bodyPr>
          <a:lstStyle/>
          <a:p>
            <a:pPr algn="ctr">
              <a:lnSpc>
                <a:spcPts val="1904"/>
              </a:lnSpc>
            </a:pPr>
            <a:r>
              <a:rPr lang="en-US" sz="1655" spc="-49">
                <a:solidFill>
                  <a:srgbClr val="FFFFFF"/>
                </a:solidFill>
                <a:latin typeface="Poppins Bold"/>
                <a:ea typeface="Poppins Bold"/>
                <a:cs typeface="Poppins Bold"/>
                <a:sym typeface="Poppins Bold"/>
              </a:rPr>
              <a:t>Quality Management Principles</a:t>
            </a:r>
          </a:p>
        </p:txBody>
      </p:sp>
      <p:sp>
        <p:nvSpPr>
          <p:cNvPr id="24" name="TextBox 24"/>
          <p:cNvSpPr txBox="1"/>
          <p:nvPr/>
        </p:nvSpPr>
        <p:spPr>
          <a:xfrm>
            <a:off x="12618038" y="1943116"/>
            <a:ext cx="1829224" cy="603250"/>
          </a:xfrm>
          <a:prstGeom prst="rect">
            <a:avLst/>
          </a:prstGeom>
        </p:spPr>
        <p:txBody>
          <a:bodyPr lIns="0" tIns="0" rIns="0" bIns="0" rtlCol="0" anchor="t">
            <a:spAutoFit/>
          </a:bodyPr>
          <a:lstStyle/>
          <a:p>
            <a:pPr algn="ctr">
              <a:lnSpc>
                <a:spcPts val="2300"/>
              </a:lnSpc>
            </a:pPr>
            <a:r>
              <a:rPr lang="en-US" sz="2000" spc="-60">
                <a:solidFill>
                  <a:srgbClr val="FFFFFF"/>
                </a:solidFill>
                <a:latin typeface="Poppins Bold"/>
                <a:ea typeface="Poppins Bold"/>
                <a:cs typeface="Poppins Bold"/>
                <a:sym typeface="Poppins Bold"/>
              </a:rPr>
              <a:t>Hak</a:t>
            </a:r>
          </a:p>
          <a:p>
            <a:pPr algn="ctr">
              <a:lnSpc>
                <a:spcPts val="2300"/>
              </a:lnSpc>
            </a:pPr>
            <a:r>
              <a:rPr lang="en-US" sz="2000" spc="-60">
                <a:solidFill>
                  <a:srgbClr val="FFFFFF"/>
                </a:solidFill>
                <a:latin typeface="Poppins Bold"/>
                <a:ea typeface="Poppins Bold"/>
                <a:cs typeface="Poppins Bold"/>
                <a:sym typeface="Poppins Bold"/>
              </a:rPr>
              <a:t>Kepemilikan</a:t>
            </a:r>
          </a:p>
        </p:txBody>
      </p:sp>
      <p:grpSp>
        <p:nvGrpSpPr>
          <p:cNvPr id="25" name="Group 25"/>
          <p:cNvGrpSpPr/>
          <p:nvPr/>
        </p:nvGrpSpPr>
        <p:grpSpPr>
          <a:xfrm rot="63133">
            <a:off x="15247999" y="3433701"/>
            <a:ext cx="1993168" cy="199316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a:ln w="76200" cap="sq">
              <a:solidFill>
                <a:srgbClr val="FAC507"/>
              </a:solidFill>
              <a:prstDash val="solid"/>
              <a:miter/>
            </a:ln>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rot="5314425">
            <a:off x="14839150" y="4268071"/>
            <a:ext cx="513559" cy="441661"/>
            <a:chOff x="0" y="0"/>
            <a:chExt cx="826976" cy="711200"/>
          </a:xfrm>
        </p:grpSpPr>
        <p:sp>
          <p:nvSpPr>
            <p:cNvPr id="29" name="Freeform 29"/>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30" name="TextBox 30"/>
            <p:cNvSpPr txBox="1"/>
            <p:nvPr/>
          </p:nvSpPr>
          <p:spPr>
            <a:xfrm>
              <a:off x="129215" y="-6350"/>
              <a:ext cx="568546" cy="38735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rot="-176768">
            <a:off x="15445917" y="4210562"/>
            <a:ext cx="1597333" cy="525914"/>
          </a:xfrm>
          <a:prstGeom prst="rect">
            <a:avLst/>
          </a:prstGeom>
        </p:spPr>
        <p:txBody>
          <a:bodyPr lIns="0" tIns="0" rIns="0" bIns="0" rtlCol="0" anchor="t">
            <a:spAutoFit/>
          </a:bodyPr>
          <a:lstStyle/>
          <a:p>
            <a:pPr algn="ctr">
              <a:lnSpc>
                <a:spcPts val="2094"/>
              </a:lnSpc>
            </a:pPr>
            <a:r>
              <a:rPr lang="en-US" sz="1821" spc="-54">
                <a:solidFill>
                  <a:srgbClr val="FFFFFF"/>
                </a:solidFill>
                <a:latin typeface="Poppins Bold"/>
                <a:ea typeface="Poppins Bold"/>
                <a:cs typeface="Poppins Bold"/>
                <a:sym typeface="Poppins Bold"/>
              </a:rPr>
              <a:t>Akuntabilitas &amp; Kontrol</a:t>
            </a:r>
          </a:p>
        </p:txBody>
      </p:sp>
      <p:grpSp>
        <p:nvGrpSpPr>
          <p:cNvPr id="32" name="Group 32"/>
          <p:cNvGrpSpPr/>
          <p:nvPr/>
        </p:nvGrpSpPr>
        <p:grpSpPr>
          <a:xfrm>
            <a:off x="10705136" y="6193862"/>
            <a:ext cx="2128619" cy="1993168"/>
            <a:chOff x="0" y="0"/>
            <a:chExt cx="2838159" cy="2657557"/>
          </a:xfrm>
        </p:grpSpPr>
        <p:grpSp>
          <p:nvGrpSpPr>
            <p:cNvPr id="33" name="Group 33"/>
            <p:cNvGrpSpPr/>
            <p:nvPr/>
          </p:nvGrpSpPr>
          <p:grpSpPr>
            <a:xfrm>
              <a:off x="0" y="0"/>
              <a:ext cx="2657557" cy="265755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a:ln w="76200" cap="sq">
                <a:solidFill>
                  <a:srgbClr val="FAC507"/>
                </a:solidFill>
                <a:prstDash val="solid"/>
                <a:miter/>
              </a:ln>
            </p:spPr>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36" name="Group 36"/>
            <p:cNvGrpSpPr/>
            <p:nvPr/>
          </p:nvGrpSpPr>
          <p:grpSpPr>
            <a:xfrm rot="-434974">
              <a:off x="2118995" y="194263"/>
              <a:ext cx="684745" cy="588881"/>
              <a:chOff x="0" y="0"/>
              <a:chExt cx="826976" cy="711200"/>
            </a:xfrm>
          </p:grpSpPr>
          <p:sp>
            <p:nvSpPr>
              <p:cNvPr id="37" name="Freeform 37"/>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38" name="TextBox 38"/>
              <p:cNvSpPr txBox="1"/>
              <p:nvPr/>
            </p:nvSpPr>
            <p:spPr>
              <a:xfrm>
                <a:off x="129215" y="-6350"/>
                <a:ext cx="568546" cy="387350"/>
              </a:xfrm>
              <a:prstGeom prst="rect">
                <a:avLst/>
              </a:prstGeom>
            </p:spPr>
            <p:txBody>
              <a:bodyPr lIns="50800" tIns="50800" rIns="50800" bIns="50800" rtlCol="0" anchor="ctr"/>
              <a:lstStyle/>
              <a:p>
                <a:pPr algn="ctr">
                  <a:lnSpc>
                    <a:spcPts val="2660"/>
                  </a:lnSpc>
                </a:pPr>
                <a:endParaRPr/>
              </a:p>
            </p:txBody>
          </p:sp>
        </p:grpSp>
        <p:sp>
          <p:nvSpPr>
            <p:cNvPr id="39" name="TextBox 39"/>
            <p:cNvSpPr txBox="1"/>
            <p:nvPr/>
          </p:nvSpPr>
          <p:spPr>
            <a:xfrm>
              <a:off x="259137" y="914279"/>
              <a:ext cx="2139284" cy="689785"/>
            </a:xfrm>
            <a:prstGeom prst="rect">
              <a:avLst/>
            </a:prstGeom>
          </p:spPr>
          <p:txBody>
            <a:bodyPr lIns="0" tIns="0" rIns="0" bIns="0" rtlCol="0" anchor="t">
              <a:spAutoFit/>
            </a:bodyPr>
            <a:lstStyle/>
            <a:p>
              <a:pPr algn="ctr">
                <a:lnSpc>
                  <a:spcPts val="2018"/>
                </a:lnSpc>
              </a:pPr>
              <a:r>
                <a:rPr lang="en-US" sz="1754" spc="-52">
                  <a:solidFill>
                    <a:srgbClr val="FFFFFF"/>
                  </a:solidFill>
                  <a:latin typeface="Poppins Bold"/>
                  <a:ea typeface="Poppins Bold"/>
                  <a:cs typeface="Poppins Bold"/>
                  <a:sym typeface="Poppins Bold"/>
                </a:rPr>
                <a:t>Kualitas Kehidupan</a:t>
              </a:r>
            </a:p>
          </p:txBody>
        </p:sp>
      </p:grpSp>
      <p:sp>
        <p:nvSpPr>
          <p:cNvPr id="40" name="TextBox 40"/>
          <p:cNvSpPr txBox="1"/>
          <p:nvPr/>
        </p:nvSpPr>
        <p:spPr>
          <a:xfrm>
            <a:off x="10091962" y="5443121"/>
            <a:ext cx="1677483" cy="750740"/>
          </a:xfrm>
          <a:prstGeom prst="rect">
            <a:avLst/>
          </a:prstGeom>
        </p:spPr>
        <p:txBody>
          <a:bodyPr lIns="0" tIns="0" rIns="0" bIns="0" rtlCol="0" anchor="t">
            <a:spAutoFit/>
          </a:bodyPr>
          <a:lstStyle/>
          <a:p>
            <a:pPr algn="ctr">
              <a:lnSpc>
                <a:spcPts val="1934"/>
              </a:lnSpc>
            </a:pPr>
            <a:r>
              <a:rPr lang="en-US" sz="1682" spc="-50">
                <a:solidFill>
                  <a:srgbClr val="FFFFFF"/>
                </a:solidFill>
                <a:latin typeface="Poppins Bold"/>
                <a:ea typeface="Poppins Bold"/>
                <a:cs typeface="Poppins Bold"/>
                <a:sym typeface="Poppins Bold"/>
              </a:rPr>
              <a:t>Evidence Based Decision Making</a:t>
            </a:r>
          </a:p>
        </p:txBody>
      </p:sp>
      <p:grpSp>
        <p:nvGrpSpPr>
          <p:cNvPr id="41" name="Group 41"/>
          <p:cNvGrpSpPr/>
          <p:nvPr/>
        </p:nvGrpSpPr>
        <p:grpSpPr>
          <a:xfrm>
            <a:off x="10055553" y="3103599"/>
            <a:ext cx="1993168" cy="199316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a:ln w="76200" cap="sq">
              <a:solidFill>
                <a:srgbClr val="FAC507"/>
              </a:solidFill>
              <a:prstDash val="solid"/>
              <a:miter/>
            </a:ln>
          </p:spPr>
        </p:sp>
        <p:sp>
          <p:nvSpPr>
            <p:cNvPr id="43" name="TextBox 43"/>
            <p:cNvSpPr txBox="1"/>
            <p:nvPr/>
          </p:nvSpPr>
          <p:spPr>
            <a:xfrm>
              <a:off x="76200" y="19050"/>
              <a:ext cx="660400" cy="717550"/>
            </a:xfrm>
            <a:prstGeom prst="rect">
              <a:avLst/>
            </a:prstGeom>
          </p:spPr>
          <p:txBody>
            <a:bodyPr lIns="44360" tIns="44360" rIns="44360" bIns="44360" rtlCol="0" anchor="ctr"/>
            <a:lstStyle/>
            <a:p>
              <a:pPr algn="ctr">
                <a:lnSpc>
                  <a:spcPts val="2660"/>
                </a:lnSpc>
              </a:pPr>
              <a:endParaRPr/>
            </a:p>
          </p:txBody>
        </p:sp>
      </p:grpSp>
      <p:grpSp>
        <p:nvGrpSpPr>
          <p:cNvPr id="44" name="Group 44"/>
          <p:cNvGrpSpPr/>
          <p:nvPr/>
        </p:nvGrpSpPr>
        <p:grpSpPr>
          <a:xfrm rot="-3138093">
            <a:off x="11734461" y="4538228"/>
            <a:ext cx="513559" cy="441661"/>
            <a:chOff x="0" y="0"/>
            <a:chExt cx="826976" cy="711200"/>
          </a:xfrm>
        </p:grpSpPr>
        <p:sp>
          <p:nvSpPr>
            <p:cNvPr id="45" name="Freeform 45"/>
            <p:cNvSpPr/>
            <p:nvPr/>
          </p:nvSpPr>
          <p:spPr>
            <a:xfrm>
              <a:off x="0" y="0"/>
              <a:ext cx="826976" cy="711200"/>
            </a:xfrm>
            <a:custGeom>
              <a:avLst/>
              <a:gdLst/>
              <a:ahLst/>
              <a:cxnLst/>
              <a:rect l="l" t="t" r="r" b="b"/>
              <a:pathLst>
                <a:path w="826976" h="711200">
                  <a:moveTo>
                    <a:pt x="413488" y="711200"/>
                  </a:moveTo>
                  <a:lnTo>
                    <a:pt x="826976" y="0"/>
                  </a:lnTo>
                  <a:lnTo>
                    <a:pt x="0" y="0"/>
                  </a:lnTo>
                  <a:lnTo>
                    <a:pt x="413488" y="711200"/>
                  </a:lnTo>
                  <a:close/>
                </a:path>
              </a:pathLst>
            </a:custGeom>
            <a:solidFill>
              <a:srgbClr val="FAC507"/>
            </a:solidFill>
            <a:ln w="76200" cap="sq">
              <a:solidFill>
                <a:srgbClr val="FAC507"/>
              </a:solidFill>
              <a:prstDash val="solid"/>
              <a:miter/>
            </a:ln>
          </p:spPr>
        </p:sp>
        <p:sp>
          <p:nvSpPr>
            <p:cNvPr id="46" name="TextBox 46"/>
            <p:cNvSpPr txBox="1"/>
            <p:nvPr/>
          </p:nvSpPr>
          <p:spPr>
            <a:xfrm>
              <a:off x="129215" y="-6350"/>
              <a:ext cx="568546" cy="387350"/>
            </a:xfrm>
            <a:prstGeom prst="rect">
              <a:avLst/>
            </a:prstGeom>
          </p:spPr>
          <p:txBody>
            <a:bodyPr lIns="44360" tIns="44360" rIns="44360" bIns="44360" rtlCol="0" anchor="ctr"/>
            <a:lstStyle/>
            <a:p>
              <a:pPr algn="ctr">
                <a:lnSpc>
                  <a:spcPts val="2660"/>
                </a:lnSpc>
              </a:pPr>
              <a:endParaRPr/>
            </a:p>
          </p:txBody>
        </p:sp>
      </p:grpSp>
      <p:sp>
        <p:nvSpPr>
          <p:cNvPr id="47" name="TextBox 47"/>
          <p:cNvSpPr txBox="1"/>
          <p:nvPr/>
        </p:nvSpPr>
        <p:spPr>
          <a:xfrm>
            <a:off x="10121352" y="3643744"/>
            <a:ext cx="1861571" cy="845158"/>
          </a:xfrm>
          <a:prstGeom prst="rect">
            <a:avLst/>
          </a:prstGeom>
        </p:spPr>
        <p:txBody>
          <a:bodyPr lIns="0" tIns="0" rIns="0" bIns="0" rtlCol="0" anchor="t">
            <a:spAutoFit/>
          </a:bodyPr>
          <a:lstStyle/>
          <a:p>
            <a:pPr algn="ctr">
              <a:lnSpc>
                <a:spcPts val="2209"/>
              </a:lnSpc>
            </a:pPr>
            <a:r>
              <a:rPr lang="en-US" sz="1921" spc="-57">
                <a:solidFill>
                  <a:srgbClr val="FFFFFF"/>
                </a:solidFill>
                <a:latin typeface="Poppins Bold"/>
                <a:ea typeface="Poppins Bold"/>
                <a:cs typeface="Poppins Bold"/>
                <a:sym typeface="Poppins Bold"/>
              </a:rPr>
              <a:t>Hak &amp; Kewajiban</a:t>
            </a:r>
          </a:p>
          <a:p>
            <a:pPr algn="ctr">
              <a:lnSpc>
                <a:spcPts val="2209"/>
              </a:lnSpc>
            </a:pPr>
            <a:r>
              <a:rPr lang="en-US" sz="1921" spc="-57">
                <a:solidFill>
                  <a:srgbClr val="FFFFFF"/>
                </a:solidFill>
                <a:latin typeface="Poppins Bold"/>
                <a:ea typeface="Poppins Bold"/>
                <a:cs typeface="Poppins Bold"/>
                <a:sym typeface="Poppins Bold"/>
              </a:rPr>
              <a:t>informasi</a:t>
            </a:r>
          </a:p>
        </p:txBody>
      </p:sp>
      <p:sp>
        <p:nvSpPr>
          <p:cNvPr id="48" name="TextBox 48"/>
          <p:cNvSpPr txBox="1"/>
          <p:nvPr/>
        </p:nvSpPr>
        <p:spPr>
          <a:xfrm>
            <a:off x="14349856" y="7060660"/>
            <a:ext cx="1597333" cy="584016"/>
          </a:xfrm>
          <a:prstGeom prst="rect">
            <a:avLst/>
          </a:prstGeom>
        </p:spPr>
        <p:txBody>
          <a:bodyPr lIns="0" tIns="0" rIns="0" bIns="0" rtlCol="0" anchor="t">
            <a:spAutoFit/>
          </a:bodyPr>
          <a:lstStyle/>
          <a:p>
            <a:pPr algn="ctr">
              <a:lnSpc>
                <a:spcPts val="2209"/>
              </a:lnSpc>
            </a:pPr>
            <a:r>
              <a:rPr lang="en-US" sz="1921" spc="-57">
                <a:solidFill>
                  <a:srgbClr val="FFFFFF"/>
                </a:solidFill>
                <a:latin typeface="Poppins Bold"/>
                <a:ea typeface="Poppins Bold"/>
                <a:cs typeface="Poppins Bold"/>
                <a:sym typeface="Poppins Bold"/>
              </a:rPr>
              <a:t>Kualitas</a:t>
            </a:r>
          </a:p>
          <a:p>
            <a:pPr algn="ctr">
              <a:lnSpc>
                <a:spcPts val="2324"/>
              </a:lnSpc>
            </a:pPr>
            <a:r>
              <a:rPr lang="en-US" sz="2021" spc="-60">
                <a:solidFill>
                  <a:srgbClr val="FFFFFF"/>
                </a:solidFill>
                <a:latin typeface="Poppins Bold"/>
                <a:ea typeface="Poppins Bold"/>
                <a:cs typeface="Poppins Bold"/>
                <a:sym typeface="Poppins Bold"/>
              </a:rPr>
              <a:t>Sistem</a:t>
            </a:r>
          </a:p>
        </p:txBody>
      </p:sp>
      <p:grpSp>
        <p:nvGrpSpPr>
          <p:cNvPr id="49" name="Group 49"/>
          <p:cNvGrpSpPr/>
          <p:nvPr/>
        </p:nvGrpSpPr>
        <p:grpSpPr>
          <a:xfrm>
            <a:off x="7701465" y="-711763"/>
            <a:ext cx="1413604" cy="1395381"/>
            <a:chOff x="0" y="0"/>
            <a:chExt cx="720488" cy="711200"/>
          </a:xfrm>
        </p:grpSpPr>
        <p:sp>
          <p:nvSpPr>
            <p:cNvPr id="50" name="Freeform 50"/>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51" name="TextBox 51"/>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802065" y="-517106"/>
            <a:ext cx="9907850" cy="1006067"/>
            <a:chOff x="0" y="0"/>
            <a:chExt cx="3953981" cy="401497"/>
          </a:xfrm>
        </p:grpSpPr>
        <p:sp>
          <p:nvSpPr>
            <p:cNvPr id="53" name="Freeform 53"/>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54" name="TextBox 54"/>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5581" y="2976434"/>
            <a:ext cx="12339581" cy="6281866"/>
            <a:chOff x="0" y="0"/>
            <a:chExt cx="1664687" cy="847463"/>
          </a:xfrm>
        </p:grpSpPr>
        <p:sp>
          <p:nvSpPr>
            <p:cNvPr id="3" name="Freeform 3"/>
            <p:cNvSpPr/>
            <p:nvPr/>
          </p:nvSpPr>
          <p:spPr>
            <a:xfrm>
              <a:off x="0" y="0"/>
              <a:ext cx="1664687" cy="847463"/>
            </a:xfrm>
            <a:custGeom>
              <a:avLst/>
              <a:gdLst/>
              <a:ahLst/>
              <a:cxnLst/>
              <a:rect l="l" t="t" r="r" b="b"/>
              <a:pathLst>
                <a:path w="1664687" h="847463">
                  <a:moveTo>
                    <a:pt x="0" y="0"/>
                  </a:moveTo>
                  <a:lnTo>
                    <a:pt x="1664687" y="0"/>
                  </a:lnTo>
                  <a:lnTo>
                    <a:pt x="1664687" y="847463"/>
                  </a:lnTo>
                  <a:lnTo>
                    <a:pt x="0" y="847463"/>
                  </a:lnTo>
                  <a:close/>
                </a:path>
              </a:pathLst>
            </a:custGeom>
            <a:solidFill>
              <a:srgbClr val="2D176B"/>
            </a:solidFill>
          </p:spPr>
        </p:sp>
        <p:sp>
          <p:nvSpPr>
            <p:cNvPr id="4" name="TextBox 4"/>
            <p:cNvSpPr txBox="1"/>
            <p:nvPr/>
          </p:nvSpPr>
          <p:spPr>
            <a:xfrm>
              <a:off x="0" y="-57150"/>
              <a:ext cx="1664687" cy="90461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976434"/>
            <a:ext cx="14314965" cy="6281866"/>
            <a:chOff x="0" y="0"/>
            <a:chExt cx="1931179" cy="847463"/>
          </a:xfrm>
        </p:grpSpPr>
        <p:sp>
          <p:nvSpPr>
            <p:cNvPr id="6" name="Freeform 6"/>
            <p:cNvSpPr/>
            <p:nvPr/>
          </p:nvSpPr>
          <p:spPr>
            <a:xfrm>
              <a:off x="0" y="0"/>
              <a:ext cx="1931179" cy="847463"/>
            </a:xfrm>
            <a:custGeom>
              <a:avLst/>
              <a:gdLst/>
              <a:ahLst/>
              <a:cxnLst/>
              <a:rect l="l" t="t" r="r" b="b"/>
              <a:pathLst>
                <a:path w="1931179" h="847463">
                  <a:moveTo>
                    <a:pt x="0" y="0"/>
                  </a:moveTo>
                  <a:lnTo>
                    <a:pt x="1931179" y="0"/>
                  </a:lnTo>
                  <a:lnTo>
                    <a:pt x="1931179" y="847463"/>
                  </a:lnTo>
                  <a:lnTo>
                    <a:pt x="0" y="847463"/>
                  </a:lnTo>
                  <a:close/>
                </a:path>
              </a:pathLst>
            </a:custGeom>
            <a:solidFill>
              <a:srgbClr val="FAC507"/>
            </a:solidFill>
          </p:spPr>
        </p:sp>
        <p:sp>
          <p:nvSpPr>
            <p:cNvPr id="7" name="TextBox 7"/>
            <p:cNvSpPr txBox="1"/>
            <p:nvPr/>
          </p:nvSpPr>
          <p:spPr>
            <a:xfrm>
              <a:off x="0" y="-57150"/>
              <a:ext cx="1931179" cy="90461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282715" y="-928929"/>
            <a:ext cx="5832778" cy="1570018"/>
            <a:chOff x="0" y="0"/>
            <a:chExt cx="1536205" cy="413503"/>
          </a:xfrm>
        </p:grpSpPr>
        <p:sp>
          <p:nvSpPr>
            <p:cNvPr id="9" name="Freeform 9"/>
            <p:cNvSpPr/>
            <p:nvPr/>
          </p:nvSpPr>
          <p:spPr>
            <a:xfrm>
              <a:off x="0" y="0"/>
              <a:ext cx="1536205" cy="413503"/>
            </a:xfrm>
            <a:custGeom>
              <a:avLst/>
              <a:gdLst/>
              <a:ahLst/>
              <a:cxnLst/>
              <a:rect l="l" t="t" r="r" b="b"/>
              <a:pathLst>
                <a:path w="1536205" h="413503">
                  <a:moveTo>
                    <a:pt x="203200" y="0"/>
                  </a:moveTo>
                  <a:lnTo>
                    <a:pt x="1536205" y="0"/>
                  </a:lnTo>
                  <a:lnTo>
                    <a:pt x="1333005" y="413503"/>
                  </a:lnTo>
                  <a:lnTo>
                    <a:pt x="0" y="413503"/>
                  </a:lnTo>
                  <a:lnTo>
                    <a:pt x="203200" y="0"/>
                  </a:lnTo>
                  <a:close/>
                </a:path>
              </a:pathLst>
            </a:custGeom>
            <a:solidFill>
              <a:srgbClr val="2D176B"/>
            </a:solidFill>
          </p:spPr>
        </p:sp>
        <p:sp>
          <p:nvSpPr>
            <p:cNvPr id="10" name="TextBox 10"/>
            <p:cNvSpPr txBox="1"/>
            <p:nvPr/>
          </p:nvSpPr>
          <p:spPr>
            <a:xfrm>
              <a:off x="101600" y="-57150"/>
              <a:ext cx="1333005" cy="47065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00106" y="-754293"/>
            <a:ext cx="1413604" cy="1395381"/>
            <a:chOff x="0" y="0"/>
            <a:chExt cx="720488" cy="711200"/>
          </a:xfrm>
        </p:grpSpPr>
        <p:sp>
          <p:nvSpPr>
            <p:cNvPr id="12" name="Freeform 12"/>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3" name="TextBox 13"/>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497922" y="-755996"/>
            <a:ext cx="1413604" cy="1395381"/>
            <a:chOff x="0" y="0"/>
            <a:chExt cx="720488" cy="711200"/>
          </a:xfrm>
        </p:grpSpPr>
        <p:sp>
          <p:nvSpPr>
            <p:cNvPr id="15" name="Freeform 15"/>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16" name="TextBox 16"/>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962716" y="-366681"/>
            <a:ext cx="9907850" cy="1006067"/>
            <a:chOff x="0" y="0"/>
            <a:chExt cx="3953981" cy="401497"/>
          </a:xfrm>
        </p:grpSpPr>
        <p:sp>
          <p:nvSpPr>
            <p:cNvPr id="18" name="Freeform 18"/>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19" name="TextBox 19"/>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graphicFrame>
        <p:nvGraphicFramePr>
          <p:cNvPr id="20" name="Table 20"/>
          <p:cNvGraphicFramePr>
            <a:graphicFrameLocks noGrp="1"/>
          </p:cNvGraphicFramePr>
          <p:nvPr/>
        </p:nvGraphicFramePr>
        <p:xfrm>
          <a:off x="603756" y="3716089"/>
          <a:ext cx="17646144" cy="5577840"/>
        </p:xfrm>
        <a:graphic>
          <a:graphicData uri="http://schemas.openxmlformats.org/drawingml/2006/table">
            <a:tbl>
              <a:tblPr/>
              <a:tblGrid>
                <a:gridCol w="8521194">
                  <a:extLst>
                    <a:ext uri="{9D8B030D-6E8A-4147-A177-3AD203B41FA5}">
                      <a16:colId xmlns:a16="http://schemas.microsoft.com/office/drawing/2014/main" val="20000"/>
                    </a:ext>
                  </a:extLst>
                </a:gridCol>
                <a:gridCol w="9124950">
                  <a:extLst>
                    <a:ext uri="{9D8B030D-6E8A-4147-A177-3AD203B41FA5}">
                      <a16:colId xmlns:a16="http://schemas.microsoft.com/office/drawing/2014/main" val="20001"/>
                    </a:ext>
                  </a:extLst>
                </a:gridCol>
              </a:tblGrid>
              <a:tr h="1153668">
                <a:tc>
                  <a:txBody>
                    <a:bodyPr/>
                    <a:lstStyle/>
                    <a:p>
                      <a:pPr marL="410208" lvl="1" indent="-205104" algn="l">
                        <a:lnSpc>
                          <a:spcPts val="2659"/>
                        </a:lnSpc>
                        <a:buAutoNum type="arabicPeriod"/>
                        <a:defRPr/>
                      </a:pPr>
                      <a:r>
                        <a:rPr lang="en-US" sz="1899">
                          <a:solidFill>
                            <a:srgbClr val="FFFFFF"/>
                          </a:solidFill>
                          <a:latin typeface="Poppins"/>
                          <a:ea typeface="Poppins"/>
                          <a:cs typeface="Poppins"/>
                          <a:sym typeface="Poppins"/>
                        </a:rPr>
                        <a:t> Kecepatan komputasi berlipat 2kali setiap 18 bulan</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40"/>
                        </a:lnSpc>
                        <a:defRPr/>
                      </a:pPr>
                      <a:r>
                        <a:rPr lang="en-US" sz="1600">
                          <a:solidFill>
                            <a:srgbClr val="000000"/>
                          </a:solidFill>
                          <a:latin typeface="Poppins"/>
                          <a:ea typeface="Poppins"/>
                          <a:cs typeface="Poppins"/>
                          <a:sym typeface="Poppins"/>
                        </a:rPr>
                        <a:t>Semakin banyak perusahaan yang bergantung pada sistem komputer dalam menjalankan kegiatan kegiatan utamanya</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3668">
                <a:tc>
                  <a:txBody>
                    <a:bodyPr/>
                    <a:lstStyle/>
                    <a:p>
                      <a:pPr algn="l">
                        <a:lnSpc>
                          <a:spcPts val="2659"/>
                        </a:lnSpc>
                        <a:defRPr/>
                      </a:pPr>
                      <a:r>
                        <a:rPr lang="en-US" sz="1899">
                          <a:solidFill>
                            <a:srgbClr val="FFFFFF"/>
                          </a:solidFill>
                          <a:latin typeface="Poppins"/>
                          <a:ea typeface="Poppins"/>
                          <a:cs typeface="Poppins"/>
                          <a:sym typeface="Poppins"/>
                        </a:rPr>
                        <a:t>   2. Biaya penyimpanan data menurun dengan cepat</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40"/>
                        </a:lnSpc>
                        <a:defRPr/>
                      </a:pPr>
                      <a:r>
                        <a:rPr lang="en-US" sz="1600">
                          <a:solidFill>
                            <a:srgbClr val="000000"/>
                          </a:solidFill>
                          <a:latin typeface="Poppins"/>
                          <a:ea typeface="Poppins"/>
                          <a:cs typeface="Poppins"/>
                          <a:sym typeface="Poppins"/>
                        </a:rPr>
                        <a:t>Perusahaan dapat dengan mudah memelihara secara terperinci masing-masing databasenya</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53668">
                <a:tc>
                  <a:txBody>
                    <a:bodyPr/>
                    <a:lstStyle/>
                    <a:p>
                      <a:pPr algn="l">
                        <a:lnSpc>
                          <a:spcPts val="2659"/>
                        </a:lnSpc>
                        <a:defRPr/>
                      </a:pPr>
                      <a:r>
                        <a:rPr lang="en-US" sz="1899">
                          <a:solidFill>
                            <a:srgbClr val="FFFFFF"/>
                          </a:solidFill>
                          <a:latin typeface="Poppins"/>
                          <a:ea typeface="Poppins"/>
                          <a:cs typeface="Poppins"/>
                          <a:sym typeface="Poppins"/>
                        </a:rPr>
                        <a:t>   3. Kemjuan analisis data</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40"/>
                        </a:lnSpc>
                        <a:defRPr/>
                      </a:pPr>
                      <a:r>
                        <a:rPr lang="en-US" sz="1600">
                          <a:solidFill>
                            <a:srgbClr val="000000"/>
                          </a:solidFill>
                          <a:latin typeface="Poppins"/>
                          <a:ea typeface="Poppins"/>
                          <a:cs typeface="Poppins"/>
                          <a:sym typeface="Poppins"/>
                        </a:rPr>
                        <a:t>Perusahaan dapat menganalisis data dalam jumlah besar tentang seseorang guna dikembangkan menjadi profil perilaku mereka secara terperinci</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53668">
                <a:tc>
                  <a:txBody>
                    <a:bodyPr/>
                    <a:lstStyle/>
                    <a:p>
                      <a:pPr algn="l">
                        <a:lnSpc>
                          <a:spcPts val="2659"/>
                        </a:lnSpc>
                        <a:defRPr/>
                      </a:pPr>
                      <a:r>
                        <a:rPr lang="en-US" sz="1899">
                          <a:solidFill>
                            <a:srgbClr val="FFFFFF"/>
                          </a:solidFill>
                          <a:latin typeface="Poppins"/>
                          <a:ea typeface="Poppins"/>
                          <a:cs typeface="Poppins"/>
                          <a:sym typeface="Poppins"/>
                        </a:rPr>
                        <a:t> 4. Kemajuan teknologi jaringan </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40"/>
                        </a:lnSpc>
                        <a:defRPr/>
                      </a:pPr>
                      <a:r>
                        <a:rPr lang="en-US" sz="1600">
                          <a:solidFill>
                            <a:srgbClr val="000000"/>
                          </a:solidFill>
                          <a:latin typeface="Poppins"/>
                          <a:ea typeface="Poppins"/>
                          <a:cs typeface="Poppins"/>
                          <a:sym typeface="Poppins"/>
                        </a:rPr>
                        <a:t>Menyalin data dari satu lokasi ke lokasi lain dan mengakses data pribadi dari lokasi yang jauh dengan lebih mudah</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3168">
                <a:tc>
                  <a:txBody>
                    <a:bodyPr/>
                    <a:lstStyle/>
                    <a:p>
                      <a:pPr algn="l">
                        <a:lnSpc>
                          <a:spcPts val="2659"/>
                        </a:lnSpc>
                        <a:defRPr/>
                      </a:pPr>
                      <a:r>
                        <a:rPr lang="en-US" sz="1899">
                          <a:solidFill>
                            <a:srgbClr val="FFFFFF"/>
                          </a:solidFill>
                          <a:latin typeface="Poppins"/>
                          <a:ea typeface="Poppins"/>
                          <a:cs typeface="Poppins"/>
                          <a:sym typeface="Poppins"/>
                        </a:rPr>
                        <a:t> 5. Dampak pertumbuhan perangkat telepon genggam</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240"/>
                        </a:lnSpc>
                        <a:defRPr/>
                      </a:pPr>
                      <a:r>
                        <a:rPr lang="en-US" sz="1600">
                          <a:solidFill>
                            <a:srgbClr val="000000"/>
                          </a:solidFill>
                          <a:latin typeface="Poppins"/>
                          <a:ea typeface="Poppins"/>
                          <a:cs typeface="Poppins"/>
                          <a:sym typeface="Poppins"/>
                        </a:rPr>
                        <a:t>Ponsel seseorang mungkin sedang disadap tanpa sepengetahuan pemiliknya</a:t>
                      </a:r>
                      <a:endParaRPr lang="en-US" sz="1100"/>
                    </a:p>
                  </a:txBody>
                  <a:tcPr marL="161925" marR="161925" marT="161925" marB="16192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1" name="TextBox 21"/>
          <p:cNvSpPr txBox="1"/>
          <p:nvPr/>
        </p:nvSpPr>
        <p:spPr>
          <a:xfrm>
            <a:off x="1028700" y="3167712"/>
            <a:ext cx="5821520" cy="687705"/>
          </a:xfrm>
          <a:prstGeom prst="rect">
            <a:avLst/>
          </a:prstGeom>
        </p:spPr>
        <p:txBody>
          <a:bodyPr lIns="0" tIns="0" rIns="0" bIns="0" rtlCol="0" anchor="t">
            <a:spAutoFit/>
          </a:bodyPr>
          <a:lstStyle/>
          <a:p>
            <a:pPr algn="ctr">
              <a:lnSpc>
                <a:spcPts val="5085"/>
              </a:lnSpc>
            </a:pPr>
            <a:r>
              <a:rPr lang="en-US" sz="4500" spc="-135">
                <a:solidFill>
                  <a:srgbClr val="FFFFFF"/>
                </a:solidFill>
                <a:latin typeface="Poppins Bold"/>
                <a:ea typeface="Poppins Bold"/>
                <a:cs typeface="Poppins Bold"/>
                <a:sym typeface="Poppins Bold"/>
              </a:rPr>
              <a:t>TREND</a:t>
            </a:r>
          </a:p>
        </p:txBody>
      </p:sp>
      <p:sp>
        <p:nvSpPr>
          <p:cNvPr id="22" name="TextBox 22"/>
          <p:cNvSpPr txBox="1"/>
          <p:nvPr/>
        </p:nvSpPr>
        <p:spPr>
          <a:xfrm>
            <a:off x="11096148" y="3167712"/>
            <a:ext cx="5821520" cy="687705"/>
          </a:xfrm>
          <a:prstGeom prst="rect">
            <a:avLst/>
          </a:prstGeom>
        </p:spPr>
        <p:txBody>
          <a:bodyPr lIns="0" tIns="0" rIns="0" bIns="0" rtlCol="0" anchor="t">
            <a:spAutoFit/>
          </a:bodyPr>
          <a:lstStyle/>
          <a:p>
            <a:pPr algn="ctr">
              <a:lnSpc>
                <a:spcPts val="5085"/>
              </a:lnSpc>
            </a:pPr>
            <a:r>
              <a:rPr lang="en-US" sz="4500" spc="-135">
                <a:solidFill>
                  <a:srgbClr val="3C176B"/>
                </a:solidFill>
                <a:latin typeface="Poppins Bold"/>
                <a:ea typeface="Poppins Bold"/>
                <a:cs typeface="Poppins Bold"/>
                <a:sym typeface="Poppins Bold"/>
              </a:rPr>
              <a:t>DAMPAK</a:t>
            </a:r>
          </a:p>
        </p:txBody>
      </p:sp>
      <p:sp>
        <p:nvSpPr>
          <p:cNvPr id="23" name="TextBox 23"/>
          <p:cNvSpPr txBox="1"/>
          <p:nvPr/>
        </p:nvSpPr>
        <p:spPr>
          <a:xfrm>
            <a:off x="4234903" y="1009650"/>
            <a:ext cx="10047812" cy="1394333"/>
          </a:xfrm>
          <a:prstGeom prst="rect">
            <a:avLst/>
          </a:prstGeom>
        </p:spPr>
        <p:txBody>
          <a:bodyPr lIns="0" tIns="0" rIns="0" bIns="0" rtlCol="0" anchor="t">
            <a:spAutoFit/>
          </a:bodyPr>
          <a:lstStyle/>
          <a:p>
            <a:pPr algn="ctr">
              <a:lnSpc>
                <a:spcPts val="5311"/>
              </a:lnSpc>
            </a:pPr>
            <a:r>
              <a:rPr lang="en-US" sz="4700" spc="-141">
                <a:solidFill>
                  <a:srgbClr val="3C176B"/>
                </a:solidFill>
                <a:latin typeface="Poppins Bold"/>
                <a:ea typeface="Poppins Bold"/>
                <a:cs typeface="Poppins Bold"/>
                <a:sym typeface="Poppins Bold"/>
              </a:rPr>
              <a:t>Tren teknologi yang mengedepankan isu etika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1103" y="4351286"/>
            <a:ext cx="6981534" cy="4907014"/>
            <a:chOff x="0" y="0"/>
            <a:chExt cx="1838758" cy="1292382"/>
          </a:xfrm>
        </p:grpSpPr>
        <p:sp>
          <p:nvSpPr>
            <p:cNvPr id="3" name="Freeform 3"/>
            <p:cNvSpPr/>
            <p:nvPr/>
          </p:nvSpPr>
          <p:spPr>
            <a:xfrm>
              <a:off x="0" y="0"/>
              <a:ext cx="1838758" cy="1292382"/>
            </a:xfrm>
            <a:custGeom>
              <a:avLst/>
              <a:gdLst/>
              <a:ahLst/>
              <a:cxnLst/>
              <a:rect l="l" t="t" r="r" b="b"/>
              <a:pathLst>
                <a:path w="1838758" h="1292382">
                  <a:moveTo>
                    <a:pt x="0" y="0"/>
                  </a:moveTo>
                  <a:lnTo>
                    <a:pt x="1838758" y="0"/>
                  </a:lnTo>
                  <a:lnTo>
                    <a:pt x="1838758" y="1292382"/>
                  </a:lnTo>
                  <a:lnTo>
                    <a:pt x="0" y="1292382"/>
                  </a:lnTo>
                  <a:close/>
                </a:path>
              </a:pathLst>
            </a:custGeom>
            <a:solidFill>
              <a:srgbClr val="2D176B"/>
            </a:solidFill>
          </p:spPr>
        </p:sp>
        <p:sp>
          <p:nvSpPr>
            <p:cNvPr id="4" name="TextBox 4"/>
            <p:cNvSpPr txBox="1"/>
            <p:nvPr/>
          </p:nvSpPr>
          <p:spPr>
            <a:xfrm>
              <a:off x="0" y="-57150"/>
              <a:ext cx="1838758" cy="134953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009835" y="4351286"/>
            <a:ext cx="6853757" cy="4907014"/>
            <a:chOff x="0" y="0"/>
            <a:chExt cx="1805105" cy="1292382"/>
          </a:xfrm>
        </p:grpSpPr>
        <p:sp>
          <p:nvSpPr>
            <p:cNvPr id="6" name="Freeform 6"/>
            <p:cNvSpPr/>
            <p:nvPr/>
          </p:nvSpPr>
          <p:spPr>
            <a:xfrm>
              <a:off x="0" y="0"/>
              <a:ext cx="1805105" cy="1292382"/>
            </a:xfrm>
            <a:custGeom>
              <a:avLst/>
              <a:gdLst/>
              <a:ahLst/>
              <a:cxnLst/>
              <a:rect l="l" t="t" r="r" b="b"/>
              <a:pathLst>
                <a:path w="1805105" h="1292382">
                  <a:moveTo>
                    <a:pt x="0" y="0"/>
                  </a:moveTo>
                  <a:lnTo>
                    <a:pt x="1805105" y="0"/>
                  </a:lnTo>
                  <a:lnTo>
                    <a:pt x="1805105" y="1292382"/>
                  </a:lnTo>
                  <a:lnTo>
                    <a:pt x="0" y="1292382"/>
                  </a:lnTo>
                  <a:close/>
                </a:path>
              </a:pathLst>
            </a:custGeom>
            <a:solidFill>
              <a:srgbClr val="2D176B"/>
            </a:solidFill>
          </p:spPr>
        </p:sp>
        <p:sp>
          <p:nvSpPr>
            <p:cNvPr id="7" name="TextBox 7"/>
            <p:cNvSpPr txBox="1"/>
            <p:nvPr/>
          </p:nvSpPr>
          <p:spPr>
            <a:xfrm>
              <a:off x="0" y="-57150"/>
              <a:ext cx="1805105" cy="134953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240431" y="4351286"/>
            <a:ext cx="5769405" cy="4907014"/>
            <a:chOff x="0" y="0"/>
            <a:chExt cx="1519514" cy="1292382"/>
          </a:xfrm>
        </p:grpSpPr>
        <p:sp>
          <p:nvSpPr>
            <p:cNvPr id="9" name="Freeform 9"/>
            <p:cNvSpPr/>
            <p:nvPr/>
          </p:nvSpPr>
          <p:spPr>
            <a:xfrm>
              <a:off x="0" y="0"/>
              <a:ext cx="1519514" cy="1292382"/>
            </a:xfrm>
            <a:custGeom>
              <a:avLst/>
              <a:gdLst/>
              <a:ahLst/>
              <a:cxnLst/>
              <a:rect l="l" t="t" r="r" b="b"/>
              <a:pathLst>
                <a:path w="1519514" h="1292382">
                  <a:moveTo>
                    <a:pt x="0" y="0"/>
                  </a:moveTo>
                  <a:lnTo>
                    <a:pt x="1519514" y="0"/>
                  </a:lnTo>
                  <a:lnTo>
                    <a:pt x="1519514" y="1292382"/>
                  </a:lnTo>
                  <a:lnTo>
                    <a:pt x="0" y="1292382"/>
                  </a:lnTo>
                  <a:close/>
                </a:path>
              </a:pathLst>
            </a:custGeom>
            <a:solidFill>
              <a:srgbClr val="FAC507"/>
            </a:solidFill>
          </p:spPr>
        </p:sp>
        <p:sp>
          <p:nvSpPr>
            <p:cNvPr id="10" name="TextBox 10"/>
            <p:cNvSpPr txBox="1"/>
            <p:nvPr/>
          </p:nvSpPr>
          <p:spPr>
            <a:xfrm>
              <a:off x="0" y="-57150"/>
              <a:ext cx="1519514" cy="134953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004913" y="2808236"/>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a:ln w="952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600950" y="2808236"/>
            <a:ext cx="3086100" cy="3086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176B"/>
            </a:solidFill>
            <a:ln w="95250" cap="sq">
              <a:solidFill>
                <a:srgbClr val="FFFFFF"/>
              </a:solidFill>
              <a:prstDash val="solid"/>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159059" y="2808236"/>
            <a:ext cx="3086100" cy="3086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C507"/>
            </a:solidFill>
            <a:ln w="952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4282715" y="-928929"/>
            <a:ext cx="5832778" cy="1570018"/>
            <a:chOff x="0" y="0"/>
            <a:chExt cx="1536205" cy="413503"/>
          </a:xfrm>
        </p:grpSpPr>
        <p:sp>
          <p:nvSpPr>
            <p:cNvPr id="21" name="Freeform 21"/>
            <p:cNvSpPr/>
            <p:nvPr/>
          </p:nvSpPr>
          <p:spPr>
            <a:xfrm>
              <a:off x="0" y="0"/>
              <a:ext cx="1536205" cy="413503"/>
            </a:xfrm>
            <a:custGeom>
              <a:avLst/>
              <a:gdLst/>
              <a:ahLst/>
              <a:cxnLst/>
              <a:rect l="l" t="t" r="r" b="b"/>
              <a:pathLst>
                <a:path w="1536205" h="413503">
                  <a:moveTo>
                    <a:pt x="203200" y="0"/>
                  </a:moveTo>
                  <a:lnTo>
                    <a:pt x="1536205" y="0"/>
                  </a:lnTo>
                  <a:lnTo>
                    <a:pt x="1333005" y="413503"/>
                  </a:lnTo>
                  <a:lnTo>
                    <a:pt x="0" y="413503"/>
                  </a:lnTo>
                  <a:lnTo>
                    <a:pt x="203200" y="0"/>
                  </a:lnTo>
                  <a:close/>
                </a:path>
              </a:pathLst>
            </a:custGeom>
            <a:solidFill>
              <a:srgbClr val="2D176B"/>
            </a:solidFill>
          </p:spPr>
        </p:sp>
        <p:sp>
          <p:nvSpPr>
            <p:cNvPr id="22" name="TextBox 22"/>
            <p:cNvSpPr txBox="1"/>
            <p:nvPr/>
          </p:nvSpPr>
          <p:spPr>
            <a:xfrm>
              <a:off x="101600" y="-57150"/>
              <a:ext cx="1333005" cy="470653"/>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3300106" y="-754293"/>
            <a:ext cx="1413604" cy="1395381"/>
            <a:chOff x="0" y="0"/>
            <a:chExt cx="720488" cy="711200"/>
          </a:xfrm>
        </p:grpSpPr>
        <p:sp>
          <p:nvSpPr>
            <p:cNvPr id="24" name="Freeform 24"/>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25" name="TextBox 25"/>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3497922" y="-755996"/>
            <a:ext cx="1413604" cy="1395381"/>
            <a:chOff x="0" y="0"/>
            <a:chExt cx="720488" cy="711200"/>
          </a:xfrm>
        </p:grpSpPr>
        <p:sp>
          <p:nvSpPr>
            <p:cNvPr id="27" name="Freeform 27"/>
            <p:cNvSpPr/>
            <p:nvPr/>
          </p:nvSpPr>
          <p:spPr>
            <a:xfrm>
              <a:off x="0" y="0"/>
              <a:ext cx="720488" cy="711200"/>
            </a:xfrm>
            <a:custGeom>
              <a:avLst/>
              <a:gdLst/>
              <a:ahLst/>
              <a:cxnLst/>
              <a:rect l="l" t="t" r="r" b="b"/>
              <a:pathLst>
                <a:path w="720488" h="711200">
                  <a:moveTo>
                    <a:pt x="360244" y="711200"/>
                  </a:moveTo>
                  <a:lnTo>
                    <a:pt x="720488" y="0"/>
                  </a:lnTo>
                  <a:lnTo>
                    <a:pt x="0" y="0"/>
                  </a:lnTo>
                  <a:lnTo>
                    <a:pt x="360244" y="711200"/>
                  </a:lnTo>
                  <a:close/>
                </a:path>
              </a:pathLst>
            </a:custGeom>
            <a:solidFill>
              <a:srgbClr val="FAC507"/>
            </a:solidFill>
          </p:spPr>
        </p:sp>
        <p:sp>
          <p:nvSpPr>
            <p:cNvPr id="28" name="TextBox 28"/>
            <p:cNvSpPr txBox="1"/>
            <p:nvPr/>
          </p:nvSpPr>
          <p:spPr>
            <a:xfrm>
              <a:off x="112576" y="-6350"/>
              <a:ext cx="495336" cy="3873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5962716" y="-366681"/>
            <a:ext cx="9907850" cy="1006067"/>
            <a:chOff x="0" y="0"/>
            <a:chExt cx="3953981" cy="401497"/>
          </a:xfrm>
        </p:grpSpPr>
        <p:sp>
          <p:nvSpPr>
            <p:cNvPr id="30" name="Freeform 30"/>
            <p:cNvSpPr/>
            <p:nvPr/>
          </p:nvSpPr>
          <p:spPr>
            <a:xfrm>
              <a:off x="0" y="0"/>
              <a:ext cx="3953981" cy="401497"/>
            </a:xfrm>
            <a:custGeom>
              <a:avLst/>
              <a:gdLst/>
              <a:ahLst/>
              <a:cxnLst/>
              <a:rect l="l" t="t" r="r" b="b"/>
              <a:pathLst>
                <a:path w="3953981" h="401497">
                  <a:moveTo>
                    <a:pt x="3750781" y="0"/>
                  </a:moveTo>
                  <a:lnTo>
                    <a:pt x="0" y="0"/>
                  </a:lnTo>
                  <a:lnTo>
                    <a:pt x="203200" y="401497"/>
                  </a:lnTo>
                  <a:lnTo>
                    <a:pt x="3953981" y="401497"/>
                  </a:lnTo>
                  <a:lnTo>
                    <a:pt x="3750781" y="0"/>
                  </a:lnTo>
                  <a:close/>
                </a:path>
              </a:pathLst>
            </a:custGeom>
            <a:solidFill>
              <a:srgbClr val="2D176B"/>
            </a:solidFill>
          </p:spPr>
        </p:sp>
        <p:sp>
          <p:nvSpPr>
            <p:cNvPr id="31" name="TextBox 31"/>
            <p:cNvSpPr txBox="1"/>
            <p:nvPr/>
          </p:nvSpPr>
          <p:spPr>
            <a:xfrm>
              <a:off x="101600" y="-57150"/>
              <a:ext cx="3750781" cy="458647"/>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2397601" y="3202363"/>
            <a:ext cx="2300723" cy="2297847"/>
          </a:xfrm>
          <a:custGeom>
            <a:avLst/>
            <a:gdLst/>
            <a:ahLst/>
            <a:cxnLst/>
            <a:rect l="l" t="t" r="r" b="b"/>
            <a:pathLst>
              <a:path w="2300723" h="2297847">
                <a:moveTo>
                  <a:pt x="0" y="0"/>
                </a:moveTo>
                <a:lnTo>
                  <a:pt x="2300723" y="0"/>
                </a:lnTo>
                <a:lnTo>
                  <a:pt x="2300723" y="2297847"/>
                </a:lnTo>
                <a:lnTo>
                  <a:pt x="0" y="2297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3" name="Freeform 33"/>
          <p:cNvSpPr/>
          <p:nvPr/>
        </p:nvSpPr>
        <p:spPr>
          <a:xfrm>
            <a:off x="8324964" y="3423277"/>
            <a:ext cx="1856018" cy="1856018"/>
          </a:xfrm>
          <a:custGeom>
            <a:avLst/>
            <a:gdLst/>
            <a:ahLst/>
            <a:cxnLst/>
            <a:rect l="l" t="t" r="r" b="b"/>
            <a:pathLst>
              <a:path w="1856018" h="1856018">
                <a:moveTo>
                  <a:pt x="0" y="0"/>
                </a:moveTo>
                <a:lnTo>
                  <a:pt x="1856019" y="0"/>
                </a:lnTo>
                <a:lnTo>
                  <a:pt x="1856019" y="1856018"/>
                </a:lnTo>
                <a:lnTo>
                  <a:pt x="0" y="1856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Freeform 34"/>
          <p:cNvSpPr/>
          <p:nvPr/>
        </p:nvSpPr>
        <p:spPr>
          <a:xfrm>
            <a:off x="13819331" y="3423277"/>
            <a:ext cx="1788758" cy="2076933"/>
          </a:xfrm>
          <a:custGeom>
            <a:avLst/>
            <a:gdLst/>
            <a:ahLst/>
            <a:cxnLst/>
            <a:rect l="l" t="t" r="r" b="b"/>
            <a:pathLst>
              <a:path w="1788758" h="2076933">
                <a:moveTo>
                  <a:pt x="0" y="0"/>
                </a:moveTo>
                <a:lnTo>
                  <a:pt x="1788759" y="0"/>
                </a:lnTo>
                <a:lnTo>
                  <a:pt x="1788759" y="2076933"/>
                </a:lnTo>
                <a:lnTo>
                  <a:pt x="0" y="2076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TextBox 35"/>
          <p:cNvSpPr txBox="1"/>
          <p:nvPr/>
        </p:nvSpPr>
        <p:spPr>
          <a:xfrm>
            <a:off x="5354382" y="1009650"/>
            <a:ext cx="7797184" cy="1206500"/>
          </a:xfrm>
          <a:prstGeom prst="rect">
            <a:avLst/>
          </a:prstGeom>
        </p:spPr>
        <p:txBody>
          <a:bodyPr lIns="0" tIns="0" rIns="0" bIns="0" rtlCol="0" anchor="t">
            <a:spAutoFit/>
          </a:bodyPr>
          <a:lstStyle/>
          <a:p>
            <a:pPr algn="ctr">
              <a:lnSpc>
                <a:spcPts val="4599"/>
              </a:lnSpc>
            </a:pPr>
            <a:r>
              <a:rPr lang="en-US" sz="3999" spc="-119">
                <a:solidFill>
                  <a:srgbClr val="000000"/>
                </a:solidFill>
                <a:latin typeface="Poppins Bold"/>
                <a:ea typeface="Poppins Bold"/>
                <a:cs typeface="Poppins Bold"/>
                <a:sym typeface="Poppins Bold"/>
              </a:rPr>
              <a:t>Etika Dalam Masyarakat Informasi</a:t>
            </a:r>
          </a:p>
        </p:txBody>
      </p:sp>
      <p:sp>
        <p:nvSpPr>
          <p:cNvPr id="36" name="TextBox 36"/>
          <p:cNvSpPr txBox="1"/>
          <p:nvPr/>
        </p:nvSpPr>
        <p:spPr>
          <a:xfrm>
            <a:off x="1850518" y="6133323"/>
            <a:ext cx="3394890" cy="447015"/>
          </a:xfrm>
          <a:prstGeom prst="rect">
            <a:avLst/>
          </a:prstGeom>
        </p:spPr>
        <p:txBody>
          <a:bodyPr lIns="0" tIns="0" rIns="0" bIns="0" rtlCol="0" anchor="t">
            <a:spAutoFit/>
          </a:bodyPr>
          <a:lstStyle/>
          <a:p>
            <a:pPr algn="ctr">
              <a:lnSpc>
                <a:spcPts val="3330"/>
              </a:lnSpc>
            </a:pPr>
            <a:r>
              <a:rPr lang="en-US" sz="2896" spc="-86">
                <a:solidFill>
                  <a:srgbClr val="FFFFFF"/>
                </a:solidFill>
                <a:latin typeface="Poppins Bold"/>
                <a:ea typeface="Poppins Bold"/>
                <a:cs typeface="Poppins Bold"/>
                <a:sym typeface="Poppins Bold"/>
              </a:rPr>
              <a:t>RESPONSIBILITY</a:t>
            </a:r>
          </a:p>
        </p:txBody>
      </p:sp>
      <p:sp>
        <p:nvSpPr>
          <p:cNvPr id="37" name="TextBox 37"/>
          <p:cNvSpPr txBox="1"/>
          <p:nvPr/>
        </p:nvSpPr>
        <p:spPr>
          <a:xfrm>
            <a:off x="13004664" y="6133323"/>
            <a:ext cx="3394890" cy="447015"/>
          </a:xfrm>
          <a:prstGeom prst="rect">
            <a:avLst/>
          </a:prstGeom>
        </p:spPr>
        <p:txBody>
          <a:bodyPr lIns="0" tIns="0" rIns="0" bIns="0" rtlCol="0" anchor="t">
            <a:spAutoFit/>
          </a:bodyPr>
          <a:lstStyle/>
          <a:p>
            <a:pPr algn="ctr">
              <a:lnSpc>
                <a:spcPts val="3330"/>
              </a:lnSpc>
            </a:pPr>
            <a:r>
              <a:rPr lang="en-US" sz="2896" spc="-86">
                <a:solidFill>
                  <a:srgbClr val="FFFFFF"/>
                </a:solidFill>
                <a:latin typeface="Poppins Bold"/>
                <a:ea typeface="Poppins Bold"/>
                <a:cs typeface="Poppins Bold"/>
                <a:sym typeface="Poppins Bold"/>
              </a:rPr>
              <a:t>LIABILITAS</a:t>
            </a:r>
          </a:p>
        </p:txBody>
      </p:sp>
      <p:sp>
        <p:nvSpPr>
          <p:cNvPr id="38" name="TextBox 38"/>
          <p:cNvSpPr txBox="1"/>
          <p:nvPr/>
        </p:nvSpPr>
        <p:spPr>
          <a:xfrm>
            <a:off x="6629964" y="6133323"/>
            <a:ext cx="5028071" cy="447015"/>
          </a:xfrm>
          <a:prstGeom prst="rect">
            <a:avLst/>
          </a:prstGeom>
        </p:spPr>
        <p:txBody>
          <a:bodyPr lIns="0" tIns="0" rIns="0" bIns="0" rtlCol="0" anchor="t">
            <a:spAutoFit/>
          </a:bodyPr>
          <a:lstStyle/>
          <a:p>
            <a:pPr algn="ctr">
              <a:lnSpc>
                <a:spcPts val="3330"/>
              </a:lnSpc>
            </a:pPr>
            <a:r>
              <a:rPr lang="en-US" sz="2896" spc="-86">
                <a:solidFill>
                  <a:srgbClr val="000000"/>
                </a:solidFill>
                <a:latin typeface="Poppins Bold"/>
                <a:ea typeface="Poppins Bold"/>
                <a:cs typeface="Poppins Bold"/>
                <a:sym typeface="Poppins Bold"/>
              </a:rPr>
              <a:t>AKUNTABILITAS</a:t>
            </a:r>
          </a:p>
        </p:txBody>
      </p:sp>
      <p:sp>
        <p:nvSpPr>
          <p:cNvPr id="39" name="TextBox 39"/>
          <p:cNvSpPr txBox="1"/>
          <p:nvPr/>
        </p:nvSpPr>
        <p:spPr>
          <a:xfrm>
            <a:off x="1028700" y="6785743"/>
            <a:ext cx="4801962" cy="1354813"/>
          </a:xfrm>
          <a:prstGeom prst="rect">
            <a:avLst/>
          </a:prstGeom>
        </p:spPr>
        <p:txBody>
          <a:bodyPr lIns="0" tIns="0" rIns="0" bIns="0" rtlCol="0" anchor="t">
            <a:spAutoFit/>
          </a:bodyPr>
          <a:lstStyle/>
          <a:p>
            <a:pPr algn="just">
              <a:lnSpc>
                <a:spcPts val="2119"/>
              </a:lnSpc>
            </a:pPr>
            <a:r>
              <a:rPr lang="en-US" sz="1781">
                <a:solidFill>
                  <a:srgbClr val="FFFFFF"/>
                </a:solidFill>
                <a:latin typeface="Poppins"/>
                <a:ea typeface="Poppins"/>
                <a:cs typeface="Poppins"/>
                <a:sym typeface="Poppins"/>
              </a:rPr>
              <a:t>Elemen utama dari tindakan etika yang mengandung arti bahwa akan menerima kemungkinan biaya yang akan timbul, tugas, dan kewajiban atas keputusan yang telah dibuat</a:t>
            </a:r>
          </a:p>
        </p:txBody>
      </p:sp>
      <p:sp>
        <p:nvSpPr>
          <p:cNvPr id="40" name="TextBox 40"/>
          <p:cNvSpPr txBox="1"/>
          <p:nvPr/>
        </p:nvSpPr>
        <p:spPr>
          <a:xfrm>
            <a:off x="12419410" y="6785743"/>
            <a:ext cx="5354925" cy="2421613"/>
          </a:xfrm>
          <a:prstGeom prst="rect">
            <a:avLst/>
          </a:prstGeom>
        </p:spPr>
        <p:txBody>
          <a:bodyPr lIns="0" tIns="0" rIns="0" bIns="0" rtlCol="0" anchor="t">
            <a:spAutoFit/>
          </a:bodyPr>
          <a:lstStyle/>
          <a:p>
            <a:pPr marL="384627" lvl="1" indent="-192313" algn="just">
              <a:lnSpc>
                <a:spcPts val="2119"/>
              </a:lnSpc>
              <a:buFont typeface="Arial"/>
              <a:buChar char="•"/>
            </a:pPr>
            <a:r>
              <a:rPr lang="en-US" sz="1781">
                <a:solidFill>
                  <a:srgbClr val="FFFFFF"/>
                </a:solidFill>
                <a:latin typeface="Poppins"/>
                <a:ea typeface="Poppins"/>
                <a:cs typeface="Poppins"/>
                <a:sym typeface="Poppins"/>
              </a:rPr>
              <a:t>Merupakan perluasan konsep dari responsibility yang mengarah lebih jauh kebidang hukum</a:t>
            </a:r>
          </a:p>
          <a:p>
            <a:pPr marL="384627" lvl="1" indent="-192313" algn="just">
              <a:lnSpc>
                <a:spcPts val="2119"/>
              </a:lnSpc>
              <a:buFont typeface="Arial"/>
              <a:buChar char="•"/>
            </a:pPr>
            <a:r>
              <a:rPr lang="en-US" sz="1781">
                <a:solidFill>
                  <a:srgbClr val="FFFFFF"/>
                </a:solidFill>
                <a:latin typeface="Poppins"/>
                <a:ea typeface="Poppins"/>
                <a:cs typeface="Poppins"/>
                <a:sym typeface="Poppins"/>
              </a:rPr>
              <a:t>Proses hukum adalah fitur yang berhubungan dengan masyarakat yang berbadan hukum dan merupukan sebuah proses dimana hukum dipahami dan dimengerti</a:t>
            </a:r>
          </a:p>
          <a:p>
            <a:pPr algn="just">
              <a:lnSpc>
                <a:spcPts val="2119"/>
              </a:lnSpc>
            </a:pPr>
            <a:endParaRPr lang="en-US" sz="1781">
              <a:solidFill>
                <a:srgbClr val="FFFFFF"/>
              </a:solidFill>
              <a:latin typeface="Poppins"/>
              <a:ea typeface="Poppins"/>
              <a:cs typeface="Poppins"/>
              <a:sym typeface="Poppins"/>
            </a:endParaRPr>
          </a:p>
        </p:txBody>
      </p:sp>
      <p:sp>
        <p:nvSpPr>
          <p:cNvPr id="41" name="TextBox 41"/>
          <p:cNvSpPr txBox="1"/>
          <p:nvPr/>
        </p:nvSpPr>
        <p:spPr>
          <a:xfrm>
            <a:off x="6861301" y="6785743"/>
            <a:ext cx="4565398" cy="1621513"/>
          </a:xfrm>
          <a:prstGeom prst="rect">
            <a:avLst/>
          </a:prstGeom>
        </p:spPr>
        <p:txBody>
          <a:bodyPr lIns="0" tIns="0" rIns="0" bIns="0" rtlCol="0" anchor="t">
            <a:spAutoFit/>
          </a:bodyPr>
          <a:lstStyle/>
          <a:p>
            <a:pPr algn="just">
              <a:lnSpc>
                <a:spcPts val="2119"/>
              </a:lnSpc>
            </a:pPr>
            <a:r>
              <a:rPr lang="en-US" sz="1781">
                <a:solidFill>
                  <a:srgbClr val="000000"/>
                </a:solidFill>
                <a:latin typeface="Poppins"/>
                <a:ea typeface="Poppins"/>
                <a:cs typeface="Poppins"/>
                <a:sym typeface="Poppins"/>
              </a:rPr>
              <a:t>Fitur dari sistem dan institusi sosial: hal tersebut berarti ada mekanisme yang sesuai untuk menentukan siapa yang bertanggung jawab mengambil tindakan dan siapa yang bertanggung jawab terhadap keputusa tersebut.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584" y="2605091"/>
            <a:ext cx="5783501" cy="6647702"/>
          </a:xfrm>
          <a:custGeom>
            <a:avLst/>
            <a:gdLst/>
            <a:ahLst/>
            <a:cxnLst/>
            <a:rect l="l" t="t" r="r" b="b"/>
            <a:pathLst>
              <a:path w="5783501" h="6647702">
                <a:moveTo>
                  <a:pt x="0" y="0"/>
                </a:moveTo>
                <a:lnTo>
                  <a:pt x="5783501" y="0"/>
                </a:lnTo>
                <a:lnTo>
                  <a:pt x="5783501" y="6647703"/>
                </a:lnTo>
                <a:lnTo>
                  <a:pt x="0" y="6647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24854" y="9932533"/>
            <a:ext cx="20607885" cy="1582853"/>
            <a:chOff x="0" y="0"/>
            <a:chExt cx="5427591" cy="416883"/>
          </a:xfrm>
        </p:grpSpPr>
        <p:sp>
          <p:nvSpPr>
            <p:cNvPr id="4" name="Freeform 4"/>
            <p:cNvSpPr/>
            <p:nvPr/>
          </p:nvSpPr>
          <p:spPr>
            <a:xfrm>
              <a:off x="0" y="0"/>
              <a:ext cx="5427591" cy="416883"/>
            </a:xfrm>
            <a:custGeom>
              <a:avLst/>
              <a:gdLst/>
              <a:ahLst/>
              <a:cxnLst/>
              <a:rect l="l" t="t" r="r" b="b"/>
              <a:pathLst>
                <a:path w="5427591" h="416883">
                  <a:moveTo>
                    <a:pt x="203200" y="0"/>
                  </a:moveTo>
                  <a:lnTo>
                    <a:pt x="5224391" y="0"/>
                  </a:lnTo>
                  <a:lnTo>
                    <a:pt x="5427591" y="416883"/>
                  </a:lnTo>
                  <a:lnTo>
                    <a:pt x="0" y="416883"/>
                  </a:lnTo>
                  <a:lnTo>
                    <a:pt x="203200" y="0"/>
                  </a:lnTo>
                  <a:close/>
                </a:path>
              </a:pathLst>
            </a:custGeom>
            <a:solidFill>
              <a:srgbClr val="FAC507"/>
            </a:solidFill>
          </p:spPr>
        </p:sp>
        <p:sp>
          <p:nvSpPr>
            <p:cNvPr id="5" name="TextBox 5"/>
            <p:cNvSpPr txBox="1"/>
            <p:nvPr/>
          </p:nvSpPr>
          <p:spPr>
            <a:xfrm>
              <a:off x="127000" y="-57150"/>
              <a:ext cx="5173591" cy="4740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88896" y="9932533"/>
            <a:ext cx="16110207" cy="1582853"/>
            <a:chOff x="0" y="0"/>
            <a:chExt cx="4243018" cy="416883"/>
          </a:xfrm>
        </p:grpSpPr>
        <p:sp>
          <p:nvSpPr>
            <p:cNvPr id="7" name="Freeform 7"/>
            <p:cNvSpPr/>
            <p:nvPr/>
          </p:nvSpPr>
          <p:spPr>
            <a:xfrm>
              <a:off x="0" y="0"/>
              <a:ext cx="4243018" cy="416883"/>
            </a:xfrm>
            <a:custGeom>
              <a:avLst/>
              <a:gdLst/>
              <a:ahLst/>
              <a:cxnLst/>
              <a:rect l="l" t="t" r="r" b="b"/>
              <a:pathLst>
                <a:path w="4243018" h="416883">
                  <a:moveTo>
                    <a:pt x="203200" y="0"/>
                  </a:moveTo>
                  <a:lnTo>
                    <a:pt x="4039818" y="0"/>
                  </a:lnTo>
                  <a:lnTo>
                    <a:pt x="4243018" y="416883"/>
                  </a:lnTo>
                  <a:lnTo>
                    <a:pt x="0" y="416883"/>
                  </a:lnTo>
                  <a:lnTo>
                    <a:pt x="203200" y="0"/>
                  </a:lnTo>
                  <a:close/>
                </a:path>
              </a:pathLst>
            </a:custGeom>
            <a:solidFill>
              <a:srgbClr val="2D176B"/>
            </a:solidFill>
          </p:spPr>
        </p:sp>
        <p:sp>
          <p:nvSpPr>
            <p:cNvPr id="8" name="TextBox 8"/>
            <p:cNvSpPr txBox="1"/>
            <p:nvPr/>
          </p:nvSpPr>
          <p:spPr>
            <a:xfrm>
              <a:off x="127000" y="-57150"/>
              <a:ext cx="3989018" cy="47403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52015" y="3369689"/>
            <a:ext cx="3765896" cy="615678"/>
          </a:xfrm>
          <a:prstGeom prst="rect">
            <a:avLst/>
          </a:prstGeom>
        </p:spPr>
        <p:txBody>
          <a:bodyPr lIns="0" tIns="0" rIns="0" bIns="0" rtlCol="0" anchor="t">
            <a:spAutoFit/>
          </a:bodyPr>
          <a:lstStyle/>
          <a:p>
            <a:pPr algn="ctr">
              <a:lnSpc>
                <a:spcPts val="2404"/>
              </a:lnSpc>
            </a:pPr>
            <a:r>
              <a:rPr lang="en-US" sz="2020">
                <a:solidFill>
                  <a:srgbClr val="000000"/>
                </a:solidFill>
                <a:latin typeface="Poppins Bold"/>
                <a:ea typeface="Poppins Bold"/>
                <a:cs typeface="Poppins Bold"/>
                <a:sym typeface="Poppins Bold"/>
              </a:rPr>
              <a:t>Identifikasi dan gambarkan fakta secara jelas</a:t>
            </a:r>
          </a:p>
        </p:txBody>
      </p:sp>
      <p:sp>
        <p:nvSpPr>
          <p:cNvPr id="10" name="TextBox 10"/>
          <p:cNvSpPr txBox="1"/>
          <p:nvPr/>
        </p:nvSpPr>
        <p:spPr>
          <a:xfrm>
            <a:off x="2443760" y="4909292"/>
            <a:ext cx="3765896" cy="754576"/>
          </a:xfrm>
          <a:prstGeom prst="rect">
            <a:avLst/>
          </a:prstGeom>
        </p:spPr>
        <p:txBody>
          <a:bodyPr lIns="0" tIns="0" rIns="0" bIns="0" rtlCol="0" anchor="t">
            <a:spAutoFit/>
          </a:bodyPr>
          <a:lstStyle/>
          <a:p>
            <a:pPr algn="ctr">
              <a:lnSpc>
                <a:spcPts val="1968"/>
              </a:lnSpc>
            </a:pPr>
            <a:r>
              <a:rPr lang="en-US" sz="1653">
                <a:solidFill>
                  <a:srgbClr val="000000"/>
                </a:solidFill>
                <a:latin typeface="Poppins Bold"/>
                <a:ea typeface="Poppins Bold"/>
                <a:cs typeface="Poppins Bold"/>
                <a:sym typeface="Poppins Bold"/>
              </a:rPr>
              <a:t>Definisikan konflik atau dilema dan identifikasikan nilai-nilai yang lebih tinggi yang terlibat</a:t>
            </a:r>
          </a:p>
        </p:txBody>
      </p:sp>
      <p:sp>
        <p:nvSpPr>
          <p:cNvPr id="11" name="TextBox 11"/>
          <p:cNvSpPr txBox="1"/>
          <p:nvPr/>
        </p:nvSpPr>
        <p:spPr>
          <a:xfrm>
            <a:off x="1752015" y="6578268"/>
            <a:ext cx="3765896" cy="631259"/>
          </a:xfrm>
          <a:prstGeom prst="rect">
            <a:avLst/>
          </a:prstGeom>
        </p:spPr>
        <p:txBody>
          <a:bodyPr lIns="0" tIns="0" rIns="0" bIns="0" rtlCol="0" anchor="t">
            <a:spAutoFit/>
          </a:bodyPr>
          <a:lstStyle/>
          <a:p>
            <a:pPr algn="ctr">
              <a:lnSpc>
                <a:spcPts val="2444"/>
              </a:lnSpc>
            </a:pPr>
            <a:r>
              <a:rPr lang="en-US" sz="2053">
                <a:solidFill>
                  <a:srgbClr val="000000"/>
                </a:solidFill>
                <a:latin typeface="Poppins Bold"/>
                <a:ea typeface="Poppins Bold"/>
                <a:cs typeface="Poppins Bold"/>
                <a:sym typeface="Poppins Bold"/>
              </a:rPr>
              <a:t>Identifikasi pihak-pihak yang berkepentingan</a:t>
            </a:r>
          </a:p>
        </p:txBody>
      </p:sp>
      <p:sp>
        <p:nvSpPr>
          <p:cNvPr id="12" name="TextBox 12"/>
          <p:cNvSpPr txBox="1"/>
          <p:nvPr/>
        </p:nvSpPr>
        <p:spPr>
          <a:xfrm>
            <a:off x="2443760" y="8136465"/>
            <a:ext cx="3765896" cy="850080"/>
          </a:xfrm>
          <a:prstGeom prst="rect">
            <a:avLst/>
          </a:prstGeom>
        </p:spPr>
        <p:txBody>
          <a:bodyPr lIns="0" tIns="0" rIns="0" bIns="0" rtlCol="0" anchor="t">
            <a:spAutoFit/>
          </a:bodyPr>
          <a:lstStyle/>
          <a:p>
            <a:pPr algn="ctr">
              <a:lnSpc>
                <a:spcPts val="2206"/>
              </a:lnSpc>
            </a:pPr>
            <a:r>
              <a:rPr lang="en-US" sz="1853">
                <a:solidFill>
                  <a:srgbClr val="000000"/>
                </a:solidFill>
                <a:latin typeface="Poppins Bold"/>
                <a:ea typeface="Poppins Bold"/>
                <a:cs typeface="Poppins Bold"/>
                <a:sym typeface="Poppins Bold"/>
              </a:rPr>
              <a:t>Identifikasi pilihan-pilihan beralasan kuat yang bisa anda ambil</a:t>
            </a:r>
          </a:p>
        </p:txBody>
      </p:sp>
      <p:sp>
        <p:nvSpPr>
          <p:cNvPr id="13" name="TextBox 13"/>
          <p:cNvSpPr txBox="1"/>
          <p:nvPr/>
        </p:nvSpPr>
        <p:spPr>
          <a:xfrm>
            <a:off x="1281904" y="792441"/>
            <a:ext cx="7797184" cy="685165"/>
          </a:xfrm>
          <a:prstGeom prst="rect">
            <a:avLst/>
          </a:prstGeom>
        </p:spPr>
        <p:txBody>
          <a:bodyPr lIns="0" tIns="0" rIns="0" bIns="0" rtlCol="0" anchor="t">
            <a:spAutoFit/>
          </a:bodyPr>
          <a:lstStyle/>
          <a:p>
            <a:pPr algn="r">
              <a:lnSpc>
                <a:spcPts val="5059"/>
              </a:lnSpc>
            </a:pPr>
            <a:r>
              <a:rPr lang="en-US" sz="4399" spc="-131">
                <a:solidFill>
                  <a:srgbClr val="000000"/>
                </a:solidFill>
                <a:latin typeface="Poppins Bold"/>
                <a:ea typeface="Poppins Bold"/>
                <a:cs typeface="Poppins Bold"/>
                <a:sym typeface="Poppins Bold"/>
              </a:rPr>
              <a:t>Analisis Etika &amp; Prinsip Etika</a:t>
            </a:r>
          </a:p>
        </p:txBody>
      </p:sp>
      <p:sp>
        <p:nvSpPr>
          <p:cNvPr id="14" name="TextBox 14"/>
          <p:cNvSpPr txBox="1"/>
          <p:nvPr/>
        </p:nvSpPr>
        <p:spPr>
          <a:xfrm>
            <a:off x="2443760" y="1941156"/>
            <a:ext cx="2880995" cy="517101"/>
          </a:xfrm>
          <a:prstGeom prst="rect">
            <a:avLst/>
          </a:prstGeom>
        </p:spPr>
        <p:txBody>
          <a:bodyPr lIns="0" tIns="0" rIns="0" bIns="0" rtlCol="0" anchor="t">
            <a:spAutoFit/>
          </a:bodyPr>
          <a:lstStyle/>
          <a:p>
            <a:pPr algn="r">
              <a:lnSpc>
                <a:spcPts val="3803"/>
              </a:lnSpc>
            </a:pPr>
            <a:r>
              <a:rPr lang="en-US" sz="3307" spc="-99">
                <a:solidFill>
                  <a:srgbClr val="3C176B"/>
                </a:solidFill>
                <a:latin typeface="Poppins Bold"/>
                <a:ea typeface="Poppins Bold"/>
                <a:cs typeface="Poppins Bold"/>
                <a:sym typeface="Poppins Bold"/>
              </a:rPr>
              <a:t>Analisis Etika </a:t>
            </a:r>
          </a:p>
        </p:txBody>
      </p:sp>
      <p:sp>
        <p:nvSpPr>
          <p:cNvPr id="15" name="TextBox 15"/>
          <p:cNvSpPr txBox="1"/>
          <p:nvPr/>
        </p:nvSpPr>
        <p:spPr>
          <a:xfrm>
            <a:off x="8934111" y="1677631"/>
            <a:ext cx="4546190" cy="546100"/>
          </a:xfrm>
          <a:prstGeom prst="rect">
            <a:avLst/>
          </a:prstGeom>
        </p:spPr>
        <p:txBody>
          <a:bodyPr lIns="0" tIns="0" rIns="0" bIns="0" rtlCol="0" anchor="t">
            <a:spAutoFit/>
          </a:bodyPr>
          <a:lstStyle/>
          <a:p>
            <a:pPr algn="r">
              <a:lnSpc>
                <a:spcPts val="4025"/>
              </a:lnSpc>
            </a:pPr>
            <a:r>
              <a:rPr lang="en-US" sz="3500" spc="-105">
                <a:solidFill>
                  <a:srgbClr val="3C176B"/>
                </a:solidFill>
                <a:latin typeface="Poppins Bold"/>
                <a:ea typeface="Poppins Bold"/>
                <a:cs typeface="Poppins Bold"/>
                <a:sym typeface="Poppins Bold"/>
              </a:rPr>
              <a:t>Prinsip-Prinsip Etika</a:t>
            </a:r>
          </a:p>
        </p:txBody>
      </p:sp>
      <p:grpSp>
        <p:nvGrpSpPr>
          <p:cNvPr id="16" name="Group 16"/>
          <p:cNvGrpSpPr/>
          <p:nvPr/>
        </p:nvGrpSpPr>
        <p:grpSpPr>
          <a:xfrm>
            <a:off x="8934111" y="2360809"/>
            <a:ext cx="9834579" cy="7571724"/>
            <a:chOff x="0" y="0"/>
            <a:chExt cx="2590177" cy="1994199"/>
          </a:xfrm>
        </p:grpSpPr>
        <p:sp>
          <p:nvSpPr>
            <p:cNvPr id="17" name="Freeform 17"/>
            <p:cNvSpPr/>
            <p:nvPr/>
          </p:nvSpPr>
          <p:spPr>
            <a:xfrm>
              <a:off x="0" y="0"/>
              <a:ext cx="2590177" cy="1994199"/>
            </a:xfrm>
            <a:custGeom>
              <a:avLst/>
              <a:gdLst/>
              <a:ahLst/>
              <a:cxnLst/>
              <a:rect l="l" t="t" r="r" b="b"/>
              <a:pathLst>
                <a:path w="2590177" h="1994199">
                  <a:moveTo>
                    <a:pt x="0" y="0"/>
                  </a:moveTo>
                  <a:lnTo>
                    <a:pt x="2590177" y="0"/>
                  </a:lnTo>
                  <a:lnTo>
                    <a:pt x="2590177" y="1994199"/>
                  </a:lnTo>
                  <a:lnTo>
                    <a:pt x="0" y="1994199"/>
                  </a:lnTo>
                  <a:close/>
                </a:path>
              </a:pathLst>
            </a:custGeom>
            <a:solidFill>
              <a:srgbClr val="FAC507"/>
            </a:solidFill>
          </p:spPr>
        </p:sp>
        <p:sp>
          <p:nvSpPr>
            <p:cNvPr id="18" name="TextBox 18"/>
            <p:cNvSpPr txBox="1"/>
            <p:nvPr/>
          </p:nvSpPr>
          <p:spPr>
            <a:xfrm>
              <a:off x="0" y="-57150"/>
              <a:ext cx="2590177" cy="205134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9306550" y="2166581"/>
            <a:ext cx="8115300" cy="7243926"/>
          </a:xfrm>
          <a:prstGeom prst="rect">
            <a:avLst/>
          </a:prstGeom>
        </p:spPr>
        <p:txBody>
          <a:bodyPr lIns="0" tIns="0" rIns="0" bIns="0" rtlCol="0" anchor="t">
            <a:spAutoFit/>
          </a:bodyPr>
          <a:lstStyle/>
          <a:p>
            <a:pPr algn="just">
              <a:lnSpc>
                <a:spcPts val="2878"/>
              </a:lnSpc>
              <a:spcBef>
                <a:spcPct val="0"/>
              </a:spcBef>
            </a:pPr>
            <a:endParaRPr/>
          </a:p>
          <a:p>
            <a:pPr algn="l">
              <a:lnSpc>
                <a:spcPts val="2878"/>
              </a:lnSpc>
              <a:spcBef>
                <a:spcPct val="0"/>
              </a:spcBef>
            </a:pPr>
            <a:r>
              <a:rPr lang="en-US" sz="2056">
                <a:solidFill>
                  <a:srgbClr val="000000"/>
                </a:solidFill>
                <a:latin typeface="Poppins"/>
                <a:ea typeface="Poppins"/>
                <a:cs typeface="Poppins"/>
                <a:sym typeface="Poppins"/>
              </a:rPr>
              <a:t>Perlakukan orang lain seperti apa yang anda harapkan orang lain perlakukan anda</a:t>
            </a:r>
          </a:p>
          <a:p>
            <a:pPr algn="l">
              <a:lnSpc>
                <a:spcPts val="2878"/>
              </a:lnSpc>
              <a:spcBef>
                <a:spcPct val="0"/>
              </a:spcBef>
            </a:pPr>
            <a:endParaRPr lang="en-US" sz="2056">
              <a:solidFill>
                <a:srgbClr val="000000"/>
              </a:solidFill>
              <a:latin typeface="Poppins"/>
              <a:ea typeface="Poppins"/>
              <a:cs typeface="Poppins"/>
              <a:sym typeface="Poppins"/>
            </a:endParaRPr>
          </a:p>
          <a:p>
            <a:pPr algn="l">
              <a:lnSpc>
                <a:spcPts val="2878"/>
              </a:lnSpc>
              <a:spcBef>
                <a:spcPct val="0"/>
              </a:spcBef>
            </a:pPr>
            <a:r>
              <a:rPr lang="en-US" sz="2056">
                <a:solidFill>
                  <a:srgbClr val="000000"/>
                </a:solidFill>
                <a:latin typeface="Poppins"/>
                <a:ea typeface="Poppins"/>
                <a:cs typeface="Poppins"/>
                <a:sym typeface="Poppins"/>
              </a:rPr>
              <a:t>Jika sebuah tindakan tidak baik untuk dilakukan semua orang, tindakan itu tidak baik untuk dilakukan oleh siapa pun juga</a:t>
            </a:r>
          </a:p>
          <a:p>
            <a:pPr algn="l">
              <a:lnSpc>
                <a:spcPts val="2878"/>
              </a:lnSpc>
              <a:spcBef>
                <a:spcPct val="0"/>
              </a:spcBef>
            </a:pPr>
            <a:endParaRPr lang="en-US" sz="2056">
              <a:solidFill>
                <a:srgbClr val="000000"/>
              </a:solidFill>
              <a:latin typeface="Poppins"/>
              <a:ea typeface="Poppins"/>
              <a:cs typeface="Poppins"/>
              <a:sym typeface="Poppins"/>
            </a:endParaRPr>
          </a:p>
          <a:p>
            <a:pPr algn="l">
              <a:lnSpc>
                <a:spcPts val="2878"/>
              </a:lnSpc>
              <a:spcBef>
                <a:spcPct val="0"/>
              </a:spcBef>
            </a:pPr>
            <a:r>
              <a:rPr lang="en-US" sz="2056">
                <a:solidFill>
                  <a:srgbClr val="000000"/>
                </a:solidFill>
                <a:latin typeface="Poppins"/>
                <a:ea typeface="Poppins"/>
                <a:cs typeface="Poppins"/>
                <a:sym typeface="Poppins"/>
              </a:rPr>
              <a:t>Jika sebuah tindakan tidak dapat dilakukan berulang-ulang, tindakan ini tidak tepat untuk diambil.</a:t>
            </a:r>
          </a:p>
          <a:p>
            <a:pPr algn="l">
              <a:lnSpc>
                <a:spcPts val="2878"/>
              </a:lnSpc>
              <a:spcBef>
                <a:spcPct val="0"/>
              </a:spcBef>
            </a:pPr>
            <a:endParaRPr lang="en-US" sz="2056">
              <a:solidFill>
                <a:srgbClr val="000000"/>
              </a:solidFill>
              <a:latin typeface="Poppins"/>
              <a:ea typeface="Poppins"/>
              <a:cs typeface="Poppins"/>
              <a:sym typeface="Poppins"/>
            </a:endParaRPr>
          </a:p>
          <a:p>
            <a:pPr algn="l">
              <a:lnSpc>
                <a:spcPts val="2878"/>
              </a:lnSpc>
              <a:spcBef>
                <a:spcPct val="0"/>
              </a:spcBef>
            </a:pPr>
            <a:r>
              <a:rPr lang="en-US" sz="2056">
                <a:solidFill>
                  <a:srgbClr val="000000"/>
                </a:solidFill>
                <a:latin typeface="Poppins"/>
                <a:ea typeface="Poppins"/>
                <a:cs typeface="Poppins"/>
                <a:sym typeface="Poppins"/>
              </a:rPr>
              <a:t>Ambil tindakan yang dapat mencapai sebuah nilai yang lebih besar atau luhur</a:t>
            </a:r>
          </a:p>
          <a:p>
            <a:pPr algn="l">
              <a:lnSpc>
                <a:spcPts val="2878"/>
              </a:lnSpc>
              <a:spcBef>
                <a:spcPct val="0"/>
              </a:spcBef>
            </a:pPr>
            <a:endParaRPr lang="en-US" sz="2056">
              <a:solidFill>
                <a:srgbClr val="000000"/>
              </a:solidFill>
              <a:latin typeface="Poppins"/>
              <a:ea typeface="Poppins"/>
              <a:cs typeface="Poppins"/>
              <a:sym typeface="Poppins"/>
            </a:endParaRPr>
          </a:p>
          <a:p>
            <a:pPr algn="l">
              <a:lnSpc>
                <a:spcPts val="2878"/>
              </a:lnSpc>
              <a:spcBef>
                <a:spcPct val="0"/>
              </a:spcBef>
            </a:pPr>
            <a:r>
              <a:rPr lang="en-US" sz="2056">
                <a:solidFill>
                  <a:srgbClr val="000000"/>
                </a:solidFill>
                <a:latin typeface="Poppins"/>
                <a:ea typeface="Poppins"/>
                <a:cs typeface="Poppins"/>
                <a:sym typeface="Poppins"/>
              </a:rPr>
              <a:t>Ambil tindakan yang menghasilkan potensi bahaya atau biaya yang paling sedikit</a:t>
            </a:r>
          </a:p>
          <a:p>
            <a:pPr algn="l">
              <a:lnSpc>
                <a:spcPts val="2878"/>
              </a:lnSpc>
              <a:spcBef>
                <a:spcPct val="0"/>
              </a:spcBef>
            </a:pPr>
            <a:endParaRPr lang="en-US" sz="2056">
              <a:solidFill>
                <a:srgbClr val="000000"/>
              </a:solidFill>
              <a:latin typeface="Poppins"/>
              <a:ea typeface="Poppins"/>
              <a:cs typeface="Poppins"/>
              <a:sym typeface="Poppins"/>
            </a:endParaRPr>
          </a:p>
          <a:p>
            <a:pPr algn="l">
              <a:lnSpc>
                <a:spcPts val="2878"/>
              </a:lnSpc>
              <a:spcBef>
                <a:spcPct val="0"/>
              </a:spcBef>
            </a:pPr>
            <a:r>
              <a:rPr lang="en-US" sz="2056">
                <a:solidFill>
                  <a:srgbClr val="000000"/>
                </a:solidFill>
                <a:latin typeface="Poppins"/>
                <a:ea typeface="Poppins"/>
                <a:cs typeface="Poppins"/>
                <a:sym typeface="Poppins"/>
              </a:rPr>
              <a:t>Asumsikan bahwa sebenarnya semua objek nyata dan tidak nyata dimiliki oleh seseorang kecuali jika ada pernyataan khusus yang lain.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1682</Words>
  <Application>Microsoft Office PowerPoint</Application>
  <PresentationFormat>Custom</PresentationFormat>
  <Paragraphs>198</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Poppins Semi-Bold</vt:lpstr>
      <vt:lpstr>Arial</vt:lpstr>
      <vt:lpstr>Poppins Bold Italics</vt:lpstr>
      <vt:lpstr>Poppins</vt:lpstr>
      <vt:lpstr>Poppins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P.15 Isu Sosial dan Etika Sistem Informasi</dc:title>
  <cp:lastModifiedBy>Hp</cp:lastModifiedBy>
  <cp:revision>4</cp:revision>
  <dcterms:created xsi:type="dcterms:W3CDTF">2006-08-16T00:00:00Z</dcterms:created>
  <dcterms:modified xsi:type="dcterms:W3CDTF">2024-11-07T05:57:08Z</dcterms:modified>
  <dc:identifier>DAGNRHUX5Uw</dc:identifier>
</cp:coreProperties>
</file>