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59" r:id="rId12"/>
    <p:sldId id="272" r:id="rId13"/>
    <p:sldId id="273" r:id="rId14"/>
    <p:sldId id="274" r:id="rId15"/>
    <p:sldId id="275" r:id="rId16"/>
    <p:sldId id="276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6C"/>
    <a:srgbClr val="F8025A"/>
    <a:srgbClr val="FFE4B3"/>
    <a:srgbClr val="FFAD19"/>
    <a:srgbClr val="CC8300"/>
    <a:srgbClr val="663300"/>
    <a:srgbClr val="FFB3BE"/>
    <a:srgbClr val="FFCCCC"/>
    <a:srgbClr val="3A1D00"/>
    <a:srgbClr val="D93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90" autoAdjust="0"/>
  </p:normalViewPr>
  <p:slideViewPr>
    <p:cSldViewPr>
      <p:cViewPr varScale="1">
        <p:scale>
          <a:sx n="60" d="100"/>
          <a:sy n="60" d="100"/>
        </p:scale>
        <p:origin x="16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320EB-5352-40AA-A0A9-C13066E1373C}" type="doc">
      <dgm:prSet loTypeId="urn:microsoft.com/office/officeart/2005/8/layout/list1#1" loCatId="list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en-US"/>
        </a:p>
      </dgm:t>
    </dgm:pt>
    <dgm:pt modelId="{773C5012-55F9-436E-B78B-2A38D8AAA0C0}">
      <dgm:prSet phldrT="[Text]" phldr="0" custT="0"/>
      <dgm:spPr/>
      <dgm:t>
        <a:bodyPr vert="horz" wrap="square"/>
        <a:lstStyle>
          <a:lvl1pPr algn="l">
            <a:defRPr sz="34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Etnosentris,</a:t>
          </a:r>
        </a:p>
      </dgm:t>
    </dgm:pt>
    <dgm:pt modelId="{E1399106-9BE2-43F4-9430-F473CB36780F}" type="parTrans" cxnId="{02D34877-CEA6-4423-A6A7-3058B54F645E}">
      <dgm:prSet/>
      <dgm:spPr/>
      <dgm:t>
        <a:bodyPr/>
        <a:lstStyle/>
        <a:p>
          <a:endParaRPr lang="en-US"/>
        </a:p>
      </dgm:t>
    </dgm:pt>
    <dgm:pt modelId="{507A6FE3-4D55-4ED6-A973-429D64C5DF28}" type="sibTrans" cxnId="{02D34877-CEA6-4423-A6A7-3058B54F645E}">
      <dgm:prSet/>
      <dgm:spPr/>
      <dgm:t>
        <a:bodyPr/>
        <a:lstStyle/>
        <a:p>
          <a:endParaRPr lang="en-US"/>
        </a:p>
      </dgm:t>
    </dgm:pt>
    <dgm:pt modelId="{CA58FE74-4619-4E47-BA6C-E0CD35AF5AC2}">
      <dgm:prSet phldrT="[Text]" phldr="0" custT="0"/>
      <dgm:spPr/>
      <dgm:t>
        <a:bodyPr vert="horz" wrap="square"/>
        <a:lstStyle>
          <a:lvl1pPr algn="l">
            <a:defRPr sz="34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Polisentris</a:t>
          </a:r>
        </a:p>
      </dgm:t>
    </dgm:pt>
    <dgm:pt modelId="{EBAD4DA7-135F-4F4E-9475-804E7DC205D2}" type="parTrans" cxnId="{5947F559-7F96-4F31-B1FF-3F08027BD0C3}">
      <dgm:prSet/>
      <dgm:spPr/>
      <dgm:t>
        <a:bodyPr/>
        <a:lstStyle/>
        <a:p>
          <a:endParaRPr lang="en-US"/>
        </a:p>
      </dgm:t>
    </dgm:pt>
    <dgm:pt modelId="{5723A07A-E737-45B0-B84E-97FB4DE86580}" type="sibTrans" cxnId="{5947F559-7F96-4F31-B1FF-3F08027BD0C3}">
      <dgm:prSet/>
      <dgm:spPr/>
      <dgm:t>
        <a:bodyPr/>
        <a:lstStyle/>
        <a:p>
          <a:endParaRPr lang="en-US"/>
        </a:p>
      </dgm:t>
    </dgm:pt>
    <dgm:pt modelId="{D3284563-CEAB-43B3-81C4-5F6C081CBB78}">
      <dgm:prSet phldrT="[Text]" phldr="0" custT="0"/>
      <dgm:spPr/>
      <dgm:t>
        <a:bodyPr vert="horz" wrap="square"/>
        <a:lstStyle>
          <a:lvl1pPr algn="l">
            <a:defRPr sz="34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Geosentris</a:t>
          </a:r>
        </a:p>
      </dgm:t>
    </dgm:pt>
    <dgm:pt modelId="{A2E240DA-ABFA-4A24-BE34-ABE926603D67}" type="parTrans" cxnId="{BBDEE103-9F28-46B6-8085-C30526F9D3E9}">
      <dgm:prSet/>
      <dgm:spPr/>
      <dgm:t>
        <a:bodyPr/>
        <a:lstStyle/>
        <a:p>
          <a:endParaRPr lang="en-US"/>
        </a:p>
      </dgm:t>
    </dgm:pt>
    <dgm:pt modelId="{2E43EE94-FE21-4F90-81B3-CED5B1ECC8C9}" type="sibTrans" cxnId="{BBDEE103-9F28-46B6-8085-C30526F9D3E9}">
      <dgm:prSet/>
      <dgm:spPr/>
      <dgm:t>
        <a:bodyPr/>
        <a:lstStyle/>
        <a:p>
          <a:endParaRPr lang="en-US"/>
        </a:p>
      </dgm:t>
    </dgm:pt>
    <dgm:pt modelId="{E5EECCA3-F875-4B71-92CC-9CCDFB7DBFEF}" type="pres">
      <dgm:prSet presAssocID="{26C320EB-5352-40AA-A0A9-C13066E137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7CAF5C-37C0-43B7-8B7E-02CCA3754DB9}" type="pres">
      <dgm:prSet presAssocID="{773C5012-55F9-436E-B78B-2A38D8AAA0C0}" presName="parentLin" presStyleCnt="0"/>
      <dgm:spPr/>
    </dgm:pt>
    <dgm:pt modelId="{58B158CB-C1D2-4676-88E6-6B3937A00A96}" type="pres">
      <dgm:prSet presAssocID="{773C5012-55F9-436E-B78B-2A38D8AAA0C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0971512-D8E1-4E4B-89F4-FF2EB164C196}" type="pres">
      <dgm:prSet presAssocID="{773C5012-55F9-436E-B78B-2A38D8AAA0C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10EBB-C85A-471E-9935-B48B9C39A12E}" type="pres">
      <dgm:prSet presAssocID="{773C5012-55F9-436E-B78B-2A38D8AAA0C0}" presName="negativeSpace" presStyleCnt="0"/>
      <dgm:spPr/>
    </dgm:pt>
    <dgm:pt modelId="{1F055725-8984-42CB-98CB-8E7728DD5EAB}" type="pres">
      <dgm:prSet presAssocID="{773C5012-55F9-436E-B78B-2A38D8AAA0C0}" presName="childText" presStyleLbl="conFgAcc1" presStyleIdx="0" presStyleCnt="3">
        <dgm:presLayoutVars>
          <dgm:bulletEnabled val="1"/>
        </dgm:presLayoutVars>
      </dgm:prSet>
      <dgm:spPr/>
    </dgm:pt>
    <dgm:pt modelId="{5785404B-F53E-4CF2-A702-90A46E89CED8}" type="pres">
      <dgm:prSet presAssocID="{507A6FE3-4D55-4ED6-A973-429D64C5DF28}" presName="spaceBetweenRectangles" presStyleCnt="0"/>
      <dgm:spPr/>
    </dgm:pt>
    <dgm:pt modelId="{EF963990-07B7-4DBC-8CFE-C86D15B61BB6}" type="pres">
      <dgm:prSet presAssocID="{CA58FE74-4619-4E47-BA6C-E0CD35AF5AC2}" presName="parentLin" presStyleCnt="0"/>
      <dgm:spPr/>
    </dgm:pt>
    <dgm:pt modelId="{AEA4B341-6C57-43B8-BC42-9813D43D1335}" type="pres">
      <dgm:prSet presAssocID="{CA58FE74-4619-4E47-BA6C-E0CD35AF5AC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D07B078-3354-4F1B-9438-E4F95C4B43A6}" type="pres">
      <dgm:prSet presAssocID="{CA58FE74-4619-4E47-BA6C-E0CD35AF5A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9047E-C8BE-4990-B6F7-84F4581E1FEA}" type="pres">
      <dgm:prSet presAssocID="{CA58FE74-4619-4E47-BA6C-E0CD35AF5AC2}" presName="negativeSpace" presStyleCnt="0"/>
      <dgm:spPr/>
    </dgm:pt>
    <dgm:pt modelId="{FB20FF5F-D131-4A8A-AEBC-01A2B84D6655}" type="pres">
      <dgm:prSet presAssocID="{CA58FE74-4619-4E47-BA6C-E0CD35AF5AC2}" presName="childText" presStyleLbl="conFgAcc1" presStyleIdx="1" presStyleCnt="3">
        <dgm:presLayoutVars>
          <dgm:bulletEnabled val="1"/>
        </dgm:presLayoutVars>
      </dgm:prSet>
      <dgm:spPr/>
    </dgm:pt>
    <dgm:pt modelId="{AC1FEB9E-7ED9-4E44-9D47-B63AE5862158}" type="pres">
      <dgm:prSet presAssocID="{5723A07A-E737-45B0-B84E-97FB4DE86580}" presName="spaceBetweenRectangles" presStyleCnt="0"/>
      <dgm:spPr/>
    </dgm:pt>
    <dgm:pt modelId="{04A221FB-3A34-4804-9E1E-FAA254BEF819}" type="pres">
      <dgm:prSet presAssocID="{D3284563-CEAB-43B3-81C4-5F6C081CBB78}" presName="parentLin" presStyleCnt="0"/>
      <dgm:spPr/>
    </dgm:pt>
    <dgm:pt modelId="{09CBCBA7-E2EE-4654-BCFB-AB2C2D77E66B}" type="pres">
      <dgm:prSet presAssocID="{D3284563-CEAB-43B3-81C4-5F6C081CBB7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8B30F84-9FC1-4455-B8FC-CA5DC2189586}" type="pres">
      <dgm:prSet presAssocID="{D3284563-CEAB-43B3-81C4-5F6C081CBB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F99AA-34AA-4169-A0AA-91E0CC0C2D15}" type="pres">
      <dgm:prSet presAssocID="{D3284563-CEAB-43B3-81C4-5F6C081CBB78}" presName="negativeSpace" presStyleCnt="0"/>
      <dgm:spPr/>
    </dgm:pt>
    <dgm:pt modelId="{F855875C-E8B4-4273-8C6C-6A8EC3091B3C}" type="pres">
      <dgm:prSet presAssocID="{D3284563-CEAB-43B3-81C4-5F6C081CBB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570589C-2236-401E-B548-79B4F20D74B6}" type="presOf" srcId="{D3284563-CEAB-43B3-81C4-5F6C081CBB78}" destId="{09CBCBA7-E2EE-4654-BCFB-AB2C2D77E66B}" srcOrd="0" destOrd="0" presId="urn:microsoft.com/office/officeart/2005/8/layout/list1#1"/>
    <dgm:cxn modelId="{F3601921-8A6E-44E7-B306-A122BBABF9B4}" type="presOf" srcId="{D3284563-CEAB-43B3-81C4-5F6C081CBB78}" destId="{F8B30F84-9FC1-4455-B8FC-CA5DC2189586}" srcOrd="1" destOrd="0" presId="urn:microsoft.com/office/officeart/2005/8/layout/list1#1"/>
    <dgm:cxn modelId="{6DA32C45-4841-41C2-84E1-D7B726FCD3C5}" type="presOf" srcId="{773C5012-55F9-436E-B78B-2A38D8AAA0C0}" destId="{58B158CB-C1D2-4676-88E6-6B3937A00A96}" srcOrd="0" destOrd="0" presId="urn:microsoft.com/office/officeart/2005/8/layout/list1#1"/>
    <dgm:cxn modelId="{BBDEE103-9F28-46B6-8085-C30526F9D3E9}" srcId="{26C320EB-5352-40AA-A0A9-C13066E1373C}" destId="{D3284563-CEAB-43B3-81C4-5F6C081CBB78}" srcOrd="2" destOrd="0" parTransId="{A2E240DA-ABFA-4A24-BE34-ABE926603D67}" sibTransId="{2E43EE94-FE21-4F90-81B3-CED5B1ECC8C9}"/>
    <dgm:cxn modelId="{02D34877-CEA6-4423-A6A7-3058B54F645E}" srcId="{26C320EB-5352-40AA-A0A9-C13066E1373C}" destId="{773C5012-55F9-436E-B78B-2A38D8AAA0C0}" srcOrd="0" destOrd="0" parTransId="{E1399106-9BE2-43F4-9430-F473CB36780F}" sibTransId="{507A6FE3-4D55-4ED6-A973-429D64C5DF28}"/>
    <dgm:cxn modelId="{A359F155-4881-452B-B5DC-79D1363B1A59}" type="presOf" srcId="{773C5012-55F9-436E-B78B-2A38D8AAA0C0}" destId="{D0971512-D8E1-4E4B-89F4-FF2EB164C196}" srcOrd="1" destOrd="0" presId="urn:microsoft.com/office/officeart/2005/8/layout/list1#1"/>
    <dgm:cxn modelId="{5947F559-7F96-4F31-B1FF-3F08027BD0C3}" srcId="{26C320EB-5352-40AA-A0A9-C13066E1373C}" destId="{CA58FE74-4619-4E47-BA6C-E0CD35AF5AC2}" srcOrd="1" destOrd="0" parTransId="{EBAD4DA7-135F-4F4E-9475-804E7DC205D2}" sibTransId="{5723A07A-E737-45B0-B84E-97FB4DE86580}"/>
    <dgm:cxn modelId="{ACB3CE48-29FF-446C-BCDB-E10F130962C4}" type="presOf" srcId="{CA58FE74-4619-4E47-BA6C-E0CD35AF5AC2}" destId="{AEA4B341-6C57-43B8-BC42-9813D43D1335}" srcOrd="0" destOrd="0" presId="urn:microsoft.com/office/officeart/2005/8/layout/list1#1"/>
    <dgm:cxn modelId="{F4DA2A25-632F-4B85-AD4A-95F3800FF288}" type="presOf" srcId="{CA58FE74-4619-4E47-BA6C-E0CD35AF5AC2}" destId="{DD07B078-3354-4F1B-9438-E4F95C4B43A6}" srcOrd="1" destOrd="0" presId="urn:microsoft.com/office/officeart/2005/8/layout/list1#1"/>
    <dgm:cxn modelId="{D5760F8A-A5E3-44DC-B1B4-DDDAE9AFDE87}" type="presOf" srcId="{26C320EB-5352-40AA-A0A9-C13066E1373C}" destId="{E5EECCA3-F875-4B71-92CC-9CCDFB7DBFEF}" srcOrd="0" destOrd="0" presId="urn:microsoft.com/office/officeart/2005/8/layout/list1#1"/>
    <dgm:cxn modelId="{94FFBAF6-4B3A-444E-8921-1DEA0D8C1AB5}" type="presParOf" srcId="{E5EECCA3-F875-4B71-92CC-9CCDFB7DBFEF}" destId="{667CAF5C-37C0-43B7-8B7E-02CCA3754DB9}" srcOrd="0" destOrd="0" presId="urn:microsoft.com/office/officeart/2005/8/layout/list1#1"/>
    <dgm:cxn modelId="{E5BFEC1C-D0D4-4B0E-A271-C538F53813F6}" type="presParOf" srcId="{667CAF5C-37C0-43B7-8B7E-02CCA3754DB9}" destId="{58B158CB-C1D2-4676-88E6-6B3937A00A96}" srcOrd="0" destOrd="0" presId="urn:microsoft.com/office/officeart/2005/8/layout/list1#1"/>
    <dgm:cxn modelId="{DED06738-BA75-49BD-93E8-F171694E1BAB}" type="presParOf" srcId="{667CAF5C-37C0-43B7-8B7E-02CCA3754DB9}" destId="{D0971512-D8E1-4E4B-89F4-FF2EB164C196}" srcOrd="1" destOrd="0" presId="urn:microsoft.com/office/officeart/2005/8/layout/list1#1"/>
    <dgm:cxn modelId="{BC46580C-8D2D-48B7-B6D6-2B0C39326D69}" type="presParOf" srcId="{E5EECCA3-F875-4B71-92CC-9CCDFB7DBFEF}" destId="{05E10EBB-C85A-471E-9935-B48B9C39A12E}" srcOrd="1" destOrd="0" presId="urn:microsoft.com/office/officeart/2005/8/layout/list1#1"/>
    <dgm:cxn modelId="{2D582ACB-BBCF-4087-A5F2-6FCB2A1BDA14}" type="presParOf" srcId="{E5EECCA3-F875-4B71-92CC-9CCDFB7DBFEF}" destId="{1F055725-8984-42CB-98CB-8E7728DD5EAB}" srcOrd="2" destOrd="0" presId="urn:microsoft.com/office/officeart/2005/8/layout/list1#1"/>
    <dgm:cxn modelId="{A6C37FA7-1A7B-467A-AF6B-1ADD9BD54018}" type="presParOf" srcId="{E5EECCA3-F875-4B71-92CC-9CCDFB7DBFEF}" destId="{5785404B-F53E-4CF2-A702-90A46E89CED8}" srcOrd="3" destOrd="0" presId="urn:microsoft.com/office/officeart/2005/8/layout/list1#1"/>
    <dgm:cxn modelId="{D3D167D2-EBF4-443C-AB67-7CA6C1229EF5}" type="presParOf" srcId="{E5EECCA3-F875-4B71-92CC-9CCDFB7DBFEF}" destId="{EF963990-07B7-4DBC-8CFE-C86D15B61BB6}" srcOrd="4" destOrd="0" presId="urn:microsoft.com/office/officeart/2005/8/layout/list1#1"/>
    <dgm:cxn modelId="{3619AD97-35D9-4EB3-B1C6-326E1D80B9CD}" type="presParOf" srcId="{EF963990-07B7-4DBC-8CFE-C86D15B61BB6}" destId="{AEA4B341-6C57-43B8-BC42-9813D43D1335}" srcOrd="0" destOrd="0" presId="urn:microsoft.com/office/officeart/2005/8/layout/list1#1"/>
    <dgm:cxn modelId="{A03128A0-4717-4A07-891F-032688E92139}" type="presParOf" srcId="{EF963990-07B7-4DBC-8CFE-C86D15B61BB6}" destId="{DD07B078-3354-4F1B-9438-E4F95C4B43A6}" srcOrd="1" destOrd="0" presId="urn:microsoft.com/office/officeart/2005/8/layout/list1#1"/>
    <dgm:cxn modelId="{33C4457B-B483-4A1A-AEED-88040C8E3D71}" type="presParOf" srcId="{E5EECCA3-F875-4B71-92CC-9CCDFB7DBFEF}" destId="{98F9047E-C8BE-4990-B6F7-84F4581E1FEA}" srcOrd="5" destOrd="0" presId="urn:microsoft.com/office/officeart/2005/8/layout/list1#1"/>
    <dgm:cxn modelId="{44633BC8-077D-4F24-9819-4EBC00B5AB7C}" type="presParOf" srcId="{E5EECCA3-F875-4B71-92CC-9CCDFB7DBFEF}" destId="{FB20FF5F-D131-4A8A-AEBC-01A2B84D6655}" srcOrd="6" destOrd="0" presId="urn:microsoft.com/office/officeart/2005/8/layout/list1#1"/>
    <dgm:cxn modelId="{F6A2489C-6CE9-4981-9281-A5D0C779072C}" type="presParOf" srcId="{E5EECCA3-F875-4B71-92CC-9CCDFB7DBFEF}" destId="{AC1FEB9E-7ED9-4E44-9D47-B63AE5862158}" srcOrd="7" destOrd="0" presId="urn:microsoft.com/office/officeart/2005/8/layout/list1#1"/>
    <dgm:cxn modelId="{0581A65A-B105-4B2A-BB18-D4759699C006}" type="presParOf" srcId="{E5EECCA3-F875-4B71-92CC-9CCDFB7DBFEF}" destId="{04A221FB-3A34-4804-9E1E-FAA254BEF819}" srcOrd="8" destOrd="0" presId="urn:microsoft.com/office/officeart/2005/8/layout/list1#1"/>
    <dgm:cxn modelId="{17ECB03A-0203-4B50-B5C6-ACCB2E2C8490}" type="presParOf" srcId="{04A221FB-3A34-4804-9E1E-FAA254BEF819}" destId="{09CBCBA7-E2EE-4654-BCFB-AB2C2D77E66B}" srcOrd="0" destOrd="0" presId="urn:microsoft.com/office/officeart/2005/8/layout/list1#1"/>
    <dgm:cxn modelId="{17D4396E-CD93-4215-963A-E78BE8D483FC}" type="presParOf" srcId="{04A221FB-3A34-4804-9E1E-FAA254BEF819}" destId="{F8B30F84-9FC1-4455-B8FC-CA5DC2189586}" srcOrd="1" destOrd="0" presId="urn:microsoft.com/office/officeart/2005/8/layout/list1#1"/>
    <dgm:cxn modelId="{AA106C0D-53E2-4370-9FFA-D3ACBA81481D}" type="presParOf" srcId="{E5EECCA3-F875-4B71-92CC-9CCDFB7DBFEF}" destId="{75AF99AA-34AA-4169-A0AA-91E0CC0C2D15}" srcOrd="9" destOrd="0" presId="urn:microsoft.com/office/officeart/2005/8/layout/list1#1"/>
    <dgm:cxn modelId="{D0F0B03D-5826-4AD3-88D2-864FCF1D8DB2}" type="presParOf" srcId="{E5EECCA3-F875-4B71-92CC-9CCDFB7DBFEF}" destId="{F855875C-E8B4-4273-8C6C-6A8EC3091B3C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DCCA84-845D-4AFA-B5C9-F6524C28B363}" type="doc">
      <dgm:prSet loTypeId="urn:microsoft.com/office/officeart/2005/8/layout/radial3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3B7D232D-7CD3-4CE8-9F64-CD8AC0A8F086}">
      <dgm:prSet phldrT="[Text]" phldr="0" custT="1"/>
      <dgm:spPr/>
      <dgm:t>
        <a:bodyPr vert="horz" wrap="square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/>
            <a:t>Keberhasilan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/>
            <a:t>Ekspatriat</a:t>
          </a:r>
        </a:p>
      </dgm:t>
    </dgm:pt>
    <dgm:pt modelId="{C7F2A52F-E9AF-4FE6-B5CD-C166BF0ADD11}" type="parTrans" cxnId="{250B9736-55A8-4786-9FFF-F106B11806A1}">
      <dgm:prSet/>
      <dgm:spPr/>
      <dgm:t>
        <a:bodyPr/>
        <a:lstStyle/>
        <a:p>
          <a:endParaRPr lang="en-US" sz="2400"/>
        </a:p>
      </dgm:t>
    </dgm:pt>
    <dgm:pt modelId="{30BC1A13-A670-40BD-AA58-D31C951E8C01}" type="sibTrans" cxnId="{250B9736-55A8-4786-9FFF-F106B11806A1}">
      <dgm:prSet/>
      <dgm:spPr/>
      <dgm:t>
        <a:bodyPr/>
        <a:lstStyle/>
        <a:p>
          <a:endParaRPr lang="en-US" sz="2400"/>
        </a:p>
      </dgm:t>
    </dgm:pt>
    <dgm:pt modelId="{C7B2594F-967C-49BB-B2B4-428D59DF0E5B}">
      <dgm:prSet phldrT="[Text]" phldr="0" custT="1"/>
      <dgm:spPr/>
      <dgm:t>
        <a:bodyPr vert="horz" wrap="square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/>
            <a:t>Orientasi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/>
            <a:t>diri</a:t>
          </a:r>
        </a:p>
      </dgm:t>
    </dgm:pt>
    <dgm:pt modelId="{BDBB4B8B-EAF7-4324-AC79-B5938C48C343}" type="parTrans" cxnId="{5DE1D867-94A4-4BC2-A87A-78F21D9087A4}">
      <dgm:prSet/>
      <dgm:spPr/>
      <dgm:t>
        <a:bodyPr/>
        <a:lstStyle/>
        <a:p>
          <a:endParaRPr lang="en-US" sz="2400"/>
        </a:p>
      </dgm:t>
    </dgm:pt>
    <dgm:pt modelId="{33450FBC-DB64-439A-8E3F-E2574AEFCA86}" type="sibTrans" cxnId="{5DE1D867-94A4-4BC2-A87A-78F21D9087A4}">
      <dgm:prSet/>
      <dgm:spPr/>
      <dgm:t>
        <a:bodyPr/>
        <a:lstStyle/>
        <a:p>
          <a:endParaRPr lang="en-US" sz="2400"/>
        </a:p>
      </dgm:t>
    </dgm:pt>
    <dgm:pt modelId="{2754153E-2870-4A58-BD98-DAF85237F37A}">
      <dgm:prSet phldrT="[Text]" phldr="0" custT="1"/>
      <dgm:spPr/>
      <dgm:t>
        <a:bodyPr vert="horz" wrap="square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smtClean="0"/>
            <a:t>Or</a:t>
          </a:r>
          <a:r>
            <a:rPr lang="id-ID" sz="1800" dirty="0" smtClean="0"/>
            <a:t>ie</a:t>
          </a:r>
          <a:r>
            <a:rPr lang="en-US" sz="1800" dirty="0" err="1" smtClean="0"/>
            <a:t>ntasi</a:t>
          </a:r>
          <a:endParaRPr lang="en-US" sz="18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dirty="0"/>
            <a:t>Orang lain</a:t>
          </a:r>
        </a:p>
      </dgm:t>
    </dgm:pt>
    <dgm:pt modelId="{42C2D6D1-657F-4D95-8E73-20ABF221F4DE}" type="parTrans" cxnId="{53434D84-5025-4193-B8FB-F7E691993E65}">
      <dgm:prSet/>
      <dgm:spPr/>
      <dgm:t>
        <a:bodyPr/>
        <a:lstStyle/>
        <a:p>
          <a:endParaRPr lang="en-US" sz="2400"/>
        </a:p>
      </dgm:t>
    </dgm:pt>
    <dgm:pt modelId="{2EBAC0DD-319C-4E29-BF39-DF789C3A671B}" type="sibTrans" cxnId="{53434D84-5025-4193-B8FB-F7E691993E65}">
      <dgm:prSet/>
      <dgm:spPr/>
      <dgm:t>
        <a:bodyPr/>
        <a:lstStyle/>
        <a:p>
          <a:endParaRPr lang="en-US" sz="2400"/>
        </a:p>
      </dgm:t>
    </dgm:pt>
    <dgm:pt modelId="{958CABDF-7852-497F-8010-4C61E7F717F8}">
      <dgm:prSet phldrT="[Text]" phldr="0" custT="1"/>
      <dgm:spPr/>
      <dgm:t>
        <a:bodyPr vert="horz" wrap="square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err="1"/>
            <a:t>Kemampuan</a:t>
          </a:r>
          <a:endParaRPr lang="en-US" sz="18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dirty="0"/>
            <a:t>Perceptual</a:t>
          </a:r>
        </a:p>
      </dgm:t>
    </dgm:pt>
    <dgm:pt modelId="{2FC43F87-80F9-4689-A911-01FBE8108216}" type="parTrans" cxnId="{57343787-A479-47F6-AEE9-1BD0A3DFD756}">
      <dgm:prSet/>
      <dgm:spPr/>
      <dgm:t>
        <a:bodyPr/>
        <a:lstStyle/>
        <a:p>
          <a:endParaRPr lang="en-US" sz="2400"/>
        </a:p>
      </dgm:t>
    </dgm:pt>
    <dgm:pt modelId="{12DBAD54-938D-421B-8D70-FD589A3A24B7}" type="sibTrans" cxnId="{57343787-A479-47F6-AEE9-1BD0A3DFD756}">
      <dgm:prSet/>
      <dgm:spPr/>
      <dgm:t>
        <a:bodyPr/>
        <a:lstStyle/>
        <a:p>
          <a:endParaRPr lang="en-US" sz="2400"/>
        </a:p>
      </dgm:t>
    </dgm:pt>
    <dgm:pt modelId="{82717C1F-66C6-4A94-9A71-62F2105F77AB}">
      <dgm:prSet phldrT="[Text]" phldr="0" custT="1"/>
      <dgm:spPr/>
      <dgm:t>
        <a:bodyPr vert="horz" wrap="square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err="1"/>
            <a:t>Ketangguhan</a:t>
          </a:r>
          <a:endParaRPr lang="en-US" sz="18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dirty="0" err="1"/>
            <a:t>Budaya</a:t>
          </a:r>
          <a:endParaRPr lang="en-US" sz="1400" dirty="0"/>
        </a:p>
      </dgm:t>
    </dgm:pt>
    <dgm:pt modelId="{76E20547-2B14-46FF-8876-56FF1C0E3AD3}" type="parTrans" cxnId="{7BAEC6DC-BF10-40A2-BF9E-754107E1910F}">
      <dgm:prSet/>
      <dgm:spPr/>
      <dgm:t>
        <a:bodyPr/>
        <a:lstStyle/>
        <a:p>
          <a:endParaRPr lang="en-US" sz="2400"/>
        </a:p>
      </dgm:t>
    </dgm:pt>
    <dgm:pt modelId="{5D0F8D1F-49D5-4EDC-83FB-B27D620915A5}" type="sibTrans" cxnId="{7BAEC6DC-BF10-40A2-BF9E-754107E1910F}">
      <dgm:prSet/>
      <dgm:spPr/>
      <dgm:t>
        <a:bodyPr/>
        <a:lstStyle/>
        <a:p>
          <a:endParaRPr lang="en-US" sz="2400"/>
        </a:p>
      </dgm:t>
    </dgm:pt>
    <dgm:pt modelId="{C397CB15-7790-4F1A-896D-7552F2F7F294}" type="pres">
      <dgm:prSet presAssocID="{08DCCA84-845D-4AFA-B5C9-F6524C28B36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7B5A56-686A-4842-A85E-F213490D2A53}" type="pres">
      <dgm:prSet presAssocID="{08DCCA84-845D-4AFA-B5C9-F6524C28B363}" presName="radial" presStyleCnt="0">
        <dgm:presLayoutVars>
          <dgm:animLvl val="ctr"/>
        </dgm:presLayoutVars>
      </dgm:prSet>
      <dgm:spPr/>
    </dgm:pt>
    <dgm:pt modelId="{4D249092-DA8C-4681-AA9C-207F2DFD3154}" type="pres">
      <dgm:prSet presAssocID="{3B7D232D-7CD3-4CE8-9F64-CD8AC0A8F086}" presName="centerShape" presStyleLbl="vennNode1" presStyleIdx="0" presStyleCnt="5" custScaleX="150543"/>
      <dgm:spPr/>
      <dgm:t>
        <a:bodyPr/>
        <a:lstStyle/>
        <a:p>
          <a:endParaRPr lang="en-US"/>
        </a:p>
      </dgm:t>
    </dgm:pt>
    <dgm:pt modelId="{0ABA4A14-2574-4777-939A-8A91AE25FBF5}" type="pres">
      <dgm:prSet presAssocID="{C7B2594F-967C-49BB-B2B4-428D59DF0E5B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81A18-75F3-41F3-9957-B40659E402CE}" type="pres">
      <dgm:prSet presAssocID="{2754153E-2870-4A58-BD98-DAF85237F37A}" presName="node" presStyleLbl="vennNode1" presStyleIdx="2" presStyleCnt="5" custRadScaleRad="137464" custRadScaleInc="-2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E0206-6FD5-462B-AC34-DF1594CC1BEE}" type="pres">
      <dgm:prSet presAssocID="{958CABDF-7852-497F-8010-4C61E7F717F8}" presName="node" presStyleLbl="vennNode1" presStyleIdx="3" presStyleCnt="5" custScaleX="149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31F2C-9F6F-461E-B8AE-DAD63322F779}" type="pres">
      <dgm:prSet presAssocID="{82717C1F-66C6-4A94-9A71-62F2105F77AB}" presName="node" presStyleLbl="vennNode1" presStyleIdx="4" presStyleCnt="5" custScaleX="160381" custRadScaleRad="137583" custRadScaleInc="-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343787-A479-47F6-AEE9-1BD0A3DFD756}" srcId="{3B7D232D-7CD3-4CE8-9F64-CD8AC0A8F086}" destId="{958CABDF-7852-497F-8010-4C61E7F717F8}" srcOrd="2" destOrd="0" parTransId="{2FC43F87-80F9-4689-A911-01FBE8108216}" sibTransId="{12DBAD54-938D-421B-8D70-FD589A3A24B7}"/>
    <dgm:cxn modelId="{04415247-3D58-4E02-A761-1710913E9BD2}" type="presOf" srcId="{2754153E-2870-4A58-BD98-DAF85237F37A}" destId="{A9981A18-75F3-41F3-9957-B40659E402CE}" srcOrd="0" destOrd="0" presId="urn:microsoft.com/office/officeart/2005/8/layout/radial3"/>
    <dgm:cxn modelId="{DD4DB923-0A1D-438A-B9CD-51905B4A2223}" type="presOf" srcId="{C7B2594F-967C-49BB-B2B4-428D59DF0E5B}" destId="{0ABA4A14-2574-4777-939A-8A91AE25FBF5}" srcOrd="0" destOrd="0" presId="urn:microsoft.com/office/officeart/2005/8/layout/radial3"/>
    <dgm:cxn modelId="{7BAEC6DC-BF10-40A2-BF9E-754107E1910F}" srcId="{3B7D232D-7CD3-4CE8-9F64-CD8AC0A8F086}" destId="{82717C1F-66C6-4A94-9A71-62F2105F77AB}" srcOrd="3" destOrd="0" parTransId="{76E20547-2B14-46FF-8876-56FF1C0E3AD3}" sibTransId="{5D0F8D1F-49D5-4EDC-83FB-B27D620915A5}"/>
    <dgm:cxn modelId="{53434D84-5025-4193-B8FB-F7E691993E65}" srcId="{3B7D232D-7CD3-4CE8-9F64-CD8AC0A8F086}" destId="{2754153E-2870-4A58-BD98-DAF85237F37A}" srcOrd="1" destOrd="0" parTransId="{42C2D6D1-657F-4D95-8E73-20ABF221F4DE}" sibTransId="{2EBAC0DD-319C-4E29-BF39-DF789C3A671B}"/>
    <dgm:cxn modelId="{AF842889-1E92-418A-9F15-6B45AED8DE83}" type="presOf" srcId="{3B7D232D-7CD3-4CE8-9F64-CD8AC0A8F086}" destId="{4D249092-DA8C-4681-AA9C-207F2DFD3154}" srcOrd="0" destOrd="0" presId="urn:microsoft.com/office/officeart/2005/8/layout/radial3"/>
    <dgm:cxn modelId="{5DE1D867-94A4-4BC2-A87A-78F21D9087A4}" srcId="{3B7D232D-7CD3-4CE8-9F64-CD8AC0A8F086}" destId="{C7B2594F-967C-49BB-B2B4-428D59DF0E5B}" srcOrd="0" destOrd="0" parTransId="{BDBB4B8B-EAF7-4324-AC79-B5938C48C343}" sibTransId="{33450FBC-DB64-439A-8E3F-E2574AEFCA86}"/>
    <dgm:cxn modelId="{B2571F24-9D64-4DA6-8D48-696D0240837A}" type="presOf" srcId="{82717C1F-66C6-4A94-9A71-62F2105F77AB}" destId="{5BB31F2C-9F6F-461E-B8AE-DAD63322F779}" srcOrd="0" destOrd="0" presId="urn:microsoft.com/office/officeart/2005/8/layout/radial3"/>
    <dgm:cxn modelId="{250B9736-55A8-4786-9FFF-F106B11806A1}" srcId="{08DCCA84-845D-4AFA-B5C9-F6524C28B363}" destId="{3B7D232D-7CD3-4CE8-9F64-CD8AC0A8F086}" srcOrd="0" destOrd="0" parTransId="{C7F2A52F-E9AF-4FE6-B5CD-C166BF0ADD11}" sibTransId="{30BC1A13-A670-40BD-AA58-D31C951E8C01}"/>
    <dgm:cxn modelId="{B8A2AD77-8EF8-447E-97A0-22D296F3D9B8}" type="presOf" srcId="{958CABDF-7852-497F-8010-4C61E7F717F8}" destId="{5EBE0206-6FD5-462B-AC34-DF1594CC1BEE}" srcOrd="0" destOrd="0" presId="urn:microsoft.com/office/officeart/2005/8/layout/radial3"/>
    <dgm:cxn modelId="{C2254C28-2646-40BB-9931-F573F77EA919}" type="presOf" srcId="{08DCCA84-845D-4AFA-B5C9-F6524C28B363}" destId="{C397CB15-7790-4F1A-896D-7552F2F7F294}" srcOrd="0" destOrd="0" presId="urn:microsoft.com/office/officeart/2005/8/layout/radial3"/>
    <dgm:cxn modelId="{5DE30F19-8A4F-4221-A516-D1F32A012FED}" type="presParOf" srcId="{C397CB15-7790-4F1A-896D-7552F2F7F294}" destId="{947B5A56-686A-4842-A85E-F213490D2A53}" srcOrd="0" destOrd="0" presId="urn:microsoft.com/office/officeart/2005/8/layout/radial3"/>
    <dgm:cxn modelId="{43C8B6BD-C8CD-4B99-9139-29786F77DDE8}" type="presParOf" srcId="{947B5A56-686A-4842-A85E-F213490D2A53}" destId="{4D249092-DA8C-4681-AA9C-207F2DFD3154}" srcOrd="0" destOrd="0" presId="urn:microsoft.com/office/officeart/2005/8/layout/radial3"/>
    <dgm:cxn modelId="{3EA7FDAC-0BC6-4D86-A75D-C3E93FFDF8B8}" type="presParOf" srcId="{947B5A56-686A-4842-A85E-F213490D2A53}" destId="{0ABA4A14-2574-4777-939A-8A91AE25FBF5}" srcOrd="1" destOrd="0" presId="urn:microsoft.com/office/officeart/2005/8/layout/radial3"/>
    <dgm:cxn modelId="{3CCCB1F6-7EFB-4B5C-A205-EC248D87E975}" type="presParOf" srcId="{947B5A56-686A-4842-A85E-F213490D2A53}" destId="{A9981A18-75F3-41F3-9957-B40659E402CE}" srcOrd="2" destOrd="0" presId="urn:microsoft.com/office/officeart/2005/8/layout/radial3"/>
    <dgm:cxn modelId="{769F4E26-40DE-423C-BF4C-C114434BC6D1}" type="presParOf" srcId="{947B5A56-686A-4842-A85E-F213490D2A53}" destId="{5EBE0206-6FD5-462B-AC34-DF1594CC1BEE}" srcOrd="3" destOrd="0" presId="urn:microsoft.com/office/officeart/2005/8/layout/radial3"/>
    <dgm:cxn modelId="{15E976AC-A8F9-46B2-8BEC-3B7C950A7DB2}" type="presParOf" srcId="{947B5A56-686A-4842-A85E-F213490D2A53}" destId="{5BB31F2C-9F6F-461E-B8AE-DAD63322F77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68C167-2C01-4B0B-81C4-726248B418D0}" type="doc">
      <dgm:prSet loTypeId="urn:microsoft.com/office/officeart/2005/8/layout/radial4#1" loCatId="relationship" qsTypeId="urn:microsoft.com/office/officeart/2005/8/quickstyle/simple1#3" qsCatId="simple" csTypeId="urn:microsoft.com/office/officeart/2005/8/colors/accent1_2#3" csCatId="accent1" phldr="0"/>
      <dgm:spPr/>
      <dgm:t>
        <a:bodyPr/>
        <a:lstStyle/>
        <a:p>
          <a:endParaRPr lang="en-US"/>
        </a:p>
      </dgm:t>
    </dgm:pt>
    <dgm:pt modelId="{1D7F6E08-72A6-46CC-8870-C881D1493500}">
      <dgm:prSet phldrT="[Text]" phldr="0" custT="0"/>
      <dgm:spPr/>
      <dgm:t>
        <a:bodyPr vert="horz" wrap="square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Pelatihan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Manajer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Ekspatriat</a:t>
          </a:r>
        </a:p>
      </dgm:t>
    </dgm:pt>
    <dgm:pt modelId="{59A2FE02-4165-4339-BF9A-AEAE1424E52B}" type="parTrans" cxnId="{D03B43D1-84BA-42F6-835B-2C7D9F3DDFFF}">
      <dgm:prSet/>
      <dgm:spPr/>
      <dgm:t>
        <a:bodyPr/>
        <a:lstStyle/>
        <a:p>
          <a:endParaRPr lang="en-US"/>
        </a:p>
      </dgm:t>
    </dgm:pt>
    <dgm:pt modelId="{E44612D1-CAFE-4D30-B4AA-78C3474158AA}" type="sibTrans" cxnId="{D03B43D1-84BA-42F6-835B-2C7D9F3DDFFF}">
      <dgm:prSet/>
      <dgm:spPr/>
      <dgm:t>
        <a:bodyPr/>
        <a:lstStyle/>
        <a:p>
          <a:endParaRPr lang="en-US"/>
        </a:p>
      </dgm:t>
    </dgm:pt>
    <dgm:pt modelId="{D15727BE-4BB4-41E2-BFCD-1CE00CE9A014}">
      <dgm:prSet phldrT="[Text]" phldr="0" custT="0"/>
      <dgm:spPr/>
      <dgm:t>
        <a:bodyPr vert="horz" wrap="square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Pelatihan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Budaya</a:t>
          </a:r>
        </a:p>
      </dgm:t>
    </dgm:pt>
    <dgm:pt modelId="{1F3BA15B-B772-426D-8549-F05D47B0B0FC}" type="parTrans" cxnId="{FCBCA83B-3B05-4282-B76D-7AEAE1793F43}">
      <dgm:prSet/>
      <dgm:spPr/>
      <dgm:t>
        <a:bodyPr/>
        <a:lstStyle/>
        <a:p>
          <a:endParaRPr lang="en-US"/>
        </a:p>
      </dgm:t>
    </dgm:pt>
    <dgm:pt modelId="{021F6AB3-21C2-4079-A40A-CA1B5C51BD93}" type="sibTrans" cxnId="{FCBCA83B-3B05-4282-B76D-7AEAE1793F43}">
      <dgm:prSet/>
      <dgm:spPr/>
      <dgm:t>
        <a:bodyPr/>
        <a:lstStyle/>
        <a:p>
          <a:endParaRPr lang="en-US"/>
        </a:p>
      </dgm:t>
    </dgm:pt>
    <dgm:pt modelId="{24DAAE02-02E7-4412-8074-A0C4CAA380D7}">
      <dgm:prSet phldrT="[Text]" phldr="0" custT="0"/>
      <dgm:spPr/>
      <dgm:t>
        <a:bodyPr vert="horz" wrap="square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Pelatihan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Bahasa</a:t>
          </a:r>
        </a:p>
      </dgm:t>
    </dgm:pt>
    <dgm:pt modelId="{A85E77B5-A1A5-43C8-9868-413E99F101A0}" type="parTrans" cxnId="{06073847-CA6F-48D3-A1B8-6C7AC638B1D1}">
      <dgm:prSet/>
      <dgm:spPr/>
      <dgm:t>
        <a:bodyPr/>
        <a:lstStyle/>
        <a:p>
          <a:endParaRPr lang="en-US"/>
        </a:p>
      </dgm:t>
    </dgm:pt>
    <dgm:pt modelId="{E253A3F8-AA58-4BB8-A0BD-0BB7ECC546C3}" type="sibTrans" cxnId="{06073847-CA6F-48D3-A1B8-6C7AC638B1D1}">
      <dgm:prSet/>
      <dgm:spPr/>
      <dgm:t>
        <a:bodyPr/>
        <a:lstStyle/>
        <a:p>
          <a:endParaRPr lang="en-US"/>
        </a:p>
      </dgm:t>
    </dgm:pt>
    <dgm:pt modelId="{A5880797-7454-4E44-8518-F4D8354F0963}">
      <dgm:prSet phldrT="[Text]" phldr="0" custT="0"/>
      <dgm:spPr/>
      <dgm:t>
        <a:bodyPr vert="horz" wrap="square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Pelatihan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Praktis</a:t>
          </a:r>
        </a:p>
      </dgm:t>
    </dgm:pt>
    <dgm:pt modelId="{96CD46E7-D239-40C7-B5C4-376FEEE43C15}" type="parTrans" cxnId="{C7ED7D4B-AFED-40A5-8560-47E53C183A52}">
      <dgm:prSet/>
      <dgm:spPr/>
      <dgm:t>
        <a:bodyPr/>
        <a:lstStyle/>
        <a:p>
          <a:endParaRPr lang="en-US"/>
        </a:p>
      </dgm:t>
    </dgm:pt>
    <dgm:pt modelId="{0076998F-56E1-4A10-A709-E2811BD7C4FB}" type="sibTrans" cxnId="{C7ED7D4B-AFED-40A5-8560-47E53C183A52}">
      <dgm:prSet/>
      <dgm:spPr/>
      <dgm:t>
        <a:bodyPr/>
        <a:lstStyle/>
        <a:p>
          <a:endParaRPr lang="en-US"/>
        </a:p>
      </dgm:t>
    </dgm:pt>
    <dgm:pt modelId="{CF42B0CB-CDDD-42A1-B3A1-FBB34F262C63}" type="pres">
      <dgm:prSet presAssocID="{6068C167-2C01-4B0B-81C4-726248B418D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2502C2-594A-4A13-A5FF-5CD5841BD847}" type="pres">
      <dgm:prSet presAssocID="{1D7F6E08-72A6-46CC-8870-C881D1493500}" presName="centerShape" presStyleLbl="node0" presStyleIdx="0" presStyleCnt="1"/>
      <dgm:spPr/>
      <dgm:t>
        <a:bodyPr/>
        <a:lstStyle/>
        <a:p>
          <a:endParaRPr lang="en-US"/>
        </a:p>
      </dgm:t>
    </dgm:pt>
    <dgm:pt modelId="{B849A6F3-9933-4C36-AF65-6098308CBC3C}" type="pres">
      <dgm:prSet presAssocID="{1F3BA15B-B772-426D-8549-F05D47B0B0F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1756079-1332-4090-9A47-D2C0EDB7FB22}" type="pres">
      <dgm:prSet presAssocID="{D15727BE-4BB4-41E2-BFCD-1CE00CE9A0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78794-BDE0-4AD6-9479-89CDBFC37EB7}" type="pres">
      <dgm:prSet presAssocID="{A85E77B5-A1A5-43C8-9868-413E99F101A0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3868CDED-247C-4EE9-95A2-ED400A267946}" type="pres">
      <dgm:prSet presAssocID="{24DAAE02-02E7-4412-8074-A0C4CAA380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18308-59AC-43E6-A882-4828EE4494C2}" type="pres">
      <dgm:prSet presAssocID="{96CD46E7-D239-40C7-B5C4-376FEEE43C1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5E0D0BC9-3E91-4623-8C1A-C4A70EB3594B}" type="pres">
      <dgm:prSet presAssocID="{A5880797-7454-4E44-8518-F4D8354F09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BCA83B-3B05-4282-B76D-7AEAE1793F43}" srcId="{1D7F6E08-72A6-46CC-8870-C881D1493500}" destId="{D15727BE-4BB4-41E2-BFCD-1CE00CE9A014}" srcOrd="0" destOrd="0" parTransId="{1F3BA15B-B772-426D-8549-F05D47B0B0FC}" sibTransId="{021F6AB3-21C2-4079-A40A-CA1B5C51BD93}"/>
    <dgm:cxn modelId="{28F47466-5B20-4D19-81C7-0CD5B751D9F6}" type="presOf" srcId="{24DAAE02-02E7-4412-8074-A0C4CAA380D7}" destId="{3868CDED-247C-4EE9-95A2-ED400A267946}" srcOrd="0" destOrd="0" presId="urn:microsoft.com/office/officeart/2005/8/layout/radial4#1"/>
    <dgm:cxn modelId="{E9EC7FF3-C38E-4B0E-A34F-6EA9452E2B4C}" type="presOf" srcId="{1F3BA15B-B772-426D-8549-F05D47B0B0FC}" destId="{B849A6F3-9933-4C36-AF65-6098308CBC3C}" srcOrd="0" destOrd="0" presId="urn:microsoft.com/office/officeart/2005/8/layout/radial4#1"/>
    <dgm:cxn modelId="{2FAE14D1-4F2C-4ECC-9176-E4CBBD493787}" type="presOf" srcId="{6068C167-2C01-4B0B-81C4-726248B418D0}" destId="{CF42B0CB-CDDD-42A1-B3A1-FBB34F262C63}" srcOrd="0" destOrd="0" presId="urn:microsoft.com/office/officeart/2005/8/layout/radial4#1"/>
    <dgm:cxn modelId="{6363AE1D-76FB-41D0-8DFB-91357BE19A7E}" type="presOf" srcId="{A85E77B5-A1A5-43C8-9868-413E99F101A0}" destId="{8A478794-BDE0-4AD6-9479-89CDBFC37EB7}" srcOrd="0" destOrd="0" presId="urn:microsoft.com/office/officeart/2005/8/layout/radial4#1"/>
    <dgm:cxn modelId="{4B5CBF4B-3AE8-4C05-BEEA-C376E6D44CC2}" type="presOf" srcId="{D15727BE-4BB4-41E2-BFCD-1CE00CE9A014}" destId="{B1756079-1332-4090-9A47-D2C0EDB7FB22}" srcOrd="0" destOrd="0" presId="urn:microsoft.com/office/officeart/2005/8/layout/radial4#1"/>
    <dgm:cxn modelId="{67D90E05-2A45-491A-A8BF-7FBFE4E77CA0}" type="presOf" srcId="{1D7F6E08-72A6-46CC-8870-C881D1493500}" destId="{B52502C2-594A-4A13-A5FF-5CD5841BD847}" srcOrd="0" destOrd="0" presId="urn:microsoft.com/office/officeart/2005/8/layout/radial4#1"/>
    <dgm:cxn modelId="{E9E6A9BA-BECE-4C2D-BA66-C53D655F6ED8}" type="presOf" srcId="{96CD46E7-D239-40C7-B5C4-376FEEE43C15}" destId="{D0718308-59AC-43E6-A882-4828EE4494C2}" srcOrd="0" destOrd="0" presId="urn:microsoft.com/office/officeart/2005/8/layout/radial4#1"/>
    <dgm:cxn modelId="{D03B43D1-84BA-42F6-835B-2C7D9F3DDFFF}" srcId="{6068C167-2C01-4B0B-81C4-726248B418D0}" destId="{1D7F6E08-72A6-46CC-8870-C881D1493500}" srcOrd="0" destOrd="0" parTransId="{59A2FE02-4165-4339-BF9A-AEAE1424E52B}" sibTransId="{E44612D1-CAFE-4D30-B4AA-78C3474158AA}"/>
    <dgm:cxn modelId="{06073847-CA6F-48D3-A1B8-6C7AC638B1D1}" srcId="{1D7F6E08-72A6-46CC-8870-C881D1493500}" destId="{24DAAE02-02E7-4412-8074-A0C4CAA380D7}" srcOrd="1" destOrd="0" parTransId="{A85E77B5-A1A5-43C8-9868-413E99F101A0}" sibTransId="{E253A3F8-AA58-4BB8-A0BD-0BB7ECC546C3}"/>
    <dgm:cxn modelId="{099CEB56-0CC0-42AD-8F77-2349E94F009A}" type="presOf" srcId="{A5880797-7454-4E44-8518-F4D8354F0963}" destId="{5E0D0BC9-3E91-4623-8C1A-C4A70EB3594B}" srcOrd="0" destOrd="0" presId="urn:microsoft.com/office/officeart/2005/8/layout/radial4#1"/>
    <dgm:cxn modelId="{C7ED7D4B-AFED-40A5-8560-47E53C183A52}" srcId="{1D7F6E08-72A6-46CC-8870-C881D1493500}" destId="{A5880797-7454-4E44-8518-F4D8354F0963}" srcOrd="2" destOrd="0" parTransId="{96CD46E7-D239-40C7-B5C4-376FEEE43C15}" sibTransId="{0076998F-56E1-4A10-A709-E2811BD7C4FB}"/>
    <dgm:cxn modelId="{14786720-975D-4FB0-9FAA-FF4AAF0BB06F}" type="presParOf" srcId="{CF42B0CB-CDDD-42A1-B3A1-FBB34F262C63}" destId="{B52502C2-594A-4A13-A5FF-5CD5841BD847}" srcOrd="0" destOrd="0" presId="urn:microsoft.com/office/officeart/2005/8/layout/radial4#1"/>
    <dgm:cxn modelId="{598C9F82-0C7D-411D-8A9B-226D52855BA6}" type="presParOf" srcId="{CF42B0CB-CDDD-42A1-B3A1-FBB34F262C63}" destId="{B849A6F3-9933-4C36-AF65-6098308CBC3C}" srcOrd="1" destOrd="0" presId="urn:microsoft.com/office/officeart/2005/8/layout/radial4#1"/>
    <dgm:cxn modelId="{87E4554F-CC3E-4852-A89D-3C665BA22472}" type="presParOf" srcId="{CF42B0CB-CDDD-42A1-B3A1-FBB34F262C63}" destId="{B1756079-1332-4090-9A47-D2C0EDB7FB22}" srcOrd="2" destOrd="0" presId="urn:microsoft.com/office/officeart/2005/8/layout/radial4#1"/>
    <dgm:cxn modelId="{09762C80-110D-49FD-B4A8-1229697C6F7E}" type="presParOf" srcId="{CF42B0CB-CDDD-42A1-B3A1-FBB34F262C63}" destId="{8A478794-BDE0-4AD6-9479-89CDBFC37EB7}" srcOrd="3" destOrd="0" presId="urn:microsoft.com/office/officeart/2005/8/layout/radial4#1"/>
    <dgm:cxn modelId="{B602BC37-B232-4D1A-B953-F5351B74FCC5}" type="presParOf" srcId="{CF42B0CB-CDDD-42A1-B3A1-FBB34F262C63}" destId="{3868CDED-247C-4EE9-95A2-ED400A267946}" srcOrd="4" destOrd="0" presId="urn:microsoft.com/office/officeart/2005/8/layout/radial4#1"/>
    <dgm:cxn modelId="{954C5960-8CDB-44BF-872C-175E1CAFBBA8}" type="presParOf" srcId="{CF42B0CB-CDDD-42A1-B3A1-FBB34F262C63}" destId="{D0718308-59AC-43E6-A882-4828EE4494C2}" srcOrd="5" destOrd="0" presId="urn:microsoft.com/office/officeart/2005/8/layout/radial4#1"/>
    <dgm:cxn modelId="{A4C8AE3F-E0D8-41D6-9764-B71BBB366A2C}" type="presParOf" srcId="{CF42B0CB-CDDD-42A1-B3A1-FBB34F262C63}" destId="{5E0D0BC9-3E91-4623-8C1A-C4A70EB3594B}" srcOrd="6" destOrd="0" presId="urn:microsoft.com/office/officeart/2005/8/layout/radial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55725-8984-42CB-98CB-8E7728DD5EAB}">
      <dsp:nvSpPr>
        <dsp:cNvPr id="0" name=""/>
        <dsp:cNvSpPr/>
      </dsp:nvSpPr>
      <dsp:spPr>
        <a:xfrm>
          <a:off x="0" y="546047"/>
          <a:ext cx="824607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71512-D8E1-4E4B-89F4-FF2EB164C196}">
      <dsp:nvSpPr>
        <dsp:cNvPr id="0" name=""/>
        <dsp:cNvSpPr/>
      </dsp:nvSpPr>
      <dsp:spPr>
        <a:xfrm>
          <a:off x="412303" y="14687"/>
          <a:ext cx="5772249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77" tIns="0" rIns="218177" bIns="0" numCol="1" spcCol="1270" anchor="ctr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Etnosentris,</a:t>
          </a:r>
        </a:p>
      </dsp:txBody>
      <dsp:txXfrm>
        <a:off x="464181" y="66565"/>
        <a:ext cx="5668493" cy="958964"/>
      </dsp:txXfrm>
    </dsp:sp>
    <dsp:sp modelId="{FB20FF5F-D131-4A8A-AEBC-01A2B84D6655}">
      <dsp:nvSpPr>
        <dsp:cNvPr id="0" name=""/>
        <dsp:cNvSpPr/>
      </dsp:nvSpPr>
      <dsp:spPr>
        <a:xfrm>
          <a:off x="0" y="2179007"/>
          <a:ext cx="824607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7B078-3354-4F1B-9438-E4F95C4B43A6}">
      <dsp:nvSpPr>
        <dsp:cNvPr id="0" name=""/>
        <dsp:cNvSpPr/>
      </dsp:nvSpPr>
      <dsp:spPr>
        <a:xfrm>
          <a:off x="412303" y="1647647"/>
          <a:ext cx="5772249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77" tIns="0" rIns="218177" bIns="0" numCol="1" spcCol="1270" anchor="ctr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Polisentris</a:t>
          </a:r>
        </a:p>
      </dsp:txBody>
      <dsp:txXfrm>
        <a:off x="464181" y="1699525"/>
        <a:ext cx="5668493" cy="958964"/>
      </dsp:txXfrm>
    </dsp:sp>
    <dsp:sp modelId="{F855875C-E8B4-4273-8C6C-6A8EC3091B3C}">
      <dsp:nvSpPr>
        <dsp:cNvPr id="0" name=""/>
        <dsp:cNvSpPr/>
      </dsp:nvSpPr>
      <dsp:spPr>
        <a:xfrm>
          <a:off x="0" y="3811967"/>
          <a:ext cx="824607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30F84-9FC1-4455-B8FC-CA5DC2189586}">
      <dsp:nvSpPr>
        <dsp:cNvPr id="0" name=""/>
        <dsp:cNvSpPr/>
      </dsp:nvSpPr>
      <dsp:spPr>
        <a:xfrm>
          <a:off x="412303" y="3280607"/>
          <a:ext cx="5772249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77" tIns="0" rIns="218177" bIns="0" numCol="1" spcCol="1270" anchor="ctr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Geosentris</a:t>
          </a:r>
        </a:p>
      </dsp:txBody>
      <dsp:txXfrm>
        <a:off x="464181" y="3332485"/>
        <a:ext cx="5668493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49092-DA8C-4681-AA9C-207F2DFD3154}">
      <dsp:nvSpPr>
        <dsp:cNvPr id="0" name=""/>
        <dsp:cNvSpPr/>
      </dsp:nvSpPr>
      <dsp:spPr>
        <a:xfrm>
          <a:off x="2197630" y="1129980"/>
          <a:ext cx="4237845" cy="28150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Keberhasilan</a:t>
          </a: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Ekspatriat</a:t>
          </a:r>
        </a:p>
      </dsp:txBody>
      <dsp:txXfrm>
        <a:off x="2818248" y="1542233"/>
        <a:ext cx="2996609" cy="1990533"/>
      </dsp:txXfrm>
    </dsp:sp>
    <dsp:sp modelId="{0ABA4A14-2574-4777-939A-8A91AE25FBF5}">
      <dsp:nvSpPr>
        <dsp:cNvPr id="0" name=""/>
        <dsp:cNvSpPr/>
      </dsp:nvSpPr>
      <dsp:spPr>
        <a:xfrm>
          <a:off x="3612792" y="502"/>
          <a:ext cx="1407519" cy="14075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Orientasi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diri</a:t>
          </a:r>
        </a:p>
      </dsp:txBody>
      <dsp:txXfrm>
        <a:off x="3818918" y="206628"/>
        <a:ext cx="995267" cy="995267"/>
      </dsp:txXfrm>
    </dsp:sp>
    <dsp:sp modelId="{A9981A18-75F3-41F3-9957-B40659E402CE}">
      <dsp:nvSpPr>
        <dsp:cNvPr id="0" name=""/>
        <dsp:cNvSpPr/>
      </dsp:nvSpPr>
      <dsp:spPr>
        <a:xfrm>
          <a:off x="6130059" y="1715504"/>
          <a:ext cx="1407519" cy="14075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Or</a:t>
          </a:r>
          <a:r>
            <a:rPr lang="id-ID" sz="1800" kern="1200" dirty="0" smtClean="0"/>
            <a:t>ie</a:t>
          </a:r>
          <a:r>
            <a:rPr lang="en-US" sz="1800" kern="1200" dirty="0" err="1" smtClean="0"/>
            <a:t>ntasi</a:t>
          </a:r>
          <a:endParaRPr lang="en-US" sz="1800" kern="1200" dirty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Orang lain</a:t>
          </a:r>
        </a:p>
      </dsp:txBody>
      <dsp:txXfrm>
        <a:off x="6336185" y="1921630"/>
        <a:ext cx="995267" cy="995267"/>
      </dsp:txXfrm>
    </dsp:sp>
    <dsp:sp modelId="{5EBE0206-6FD5-462B-AC34-DF1594CC1BEE}">
      <dsp:nvSpPr>
        <dsp:cNvPr id="0" name=""/>
        <dsp:cNvSpPr/>
      </dsp:nvSpPr>
      <dsp:spPr>
        <a:xfrm>
          <a:off x="3266563" y="3666978"/>
          <a:ext cx="2099977" cy="14075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Kemampuan</a:t>
          </a:r>
          <a:endParaRPr lang="en-US" sz="1800" kern="1200" dirty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Perceptual</a:t>
          </a:r>
        </a:p>
      </dsp:txBody>
      <dsp:txXfrm>
        <a:off x="3574098" y="3873104"/>
        <a:ext cx="1484907" cy="995267"/>
      </dsp:txXfrm>
    </dsp:sp>
    <dsp:sp modelId="{5BB31F2C-9F6F-461E-B8AE-DAD63322F779}">
      <dsp:nvSpPr>
        <dsp:cNvPr id="0" name=""/>
        <dsp:cNvSpPr/>
      </dsp:nvSpPr>
      <dsp:spPr>
        <a:xfrm>
          <a:off x="665866" y="1868208"/>
          <a:ext cx="2257394" cy="14075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Ketangguhan</a:t>
          </a:r>
          <a:endParaRPr lang="en-US" sz="1800" kern="1200" dirty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Budaya</a:t>
          </a:r>
          <a:endParaRPr lang="en-US" sz="1400" kern="1200" dirty="0"/>
        </a:p>
      </dsp:txBody>
      <dsp:txXfrm>
        <a:off x="996454" y="2074334"/>
        <a:ext cx="1596218" cy="995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502C2-594A-4A13-A5FF-5CD5841BD847}">
      <dsp:nvSpPr>
        <dsp:cNvPr id="0" name=""/>
        <dsp:cNvSpPr/>
      </dsp:nvSpPr>
      <dsp:spPr>
        <a:xfrm>
          <a:off x="2155507" y="2277504"/>
          <a:ext cx="1784985" cy="1784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Pelatihan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Manajer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Ekspatriat</a:t>
          </a:r>
        </a:p>
      </dsp:txBody>
      <dsp:txXfrm>
        <a:off x="2416912" y="2538909"/>
        <a:ext cx="1262175" cy="1262175"/>
      </dsp:txXfrm>
    </dsp:sp>
    <dsp:sp modelId="{B849A6F3-9933-4C36-AF65-6098308CBC3C}">
      <dsp:nvSpPr>
        <dsp:cNvPr id="0" name=""/>
        <dsp:cNvSpPr/>
      </dsp:nvSpPr>
      <dsp:spPr>
        <a:xfrm rot="12900000">
          <a:off x="871485" y="1920273"/>
          <a:ext cx="1509976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56079-1332-4090-9A47-D2C0EDB7FB22}">
      <dsp:nvSpPr>
        <dsp:cNvPr id="0" name=""/>
        <dsp:cNvSpPr/>
      </dsp:nvSpPr>
      <dsp:spPr>
        <a:xfrm>
          <a:off x="160155" y="1063295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Pelatihan </a:t>
          </a:r>
        </a:p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Budaya</a:t>
          </a:r>
        </a:p>
      </dsp:txBody>
      <dsp:txXfrm>
        <a:off x="199888" y="1103028"/>
        <a:ext cx="1616269" cy="1277122"/>
      </dsp:txXfrm>
    </dsp:sp>
    <dsp:sp modelId="{8A478794-BDE0-4AD6-9479-89CDBFC37EB7}">
      <dsp:nvSpPr>
        <dsp:cNvPr id="0" name=""/>
        <dsp:cNvSpPr/>
      </dsp:nvSpPr>
      <dsp:spPr>
        <a:xfrm rot="16200000">
          <a:off x="2293011" y="1180273"/>
          <a:ext cx="1509976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8CDED-247C-4EE9-95A2-ED400A267946}">
      <dsp:nvSpPr>
        <dsp:cNvPr id="0" name=""/>
        <dsp:cNvSpPr/>
      </dsp:nvSpPr>
      <dsp:spPr>
        <a:xfrm>
          <a:off x="2200132" y="1351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Pelatihan</a:t>
          </a:r>
        </a:p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Bahasa</a:t>
          </a:r>
        </a:p>
      </dsp:txBody>
      <dsp:txXfrm>
        <a:off x="2239865" y="41084"/>
        <a:ext cx="1616269" cy="1277122"/>
      </dsp:txXfrm>
    </dsp:sp>
    <dsp:sp modelId="{D0718308-59AC-43E6-A882-4828EE4494C2}">
      <dsp:nvSpPr>
        <dsp:cNvPr id="0" name=""/>
        <dsp:cNvSpPr/>
      </dsp:nvSpPr>
      <dsp:spPr>
        <a:xfrm rot="19500000">
          <a:off x="3714537" y="1920273"/>
          <a:ext cx="1509976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D0BC9-3E91-4623-8C1A-C4A70EB3594B}">
      <dsp:nvSpPr>
        <dsp:cNvPr id="0" name=""/>
        <dsp:cNvSpPr/>
      </dsp:nvSpPr>
      <dsp:spPr>
        <a:xfrm>
          <a:off x="4240108" y="1063295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Pelatihan </a:t>
          </a:r>
        </a:p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Praktis</a:t>
          </a:r>
        </a:p>
      </dsp:txBody>
      <dsp:txXfrm>
        <a:off x="4279841" y="1103028"/>
        <a:ext cx="1616269" cy="1277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2818180"/>
            <a:ext cx="7482545" cy="15270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4345230"/>
            <a:ext cx="748254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0408" y="3101616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093212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1" y="1596540"/>
            <a:ext cx="8085130" cy="473385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01597" y="235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6" y="374901"/>
            <a:ext cx="6108200" cy="91623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443835"/>
            <a:ext cx="6108199" cy="488655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4607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290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2770"/>
            <a:ext cx="4040188" cy="331107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290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2770"/>
            <a:ext cx="4041775" cy="331107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6211" y="6650148"/>
            <a:ext cx="577367" cy="20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lyS4zrklww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150" y="4345230"/>
            <a:ext cx="7787957" cy="763525"/>
          </a:xfrm>
        </p:spPr>
        <p:txBody>
          <a:bodyPr>
            <a:normAutofit/>
          </a:bodyPr>
          <a:lstStyle/>
          <a:p>
            <a:r>
              <a:rPr lang="id-ID" dirty="0" smtClean="0"/>
              <a:t>Week 9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555" y="3109850"/>
            <a:ext cx="9059028" cy="1082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Manajemen</a:t>
            </a:r>
            <a:r>
              <a:rPr lang="en-US" sz="3200" dirty="0" smtClean="0"/>
              <a:t> </a:t>
            </a:r>
            <a:endParaRPr lang="id-ID" sz="3200" dirty="0" smtClean="0"/>
          </a:p>
          <a:p>
            <a:r>
              <a:rPr lang="en-US" sz="3200" dirty="0" err="1" smtClean="0"/>
              <a:t>Sumber</a:t>
            </a:r>
            <a:r>
              <a:rPr lang="en-US" sz="3200" dirty="0" smtClean="0"/>
              <a:t> </a:t>
            </a:r>
            <a:r>
              <a:rPr lang="en-US" sz="3200" dirty="0" err="1" smtClean="0"/>
              <a:t>Daya</a:t>
            </a:r>
            <a:r>
              <a:rPr lang="en-US" sz="3200" dirty="0" smtClean="0"/>
              <a:t> </a:t>
            </a:r>
            <a:r>
              <a:rPr lang="en-US" sz="3200" dirty="0" err="1" smtClean="0"/>
              <a:t>Manusia</a:t>
            </a:r>
            <a:r>
              <a:rPr lang="en-US" sz="3200" dirty="0" smtClean="0"/>
              <a:t> Global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Geosentris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646"/>
            <a:ext cx="82296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Mencari orang-orang terbaik untuk pekerjaan kunci di seluruh organisasi</a:t>
            </a:r>
          </a:p>
          <a:p>
            <a:pPr marL="0" indent="0">
              <a:buNone/>
            </a:pPr>
            <a:r>
              <a:rPr lang="en-US"/>
              <a:t>	Keuntungan:</a:t>
            </a:r>
          </a:p>
          <a:p>
            <a:pPr>
              <a:buFont typeface="Wingdings" panose="05000000000000000000" charset="0"/>
              <a:buChar char=""/>
            </a:pPr>
            <a:r>
              <a:rPr lang="en-US"/>
              <a:t>Menggunakan sumber daya manusia secara efisien</a:t>
            </a:r>
          </a:p>
          <a:p>
            <a:pPr>
              <a:buFont typeface="Wingdings" panose="05000000000000000000" charset="0"/>
              <a:buChar char=""/>
            </a:pPr>
            <a:r>
              <a:rPr lang="en-US"/>
              <a:t>Membangun budaya yang kuat dan jaringan manajemen informal</a:t>
            </a:r>
          </a:p>
          <a:p>
            <a:pPr marL="0" indent="0">
              <a:buNone/>
            </a:pPr>
            <a:r>
              <a:rPr lang="en-US"/>
              <a:t>	Kerugian:</a:t>
            </a:r>
          </a:p>
          <a:p>
            <a:pPr>
              <a:buFont typeface="Wingdings" panose="05000000000000000000" charset="0"/>
              <a:buChar char=""/>
            </a:pPr>
            <a:r>
              <a:rPr lang="en-US"/>
              <a:t>Kebijakan imigrasi nasional dapat membatasi pelaksanaan</a:t>
            </a:r>
          </a:p>
          <a:p>
            <a:pPr>
              <a:buFont typeface="Wingdings" panose="05000000000000000000" charset="0"/>
              <a:buChar char=""/>
            </a:pPr>
            <a:r>
              <a:rPr lang="en-US"/>
              <a:t>Biaya tinggi dalam pelaksanaan</a:t>
            </a:r>
          </a:p>
        </p:txBody>
      </p:sp>
    </p:spTree>
    <p:extLst>
      <p:ext uri="{BB962C8B-B14F-4D97-AF65-F5344CB8AC3E}">
        <p14:creationId xmlns:p14="http://schemas.microsoft.com/office/powerpoint/2010/main" val="3480938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86835" y="2818180"/>
            <a:ext cx="8229600" cy="436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C000"/>
                </a:solidFill>
              </a:rPr>
              <a:t>5 Negara </a:t>
            </a:r>
            <a:r>
              <a:rPr lang="en-US" sz="3200" b="1" dirty="0" err="1" smtClean="0">
                <a:solidFill>
                  <a:srgbClr val="FFC000"/>
                </a:solidFill>
              </a:rPr>
              <a:t>Terbaik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</a:rPr>
              <a:t>Pilihan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</a:rPr>
              <a:t>Ekspatriat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endParaRPr lang="id-ID" sz="3200" b="1" dirty="0" smtClean="0">
              <a:solidFill>
                <a:srgbClr val="FFC000"/>
              </a:solidFill>
            </a:endParaRPr>
          </a:p>
          <a:p>
            <a:r>
              <a:rPr lang="en-US" sz="3200" b="1" dirty="0" err="1" smtClean="0">
                <a:solidFill>
                  <a:srgbClr val="FFC000"/>
                </a:solidFill>
              </a:rPr>
              <a:t>Tahun</a:t>
            </a:r>
            <a:r>
              <a:rPr lang="en-US" sz="3200" b="1" dirty="0" smtClean="0">
                <a:solidFill>
                  <a:srgbClr val="FFC000"/>
                </a:solidFill>
              </a:rPr>
              <a:t> 2018</a:t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Singapura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2. </a:t>
            </a:r>
            <a:r>
              <a:rPr lang="en-US" sz="3200" b="1" dirty="0" err="1" smtClean="0">
                <a:solidFill>
                  <a:schemeClr val="bg1"/>
                </a:solidFill>
              </a:rPr>
              <a:t>Selandia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Baru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3.Jerman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4. </a:t>
            </a:r>
            <a:r>
              <a:rPr lang="en-US" sz="3200" b="1" dirty="0" err="1" smtClean="0">
                <a:solidFill>
                  <a:schemeClr val="bg1"/>
                </a:solidFill>
              </a:rPr>
              <a:t>kanada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5. Bahrain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3123590"/>
            <a:ext cx="8229600" cy="436960"/>
          </a:xfrm>
        </p:spPr>
        <p:txBody>
          <a:bodyPr>
            <a:noAutofit/>
          </a:bodyPr>
          <a:lstStyle/>
          <a:p>
            <a:pPr algn="l"/>
            <a:r>
              <a:rPr lang="en-US" sz="2400" b="1" i="1" dirty="0">
                <a:solidFill>
                  <a:srgbClr val="FFFF00"/>
                </a:solidFill>
              </a:rPr>
              <a:t>CEO </a:t>
            </a:r>
            <a:r>
              <a:rPr lang="en-US" sz="2400" b="1" i="1" dirty="0" err="1">
                <a:solidFill>
                  <a:srgbClr val="FFFF00"/>
                </a:solidFill>
              </a:rPr>
              <a:t>Asing</a:t>
            </a:r>
            <a:r>
              <a:rPr lang="en-US" sz="2400" b="1" i="1" dirty="0">
                <a:solidFill>
                  <a:srgbClr val="FFFF00"/>
                </a:solidFill>
              </a:rPr>
              <a:t> di </a:t>
            </a:r>
            <a:r>
              <a:rPr lang="en-US" sz="2400" b="1" i="1" dirty="0" smtClean="0">
                <a:solidFill>
                  <a:srgbClr val="FFFF00"/>
                </a:solidFill>
              </a:rPr>
              <a:t>Indo</a:t>
            </a:r>
            <a:r>
              <a:rPr lang="id-ID" sz="2400" b="1" i="1" dirty="0" smtClean="0">
                <a:solidFill>
                  <a:srgbClr val="FFFF00"/>
                </a:solidFill>
              </a:rPr>
              <a:t>ne</a:t>
            </a:r>
            <a:r>
              <a:rPr lang="en-US" sz="2400" b="1" i="1" dirty="0" err="1" smtClean="0">
                <a:solidFill>
                  <a:srgbClr val="FFFF00"/>
                </a:solidFill>
              </a:rPr>
              <a:t>sia</a:t>
            </a:r>
            <a:r>
              <a:rPr lang="en-US" sz="2400" b="1" i="1" dirty="0">
                <a:solidFill>
                  <a:srgbClr val="FFFF00"/>
                </a:solidFill>
              </a:rPr>
              <a:t>, </a:t>
            </a:r>
            <a:r>
              <a:rPr lang="id-ID" sz="2400" b="1" i="1" dirty="0" smtClean="0">
                <a:solidFill>
                  <a:srgbClr val="FFFF00"/>
                </a:solidFill>
              </a:rPr>
              <a:t/>
            </a:r>
            <a:br>
              <a:rPr lang="id-ID" sz="2400" b="1" i="1" dirty="0" smtClean="0">
                <a:solidFill>
                  <a:srgbClr val="FFFF00"/>
                </a:solidFill>
              </a:rPr>
            </a:br>
            <a:r>
              <a:rPr lang="en-US" sz="2400" b="1" i="1" dirty="0" smtClean="0">
                <a:solidFill>
                  <a:srgbClr val="FFFF00"/>
                </a:solidFill>
              </a:rPr>
              <a:t>Indonesia </a:t>
            </a:r>
            <a:r>
              <a:rPr lang="en-US" sz="2400" b="1" i="1" dirty="0">
                <a:solidFill>
                  <a:srgbClr val="FFFF00"/>
                </a:solidFill>
              </a:rPr>
              <a:t>Best Foreign CEO 2017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sbb</a:t>
            </a:r>
            <a:r>
              <a:rPr lang="en-US" sz="2400" b="1" dirty="0">
                <a:solidFill>
                  <a:srgbClr val="FFFF00"/>
                </a:solidFill>
              </a:rPr>
              <a:t> :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id-ID" sz="2400" b="1" dirty="0" smtClean="0">
                <a:solidFill>
                  <a:srgbClr val="FFFF00"/>
                </a:solidFill>
              </a:rPr>
              <a:t/>
            </a:r>
            <a:br>
              <a:rPr lang="id-ID" sz="2400" b="1" dirty="0" smtClean="0">
                <a:solidFill>
                  <a:srgbClr val="FFFF00"/>
                </a:solidFill>
              </a:rPr>
            </a:br>
            <a:r>
              <a:rPr lang="en-US" sz="2000" dirty="0" smtClean="0"/>
              <a:t>1</a:t>
            </a:r>
            <a:r>
              <a:rPr lang="en-US" sz="2000" dirty="0"/>
              <a:t>. </a:t>
            </a:r>
            <a:r>
              <a:rPr lang="en-US" sz="2000" b="1" i="1" dirty="0"/>
              <a:t>The Best Foreign CEO in Business Expansion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Hemant</a:t>
            </a:r>
            <a:r>
              <a:rPr lang="en-US" sz="2000" dirty="0"/>
              <a:t> </a:t>
            </a:r>
            <a:r>
              <a:rPr lang="en-US" sz="2000" dirty="0" err="1"/>
              <a:t>Bakshi</a:t>
            </a:r>
            <a:r>
              <a:rPr lang="en-US" sz="2000" dirty="0"/>
              <a:t> - PT Unilever Indonesia </a:t>
            </a:r>
            <a:r>
              <a:rPr lang="en-US" sz="2000" dirty="0" err="1"/>
              <a:t>Tbk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2. </a:t>
            </a:r>
            <a:r>
              <a:rPr lang="en-US" sz="2000" b="1" i="1" dirty="0"/>
              <a:t>The Best Foreign CEO in Corporate Social Responsibilities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Mindaugas</a:t>
            </a:r>
            <a:r>
              <a:rPr lang="en-US" sz="2000" dirty="0"/>
              <a:t> </a:t>
            </a:r>
            <a:r>
              <a:rPr lang="en-US" sz="2000" dirty="0" err="1"/>
              <a:t>Trumpaitis</a:t>
            </a:r>
            <a:r>
              <a:rPr lang="en-US" sz="2000" dirty="0"/>
              <a:t> - PT </a:t>
            </a:r>
            <a:r>
              <a:rPr lang="en-US" sz="2000" dirty="0" err="1"/>
              <a:t>Hanjaya</a:t>
            </a:r>
            <a:r>
              <a:rPr lang="en-US" sz="2000" dirty="0"/>
              <a:t> Mandala </a:t>
            </a:r>
            <a:r>
              <a:rPr lang="en-US" sz="2000" dirty="0" err="1"/>
              <a:t>Sampoerna</a:t>
            </a:r>
            <a:r>
              <a:rPr lang="en-US" sz="2000" dirty="0"/>
              <a:t> </a:t>
            </a:r>
            <a:r>
              <a:rPr lang="en-US" sz="2000" dirty="0" err="1"/>
              <a:t>Tbk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3. </a:t>
            </a:r>
            <a:r>
              <a:rPr lang="en-US" sz="2000" b="1" i="1" dirty="0"/>
              <a:t>The Best Foreign CEO in Innovation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Toshiyuki </a:t>
            </a:r>
            <a:r>
              <a:rPr lang="en-US" sz="2000" dirty="0" err="1"/>
              <a:t>Inuma</a:t>
            </a:r>
            <a:r>
              <a:rPr lang="en-US" sz="2000" dirty="0"/>
              <a:t> - PT Astra Honda Motor</a:t>
            </a:r>
            <a:br>
              <a:rPr lang="en-US" sz="2000" dirty="0"/>
            </a:br>
            <a:r>
              <a:rPr lang="en-US" sz="2000" dirty="0"/>
              <a:t>4. </a:t>
            </a:r>
            <a:r>
              <a:rPr lang="en-US" sz="2000" b="1" i="1" dirty="0"/>
              <a:t>The Best Foreign CEO In Business Performance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Hemant</a:t>
            </a:r>
            <a:r>
              <a:rPr lang="en-US" sz="2000" dirty="0"/>
              <a:t> </a:t>
            </a:r>
            <a:r>
              <a:rPr lang="en-US" sz="2000" dirty="0" err="1"/>
              <a:t>Bakshi</a:t>
            </a:r>
            <a:r>
              <a:rPr lang="en-US" sz="2000" dirty="0"/>
              <a:t> - PT Unilever Indonesia </a:t>
            </a:r>
            <a:r>
              <a:rPr lang="en-US" sz="2000" dirty="0" err="1"/>
              <a:t>Tbk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5. </a:t>
            </a:r>
            <a:r>
              <a:rPr lang="en-US" sz="2000" b="1" i="1" dirty="0"/>
              <a:t>The Best Foreign CEO in Environmental Issue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Yoshihiro Nakata - PT Toyota Astra Motor</a:t>
            </a:r>
            <a:br>
              <a:rPr lang="en-US" sz="2000" dirty="0"/>
            </a:br>
            <a:r>
              <a:rPr lang="en-US" sz="2000" dirty="0"/>
              <a:t>6. </a:t>
            </a:r>
            <a:r>
              <a:rPr lang="en-US" sz="2000" b="1" i="1" dirty="0"/>
              <a:t>Popular Foreign CEO in Insurance Sector 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1.Ben Ng (Ng </a:t>
            </a:r>
            <a:r>
              <a:rPr lang="en-US" sz="2000" dirty="0" err="1"/>
              <a:t>Kee</a:t>
            </a:r>
            <a:r>
              <a:rPr lang="en-US" sz="2000" dirty="0"/>
              <a:t> </a:t>
            </a:r>
            <a:r>
              <a:rPr lang="en-US" sz="2000" dirty="0" err="1"/>
              <a:t>Heng</a:t>
            </a:r>
            <a:r>
              <a:rPr lang="en-US" sz="2000" dirty="0"/>
              <a:t>) - PT AIA Financial</a:t>
            </a:r>
            <a:br>
              <a:rPr lang="en-US" sz="2000" dirty="0"/>
            </a:br>
            <a:r>
              <a:rPr lang="en-US" sz="2000" dirty="0"/>
              <a:t>2. </a:t>
            </a:r>
            <a:r>
              <a:rPr lang="en-US" sz="2000" dirty="0" err="1"/>
              <a:t>Choo</a:t>
            </a:r>
            <a:r>
              <a:rPr lang="en-US" sz="2000" dirty="0"/>
              <a:t> Sin </a:t>
            </a:r>
            <a:r>
              <a:rPr lang="en-US" sz="2000" dirty="0" err="1"/>
              <a:t>Fook</a:t>
            </a:r>
            <a:r>
              <a:rPr lang="en-US" sz="2000" dirty="0"/>
              <a:t> - PT FWD Life Indonesia</a:t>
            </a:r>
            <a:br>
              <a:rPr lang="en-US" sz="2000" dirty="0"/>
            </a:br>
            <a:r>
              <a:rPr lang="en-US" sz="2000" dirty="0"/>
              <a:t>3. Jean Philippe </a:t>
            </a:r>
            <a:r>
              <a:rPr lang="en-US" sz="2000" dirty="0" err="1"/>
              <a:t>Vandenschrick</a:t>
            </a:r>
            <a:r>
              <a:rPr lang="en-US" sz="2000" dirty="0"/>
              <a:t> - PT AXA </a:t>
            </a:r>
            <a:r>
              <a:rPr lang="en-US" sz="2000" dirty="0" err="1"/>
              <a:t>Mandiri</a:t>
            </a:r>
            <a:r>
              <a:rPr lang="en-US" sz="2000" dirty="0"/>
              <a:t> Financial Services</a:t>
            </a:r>
            <a:br>
              <a:rPr lang="en-US" sz="2000" dirty="0"/>
            </a:br>
            <a:r>
              <a:rPr lang="en-US" sz="2000" dirty="0"/>
              <a:t>4. Jens </a:t>
            </a:r>
            <a:r>
              <a:rPr lang="en-US" sz="2000" dirty="0" err="1"/>
              <a:t>Reisch</a:t>
            </a:r>
            <a:r>
              <a:rPr lang="en-US" sz="2000" dirty="0"/>
              <a:t> - PT Prudential Life Assurance</a:t>
            </a:r>
            <a:br>
              <a:rPr lang="en-US" sz="2000" dirty="0"/>
            </a:br>
            <a:r>
              <a:rPr lang="en-US" sz="2000" dirty="0"/>
              <a:t>5. </a:t>
            </a:r>
            <a:r>
              <a:rPr lang="en-US" sz="2000" dirty="0" err="1"/>
              <a:t>Tham</a:t>
            </a:r>
            <a:r>
              <a:rPr lang="en-US" sz="2000" dirty="0"/>
              <a:t> Chee Kong - PT </a:t>
            </a:r>
            <a:r>
              <a:rPr lang="en-US" sz="2000" dirty="0" err="1"/>
              <a:t>Tokio</a:t>
            </a:r>
            <a:r>
              <a:rPr lang="en-US" sz="2000" dirty="0"/>
              <a:t> Marin</a:t>
            </a:r>
          </a:p>
        </p:txBody>
      </p:sp>
    </p:spTree>
    <p:extLst>
      <p:ext uri="{BB962C8B-B14F-4D97-AF65-F5344CB8AC3E}">
        <p14:creationId xmlns:p14="http://schemas.microsoft.com/office/powerpoint/2010/main" val="3093508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30790" y="174411"/>
            <a:ext cx="8229600" cy="1143000"/>
          </a:xfrm>
        </p:spPr>
        <p:txBody>
          <a:bodyPr/>
          <a:lstStyle/>
          <a:p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Ekspatriat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695" y="1749245"/>
            <a:ext cx="4038600" cy="391880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err="1"/>
              <a:t>Kegagalan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seleksi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mengidentifikasi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berkembang</a:t>
            </a:r>
            <a:r>
              <a:rPr lang="en-US" sz="2400" dirty="0"/>
              <a:t> di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negeri</a:t>
            </a:r>
            <a:r>
              <a:rPr lang="en-US" sz="2400" dirty="0"/>
              <a:t>.</a:t>
            </a: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4" name="Content Placeholder 3" descr="affiliate-marketing-leads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295" y="3366905"/>
            <a:ext cx="4282916" cy="300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98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-8321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/>
              <a:t>Penyebab</a:t>
            </a:r>
            <a:r>
              <a:rPr lang="en-US" sz="3600" dirty="0"/>
              <a:t> </a:t>
            </a:r>
            <a:r>
              <a:rPr lang="en-US" sz="3600" dirty="0" err="1"/>
              <a:t>kegagalan</a:t>
            </a:r>
            <a:r>
              <a:rPr lang="en-US" sz="3600" dirty="0"/>
              <a:t> </a:t>
            </a:r>
            <a:r>
              <a:rPr lang="id-ID" sz="3600" dirty="0" smtClean="0"/>
              <a:t/>
            </a:r>
            <a:br>
              <a:rPr lang="id-ID" sz="3600" dirty="0" smtClean="0"/>
            </a:br>
            <a:r>
              <a:rPr lang="en-US" sz="3600" dirty="0" err="1" smtClean="0"/>
              <a:t>ekspatriat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717"/>
            <a:ext cx="4032504" cy="3394472"/>
          </a:xfrm>
        </p:spPr>
        <p:txBody>
          <a:bodyPr>
            <a:normAutofit fontScale="92500"/>
          </a:bodyPr>
          <a:lstStyle/>
          <a:p>
            <a:r>
              <a:rPr lang="en-US" sz="2100"/>
              <a:t>US</a:t>
            </a:r>
          </a:p>
          <a:p>
            <a:pPr marL="385763" indent="-385763">
              <a:buAutoNum type="arabicPeriod"/>
            </a:pPr>
            <a:r>
              <a:rPr lang="en-US" sz="2100"/>
              <a:t>Ketidakmampuan pasangan menyesuaikan diri</a:t>
            </a:r>
          </a:p>
          <a:p>
            <a:pPr marL="385763" indent="-385763">
              <a:buAutoNum type="arabicPeriod"/>
            </a:pPr>
            <a:r>
              <a:rPr lang="en-US" sz="2100"/>
              <a:t>Ketidakmampuan manajer menyesuaikan diri</a:t>
            </a:r>
          </a:p>
          <a:p>
            <a:pPr marL="385763" indent="-385763">
              <a:buAutoNum type="arabicPeriod"/>
            </a:pPr>
            <a:r>
              <a:rPr lang="en-US" sz="2100"/>
              <a:t>Masalah keluarga lainnya</a:t>
            </a:r>
          </a:p>
          <a:p>
            <a:pPr marL="385763" indent="-385763">
              <a:buAutoNum type="arabicPeriod"/>
            </a:pPr>
            <a:r>
              <a:rPr lang="en-US" sz="2100"/>
              <a:t>Kematangan pribadi atas manager</a:t>
            </a:r>
          </a:p>
          <a:p>
            <a:pPr marL="385763" indent="-385763">
              <a:buAutoNum type="arabicPeriod"/>
            </a:pPr>
            <a:r>
              <a:rPr lang="en-US" sz="2100"/>
              <a:t>Ketidakmampuan untuk mengatasi tanggung jawab yang lebih besar di luar negri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195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sz="2100" dirty="0" err="1"/>
              <a:t>Jepang</a:t>
            </a:r>
            <a:endParaRPr lang="en-US" sz="2100" dirty="0"/>
          </a:p>
          <a:p>
            <a:pPr marL="385763" indent="-385763">
              <a:buAutoNum type="arabicPeriod"/>
            </a:pPr>
            <a:r>
              <a:rPr lang="en-US" sz="2100" dirty="0" err="1">
                <a:sym typeface="+mn-ea"/>
              </a:rPr>
              <a:t>Ketidakmampuan</a:t>
            </a:r>
            <a:r>
              <a:rPr lang="en-US" sz="2100" dirty="0">
                <a:sym typeface="+mn-ea"/>
              </a:rPr>
              <a:t> </a:t>
            </a:r>
            <a:r>
              <a:rPr lang="en-US" sz="2100" dirty="0" err="1">
                <a:sym typeface="+mn-ea"/>
              </a:rPr>
              <a:t>pasangan</a:t>
            </a:r>
            <a:r>
              <a:rPr lang="en-US" sz="2100" dirty="0">
                <a:sym typeface="+mn-ea"/>
              </a:rPr>
              <a:t> </a:t>
            </a:r>
            <a:r>
              <a:rPr lang="en-US" sz="2100" dirty="0" err="1">
                <a:sym typeface="+mn-ea"/>
              </a:rPr>
              <a:t>menyesuaikan</a:t>
            </a:r>
            <a:r>
              <a:rPr lang="en-US" sz="2100" dirty="0">
                <a:sym typeface="+mn-ea"/>
              </a:rPr>
              <a:t> </a:t>
            </a:r>
            <a:r>
              <a:rPr lang="en-US" sz="2100" dirty="0" err="1">
                <a:sym typeface="+mn-ea"/>
              </a:rPr>
              <a:t>diri</a:t>
            </a:r>
            <a:endParaRPr lang="en-US" sz="2100" dirty="0"/>
          </a:p>
          <a:p>
            <a:pPr marL="385763" indent="-385763">
              <a:buAutoNum type="arabicPeriod"/>
            </a:pPr>
            <a:r>
              <a:rPr lang="en-US" sz="2100" dirty="0" err="1"/>
              <a:t>Kesulitan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lingkungan</a:t>
            </a:r>
            <a:r>
              <a:rPr lang="en-US" sz="2100" dirty="0"/>
              <a:t> </a:t>
            </a:r>
            <a:r>
              <a:rPr lang="en-US" sz="2100" dirty="0" err="1"/>
              <a:t>baru</a:t>
            </a:r>
            <a:endParaRPr lang="en-US" sz="2100" dirty="0"/>
          </a:p>
          <a:p>
            <a:pPr marL="385763" indent="-385763">
              <a:buAutoNum type="arabicPeriod"/>
            </a:pPr>
            <a:r>
              <a:rPr lang="en-US" sz="2100" dirty="0" err="1"/>
              <a:t>Masalah</a:t>
            </a:r>
            <a:r>
              <a:rPr lang="en-US" sz="2100" dirty="0"/>
              <a:t> </a:t>
            </a:r>
            <a:r>
              <a:rPr lang="en-US" sz="2100" dirty="0" err="1"/>
              <a:t>pribadi</a:t>
            </a:r>
            <a:r>
              <a:rPr lang="en-US" sz="2100" dirty="0"/>
              <a:t> </a:t>
            </a:r>
            <a:r>
              <a:rPr lang="en-US" sz="2100" dirty="0" err="1"/>
              <a:t>atau</a:t>
            </a:r>
            <a:r>
              <a:rPr lang="en-US" sz="2100" dirty="0"/>
              <a:t> </a:t>
            </a:r>
            <a:r>
              <a:rPr lang="en-US" sz="2100" dirty="0" err="1"/>
              <a:t>emosional</a:t>
            </a:r>
            <a:endParaRPr lang="en-US" sz="2100" dirty="0"/>
          </a:p>
          <a:p>
            <a:pPr marL="385763" indent="-385763">
              <a:buAutoNum type="arabicPeriod"/>
            </a:pPr>
            <a:r>
              <a:rPr lang="en-US" sz="2100" dirty="0" err="1"/>
              <a:t>Kurangnya</a:t>
            </a:r>
            <a:r>
              <a:rPr lang="en-US" sz="2100" dirty="0"/>
              <a:t> </a:t>
            </a:r>
            <a:r>
              <a:rPr lang="en-US" sz="2100" dirty="0" err="1"/>
              <a:t>kompetensi</a:t>
            </a:r>
            <a:r>
              <a:rPr lang="en-US" sz="2100" dirty="0"/>
              <a:t> </a:t>
            </a:r>
            <a:r>
              <a:rPr lang="en-US" sz="2100" dirty="0" err="1"/>
              <a:t>teknis</a:t>
            </a:r>
            <a:endParaRPr lang="en-US" sz="2100" dirty="0"/>
          </a:p>
          <a:p>
            <a:pPr marL="385763" indent="-385763">
              <a:buAutoNum type="arabicPeriod"/>
            </a:pPr>
            <a:r>
              <a:rPr lang="en-US" sz="2100" dirty="0" err="1">
                <a:sym typeface="+mn-ea"/>
              </a:rPr>
              <a:t>Ketidakmampuan</a:t>
            </a:r>
            <a:r>
              <a:rPr lang="en-US" sz="2100" dirty="0">
                <a:sym typeface="+mn-ea"/>
              </a:rPr>
              <a:t> </a:t>
            </a:r>
            <a:r>
              <a:rPr lang="en-US" sz="2100" dirty="0" err="1">
                <a:sym typeface="+mn-ea"/>
              </a:rPr>
              <a:t>untuk</a:t>
            </a:r>
            <a:r>
              <a:rPr lang="en-US" sz="2100" dirty="0">
                <a:sym typeface="+mn-ea"/>
              </a:rPr>
              <a:t> </a:t>
            </a:r>
            <a:r>
              <a:rPr lang="en-US" sz="2100" dirty="0" err="1">
                <a:sym typeface="+mn-ea"/>
              </a:rPr>
              <a:t>mengatasi</a:t>
            </a:r>
            <a:r>
              <a:rPr lang="en-US" sz="2100" dirty="0">
                <a:sym typeface="+mn-ea"/>
              </a:rPr>
              <a:t> </a:t>
            </a:r>
            <a:r>
              <a:rPr lang="en-US" sz="2100" dirty="0" err="1">
                <a:sym typeface="+mn-ea"/>
              </a:rPr>
              <a:t>tanggung</a:t>
            </a:r>
            <a:r>
              <a:rPr lang="en-US" sz="2100" dirty="0">
                <a:sym typeface="+mn-ea"/>
              </a:rPr>
              <a:t> </a:t>
            </a:r>
            <a:r>
              <a:rPr lang="en-US" sz="2100" dirty="0" err="1">
                <a:sym typeface="+mn-ea"/>
              </a:rPr>
              <a:t>jawab</a:t>
            </a:r>
            <a:r>
              <a:rPr lang="en-US" sz="2100" dirty="0">
                <a:sym typeface="+mn-ea"/>
              </a:rPr>
              <a:t> yang </a:t>
            </a:r>
            <a:r>
              <a:rPr lang="en-US" sz="2100" dirty="0" err="1">
                <a:sym typeface="+mn-ea"/>
              </a:rPr>
              <a:t>lebih</a:t>
            </a:r>
            <a:r>
              <a:rPr lang="en-US" sz="2100" dirty="0">
                <a:sym typeface="+mn-ea"/>
              </a:rPr>
              <a:t> </a:t>
            </a:r>
            <a:r>
              <a:rPr lang="en-US" sz="2100" dirty="0" err="1">
                <a:sym typeface="+mn-ea"/>
              </a:rPr>
              <a:t>besar</a:t>
            </a:r>
            <a:r>
              <a:rPr lang="en-US" sz="2100" dirty="0">
                <a:sym typeface="+mn-ea"/>
              </a:rPr>
              <a:t> di </a:t>
            </a:r>
            <a:r>
              <a:rPr lang="en-US" sz="2100" dirty="0" err="1">
                <a:sym typeface="+mn-ea"/>
              </a:rPr>
              <a:t>luar</a:t>
            </a:r>
            <a:r>
              <a:rPr lang="en-US" sz="2100" dirty="0">
                <a:sym typeface="+mn-ea"/>
              </a:rPr>
              <a:t> </a:t>
            </a:r>
            <a:r>
              <a:rPr lang="en-US" sz="2100" dirty="0" err="1">
                <a:sym typeface="+mn-ea"/>
              </a:rPr>
              <a:t>negri</a:t>
            </a:r>
            <a:endParaRPr lang="en-US" sz="2100" dirty="0"/>
          </a:p>
          <a:p>
            <a:pPr marL="385763" indent="-385763">
              <a:buAutoNum type="arabicPeriod"/>
            </a:pPr>
            <a:endParaRPr lang="en-US" sz="2100" dirty="0"/>
          </a:p>
          <a:p>
            <a:pPr marL="385763" indent="-385763">
              <a:buAutoNum type="arabicPeriod"/>
            </a:pPr>
            <a:endParaRPr lang="en-US" sz="21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14578754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07151346"/>
              </p:ext>
            </p:extLst>
          </p:nvPr>
        </p:nvGraphicFramePr>
        <p:xfrm>
          <a:off x="486867" y="1560804"/>
          <a:ext cx="8208168" cy="507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321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6842"/>
          <a:ext cx="6096000" cy="4063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065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965" y="374900"/>
            <a:ext cx="3625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dirty="0" smtClean="0">
                <a:solidFill>
                  <a:srgbClr val="FFFF00"/>
                </a:solidFill>
              </a:rPr>
              <a:t>AKTIVITAS WEEK 9</a:t>
            </a:r>
            <a:endParaRPr lang="id-ID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448" y="1670139"/>
            <a:ext cx="778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Simaklah video berikut ini </a:t>
            </a:r>
            <a:r>
              <a:rPr lang="id-ID" dirty="0">
                <a:solidFill>
                  <a:schemeClr val="bg1"/>
                </a:solidFill>
                <a:hlinkClick r:id="rId2"/>
              </a:rPr>
              <a:t>https://www.youtube.com/watch?v=wlyS4zrklww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973" y="2126655"/>
            <a:ext cx="8710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id-ID" sz="2400" dirty="0" smtClean="0">
                <a:solidFill>
                  <a:schemeClr val="bg1"/>
                </a:solidFill>
              </a:rPr>
              <a:t>Bandingkan struktur organisasi 2 perusahaan multinasional, perhatikan dan uraikan bagaimana mereka menempatkan personil dalam perusahan mereka, apakah termasuk Etnosentris, polisentris atau Geosentris.</a:t>
            </a:r>
          </a:p>
          <a:p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058" y="3734410"/>
            <a:ext cx="84303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/>
            <a:r>
              <a:rPr lang="id-ID" sz="2400" dirty="0" smtClean="0">
                <a:solidFill>
                  <a:schemeClr val="bg1"/>
                </a:solidFill>
              </a:rPr>
              <a:t>2.   Menurut Anda pribadi, dari hal positif dan negatif dari </a:t>
            </a:r>
            <a:r>
              <a:rPr lang="id-ID" sz="2400" dirty="0">
                <a:solidFill>
                  <a:schemeClr val="bg1"/>
                </a:solidFill>
              </a:rPr>
              <a:t>Etnosentris,Polisentris atau </a:t>
            </a:r>
            <a:r>
              <a:rPr lang="id-ID" sz="2400" dirty="0" smtClean="0">
                <a:solidFill>
                  <a:schemeClr val="bg1"/>
                </a:solidFill>
              </a:rPr>
              <a:t>Geosentris, mana yang lebih baik diterapkan pada perusahaan multinasional yang </a:t>
            </a:r>
            <a:r>
              <a:rPr lang="id-ID" sz="2400" dirty="0">
                <a:solidFill>
                  <a:schemeClr val="bg1"/>
                </a:solidFill>
              </a:rPr>
              <a:t>bergerak di </a:t>
            </a:r>
            <a:r>
              <a:rPr lang="id-ID" sz="2400" dirty="0" smtClean="0">
                <a:solidFill>
                  <a:schemeClr val="bg1"/>
                </a:solidFill>
              </a:rPr>
              <a:t>bidang (pilih salah satu) :</a:t>
            </a:r>
          </a:p>
          <a:p>
            <a:pPr marL="1171575" indent="-457200">
              <a:buAutoNum type="alphaLcPeriod"/>
            </a:pPr>
            <a:r>
              <a:rPr lang="id-ID" sz="2400" dirty="0" smtClean="0">
                <a:solidFill>
                  <a:schemeClr val="bg1"/>
                </a:solidFill>
              </a:rPr>
              <a:t>teknologi</a:t>
            </a:r>
          </a:p>
          <a:p>
            <a:pPr marL="1171575" indent="-457200">
              <a:buAutoNum type="alphaLcPeriod"/>
            </a:pPr>
            <a:r>
              <a:rPr lang="id-ID" sz="2400" dirty="0">
                <a:solidFill>
                  <a:schemeClr val="bg1"/>
                </a:solidFill>
              </a:rPr>
              <a:t>m</a:t>
            </a:r>
            <a:r>
              <a:rPr lang="id-ID" sz="2400" dirty="0" smtClean="0">
                <a:solidFill>
                  <a:schemeClr val="bg1"/>
                </a:solidFill>
              </a:rPr>
              <a:t>anufaktur</a:t>
            </a:r>
          </a:p>
          <a:p>
            <a:pPr marL="1171575" indent="-457200">
              <a:buAutoNum type="alphaLcPeriod"/>
            </a:pPr>
            <a:r>
              <a:rPr lang="id-ID" sz="2400" dirty="0" smtClean="0">
                <a:solidFill>
                  <a:schemeClr val="bg1"/>
                </a:solidFill>
              </a:rPr>
              <a:t>transportasi</a:t>
            </a:r>
          </a:p>
          <a:p>
            <a:pPr marL="271463"/>
            <a:r>
              <a:rPr lang="id-ID" sz="2400" dirty="0" smtClean="0">
                <a:solidFill>
                  <a:schemeClr val="bg1"/>
                </a:solidFill>
              </a:rPr>
              <a:t>Jelaskan jawaban Anda dalam uraian singkat minimal 200 kata</a:t>
            </a:r>
          </a:p>
          <a:p>
            <a:endParaRPr lang="id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8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82" y="1770400"/>
            <a:ext cx="8229600" cy="43696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:</a:t>
            </a:r>
            <a:br>
              <a:rPr lang="en-US" dirty="0" smtClean="0"/>
            </a:br>
            <a:r>
              <a:rPr lang="nn-NO" dirty="0"/>
              <a:t/>
            </a:r>
            <a:br>
              <a:rPr lang="nn-NO" dirty="0"/>
            </a:br>
            <a:r>
              <a:rPr lang="nn-NO" dirty="0"/>
              <a:t>Memilih strategi Manajemen Sumber Daya Manusia (MSDM) </a:t>
            </a:r>
            <a:r>
              <a:rPr lang="nn-NO" dirty="0" smtClean="0"/>
              <a:t>global untuk </a:t>
            </a:r>
            <a:r>
              <a:rPr lang="nn-NO" dirty="0"/>
              <a:t>mengefisienkan </a:t>
            </a:r>
            <a:r>
              <a:rPr lang="nn-NO" dirty="0" smtClean="0"/>
              <a:t>biaya.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5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Pendahuluan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MSDM international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:</a:t>
            </a:r>
          </a:p>
          <a:p>
            <a:pPr marL="877491">
              <a:buFont typeface="Wingdings" panose="05000000000000000000" charset="0"/>
              <a:buChar char=""/>
            </a:pPr>
            <a:r>
              <a:rPr lang="en-US" sz="2100" dirty="0" err="1"/>
              <a:t>Menentukan</a:t>
            </a:r>
            <a:r>
              <a:rPr lang="en-US" sz="2100" dirty="0"/>
              <a:t> </a:t>
            </a:r>
            <a:r>
              <a:rPr lang="en-US" sz="2100" dirty="0" err="1"/>
              <a:t>strategi</a:t>
            </a:r>
            <a:r>
              <a:rPr lang="en-US" sz="2100" dirty="0"/>
              <a:t> </a:t>
            </a:r>
            <a:r>
              <a:rPr lang="en-US" sz="2100" dirty="0" err="1"/>
              <a:t>sumber</a:t>
            </a:r>
            <a:r>
              <a:rPr lang="en-US" sz="2100" dirty="0"/>
              <a:t> </a:t>
            </a:r>
            <a:r>
              <a:rPr lang="en-US" sz="2100" dirty="0" err="1"/>
              <a:t>daya</a:t>
            </a:r>
            <a:r>
              <a:rPr lang="en-US" sz="2100" dirty="0"/>
              <a:t> </a:t>
            </a:r>
            <a:r>
              <a:rPr lang="en-US" sz="2100" dirty="0" err="1"/>
              <a:t>manusia</a:t>
            </a:r>
            <a:endParaRPr lang="en-US" sz="2100" dirty="0"/>
          </a:p>
          <a:p>
            <a:pPr marL="877491">
              <a:buFont typeface="Wingdings" panose="05000000000000000000" charset="0"/>
              <a:buChar char=""/>
            </a:pPr>
            <a:r>
              <a:rPr lang="en-US" sz="2100" dirty="0" err="1"/>
              <a:t>Penentuan</a:t>
            </a:r>
            <a:r>
              <a:rPr lang="en-US" sz="2100" dirty="0"/>
              <a:t> </a:t>
            </a:r>
            <a:r>
              <a:rPr lang="en-US" sz="2100" dirty="0" err="1"/>
              <a:t>jajaran</a:t>
            </a:r>
            <a:r>
              <a:rPr lang="en-US" sz="2100" dirty="0"/>
              <a:t> </a:t>
            </a:r>
            <a:r>
              <a:rPr lang="en-US" sz="2100" dirty="0" err="1"/>
              <a:t>kepegawaian</a:t>
            </a:r>
            <a:r>
              <a:rPr lang="en-US" sz="2100" dirty="0"/>
              <a:t> (staffing)</a:t>
            </a:r>
          </a:p>
          <a:p>
            <a:pPr marL="877491">
              <a:buFont typeface="Wingdings" panose="05000000000000000000" charset="0"/>
              <a:buChar char=""/>
            </a:pPr>
            <a:r>
              <a:rPr lang="en-US" sz="2100" dirty="0" err="1"/>
              <a:t>Pengembangan</a:t>
            </a:r>
            <a:r>
              <a:rPr lang="en-US" sz="2100" dirty="0"/>
              <a:t> </a:t>
            </a:r>
            <a:r>
              <a:rPr lang="en-US" sz="2100" dirty="0" err="1"/>
              <a:t>manajemen</a:t>
            </a:r>
            <a:endParaRPr lang="en-US" sz="2100" dirty="0"/>
          </a:p>
          <a:p>
            <a:pPr marL="877491">
              <a:buFont typeface="Wingdings" panose="05000000000000000000" charset="0"/>
              <a:buChar char=""/>
            </a:pPr>
            <a:r>
              <a:rPr lang="en-US" sz="2100" dirty="0" err="1"/>
              <a:t>Hubungan</a:t>
            </a:r>
            <a:r>
              <a:rPr lang="en-US" sz="2100" dirty="0"/>
              <a:t> </a:t>
            </a:r>
            <a:r>
              <a:rPr lang="en-US" sz="2100" dirty="0" err="1"/>
              <a:t>kerja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83342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670" y="4345230"/>
            <a:ext cx="82460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FAKTA 1</a:t>
            </a:r>
            <a:r>
              <a:rPr lang="en-US" sz="2000" b="1" dirty="0" smtClean="0">
                <a:solidFill>
                  <a:schemeClr val="bg1"/>
                </a:solidFill>
              </a:rPr>
              <a:t>: DIGITALISASI EKONOMI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Wajah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baru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dalam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perekonomian</a:t>
            </a:r>
            <a:r>
              <a:rPr lang="en-US" sz="2000" b="1" dirty="0" smtClean="0">
                <a:solidFill>
                  <a:schemeClr val="bg1"/>
                </a:solidFill>
              </a:rPr>
              <a:t> global demi </a:t>
            </a:r>
            <a:r>
              <a:rPr lang="en-US" sz="2000" b="1" dirty="0" err="1" smtClean="0">
                <a:solidFill>
                  <a:schemeClr val="bg1"/>
                </a:solidFill>
              </a:rPr>
              <a:t>mencapai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efisiensi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efektivitas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Tenaga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manusia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tidak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lagi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dibutuhkan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dalam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jumlah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besar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karena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dapat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digantikan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oleh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teknologi</a:t>
            </a:r>
            <a:r>
              <a:rPr lang="en-US" sz="2000" b="1" dirty="0" smtClean="0">
                <a:solidFill>
                  <a:schemeClr val="bg1"/>
                </a:solidFill>
              </a:rPr>
              <a:t> digital.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Indonesia </a:t>
            </a:r>
            <a:r>
              <a:rPr lang="en-US" sz="2000" b="1" dirty="0" err="1">
                <a:solidFill>
                  <a:schemeClr val="bg1"/>
                </a:solidFill>
              </a:rPr>
              <a:t>membutuhkan</a:t>
            </a:r>
            <a:r>
              <a:rPr lang="en-US" sz="2000" b="1" dirty="0">
                <a:solidFill>
                  <a:schemeClr val="bg1"/>
                </a:solidFill>
              </a:rPr>
              <a:t> 17 </a:t>
            </a:r>
            <a:r>
              <a:rPr lang="en-US" sz="2000" b="1" dirty="0" err="1">
                <a:solidFill>
                  <a:schemeClr val="bg1"/>
                </a:solidFill>
              </a:rPr>
              <a:t>juta</a:t>
            </a:r>
            <a:r>
              <a:rPr lang="en-US" sz="2000" b="1" dirty="0">
                <a:solidFill>
                  <a:schemeClr val="bg1"/>
                </a:solidFill>
              </a:rPr>
              <a:t> orang yang </a:t>
            </a:r>
            <a:r>
              <a:rPr lang="en-US" sz="2000" b="1" dirty="0" err="1">
                <a:solidFill>
                  <a:schemeClr val="bg1"/>
                </a:solidFill>
              </a:rPr>
              <a:t>akan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bekerja</a:t>
            </a:r>
            <a:r>
              <a:rPr lang="en-US" sz="2000" b="1" dirty="0">
                <a:solidFill>
                  <a:schemeClr val="bg1"/>
                </a:solidFill>
              </a:rPr>
              <a:t> di </a:t>
            </a:r>
            <a:r>
              <a:rPr lang="en-US" sz="2000" b="1" dirty="0" err="1">
                <a:solidFill>
                  <a:schemeClr val="bg1"/>
                </a:solidFill>
              </a:rPr>
              <a:t>bidang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ekonomi</a:t>
            </a:r>
            <a:r>
              <a:rPr lang="en-US" sz="2000" b="1" dirty="0">
                <a:solidFill>
                  <a:schemeClr val="bg1"/>
                </a:solidFill>
              </a:rPr>
              <a:t> digital </a:t>
            </a:r>
            <a:r>
              <a:rPr lang="en-US" sz="2000" b="1" dirty="0" err="1">
                <a:solidFill>
                  <a:schemeClr val="bg1"/>
                </a:solidFill>
              </a:rPr>
              <a:t>hingga</a:t>
            </a:r>
            <a:r>
              <a:rPr lang="en-US" sz="2000" b="1" dirty="0">
                <a:solidFill>
                  <a:schemeClr val="bg1"/>
                </a:solidFill>
              </a:rPr>
              <a:t> 2030. 4% </a:t>
            </a:r>
            <a:r>
              <a:rPr lang="en-US" sz="2000" b="1" dirty="0" err="1" smtClean="0">
                <a:solidFill>
                  <a:schemeClr val="bg1"/>
                </a:solidFill>
              </a:rPr>
              <a:t>diantaranya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akan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bekerja</a:t>
            </a:r>
            <a:r>
              <a:rPr lang="en-US" sz="2000" b="1" dirty="0">
                <a:solidFill>
                  <a:schemeClr val="bg1"/>
                </a:solidFill>
              </a:rPr>
              <a:t> di </a:t>
            </a:r>
            <a:r>
              <a:rPr lang="en-US" sz="2000" b="1" dirty="0" err="1">
                <a:solidFill>
                  <a:schemeClr val="bg1"/>
                </a:solidFill>
              </a:rPr>
              <a:t>sektor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manufaktur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sementara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sisanya</a:t>
            </a:r>
            <a:r>
              <a:rPr lang="en-US" sz="2000" b="1" dirty="0">
                <a:solidFill>
                  <a:schemeClr val="bg1"/>
                </a:solidFill>
              </a:rPr>
              <a:t> di </a:t>
            </a:r>
            <a:r>
              <a:rPr lang="en-US" sz="2000" b="1" dirty="0" err="1">
                <a:solidFill>
                  <a:schemeClr val="bg1"/>
                </a:solidFill>
              </a:rPr>
              <a:t>jasa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industri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terkait</a:t>
            </a:r>
            <a:r>
              <a:rPr lang="en-US" sz="2000" b="1" dirty="0" smtClean="0">
                <a:solidFill>
                  <a:schemeClr val="bg1"/>
                </a:solidFill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</a:rPr>
              <a:t>Menpen</a:t>
            </a:r>
            <a:r>
              <a:rPr lang="en-US" sz="2000" b="1" dirty="0" smtClean="0">
                <a:solidFill>
                  <a:schemeClr val="bg1"/>
                </a:solidFill>
              </a:rPr>
              <a:t>, 2019)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39030" cy="42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4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91066" y="2054655"/>
            <a:ext cx="22814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Fakta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ke</a:t>
            </a:r>
            <a:r>
              <a:rPr lang="en-US" sz="2000" b="1" dirty="0">
                <a:solidFill>
                  <a:schemeClr val="bg1"/>
                </a:solidFill>
              </a:rPr>
              <a:t> 2 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Perbandingan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TKA </a:t>
            </a:r>
            <a:r>
              <a:rPr lang="en-US" sz="2000" dirty="0" err="1" smtClean="0">
                <a:solidFill>
                  <a:schemeClr val="bg1"/>
                </a:solidFill>
              </a:rPr>
              <a:t>vs</a:t>
            </a:r>
            <a:r>
              <a:rPr lang="en-US" sz="2000" dirty="0" smtClean="0">
                <a:solidFill>
                  <a:schemeClr val="bg1"/>
                </a:solidFill>
              </a:rPr>
              <a:t> TKI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Perbandingan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adalah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1/1.000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62575" cy="822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3581705"/>
            <a:ext cx="8265017" cy="842358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 smtClean="0"/>
              <a:t>Pertanyaan</a:t>
            </a:r>
            <a:r>
              <a:rPr lang="en-US" sz="3200" dirty="0" smtClean="0"/>
              <a:t> :</a:t>
            </a:r>
            <a:br>
              <a:rPr lang="en-US" sz="3200" dirty="0" smtClean="0"/>
            </a:br>
            <a:r>
              <a:rPr lang="en-US" sz="3200" dirty="0" smtClean="0"/>
              <a:t>1. </a:t>
            </a:r>
            <a:r>
              <a:rPr lang="en-US" sz="3200" dirty="0" err="1" smtClean="0"/>
              <a:t>Pada</a:t>
            </a:r>
            <a:r>
              <a:rPr lang="en-US" sz="3200" dirty="0" smtClean="0"/>
              <a:t> Negara </a:t>
            </a:r>
            <a:r>
              <a:rPr lang="en-US" sz="3200" dirty="0" err="1" smtClean="0"/>
              <a:t>kita</a:t>
            </a:r>
            <a:r>
              <a:rPr lang="en-US" sz="3200" dirty="0" smtClean="0"/>
              <a:t> ( Indonesia ), </a:t>
            </a:r>
            <a:r>
              <a:rPr lang="en-US" sz="3200" dirty="0" err="1" smtClean="0"/>
              <a:t>jumlah</a:t>
            </a:r>
            <a:r>
              <a:rPr lang="en-US" sz="3200" dirty="0" smtClean="0"/>
              <a:t> </a:t>
            </a:r>
            <a:r>
              <a:rPr lang="en-US" sz="3200" dirty="0" err="1" smtClean="0"/>
              <a:t>mana</a:t>
            </a:r>
            <a:r>
              <a:rPr lang="en-US" sz="3200" dirty="0" smtClean="0"/>
              <a:t> yang </a:t>
            </a: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besar</a:t>
            </a:r>
            <a:r>
              <a:rPr lang="en-US" sz="3200" dirty="0" smtClean="0"/>
              <a:t>, TKA </a:t>
            </a:r>
            <a:r>
              <a:rPr lang="en-US" sz="3200" dirty="0" err="1" smtClean="0"/>
              <a:t>atau</a:t>
            </a:r>
            <a:r>
              <a:rPr lang="en-US" sz="3200" dirty="0" smtClean="0"/>
              <a:t> TKI ?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2. TKI </a:t>
            </a:r>
            <a:r>
              <a:rPr lang="en-US" sz="3200" dirty="0" err="1" smtClean="0"/>
              <a:t>kita</a:t>
            </a:r>
            <a:r>
              <a:rPr lang="en-US" sz="3200" dirty="0" smtClean="0"/>
              <a:t> paling </a:t>
            </a:r>
            <a:r>
              <a:rPr lang="en-US" sz="3200" dirty="0" err="1" smtClean="0"/>
              <a:t>besar</a:t>
            </a:r>
            <a:r>
              <a:rPr lang="en-US" sz="3200" dirty="0" smtClean="0"/>
              <a:t> </a:t>
            </a:r>
            <a:r>
              <a:rPr lang="en-US" sz="3200" dirty="0" err="1" smtClean="0"/>
              <a:t>berada</a:t>
            </a:r>
            <a:r>
              <a:rPr lang="en-US" sz="3200" dirty="0" smtClean="0"/>
              <a:t> di Negara </a:t>
            </a:r>
            <a:r>
              <a:rPr lang="en-US" sz="3200" dirty="0" err="1" smtClean="0"/>
              <a:t>mana</a:t>
            </a:r>
            <a:r>
              <a:rPr lang="en-US" sz="3200" dirty="0" smtClean="0"/>
              <a:t> ?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3. TKA </a:t>
            </a:r>
            <a:r>
              <a:rPr lang="en-US" sz="3200" dirty="0" err="1" smtClean="0"/>
              <a:t>dari</a:t>
            </a:r>
            <a:r>
              <a:rPr lang="en-US" sz="3200" dirty="0" smtClean="0"/>
              <a:t> Negara </a:t>
            </a:r>
            <a:r>
              <a:rPr lang="en-US" sz="3200" dirty="0" err="1" smtClean="0"/>
              <a:t>mana</a:t>
            </a:r>
            <a:r>
              <a:rPr lang="en-US" sz="3200" dirty="0" smtClean="0"/>
              <a:t> yang paling </a:t>
            </a:r>
            <a:r>
              <a:rPr lang="en-US" sz="3200" dirty="0" err="1" smtClean="0"/>
              <a:t>besar</a:t>
            </a:r>
            <a:r>
              <a:rPr lang="en-US" sz="3200" dirty="0" smtClean="0"/>
              <a:t> di Indonesia ?</a:t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588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Jenis Kebijakan Penentuan Jajaran Kepegawaian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21255808"/>
              </p:ext>
            </p:extLst>
          </p:nvPr>
        </p:nvGraphicFramePr>
        <p:xfrm>
          <a:off x="296260" y="1749244"/>
          <a:ext cx="8246070" cy="473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88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Etnosentris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Kebijakan dimana warga negara asal perusahaan mengisi semua posisi manajemen kunci</a:t>
            </a:r>
          </a:p>
          <a:p>
            <a:pPr marL="0" indent="0">
              <a:buNone/>
            </a:pPr>
            <a:r>
              <a:rPr lang="en-US"/>
              <a:t>	Keuntungan:</a:t>
            </a:r>
          </a:p>
          <a:p>
            <a:pPr>
              <a:buFont typeface="Wingdings" panose="05000000000000000000" charset="0"/>
              <a:buChar char=""/>
            </a:pPr>
            <a:r>
              <a:rPr lang="en-US"/>
              <a:t>Mengatasi kekurangan manajer yang berkualitas di negara asal</a:t>
            </a:r>
          </a:p>
          <a:p>
            <a:pPr>
              <a:buFont typeface="Wingdings" panose="05000000000000000000" charset="0"/>
              <a:buChar char=""/>
            </a:pPr>
            <a:r>
              <a:rPr lang="en-US"/>
              <a:t>Budaya terintegrasi</a:t>
            </a:r>
          </a:p>
          <a:p>
            <a:pPr>
              <a:buFont typeface="Wingdings" panose="05000000000000000000" charset="0"/>
              <a:buChar char=""/>
            </a:pPr>
            <a:r>
              <a:rPr lang="en-US"/>
              <a:t>Membantu transfer kompetensi inti</a:t>
            </a:r>
          </a:p>
          <a:p>
            <a:pPr marL="0" indent="0">
              <a:buNone/>
            </a:pPr>
            <a:r>
              <a:rPr lang="en-US"/>
              <a:t>	Kerugian:</a:t>
            </a:r>
          </a:p>
          <a:p>
            <a:pPr>
              <a:buFont typeface="Wingdings" panose="05000000000000000000" charset="0"/>
              <a:buChar char=""/>
            </a:pPr>
            <a:r>
              <a:rPr lang="en-US"/>
              <a:t> Menghasilkan kebencian di negara tujuan</a:t>
            </a:r>
          </a:p>
          <a:p>
            <a:pPr>
              <a:buFont typeface="Wingdings" panose="05000000000000000000" charset="0"/>
              <a:buChar char=""/>
            </a:pPr>
            <a:r>
              <a:rPr lang="en-US"/>
              <a:t> Dapat menyebabkan miopia budaya</a:t>
            </a:r>
          </a:p>
        </p:txBody>
      </p:sp>
    </p:spTree>
    <p:extLst>
      <p:ext uri="{BB962C8B-B14F-4D97-AF65-F5344CB8AC3E}">
        <p14:creationId xmlns:p14="http://schemas.microsoft.com/office/powerpoint/2010/main" val="332308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Polisentris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Membutuhkan warga negara tujuan untuk mengelola anak perusahaan, sementara warga negara asal menempati posisi penting di kantor pusat perusahaan.</a:t>
            </a:r>
          </a:p>
          <a:p>
            <a:pPr marL="0" indent="0">
              <a:buNone/>
            </a:pPr>
            <a:r>
              <a:rPr lang="en-US"/>
              <a:t>	Keuntungan:</a:t>
            </a:r>
          </a:p>
          <a:p>
            <a:pPr>
              <a:buFont typeface="Wingdings" panose="05000000000000000000" charset="0"/>
              <a:buChar char=""/>
            </a:pPr>
            <a:r>
              <a:rPr lang="en-US"/>
              <a:t> Menghilangkan miopia budaya</a:t>
            </a:r>
          </a:p>
          <a:p>
            <a:pPr>
              <a:buFont typeface="Wingdings" panose="05000000000000000000" charset="0"/>
              <a:buChar char=""/>
            </a:pPr>
            <a:r>
              <a:rPr lang="en-US"/>
              <a:t> Biaya rendah untuk pelaksanaan</a:t>
            </a:r>
          </a:p>
          <a:p>
            <a:pPr marL="0" indent="0">
              <a:buNone/>
            </a:pPr>
            <a:r>
              <a:rPr lang="en-US"/>
              <a:t>	Kerugian:</a:t>
            </a:r>
          </a:p>
          <a:p>
            <a:pPr>
              <a:buFont typeface="Wingdings" panose="05000000000000000000" charset="0"/>
              <a:buChar char=""/>
            </a:pPr>
            <a:r>
              <a:rPr lang="en-US"/>
              <a:t> Membatasi mobilitas karir</a:t>
            </a:r>
          </a:p>
          <a:p>
            <a:pPr>
              <a:buFont typeface="Wingdings" panose="05000000000000000000" charset="0"/>
              <a:buChar char=""/>
            </a:pPr>
            <a:r>
              <a:rPr lang="en-US"/>
              <a:t> Mengisolasi kantor pusat dari anak perusahaan asing</a:t>
            </a:r>
          </a:p>
        </p:txBody>
      </p:sp>
    </p:spTree>
    <p:extLst>
      <p:ext uri="{BB962C8B-B14F-4D97-AF65-F5344CB8AC3E}">
        <p14:creationId xmlns:p14="http://schemas.microsoft.com/office/powerpoint/2010/main" val="2790051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372</Words>
  <Application>Microsoft Office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PowerPoint Presentation</vt:lpstr>
      <vt:lpstr>Tujuan pembelajaran :  Memilih strategi Manajemen Sumber Daya Manusia (MSDM) global untuk mengefisienkan biaya.</vt:lpstr>
      <vt:lpstr>Pendahuluan</vt:lpstr>
      <vt:lpstr>PowerPoint Presentation</vt:lpstr>
      <vt:lpstr>PowerPoint Presentation</vt:lpstr>
      <vt:lpstr>Pertanyaan : 1. Pada Negara kita ( Indonesia ), jumlah mana yang lebih besar, TKA atau TKI ?  2. TKI kita paling besar berada di Negara mana ?  3. TKA dari Negara mana yang paling besar di Indonesia ? </vt:lpstr>
      <vt:lpstr>Jenis Kebijakan Penentuan Jajaran Kepegawaian</vt:lpstr>
      <vt:lpstr>Etnosentris</vt:lpstr>
      <vt:lpstr>Polisentris</vt:lpstr>
      <vt:lpstr>Geosentris</vt:lpstr>
      <vt:lpstr>PowerPoint Presentation</vt:lpstr>
      <vt:lpstr>CEO Asing di Indonesia,  Indonesia Best Foreign CEO 2017 sbb :  1. The Best Foreign CEO in Business Expansion Hemant Bakshi - PT Unilever Indonesia Tbk 2. The Best Foreign CEO in Corporate Social Responsibilities Mindaugas Trumpaitis - PT Hanjaya Mandala Sampoerna Tbk 3. The Best Foreign CEO in Innovation Toshiyuki Inuma - PT Astra Honda Motor 4. The Best Foreign CEO In Business Performance Hemant Bakshi - PT Unilever Indonesia Tbk 5. The Best Foreign CEO in Environmental Issue Yoshihiro Nakata - PT Toyota Astra Motor 6. Popular Foreign CEO in Insurance Sector : 1.Ben Ng (Ng Kee Heng) - PT AIA Financial 2. Choo Sin Fook - PT FWD Life Indonesia 3. Jean Philippe Vandenschrick - PT AXA Mandiri Financial Services 4. Jens Reisch - PT Prudential Life Assurance 5. Tham Chee Kong - PT Tokio Marin</vt:lpstr>
      <vt:lpstr>Kegagalan Ekspatriat</vt:lpstr>
      <vt:lpstr>Penyebab kegagalan  ekspatriat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TOSHIBA</cp:lastModifiedBy>
  <cp:revision>113</cp:revision>
  <dcterms:created xsi:type="dcterms:W3CDTF">2013-08-21T19:17:07Z</dcterms:created>
  <dcterms:modified xsi:type="dcterms:W3CDTF">2020-03-19T14:32:32Z</dcterms:modified>
</cp:coreProperties>
</file>