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257" r:id="rId4"/>
    <p:sldId id="258" r:id="rId5"/>
    <p:sldId id="259" r:id="rId6"/>
    <p:sldId id="312" r:id="rId7"/>
    <p:sldId id="260" r:id="rId8"/>
    <p:sldId id="314" r:id="rId9"/>
    <p:sldId id="352" r:id="rId10"/>
    <p:sldId id="313" r:id="rId11"/>
    <p:sldId id="315" r:id="rId12"/>
    <p:sldId id="316" r:id="rId13"/>
    <p:sldId id="266" r:id="rId14"/>
    <p:sldId id="265" r:id="rId15"/>
    <p:sldId id="268" r:id="rId16"/>
    <p:sldId id="263" r:id="rId17"/>
    <p:sldId id="353" r:id="rId18"/>
    <p:sldId id="340" r:id="rId19"/>
    <p:sldId id="339" r:id="rId20"/>
    <p:sldId id="271" r:id="rId21"/>
    <p:sldId id="272" r:id="rId22"/>
    <p:sldId id="273" r:id="rId23"/>
    <p:sldId id="274" r:id="rId25"/>
    <p:sldId id="275" r:id="rId26"/>
    <p:sldId id="276" r:id="rId27"/>
    <p:sldId id="277"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Placeholder Gambar Slide 1"/>
          <p:cNvSpPr/>
          <p:nvPr>
            <p:ph type="sldImg" idx="2"/>
          </p:nvPr>
        </p:nvSpPr>
        <p:spPr/>
      </p:sp>
      <p:sp>
        <p:nvSpPr>
          <p:cNvPr id="3" name="Placeholder Teks 2"/>
          <p:cNvSpPr/>
          <p:nvPr>
            <p:ph type="body" idx="3"/>
          </p:nvPr>
        </p:nvSpPr>
        <p:spPr/>
        <p:txBody>
          <a:bodyPr/>
          <a:p>
            <a:endParaRPr lang="id-ID"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19050"/>
            <a:ext cx="12206817" cy="6867525"/>
          </a:xfrm>
          <a:prstGeom prst="rect">
            <a:avLst/>
          </a:prstGeom>
          <a:noFill/>
          <a:ln w="9525">
            <a:noFill/>
          </a:ln>
        </p:spPr>
      </p:pic>
      <p:sp>
        <p:nvSpPr>
          <p:cNvPr id="2051" name="Rectangle 3"/>
          <p:cNvSpPr>
            <a:spLocks noGrp="1" noChangeArrowheads="1"/>
          </p:cNvSpPr>
          <p:nvPr>
            <p:ph type="ctrTitle"/>
          </p:nvPr>
        </p:nvSpPr>
        <p:spPr>
          <a:xfrm>
            <a:off x="2063751" y="1701800"/>
            <a:ext cx="9211733"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2063751" y="2927350"/>
            <a:ext cx="9218083" cy="1752600"/>
          </a:xfrm>
        </p:spPr>
        <p:txBody>
          <a:bodyPr/>
          <a:lstStyle>
            <a:lvl1pPr marL="0" indent="0" algn="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Placeholder Tanggal 3"/>
          <p:cNvSpPr>
            <a:spLocks noGrp="1"/>
          </p:cNvSpPr>
          <p:nvPr>
            <p:ph type="dt" sz="half" idx="10"/>
          </p:nvPr>
        </p:nvSpPr>
        <p:spPr/>
        <p:txBody>
          <a:bodyPr/>
          <a:p>
            <a:fld id="{63A1C593-65D0-4073-BCC9-577B9352EA97}" type="datetimeFigureOut">
              <a:rPr lang="en-US" smtClean="0"/>
            </a:fld>
            <a:endParaRPr lang="en-US"/>
          </a:p>
        </p:txBody>
      </p:sp>
      <p:sp>
        <p:nvSpPr>
          <p:cNvPr id="5" name="Placeholder Footer 4"/>
          <p:cNvSpPr>
            <a:spLocks noGrp="1"/>
          </p:cNvSpPr>
          <p:nvPr>
            <p:ph type="ftr" sz="quarter" idx="11"/>
          </p:nvPr>
        </p:nvSpPr>
        <p:spPr/>
        <p:txBody>
          <a:bodyPr/>
          <a:p>
            <a:endParaRPr lang="en-US"/>
          </a:p>
        </p:txBody>
      </p:sp>
      <p:sp>
        <p:nvSpPr>
          <p:cNvPr id="6" name="Placeholder Nomor Slide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Placeholder Tanggal 6"/>
          <p:cNvSpPr>
            <a:spLocks noGrp="1"/>
          </p:cNvSpPr>
          <p:nvPr>
            <p:ph type="dt" sz="half" idx="10"/>
          </p:nvPr>
        </p:nvSpPr>
        <p:spPr/>
        <p:txBody>
          <a:bodyPr/>
          <a:p>
            <a:fld id="{63A1C593-65D0-4073-BCC9-577B9352EA97}" type="datetimeFigureOut">
              <a:rPr lang="en-US" smtClean="0"/>
            </a:fld>
            <a:endParaRPr lang="en-US"/>
          </a:p>
        </p:txBody>
      </p:sp>
      <p:sp>
        <p:nvSpPr>
          <p:cNvPr id="8" name="Placeholder Footer 7"/>
          <p:cNvSpPr>
            <a:spLocks noGrp="1"/>
          </p:cNvSpPr>
          <p:nvPr>
            <p:ph type="ftr" sz="quarter" idx="11"/>
          </p:nvPr>
        </p:nvSpPr>
        <p:spPr/>
        <p:txBody>
          <a:bodyPr/>
          <a:p>
            <a:endParaRPr lang="en-US"/>
          </a:p>
        </p:txBody>
      </p:sp>
      <p:sp>
        <p:nvSpPr>
          <p:cNvPr id="9" name="Placeholder Nomor Slide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laceholder Tanggal 2"/>
          <p:cNvSpPr>
            <a:spLocks noGrp="1"/>
          </p:cNvSpPr>
          <p:nvPr>
            <p:ph type="dt" sz="half" idx="10"/>
          </p:nvPr>
        </p:nvSpPr>
        <p:spPr/>
        <p:txBody>
          <a:bodyPr/>
          <a:p>
            <a:fld id="{63A1C593-65D0-4073-BCC9-577B9352EA97}" type="datetimeFigureOut">
              <a:rPr lang="en-US" smtClean="0"/>
            </a:fld>
            <a:endParaRPr lang="en-US"/>
          </a:p>
        </p:txBody>
      </p:sp>
      <p:sp>
        <p:nvSpPr>
          <p:cNvPr id="4" name="Placeholder Footer 3"/>
          <p:cNvSpPr>
            <a:spLocks noGrp="1"/>
          </p:cNvSpPr>
          <p:nvPr>
            <p:ph type="ftr" sz="quarter" idx="11"/>
          </p:nvPr>
        </p:nvSpPr>
        <p:spPr/>
        <p:txBody>
          <a:bodyPr/>
          <a:p>
            <a:endParaRPr lang="en-US"/>
          </a:p>
        </p:txBody>
      </p:sp>
      <p:sp>
        <p:nvSpPr>
          <p:cNvPr id="5" name="Placeholder Nomor Slide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Tanggal 1"/>
          <p:cNvSpPr>
            <a:spLocks noGrp="1"/>
          </p:cNvSpPr>
          <p:nvPr>
            <p:ph type="dt" sz="half" idx="10"/>
          </p:nvPr>
        </p:nvSpPr>
        <p:spPr/>
        <p:txBody>
          <a:bodyPr/>
          <a:p>
            <a:fld id="{63A1C593-65D0-4073-BCC9-577B9352EA97}" type="datetimeFigureOut">
              <a:rPr lang="en-US" smtClean="0"/>
            </a:fld>
            <a:endParaRPr lang="en-US"/>
          </a:p>
        </p:txBody>
      </p:sp>
      <p:sp>
        <p:nvSpPr>
          <p:cNvPr id="3" name="Placeholder Footer 2"/>
          <p:cNvSpPr>
            <a:spLocks noGrp="1"/>
          </p:cNvSpPr>
          <p:nvPr>
            <p:ph type="ftr" sz="quarter" idx="11"/>
          </p:nvPr>
        </p:nvSpPr>
        <p:spPr/>
        <p:txBody>
          <a:bodyPr/>
          <a:p>
            <a:endParaRPr lang="en-US"/>
          </a:p>
        </p:txBody>
      </p:sp>
      <p:sp>
        <p:nvSpPr>
          <p:cNvPr id="4" name="Placeholder Nomor Slide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Placeholder Tanggal 4"/>
          <p:cNvSpPr>
            <a:spLocks noGrp="1"/>
          </p:cNvSpPr>
          <p:nvPr>
            <p:ph type="dt" sz="half" idx="10"/>
          </p:nvPr>
        </p:nvSpPr>
        <p:spPr/>
        <p:txBody>
          <a:bodyPr/>
          <a:p>
            <a:fld id="{63A1C593-65D0-4073-BCC9-577B9352EA97}" type="datetimeFigureOut">
              <a:rPr lang="en-US" smtClean="0"/>
            </a:fld>
            <a:endParaRPr lang="en-US"/>
          </a:p>
        </p:txBody>
      </p:sp>
      <p:sp>
        <p:nvSpPr>
          <p:cNvPr id="6" name="Placeholder Footer 5"/>
          <p:cNvSpPr>
            <a:spLocks noGrp="1"/>
          </p:cNvSpPr>
          <p:nvPr>
            <p:ph type="ftr" sz="quarter" idx="11"/>
          </p:nvPr>
        </p:nvSpPr>
        <p:spPr/>
        <p:txBody>
          <a:bodyPr/>
          <a:p>
            <a:endParaRPr lang="en-US"/>
          </a:p>
        </p:txBody>
      </p:sp>
      <p:sp>
        <p:nvSpPr>
          <p:cNvPr id="7" name="Placeholder Nomor Slide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8"/>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rtl="0" fontAlgn="base">
        <a:spcBef>
          <a:spcPct val="0"/>
        </a:spcBef>
        <a:spcAft>
          <a:spcPct val="0"/>
        </a:spcAft>
        <a:defRPr sz="3600" kern="1200">
          <a:solidFill>
            <a:schemeClr val="bg1"/>
          </a:solidFill>
          <a:latin typeface="+mj-lt"/>
          <a:ea typeface="+mj-ea"/>
          <a:cs typeface="+mj-cs"/>
        </a:defRPr>
      </a:lvl1pPr>
      <a:lvl2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2pPr>
      <a:lvl3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3pPr>
      <a:lvl4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4pPr>
      <a:lvl5pPr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5pPr>
      <a:lvl6pPr marL="4572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6pPr>
      <a:lvl7pPr marL="9144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7pPr>
      <a:lvl8pPr marL="13716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8pPr>
      <a:lvl9pPr marL="1828800" algn="r" rtl="0" fontAlgn="base">
        <a:spcBef>
          <a:spcPct val="0"/>
        </a:spcBef>
        <a:spcAft>
          <a:spcPct val="0"/>
        </a:spcAft>
        <a:defRPr sz="3600">
          <a:solidFill>
            <a:schemeClr val="bg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2.xml"/><Relationship Id="rId7" Type="http://schemas.openxmlformats.org/officeDocument/2006/relationships/image" Target="../media/image10.wmf"/><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 Id="rId3" Type="http://schemas.openxmlformats.org/officeDocument/2006/relationships/image" Target="../media/image8.wmf"/><Relationship Id="rId2" Type="http://schemas.openxmlformats.org/officeDocument/2006/relationships/oleObject" Target="../embeddings/oleObject3.bin"/><Relationship Id="rId10" Type="http://schemas.openxmlformats.org/officeDocument/2006/relationships/notesSlide" Target="../notesSlides/notesSlide1.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wmf"/><Relationship Id="rId3" Type="http://schemas.openxmlformats.org/officeDocument/2006/relationships/oleObject" Target="../embeddings/oleObject7.bin"/><Relationship Id="rId2" Type="http://schemas.openxmlformats.org/officeDocument/2006/relationships/image" Target="../media/image11.wmf"/><Relationship Id="rId1"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9.bin"/><Relationship Id="rId3" Type="http://schemas.openxmlformats.org/officeDocument/2006/relationships/image" Target="../media/image7.png"/><Relationship Id="rId2" Type="http://schemas.openxmlformats.org/officeDocument/2006/relationships/image" Target="../media/image13.wmf"/><Relationship Id="rId1"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20.wmf"/><Relationship Id="rId3" Type="http://schemas.openxmlformats.org/officeDocument/2006/relationships/oleObject" Target="../embeddings/oleObject12.bin"/><Relationship Id="rId2" Type="http://schemas.openxmlformats.org/officeDocument/2006/relationships/image" Target="../media/image19.wmf"/><Relationship Id="rId1"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altLang="en-US">
                <a:sym typeface="+mn-ea"/>
              </a:rPr>
              <a:t>Model Hidrologi dan SIG</a:t>
            </a:r>
            <a:endParaRPr lang="en-US" dirty="0"/>
          </a:p>
        </p:txBody>
      </p:sp>
      <p:sp>
        <p:nvSpPr>
          <p:cNvPr id="3" name="Subtitle 2"/>
          <p:cNvSpPr>
            <a:spLocks noGrp="1"/>
          </p:cNvSpPr>
          <p:nvPr>
            <p:ph type="subTitle" idx="1"/>
          </p:nvPr>
        </p:nvSpPr>
        <p:spPr/>
        <p:txBody>
          <a:bodyPr/>
          <a:lstStyle/>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endParaRPr lang="id-ID" altLang="en-US"/>
          </a:p>
        </p:txBody>
      </p:sp>
      <p:sp>
        <p:nvSpPr>
          <p:cNvPr id="3" name="Placeholder Konten 2"/>
          <p:cNvSpPr>
            <a:spLocks noGrp="1"/>
          </p:cNvSpPr>
          <p:nvPr>
            <p:ph idx="1"/>
          </p:nvPr>
        </p:nvSpPr>
        <p:spPr>
          <a:xfrm>
            <a:off x="315595" y="1082040"/>
            <a:ext cx="11732260" cy="4735830"/>
          </a:xfrm>
        </p:spPr>
        <p:txBody>
          <a:bodyPr/>
          <a:p>
            <a:r>
              <a:rPr lang="id-ID" altLang="en-US"/>
              <a:t>SWAT adalah model waktu kontinu yang beroperasi pada langkah waktu harian pada skala basin. </a:t>
            </a:r>
            <a:endParaRPr lang="id-ID" altLang="en-US"/>
          </a:p>
          <a:p>
            <a:r>
              <a:rPr lang="id-ID" altLang="en-US" b="1">
                <a:solidFill>
                  <a:schemeClr val="accent1">
                    <a:lumMod val="75000"/>
                  </a:schemeClr>
                </a:solidFill>
              </a:rPr>
              <a:t>Tujuannya</a:t>
            </a:r>
            <a:r>
              <a:rPr lang="id-ID" altLang="en-US"/>
              <a:t> adalah untuk memprediksi dampak jangka panjang dari pengelolaan dan waktu praktik pertanian dalam satu tahun (mis., rotasi tanaman, tanggal penanaman dan panen, irigasi, pupuk, dan laju dan waktu aplikasi pestisida), dengan cara mensimulasikan siklus air dan hara skala DAS di lanskap yang penggunaan lahannya didominasi oleh pertanian. </a:t>
            </a:r>
            <a:endParaRPr lang="id-ID"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Modul - Modul SAWT:</a:t>
            </a:r>
            <a:endParaRPr lang="id-ID" altLang="en-US"/>
          </a:p>
        </p:txBody>
      </p:sp>
      <p:sp>
        <p:nvSpPr>
          <p:cNvPr id="3" name="Placeholder Konten 2"/>
          <p:cNvSpPr>
            <a:spLocks noGrp="1"/>
          </p:cNvSpPr>
          <p:nvPr>
            <p:ph idx="1"/>
          </p:nvPr>
        </p:nvSpPr>
        <p:spPr>
          <a:xfrm>
            <a:off x="261620" y="1174750"/>
            <a:ext cx="11622405" cy="4953000"/>
          </a:xfrm>
        </p:spPr>
        <p:txBody>
          <a:bodyPr>
            <a:noAutofit/>
          </a:bodyPr>
          <a:p>
            <a:r>
              <a:rPr lang="id-ID" altLang="en-US" sz="2100"/>
              <a:t>ArcSWAT: ekstensi ArcGIS-ArcView dan antarmuka input pengguna grafis untuk SWAT.</a:t>
            </a:r>
            <a:endParaRPr lang="id-ID" altLang="en-US" sz="2100"/>
          </a:p>
          <a:p>
            <a:r>
              <a:rPr lang="id-ID" altLang="en-US" sz="2100"/>
              <a:t>Data Cuaca Global untuk SWAT: memungkinkan untuk mengunduh data Analisis Sistem Prakiraan Iklim (CFSR) harian (curah hujan, angin, kelembaban relatif, dan matahari) dalam format file SWAT untuk lokasi dan periode waktu tertentu.</a:t>
            </a:r>
            <a:endParaRPr lang="id-ID" altLang="en-US" sz="2100"/>
          </a:p>
          <a:p>
            <a:r>
              <a:rPr lang="id-ID" altLang="en-US" sz="2100"/>
              <a:t>QSWAT: antarmuka GIS yang menghubungkan SWAT ke domain publik, perangkat lunak GIS QGIS.</a:t>
            </a:r>
            <a:endParaRPr lang="id-ID" altLang="en-US" sz="2100"/>
          </a:p>
          <a:p>
            <a:r>
              <a:rPr lang="id-ID" altLang="en-US" sz="2100"/>
              <a:t>SLEEP: alat untuk membantu pengguna SWAT menghasilkan database tanah di tingkat sub-tangkapan dari pengamatan lapangan, atau peta tanah warisan.</a:t>
            </a:r>
            <a:endParaRPr lang="id-ID" altLang="en-US" sz="2100"/>
          </a:p>
          <a:p>
            <a:r>
              <a:rPr lang="id-ID" altLang="en-US" sz="2100"/>
              <a:t>SWAT2012: Dokumentasi File Input / Output SWAT meninjau semua proses yang disimulasikan dengan model. dan memberikan definisi untuk semua variabel input. </a:t>
            </a:r>
            <a:endParaRPr lang="id-ID" altLang="en-US" sz="2100"/>
          </a:p>
          <a:p>
            <a:r>
              <a:rPr lang="id-ID" altLang="en-US" sz="2100"/>
              <a:t>SWAT-MODFLOW: model hidrologi terintegrasi yang memasangkan proses permukaan tanah SWAT dengan proses aliran air tanah eksplisit-spasial.</a:t>
            </a:r>
            <a:endParaRPr lang="id-ID" altLang="en-US" sz="2100"/>
          </a:p>
          <a:p>
            <a:r>
              <a:rPr lang="id-ID" altLang="en-US" sz="2100"/>
              <a:t>SWAT Output Viewer: alat untuk melihat dan menganalisis output model SWAT dengan cepat saat bepergian.</a:t>
            </a:r>
            <a:endParaRPr lang="id-ID" altLang="en-US"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PENGGUNAAN MODEL SWAT;</a:t>
            </a:r>
            <a:endParaRPr lang="id-ID" altLang="en-US"/>
          </a:p>
        </p:txBody>
      </p:sp>
      <p:sp>
        <p:nvSpPr>
          <p:cNvPr id="3" name="Placeholder Konten 2"/>
          <p:cNvSpPr>
            <a:spLocks noGrp="1"/>
          </p:cNvSpPr>
          <p:nvPr>
            <p:ph idx="1"/>
          </p:nvPr>
        </p:nvSpPr>
        <p:spPr/>
        <p:txBody>
          <a:bodyPr>
            <a:normAutofit fontScale="90000" lnSpcReduction="10000"/>
          </a:bodyPr>
          <a:p>
            <a:r>
              <a:rPr lang="id-ID" altLang="en-US"/>
              <a:t>Di Europe digunakan untuk menilai DAS, perubahan iklim dan isue perbatasan</a:t>
            </a:r>
            <a:endParaRPr lang="id-ID" altLang="en-US"/>
          </a:p>
          <a:p>
            <a:r>
              <a:rPr lang="id-ID" altLang="en-US"/>
              <a:t>Di China untuk Sungai Kuning dan anak-anak sungainya, dan Sungai Yangtze</a:t>
            </a:r>
            <a:endParaRPr lang="id-ID" altLang="en-US"/>
          </a:p>
          <a:p>
            <a:r>
              <a:rPr lang="id-ID" altLang="en-US"/>
              <a:t>Di Kenya digunakan untuk mengetahui pengaruh kebijakan penghutanan kembali; dan di Ethiopia pada Danau Victoria dan Tana</a:t>
            </a:r>
            <a:endParaRPr lang="id-ID" altLang="en-US"/>
          </a:p>
          <a:p>
            <a:r>
              <a:rPr lang="id-ID" altLang="en-US"/>
              <a:t>Di Southeast Asia untuk menilai daerah di 4 negara di DAS Sungai Mekong Bawah </a:t>
            </a:r>
            <a:endParaRPr lang="id-ID" altLang="en-US"/>
          </a:p>
          <a:p>
            <a:r>
              <a:rPr lang="id-ID" altLang="en-US"/>
              <a:t>Di Pakistan pada DAS Indus untuk menilai manajamen irigasi (didanai dari U.S. Department of State)</a:t>
            </a:r>
            <a:endParaRPr lang="id-ID"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Contoh Jenis dan Sumber data yang dibutuhkan</a:t>
            </a:r>
            <a:endParaRPr lang="id-ID" altLang="en-US"/>
          </a:p>
        </p:txBody>
      </p:sp>
      <p:pic>
        <p:nvPicPr>
          <p:cNvPr id="4" name="Gambar 1"/>
          <p:cNvPicPr>
            <a:picLocks noChangeAspect="1"/>
          </p:cNvPicPr>
          <p:nvPr>
            <p:ph idx="1"/>
          </p:nvPr>
        </p:nvPicPr>
        <p:blipFill>
          <a:blip r:embed="rId1"/>
          <a:srcRect l="24199" t="17409" r="24669" b="4137"/>
          <a:stretch>
            <a:fillRect/>
          </a:stretch>
        </p:blipFill>
        <p:spPr>
          <a:xfrm>
            <a:off x="1449070" y="1174750"/>
            <a:ext cx="9293225" cy="4953000"/>
          </a:xfrm>
          <a:prstGeom prst="rect">
            <a:avLst/>
          </a:prstGeom>
          <a:noFill/>
          <a:ln>
            <a:noFill/>
          </a:ln>
        </p:spPr>
      </p:pic>
      <p:sp>
        <p:nvSpPr>
          <p:cNvPr id="5" name="Kotak Teks 4"/>
          <p:cNvSpPr txBox="1"/>
          <p:nvPr/>
        </p:nvSpPr>
        <p:spPr>
          <a:xfrm>
            <a:off x="4714875" y="6236335"/>
            <a:ext cx="4901565" cy="368300"/>
          </a:xfrm>
          <a:prstGeom prst="rect">
            <a:avLst/>
          </a:prstGeom>
          <a:noFill/>
        </p:spPr>
        <p:txBody>
          <a:bodyPr wrap="square" rtlCol="0">
            <a:spAutoFit/>
          </a:bodyPr>
          <a:p>
            <a:r>
              <a:rPr lang="id-ID" altLang="en-US"/>
              <a:t>Sumber: Junaidi , E. dan Tarigan, S.D, 2010</a:t>
            </a:r>
            <a:endParaRPr lang="id-ID"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HASIL KELUARAN SWAT</a:t>
            </a:r>
            <a:endParaRPr lang="id-ID" altLang="en-US"/>
          </a:p>
        </p:txBody>
      </p:sp>
      <p:pic>
        <p:nvPicPr>
          <p:cNvPr id="4" name="Placeholder Konten 3"/>
          <p:cNvPicPr>
            <a:picLocks noChangeAspect="1"/>
          </p:cNvPicPr>
          <p:nvPr>
            <p:ph idx="1"/>
          </p:nvPr>
        </p:nvPicPr>
        <p:blipFill>
          <a:blip r:embed="rId1"/>
          <a:stretch>
            <a:fillRect/>
          </a:stretch>
        </p:blipFill>
        <p:spPr>
          <a:xfrm>
            <a:off x="4043680" y="1825625"/>
            <a:ext cx="4104005" cy="4351655"/>
          </a:xfrm>
          <a:prstGeom prst="rect">
            <a:avLst/>
          </a:prstGeom>
        </p:spPr>
      </p:pic>
      <p:sp>
        <p:nvSpPr>
          <p:cNvPr id="5" name="Persegi panjang 4"/>
          <p:cNvSpPr/>
          <p:nvPr/>
        </p:nvSpPr>
        <p:spPr>
          <a:xfrm>
            <a:off x="1708150" y="4347845"/>
            <a:ext cx="18288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id-ID" altLang="en-US" sz="900"/>
              <a:t>https://www.esri.com/arcgis-blog/products/product/water/swat-soil-water-assessment-tool/</a:t>
            </a:r>
            <a:endParaRPr lang="id-ID" altLang="en-US" sz="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Publikasi SWAT</a:t>
            </a:r>
            <a:endParaRPr lang="id-ID" altLang="en-US"/>
          </a:p>
        </p:txBody>
      </p:sp>
      <p:sp>
        <p:nvSpPr>
          <p:cNvPr id="3" name="Placeholder Konten 2"/>
          <p:cNvSpPr>
            <a:spLocks noGrp="1"/>
          </p:cNvSpPr>
          <p:nvPr>
            <p:ph idx="1"/>
          </p:nvPr>
        </p:nvSpPr>
        <p:spPr/>
        <p:txBody>
          <a:bodyPr/>
          <a:p>
            <a:r>
              <a:rPr lang="id-ID" altLang="en-US"/>
              <a:t>https://www.card.iastate.edu/swat_articles/</a:t>
            </a:r>
            <a:endParaRPr lang="id-ID"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endParaRPr lang="id-ID" altLang="en-US"/>
          </a:p>
        </p:txBody>
      </p:sp>
      <p:sp>
        <p:nvSpPr>
          <p:cNvPr id="3" name="Placeholder Konten 2"/>
          <p:cNvSpPr>
            <a:spLocks noGrp="1"/>
          </p:cNvSpPr>
          <p:nvPr>
            <p:ph idx="1"/>
          </p:nvPr>
        </p:nvSpPr>
        <p:spPr/>
        <p:txBody>
          <a:bodyPr/>
          <a:p>
            <a:r>
              <a:rPr lang="id-ID" altLang="en-US"/>
              <a:t>TOPMODEL was a continuous lumped or semi-distributed deterministic hydrological model when developed by Beven and Kirkby (1979)</a:t>
            </a:r>
            <a:endParaRPr lang="id-ID"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endParaRPr lang="id-ID" altLang="en-US"/>
          </a:p>
        </p:txBody>
      </p:sp>
      <p:sp>
        <p:nvSpPr>
          <p:cNvPr id="3" name="Placeholder Konten 2"/>
          <p:cNvSpPr>
            <a:spLocks noGrp="1"/>
          </p:cNvSpPr>
          <p:nvPr>
            <p:ph idx="1"/>
          </p:nvPr>
        </p:nvSpPr>
        <p:spPr/>
        <p:txBody>
          <a:bodyPr/>
          <a:p>
            <a:r>
              <a:rPr lang="id-ID" altLang="en-US"/>
              <a:t>“TOPMODEL bukan paket pemodelan hidrologi. Ini lebih merupakan seperangkat alat konseptual yang dapat digunakan untuk mereproduksi perilaku hidrologis tangkapan dengan cara terdistribusi atau semi-terdistribusi, khususnya dinamika permukaan atau daerah yang berkontribusi di bawah permukaan. ”</a:t>
            </a:r>
            <a:endParaRPr lang="id-ID"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endParaRPr lang="id-ID" altLang="en-US"/>
          </a:p>
        </p:txBody>
      </p:sp>
      <p:sp>
        <p:nvSpPr>
          <p:cNvPr id="3" name="Placeholder Konten 2"/>
          <p:cNvSpPr>
            <a:spLocks noGrp="1"/>
          </p:cNvSpPr>
          <p:nvPr>
            <p:ph idx="1"/>
          </p:nvPr>
        </p:nvSpPr>
        <p:spPr/>
        <p:txBody>
          <a:bodyPr/>
          <a:p>
            <a:r>
              <a:rPr lang="id-ID" altLang="en-US"/>
              <a:t>TOPMODEL adalah model DAS terdistribusi secara fisik yang mensimulasikan aliran hidrologi air (aliran permukaan, aliran permukaan, infiltrasi, exfiltrasi, aliran bawah permukaan, evapotranspirasi, dan pe-rute-an saluran) melalui daerah aliran sungai. </a:t>
            </a:r>
            <a:endParaRPr lang="id-ID" altLang="en-US"/>
          </a:p>
          <a:p>
            <a:r>
              <a:rPr lang="id-ID" altLang="en-US"/>
              <a:t>Model ini mensimulasikan interaksi air tanah / air permukaan secara eksplisit dengan memprediksi pergerakan muka air (</a:t>
            </a:r>
            <a:r>
              <a:rPr lang="id-ID" altLang="en-US">
                <a:sym typeface="+mn-ea"/>
              </a:rPr>
              <a:t>water table)</a:t>
            </a:r>
            <a:r>
              <a:rPr lang="id-ID" altLang="en-US"/>
              <a:t>, yang menentukan di mana area permukaan tanah jenuh berkembang dan memiliki potensi untuk menghasilkan aliran permukaan.</a:t>
            </a:r>
            <a:endParaRPr lang="id-ID"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Judul 174081"/>
          <p:cNvSpPr>
            <a:spLocks noGrp="1"/>
          </p:cNvSpPr>
          <p:nvPr>
            <p:ph type="title"/>
          </p:nvPr>
        </p:nvSpPr>
        <p:spPr>
          <a:xfrm>
            <a:off x="4052570" y="808990"/>
            <a:ext cx="7772400" cy="1143000"/>
          </a:xfrm>
        </p:spPr>
        <p:txBody>
          <a:bodyPr anchor="ctr"/>
          <a:p>
            <a:r>
              <a:rPr>
                <a:solidFill>
                  <a:schemeClr val="accent2"/>
                </a:solidFill>
              </a:rPr>
              <a:t>TOPMODEL and GIS</a:t>
            </a:r>
            <a:endParaRPr>
              <a:solidFill>
                <a:schemeClr val="accent2"/>
              </a:solidFill>
            </a:endParaRPr>
          </a:p>
        </p:txBody>
      </p:sp>
      <p:sp>
        <p:nvSpPr>
          <p:cNvPr id="174083" name="Placeholder Teks 174082"/>
          <p:cNvSpPr>
            <a:spLocks noGrp="1"/>
          </p:cNvSpPr>
          <p:nvPr>
            <p:ph type="body" idx="1"/>
          </p:nvPr>
        </p:nvSpPr>
        <p:spPr>
          <a:xfrm>
            <a:off x="534035" y="1951990"/>
            <a:ext cx="11433175" cy="3913505"/>
          </a:xfrm>
        </p:spPr>
        <p:txBody>
          <a:bodyPr/>
          <a:p>
            <a:pPr>
              <a:lnSpc>
                <a:spcPct val="90000"/>
              </a:lnSpc>
            </a:pPr>
            <a:r>
              <a:rPr lang="id-ID" sz="2800"/>
              <a:t>Permukaan Jenuh dan kekurangan lengas tanah didasarkan pada </a:t>
            </a:r>
            <a:r>
              <a:rPr sz="2800"/>
              <a:t>topogra</a:t>
            </a:r>
            <a:r>
              <a:rPr lang="id-ID" sz="2800"/>
              <a:t>fi</a:t>
            </a:r>
            <a:endParaRPr sz="2800"/>
          </a:p>
          <a:p>
            <a:pPr lvl="1">
              <a:lnSpc>
                <a:spcPct val="90000"/>
              </a:lnSpc>
            </a:pPr>
            <a:r>
              <a:rPr lang="id-ID" sz="2800"/>
              <a:t>Kemiringan (</a:t>
            </a:r>
            <a:r>
              <a:rPr sz="2800"/>
              <a:t>Slope</a:t>
            </a:r>
            <a:r>
              <a:rPr lang="id-ID" sz="2800"/>
              <a:t>)</a:t>
            </a:r>
            <a:endParaRPr sz="2800"/>
          </a:p>
          <a:p>
            <a:pPr lvl="1">
              <a:lnSpc>
                <a:spcPct val="90000"/>
              </a:lnSpc>
            </a:pPr>
            <a:r>
              <a:rPr lang="id-ID" sz="2800"/>
              <a:t>Daerah tangkapan air spesifik (</a:t>
            </a:r>
            <a:r>
              <a:rPr sz="2800"/>
              <a:t>Specific Catchment Area</a:t>
            </a:r>
            <a:r>
              <a:rPr lang="id-ID" sz="2800"/>
              <a:t>)</a:t>
            </a:r>
            <a:endParaRPr sz="2800"/>
          </a:p>
          <a:p>
            <a:pPr lvl="1">
              <a:lnSpc>
                <a:spcPct val="90000"/>
              </a:lnSpc>
            </a:pPr>
            <a:r>
              <a:rPr lang="id-ID" sz="2800"/>
              <a:t>Titik pertemuan topografis (</a:t>
            </a:r>
            <a:r>
              <a:rPr sz="2800"/>
              <a:t>Topographic Convergence</a:t>
            </a:r>
            <a:r>
              <a:rPr lang="id-ID" sz="2800"/>
              <a:t>)</a:t>
            </a:r>
            <a:endParaRPr sz="2800"/>
          </a:p>
          <a:p>
            <a:pPr>
              <a:lnSpc>
                <a:spcPct val="90000"/>
              </a:lnSpc>
            </a:pPr>
            <a:r>
              <a:rPr lang="id-ID" sz="2800"/>
              <a:t>Konsep wilayah yang berkontribusi sebagian (</a:t>
            </a:r>
            <a:r>
              <a:rPr sz="2800"/>
              <a:t>Partial contributing area concept</a:t>
            </a:r>
            <a:r>
              <a:rPr lang="id-ID" sz="2800"/>
              <a:t>)</a:t>
            </a:r>
            <a:endParaRPr sz="2800"/>
          </a:p>
          <a:p>
            <a:pPr>
              <a:lnSpc>
                <a:spcPct val="90000"/>
              </a:lnSpc>
            </a:pPr>
            <a:r>
              <a:rPr sz="2800"/>
              <a:t>Kejenuhan dari mekanisme pembentukan limpasan di bawah (Dunne) </a:t>
            </a:r>
            <a:r>
              <a:rPr lang="id-ID" sz="2800"/>
              <a:t>(</a:t>
            </a:r>
            <a:r>
              <a:rPr sz="2800"/>
              <a:t>Saturation from below (Dunne) runoff generation mechanism</a:t>
            </a:r>
            <a:r>
              <a:rPr lang="id-ID" sz="2800"/>
              <a:t>)</a:t>
            </a:r>
            <a:endParaRPr lang="id-ID"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sym typeface="+mn-ea"/>
              </a:rPr>
              <a:t>Capaian Pembelajaran</a:t>
            </a:r>
            <a:endParaRPr lang="id-ID" altLang="en-US"/>
          </a:p>
        </p:txBody>
      </p:sp>
      <p:sp>
        <p:nvSpPr>
          <p:cNvPr id="3" name="Placeholder Konten 2"/>
          <p:cNvSpPr>
            <a:spLocks noGrp="1"/>
          </p:cNvSpPr>
          <p:nvPr>
            <p:ph idx="1"/>
          </p:nvPr>
        </p:nvSpPr>
        <p:spPr/>
        <p:txBody>
          <a:bodyPr>
            <a:normAutofit/>
          </a:bodyPr>
          <a:p>
            <a:r>
              <a:rPr lang="id-ID" altLang="en-US"/>
              <a:t>Mahasiswa mampu menerapkan konsep "spatial distributed model" dengan menerapkan SIG dalam hidrologi menggunakan TOPMODEL dan SWAT</a:t>
            </a:r>
            <a:endParaRPr lang="id-ID" altLang="en-US"/>
          </a:p>
          <a:p>
            <a:endParaRPr lang="id-ID" altLang="en-US"/>
          </a:p>
          <a:p>
            <a:r>
              <a:rPr lang="id-ID" altLang="en-US"/>
              <a:t>Pokok Bahasan</a:t>
            </a:r>
            <a:endParaRPr lang="id-ID" altLang="en-US"/>
          </a:p>
          <a:p>
            <a:r>
              <a:rPr lang="id-ID" altLang="en-US"/>
              <a:t>- SIG dan Model Hidrologi</a:t>
            </a:r>
            <a:endParaRPr lang="id-ID" altLang="en-US"/>
          </a:p>
          <a:p>
            <a:r>
              <a:rPr lang="id-ID" altLang="en-US"/>
              <a:t>- TOPMODEL, SWAT, dll</a:t>
            </a:r>
            <a:endParaRPr lang="id-ID"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Judul 171009"/>
          <p:cNvSpPr>
            <a:spLocks noGrp="1"/>
          </p:cNvSpPr>
          <p:nvPr>
            <p:ph type="title"/>
          </p:nvPr>
        </p:nvSpPr>
        <p:spPr>
          <a:xfrm>
            <a:off x="3567113" y="-123825"/>
            <a:ext cx="8472487" cy="1001713"/>
          </a:xfrm>
        </p:spPr>
        <p:txBody>
          <a:bodyPr anchor="ctr"/>
          <a:p>
            <a:r>
              <a:rPr lang="id-ID">
                <a:solidFill>
                  <a:schemeClr val="tx1"/>
                </a:solidFill>
              </a:rPr>
              <a:t>Asumsi-asumsi dari </a:t>
            </a:r>
            <a:r>
              <a:rPr>
                <a:solidFill>
                  <a:schemeClr val="tx1"/>
                </a:solidFill>
              </a:rPr>
              <a:t>TOPMODEL </a:t>
            </a:r>
            <a:endParaRPr>
              <a:solidFill>
                <a:schemeClr val="tx1"/>
              </a:solidFill>
            </a:endParaRPr>
          </a:p>
        </p:txBody>
      </p:sp>
      <p:sp>
        <p:nvSpPr>
          <p:cNvPr id="171011" name="Placeholder Teks 171010"/>
          <p:cNvSpPr>
            <a:spLocks noGrp="1"/>
          </p:cNvSpPr>
          <p:nvPr>
            <p:ph type="body" idx="1"/>
          </p:nvPr>
        </p:nvSpPr>
        <p:spPr>
          <a:xfrm>
            <a:off x="467995" y="878205"/>
            <a:ext cx="11571605" cy="2867025"/>
          </a:xfrm>
        </p:spPr>
        <p:txBody>
          <a:bodyPr/>
          <a:p>
            <a:r>
              <a:rPr sz="2400">
                <a:solidFill>
                  <a:schemeClr val="tx1"/>
                </a:solidFill>
              </a:rPr>
              <a:t>Dinamika zona jenuh dapat diperkirakan dengan representasi kondisi </a:t>
            </a:r>
            <a:r>
              <a:rPr lang="id-ID" sz="2400">
                <a:solidFill>
                  <a:schemeClr val="tx1"/>
                </a:solidFill>
              </a:rPr>
              <a:t>tunak (steady state) </a:t>
            </a:r>
            <a:r>
              <a:rPr sz="2400">
                <a:solidFill>
                  <a:schemeClr val="tx1"/>
                </a:solidFill>
              </a:rPr>
              <a:t>berturut-turut</a:t>
            </a:r>
            <a:endParaRPr sz="2400">
              <a:solidFill>
                <a:schemeClr val="tx1"/>
              </a:solidFill>
            </a:endParaRPr>
          </a:p>
          <a:p>
            <a:r>
              <a:rPr sz="2400">
                <a:solidFill>
                  <a:schemeClr val="tx1"/>
                </a:solidFill>
              </a:rPr>
              <a:t>Gradien hidrolik zona jenuh dapat diperkirakan oleh kemiringan permukaan lokal, tan</a:t>
            </a:r>
            <a:r>
              <a:rPr sz="2400">
                <a:solidFill>
                  <a:schemeClr val="tx1"/>
                </a:solidFill>
                <a:sym typeface="Symbol" panose="05050102010706020507" pitchFamily="18" charset="2"/>
              </a:rPr>
              <a:t>.</a:t>
            </a:r>
            <a:endParaRPr sz="2400">
              <a:solidFill>
                <a:schemeClr val="tx1"/>
              </a:solidFill>
              <a:sym typeface="Symbol" panose="05050102010706020507" pitchFamily="18" charset="2"/>
            </a:endParaRPr>
          </a:p>
          <a:p>
            <a:r>
              <a:rPr sz="2400" err="1">
                <a:solidFill>
                  <a:schemeClr val="tx1"/>
                </a:solidFill>
                <a:sym typeface="Symbol" panose="05050102010706020507" pitchFamily="18" charset="2"/>
              </a:rPr>
              <a:t>Distribusi transmisivitas lereng bawah dengan kedalaman adalah fungsi eksponensial dari defisit penyimpanan atau kedalaman ke permukaan air </a:t>
            </a:r>
            <a:r>
              <a:rPr lang="id-ID" sz="2400" err="1">
                <a:solidFill>
                  <a:schemeClr val="tx1"/>
                </a:solidFill>
                <a:sym typeface="Symbol" panose="05050102010706020507" pitchFamily="18" charset="2"/>
              </a:rPr>
              <a:t>(</a:t>
            </a:r>
            <a:r>
              <a:rPr sz="2400">
                <a:solidFill>
                  <a:schemeClr val="tx1"/>
                </a:solidFill>
                <a:sym typeface="Symbol" panose="05050102010706020507" pitchFamily="18" charset="2"/>
              </a:rPr>
              <a:t>water table</a:t>
            </a:r>
            <a:r>
              <a:rPr lang="id-ID" sz="2400">
                <a:solidFill>
                  <a:schemeClr val="tx1"/>
                </a:solidFill>
                <a:sym typeface="Symbol" panose="05050102010706020507" pitchFamily="18" charset="2"/>
              </a:rPr>
              <a:t>)</a:t>
            </a:r>
            <a:endParaRPr lang="id-ID" sz="2400">
              <a:solidFill>
                <a:schemeClr val="tx1"/>
              </a:solidFill>
              <a:sym typeface="Symbol" panose="05050102010706020507" pitchFamily="18" charset="2"/>
            </a:endParaRPr>
          </a:p>
        </p:txBody>
      </p:sp>
      <p:graphicFrame>
        <p:nvGraphicFramePr>
          <p:cNvPr id="171012" name="Objek 171011"/>
          <p:cNvGraphicFramePr/>
          <p:nvPr/>
        </p:nvGraphicFramePr>
        <p:xfrm>
          <a:off x="2933700" y="3703638"/>
          <a:ext cx="1809750" cy="603250"/>
        </p:xfrm>
        <a:graphic>
          <a:graphicData uri="http://schemas.openxmlformats.org/presentationml/2006/ole">
            <mc:AlternateContent xmlns:mc="http://schemas.openxmlformats.org/markup-compatibility/2006">
              <mc:Choice xmlns:v="urn:schemas-microsoft-com:vml" Requires="v">
                <p:oleObj spid="_x0000_s3076" name="" r:id="rId1" imgW="723900" imgH="241300" progId="Equation.3">
                  <p:embed/>
                </p:oleObj>
              </mc:Choice>
              <mc:Fallback>
                <p:oleObj name="" r:id="rId1" imgW="723900" imgH="241300" progId="Equation.3">
                  <p:embed/>
                  <p:pic>
                    <p:nvPicPr>
                      <p:cNvPr id="0" name="Gambar 3075"/>
                      <p:cNvPicPr/>
                      <p:nvPr/>
                    </p:nvPicPr>
                    <p:blipFill>
                      <a:blip r:embed="rId2"/>
                      <a:stretch>
                        <a:fillRect/>
                      </a:stretch>
                    </p:blipFill>
                    <p:spPr>
                      <a:xfrm>
                        <a:off x="2933700" y="3703638"/>
                        <a:ext cx="1809750" cy="603250"/>
                      </a:xfrm>
                      <a:prstGeom prst="rect">
                        <a:avLst/>
                      </a:prstGeom>
                      <a:noFill/>
                      <a:ln w="38100">
                        <a:noFill/>
                        <a:miter/>
                      </a:ln>
                    </p:spPr>
                  </p:pic>
                </p:oleObj>
              </mc:Fallback>
            </mc:AlternateContent>
          </a:graphicData>
        </a:graphic>
      </p:graphicFrame>
      <p:graphicFrame>
        <p:nvGraphicFramePr>
          <p:cNvPr id="171013" name="Objek 171012"/>
          <p:cNvGraphicFramePr/>
          <p:nvPr/>
        </p:nvGraphicFramePr>
        <p:xfrm>
          <a:off x="6797675" y="3702050"/>
          <a:ext cx="1587500" cy="603250"/>
        </p:xfrm>
        <a:graphic>
          <a:graphicData uri="http://schemas.openxmlformats.org/presentationml/2006/ole">
            <mc:AlternateContent xmlns:mc="http://schemas.openxmlformats.org/markup-compatibility/2006">
              <mc:Choice xmlns:v="urn:schemas-microsoft-com:vml" Requires="v">
                <p:oleObj spid="_x0000_s3077" name="" r:id="rId3" imgW="635000" imgH="241300" progId="Equation.3">
                  <p:embed/>
                </p:oleObj>
              </mc:Choice>
              <mc:Fallback>
                <p:oleObj name="" r:id="rId3" imgW="635000" imgH="241300" progId="Equation.3">
                  <p:embed/>
                  <p:pic>
                    <p:nvPicPr>
                      <p:cNvPr id="0" name="Gambar 3076"/>
                      <p:cNvPicPr/>
                      <p:nvPr/>
                    </p:nvPicPr>
                    <p:blipFill>
                      <a:blip r:embed="rId4"/>
                      <a:stretch>
                        <a:fillRect/>
                      </a:stretch>
                    </p:blipFill>
                    <p:spPr>
                      <a:xfrm>
                        <a:off x="6797675" y="3702050"/>
                        <a:ext cx="1587500" cy="603250"/>
                      </a:xfrm>
                      <a:prstGeom prst="rect">
                        <a:avLst/>
                      </a:prstGeom>
                      <a:noFill/>
                      <a:ln w="38100">
                        <a:noFill/>
                        <a:miter/>
                      </a:ln>
                    </p:spPr>
                  </p:pic>
                </p:oleObj>
              </mc:Fallback>
            </mc:AlternateContent>
          </a:graphicData>
        </a:graphic>
      </p:graphicFrame>
      <p:sp>
        <p:nvSpPr>
          <p:cNvPr id="171014" name="Kotak Teks 171013"/>
          <p:cNvSpPr txBox="1"/>
          <p:nvPr/>
        </p:nvSpPr>
        <p:spPr>
          <a:xfrm>
            <a:off x="467995" y="4210050"/>
            <a:ext cx="11203940" cy="2306955"/>
          </a:xfrm>
          <a:prstGeom prst="rect">
            <a:avLst/>
          </a:prstGeom>
          <a:noFill/>
          <a:ln w="9525">
            <a:noFill/>
          </a:ln>
        </p:spPr>
        <p:txBody>
          <a:bodyPr wrap="square">
            <a:spAutoFit/>
          </a:bodyPr>
          <a:p>
            <a:pPr marL="346075" indent="-346075">
              <a:buFont typeface="Times New Roman" panose="02020603050405020304" pitchFamily="18" charset="0"/>
              <a:buChar char="-"/>
            </a:pPr>
            <a:r>
              <a:rPr sz="2400"/>
              <a:t>T</a:t>
            </a:r>
            <a:r>
              <a:rPr sz="2400" baseline="-25000"/>
              <a:t>o</a:t>
            </a:r>
            <a:r>
              <a:rPr sz="2400"/>
              <a:t> is lateral transmissivity [m</a:t>
            </a:r>
            <a:r>
              <a:rPr sz="2400" baseline="30000"/>
              <a:t>2</a:t>
            </a:r>
            <a:r>
              <a:rPr sz="2400"/>
              <a:t>/h]</a:t>
            </a:r>
            <a:endParaRPr sz="2400"/>
          </a:p>
          <a:p>
            <a:pPr marL="346075" indent="-346075">
              <a:buFont typeface="Times New Roman" panose="02020603050405020304" pitchFamily="18" charset="0"/>
              <a:buChar char="-"/>
            </a:pPr>
            <a:r>
              <a:rPr sz="2400"/>
              <a:t>S is local storage deficit [m]</a:t>
            </a:r>
            <a:endParaRPr sz="2400"/>
          </a:p>
          <a:p>
            <a:pPr marL="346075" indent="-346075">
              <a:buFont typeface="Times New Roman" panose="02020603050405020304" pitchFamily="18" charset="0"/>
              <a:buChar char="-"/>
            </a:pPr>
            <a:r>
              <a:rPr sz="2400" err="1"/>
              <a:t>z is local water table depth [m] (=S/n</a:t>
            </a:r>
            <a:r>
              <a:rPr sz="2400" baseline="-25000" err="1"/>
              <a:t>e</a:t>
            </a:r>
            <a:r>
              <a:rPr sz="2400"/>
              <a:t>)</a:t>
            </a:r>
            <a:endParaRPr sz="2400"/>
          </a:p>
          <a:p>
            <a:pPr marL="346075" indent="-346075">
              <a:buFont typeface="Times New Roman" panose="02020603050405020304" pitchFamily="18" charset="0"/>
              <a:buChar char="-"/>
            </a:pPr>
            <a:r>
              <a:rPr sz="2400" err="1"/>
              <a:t>n</a:t>
            </a:r>
            <a:r>
              <a:rPr sz="2400" baseline="-25000" err="1"/>
              <a:t>e</a:t>
            </a:r>
            <a:r>
              <a:rPr sz="2400"/>
              <a:t> is effective porosity</a:t>
            </a:r>
            <a:endParaRPr sz="2400"/>
          </a:p>
          <a:p>
            <a:pPr marL="346075" indent="-346075">
              <a:buFont typeface="Times New Roman" panose="02020603050405020304" pitchFamily="18" charset="0"/>
              <a:buChar char="-"/>
            </a:pPr>
            <a:r>
              <a:rPr sz="2400"/>
              <a:t>m is a storage-discharge sensitivity parameter [m]</a:t>
            </a:r>
            <a:endParaRPr sz="2400"/>
          </a:p>
          <a:p>
            <a:pPr marL="346075" indent="-346075">
              <a:buFont typeface="Times New Roman" panose="02020603050405020304" pitchFamily="18" charset="0"/>
              <a:buChar char="-"/>
            </a:pPr>
            <a:r>
              <a:rPr sz="2400" err="1"/>
              <a:t>f =n</a:t>
            </a:r>
            <a:r>
              <a:rPr sz="2400" baseline="-25000" err="1"/>
              <a:t>e</a:t>
            </a:r>
            <a:r>
              <a:rPr sz="2400" err="1"/>
              <a:t>/m</a:t>
            </a:r>
            <a:r>
              <a:rPr sz="2400"/>
              <a:t> is an alternative storage-discharge sensitivity parameter [m</a:t>
            </a:r>
            <a:r>
              <a:rPr sz="2400" baseline="30000"/>
              <a:t>-1</a:t>
            </a:r>
            <a:r>
              <a:rPr sz="2400"/>
              <a:t>]</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6674" name="Gambar 156673" descr="streamtube2"/>
          <p:cNvPicPr>
            <a:picLocks noChangeAspect="1"/>
          </p:cNvPicPr>
          <p:nvPr/>
        </p:nvPicPr>
        <p:blipFill>
          <a:blip r:embed="rId1">
            <a:clrChange>
              <a:clrFrom>
                <a:srgbClr val="FFFFFF"/>
              </a:clrFrom>
              <a:clrTo>
                <a:srgbClr val="FFFFFF">
                  <a:alpha val="0"/>
                </a:srgbClr>
              </a:clrTo>
            </a:clrChange>
          </a:blip>
          <a:srcRect l="10327" t="8607" r="17818" b="39839"/>
          <a:stretch>
            <a:fillRect/>
          </a:stretch>
        </p:blipFill>
        <p:spPr>
          <a:xfrm>
            <a:off x="1524000" y="1447800"/>
            <a:ext cx="4076700" cy="3008313"/>
          </a:xfrm>
          <a:prstGeom prst="rect">
            <a:avLst/>
          </a:prstGeom>
          <a:noFill/>
          <a:ln w="9525">
            <a:noFill/>
          </a:ln>
        </p:spPr>
      </p:pic>
      <p:sp>
        <p:nvSpPr>
          <p:cNvPr id="156675" name="Judul 156674"/>
          <p:cNvSpPr>
            <a:spLocks noGrp="1"/>
          </p:cNvSpPr>
          <p:nvPr>
            <p:ph type="title"/>
          </p:nvPr>
        </p:nvSpPr>
        <p:spPr>
          <a:xfrm>
            <a:off x="2882900" y="0"/>
            <a:ext cx="7021513" cy="1143000"/>
          </a:xfrm>
        </p:spPr>
        <p:txBody>
          <a:bodyPr anchor="ctr"/>
          <a:p>
            <a:r>
              <a:rPr b="1" err="1">
                <a:solidFill>
                  <a:srgbClr val="000099"/>
                </a:solidFill>
                <a:latin typeface="Arial Narrow" panose="020B0606020202030204" pitchFamily="34" charset="0"/>
              </a:rPr>
              <a:t>Topmodel</a:t>
            </a:r>
            <a:r>
              <a:rPr b="1">
                <a:solidFill>
                  <a:srgbClr val="000099"/>
                </a:solidFill>
                <a:latin typeface="Arial Narrow" panose="020B0606020202030204" pitchFamily="34" charset="0"/>
              </a:rPr>
              <a:t> - Assumptions</a:t>
            </a:r>
            <a:endParaRPr b="1">
              <a:solidFill>
                <a:srgbClr val="000099"/>
              </a:solidFill>
              <a:latin typeface="Arial Narrow" panose="020B0606020202030204" pitchFamily="34" charset="0"/>
            </a:endParaRPr>
          </a:p>
        </p:txBody>
      </p:sp>
      <p:sp>
        <p:nvSpPr>
          <p:cNvPr id="156676" name="Placeholder Teks 156675"/>
          <p:cNvSpPr>
            <a:spLocks noGrp="1"/>
          </p:cNvSpPr>
          <p:nvPr>
            <p:ph type="body" idx="1"/>
          </p:nvPr>
        </p:nvSpPr>
        <p:spPr>
          <a:xfrm>
            <a:off x="5397500" y="1494155"/>
            <a:ext cx="6613525" cy="1136650"/>
          </a:xfrm>
        </p:spPr>
        <p:txBody>
          <a:bodyPr/>
          <a:p>
            <a:r>
              <a:rPr sz="2400" err="1">
                <a:solidFill>
                  <a:schemeClr val="tx1"/>
                </a:solidFill>
                <a:latin typeface="Arial" panose="020B0604020202020204" pitchFamily="34" charset="0"/>
              </a:rPr>
              <a:t>Profil tanah di setiap titik memiliki kapasitas terbatas untuk mengangkut air secara lateral ke lereng</a:t>
            </a:r>
            <a:endParaRPr sz="2400">
              <a:solidFill>
                <a:schemeClr val="tx1"/>
              </a:solidFill>
              <a:latin typeface="Arial" panose="020B0604020202020204" pitchFamily="34" charset="0"/>
            </a:endParaRPr>
          </a:p>
        </p:txBody>
      </p:sp>
      <p:graphicFrame>
        <p:nvGraphicFramePr>
          <p:cNvPr id="156677" name="Objek 156676"/>
          <p:cNvGraphicFramePr/>
          <p:nvPr/>
        </p:nvGraphicFramePr>
        <p:xfrm>
          <a:off x="5830888" y="2873375"/>
          <a:ext cx="3556000" cy="430213"/>
        </p:xfrm>
        <a:graphic>
          <a:graphicData uri="http://schemas.openxmlformats.org/presentationml/2006/ole">
            <mc:AlternateContent xmlns:mc="http://schemas.openxmlformats.org/markup-compatibility/2006">
              <mc:Choice xmlns:v="urn:schemas-microsoft-com:vml" Requires="v">
                <p:oleObj spid="_x0000_s3078" name="" r:id="rId2" imgW="3554730" imgH="431800" progId="Equation.3">
                  <p:embed/>
                </p:oleObj>
              </mc:Choice>
              <mc:Fallback>
                <p:oleObj name="" r:id="rId2" imgW="3554730" imgH="431800" progId="Equation.3">
                  <p:embed/>
                  <p:pic>
                    <p:nvPicPr>
                      <p:cNvPr id="0" name="Gambar 3077"/>
                      <p:cNvPicPr/>
                      <p:nvPr/>
                    </p:nvPicPr>
                    <p:blipFill>
                      <a:blip r:embed="rId3"/>
                      <a:stretch>
                        <a:fillRect/>
                      </a:stretch>
                    </p:blipFill>
                    <p:spPr>
                      <a:xfrm>
                        <a:off x="5830888" y="2873375"/>
                        <a:ext cx="3556000" cy="430213"/>
                      </a:xfrm>
                      <a:prstGeom prst="rect">
                        <a:avLst/>
                      </a:prstGeom>
                      <a:noFill/>
                      <a:ln w="38100">
                        <a:noFill/>
                        <a:miter/>
                      </a:ln>
                    </p:spPr>
                  </p:pic>
                </p:oleObj>
              </mc:Fallback>
            </mc:AlternateContent>
          </a:graphicData>
        </a:graphic>
      </p:graphicFrame>
      <p:graphicFrame>
        <p:nvGraphicFramePr>
          <p:cNvPr id="156678" name="Objek 156677"/>
          <p:cNvGraphicFramePr/>
          <p:nvPr/>
        </p:nvGraphicFramePr>
        <p:xfrm>
          <a:off x="6584950" y="3600450"/>
          <a:ext cx="2616200" cy="1320800"/>
        </p:xfrm>
        <a:graphic>
          <a:graphicData uri="http://schemas.openxmlformats.org/presentationml/2006/ole">
            <mc:AlternateContent xmlns:mc="http://schemas.openxmlformats.org/markup-compatibility/2006">
              <mc:Choice xmlns:v="urn:schemas-microsoft-com:vml" Requires="v">
                <p:oleObj spid="_x0000_s3079" name="" r:id="rId4" imgW="2614930" imgH="1320165" progId="Equation.3">
                  <p:embed/>
                </p:oleObj>
              </mc:Choice>
              <mc:Fallback>
                <p:oleObj name="" r:id="rId4" imgW="2614930" imgH="1320165" progId="Equation.3">
                  <p:embed/>
                  <p:pic>
                    <p:nvPicPr>
                      <p:cNvPr id="0" name="Gambar 3078"/>
                      <p:cNvPicPr/>
                      <p:nvPr/>
                    </p:nvPicPr>
                    <p:blipFill>
                      <a:blip r:embed="rId5"/>
                      <a:stretch>
                        <a:fillRect/>
                      </a:stretch>
                    </p:blipFill>
                    <p:spPr>
                      <a:xfrm>
                        <a:off x="6584950" y="3600450"/>
                        <a:ext cx="2616200" cy="1320800"/>
                      </a:xfrm>
                      <a:prstGeom prst="rect">
                        <a:avLst/>
                      </a:prstGeom>
                      <a:noFill/>
                      <a:ln w="38100">
                        <a:noFill/>
                        <a:miter/>
                      </a:ln>
                    </p:spPr>
                  </p:pic>
                </p:oleObj>
              </mc:Fallback>
            </mc:AlternateContent>
          </a:graphicData>
        </a:graphic>
      </p:graphicFrame>
      <p:sp>
        <p:nvSpPr>
          <p:cNvPr id="156679" name="Kotak Teks 156678"/>
          <p:cNvSpPr txBox="1"/>
          <p:nvPr/>
        </p:nvSpPr>
        <p:spPr>
          <a:xfrm>
            <a:off x="5765800" y="3481388"/>
            <a:ext cx="717550" cy="460375"/>
          </a:xfrm>
          <a:prstGeom prst="rect">
            <a:avLst/>
          </a:prstGeom>
          <a:noFill/>
          <a:ln w="9525">
            <a:noFill/>
          </a:ln>
        </p:spPr>
        <p:txBody>
          <a:bodyPr>
            <a:spAutoFit/>
          </a:bodyPr>
          <a:p>
            <a:pPr>
              <a:spcBef>
                <a:spcPct val="50000"/>
              </a:spcBef>
            </a:pPr>
            <a:r>
              <a:rPr sz="2400">
                <a:solidFill>
                  <a:schemeClr val="bg2"/>
                </a:solidFill>
              </a:rPr>
              <a:t>e.g.</a:t>
            </a:r>
            <a:endParaRPr sz="2400">
              <a:solidFill>
                <a:schemeClr val="bg2"/>
              </a:solidFill>
            </a:endParaRPr>
          </a:p>
        </p:txBody>
      </p:sp>
      <p:sp>
        <p:nvSpPr>
          <p:cNvPr id="156680" name="Kotak Teks 156679"/>
          <p:cNvSpPr txBox="1"/>
          <p:nvPr/>
        </p:nvSpPr>
        <p:spPr>
          <a:xfrm>
            <a:off x="5800725" y="4183063"/>
            <a:ext cx="717550" cy="460375"/>
          </a:xfrm>
          <a:prstGeom prst="rect">
            <a:avLst/>
          </a:prstGeom>
          <a:noFill/>
          <a:ln w="9525">
            <a:noFill/>
          </a:ln>
        </p:spPr>
        <p:txBody>
          <a:bodyPr>
            <a:spAutoFit/>
          </a:bodyPr>
          <a:p>
            <a:pPr>
              <a:spcBef>
                <a:spcPct val="50000"/>
              </a:spcBef>
            </a:pPr>
            <a:r>
              <a:rPr sz="2400">
                <a:solidFill>
                  <a:schemeClr val="bg2"/>
                </a:solidFill>
              </a:rPr>
              <a:t>or</a:t>
            </a:r>
            <a:endParaRPr sz="2400">
              <a:solidFill>
                <a:schemeClr val="bg2"/>
              </a:solidFill>
            </a:endParaRPr>
          </a:p>
        </p:txBody>
      </p:sp>
      <p:graphicFrame>
        <p:nvGraphicFramePr>
          <p:cNvPr id="156681" name="Objek 156680"/>
          <p:cNvGraphicFramePr/>
          <p:nvPr/>
        </p:nvGraphicFramePr>
        <p:xfrm>
          <a:off x="5816600" y="5022850"/>
          <a:ext cx="4005263" cy="1684338"/>
        </p:xfrm>
        <a:graphic>
          <a:graphicData uri="http://schemas.openxmlformats.org/presentationml/2006/ole">
            <mc:AlternateContent xmlns:mc="http://schemas.openxmlformats.org/markup-compatibility/2006">
              <mc:Choice xmlns:v="urn:schemas-microsoft-com:vml" Requires="v">
                <p:oleObj spid="_x0000_s3080" name="" r:id="rId6" imgW="4013200" imgH="1694180" progId="Word.Document.8">
                  <p:embed/>
                </p:oleObj>
              </mc:Choice>
              <mc:Fallback>
                <p:oleObj name="" r:id="rId6" imgW="4013200" imgH="1694180" progId="Word.Document.8">
                  <p:embed/>
                  <p:pic>
                    <p:nvPicPr>
                      <p:cNvPr id="0" name="Gambar 3079"/>
                      <p:cNvPicPr/>
                      <p:nvPr/>
                    </p:nvPicPr>
                    <p:blipFill>
                      <a:blip r:embed="rId7"/>
                      <a:stretch>
                        <a:fillRect/>
                      </a:stretch>
                    </p:blipFill>
                    <p:spPr>
                      <a:xfrm>
                        <a:off x="5816600" y="5022850"/>
                        <a:ext cx="4005263" cy="1684338"/>
                      </a:xfrm>
                      <a:prstGeom prst="rect">
                        <a:avLst/>
                      </a:prstGeom>
                      <a:noFill/>
                      <a:ln w="38100">
                        <a:noFill/>
                        <a:miter/>
                      </a:ln>
                    </p:spPr>
                  </p:pic>
                </p:oleObj>
              </mc:Fallback>
            </mc:AlternateContent>
          </a:graphicData>
        </a:graphic>
      </p:graphicFrame>
      <p:grpSp>
        <p:nvGrpSpPr>
          <p:cNvPr id="156682" name="Grup 156681"/>
          <p:cNvGrpSpPr/>
          <p:nvPr/>
        </p:nvGrpSpPr>
        <p:grpSpPr>
          <a:xfrm>
            <a:off x="2005013" y="4419600"/>
            <a:ext cx="3557587" cy="1600200"/>
            <a:chOff x="303" y="2784"/>
            <a:chExt cx="2241" cy="1008"/>
          </a:xfrm>
        </p:grpSpPr>
        <p:sp>
          <p:nvSpPr>
            <p:cNvPr id="156683" name="Bentuk Bebas 156682"/>
            <p:cNvSpPr/>
            <p:nvPr/>
          </p:nvSpPr>
          <p:spPr>
            <a:xfrm>
              <a:off x="303" y="2784"/>
              <a:ext cx="2145" cy="801"/>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9525" cap="flat" cmpd="sng">
              <a:solidFill>
                <a:schemeClr val="bg2"/>
              </a:solidFill>
              <a:prstDash val="solid"/>
              <a:headEnd type="none" w="med" len="med"/>
              <a:tailEnd type="none" w="med" len="med"/>
            </a:ln>
          </p:spPr>
          <p:txBody>
            <a:bodyPr/>
            <a:p>
              <a:endParaRPr lang="id-ID" altLang="en-US"/>
            </a:p>
          </p:txBody>
        </p:sp>
        <p:sp>
          <p:nvSpPr>
            <p:cNvPr id="156684" name="Bentuk Bebas 156683"/>
            <p:cNvSpPr/>
            <p:nvPr/>
          </p:nvSpPr>
          <p:spPr>
            <a:xfrm>
              <a:off x="808" y="3024"/>
              <a:ext cx="1640" cy="411"/>
            </a:xfrm>
            <a:custGeom>
              <a:avLst/>
              <a:gdLst/>
              <a:ahLst/>
              <a:cxnLst/>
              <a:pathLst>
                <a:path w="1200" h="384">
                  <a:moveTo>
                    <a:pt x="1200" y="0"/>
                  </a:moveTo>
                  <a:cubicBezTo>
                    <a:pt x="1096" y="8"/>
                    <a:pt x="992" y="16"/>
                    <a:pt x="864" y="48"/>
                  </a:cubicBezTo>
                  <a:cubicBezTo>
                    <a:pt x="736" y="80"/>
                    <a:pt x="552" y="144"/>
                    <a:pt x="432" y="192"/>
                  </a:cubicBezTo>
                  <a:cubicBezTo>
                    <a:pt x="312" y="240"/>
                    <a:pt x="216" y="304"/>
                    <a:pt x="144" y="336"/>
                  </a:cubicBezTo>
                  <a:cubicBezTo>
                    <a:pt x="72" y="368"/>
                    <a:pt x="36" y="376"/>
                    <a:pt x="0" y="384"/>
                  </a:cubicBezTo>
                </a:path>
              </a:pathLst>
            </a:custGeom>
            <a:noFill/>
            <a:ln w="9525" cap="flat" cmpd="sng">
              <a:solidFill>
                <a:schemeClr val="bg2">
                  <a:alpha val="100000"/>
                </a:schemeClr>
              </a:solidFill>
              <a:prstDash val="dash"/>
              <a:headEnd type="none" w="med" len="med"/>
              <a:tailEnd type="none" w="med" len="med"/>
            </a:ln>
          </p:spPr>
          <p:txBody>
            <a:bodyPr/>
            <a:p>
              <a:endParaRPr lang="id-ID" altLang="en-US"/>
            </a:p>
          </p:txBody>
        </p:sp>
        <p:sp>
          <p:nvSpPr>
            <p:cNvPr id="156685" name="Bentuk Bebas 156684"/>
            <p:cNvSpPr/>
            <p:nvPr/>
          </p:nvSpPr>
          <p:spPr>
            <a:xfrm>
              <a:off x="336" y="3312"/>
              <a:ext cx="2145" cy="480"/>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152400" cap="flat" cmpd="sng">
              <a:pattFill prst="lgConfetti">
                <a:fgClr>
                  <a:schemeClr val="bg2"/>
                </a:fgClr>
                <a:bgClr>
                  <a:srgbClr val="FFFFFF"/>
                </a:bgClr>
              </a:pattFill>
              <a:prstDash val="solid"/>
              <a:headEnd type="none" w="med" len="med"/>
              <a:tailEnd type="none" w="med" len="med"/>
            </a:ln>
          </p:spPr>
          <p:txBody>
            <a:bodyPr/>
            <a:p>
              <a:endParaRPr lang="id-ID" altLang="en-US"/>
            </a:p>
          </p:txBody>
        </p:sp>
        <p:sp>
          <p:nvSpPr>
            <p:cNvPr id="156686" name="Konektor Garis Lurus 156685"/>
            <p:cNvSpPr/>
            <p:nvPr/>
          </p:nvSpPr>
          <p:spPr>
            <a:xfrm flipH="1">
              <a:off x="528" y="3312"/>
              <a:ext cx="480" cy="0"/>
            </a:xfrm>
            <a:prstGeom prst="line">
              <a:avLst/>
            </a:prstGeom>
            <a:ln w="9525" cap="flat" cmpd="sng">
              <a:solidFill>
                <a:schemeClr val="tx1"/>
              </a:solidFill>
              <a:prstDash val="solid"/>
              <a:headEnd type="triangle" w="med" len="med"/>
              <a:tailEnd type="triangle" w="med" len="med"/>
            </a:ln>
          </p:spPr>
        </p:sp>
        <p:sp>
          <p:nvSpPr>
            <p:cNvPr id="156687" name="Konektor Garis Lurus 156686"/>
            <p:cNvSpPr/>
            <p:nvPr/>
          </p:nvSpPr>
          <p:spPr>
            <a:xfrm>
              <a:off x="528" y="3312"/>
              <a:ext cx="0" cy="240"/>
            </a:xfrm>
            <a:prstGeom prst="line">
              <a:avLst/>
            </a:prstGeom>
            <a:ln w="9525" cap="flat" cmpd="sng">
              <a:solidFill>
                <a:schemeClr val="tx1"/>
              </a:solidFill>
              <a:prstDash val="solid"/>
              <a:headEnd type="triangle" w="med" len="med"/>
              <a:tailEnd type="triangle" w="med" len="med"/>
            </a:ln>
          </p:spPr>
        </p:sp>
        <p:sp>
          <p:nvSpPr>
            <p:cNvPr id="156688" name="Kotak Teks 156687"/>
            <p:cNvSpPr txBox="1"/>
            <p:nvPr/>
          </p:nvSpPr>
          <p:spPr>
            <a:xfrm>
              <a:off x="336" y="3312"/>
              <a:ext cx="336" cy="251"/>
            </a:xfrm>
            <a:prstGeom prst="rect">
              <a:avLst/>
            </a:prstGeom>
            <a:noFill/>
            <a:ln w="9525">
              <a:noFill/>
            </a:ln>
          </p:spPr>
          <p:txBody>
            <a:bodyPr>
              <a:spAutoFit/>
            </a:bodyPr>
            <a:p>
              <a:pPr>
                <a:spcBef>
                  <a:spcPct val="50000"/>
                </a:spcBef>
              </a:pPr>
              <a:r>
                <a:rPr sz="2000"/>
                <a:t>S</a:t>
              </a:r>
              <a:endParaRPr sz="2000"/>
            </a:p>
          </p:txBody>
        </p:sp>
        <p:sp>
          <p:nvSpPr>
            <p:cNvPr id="156689" name="Kotak Teks 156688"/>
            <p:cNvSpPr txBox="1"/>
            <p:nvPr/>
          </p:nvSpPr>
          <p:spPr>
            <a:xfrm>
              <a:off x="2208" y="3024"/>
              <a:ext cx="336" cy="251"/>
            </a:xfrm>
            <a:prstGeom prst="rect">
              <a:avLst/>
            </a:prstGeom>
            <a:noFill/>
            <a:ln w="9525">
              <a:noFill/>
            </a:ln>
          </p:spPr>
          <p:txBody>
            <a:bodyPr>
              <a:spAutoFit/>
            </a:bodyPr>
            <a:p>
              <a:pPr>
                <a:spcBef>
                  <a:spcPct val="50000"/>
                </a:spcBef>
              </a:pPr>
              <a:r>
                <a:rPr sz="2000" err="1"/>
                <a:t>D</a:t>
              </a:r>
              <a:r>
                <a:rPr sz="2000" baseline="-25000" err="1"/>
                <a:t>w</a:t>
              </a:r>
              <a:endParaRPr sz="2000"/>
            </a:p>
          </p:txBody>
        </p:sp>
        <p:sp>
          <p:nvSpPr>
            <p:cNvPr id="156690" name="Konektor Garis Lurus 156689"/>
            <p:cNvSpPr/>
            <p:nvPr/>
          </p:nvSpPr>
          <p:spPr>
            <a:xfrm>
              <a:off x="2160" y="3039"/>
              <a:ext cx="0" cy="273"/>
            </a:xfrm>
            <a:prstGeom prst="line">
              <a:avLst/>
            </a:prstGeom>
            <a:ln w="9525" cap="flat" cmpd="sng">
              <a:solidFill>
                <a:schemeClr val="tx1"/>
              </a:solidFill>
              <a:prstDash val="solid"/>
              <a:headEnd type="triangle" w="med" len="med"/>
              <a:tailEnd type="triangle" w="med" len="med"/>
            </a:ln>
          </p:spPr>
        </p:sp>
        <p:sp>
          <p:nvSpPr>
            <p:cNvPr id="156691" name="Kotak Teks 156690"/>
            <p:cNvSpPr txBox="1"/>
            <p:nvPr/>
          </p:nvSpPr>
          <p:spPr>
            <a:xfrm>
              <a:off x="1632" y="2976"/>
              <a:ext cx="336" cy="251"/>
            </a:xfrm>
            <a:prstGeom prst="rect">
              <a:avLst/>
            </a:prstGeom>
            <a:noFill/>
            <a:ln w="9525">
              <a:noFill/>
            </a:ln>
          </p:spPr>
          <p:txBody>
            <a:bodyPr>
              <a:spAutoFit/>
            </a:bodyPr>
            <a:p>
              <a:pPr>
                <a:spcBef>
                  <a:spcPct val="50000"/>
                </a:spcBef>
              </a:pPr>
              <a:r>
                <a:rPr sz="2000"/>
                <a:t>D</a:t>
              </a:r>
              <a:endParaRPr sz="2000"/>
            </a:p>
          </p:txBody>
        </p:sp>
        <p:sp>
          <p:nvSpPr>
            <p:cNvPr id="156692" name="Konektor Garis Lurus 156691"/>
            <p:cNvSpPr/>
            <p:nvPr/>
          </p:nvSpPr>
          <p:spPr>
            <a:xfrm>
              <a:off x="1855" y="2891"/>
              <a:ext cx="0" cy="438"/>
            </a:xfrm>
            <a:prstGeom prst="line">
              <a:avLst/>
            </a:prstGeom>
            <a:ln w="9525" cap="flat" cmpd="sng">
              <a:solidFill>
                <a:schemeClr val="tx1"/>
              </a:solidFill>
              <a:prstDash val="solid"/>
              <a:headEnd type="triangle" w="med" len="med"/>
              <a:tailEnd type="triangle" w="med" len="med"/>
            </a:ln>
          </p:spPr>
        </p:sp>
        <p:sp>
          <p:nvSpPr>
            <p:cNvPr id="156693" name="Segitiga Sama Kaki 156692"/>
            <p:cNvSpPr/>
            <p:nvPr/>
          </p:nvSpPr>
          <p:spPr>
            <a:xfrm flipV="1">
              <a:off x="2186" y="2950"/>
              <a:ext cx="99" cy="74"/>
            </a:xfrm>
            <a:prstGeom prst="triangle">
              <a:avLst>
                <a:gd name="adj" fmla="val 50000"/>
              </a:avLst>
            </a:prstGeom>
            <a:noFill/>
            <a:ln w="9525" cap="flat" cmpd="sng">
              <a:solidFill>
                <a:schemeClr val="bg2"/>
              </a:solidFill>
              <a:prstDash val="solid"/>
              <a:miter/>
              <a:headEnd type="none" w="med" len="med"/>
              <a:tailEnd type="none" w="med" len="med"/>
            </a:ln>
          </p:spPr>
          <p:txBody>
            <a:bodyPr/>
            <a:p>
              <a:endParaRPr lang="id-ID" altLang="en-US"/>
            </a:p>
          </p:txBody>
        </p:sp>
        <p:sp>
          <p:nvSpPr>
            <p:cNvPr id="156694" name="Konektor Garis Lurus 156693"/>
            <p:cNvSpPr/>
            <p:nvPr/>
          </p:nvSpPr>
          <p:spPr>
            <a:xfrm flipH="1">
              <a:off x="608" y="3541"/>
              <a:ext cx="263" cy="83"/>
            </a:xfrm>
            <a:prstGeom prst="line">
              <a:avLst/>
            </a:prstGeom>
            <a:ln w="9525" cap="flat" cmpd="sng">
              <a:solidFill>
                <a:srgbClr val="003399"/>
              </a:solidFill>
              <a:prstDash val="solid"/>
              <a:headEnd type="none" w="med" len="med"/>
              <a:tailEnd type="triangle" w="med" len="med"/>
            </a:ln>
          </p:spPr>
        </p:sp>
        <p:sp>
          <p:nvSpPr>
            <p:cNvPr id="156695" name="Konektor Garis Lurus 156694"/>
            <p:cNvSpPr/>
            <p:nvPr/>
          </p:nvSpPr>
          <p:spPr>
            <a:xfrm flipH="1">
              <a:off x="1255" y="3292"/>
              <a:ext cx="287" cy="91"/>
            </a:xfrm>
            <a:prstGeom prst="line">
              <a:avLst/>
            </a:prstGeom>
            <a:ln w="9525" cap="flat" cmpd="sng">
              <a:solidFill>
                <a:srgbClr val="003399"/>
              </a:solidFill>
              <a:prstDash val="solid"/>
              <a:headEnd type="none" w="med" len="med"/>
              <a:tailEnd type="triangle" w="med" len="med"/>
            </a:ln>
          </p:spPr>
        </p:sp>
      </p:grpSp>
      <p:sp>
        <p:nvSpPr>
          <p:cNvPr id="156697" name="Konektor Garis Lurus 156696"/>
          <p:cNvSpPr/>
          <p:nvPr/>
        </p:nvSpPr>
        <p:spPr>
          <a:xfrm>
            <a:off x="3021013" y="1371600"/>
            <a:ext cx="7646987" cy="0"/>
          </a:xfrm>
          <a:prstGeom prst="line">
            <a:avLst/>
          </a:prstGeom>
          <a:ln w="12700" cap="sq" cmpd="sng">
            <a:solidFill>
              <a:schemeClr val="bg2"/>
            </a:solidFill>
            <a:prstDash val="solid"/>
            <a:headEnd type="none" w="sm" len="sm"/>
            <a:tailEnd type="none" w="sm" len="sm"/>
          </a:ln>
        </p:spPr>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Judul 157697"/>
          <p:cNvSpPr>
            <a:spLocks noGrp="1"/>
          </p:cNvSpPr>
          <p:nvPr>
            <p:ph type="title"/>
          </p:nvPr>
        </p:nvSpPr>
        <p:spPr>
          <a:xfrm>
            <a:off x="3175000" y="203200"/>
            <a:ext cx="7021513" cy="1143000"/>
          </a:xfrm>
        </p:spPr>
        <p:txBody>
          <a:bodyPr anchor="ctr"/>
          <a:p>
            <a:r>
              <a:rPr b="1" err="1">
                <a:solidFill>
                  <a:srgbClr val="000099"/>
                </a:solidFill>
                <a:latin typeface="Arial Narrow" panose="020B0606020202030204" pitchFamily="34" charset="0"/>
              </a:rPr>
              <a:t>Topmodel</a:t>
            </a:r>
            <a:r>
              <a:rPr b="1">
                <a:solidFill>
                  <a:srgbClr val="000099"/>
                </a:solidFill>
                <a:latin typeface="Arial Narrow" panose="020B0606020202030204" pitchFamily="34" charset="0"/>
              </a:rPr>
              <a:t> - Assumptions</a:t>
            </a:r>
            <a:endParaRPr b="1">
              <a:solidFill>
                <a:srgbClr val="000099"/>
              </a:solidFill>
              <a:latin typeface="Arial Narrow" panose="020B0606020202030204" pitchFamily="34" charset="0"/>
            </a:endParaRPr>
          </a:p>
        </p:txBody>
      </p:sp>
      <p:sp>
        <p:nvSpPr>
          <p:cNvPr id="157699" name="Placeholder Teks 157698"/>
          <p:cNvSpPr>
            <a:spLocks noGrp="1"/>
          </p:cNvSpPr>
          <p:nvPr>
            <p:ph type="body" idx="1"/>
          </p:nvPr>
        </p:nvSpPr>
        <p:spPr>
          <a:xfrm>
            <a:off x="5410200" y="1595755"/>
            <a:ext cx="6241415" cy="1123950"/>
          </a:xfrm>
        </p:spPr>
        <p:txBody>
          <a:bodyPr/>
          <a:p>
            <a:r>
              <a:rPr sz="2400">
                <a:solidFill>
                  <a:schemeClr val="tx1"/>
                </a:solidFill>
                <a:latin typeface="Arial" panose="020B0604020202020204" pitchFamily="34" charset="0"/>
              </a:rPr>
              <a:t>Debit lateral aktual sebanding dengan daerah tangkapan spesifik</a:t>
            </a:r>
            <a:r>
              <a:rPr sz="2800">
                <a:solidFill>
                  <a:schemeClr val="tx1"/>
                </a:solidFill>
                <a:latin typeface="Arial" panose="020B0604020202020204" pitchFamily="34" charset="0"/>
              </a:rPr>
              <a:t>.</a:t>
            </a:r>
            <a:endParaRPr sz="2800">
              <a:solidFill>
                <a:schemeClr val="tx1"/>
              </a:solidFill>
              <a:latin typeface="Arial" panose="020B0604020202020204" pitchFamily="34" charset="0"/>
            </a:endParaRPr>
          </a:p>
        </p:txBody>
      </p:sp>
      <p:graphicFrame>
        <p:nvGraphicFramePr>
          <p:cNvPr id="157700" name="Objek 157699"/>
          <p:cNvGraphicFramePr/>
          <p:nvPr/>
        </p:nvGraphicFramePr>
        <p:xfrm>
          <a:off x="7226300" y="2946083"/>
          <a:ext cx="1244600" cy="381000"/>
        </p:xfrm>
        <a:graphic>
          <a:graphicData uri="http://schemas.openxmlformats.org/presentationml/2006/ole">
            <mc:AlternateContent xmlns:mc="http://schemas.openxmlformats.org/markup-compatibility/2006">
              <mc:Choice xmlns:v="urn:schemas-microsoft-com:vml" Requires="v">
                <p:oleObj spid="_x0000_s3081" name="" r:id="rId1" imgW="1243965" imgH="381000" progId="Equation.3">
                  <p:embed/>
                </p:oleObj>
              </mc:Choice>
              <mc:Fallback>
                <p:oleObj name="" r:id="rId1" imgW="1243965" imgH="381000" progId="Equation.3">
                  <p:embed/>
                  <p:pic>
                    <p:nvPicPr>
                      <p:cNvPr id="0" name="Gambar 3080"/>
                      <p:cNvPicPr/>
                      <p:nvPr/>
                    </p:nvPicPr>
                    <p:blipFill>
                      <a:blip r:embed="rId2"/>
                      <a:stretch>
                        <a:fillRect/>
                      </a:stretch>
                    </p:blipFill>
                    <p:spPr>
                      <a:xfrm>
                        <a:off x="7226300" y="2946083"/>
                        <a:ext cx="1244600" cy="381000"/>
                      </a:xfrm>
                      <a:prstGeom prst="rect">
                        <a:avLst/>
                      </a:prstGeom>
                      <a:noFill/>
                      <a:ln w="38100">
                        <a:noFill/>
                        <a:miter/>
                      </a:ln>
                    </p:spPr>
                  </p:pic>
                </p:oleObj>
              </mc:Fallback>
            </mc:AlternateContent>
          </a:graphicData>
        </a:graphic>
      </p:graphicFrame>
      <p:graphicFrame>
        <p:nvGraphicFramePr>
          <p:cNvPr id="157701" name="Objek 157700"/>
          <p:cNvGraphicFramePr/>
          <p:nvPr/>
        </p:nvGraphicFramePr>
        <p:xfrm>
          <a:off x="5791200" y="5740400"/>
          <a:ext cx="4827588" cy="1044575"/>
        </p:xfrm>
        <a:graphic>
          <a:graphicData uri="http://schemas.openxmlformats.org/presentationml/2006/ole">
            <mc:AlternateContent xmlns:mc="http://schemas.openxmlformats.org/markup-compatibility/2006">
              <mc:Choice xmlns:v="urn:schemas-microsoft-com:vml" Requires="v">
                <p:oleObj spid="_x0000_s3082" name="" r:id="rId3" imgW="4013200" imgH="876300" progId="Word.Document.8">
                  <p:embed/>
                </p:oleObj>
              </mc:Choice>
              <mc:Fallback>
                <p:oleObj name="" r:id="rId3" imgW="4013200" imgH="876300" progId="Word.Document.8">
                  <p:embed/>
                  <p:pic>
                    <p:nvPicPr>
                      <p:cNvPr id="0" name="Gambar 3081"/>
                      <p:cNvPicPr/>
                      <p:nvPr/>
                    </p:nvPicPr>
                    <p:blipFill>
                      <a:blip r:embed="rId4"/>
                      <a:stretch>
                        <a:fillRect/>
                      </a:stretch>
                    </p:blipFill>
                    <p:spPr>
                      <a:xfrm>
                        <a:off x="5791200" y="5740400"/>
                        <a:ext cx="4827588" cy="1044575"/>
                      </a:xfrm>
                      <a:prstGeom prst="rect">
                        <a:avLst/>
                      </a:prstGeom>
                      <a:noFill/>
                      <a:ln w="38100">
                        <a:noFill/>
                        <a:miter/>
                      </a:ln>
                    </p:spPr>
                  </p:pic>
                </p:oleObj>
              </mc:Fallback>
            </mc:AlternateContent>
          </a:graphicData>
        </a:graphic>
      </p:graphicFrame>
      <p:sp>
        <p:nvSpPr>
          <p:cNvPr id="157702" name="Kotak Teks 157701"/>
          <p:cNvSpPr txBox="1"/>
          <p:nvPr/>
        </p:nvSpPr>
        <p:spPr>
          <a:xfrm>
            <a:off x="997585" y="1573530"/>
            <a:ext cx="4291965" cy="583565"/>
          </a:xfrm>
          <a:prstGeom prst="rect">
            <a:avLst/>
          </a:prstGeom>
          <a:noFill/>
          <a:ln w="12700">
            <a:noFill/>
          </a:ln>
        </p:spPr>
        <p:txBody>
          <a:bodyPr wrap="square">
            <a:spAutoFit/>
          </a:bodyPr>
          <a:p>
            <a:r>
              <a:rPr lang="en-CA" altLang="x-none" sz="1600" b="1">
                <a:solidFill>
                  <a:schemeClr val="tx1"/>
                </a:solidFill>
              </a:rPr>
              <a:t>Specific catchment area</a:t>
            </a:r>
            <a:r>
              <a:rPr lang="en-CA" altLang="x-none" sz="1600">
                <a:solidFill>
                  <a:schemeClr val="tx1"/>
                </a:solidFill>
              </a:rPr>
              <a:t> </a:t>
            </a:r>
            <a:r>
              <a:rPr lang="en-CA" altLang="x-none" sz="1600" i="1">
                <a:solidFill>
                  <a:schemeClr val="tx1"/>
                </a:solidFill>
              </a:rPr>
              <a:t>a</a:t>
            </a:r>
            <a:r>
              <a:rPr lang="en-CA" altLang="x-none" sz="1600">
                <a:solidFill>
                  <a:schemeClr val="tx1"/>
                </a:solidFill>
              </a:rPr>
              <a:t> [</a:t>
            </a:r>
            <a:r>
              <a:rPr lang="en-CA" altLang="x-none" sz="1600">
                <a:solidFill>
                  <a:schemeClr val="tx1"/>
                </a:solidFill>
                <a:sym typeface="Symbol" panose="05050102010706020507" pitchFamily="18" charset="2"/>
              </a:rPr>
              <a:t>m</a:t>
            </a:r>
            <a:r>
              <a:rPr lang="en-CA" altLang="x-none" sz="1600" baseline="30000">
                <a:solidFill>
                  <a:schemeClr val="tx1"/>
                </a:solidFill>
                <a:sym typeface="Symbol" panose="05050102010706020507" pitchFamily="18" charset="2"/>
              </a:rPr>
              <a:t>2</a:t>
            </a:r>
            <a:r>
              <a:rPr lang="en-CA" altLang="x-none" sz="1600">
                <a:solidFill>
                  <a:schemeClr val="tx1"/>
                </a:solidFill>
                <a:sym typeface="Symbol" panose="05050102010706020507" pitchFamily="18" charset="2"/>
              </a:rPr>
              <a:t>/m  m] </a:t>
            </a:r>
            <a:endParaRPr lang="en-CA" altLang="x-none" sz="1600">
              <a:solidFill>
                <a:schemeClr val="tx1"/>
              </a:solidFill>
              <a:sym typeface="Symbol" panose="05050102010706020507" pitchFamily="18" charset="2"/>
            </a:endParaRPr>
          </a:p>
          <a:p>
            <a:r>
              <a:rPr lang="en-CA" altLang="x-none" sz="1600">
                <a:solidFill>
                  <a:schemeClr val="tx1"/>
                </a:solidFill>
                <a:sym typeface="Symbol" panose="05050102010706020507" pitchFamily="18" charset="2"/>
              </a:rPr>
              <a:t>(per unit contour length)</a:t>
            </a:r>
            <a:endParaRPr lang="en-CA" altLang="x-none" sz="1600">
              <a:solidFill>
                <a:schemeClr val="tx1"/>
              </a:solidFill>
              <a:effectLst>
                <a:outerShdw blurRad="38100" dist="38100" dir="2700000">
                  <a:srgbClr val="C0C0C0"/>
                </a:outerShdw>
              </a:effectLst>
              <a:sym typeface="Symbol" panose="05050102010706020507" pitchFamily="18" charset="2"/>
            </a:endParaRPr>
          </a:p>
        </p:txBody>
      </p:sp>
      <p:pic>
        <p:nvPicPr>
          <p:cNvPr id="157703" name="Gambar 157702" descr="streamtube2"/>
          <p:cNvPicPr>
            <a:picLocks noChangeAspect="1"/>
          </p:cNvPicPr>
          <p:nvPr/>
        </p:nvPicPr>
        <p:blipFill>
          <a:blip r:embed="rId5">
            <a:clrChange>
              <a:clrFrom>
                <a:srgbClr val="FFFFFF"/>
              </a:clrFrom>
              <a:clrTo>
                <a:srgbClr val="FFFFFF">
                  <a:alpha val="0"/>
                </a:srgbClr>
              </a:clrTo>
            </a:clrChange>
          </a:blip>
          <a:srcRect l="10327" t="8607" r="17818" b="39839"/>
          <a:stretch>
            <a:fillRect/>
          </a:stretch>
        </p:blipFill>
        <p:spPr>
          <a:xfrm>
            <a:off x="1524000" y="1878013"/>
            <a:ext cx="4076700" cy="3008312"/>
          </a:xfrm>
          <a:prstGeom prst="rect">
            <a:avLst/>
          </a:prstGeom>
          <a:noFill/>
          <a:ln w="9525">
            <a:noFill/>
          </a:ln>
        </p:spPr>
      </p:pic>
      <p:grpSp>
        <p:nvGrpSpPr>
          <p:cNvPr id="157704" name="Grup 157703"/>
          <p:cNvGrpSpPr/>
          <p:nvPr/>
        </p:nvGrpSpPr>
        <p:grpSpPr>
          <a:xfrm>
            <a:off x="1978025" y="4837113"/>
            <a:ext cx="3557588" cy="1600200"/>
            <a:chOff x="286" y="3047"/>
            <a:chExt cx="2241" cy="1008"/>
          </a:xfrm>
        </p:grpSpPr>
        <p:sp>
          <p:nvSpPr>
            <p:cNvPr id="157705" name="Bentuk Bebas 157704"/>
            <p:cNvSpPr/>
            <p:nvPr/>
          </p:nvSpPr>
          <p:spPr>
            <a:xfrm>
              <a:off x="286" y="3047"/>
              <a:ext cx="2145" cy="801"/>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9525" cap="flat" cmpd="sng">
              <a:solidFill>
                <a:schemeClr val="bg2"/>
              </a:solidFill>
              <a:prstDash val="solid"/>
              <a:headEnd type="none" w="med" len="med"/>
              <a:tailEnd type="none" w="med" len="med"/>
            </a:ln>
          </p:spPr>
          <p:txBody>
            <a:bodyPr/>
            <a:p>
              <a:endParaRPr lang="id-ID" altLang="en-US"/>
            </a:p>
          </p:txBody>
        </p:sp>
        <p:sp>
          <p:nvSpPr>
            <p:cNvPr id="157706" name="Bentuk Bebas 157705"/>
            <p:cNvSpPr/>
            <p:nvPr/>
          </p:nvSpPr>
          <p:spPr>
            <a:xfrm>
              <a:off x="791" y="3287"/>
              <a:ext cx="1640" cy="411"/>
            </a:xfrm>
            <a:custGeom>
              <a:avLst/>
              <a:gdLst/>
              <a:ahLst/>
              <a:cxnLst/>
              <a:pathLst>
                <a:path w="1200" h="384">
                  <a:moveTo>
                    <a:pt x="1200" y="0"/>
                  </a:moveTo>
                  <a:cubicBezTo>
                    <a:pt x="1096" y="8"/>
                    <a:pt x="992" y="16"/>
                    <a:pt x="864" y="48"/>
                  </a:cubicBezTo>
                  <a:cubicBezTo>
                    <a:pt x="736" y="80"/>
                    <a:pt x="552" y="144"/>
                    <a:pt x="432" y="192"/>
                  </a:cubicBezTo>
                  <a:cubicBezTo>
                    <a:pt x="312" y="240"/>
                    <a:pt x="216" y="304"/>
                    <a:pt x="144" y="336"/>
                  </a:cubicBezTo>
                  <a:cubicBezTo>
                    <a:pt x="72" y="368"/>
                    <a:pt x="36" y="376"/>
                    <a:pt x="0" y="384"/>
                  </a:cubicBezTo>
                </a:path>
              </a:pathLst>
            </a:custGeom>
            <a:noFill/>
            <a:ln w="9525" cap="flat" cmpd="sng">
              <a:solidFill>
                <a:schemeClr val="bg2">
                  <a:alpha val="100000"/>
                </a:schemeClr>
              </a:solidFill>
              <a:prstDash val="dash"/>
              <a:headEnd type="none" w="med" len="med"/>
              <a:tailEnd type="none" w="med" len="med"/>
            </a:ln>
          </p:spPr>
          <p:txBody>
            <a:bodyPr/>
            <a:p>
              <a:endParaRPr lang="id-ID" altLang="en-US"/>
            </a:p>
          </p:txBody>
        </p:sp>
        <p:sp>
          <p:nvSpPr>
            <p:cNvPr id="157707" name="Bentuk Bebas 157706"/>
            <p:cNvSpPr/>
            <p:nvPr/>
          </p:nvSpPr>
          <p:spPr>
            <a:xfrm>
              <a:off x="319" y="3575"/>
              <a:ext cx="2145" cy="480"/>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152400" cap="flat" cmpd="sng">
              <a:pattFill prst="lgConfetti">
                <a:fgClr>
                  <a:schemeClr val="bg2"/>
                </a:fgClr>
                <a:bgClr>
                  <a:srgbClr val="FFFFFF"/>
                </a:bgClr>
              </a:pattFill>
              <a:prstDash val="solid"/>
              <a:headEnd type="none" w="med" len="med"/>
              <a:tailEnd type="none" w="med" len="med"/>
            </a:ln>
          </p:spPr>
          <p:txBody>
            <a:bodyPr/>
            <a:p>
              <a:endParaRPr lang="id-ID" altLang="en-US"/>
            </a:p>
          </p:txBody>
        </p:sp>
        <p:sp>
          <p:nvSpPr>
            <p:cNvPr id="157708" name="Konektor Garis Lurus 157707"/>
            <p:cNvSpPr/>
            <p:nvPr/>
          </p:nvSpPr>
          <p:spPr>
            <a:xfrm flipH="1">
              <a:off x="511" y="3575"/>
              <a:ext cx="480" cy="0"/>
            </a:xfrm>
            <a:prstGeom prst="line">
              <a:avLst/>
            </a:prstGeom>
            <a:ln w="9525" cap="flat" cmpd="sng">
              <a:solidFill>
                <a:schemeClr val="tx1"/>
              </a:solidFill>
              <a:prstDash val="solid"/>
              <a:headEnd type="triangle" w="med" len="med"/>
              <a:tailEnd type="triangle" w="med" len="med"/>
            </a:ln>
          </p:spPr>
        </p:sp>
        <p:sp>
          <p:nvSpPr>
            <p:cNvPr id="157709" name="Konektor Garis Lurus 157708"/>
            <p:cNvSpPr/>
            <p:nvPr/>
          </p:nvSpPr>
          <p:spPr>
            <a:xfrm>
              <a:off x="511" y="3575"/>
              <a:ext cx="0" cy="240"/>
            </a:xfrm>
            <a:prstGeom prst="line">
              <a:avLst/>
            </a:prstGeom>
            <a:ln w="9525" cap="flat" cmpd="sng">
              <a:solidFill>
                <a:schemeClr val="tx1"/>
              </a:solidFill>
              <a:prstDash val="solid"/>
              <a:headEnd type="triangle" w="med" len="med"/>
              <a:tailEnd type="triangle" w="med" len="med"/>
            </a:ln>
          </p:spPr>
        </p:sp>
        <p:sp>
          <p:nvSpPr>
            <p:cNvPr id="157710" name="Kotak Teks 157709"/>
            <p:cNvSpPr txBox="1"/>
            <p:nvPr/>
          </p:nvSpPr>
          <p:spPr>
            <a:xfrm>
              <a:off x="319" y="3575"/>
              <a:ext cx="336" cy="251"/>
            </a:xfrm>
            <a:prstGeom prst="rect">
              <a:avLst/>
            </a:prstGeom>
            <a:noFill/>
            <a:ln w="9525">
              <a:noFill/>
            </a:ln>
          </p:spPr>
          <p:txBody>
            <a:bodyPr>
              <a:spAutoFit/>
            </a:bodyPr>
            <a:p>
              <a:pPr>
                <a:spcBef>
                  <a:spcPct val="50000"/>
                </a:spcBef>
              </a:pPr>
              <a:r>
                <a:rPr sz="2000"/>
                <a:t>S</a:t>
              </a:r>
              <a:endParaRPr sz="2000"/>
            </a:p>
          </p:txBody>
        </p:sp>
        <p:sp>
          <p:nvSpPr>
            <p:cNvPr id="157711" name="Kotak Teks 157710"/>
            <p:cNvSpPr txBox="1"/>
            <p:nvPr/>
          </p:nvSpPr>
          <p:spPr>
            <a:xfrm>
              <a:off x="2191" y="3287"/>
              <a:ext cx="336" cy="251"/>
            </a:xfrm>
            <a:prstGeom prst="rect">
              <a:avLst/>
            </a:prstGeom>
            <a:noFill/>
            <a:ln w="9525">
              <a:noFill/>
            </a:ln>
          </p:spPr>
          <p:txBody>
            <a:bodyPr>
              <a:spAutoFit/>
            </a:bodyPr>
            <a:p>
              <a:pPr>
                <a:spcBef>
                  <a:spcPct val="50000"/>
                </a:spcBef>
              </a:pPr>
              <a:r>
                <a:rPr sz="2000" err="1"/>
                <a:t>D</a:t>
              </a:r>
              <a:r>
                <a:rPr sz="2000" baseline="-25000" err="1"/>
                <a:t>w</a:t>
              </a:r>
              <a:endParaRPr sz="2000"/>
            </a:p>
          </p:txBody>
        </p:sp>
        <p:sp>
          <p:nvSpPr>
            <p:cNvPr id="157712" name="Konektor Garis Lurus 157711"/>
            <p:cNvSpPr/>
            <p:nvPr/>
          </p:nvSpPr>
          <p:spPr>
            <a:xfrm>
              <a:off x="2143" y="3302"/>
              <a:ext cx="0" cy="273"/>
            </a:xfrm>
            <a:prstGeom prst="line">
              <a:avLst/>
            </a:prstGeom>
            <a:ln w="9525" cap="flat" cmpd="sng">
              <a:solidFill>
                <a:schemeClr val="tx1"/>
              </a:solidFill>
              <a:prstDash val="solid"/>
              <a:headEnd type="triangle" w="med" len="med"/>
              <a:tailEnd type="triangle" w="med" len="med"/>
            </a:ln>
          </p:spPr>
        </p:sp>
        <p:sp>
          <p:nvSpPr>
            <p:cNvPr id="157713" name="Kotak Teks 157712"/>
            <p:cNvSpPr txBox="1"/>
            <p:nvPr/>
          </p:nvSpPr>
          <p:spPr>
            <a:xfrm>
              <a:off x="1615" y="3239"/>
              <a:ext cx="336" cy="251"/>
            </a:xfrm>
            <a:prstGeom prst="rect">
              <a:avLst/>
            </a:prstGeom>
            <a:noFill/>
            <a:ln w="9525">
              <a:noFill/>
            </a:ln>
          </p:spPr>
          <p:txBody>
            <a:bodyPr>
              <a:spAutoFit/>
            </a:bodyPr>
            <a:p>
              <a:pPr>
                <a:spcBef>
                  <a:spcPct val="50000"/>
                </a:spcBef>
              </a:pPr>
              <a:r>
                <a:rPr sz="2000"/>
                <a:t>D</a:t>
              </a:r>
              <a:endParaRPr sz="2000"/>
            </a:p>
          </p:txBody>
        </p:sp>
        <p:sp>
          <p:nvSpPr>
            <p:cNvPr id="157714" name="Konektor Garis Lurus 157713"/>
            <p:cNvSpPr/>
            <p:nvPr/>
          </p:nvSpPr>
          <p:spPr>
            <a:xfrm>
              <a:off x="1838" y="3154"/>
              <a:ext cx="0" cy="438"/>
            </a:xfrm>
            <a:prstGeom prst="line">
              <a:avLst/>
            </a:prstGeom>
            <a:ln w="9525" cap="flat" cmpd="sng">
              <a:solidFill>
                <a:schemeClr val="tx1"/>
              </a:solidFill>
              <a:prstDash val="solid"/>
              <a:headEnd type="triangle" w="med" len="med"/>
              <a:tailEnd type="triangle" w="med" len="med"/>
            </a:ln>
          </p:spPr>
        </p:sp>
        <p:sp>
          <p:nvSpPr>
            <p:cNvPr id="157715" name="Segitiga Sama Kaki 157714"/>
            <p:cNvSpPr/>
            <p:nvPr/>
          </p:nvSpPr>
          <p:spPr>
            <a:xfrm flipV="1">
              <a:off x="2169" y="3213"/>
              <a:ext cx="99" cy="74"/>
            </a:xfrm>
            <a:prstGeom prst="triangle">
              <a:avLst>
                <a:gd name="adj" fmla="val 50000"/>
              </a:avLst>
            </a:prstGeom>
            <a:noFill/>
            <a:ln w="9525" cap="flat" cmpd="sng">
              <a:solidFill>
                <a:schemeClr val="bg2"/>
              </a:solidFill>
              <a:prstDash val="solid"/>
              <a:miter/>
              <a:headEnd type="none" w="med" len="med"/>
              <a:tailEnd type="none" w="med" len="med"/>
            </a:ln>
          </p:spPr>
          <p:txBody>
            <a:bodyPr/>
            <a:p>
              <a:endParaRPr lang="id-ID" altLang="en-US"/>
            </a:p>
          </p:txBody>
        </p:sp>
        <p:sp>
          <p:nvSpPr>
            <p:cNvPr id="157716" name="Konektor Garis Lurus 157715"/>
            <p:cNvSpPr/>
            <p:nvPr/>
          </p:nvSpPr>
          <p:spPr>
            <a:xfrm flipH="1">
              <a:off x="591" y="3804"/>
              <a:ext cx="263" cy="83"/>
            </a:xfrm>
            <a:prstGeom prst="line">
              <a:avLst/>
            </a:prstGeom>
            <a:ln w="9525" cap="flat" cmpd="sng">
              <a:solidFill>
                <a:srgbClr val="003399"/>
              </a:solidFill>
              <a:prstDash val="solid"/>
              <a:headEnd type="none" w="med" len="med"/>
              <a:tailEnd type="triangle" w="med" len="med"/>
            </a:ln>
          </p:spPr>
        </p:sp>
        <p:sp>
          <p:nvSpPr>
            <p:cNvPr id="157717" name="Konektor Garis Lurus 157716"/>
            <p:cNvSpPr/>
            <p:nvPr/>
          </p:nvSpPr>
          <p:spPr>
            <a:xfrm flipH="1">
              <a:off x="1238" y="3555"/>
              <a:ext cx="287" cy="91"/>
            </a:xfrm>
            <a:prstGeom prst="line">
              <a:avLst/>
            </a:prstGeom>
            <a:ln w="9525" cap="flat" cmpd="sng">
              <a:solidFill>
                <a:srgbClr val="003399"/>
              </a:solidFill>
              <a:prstDash val="solid"/>
              <a:headEnd type="none" w="med" len="med"/>
              <a:tailEnd type="triangle" w="med" len="med"/>
            </a:ln>
          </p:spPr>
        </p:sp>
      </p:grpSp>
      <p:sp>
        <p:nvSpPr>
          <p:cNvPr id="157718" name="Konektor Garis Lurus 157717"/>
          <p:cNvSpPr/>
          <p:nvPr/>
        </p:nvSpPr>
        <p:spPr>
          <a:xfrm>
            <a:off x="2881313" y="2190750"/>
            <a:ext cx="442912" cy="1136650"/>
          </a:xfrm>
          <a:prstGeom prst="line">
            <a:avLst/>
          </a:prstGeom>
          <a:ln w="9525" cap="flat" cmpd="sng">
            <a:solidFill>
              <a:schemeClr val="bg2"/>
            </a:solidFill>
            <a:prstDash val="solid"/>
            <a:headEnd type="none" w="med" len="med"/>
            <a:tailEnd type="triangle" w="med" len="med"/>
          </a:ln>
        </p:spPr>
      </p:sp>
      <p:sp>
        <p:nvSpPr>
          <p:cNvPr id="157719" name="Persegi panjang 157718"/>
          <p:cNvSpPr/>
          <p:nvPr/>
        </p:nvSpPr>
        <p:spPr>
          <a:xfrm>
            <a:off x="5445125" y="3311525"/>
            <a:ext cx="5222875" cy="2546350"/>
          </a:xfrm>
          <a:prstGeom prst="rect">
            <a:avLst/>
          </a:prstGeom>
          <a:noFill/>
          <a:ln w="9525">
            <a:noFill/>
          </a:ln>
        </p:spPr>
        <p:txBody>
          <a:bodyPr lIns="92075" tIns="46038" rIns="92075" bIns="46038"/>
          <a:lstStyle>
            <a:lvl1pPr marL="342900" lvl="0" indent="-342900" algn="l" defTabSz="914400" rtl="0" eaLnBrk="0" fontAlgn="base" latinLnBrk="0" hangingPunct="0">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Times New Roman" panose="02020603050405020304" pitchFamily="18" charset="0"/>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Times New Roman" panose="02020603050405020304" pitchFamily="18" charset="0"/>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Times New Roman" panose="02020603050405020304" pitchFamily="18" charset="0"/>
              </a:defRPr>
            </a:lvl5pPr>
          </a:lstStyle>
          <a:p>
            <a:pPr lvl="0">
              <a:spcBef>
                <a:spcPct val="50000"/>
              </a:spcBef>
            </a:pPr>
            <a:r>
              <a:rPr sz="2400">
                <a:solidFill>
                  <a:schemeClr val="tx1"/>
                </a:solidFill>
                <a:latin typeface="Arial" panose="020B0604020202020204" pitchFamily="34" charset="0"/>
              </a:rPr>
              <a:t>R is</a:t>
            </a:r>
            <a:endParaRPr sz="2800">
              <a:solidFill>
                <a:schemeClr val="tx1"/>
              </a:solidFill>
              <a:latin typeface="Arial" panose="020B0604020202020204" pitchFamily="34" charset="0"/>
            </a:endParaRPr>
          </a:p>
          <a:p>
            <a:pPr lvl="1">
              <a:spcBef>
                <a:spcPct val="50000"/>
              </a:spcBef>
            </a:pPr>
            <a:r>
              <a:rPr sz="2000">
                <a:solidFill>
                  <a:schemeClr val="tx1"/>
                </a:solidFill>
                <a:latin typeface="Arial" panose="020B0604020202020204" pitchFamily="34" charset="0"/>
              </a:rPr>
              <a:t>Proportionality constant</a:t>
            </a:r>
            <a:endParaRPr sz="2000">
              <a:solidFill>
                <a:schemeClr val="tx1"/>
              </a:solidFill>
              <a:latin typeface="Arial" panose="020B0604020202020204" pitchFamily="34" charset="0"/>
            </a:endParaRPr>
          </a:p>
          <a:p>
            <a:pPr lvl="1">
              <a:spcBef>
                <a:spcPct val="50000"/>
              </a:spcBef>
            </a:pPr>
            <a:r>
              <a:rPr sz="2000" err="1">
                <a:solidFill>
                  <a:schemeClr val="tx1"/>
                </a:solidFill>
                <a:latin typeface="Arial" panose="020B0604020202020204" pitchFamily="34" charset="0"/>
              </a:rPr>
              <a:t>may be interpreted as “steady state” recharge rate, or “steady state” per unit area contribution to baseflow</a:t>
            </a:r>
            <a:r>
              <a:rPr sz="2000">
                <a:solidFill>
                  <a:schemeClr val="tx1"/>
                </a:solidFill>
                <a:latin typeface="Arial" panose="020B0604020202020204" pitchFamily="34" charset="0"/>
              </a:rPr>
              <a:t>.</a:t>
            </a:r>
            <a:endParaRPr sz="2000">
              <a:solidFill>
                <a:schemeClr val="tx1"/>
              </a:solidFill>
              <a:latin typeface="Arial" panose="020B0604020202020204" pitchFamily="34" charset="0"/>
            </a:endParaRPr>
          </a:p>
        </p:txBody>
      </p:sp>
      <p:sp>
        <p:nvSpPr>
          <p:cNvPr id="157725" name="Konektor Garis Lurus 157724"/>
          <p:cNvSpPr/>
          <p:nvPr/>
        </p:nvSpPr>
        <p:spPr>
          <a:xfrm>
            <a:off x="3021013" y="1368425"/>
            <a:ext cx="7646987" cy="0"/>
          </a:xfrm>
          <a:prstGeom prst="line">
            <a:avLst/>
          </a:prstGeom>
          <a:ln w="12700" cap="sq" cmpd="sng">
            <a:solidFill>
              <a:schemeClr val="bg2"/>
            </a:solidFill>
            <a:prstDash val="solid"/>
            <a:headEnd type="none" w="sm" len="sm"/>
            <a:tailEnd type="none" w="sm" len="sm"/>
          </a:ln>
        </p:spPr>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45" name="Konektor Garis Lurus 158744"/>
          <p:cNvSpPr/>
          <p:nvPr/>
        </p:nvSpPr>
        <p:spPr>
          <a:xfrm>
            <a:off x="3021013" y="1368425"/>
            <a:ext cx="7646987" cy="0"/>
          </a:xfrm>
          <a:prstGeom prst="line">
            <a:avLst/>
          </a:prstGeom>
          <a:ln w="12700" cap="sq" cmpd="sng">
            <a:solidFill>
              <a:schemeClr val="bg2"/>
            </a:solidFill>
            <a:prstDash val="solid"/>
            <a:headEnd type="none" w="sm" len="sm"/>
            <a:tailEnd type="none" w="sm" len="sm"/>
          </a:ln>
        </p:spPr>
      </p:sp>
      <p:sp>
        <p:nvSpPr>
          <p:cNvPr id="158723" name="Placeholder Teks 158722"/>
          <p:cNvSpPr>
            <a:spLocks noGrp="1"/>
          </p:cNvSpPr>
          <p:nvPr>
            <p:ph type="body" idx="1"/>
          </p:nvPr>
        </p:nvSpPr>
        <p:spPr>
          <a:xfrm>
            <a:off x="5410200" y="1595755"/>
            <a:ext cx="6334760" cy="1198245"/>
          </a:xfrm>
        </p:spPr>
        <p:txBody>
          <a:bodyPr/>
          <a:p>
            <a:pPr>
              <a:lnSpc>
                <a:spcPct val="90000"/>
              </a:lnSpc>
            </a:pPr>
            <a:r>
              <a:rPr sz="2400" err="1">
                <a:solidFill>
                  <a:schemeClr val="tx1"/>
                </a:solidFill>
                <a:latin typeface="Arial" panose="020B0604020202020204" pitchFamily="34" charset="0"/>
              </a:rPr>
              <a:t>Basah relatif pada suatu titik dan kedalaman terhadap muka air ditentukan dengan membandingkan q</a:t>
            </a:r>
            <a:r>
              <a:rPr sz="2400" baseline="-25000" err="1">
                <a:solidFill>
                  <a:schemeClr val="tx1"/>
                </a:solidFill>
                <a:latin typeface="Arial" panose="020B0604020202020204" pitchFamily="34" charset="0"/>
              </a:rPr>
              <a:t>act</a:t>
            </a:r>
            <a:r>
              <a:rPr sz="2400" err="1">
                <a:solidFill>
                  <a:schemeClr val="tx1"/>
                </a:solidFill>
                <a:latin typeface="Arial" panose="020B0604020202020204" pitchFamily="34" charset="0"/>
              </a:rPr>
              <a:t> </a:t>
            </a:r>
            <a:r>
              <a:rPr lang="id-ID" sz="2400" err="1">
                <a:solidFill>
                  <a:schemeClr val="tx1"/>
                </a:solidFill>
                <a:latin typeface="Arial" panose="020B0604020202020204" pitchFamily="34" charset="0"/>
              </a:rPr>
              <a:t>d</a:t>
            </a:r>
            <a:r>
              <a:rPr sz="2400" err="1">
                <a:solidFill>
                  <a:schemeClr val="tx1"/>
                </a:solidFill>
                <a:latin typeface="Arial" panose="020B0604020202020204" pitchFamily="34" charset="0"/>
              </a:rPr>
              <a:t>an q</a:t>
            </a:r>
            <a:r>
              <a:rPr sz="2400" baseline="-25000" err="1">
                <a:solidFill>
                  <a:schemeClr val="tx1"/>
                </a:solidFill>
                <a:latin typeface="Arial" panose="020B0604020202020204" pitchFamily="34" charset="0"/>
              </a:rPr>
              <a:t>cap</a:t>
            </a:r>
            <a:endParaRPr sz="2400" baseline="-25000" err="1">
              <a:solidFill>
                <a:schemeClr val="tx1"/>
              </a:solidFill>
              <a:latin typeface="Arial" panose="020B0604020202020204" pitchFamily="34" charset="0"/>
            </a:endParaRPr>
          </a:p>
        </p:txBody>
      </p:sp>
      <p:graphicFrame>
        <p:nvGraphicFramePr>
          <p:cNvPr id="158724" name="Objek 158723"/>
          <p:cNvGraphicFramePr/>
          <p:nvPr/>
        </p:nvGraphicFramePr>
        <p:xfrm>
          <a:off x="5815013" y="3289300"/>
          <a:ext cx="1892300" cy="850900"/>
        </p:xfrm>
        <a:graphic>
          <a:graphicData uri="http://schemas.openxmlformats.org/presentationml/2006/ole">
            <mc:AlternateContent xmlns:mc="http://schemas.openxmlformats.org/markup-compatibility/2006">
              <mc:Choice xmlns:v="urn:schemas-microsoft-com:vml" Requires="v">
                <p:oleObj spid="_x0000_s3083" name="" r:id="rId1" imgW="1891665" imgH="850265" progId="Equation.3">
                  <p:embed/>
                </p:oleObj>
              </mc:Choice>
              <mc:Fallback>
                <p:oleObj name="" r:id="rId1" imgW="1891665" imgH="850265" progId="Equation.3">
                  <p:embed/>
                  <p:pic>
                    <p:nvPicPr>
                      <p:cNvPr id="0" name="Gambar 3082"/>
                      <p:cNvPicPr/>
                      <p:nvPr/>
                    </p:nvPicPr>
                    <p:blipFill>
                      <a:blip r:embed="rId2"/>
                      <a:stretch>
                        <a:fillRect/>
                      </a:stretch>
                    </p:blipFill>
                    <p:spPr>
                      <a:xfrm>
                        <a:off x="5815013" y="3289300"/>
                        <a:ext cx="1892300" cy="850900"/>
                      </a:xfrm>
                      <a:prstGeom prst="rect">
                        <a:avLst/>
                      </a:prstGeom>
                      <a:noFill/>
                      <a:ln w="38100">
                        <a:noFill/>
                        <a:miter/>
                      </a:ln>
                    </p:spPr>
                  </p:pic>
                </p:oleObj>
              </mc:Fallback>
            </mc:AlternateContent>
          </a:graphicData>
        </a:graphic>
      </p:graphicFrame>
      <p:sp>
        <p:nvSpPr>
          <p:cNvPr id="158725" name="Kotak Teks 158724"/>
          <p:cNvSpPr txBox="1"/>
          <p:nvPr/>
        </p:nvSpPr>
        <p:spPr>
          <a:xfrm>
            <a:off x="1153160" y="1573530"/>
            <a:ext cx="4136390" cy="583565"/>
          </a:xfrm>
          <a:prstGeom prst="rect">
            <a:avLst/>
          </a:prstGeom>
          <a:noFill/>
          <a:ln w="12700">
            <a:noFill/>
          </a:ln>
        </p:spPr>
        <p:txBody>
          <a:bodyPr wrap="square">
            <a:spAutoFit/>
          </a:bodyPr>
          <a:p>
            <a:r>
              <a:rPr lang="en-CA" altLang="x-none" sz="1600" b="1">
                <a:solidFill>
                  <a:schemeClr val="tx1"/>
                </a:solidFill>
              </a:rPr>
              <a:t>Specific catchment area</a:t>
            </a:r>
            <a:r>
              <a:rPr lang="en-CA" altLang="x-none" sz="1600">
                <a:solidFill>
                  <a:schemeClr val="tx1"/>
                </a:solidFill>
              </a:rPr>
              <a:t> </a:t>
            </a:r>
            <a:r>
              <a:rPr lang="en-CA" altLang="x-none" sz="1600" i="1">
                <a:solidFill>
                  <a:schemeClr val="tx1"/>
                </a:solidFill>
              </a:rPr>
              <a:t>a</a:t>
            </a:r>
            <a:r>
              <a:rPr lang="en-CA" altLang="x-none" sz="1600">
                <a:solidFill>
                  <a:schemeClr val="tx1"/>
                </a:solidFill>
              </a:rPr>
              <a:t> [</a:t>
            </a:r>
            <a:r>
              <a:rPr lang="en-CA" altLang="x-none" sz="1600">
                <a:solidFill>
                  <a:schemeClr val="tx1"/>
                </a:solidFill>
                <a:sym typeface="Symbol" panose="05050102010706020507" pitchFamily="18" charset="2"/>
              </a:rPr>
              <a:t>m</a:t>
            </a:r>
            <a:r>
              <a:rPr lang="en-CA" altLang="x-none" sz="1600" baseline="30000">
                <a:solidFill>
                  <a:schemeClr val="tx1"/>
                </a:solidFill>
                <a:sym typeface="Symbol" panose="05050102010706020507" pitchFamily="18" charset="2"/>
              </a:rPr>
              <a:t>2</a:t>
            </a:r>
            <a:r>
              <a:rPr lang="en-CA" altLang="x-none" sz="1600">
                <a:solidFill>
                  <a:schemeClr val="tx1"/>
                </a:solidFill>
                <a:sym typeface="Symbol" panose="05050102010706020507" pitchFamily="18" charset="2"/>
              </a:rPr>
              <a:t>/m  m] </a:t>
            </a:r>
            <a:endParaRPr lang="en-CA" altLang="x-none" sz="1600">
              <a:solidFill>
                <a:schemeClr val="tx1"/>
              </a:solidFill>
              <a:sym typeface="Symbol" panose="05050102010706020507" pitchFamily="18" charset="2"/>
            </a:endParaRPr>
          </a:p>
          <a:p>
            <a:r>
              <a:rPr lang="en-CA" altLang="x-none" sz="1600">
                <a:solidFill>
                  <a:schemeClr val="tx1"/>
                </a:solidFill>
                <a:sym typeface="Symbol" panose="05050102010706020507" pitchFamily="18" charset="2"/>
              </a:rPr>
              <a:t>(per unit </a:t>
            </a:r>
            <a:r>
              <a:rPr lang="en-CA" altLang="x-none" sz="1600" err="1">
                <a:solidFill>
                  <a:schemeClr val="tx1"/>
                </a:solidFill>
                <a:sym typeface="Symbol" panose="05050102010706020507" pitchFamily="18" charset="2"/>
              </a:rPr>
              <a:t>coutour</a:t>
            </a:r>
            <a:r>
              <a:rPr lang="en-CA" altLang="x-none" sz="1600">
                <a:solidFill>
                  <a:schemeClr val="tx1"/>
                </a:solidFill>
                <a:sym typeface="Symbol" panose="05050102010706020507" pitchFamily="18" charset="2"/>
              </a:rPr>
              <a:t> length)</a:t>
            </a:r>
            <a:endParaRPr lang="en-CA" altLang="x-none" sz="1600">
              <a:solidFill>
                <a:schemeClr val="tx1"/>
              </a:solidFill>
              <a:effectLst>
                <a:outerShdw blurRad="38100" dist="38100" dir="2700000">
                  <a:srgbClr val="C0C0C0"/>
                </a:outerShdw>
              </a:effectLst>
              <a:sym typeface="Symbol" panose="05050102010706020507" pitchFamily="18" charset="2"/>
            </a:endParaRPr>
          </a:p>
        </p:txBody>
      </p:sp>
      <p:pic>
        <p:nvPicPr>
          <p:cNvPr id="158726" name="Gambar 158725" descr="streamtube2"/>
          <p:cNvPicPr>
            <a:picLocks noChangeAspect="1"/>
          </p:cNvPicPr>
          <p:nvPr/>
        </p:nvPicPr>
        <p:blipFill>
          <a:blip r:embed="rId3">
            <a:clrChange>
              <a:clrFrom>
                <a:srgbClr val="FFFFFF"/>
              </a:clrFrom>
              <a:clrTo>
                <a:srgbClr val="FFFFFF">
                  <a:alpha val="0"/>
                </a:srgbClr>
              </a:clrTo>
            </a:clrChange>
          </a:blip>
          <a:srcRect l="10327" t="8607" r="17818" b="39839"/>
          <a:stretch>
            <a:fillRect/>
          </a:stretch>
        </p:blipFill>
        <p:spPr>
          <a:xfrm>
            <a:off x="1524000" y="1878013"/>
            <a:ext cx="4076700" cy="3008312"/>
          </a:xfrm>
          <a:prstGeom prst="rect">
            <a:avLst/>
          </a:prstGeom>
          <a:noFill/>
          <a:ln w="9525">
            <a:noFill/>
          </a:ln>
        </p:spPr>
      </p:pic>
      <p:grpSp>
        <p:nvGrpSpPr>
          <p:cNvPr id="158727" name="Grup 158726"/>
          <p:cNvGrpSpPr/>
          <p:nvPr/>
        </p:nvGrpSpPr>
        <p:grpSpPr>
          <a:xfrm>
            <a:off x="1978025" y="4837113"/>
            <a:ext cx="3557588" cy="1600200"/>
            <a:chOff x="286" y="3047"/>
            <a:chExt cx="2241" cy="1008"/>
          </a:xfrm>
        </p:grpSpPr>
        <p:sp>
          <p:nvSpPr>
            <p:cNvPr id="158728" name="Bentuk Bebas 158727"/>
            <p:cNvSpPr/>
            <p:nvPr/>
          </p:nvSpPr>
          <p:spPr>
            <a:xfrm>
              <a:off x="286" y="3047"/>
              <a:ext cx="2145" cy="801"/>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p>
              <a:endParaRPr lang="id-ID" altLang="en-US"/>
            </a:p>
          </p:txBody>
        </p:sp>
        <p:sp>
          <p:nvSpPr>
            <p:cNvPr id="158729" name="Bentuk Bebas 158728"/>
            <p:cNvSpPr/>
            <p:nvPr/>
          </p:nvSpPr>
          <p:spPr>
            <a:xfrm>
              <a:off x="791" y="3287"/>
              <a:ext cx="1640" cy="411"/>
            </a:xfrm>
            <a:custGeom>
              <a:avLst/>
              <a:gdLst/>
              <a:ahLst/>
              <a:cxnLst/>
              <a:pathLst>
                <a:path w="1200" h="384">
                  <a:moveTo>
                    <a:pt x="1200" y="0"/>
                  </a:moveTo>
                  <a:cubicBezTo>
                    <a:pt x="1096" y="8"/>
                    <a:pt x="992" y="16"/>
                    <a:pt x="864" y="48"/>
                  </a:cubicBezTo>
                  <a:cubicBezTo>
                    <a:pt x="736" y="80"/>
                    <a:pt x="552" y="144"/>
                    <a:pt x="432" y="192"/>
                  </a:cubicBezTo>
                  <a:cubicBezTo>
                    <a:pt x="312" y="240"/>
                    <a:pt x="216" y="304"/>
                    <a:pt x="144" y="336"/>
                  </a:cubicBezTo>
                  <a:cubicBezTo>
                    <a:pt x="72" y="368"/>
                    <a:pt x="36" y="376"/>
                    <a:pt x="0" y="384"/>
                  </a:cubicBezTo>
                </a:path>
              </a:pathLst>
            </a:cu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p>
              <a:endParaRPr lang="id-ID" altLang="en-US"/>
            </a:p>
          </p:txBody>
        </p:sp>
        <p:sp>
          <p:nvSpPr>
            <p:cNvPr id="158730" name="Bentuk Bebas 158729"/>
            <p:cNvSpPr/>
            <p:nvPr/>
          </p:nvSpPr>
          <p:spPr>
            <a:xfrm>
              <a:off x="319" y="3575"/>
              <a:ext cx="2145" cy="480"/>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p>
              <a:endParaRPr lang="id-ID" altLang="en-US"/>
            </a:p>
          </p:txBody>
        </p:sp>
        <p:sp>
          <p:nvSpPr>
            <p:cNvPr id="158731" name="Konektor Garis Lurus 158730"/>
            <p:cNvSpPr/>
            <p:nvPr/>
          </p:nvSpPr>
          <p:spPr>
            <a:xfrm flipH="1">
              <a:off x="511" y="3575"/>
              <a:ext cx="480" cy="0"/>
            </a:xfrm>
            <a:prstGeom prst="line">
              <a:avLst/>
            </a:prstGeom>
            <a:ln>
              <a:headEnd type="triangle" w="med" len="med"/>
              <a:tailEnd type="triangle" w="med" len="med"/>
            </a:ln>
          </p:spPr>
          <p:style>
            <a:lnRef idx="2">
              <a:schemeClr val="accent6"/>
            </a:lnRef>
            <a:fillRef idx="1">
              <a:schemeClr val="lt1"/>
            </a:fillRef>
            <a:effectRef idx="0">
              <a:schemeClr val="accent6"/>
            </a:effectRef>
            <a:fontRef idx="minor">
              <a:schemeClr val="dk1"/>
            </a:fontRef>
          </p:style>
        </p:sp>
        <p:sp>
          <p:nvSpPr>
            <p:cNvPr id="158732" name="Konektor Garis Lurus 158731"/>
            <p:cNvSpPr/>
            <p:nvPr/>
          </p:nvSpPr>
          <p:spPr>
            <a:xfrm>
              <a:off x="511" y="3575"/>
              <a:ext cx="0" cy="240"/>
            </a:xfrm>
            <a:prstGeom prst="line">
              <a:avLst/>
            </a:prstGeom>
            <a:ln>
              <a:headEnd type="triangle" w="med" len="med"/>
              <a:tailEnd type="triangle" w="med" len="med"/>
            </a:ln>
          </p:spPr>
          <p:style>
            <a:lnRef idx="2">
              <a:schemeClr val="accent6"/>
            </a:lnRef>
            <a:fillRef idx="1">
              <a:schemeClr val="lt1"/>
            </a:fillRef>
            <a:effectRef idx="0">
              <a:schemeClr val="accent6"/>
            </a:effectRef>
            <a:fontRef idx="minor">
              <a:schemeClr val="dk1"/>
            </a:fontRef>
          </p:style>
        </p:sp>
        <p:sp>
          <p:nvSpPr>
            <p:cNvPr id="158733" name="Kotak Teks 158732"/>
            <p:cNvSpPr txBox="1"/>
            <p:nvPr/>
          </p:nvSpPr>
          <p:spPr>
            <a:xfrm>
              <a:off x="319" y="3575"/>
              <a:ext cx="336" cy="251"/>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a:spcBef>
                  <a:spcPct val="50000"/>
                </a:spcBef>
              </a:pPr>
              <a:r>
                <a:rPr sz="2000"/>
                <a:t>S</a:t>
              </a:r>
              <a:endParaRPr sz="2000"/>
            </a:p>
          </p:txBody>
        </p:sp>
        <p:sp>
          <p:nvSpPr>
            <p:cNvPr id="158734" name="Kotak Teks 158733"/>
            <p:cNvSpPr txBox="1"/>
            <p:nvPr/>
          </p:nvSpPr>
          <p:spPr>
            <a:xfrm>
              <a:off x="2191" y="3287"/>
              <a:ext cx="336" cy="251"/>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a:spcBef>
                  <a:spcPct val="50000"/>
                </a:spcBef>
              </a:pPr>
              <a:r>
                <a:rPr sz="2000" err="1"/>
                <a:t>D</a:t>
              </a:r>
              <a:r>
                <a:rPr sz="2000" baseline="-25000" err="1"/>
                <a:t>w</a:t>
              </a:r>
              <a:endParaRPr sz="2000"/>
            </a:p>
          </p:txBody>
        </p:sp>
        <p:sp>
          <p:nvSpPr>
            <p:cNvPr id="158735" name="Konektor Garis Lurus 158734"/>
            <p:cNvSpPr/>
            <p:nvPr/>
          </p:nvSpPr>
          <p:spPr>
            <a:xfrm>
              <a:off x="2143" y="3310"/>
              <a:ext cx="0" cy="265"/>
            </a:xfrm>
            <a:prstGeom prst="line">
              <a:avLst/>
            </a:prstGeom>
            <a:ln>
              <a:headEnd type="triangle" w="med" len="med"/>
              <a:tailEnd type="triangle" w="med" len="med"/>
            </a:ln>
          </p:spPr>
          <p:style>
            <a:lnRef idx="2">
              <a:schemeClr val="accent6"/>
            </a:lnRef>
            <a:fillRef idx="1">
              <a:schemeClr val="lt1"/>
            </a:fillRef>
            <a:effectRef idx="0">
              <a:schemeClr val="accent6"/>
            </a:effectRef>
            <a:fontRef idx="minor">
              <a:schemeClr val="dk1"/>
            </a:fontRef>
          </p:style>
        </p:sp>
        <p:sp>
          <p:nvSpPr>
            <p:cNvPr id="158736" name="Kotak Teks 158735"/>
            <p:cNvSpPr txBox="1"/>
            <p:nvPr/>
          </p:nvSpPr>
          <p:spPr>
            <a:xfrm>
              <a:off x="1615" y="3239"/>
              <a:ext cx="336" cy="251"/>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a:spcBef>
                  <a:spcPct val="50000"/>
                </a:spcBef>
              </a:pPr>
              <a:r>
                <a:rPr sz="2000"/>
                <a:t>D</a:t>
              </a:r>
              <a:endParaRPr sz="2000"/>
            </a:p>
          </p:txBody>
        </p:sp>
        <p:sp>
          <p:nvSpPr>
            <p:cNvPr id="158737" name="Konektor Garis Lurus 158736"/>
            <p:cNvSpPr/>
            <p:nvPr/>
          </p:nvSpPr>
          <p:spPr>
            <a:xfrm>
              <a:off x="1838" y="3154"/>
              <a:ext cx="0" cy="438"/>
            </a:xfrm>
            <a:prstGeom prst="line">
              <a:avLst/>
            </a:prstGeom>
            <a:ln>
              <a:headEnd type="triangle" w="med" len="med"/>
              <a:tailEnd type="triangle" w="med" len="med"/>
            </a:ln>
          </p:spPr>
          <p:style>
            <a:lnRef idx="2">
              <a:schemeClr val="accent6"/>
            </a:lnRef>
            <a:fillRef idx="1">
              <a:schemeClr val="lt1"/>
            </a:fillRef>
            <a:effectRef idx="0">
              <a:schemeClr val="accent6"/>
            </a:effectRef>
            <a:fontRef idx="minor">
              <a:schemeClr val="dk1"/>
            </a:fontRef>
          </p:style>
        </p:sp>
        <p:sp>
          <p:nvSpPr>
            <p:cNvPr id="158738" name="Segitiga Sama Kaki 158737"/>
            <p:cNvSpPr/>
            <p:nvPr/>
          </p:nvSpPr>
          <p:spPr>
            <a:xfrm flipV="1">
              <a:off x="2169" y="3213"/>
              <a:ext cx="99" cy="74"/>
            </a:xfrm>
            <a:prstGeom prst="triangle">
              <a:avLst>
                <a:gd name="adj" fmla="val 50000"/>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p>
              <a:endParaRPr lang="id-ID" altLang="en-US"/>
            </a:p>
          </p:txBody>
        </p:sp>
        <p:sp>
          <p:nvSpPr>
            <p:cNvPr id="158739" name="Konektor Garis Lurus 158738"/>
            <p:cNvSpPr/>
            <p:nvPr/>
          </p:nvSpPr>
          <p:spPr>
            <a:xfrm flipH="1">
              <a:off x="591" y="3804"/>
              <a:ext cx="263" cy="83"/>
            </a:xfrm>
            <a:prstGeom prst="line">
              <a:avLst/>
            </a:prstGeom>
            <a:ln>
              <a:headEnd type="none" w="med" len="med"/>
              <a:tailEnd type="triangle" w="med" len="med"/>
            </a:ln>
          </p:spPr>
          <p:style>
            <a:lnRef idx="2">
              <a:schemeClr val="accent6"/>
            </a:lnRef>
            <a:fillRef idx="1">
              <a:schemeClr val="lt1"/>
            </a:fillRef>
            <a:effectRef idx="0">
              <a:schemeClr val="accent6"/>
            </a:effectRef>
            <a:fontRef idx="minor">
              <a:schemeClr val="dk1"/>
            </a:fontRef>
          </p:style>
        </p:sp>
        <p:sp>
          <p:nvSpPr>
            <p:cNvPr id="158740" name="Konektor Garis Lurus 158739"/>
            <p:cNvSpPr/>
            <p:nvPr/>
          </p:nvSpPr>
          <p:spPr>
            <a:xfrm flipH="1">
              <a:off x="1238" y="3555"/>
              <a:ext cx="287" cy="91"/>
            </a:xfrm>
            <a:prstGeom prst="line">
              <a:avLst/>
            </a:prstGeom>
            <a:ln>
              <a:headEnd type="none" w="med" len="med"/>
              <a:tailEnd type="triangle" w="med" len="med"/>
            </a:ln>
          </p:spPr>
          <p:style>
            <a:lnRef idx="2">
              <a:schemeClr val="accent6"/>
            </a:lnRef>
            <a:fillRef idx="1">
              <a:schemeClr val="lt1"/>
            </a:fillRef>
            <a:effectRef idx="0">
              <a:schemeClr val="accent6"/>
            </a:effectRef>
            <a:fontRef idx="minor">
              <a:schemeClr val="dk1"/>
            </a:fontRef>
          </p:style>
        </p:sp>
      </p:grpSp>
      <p:sp>
        <p:nvSpPr>
          <p:cNvPr id="158741" name="Konektor Garis Lurus 158740"/>
          <p:cNvSpPr/>
          <p:nvPr/>
        </p:nvSpPr>
        <p:spPr>
          <a:xfrm>
            <a:off x="2881313" y="2190750"/>
            <a:ext cx="442912" cy="1136650"/>
          </a:xfrm>
          <a:prstGeom prst="line">
            <a:avLst/>
          </a:prstGeom>
          <a:ln w="9525" cap="flat" cmpd="sng">
            <a:solidFill>
              <a:schemeClr val="bg2"/>
            </a:solidFill>
            <a:prstDash val="solid"/>
            <a:headEnd type="none" w="med" len="med"/>
            <a:tailEnd type="triangle" w="med" len="med"/>
          </a:ln>
        </p:spPr>
      </p:sp>
      <p:sp>
        <p:nvSpPr>
          <p:cNvPr id="158742" name="Persegi panjang 158741"/>
          <p:cNvSpPr/>
          <p:nvPr/>
        </p:nvSpPr>
        <p:spPr>
          <a:xfrm>
            <a:off x="5470525" y="4211638"/>
            <a:ext cx="4876800" cy="936625"/>
          </a:xfrm>
          <a:prstGeom prst="rect">
            <a:avLst/>
          </a:prstGeom>
          <a:noFill/>
          <a:ln w="9525">
            <a:noFill/>
          </a:ln>
        </p:spPr>
        <p:txBody>
          <a:bodyPr lIns="92075" tIns="46038" rIns="92075" bIns="46038"/>
          <a:lstStyle>
            <a:lvl1pPr marL="342900" lvl="0" indent="-342900" algn="l" defTabSz="914400" rtl="0" eaLnBrk="0" fontAlgn="base" latinLnBrk="0" hangingPunct="0">
              <a:lnSpc>
                <a:spcPct val="100000"/>
              </a:lnSpc>
              <a:spcBef>
                <a:spcPct val="20000"/>
              </a:spcBef>
              <a:spcAft>
                <a:spcPct val="0"/>
              </a:spcAft>
              <a:buChar char="•"/>
              <a:defRPr sz="3200" u="none" kern="1200" baseline="0">
                <a:solidFill>
                  <a:schemeClr val="tx1"/>
                </a:solidFill>
                <a:latin typeface="Times New Roman" panose="02020603050405020304" pitchFamily="18" charset="0"/>
              </a:defRPr>
            </a:lvl1pPr>
            <a:lvl2pPr marL="742950" lvl="1" indent="-285750" algn="l" defTabSz="914400" rtl="0" eaLnBrk="0" fontAlgn="base" latinLnBrk="0" hangingPunct="0">
              <a:lnSpc>
                <a:spcPct val="100000"/>
              </a:lnSpc>
              <a:spcBef>
                <a:spcPct val="20000"/>
              </a:spcBef>
              <a:spcAft>
                <a:spcPct val="0"/>
              </a:spcAft>
              <a:buChar char="–"/>
              <a:defRPr sz="2800" b="0" i="0" u="none" kern="1200" baseline="0">
                <a:solidFill>
                  <a:schemeClr val="tx1"/>
                </a:solidFill>
                <a:latin typeface="Times New Roman" panose="02020603050405020304" pitchFamily="18" charset="0"/>
              </a:defRPr>
            </a:lvl2pPr>
            <a:lvl3pPr marL="1143000" lvl="2" indent="-228600" algn="l" defTabSz="914400" rtl="0" eaLnBrk="0" fontAlgn="base" latinLnBrk="0" hangingPunct="0">
              <a:lnSpc>
                <a:spcPct val="100000"/>
              </a:lnSpc>
              <a:spcBef>
                <a:spcPct val="20000"/>
              </a:spcBef>
              <a:spcAft>
                <a:spcPct val="0"/>
              </a:spcAft>
              <a:buChar char="•"/>
              <a:defRPr sz="2400" b="0" i="0" u="none" kern="1200" baseline="0">
                <a:solidFill>
                  <a:schemeClr val="tx1"/>
                </a:solidFill>
                <a:latin typeface="Times New Roman" panose="02020603050405020304" pitchFamily="18" charset="0"/>
              </a:defRPr>
            </a:lvl3pPr>
            <a:lvl4pPr marL="1600200" lvl="3"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Times New Roman" panose="02020603050405020304" pitchFamily="18" charset="0"/>
              </a:defRPr>
            </a:lvl4pPr>
            <a:lvl5pPr marL="2057400" lvl="4" indent="-228600" algn="l" defTabSz="914400" rtl="0" eaLnBrk="0" fontAlgn="base" latinLnBrk="0" hangingPunct="0">
              <a:lnSpc>
                <a:spcPct val="100000"/>
              </a:lnSpc>
              <a:spcBef>
                <a:spcPct val="20000"/>
              </a:spcBef>
              <a:spcAft>
                <a:spcPct val="0"/>
              </a:spcAft>
              <a:buChar char="»"/>
              <a:defRPr sz="2000" b="0" i="0" u="none" kern="1200" baseline="0">
                <a:solidFill>
                  <a:schemeClr val="tx1"/>
                </a:solidFill>
                <a:latin typeface="Times New Roman" panose="02020603050405020304" pitchFamily="18" charset="0"/>
              </a:defRPr>
            </a:lvl5pPr>
          </a:lstStyle>
          <a:p>
            <a:pPr lvl="0"/>
            <a:r>
              <a:rPr sz="2400">
                <a:solidFill>
                  <a:schemeClr val="tx1"/>
                </a:solidFill>
                <a:latin typeface="Arial" panose="020B0604020202020204" pitchFamily="34" charset="0"/>
              </a:rPr>
              <a:t>Saturation when w &gt; 1.</a:t>
            </a:r>
            <a:endParaRPr sz="2400">
              <a:solidFill>
                <a:schemeClr val="tx1"/>
              </a:solidFill>
              <a:latin typeface="Arial" panose="020B0604020202020204" pitchFamily="34" charset="0"/>
            </a:endParaRPr>
          </a:p>
          <a:p>
            <a:pPr lvl="0">
              <a:buNone/>
            </a:pPr>
            <a:r>
              <a:rPr sz="2400">
                <a:solidFill>
                  <a:schemeClr val="tx1"/>
                </a:solidFill>
                <a:latin typeface="Arial" panose="020B0604020202020204" pitchFamily="34" charset="0"/>
              </a:rPr>
              <a:t>	i.e. </a:t>
            </a:r>
            <a:endParaRPr sz="2400">
              <a:solidFill>
                <a:schemeClr val="tx1"/>
              </a:solidFill>
              <a:latin typeface="Arial" panose="020B0604020202020204" pitchFamily="34" charset="0"/>
            </a:endParaRPr>
          </a:p>
        </p:txBody>
      </p:sp>
      <p:graphicFrame>
        <p:nvGraphicFramePr>
          <p:cNvPr id="158743" name="Objek 158742"/>
          <p:cNvGraphicFramePr/>
          <p:nvPr/>
        </p:nvGraphicFramePr>
        <p:xfrm>
          <a:off x="6496050" y="4567238"/>
          <a:ext cx="990600" cy="787400"/>
        </p:xfrm>
        <a:graphic>
          <a:graphicData uri="http://schemas.openxmlformats.org/presentationml/2006/ole">
            <mc:AlternateContent xmlns:mc="http://schemas.openxmlformats.org/markup-compatibility/2006">
              <mc:Choice xmlns:v="urn:schemas-microsoft-com:vml" Requires="v">
                <p:oleObj spid="_x0000_s3084" name="" r:id="rId4" imgW="989965" imgH="786765" progId="Equation.3">
                  <p:embed/>
                </p:oleObj>
              </mc:Choice>
              <mc:Fallback>
                <p:oleObj name="" r:id="rId4" imgW="989965" imgH="786765" progId="Equation.3">
                  <p:embed/>
                  <p:pic>
                    <p:nvPicPr>
                      <p:cNvPr id="0" name="Gambar 3083"/>
                      <p:cNvPicPr/>
                      <p:nvPr/>
                    </p:nvPicPr>
                    <p:blipFill>
                      <a:blip r:embed="rId5"/>
                      <a:stretch>
                        <a:fillRect/>
                      </a:stretch>
                    </p:blipFill>
                    <p:spPr>
                      <a:xfrm>
                        <a:off x="6496050" y="4567238"/>
                        <a:ext cx="990600" cy="787400"/>
                      </a:xfrm>
                      <a:prstGeom prst="rect">
                        <a:avLst/>
                      </a:prstGeom>
                      <a:noFill/>
                      <a:ln w="38100">
                        <a:noFill/>
                        <a:miter/>
                      </a:ln>
                    </p:spPr>
                  </p:pic>
                </p:oleObj>
              </mc:Fallback>
            </mc:AlternateContent>
          </a:graphicData>
        </a:graphic>
      </p:graphicFrame>
      <p:sp>
        <p:nvSpPr>
          <p:cNvPr id="158746" name="Persegi panjang 158745"/>
          <p:cNvSpPr/>
          <p:nvPr/>
        </p:nvSpPr>
        <p:spPr>
          <a:xfrm>
            <a:off x="2882900" y="123825"/>
            <a:ext cx="7021513" cy="1143000"/>
          </a:xfrm>
          <a:prstGeom prst="rect">
            <a:avLst/>
          </a:prstGeom>
          <a:noFill/>
          <a:ln w="9525">
            <a:noFill/>
          </a:ln>
        </p:spPr>
        <p:txBody>
          <a:bodyPr anchor="ctr"/>
          <a:lstStyle>
            <a:lvl1pPr marL="0" lvl="0" indent="0" algn="ctr" defTabSz="914400" rtl="0" eaLnBrk="0" fontAlgn="base" latinLnBrk="0" hangingPunct="0">
              <a:lnSpc>
                <a:spcPct val="100000"/>
              </a:lnSpc>
              <a:spcBef>
                <a:spcPct val="0"/>
              </a:spcBef>
              <a:spcAft>
                <a:spcPct val="0"/>
              </a:spcAft>
              <a:buNone/>
              <a:defRPr sz="4400" u="none" kern="1200" baseline="0">
                <a:solidFill>
                  <a:schemeClr val="tx2"/>
                </a:solidFill>
                <a:latin typeface="Times New Roman" panose="02020603050405020304" pitchFamily="18" charset="0"/>
              </a:defRPr>
            </a:lvl1pPr>
          </a:lstStyle>
          <a:p>
            <a:pPr lvl="0"/>
            <a:r>
              <a:rPr b="1" err="1">
                <a:solidFill>
                  <a:srgbClr val="000099"/>
                </a:solidFill>
                <a:latin typeface="Arial Narrow" panose="020B0606020202030204" pitchFamily="34" charset="0"/>
              </a:rPr>
              <a:t>Topmodel</a:t>
            </a:r>
            <a:r>
              <a:rPr b="1">
                <a:solidFill>
                  <a:srgbClr val="000099"/>
                </a:solidFill>
                <a:latin typeface="Arial Narrow" panose="020B0606020202030204" pitchFamily="34" charset="0"/>
              </a:rPr>
              <a:t> - Assumptions</a:t>
            </a:r>
            <a:endParaRPr b="1">
              <a:solidFill>
                <a:srgbClr val="000099"/>
              </a:solidFill>
              <a:latin typeface="Arial Narrow" panose="020B0606020202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9750" name="Gambar 159749" descr="streamtube2"/>
          <p:cNvPicPr>
            <a:picLocks noChangeAspect="1"/>
          </p:cNvPicPr>
          <p:nvPr/>
        </p:nvPicPr>
        <p:blipFill>
          <a:blip r:embed="rId1">
            <a:clrChange>
              <a:clrFrom>
                <a:srgbClr val="FFFFFF"/>
              </a:clrFrom>
              <a:clrTo>
                <a:srgbClr val="FFFFFF">
                  <a:alpha val="0"/>
                </a:srgbClr>
              </a:clrTo>
            </a:clrChange>
          </a:blip>
          <a:srcRect l="16791" t="8607" r="17818" b="39839"/>
          <a:stretch>
            <a:fillRect/>
          </a:stretch>
        </p:blipFill>
        <p:spPr>
          <a:xfrm>
            <a:off x="1524000" y="1890713"/>
            <a:ext cx="3709988" cy="3008312"/>
          </a:xfrm>
          <a:prstGeom prst="rect">
            <a:avLst/>
          </a:prstGeom>
          <a:noFill/>
          <a:ln w="9525">
            <a:noFill/>
          </a:ln>
        </p:spPr>
      </p:pic>
      <p:sp>
        <p:nvSpPr>
          <p:cNvPr id="159746" name="Persegi panjang 159745"/>
          <p:cNvSpPr/>
          <p:nvPr/>
        </p:nvSpPr>
        <p:spPr>
          <a:xfrm>
            <a:off x="2919413" y="1277938"/>
            <a:ext cx="7748587" cy="131762"/>
          </a:xfrm>
          <a:prstGeom prst="rect">
            <a:avLst/>
          </a:prstGeom>
          <a:solidFill>
            <a:schemeClr val="bg1"/>
          </a:solidFill>
          <a:ln w="9525">
            <a:noFill/>
          </a:ln>
        </p:spPr>
        <p:txBody>
          <a:bodyPr/>
          <a:p>
            <a:endParaRPr lang="id-ID" altLang="en-US"/>
          </a:p>
        </p:txBody>
      </p:sp>
      <p:graphicFrame>
        <p:nvGraphicFramePr>
          <p:cNvPr id="159747" name="Objek 159746"/>
          <p:cNvGraphicFramePr/>
          <p:nvPr/>
        </p:nvGraphicFramePr>
        <p:xfrm>
          <a:off x="5164455" y="1018540"/>
          <a:ext cx="6783705" cy="5844540"/>
        </p:xfrm>
        <a:graphic>
          <a:graphicData uri="http://schemas.openxmlformats.org/presentationml/2006/ole">
            <mc:AlternateContent xmlns:mc="http://schemas.openxmlformats.org/markup-compatibility/2006">
              <mc:Choice xmlns:v="urn:schemas-microsoft-com:vml" Requires="v">
                <p:oleObj spid="_x0000_s3085" name="" r:id="rId2" imgW="5321300" imgH="6555740" progId="Word.Document.8">
                  <p:embed/>
                </p:oleObj>
              </mc:Choice>
              <mc:Fallback>
                <p:oleObj name="" r:id="rId2" imgW="5321300" imgH="6555740" progId="Word.Document.8">
                  <p:embed/>
                  <p:pic>
                    <p:nvPicPr>
                      <p:cNvPr id="0" name="Gambar 3084"/>
                      <p:cNvPicPr/>
                      <p:nvPr/>
                    </p:nvPicPr>
                    <p:blipFill>
                      <a:blip r:embed="rId3"/>
                      <a:stretch>
                        <a:fillRect/>
                      </a:stretch>
                    </p:blipFill>
                    <p:spPr>
                      <a:xfrm>
                        <a:off x="5164455" y="1018540"/>
                        <a:ext cx="6783705" cy="5844540"/>
                      </a:xfrm>
                      <a:prstGeom prst="rect">
                        <a:avLst/>
                      </a:prstGeom>
                      <a:noFill/>
                      <a:ln w="38100">
                        <a:noFill/>
                        <a:miter/>
                      </a:ln>
                    </p:spPr>
                  </p:pic>
                </p:oleObj>
              </mc:Fallback>
            </mc:AlternateContent>
          </a:graphicData>
        </a:graphic>
      </p:graphicFrame>
      <p:sp>
        <p:nvSpPr>
          <p:cNvPr id="159748" name="Judul 159747"/>
          <p:cNvSpPr>
            <a:spLocks noGrp="1"/>
          </p:cNvSpPr>
          <p:nvPr>
            <p:ph type="title"/>
          </p:nvPr>
        </p:nvSpPr>
        <p:spPr>
          <a:xfrm>
            <a:off x="2054225" y="0"/>
            <a:ext cx="3180715" cy="1143000"/>
          </a:xfrm>
        </p:spPr>
        <p:txBody>
          <a:bodyPr anchor="ctr"/>
          <a:p>
            <a:r>
              <a:rPr b="1" err="1">
                <a:latin typeface="Arial Narrow" panose="020B0606020202030204" pitchFamily="34" charset="0"/>
              </a:rPr>
              <a:t>Topmodel</a:t>
            </a:r>
            <a:endParaRPr b="1">
              <a:latin typeface="Arial Narrow" panose="020B0606020202030204" pitchFamily="34" charset="0"/>
            </a:endParaRPr>
          </a:p>
        </p:txBody>
      </p:sp>
      <p:sp>
        <p:nvSpPr>
          <p:cNvPr id="159749" name="Kotak Teks 159748"/>
          <p:cNvSpPr txBox="1"/>
          <p:nvPr/>
        </p:nvSpPr>
        <p:spPr>
          <a:xfrm>
            <a:off x="468630" y="1506855"/>
            <a:ext cx="4587875" cy="583565"/>
          </a:xfrm>
          <a:prstGeom prst="rect">
            <a:avLst/>
          </a:prstGeom>
          <a:noFill/>
          <a:ln w="12700">
            <a:noFill/>
          </a:ln>
        </p:spPr>
        <p:txBody>
          <a:bodyPr wrap="square">
            <a:spAutoFit/>
          </a:bodyPr>
          <a:p>
            <a:r>
              <a:rPr lang="en-CA" altLang="x-none" sz="1600" b="1">
                <a:solidFill>
                  <a:schemeClr val="tx1"/>
                </a:solidFill>
              </a:rPr>
              <a:t>Specific catchment area</a:t>
            </a:r>
            <a:r>
              <a:rPr lang="en-CA" altLang="x-none" sz="1600">
                <a:solidFill>
                  <a:schemeClr val="tx1"/>
                </a:solidFill>
              </a:rPr>
              <a:t> </a:t>
            </a:r>
            <a:r>
              <a:rPr lang="en-CA" altLang="x-none" sz="1600" i="1">
                <a:solidFill>
                  <a:schemeClr val="tx1"/>
                </a:solidFill>
              </a:rPr>
              <a:t>a</a:t>
            </a:r>
            <a:r>
              <a:rPr lang="en-CA" altLang="x-none" sz="1600">
                <a:solidFill>
                  <a:schemeClr val="tx1"/>
                </a:solidFill>
              </a:rPr>
              <a:t> [</a:t>
            </a:r>
            <a:r>
              <a:rPr lang="en-CA" altLang="x-none" sz="1600">
                <a:solidFill>
                  <a:schemeClr val="tx1"/>
                </a:solidFill>
                <a:sym typeface="Symbol" panose="05050102010706020507" pitchFamily="18" charset="2"/>
              </a:rPr>
              <a:t>m</a:t>
            </a:r>
            <a:r>
              <a:rPr lang="en-CA" altLang="x-none" sz="1600" baseline="30000">
                <a:solidFill>
                  <a:schemeClr val="tx1"/>
                </a:solidFill>
                <a:sym typeface="Symbol" panose="05050102010706020507" pitchFamily="18" charset="2"/>
              </a:rPr>
              <a:t>2</a:t>
            </a:r>
            <a:r>
              <a:rPr lang="en-CA" altLang="x-none" sz="1600">
                <a:solidFill>
                  <a:schemeClr val="tx1"/>
                </a:solidFill>
                <a:sym typeface="Symbol" panose="05050102010706020507" pitchFamily="18" charset="2"/>
              </a:rPr>
              <a:t>/m  m] </a:t>
            </a:r>
            <a:endParaRPr lang="en-CA" altLang="x-none" sz="1600">
              <a:solidFill>
                <a:schemeClr val="tx1"/>
              </a:solidFill>
              <a:sym typeface="Symbol" panose="05050102010706020507" pitchFamily="18" charset="2"/>
            </a:endParaRPr>
          </a:p>
          <a:p>
            <a:r>
              <a:rPr lang="en-CA" altLang="x-none" sz="1600">
                <a:solidFill>
                  <a:schemeClr val="tx1"/>
                </a:solidFill>
                <a:sym typeface="Symbol" panose="05050102010706020507" pitchFamily="18" charset="2"/>
              </a:rPr>
              <a:t>(per unit </a:t>
            </a:r>
            <a:r>
              <a:rPr lang="en-CA" altLang="x-none" sz="1600" err="1">
                <a:solidFill>
                  <a:schemeClr val="tx1"/>
                </a:solidFill>
                <a:sym typeface="Symbol" panose="05050102010706020507" pitchFamily="18" charset="2"/>
              </a:rPr>
              <a:t>coutour</a:t>
            </a:r>
            <a:r>
              <a:rPr lang="en-CA" altLang="x-none" sz="1600">
                <a:solidFill>
                  <a:schemeClr val="tx1"/>
                </a:solidFill>
                <a:sym typeface="Symbol" panose="05050102010706020507" pitchFamily="18" charset="2"/>
              </a:rPr>
              <a:t> length)</a:t>
            </a:r>
            <a:endParaRPr lang="en-CA" altLang="x-none" sz="1600">
              <a:solidFill>
                <a:schemeClr val="tx1"/>
              </a:solidFill>
              <a:effectLst>
                <a:outerShdw blurRad="38100" dist="38100" dir="2700000">
                  <a:srgbClr val="C0C0C0"/>
                </a:outerShdw>
              </a:effectLst>
              <a:sym typeface="Symbol" panose="05050102010706020507" pitchFamily="18" charset="2"/>
            </a:endParaRPr>
          </a:p>
        </p:txBody>
      </p:sp>
      <p:grpSp>
        <p:nvGrpSpPr>
          <p:cNvPr id="159751" name="Grup 159750"/>
          <p:cNvGrpSpPr/>
          <p:nvPr/>
        </p:nvGrpSpPr>
        <p:grpSpPr>
          <a:xfrm>
            <a:off x="1524000" y="4837113"/>
            <a:ext cx="3557588" cy="1600200"/>
            <a:chOff x="286" y="3047"/>
            <a:chExt cx="2241" cy="1008"/>
          </a:xfrm>
        </p:grpSpPr>
        <p:sp>
          <p:nvSpPr>
            <p:cNvPr id="159752" name="Bentuk Bebas 159751"/>
            <p:cNvSpPr/>
            <p:nvPr/>
          </p:nvSpPr>
          <p:spPr>
            <a:xfrm>
              <a:off x="286" y="3047"/>
              <a:ext cx="2145" cy="801"/>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9525" cap="flat" cmpd="sng">
              <a:solidFill>
                <a:schemeClr val="bg2"/>
              </a:solidFill>
              <a:prstDash val="solid"/>
              <a:headEnd type="none" w="med" len="med"/>
              <a:tailEnd type="none" w="med" len="med"/>
            </a:ln>
          </p:spPr>
          <p:txBody>
            <a:bodyPr/>
            <a:p>
              <a:endParaRPr lang="id-ID" altLang="en-US">
                <a:solidFill>
                  <a:schemeClr val="tx1"/>
                </a:solidFill>
              </a:endParaRPr>
            </a:p>
          </p:txBody>
        </p:sp>
        <p:sp>
          <p:nvSpPr>
            <p:cNvPr id="159753" name="Bentuk Bebas 159752"/>
            <p:cNvSpPr/>
            <p:nvPr/>
          </p:nvSpPr>
          <p:spPr>
            <a:xfrm>
              <a:off x="791" y="3287"/>
              <a:ext cx="1640" cy="411"/>
            </a:xfrm>
            <a:custGeom>
              <a:avLst/>
              <a:gdLst/>
              <a:ahLst/>
              <a:cxnLst/>
              <a:pathLst>
                <a:path w="1200" h="384">
                  <a:moveTo>
                    <a:pt x="1200" y="0"/>
                  </a:moveTo>
                  <a:cubicBezTo>
                    <a:pt x="1096" y="8"/>
                    <a:pt x="992" y="16"/>
                    <a:pt x="864" y="48"/>
                  </a:cubicBezTo>
                  <a:cubicBezTo>
                    <a:pt x="736" y="80"/>
                    <a:pt x="552" y="144"/>
                    <a:pt x="432" y="192"/>
                  </a:cubicBezTo>
                  <a:cubicBezTo>
                    <a:pt x="312" y="240"/>
                    <a:pt x="216" y="304"/>
                    <a:pt x="144" y="336"/>
                  </a:cubicBezTo>
                  <a:cubicBezTo>
                    <a:pt x="72" y="368"/>
                    <a:pt x="36" y="376"/>
                    <a:pt x="0" y="384"/>
                  </a:cubicBezTo>
                </a:path>
              </a:pathLst>
            </a:custGeom>
            <a:noFill/>
            <a:ln w="9525" cap="flat" cmpd="sng">
              <a:solidFill>
                <a:schemeClr val="bg2">
                  <a:alpha val="100000"/>
                </a:schemeClr>
              </a:solidFill>
              <a:prstDash val="dash"/>
              <a:headEnd type="none" w="med" len="med"/>
              <a:tailEnd type="none" w="med" len="med"/>
            </a:ln>
          </p:spPr>
          <p:txBody>
            <a:bodyPr/>
            <a:p>
              <a:endParaRPr lang="id-ID" altLang="en-US">
                <a:solidFill>
                  <a:schemeClr val="tx1"/>
                </a:solidFill>
              </a:endParaRPr>
            </a:p>
          </p:txBody>
        </p:sp>
        <p:sp>
          <p:nvSpPr>
            <p:cNvPr id="159754" name="Bentuk Bebas 159753"/>
            <p:cNvSpPr/>
            <p:nvPr/>
          </p:nvSpPr>
          <p:spPr>
            <a:xfrm>
              <a:off x="319" y="3575"/>
              <a:ext cx="2145" cy="480"/>
            </a:xfrm>
            <a:custGeom>
              <a:avLst/>
              <a:gdLst/>
              <a:ahLst/>
              <a:cxnLst/>
              <a:pathLst>
                <a:path w="1632" h="768">
                  <a:moveTo>
                    <a:pt x="1632" y="0"/>
                  </a:moveTo>
                  <a:cubicBezTo>
                    <a:pt x="1464" y="24"/>
                    <a:pt x="1296" y="48"/>
                    <a:pt x="1152" y="96"/>
                  </a:cubicBezTo>
                  <a:cubicBezTo>
                    <a:pt x="1008" y="144"/>
                    <a:pt x="872" y="216"/>
                    <a:pt x="768" y="288"/>
                  </a:cubicBezTo>
                  <a:cubicBezTo>
                    <a:pt x="664" y="360"/>
                    <a:pt x="624" y="456"/>
                    <a:pt x="528" y="528"/>
                  </a:cubicBezTo>
                  <a:cubicBezTo>
                    <a:pt x="432" y="600"/>
                    <a:pt x="280" y="680"/>
                    <a:pt x="192" y="720"/>
                  </a:cubicBezTo>
                  <a:cubicBezTo>
                    <a:pt x="104" y="760"/>
                    <a:pt x="52" y="764"/>
                    <a:pt x="0" y="768"/>
                  </a:cubicBezTo>
                </a:path>
              </a:pathLst>
            </a:custGeom>
            <a:noFill/>
            <a:ln w="152400" cap="flat" cmpd="sng">
              <a:pattFill prst="lgConfetti">
                <a:fgClr>
                  <a:schemeClr val="bg2"/>
                </a:fgClr>
                <a:bgClr>
                  <a:srgbClr val="FFFFFF"/>
                </a:bgClr>
              </a:pattFill>
              <a:prstDash val="solid"/>
              <a:headEnd type="none" w="med" len="med"/>
              <a:tailEnd type="none" w="med" len="med"/>
            </a:ln>
          </p:spPr>
          <p:txBody>
            <a:bodyPr/>
            <a:p>
              <a:endParaRPr lang="id-ID" altLang="en-US">
                <a:solidFill>
                  <a:schemeClr val="tx1"/>
                </a:solidFill>
              </a:endParaRPr>
            </a:p>
          </p:txBody>
        </p:sp>
        <p:sp>
          <p:nvSpPr>
            <p:cNvPr id="159755" name="Konektor Garis Lurus 159754"/>
            <p:cNvSpPr/>
            <p:nvPr/>
          </p:nvSpPr>
          <p:spPr>
            <a:xfrm flipH="1">
              <a:off x="511" y="3575"/>
              <a:ext cx="480" cy="0"/>
            </a:xfrm>
            <a:prstGeom prst="line">
              <a:avLst/>
            </a:prstGeom>
            <a:ln w="9525" cap="flat" cmpd="sng">
              <a:solidFill>
                <a:schemeClr val="tx1"/>
              </a:solidFill>
              <a:prstDash val="solid"/>
              <a:headEnd type="triangle" w="med" len="med"/>
              <a:tailEnd type="triangle" w="med" len="med"/>
            </a:ln>
          </p:spPr>
        </p:sp>
        <p:sp>
          <p:nvSpPr>
            <p:cNvPr id="159756" name="Konektor Garis Lurus 159755"/>
            <p:cNvSpPr/>
            <p:nvPr/>
          </p:nvSpPr>
          <p:spPr>
            <a:xfrm>
              <a:off x="511" y="3575"/>
              <a:ext cx="0" cy="240"/>
            </a:xfrm>
            <a:prstGeom prst="line">
              <a:avLst/>
            </a:prstGeom>
            <a:ln w="9525" cap="flat" cmpd="sng">
              <a:solidFill>
                <a:schemeClr val="tx1"/>
              </a:solidFill>
              <a:prstDash val="solid"/>
              <a:headEnd type="triangle" w="med" len="med"/>
              <a:tailEnd type="triangle" w="med" len="med"/>
            </a:ln>
          </p:spPr>
        </p:sp>
        <p:sp>
          <p:nvSpPr>
            <p:cNvPr id="159757" name="Kotak Teks 159756"/>
            <p:cNvSpPr txBox="1"/>
            <p:nvPr/>
          </p:nvSpPr>
          <p:spPr>
            <a:xfrm>
              <a:off x="319" y="3575"/>
              <a:ext cx="336" cy="251"/>
            </a:xfrm>
            <a:prstGeom prst="rect">
              <a:avLst/>
            </a:prstGeom>
            <a:noFill/>
            <a:ln w="9525">
              <a:noFill/>
            </a:ln>
          </p:spPr>
          <p:txBody>
            <a:bodyPr>
              <a:spAutoFit/>
            </a:bodyPr>
            <a:p>
              <a:pPr>
                <a:spcBef>
                  <a:spcPct val="50000"/>
                </a:spcBef>
              </a:pPr>
              <a:r>
                <a:rPr sz="2000">
                  <a:solidFill>
                    <a:schemeClr val="tx1"/>
                  </a:solidFill>
                </a:rPr>
                <a:t>S</a:t>
              </a:r>
              <a:endParaRPr sz="2000">
                <a:solidFill>
                  <a:schemeClr val="tx1"/>
                </a:solidFill>
              </a:endParaRPr>
            </a:p>
          </p:txBody>
        </p:sp>
        <p:sp>
          <p:nvSpPr>
            <p:cNvPr id="159758" name="Kotak Teks 159757"/>
            <p:cNvSpPr txBox="1"/>
            <p:nvPr/>
          </p:nvSpPr>
          <p:spPr>
            <a:xfrm>
              <a:off x="2191" y="3287"/>
              <a:ext cx="336" cy="251"/>
            </a:xfrm>
            <a:prstGeom prst="rect">
              <a:avLst/>
            </a:prstGeom>
            <a:noFill/>
            <a:ln w="9525">
              <a:noFill/>
            </a:ln>
          </p:spPr>
          <p:txBody>
            <a:bodyPr>
              <a:spAutoFit/>
            </a:bodyPr>
            <a:p>
              <a:pPr>
                <a:spcBef>
                  <a:spcPct val="50000"/>
                </a:spcBef>
              </a:pPr>
              <a:r>
                <a:rPr sz="2000" err="1">
                  <a:solidFill>
                    <a:schemeClr val="tx1"/>
                  </a:solidFill>
                </a:rPr>
                <a:t>D</a:t>
              </a:r>
              <a:r>
                <a:rPr sz="2000" baseline="-25000" err="1">
                  <a:solidFill>
                    <a:schemeClr val="tx1"/>
                  </a:solidFill>
                </a:rPr>
                <a:t>w</a:t>
              </a:r>
              <a:endParaRPr sz="2000" baseline="-25000" err="1">
                <a:solidFill>
                  <a:schemeClr val="tx1"/>
                </a:solidFill>
              </a:endParaRPr>
            </a:p>
          </p:txBody>
        </p:sp>
        <p:sp>
          <p:nvSpPr>
            <p:cNvPr id="159759" name="Konektor Garis Lurus 159758"/>
            <p:cNvSpPr/>
            <p:nvPr/>
          </p:nvSpPr>
          <p:spPr>
            <a:xfrm>
              <a:off x="2143" y="3310"/>
              <a:ext cx="0" cy="265"/>
            </a:xfrm>
            <a:prstGeom prst="line">
              <a:avLst/>
            </a:prstGeom>
            <a:ln w="9525" cap="flat" cmpd="sng">
              <a:solidFill>
                <a:schemeClr val="tx1"/>
              </a:solidFill>
              <a:prstDash val="solid"/>
              <a:headEnd type="triangle" w="med" len="med"/>
              <a:tailEnd type="triangle" w="med" len="med"/>
            </a:ln>
          </p:spPr>
        </p:sp>
        <p:sp>
          <p:nvSpPr>
            <p:cNvPr id="159760" name="Kotak Teks 159759"/>
            <p:cNvSpPr txBox="1"/>
            <p:nvPr/>
          </p:nvSpPr>
          <p:spPr>
            <a:xfrm>
              <a:off x="1615" y="3239"/>
              <a:ext cx="336" cy="251"/>
            </a:xfrm>
            <a:prstGeom prst="rect">
              <a:avLst/>
            </a:prstGeom>
            <a:noFill/>
            <a:ln w="9525">
              <a:noFill/>
            </a:ln>
          </p:spPr>
          <p:txBody>
            <a:bodyPr>
              <a:spAutoFit/>
            </a:bodyPr>
            <a:p>
              <a:pPr>
                <a:spcBef>
                  <a:spcPct val="50000"/>
                </a:spcBef>
              </a:pPr>
              <a:r>
                <a:rPr sz="2000">
                  <a:solidFill>
                    <a:schemeClr val="tx1"/>
                  </a:solidFill>
                </a:rPr>
                <a:t>D</a:t>
              </a:r>
              <a:endParaRPr sz="2000">
                <a:solidFill>
                  <a:schemeClr val="tx1"/>
                </a:solidFill>
              </a:endParaRPr>
            </a:p>
          </p:txBody>
        </p:sp>
        <p:sp>
          <p:nvSpPr>
            <p:cNvPr id="159761" name="Konektor Garis Lurus 159760"/>
            <p:cNvSpPr/>
            <p:nvPr/>
          </p:nvSpPr>
          <p:spPr>
            <a:xfrm>
              <a:off x="1838" y="3154"/>
              <a:ext cx="0" cy="438"/>
            </a:xfrm>
            <a:prstGeom prst="line">
              <a:avLst/>
            </a:prstGeom>
            <a:ln w="9525" cap="flat" cmpd="sng">
              <a:solidFill>
                <a:schemeClr val="tx1"/>
              </a:solidFill>
              <a:prstDash val="solid"/>
              <a:headEnd type="triangle" w="med" len="med"/>
              <a:tailEnd type="triangle" w="med" len="med"/>
            </a:ln>
          </p:spPr>
        </p:sp>
        <p:sp>
          <p:nvSpPr>
            <p:cNvPr id="159762" name="Segitiga Sama Kaki 159761"/>
            <p:cNvSpPr/>
            <p:nvPr/>
          </p:nvSpPr>
          <p:spPr>
            <a:xfrm flipV="1">
              <a:off x="2169" y="3213"/>
              <a:ext cx="99" cy="74"/>
            </a:xfrm>
            <a:prstGeom prst="triangle">
              <a:avLst>
                <a:gd name="adj" fmla="val 50000"/>
              </a:avLst>
            </a:prstGeom>
            <a:noFill/>
            <a:ln w="9525" cap="flat" cmpd="sng">
              <a:solidFill>
                <a:schemeClr val="bg2"/>
              </a:solidFill>
              <a:prstDash val="solid"/>
              <a:miter/>
              <a:headEnd type="none" w="med" len="med"/>
              <a:tailEnd type="none" w="med" len="med"/>
            </a:ln>
          </p:spPr>
          <p:txBody>
            <a:bodyPr/>
            <a:p>
              <a:endParaRPr lang="id-ID" altLang="en-US">
                <a:solidFill>
                  <a:schemeClr val="tx1"/>
                </a:solidFill>
              </a:endParaRPr>
            </a:p>
          </p:txBody>
        </p:sp>
        <p:sp>
          <p:nvSpPr>
            <p:cNvPr id="159763" name="Konektor Garis Lurus 159762"/>
            <p:cNvSpPr/>
            <p:nvPr/>
          </p:nvSpPr>
          <p:spPr>
            <a:xfrm flipH="1">
              <a:off x="591" y="3804"/>
              <a:ext cx="263" cy="83"/>
            </a:xfrm>
            <a:prstGeom prst="line">
              <a:avLst/>
            </a:prstGeom>
            <a:ln w="9525" cap="flat" cmpd="sng">
              <a:solidFill>
                <a:srgbClr val="003399"/>
              </a:solidFill>
              <a:prstDash val="solid"/>
              <a:headEnd type="none" w="med" len="med"/>
              <a:tailEnd type="triangle" w="med" len="med"/>
            </a:ln>
          </p:spPr>
        </p:sp>
        <p:sp>
          <p:nvSpPr>
            <p:cNvPr id="159764" name="Konektor Garis Lurus 159763"/>
            <p:cNvSpPr/>
            <p:nvPr/>
          </p:nvSpPr>
          <p:spPr>
            <a:xfrm flipH="1">
              <a:off x="1238" y="3555"/>
              <a:ext cx="287" cy="91"/>
            </a:xfrm>
            <a:prstGeom prst="line">
              <a:avLst/>
            </a:prstGeom>
            <a:ln w="9525" cap="flat" cmpd="sng">
              <a:solidFill>
                <a:srgbClr val="003399"/>
              </a:solidFill>
              <a:prstDash val="solid"/>
              <a:headEnd type="none" w="med" len="med"/>
              <a:tailEnd type="triangle" w="med" len="med"/>
            </a:ln>
          </p:spPr>
        </p:sp>
      </p:grpSp>
      <p:sp>
        <p:nvSpPr>
          <p:cNvPr id="159765" name="Konektor Garis Lurus 159764"/>
          <p:cNvSpPr/>
          <p:nvPr/>
        </p:nvSpPr>
        <p:spPr>
          <a:xfrm>
            <a:off x="2671763" y="2100263"/>
            <a:ext cx="442912" cy="1201737"/>
          </a:xfrm>
          <a:prstGeom prst="line">
            <a:avLst/>
          </a:prstGeom>
          <a:ln w="9525" cap="flat" cmpd="sng">
            <a:solidFill>
              <a:schemeClr val="bg2"/>
            </a:solidFill>
            <a:prstDash val="solid"/>
            <a:headEnd type="none" w="med" len="med"/>
            <a:tailEnd type="triangle" w="med" len="med"/>
          </a:ln>
        </p:spPr>
      </p:sp>
      <p:sp>
        <p:nvSpPr>
          <p:cNvPr id="159766" name="Konektor Garis Lurus 159765"/>
          <p:cNvSpPr/>
          <p:nvPr/>
        </p:nvSpPr>
        <p:spPr>
          <a:xfrm>
            <a:off x="1993900" y="1017588"/>
            <a:ext cx="2974975" cy="0"/>
          </a:xfrm>
          <a:prstGeom prst="line">
            <a:avLst/>
          </a:prstGeom>
          <a:ln w="9525" cap="flat" cmpd="sng">
            <a:solidFill>
              <a:schemeClr val="bg2"/>
            </a:solidFill>
            <a:prstDash val="solid"/>
            <a:headEnd type="none" w="med" len="med"/>
            <a:tailEnd type="none" w="med" len="med"/>
          </a:ln>
        </p:spPr>
      </p:sp>
      <p:sp>
        <p:nvSpPr>
          <p:cNvPr id="159767" name="Konektor Garis Lurus 159766"/>
          <p:cNvSpPr/>
          <p:nvPr/>
        </p:nvSpPr>
        <p:spPr>
          <a:xfrm>
            <a:off x="4198938" y="4957763"/>
            <a:ext cx="0" cy="300037"/>
          </a:xfrm>
          <a:prstGeom prst="line">
            <a:avLst/>
          </a:prstGeom>
          <a:ln w="19050" cap="flat" cmpd="sng">
            <a:solidFill>
              <a:srgbClr val="F80000"/>
            </a:solidFill>
            <a:prstDash val="solid"/>
            <a:headEnd type="triangle" w="med" len="med"/>
            <a:tailEnd type="triangle" w="med" len="med"/>
          </a:ln>
        </p:spPr>
      </p:sp>
      <p:sp>
        <p:nvSpPr>
          <p:cNvPr id="159768" name="Kotak Teks 159767"/>
          <p:cNvSpPr txBox="1"/>
          <p:nvPr/>
        </p:nvSpPr>
        <p:spPr>
          <a:xfrm>
            <a:off x="4265613" y="4787900"/>
            <a:ext cx="390525" cy="460375"/>
          </a:xfrm>
          <a:prstGeom prst="rect">
            <a:avLst/>
          </a:prstGeom>
          <a:noFill/>
          <a:ln w="9525">
            <a:noFill/>
          </a:ln>
        </p:spPr>
        <p:txBody>
          <a:bodyPr>
            <a:spAutoFit/>
          </a:bodyPr>
          <a:p>
            <a:pPr>
              <a:spcBef>
                <a:spcPct val="50000"/>
              </a:spcBef>
            </a:pPr>
            <a:r>
              <a:rPr sz="2400" b="1">
                <a:solidFill>
                  <a:srgbClr val="F80000"/>
                </a:solidFill>
              </a:rPr>
              <a:t>z</a:t>
            </a:r>
            <a:endParaRPr sz="2400" b="1">
              <a:solidFill>
                <a:srgbClr val="F80000"/>
              </a:solidFill>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0770" name="Gambar 160769"/>
          <p:cNvPicPr>
            <a:picLocks noChangeAspect="1"/>
          </p:cNvPicPr>
          <p:nvPr/>
        </p:nvPicPr>
        <p:blipFill>
          <a:blip r:embed="rId1"/>
          <a:stretch>
            <a:fillRect/>
          </a:stretch>
        </p:blipFill>
        <p:spPr>
          <a:xfrm>
            <a:off x="5988050" y="1703388"/>
            <a:ext cx="4679950" cy="2525712"/>
          </a:xfrm>
          <a:prstGeom prst="rect">
            <a:avLst/>
          </a:prstGeom>
          <a:noFill/>
          <a:ln w="9525">
            <a:noFill/>
          </a:ln>
        </p:spPr>
      </p:pic>
      <p:pic>
        <p:nvPicPr>
          <p:cNvPr id="160771" name="Gambar 160770"/>
          <p:cNvPicPr>
            <a:picLocks noChangeAspect="1"/>
          </p:cNvPicPr>
          <p:nvPr/>
        </p:nvPicPr>
        <p:blipFill>
          <a:blip r:embed="rId2"/>
          <a:stretch>
            <a:fillRect/>
          </a:stretch>
        </p:blipFill>
        <p:spPr>
          <a:xfrm>
            <a:off x="1524000" y="0"/>
            <a:ext cx="4699000" cy="2538413"/>
          </a:xfrm>
          <a:prstGeom prst="rect">
            <a:avLst/>
          </a:prstGeom>
          <a:noFill/>
          <a:ln w="9525">
            <a:noFill/>
          </a:ln>
        </p:spPr>
      </p:pic>
      <p:pic>
        <p:nvPicPr>
          <p:cNvPr id="160772" name="Gambar 160771"/>
          <p:cNvPicPr>
            <a:picLocks noChangeAspect="1"/>
          </p:cNvPicPr>
          <p:nvPr/>
        </p:nvPicPr>
        <p:blipFill>
          <a:blip r:embed="rId3"/>
          <a:stretch>
            <a:fillRect/>
          </a:stretch>
        </p:blipFill>
        <p:spPr>
          <a:xfrm>
            <a:off x="1524000" y="4319588"/>
            <a:ext cx="4679950" cy="2538412"/>
          </a:xfrm>
          <a:prstGeom prst="rect">
            <a:avLst/>
          </a:prstGeom>
          <a:noFill/>
          <a:ln w="9525">
            <a:noFill/>
          </a:ln>
        </p:spPr>
      </p:pic>
      <p:sp>
        <p:nvSpPr>
          <p:cNvPr id="160773" name="Kotak Teks 160772"/>
          <p:cNvSpPr txBox="1"/>
          <p:nvPr/>
        </p:nvSpPr>
        <p:spPr>
          <a:xfrm>
            <a:off x="6427788" y="587375"/>
            <a:ext cx="3522662" cy="460375"/>
          </a:xfrm>
          <a:prstGeom prst="rect">
            <a:avLst/>
          </a:prstGeom>
          <a:noFill/>
          <a:ln w="9525">
            <a:noFill/>
          </a:ln>
        </p:spPr>
        <p:txBody>
          <a:bodyPr>
            <a:spAutoFit/>
          </a:bodyPr>
          <a:p>
            <a:pPr>
              <a:spcBef>
                <a:spcPct val="50000"/>
              </a:spcBef>
            </a:pPr>
            <a:r>
              <a:rPr sz="2400"/>
              <a:t>Slope</a:t>
            </a:r>
            <a:endParaRPr sz="2400"/>
          </a:p>
        </p:txBody>
      </p:sp>
      <p:sp>
        <p:nvSpPr>
          <p:cNvPr id="160774" name="Kotak Teks 160773"/>
          <p:cNvSpPr txBox="1"/>
          <p:nvPr/>
        </p:nvSpPr>
        <p:spPr>
          <a:xfrm>
            <a:off x="1892618" y="2847975"/>
            <a:ext cx="3560762" cy="460375"/>
          </a:xfrm>
          <a:prstGeom prst="rect">
            <a:avLst/>
          </a:prstGeom>
          <a:noFill/>
          <a:ln w="9525">
            <a:noFill/>
          </a:ln>
        </p:spPr>
        <p:txBody>
          <a:bodyPr>
            <a:spAutoFit/>
          </a:bodyPr>
          <a:p>
            <a:pPr>
              <a:spcBef>
                <a:spcPct val="50000"/>
              </a:spcBef>
            </a:pPr>
            <a:r>
              <a:rPr sz="2400"/>
              <a:t>Specific Catchment Area</a:t>
            </a:r>
            <a:endParaRPr sz="2400"/>
          </a:p>
        </p:txBody>
      </p:sp>
      <p:sp>
        <p:nvSpPr>
          <p:cNvPr id="160775" name="Kotak Teks 160774"/>
          <p:cNvSpPr txBox="1"/>
          <p:nvPr/>
        </p:nvSpPr>
        <p:spPr>
          <a:xfrm>
            <a:off x="6485255" y="4618355"/>
            <a:ext cx="5188585" cy="1383665"/>
          </a:xfrm>
          <a:prstGeom prst="rect">
            <a:avLst/>
          </a:prstGeom>
          <a:noFill/>
          <a:ln w="9525">
            <a:noFill/>
          </a:ln>
        </p:spPr>
        <p:txBody>
          <a:bodyPr wrap="square">
            <a:spAutoFit/>
          </a:bodyPr>
          <a:p>
            <a:pPr>
              <a:spcBef>
                <a:spcPct val="50000"/>
              </a:spcBef>
            </a:pPr>
            <a:r>
              <a:rPr sz="2400" err="1"/>
              <a:t>Wetness Index ln(a</a:t>
            </a:r>
            <a:r>
              <a:rPr sz="2400"/>
              <a:t>/S) from Raster Calculator.</a:t>
            </a:r>
            <a:endParaRPr sz="2400"/>
          </a:p>
          <a:p>
            <a:pPr>
              <a:spcBef>
                <a:spcPct val="50000"/>
              </a:spcBef>
            </a:pPr>
            <a:r>
              <a:rPr sz="2400"/>
              <a:t>Average, </a:t>
            </a:r>
            <a:r>
              <a:rPr sz="2400">
                <a:latin typeface="Symbol" panose="05050102010706020507" pitchFamily="18" charset="2"/>
              </a:rPr>
              <a:t>l</a:t>
            </a:r>
            <a:r>
              <a:rPr sz="2400"/>
              <a:t> = 6.91</a:t>
            </a:r>
            <a:endParaRPr sz="2400"/>
          </a:p>
        </p:txBody>
      </p:sp>
      <p:sp>
        <p:nvSpPr>
          <p:cNvPr id="160776" name="Konektor Garis Lurus 160775"/>
          <p:cNvSpPr/>
          <p:nvPr/>
        </p:nvSpPr>
        <p:spPr>
          <a:xfrm flipH="1">
            <a:off x="6194425" y="822325"/>
            <a:ext cx="274638" cy="0"/>
          </a:xfrm>
          <a:prstGeom prst="line">
            <a:avLst/>
          </a:prstGeom>
          <a:ln w="9525" cap="flat" cmpd="sng">
            <a:solidFill>
              <a:schemeClr val="tx1"/>
            </a:solidFill>
            <a:prstDash val="solid"/>
            <a:headEnd type="none" w="med" len="med"/>
            <a:tailEnd type="triangle" w="med" len="med"/>
          </a:ln>
        </p:spPr>
      </p:sp>
      <p:sp>
        <p:nvSpPr>
          <p:cNvPr id="160777" name="Konektor Garis Lurus 160776"/>
          <p:cNvSpPr/>
          <p:nvPr/>
        </p:nvSpPr>
        <p:spPr>
          <a:xfrm flipH="1">
            <a:off x="6191250" y="4875213"/>
            <a:ext cx="274638" cy="0"/>
          </a:xfrm>
          <a:prstGeom prst="line">
            <a:avLst/>
          </a:prstGeom>
          <a:ln w="9525" cap="flat" cmpd="sng">
            <a:solidFill>
              <a:schemeClr val="tx1"/>
            </a:solidFill>
            <a:prstDash val="solid"/>
            <a:headEnd type="none" w="med" len="med"/>
            <a:tailEnd type="triangle" w="med" len="med"/>
          </a:ln>
        </p:spPr>
      </p:sp>
      <p:sp>
        <p:nvSpPr>
          <p:cNvPr id="160778" name="Konektor Garis Lurus 160777"/>
          <p:cNvSpPr/>
          <p:nvPr/>
        </p:nvSpPr>
        <p:spPr>
          <a:xfrm>
            <a:off x="5738813" y="3078163"/>
            <a:ext cx="207962" cy="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Bentuk Bebas 161793"/>
          <p:cNvSpPr/>
          <p:nvPr/>
        </p:nvSpPr>
        <p:spPr>
          <a:xfrm>
            <a:off x="1524000" y="842963"/>
            <a:ext cx="2895600" cy="60182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gradFill rotWithShape="0">
            <a:gsLst>
              <a:gs pos="0">
                <a:schemeClr val="accent1"/>
              </a:gs>
              <a:gs pos="100000">
                <a:schemeClr val="accent2"/>
              </a:gs>
            </a:gsLst>
            <a:lin ang="5400000" scaled="1"/>
            <a:tileRect/>
          </a:gradFill>
          <a:ln w="9525">
            <a:noFill/>
          </a:ln>
        </p:spPr>
        <p:txBody>
          <a:bodyPr/>
          <a:p>
            <a:endParaRPr lang="id-ID" altLang="en-US"/>
          </a:p>
        </p:txBody>
      </p:sp>
      <p:sp>
        <p:nvSpPr>
          <p:cNvPr id="161795" name="Judul 161794"/>
          <p:cNvSpPr>
            <a:spLocks noGrp="1"/>
          </p:cNvSpPr>
          <p:nvPr>
            <p:ph type="title"/>
          </p:nvPr>
        </p:nvSpPr>
        <p:spPr>
          <a:xfrm>
            <a:off x="2513013" y="0"/>
            <a:ext cx="6096000" cy="835025"/>
          </a:xfrm>
        </p:spPr>
        <p:txBody>
          <a:bodyPr anchor="ctr"/>
          <a:p>
            <a:r>
              <a:rPr sz="4800" b="1">
                <a:latin typeface="Arial Narrow" panose="020B0606020202030204" pitchFamily="34" charset="0"/>
              </a:rPr>
              <a:t>Numerical Example</a:t>
            </a:r>
            <a:endParaRPr sz="4800" b="1">
              <a:latin typeface="Arial Narrow" panose="020B0606020202030204" pitchFamily="34" charset="0"/>
            </a:endParaRPr>
          </a:p>
        </p:txBody>
      </p:sp>
      <p:sp>
        <p:nvSpPr>
          <p:cNvPr id="161796" name="Placeholder Teks 161795"/>
          <p:cNvSpPr>
            <a:spLocks noGrp="1"/>
          </p:cNvSpPr>
          <p:nvPr>
            <p:ph type="body" idx="1"/>
          </p:nvPr>
        </p:nvSpPr>
        <p:spPr>
          <a:xfrm>
            <a:off x="1870075" y="857250"/>
            <a:ext cx="3055938" cy="1870075"/>
          </a:xfrm>
        </p:spPr>
        <p:txBody>
          <a:bodyPr>
            <a:normAutofit lnSpcReduction="20000"/>
          </a:bodyPr>
          <a:p>
            <a:pPr marL="228600" indent="-228600">
              <a:lnSpc>
                <a:spcPct val="90000"/>
              </a:lnSpc>
              <a:spcBef>
                <a:spcPct val="0"/>
              </a:spcBef>
              <a:buNone/>
            </a:pPr>
            <a:r>
              <a:rPr sz="2400">
                <a:solidFill>
                  <a:schemeClr val="tx1"/>
                </a:solidFill>
                <a:latin typeface="Arial" panose="020B0604020202020204" pitchFamily="34" charset="0"/>
              </a:rPr>
              <a:t>Given </a:t>
            </a:r>
            <a:endParaRPr sz="2400">
              <a:solidFill>
                <a:schemeClr val="tx1"/>
              </a:solidFill>
              <a:latin typeface="Arial" panose="020B0604020202020204" pitchFamily="34" charset="0"/>
            </a:endParaRPr>
          </a:p>
          <a:p>
            <a:pPr marL="228600" indent="-228600">
              <a:lnSpc>
                <a:spcPct val="90000"/>
              </a:lnSpc>
              <a:spcBef>
                <a:spcPct val="0"/>
              </a:spcBef>
            </a:pPr>
            <a:r>
              <a:rPr sz="2400" err="1">
                <a:solidFill>
                  <a:schemeClr val="tx1"/>
                </a:solidFill>
                <a:latin typeface="Arial" panose="020B0604020202020204" pitchFamily="34" charset="0"/>
              </a:rPr>
              <a:t>K</a:t>
            </a:r>
            <a:r>
              <a:rPr sz="2400" baseline="-25000" err="1">
                <a:solidFill>
                  <a:schemeClr val="tx1"/>
                </a:solidFill>
                <a:latin typeface="Arial" panose="020B0604020202020204" pitchFamily="34" charset="0"/>
              </a:rPr>
              <a:t>o</a:t>
            </a:r>
            <a:r>
              <a:rPr sz="2400">
                <a:solidFill>
                  <a:schemeClr val="tx1"/>
                </a:solidFill>
                <a:latin typeface="Arial" panose="020B0604020202020204" pitchFamily="34" charset="0"/>
              </a:rPr>
              <a:t>=10 m/hr</a:t>
            </a:r>
            <a:endParaRPr sz="2400">
              <a:solidFill>
                <a:schemeClr val="tx1"/>
              </a:solidFill>
              <a:latin typeface="Arial" panose="020B0604020202020204" pitchFamily="34" charset="0"/>
            </a:endParaRPr>
          </a:p>
          <a:p>
            <a:pPr marL="228600" indent="-228600">
              <a:lnSpc>
                <a:spcPct val="90000"/>
              </a:lnSpc>
              <a:spcBef>
                <a:spcPct val="0"/>
              </a:spcBef>
            </a:pPr>
            <a:r>
              <a:rPr sz="2400">
                <a:solidFill>
                  <a:schemeClr val="tx1"/>
                </a:solidFill>
                <a:latin typeface="Arial" panose="020B0604020202020204" pitchFamily="34" charset="0"/>
              </a:rPr>
              <a:t>f=5 m</a:t>
            </a:r>
            <a:r>
              <a:rPr sz="2400" baseline="30000">
                <a:solidFill>
                  <a:schemeClr val="tx1"/>
                </a:solidFill>
                <a:latin typeface="Arial" panose="020B0604020202020204" pitchFamily="34" charset="0"/>
              </a:rPr>
              <a:t>-1</a:t>
            </a:r>
            <a:endParaRPr sz="2400">
              <a:solidFill>
                <a:schemeClr val="tx1"/>
              </a:solidFill>
              <a:latin typeface="Arial" panose="020B0604020202020204" pitchFamily="34" charset="0"/>
            </a:endParaRPr>
          </a:p>
          <a:p>
            <a:pPr marL="228600" indent="-228600">
              <a:lnSpc>
                <a:spcPct val="90000"/>
              </a:lnSpc>
              <a:spcBef>
                <a:spcPct val="0"/>
              </a:spcBef>
            </a:pPr>
            <a:r>
              <a:rPr sz="2400" err="1">
                <a:solidFill>
                  <a:schemeClr val="tx1"/>
                </a:solidFill>
                <a:latin typeface="Arial" panose="020B0604020202020204" pitchFamily="34" charset="0"/>
              </a:rPr>
              <a:t>Q</a:t>
            </a:r>
            <a:r>
              <a:rPr sz="2400" baseline="-25000" err="1">
                <a:solidFill>
                  <a:schemeClr val="tx1"/>
                </a:solidFill>
                <a:latin typeface="Arial" panose="020B0604020202020204" pitchFamily="34" charset="0"/>
              </a:rPr>
              <a:t>b</a:t>
            </a:r>
            <a:r>
              <a:rPr sz="2400">
                <a:solidFill>
                  <a:schemeClr val="tx1"/>
                </a:solidFill>
                <a:latin typeface="Arial" panose="020B0604020202020204" pitchFamily="34" charset="0"/>
              </a:rPr>
              <a:t> = 0.8 m</a:t>
            </a:r>
            <a:r>
              <a:rPr sz="2400" baseline="30000">
                <a:solidFill>
                  <a:schemeClr val="tx1"/>
                </a:solidFill>
                <a:latin typeface="Arial" panose="020B0604020202020204" pitchFamily="34" charset="0"/>
              </a:rPr>
              <a:t>3</a:t>
            </a:r>
            <a:r>
              <a:rPr sz="2400">
                <a:solidFill>
                  <a:schemeClr val="tx1"/>
                </a:solidFill>
                <a:latin typeface="Arial" panose="020B0604020202020204" pitchFamily="34" charset="0"/>
              </a:rPr>
              <a:t>/s</a:t>
            </a:r>
            <a:endParaRPr sz="2400">
              <a:solidFill>
                <a:schemeClr val="tx1"/>
              </a:solidFill>
              <a:latin typeface="Arial" panose="020B0604020202020204" pitchFamily="34" charset="0"/>
            </a:endParaRPr>
          </a:p>
          <a:p>
            <a:pPr marL="228600" indent="-228600">
              <a:lnSpc>
                <a:spcPct val="90000"/>
              </a:lnSpc>
              <a:spcBef>
                <a:spcPct val="0"/>
              </a:spcBef>
            </a:pPr>
            <a:r>
              <a:rPr sz="2400">
                <a:solidFill>
                  <a:schemeClr val="tx1"/>
                </a:solidFill>
                <a:latin typeface="Arial" panose="020B0604020202020204" pitchFamily="34" charset="0"/>
              </a:rPr>
              <a:t>A (from GIS)</a:t>
            </a:r>
            <a:endParaRPr sz="2400">
              <a:solidFill>
                <a:schemeClr val="tx1"/>
              </a:solidFill>
              <a:latin typeface="Arial" panose="020B0604020202020204" pitchFamily="34" charset="0"/>
            </a:endParaRPr>
          </a:p>
          <a:p>
            <a:pPr marL="228600" indent="-228600">
              <a:lnSpc>
                <a:spcPct val="90000"/>
              </a:lnSpc>
              <a:spcBef>
                <a:spcPct val="0"/>
              </a:spcBef>
            </a:pPr>
            <a:r>
              <a:rPr sz="2400" err="1">
                <a:solidFill>
                  <a:schemeClr val="tx1"/>
                </a:solidFill>
                <a:latin typeface="Arial" panose="020B0604020202020204" pitchFamily="34" charset="0"/>
              </a:rPr>
              <a:t>n</a:t>
            </a:r>
            <a:r>
              <a:rPr sz="2400" baseline="-25000" err="1">
                <a:solidFill>
                  <a:schemeClr val="tx1"/>
                </a:solidFill>
                <a:latin typeface="Arial" panose="020B0604020202020204" pitchFamily="34" charset="0"/>
              </a:rPr>
              <a:t>e</a:t>
            </a:r>
            <a:r>
              <a:rPr sz="2400">
                <a:solidFill>
                  <a:schemeClr val="tx1"/>
                </a:solidFill>
                <a:latin typeface="Arial" panose="020B0604020202020204" pitchFamily="34" charset="0"/>
              </a:rPr>
              <a:t> = 0.2</a:t>
            </a:r>
            <a:endParaRPr sz="2400">
              <a:solidFill>
                <a:schemeClr val="tx1"/>
              </a:solidFill>
              <a:latin typeface="Arial" panose="020B0604020202020204" pitchFamily="34" charset="0"/>
            </a:endParaRPr>
          </a:p>
          <a:p>
            <a:pPr marL="228600" indent="-228600">
              <a:lnSpc>
                <a:spcPct val="90000"/>
              </a:lnSpc>
              <a:spcBef>
                <a:spcPct val="0"/>
              </a:spcBef>
              <a:buNone/>
            </a:pPr>
            <a:endParaRPr sz="2400">
              <a:solidFill>
                <a:schemeClr val="tx1"/>
              </a:solidFill>
              <a:latin typeface="Arial" panose="020B0604020202020204" pitchFamily="34" charset="0"/>
            </a:endParaRPr>
          </a:p>
        </p:txBody>
      </p:sp>
      <p:graphicFrame>
        <p:nvGraphicFramePr>
          <p:cNvPr id="161798" name="Objek 161797"/>
          <p:cNvGraphicFramePr/>
          <p:nvPr/>
        </p:nvGraphicFramePr>
        <p:xfrm>
          <a:off x="7773988" y="1317625"/>
          <a:ext cx="1295400" cy="392113"/>
        </p:xfrm>
        <a:graphic>
          <a:graphicData uri="http://schemas.openxmlformats.org/presentationml/2006/ole">
            <mc:AlternateContent xmlns:mc="http://schemas.openxmlformats.org/markup-compatibility/2006">
              <mc:Choice xmlns:v="urn:schemas-microsoft-com:vml" Requires="v">
                <p:oleObj spid="_x0000_s3086" name="" r:id="rId1" imgW="1294765" imgH="393700" progId="Equation.3">
                  <p:embed/>
                </p:oleObj>
              </mc:Choice>
              <mc:Fallback>
                <p:oleObj name="" r:id="rId1" imgW="1294765" imgH="393700" progId="Equation.3">
                  <p:embed/>
                  <p:pic>
                    <p:nvPicPr>
                      <p:cNvPr id="0" name="Gambar 3085"/>
                      <p:cNvPicPr/>
                      <p:nvPr/>
                    </p:nvPicPr>
                    <p:blipFill>
                      <a:blip r:embed="rId2"/>
                      <a:stretch>
                        <a:fillRect/>
                      </a:stretch>
                    </p:blipFill>
                    <p:spPr>
                      <a:xfrm>
                        <a:off x="7773988" y="1317625"/>
                        <a:ext cx="1295400" cy="392113"/>
                      </a:xfrm>
                      <a:prstGeom prst="rect">
                        <a:avLst/>
                      </a:prstGeom>
                      <a:noFill/>
                      <a:ln w="38100">
                        <a:noFill/>
                        <a:miter/>
                      </a:ln>
                    </p:spPr>
                  </p:pic>
                </p:oleObj>
              </mc:Fallback>
            </mc:AlternateContent>
          </a:graphicData>
        </a:graphic>
      </p:graphicFrame>
      <p:graphicFrame>
        <p:nvGraphicFramePr>
          <p:cNvPr id="161799" name="Objek 161798"/>
          <p:cNvGraphicFramePr/>
          <p:nvPr/>
        </p:nvGraphicFramePr>
        <p:xfrm>
          <a:off x="7791450" y="1631950"/>
          <a:ext cx="2273300" cy="787400"/>
        </p:xfrm>
        <a:graphic>
          <a:graphicData uri="http://schemas.openxmlformats.org/presentationml/2006/ole">
            <mc:AlternateContent xmlns:mc="http://schemas.openxmlformats.org/markup-compatibility/2006">
              <mc:Choice xmlns:v="urn:schemas-microsoft-com:vml" Requires="v">
                <p:oleObj spid="_x0000_s3087" name="" r:id="rId3" imgW="2273300" imgH="787400" progId="Equation.3">
                  <p:embed/>
                </p:oleObj>
              </mc:Choice>
              <mc:Fallback>
                <p:oleObj name="" r:id="rId3" imgW="2273300" imgH="787400" progId="Equation.3">
                  <p:embed/>
                  <p:pic>
                    <p:nvPicPr>
                      <p:cNvPr id="0" name="Gambar 3086"/>
                      <p:cNvPicPr/>
                      <p:nvPr/>
                    </p:nvPicPr>
                    <p:blipFill>
                      <a:blip r:embed="rId4"/>
                      <a:stretch>
                        <a:fillRect/>
                      </a:stretch>
                    </p:blipFill>
                    <p:spPr>
                      <a:xfrm>
                        <a:off x="7791450" y="1631950"/>
                        <a:ext cx="2273300" cy="787400"/>
                      </a:xfrm>
                      <a:prstGeom prst="rect">
                        <a:avLst/>
                      </a:prstGeom>
                      <a:noFill/>
                      <a:ln w="38100">
                        <a:noFill/>
                        <a:miter/>
                      </a:ln>
                    </p:spPr>
                  </p:pic>
                </p:oleObj>
              </mc:Fallback>
            </mc:AlternateContent>
          </a:graphicData>
        </a:graphic>
      </p:graphicFrame>
      <p:sp>
        <p:nvSpPr>
          <p:cNvPr id="161800" name="Konektor Garis Lurus 161799"/>
          <p:cNvSpPr/>
          <p:nvPr/>
        </p:nvSpPr>
        <p:spPr>
          <a:xfrm>
            <a:off x="2568575" y="801688"/>
            <a:ext cx="7905750" cy="0"/>
          </a:xfrm>
          <a:prstGeom prst="line">
            <a:avLst/>
          </a:prstGeom>
          <a:ln w="9525" cap="flat" cmpd="sng">
            <a:solidFill>
              <a:schemeClr val="bg2"/>
            </a:solidFill>
            <a:prstDash val="solid"/>
            <a:headEnd type="none" w="med" len="med"/>
            <a:tailEnd type="none" w="med" len="med"/>
          </a:ln>
        </p:spPr>
      </p:sp>
      <p:pic>
        <p:nvPicPr>
          <p:cNvPr id="161801" name="Gambar 161800"/>
          <p:cNvPicPr>
            <a:picLocks noChangeAspect="1"/>
          </p:cNvPicPr>
          <p:nvPr/>
        </p:nvPicPr>
        <p:blipFill>
          <a:blip r:embed="rId5">
            <a:clrChange>
              <a:clrFrom>
                <a:srgbClr val="FFFFFF"/>
              </a:clrFrom>
              <a:clrTo>
                <a:srgbClr val="FFFFFF">
                  <a:alpha val="0"/>
                </a:srgbClr>
              </a:clrTo>
            </a:clrChange>
          </a:blip>
          <a:stretch>
            <a:fillRect/>
          </a:stretch>
        </p:blipFill>
        <p:spPr>
          <a:xfrm>
            <a:off x="1700213" y="2884488"/>
            <a:ext cx="7285037" cy="3973512"/>
          </a:xfrm>
          <a:prstGeom prst="rect">
            <a:avLst/>
          </a:prstGeom>
          <a:noFill/>
          <a:ln w="9525">
            <a:noFill/>
          </a:ln>
        </p:spPr>
      </p:pic>
      <p:sp>
        <p:nvSpPr>
          <p:cNvPr id="161802" name="Persegi panjang 161801"/>
          <p:cNvSpPr/>
          <p:nvPr/>
        </p:nvSpPr>
        <p:spPr>
          <a:xfrm>
            <a:off x="5253038" y="2584450"/>
            <a:ext cx="4848860" cy="398780"/>
          </a:xfrm>
          <a:prstGeom prst="rect">
            <a:avLst/>
          </a:prstGeom>
          <a:noFill/>
          <a:ln w="9525">
            <a:noFill/>
          </a:ln>
        </p:spPr>
        <p:txBody>
          <a:bodyPr wrap="none" anchor="t">
            <a:spAutoFit/>
          </a:bodyPr>
          <a:p>
            <a:r>
              <a:rPr sz="2000" err="1">
                <a:solidFill>
                  <a:srgbClr val="003399"/>
                </a:solidFill>
              </a:rPr>
              <a:t>Raster calculator   -( [ln(sca</a:t>
            </a:r>
            <a:r>
              <a:rPr sz="2000">
                <a:solidFill>
                  <a:srgbClr val="003399"/>
                </a:solidFill>
              </a:rPr>
              <a:t>/S)] - 6.90)/5+0.46</a:t>
            </a:r>
            <a:endParaRPr sz="2000">
              <a:solidFill>
                <a:srgbClr val="003399"/>
              </a:solidFill>
            </a:endParaRPr>
          </a:p>
        </p:txBody>
      </p:sp>
      <p:pic>
        <p:nvPicPr>
          <p:cNvPr id="161803" name="Gambar 161802"/>
          <p:cNvPicPr/>
          <p:nvPr/>
        </p:nvPicPr>
        <p:blipFill>
          <a:blip r:embed="rId6"/>
          <a:srcRect l="-789" t="30190" r="39745" b="33673"/>
          <a:stretch>
            <a:fillRect/>
          </a:stretch>
        </p:blipFill>
        <p:spPr>
          <a:xfrm>
            <a:off x="7894638" y="4740275"/>
            <a:ext cx="2773362" cy="2117725"/>
          </a:xfrm>
          <a:prstGeom prst="rect">
            <a:avLst/>
          </a:prstGeom>
          <a:noFill/>
          <a:ln w="9525">
            <a:noFill/>
          </a:ln>
        </p:spPr>
      </p:pic>
      <p:sp>
        <p:nvSpPr>
          <p:cNvPr id="161804" name="Persegi panjang 161803"/>
          <p:cNvSpPr/>
          <p:nvPr/>
        </p:nvSpPr>
        <p:spPr>
          <a:xfrm>
            <a:off x="4505325" y="958850"/>
            <a:ext cx="3055938" cy="1870075"/>
          </a:xfrm>
          <a:prstGeom prst="rect">
            <a:avLst/>
          </a:prstGeom>
          <a:noFill/>
          <a:ln w="9525">
            <a:noFill/>
          </a:ln>
        </p:spPr>
        <p:txBody>
          <a:bodyPr/>
          <a:p>
            <a:pPr marL="228600" indent="-228600">
              <a:spcBef>
                <a:spcPct val="20000"/>
              </a:spcBef>
            </a:pPr>
            <a:r>
              <a:rPr sz="2400">
                <a:solidFill>
                  <a:schemeClr val="tx1"/>
                </a:solidFill>
                <a:latin typeface="Arial" panose="020B0604020202020204" pitchFamily="34" charset="0"/>
              </a:rPr>
              <a:t> Compute</a:t>
            </a:r>
            <a:endParaRPr sz="2400">
              <a:solidFill>
                <a:schemeClr val="tx1"/>
              </a:solidFill>
              <a:latin typeface="Arial" panose="020B0604020202020204" pitchFamily="34" charset="0"/>
            </a:endParaRPr>
          </a:p>
          <a:p>
            <a:pPr marL="228600" indent="-228600">
              <a:buChar char="•"/>
            </a:pPr>
            <a:r>
              <a:rPr sz="2400">
                <a:solidFill>
                  <a:schemeClr val="tx1"/>
                </a:solidFill>
                <a:latin typeface="Arial" panose="020B0604020202020204" pitchFamily="34" charset="0"/>
              </a:rPr>
              <a:t> R=0.0002 m/h</a:t>
            </a:r>
            <a:endParaRPr sz="2400">
              <a:solidFill>
                <a:schemeClr val="tx1"/>
              </a:solidFill>
              <a:latin typeface="Arial" panose="020B0604020202020204" pitchFamily="34" charset="0"/>
            </a:endParaRPr>
          </a:p>
          <a:p>
            <a:pPr marL="228600" indent="-228600">
              <a:buChar char="•"/>
            </a:pPr>
            <a:r>
              <a:rPr sz="2400">
                <a:solidFill>
                  <a:schemeClr val="tx1"/>
                </a:solidFill>
                <a:latin typeface="Arial" panose="020B0604020202020204" pitchFamily="34" charset="0"/>
              </a:rPr>
              <a:t> </a:t>
            </a:r>
            <a:r>
              <a:rPr sz="2400">
                <a:solidFill>
                  <a:schemeClr val="tx1"/>
                </a:solidFill>
                <a:latin typeface="Symbol" panose="05050102010706020507" pitchFamily="18" charset="2"/>
              </a:rPr>
              <a:t>l</a:t>
            </a:r>
            <a:r>
              <a:rPr sz="2400">
                <a:solidFill>
                  <a:schemeClr val="tx1"/>
                </a:solidFill>
                <a:latin typeface="Arial" panose="020B0604020202020204" pitchFamily="34" charset="0"/>
              </a:rPr>
              <a:t>=6.90</a:t>
            </a:r>
            <a:endParaRPr sz="2400">
              <a:solidFill>
                <a:schemeClr val="tx1"/>
              </a:solidFill>
              <a:latin typeface="Arial" panose="020B0604020202020204" pitchFamily="34" charset="0"/>
            </a:endParaRPr>
          </a:p>
          <a:p>
            <a:pPr marL="228600" indent="-228600">
              <a:buChar char="•"/>
            </a:pPr>
            <a:r>
              <a:rPr sz="2400">
                <a:solidFill>
                  <a:schemeClr val="tx1"/>
                </a:solidFill>
              </a:rPr>
              <a:t> T=2 m</a:t>
            </a:r>
            <a:r>
              <a:rPr sz="2400" baseline="30000">
                <a:solidFill>
                  <a:schemeClr val="tx1"/>
                </a:solidFill>
              </a:rPr>
              <a:t>2</a:t>
            </a:r>
            <a:r>
              <a:rPr sz="2400">
                <a:solidFill>
                  <a:schemeClr val="tx1"/>
                </a:solidFill>
              </a:rPr>
              <a:t>/hr</a:t>
            </a:r>
            <a:endParaRPr sz="2400">
              <a:solidFill>
                <a:schemeClr val="tx1"/>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Judul 178177"/>
          <p:cNvSpPr>
            <a:spLocks noGrp="1"/>
          </p:cNvSpPr>
          <p:nvPr>
            <p:ph type="title"/>
          </p:nvPr>
        </p:nvSpPr>
        <p:spPr>
          <a:xfrm>
            <a:off x="2224088" y="274638"/>
            <a:ext cx="7772400" cy="561975"/>
          </a:xfrm>
        </p:spPr>
        <p:txBody>
          <a:bodyPr anchor="ctr"/>
          <a:p>
            <a:r>
              <a:rPr sz="2400">
                <a:solidFill>
                  <a:srgbClr val="000099"/>
                </a:solidFill>
              </a:rPr>
              <a:t>Calculating Runoff from 25 mm Rainstorm</a:t>
            </a:r>
            <a:endParaRPr sz="2400">
              <a:solidFill>
                <a:srgbClr val="000099"/>
              </a:solidFill>
            </a:endParaRPr>
          </a:p>
        </p:txBody>
      </p:sp>
      <p:sp>
        <p:nvSpPr>
          <p:cNvPr id="178179" name="Placeholder Teks 178178"/>
          <p:cNvSpPr>
            <a:spLocks noGrp="1"/>
          </p:cNvSpPr>
          <p:nvPr>
            <p:ph type="body" idx="1"/>
          </p:nvPr>
        </p:nvSpPr>
        <p:spPr>
          <a:xfrm>
            <a:off x="558800" y="1674495"/>
            <a:ext cx="10190480" cy="4767580"/>
          </a:xfrm>
        </p:spPr>
        <p:txBody>
          <a:bodyPr>
            <a:normAutofit lnSpcReduction="10000"/>
          </a:bodyPr>
          <a:p>
            <a:pPr>
              <a:lnSpc>
                <a:spcPct val="90000"/>
              </a:lnSpc>
            </a:pPr>
            <a:r>
              <a:rPr sz="2000">
                <a:solidFill>
                  <a:schemeClr val="tx1"/>
                </a:solidFill>
              </a:rPr>
              <a:t>Flat area’s and z &lt;= 0  </a:t>
            </a:r>
            <a:endParaRPr sz="2000">
              <a:solidFill>
                <a:schemeClr val="tx1"/>
              </a:solidFill>
            </a:endParaRPr>
          </a:p>
          <a:p>
            <a:pPr lvl="1">
              <a:lnSpc>
                <a:spcPct val="90000"/>
              </a:lnSpc>
            </a:pPr>
            <a:r>
              <a:rPr sz="2000">
                <a:solidFill>
                  <a:schemeClr val="tx1"/>
                </a:solidFill>
              </a:rPr>
              <a:t>Area fraction (81 + 1246)/15893=8.3%</a:t>
            </a:r>
            <a:endParaRPr sz="2000">
              <a:solidFill>
                <a:schemeClr val="tx1"/>
              </a:solidFill>
            </a:endParaRPr>
          </a:p>
          <a:p>
            <a:pPr lvl="1">
              <a:lnSpc>
                <a:spcPct val="90000"/>
              </a:lnSpc>
            </a:pPr>
            <a:r>
              <a:rPr sz="2000">
                <a:solidFill>
                  <a:schemeClr val="tx1"/>
                </a:solidFill>
              </a:rPr>
              <a:t>All rainfall ( 25 mm) is runoff</a:t>
            </a:r>
            <a:endParaRPr sz="2000">
              <a:solidFill>
                <a:schemeClr val="tx1"/>
              </a:solidFill>
            </a:endParaRPr>
          </a:p>
          <a:p>
            <a:pPr>
              <a:lnSpc>
                <a:spcPct val="90000"/>
              </a:lnSpc>
            </a:pPr>
            <a:r>
              <a:rPr sz="2000">
                <a:solidFill>
                  <a:schemeClr val="tx1"/>
                </a:solidFill>
              </a:rPr>
              <a:t>0 &lt; z </a:t>
            </a:r>
            <a:r>
              <a:rPr sz="2000">
                <a:solidFill>
                  <a:schemeClr val="tx1"/>
                </a:solidFill>
                <a:sym typeface="Symbol" panose="05050102010706020507" pitchFamily="18" charset="2"/>
              </a:rPr>
              <a:t></a:t>
            </a:r>
            <a:r>
              <a:rPr sz="2000">
                <a:solidFill>
                  <a:schemeClr val="tx1"/>
                </a:solidFill>
              </a:rPr>
              <a:t> rainfall/effective porosity = 0.025/0.2 = 0.125 m</a:t>
            </a:r>
            <a:endParaRPr sz="2000">
              <a:solidFill>
                <a:schemeClr val="tx1"/>
              </a:solidFill>
            </a:endParaRPr>
          </a:p>
          <a:p>
            <a:pPr lvl="1">
              <a:lnSpc>
                <a:spcPct val="90000"/>
              </a:lnSpc>
            </a:pPr>
            <a:r>
              <a:rPr sz="2000">
                <a:solidFill>
                  <a:schemeClr val="tx1"/>
                </a:solidFill>
              </a:rPr>
              <a:t>Area fraction  546/15893 = 3.4%</a:t>
            </a:r>
            <a:endParaRPr sz="2000">
              <a:solidFill>
                <a:schemeClr val="tx1"/>
              </a:solidFill>
            </a:endParaRPr>
          </a:p>
          <a:p>
            <a:pPr lvl="1">
              <a:lnSpc>
                <a:spcPct val="90000"/>
              </a:lnSpc>
            </a:pPr>
            <a:r>
              <a:rPr sz="2000">
                <a:solidFill>
                  <a:schemeClr val="tx1"/>
                </a:solidFill>
              </a:rPr>
              <a:t>Runoff is P-z*0.2 </a:t>
            </a:r>
            <a:endParaRPr sz="2000">
              <a:solidFill>
                <a:schemeClr val="tx1"/>
              </a:solidFill>
            </a:endParaRPr>
          </a:p>
          <a:p>
            <a:pPr lvl="1">
              <a:lnSpc>
                <a:spcPct val="90000"/>
              </a:lnSpc>
            </a:pPr>
            <a:r>
              <a:rPr sz="2000" err="1">
                <a:solidFill>
                  <a:schemeClr val="tx1"/>
                </a:solidFill>
              </a:rPr>
              <a:t>(1 / [Sat_during_rain</a:t>
            </a:r>
            <a:r>
              <a:rPr sz="2000">
                <a:solidFill>
                  <a:schemeClr val="tx1"/>
                </a:solidFill>
              </a:rPr>
              <a:t> ]) * (0.025 - (0.2 * [z]))</a:t>
            </a:r>
            <a:endParaRPr sz="2000">
              <a:solidFill>
                <a:schemeClr val="tx1"/>
              </a:solidFill>
            </a:endParaRPr>
          </a:p>
          <a:p>
            <a:pPr lvl="1">
              <a:lnSpc>
                <a:spcPct val="90000"/>
              </a:lnSpc>
            </a:pPr>
            <a:r>
              <a:rPr sz="2000">
                <a:solidFill>
                  <a:schemeClr val="tx1"/>
                </a:solidFill>
              </a:rPr>
              <a:t>Mean runoff 0.0113 m =11.3 mm</a:t>
            </a:r>
            <a:endParaRPr sz="2000">
              <a:solidFill>
                <a:schemeClr val="tx1"/>
              </a:solidFill>
            </a:endParaRPr>
          </a:p>
          <a:p>
            <a:pPr>
              <a:lnSpc>
                <a:spcPct val="90000"/>
              </a:lnSpc>
            </a:pPr>
            <a:r>
              <a:rPr sz="2000">
                <a:solidFill>
                  <a:schemeClr val="tx1"/>
                </a:solidFill>
              </a:rPr>
              <a:t>z &gt; 0.125 m   </a:t>
            </a:r>
            <a:endParaRPr sz="2000">
              <a:solidFill>
                <a:schemeClr val="tx1"/>
              </a:solidFill>
            </a:endParaRPr>
          </a:p>
          <a:p>
            <a:pPr lvl="1">
              <a:lnSpc>
                <a:spcPct val="90000"/>
              </a:lnSpc>
            </a:pPr>
            <a:r>
              <a:rPr sz="2000">
                <a:solidFill>
                  <a:schemeClr val="tx1"/>
                </a:solidFill>
              </a:rPr>
              <a:t>Area fraction 14020/15893 = 88.2 %</a:t>
            </a:r>
            <a:endParaRPr sz="2000">
              <a:solidFill>
                <a:schemeClr val="tx1"/>
              </a:solidFill>
            </a:endParaRPr>
          </a:p>
          <a:p>
            <a:pPr lvl="1">
              <a:lnSpc>
                <a:spcPct val="90000"/>
              </a:lnSpc>
            </a:pPr>
            <a:r>
              <a:rPr sz="2000">
                <a:solidFill>
                  <a:schemeClr val="tx1"/>
                </a:solidFill>
              </a:rPr>
              <a:t>All rainfall infiltrates</a:t>
            </a:r>
            <a:endParaRPr sz="2000">
              <a:solidFill>
                <a:schemeClr val="tx1"/>
              </a:solidFill>
            </a:endParaRPr>
          </a:p>
          <a:p>
            <a:pPr>
              <a:lnSpc>
                <a:spcPct val="90000"/>
              </a:lnSpc>
            </a:pPr>
            <a:r>
              <a:rPr sz="2000">
                <a:solidFill>
                  <a:schemeClr val="tx1"/>
                </a:solidFill>
              </a:rPr>
              <a:t>Area Average runoff</a:t>
            </a:r>
            <a:endParaRPr sz="2000">
              <a:solidFill>
                <a:schemeClr val="tx1"/>
              </a:solidFill>
            </a:endParaRPr>
          </a:p>
          <a:p>
            <a:pPr lvl="1">
              <a:lnSpc>
                <a:spcPct val="90000"/>
              </a:lnSpc>
            </a:pPr>
            <a:r>
              <a:rPr sz="2000">
                <a:solidFill>
                  <a:schemeClr val="tx1"/>
                </a:solidFill>
              </a:rPr>
              <a:t>11.3 * 0.025 + 25 * 0.083 = 2.47 mm</a:t>
            </a:r>
            <a:endParaRPr sz="2000">
              <a:solidFill>
                <a:schemeClr val="tx1"/>
              </a:solidFill>
            </a:endParaRPr>
          </a:p>
          <a:p>
            <a:pPr lvl="1">
              <a:lnSpc>
                <a:spcPct val="90000"/>
              </a:lnSpc>
            </a:pPr>
            <a:r>
              <a:rPr sz="2000">
                <a:solidFill>
                  <a:schemeClr val="tx1"/>
                </a:solidFill>
              </a:rPr>
              <a:t>Volume = 0.00247 * 15893 * 30 * 30 = 35410 m</a:t>
            </a:r>
            <a:r>
              <a:rPr sz="2000" baseline="30000">
                <a:solidFill>
                  <a:schemeClr val="tx1"/>
                </a:solidFill>
              </a:rPr>
              <a:t>3</a:t>
            </a:r>
            <a:endParaRPr sz="2000" baseline="3000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sym typeface="+mn-ea"/>
              </a:rPr>
              <a:t>GIS dan Model Hidrologi</a:t>
            </a:r>
            <a:endParaRPr lang="id-ID" altLang="en-US">
              <a:sym typeface="+mn-ea"/>
            </a:endParaRPr>
          </a:p>
        </p:txBody>
      </p:sp>
      <p:sp>
        <p:nvSpPr>
          <p:cNvPr id="3" name="Placeholder Konten 2"/>
          <p:cNvSpPr>
            <a:spLocks noGrp="1"/>
          </p:cNvSpPr>
          <p:nvPr>
            <p:ph idx="1"/>
          </p:nvPr>
        </p:nvSpPr>
        <p:spPr>
          <a:xfrm>
            <a:off x="356235" y="1174750"/>
            <a:ext cx="11622405" cy="4953000"/>
          </a:xfrm>
        </p:spPr>
        <p:txBody>
          <a:bodyPr/>
          <a:p>
            <a:r>
              <a:rPr lang="id-ID" altLang="en-US"/>
              <a:t>Penggunaan model hidrologi untuk DAS yang digabungkan dengan GIS, sehingga hasil simulasi model dapat ditampilkan secara spasial</a:t>
            </a:r>
            <a:endParaRPr lang="id-ID"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Definisi GIS</a:t>
            </a:r>
            <a:endParaRPr lang="id-ID" altLang="en-US"/>
          </a:p>
        </p:txBody>
      </p:sp>
      <p:sp>
        <p:nvSpPr>
          <p:cNvPr id="3" name="Placeholder Konten 2"/>
          <p:cNvSpPr>
            <a:spLocks noGrp="1"/>
          </p:cNvSpPr>
          <p:nvPr>
            <p:ph idx="1"/>
          </p:nvPr>
        </p:nvSpPr>
        <p:spPr/>
        <p:txBody>
          <a:bodyPr>
            <a:normAutofit/>
          </a:bodyPr>
          <a:p>
            <a:r>
              <a:rPr lang="id-ID" altLang="en-US">
                <a:sym typeface="+mn-ea"/>
              </a:rPr>
              <a:t>Burrough (1986) mendefinisikan GIS sebagai "seperangkat alat yang mampu untuk mengumpulkan, menyimpan, mengambil, mengubah, dan menampilkan data spasial dari dunia nyata."</a:t>
            </a:r>
            <a:endParaRPr lang="id-ID" altLang="en-US">
              <a:sym typeface="+mn-ea"/>
            </a:endParaRPr>
          </a:p>
          <a:p>
            <a:r>
              <a:rPr lang="id-ID" altLang="en-US"/>
              <a:t>GIS sebagai alat pendukung keputusan yang memfasilitasi integrasi data yang dirujuk secara spasial dalam penyelesaian masalah </a:t>
            </a:r>
            <a:r>
              <a:rPr lang="id-ID" altLang="en-US">
                <a:sym typeface="+mn-ea"/>
              </a:rPr>
              <a:t>lingkungan </a:t>
            </a:r>
            <a:r>
              <a:rPr lang="id-ID" altLang="en-US"/>
              <a:t> (Cowen, 1988; Densham, 1991)</a:t>
            </a:r>
            <a:endParaRPr lang="id-ID" altLang="en-US"/>
          </a:p>
          <a:p>
            <a:endParaRPr lang="id-ID"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t>Menurut definisi, GIS memiliki kemampuan sebagai</a:t>
            </a:r>
            <a:endParaRPr lang="id-ID" altLang="en-US"/>
          </a:p>
        </p:txBody>
      </p:sp>
      <p:sp>
        <p:nvSpPr>
          <p:cNvPr id="3" name="Placeholder Konten 2"/>
          <p:cNvSpPr>
            <a:spLocks noGrp="1"/>
          </p:cNvSpPr>
          <p:nvPr>
            <p:ph idx="1"/>
          </p:nvPr>
        </p:nvSpPr>
        <p:spPr/>
        <p:txBody>
          <a:bodyPr/>
          <a:p>
            <a:r>
              <a:rPr lang="id-ID" altLang="en-US"/>
              <a:t>sarana untuk </a:t>
            </a:r>
            <a:r>
              <a:rPr lang="id-ID" altLang="en-US" b="1"/>
              <a:t>menyimpan </a:t>
            </a:r>
            <a:r>
              <a:rPr lang="id-ID" altLang="en-US"/>
              <a:t>dan </a:t>
            </a:r>
            <a:r>
              <a:rPr lang="id-ID" altLang="en-US" b="1"/>
              <a:t>mengambil </a:t>
            </a:r>
            <a:r>
              <a:rPr lang="id-ID" altLang="en-US"/>
              <a:t>data tentang aspek permukaan bumi; dan </a:t>
            </a:r>
            <a:endParaRPr lang="id-ID" altLang="en-US"/>
          </a:p>
          <a:p>
            <a:r>
              <a:rPr lang="id-ID" altLang="en-US"/>
              <a:t>sistem yang dengannya data dapat </a:t>
            </a:r>
            <a:r>
              <a:rPr lang="id-ID" altLang="en-US" b="1"/>
              <a:t>diubah</a:t>
            </a:r>
            <a:r>
              <a:rPr lang="id-ID" altLang="en-US"/>
              <a:t>, </a:t>
            </a:r>
            <a:r>
              <a:rPr lang="id-ID" altLang="en-US" b="1"/>
              <a:t>dikelola</a:t>
            </a:r>
            <a:r>
              <a:rPr lang="id-ID" altLang="en-US"/>
              <a:t>, dan </a:t>
            </a:r>
            <a:r>
              <a:rPr lang="id-ID" altLang="en-US" b="1"/>
              <a:t>dimanipulasi </a:t>
            </a:r>
            <a:r>
              <a:rPr lang="id-ID" altLang="en-US"/>
              <a:t>secara interaktif untuk mempelajari dampak keputusan yang diambil.</a:t>
            </a:r>
            <a:endParaRPr lang="id-ID"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sym typeface="+mn-ea"/>
              </a:rPr>
              <a:t> SIG menawarkan peluang untuk</a:t>
            </a:r>
            <a:endParaRPr lang="id-ID" altLang="en-US">
              <a:sym typeface="+mn-ea"/>
            </a:endParaRPr>
          </a:p>
        </p:txBody>
      </p:sp>
      <p:sp>
        <p:nvSpPr>
          <p:cNvPr id="3" name="Placeholder Konten 2"/>
          <p:cNvSpPr>
            <a:spLocks noGrp="1"/>
          </p:cNvSpPr>
          <p:nvPr>
            <p:ph idx="1"/>
          </p:nvPr>
        </p:nvSpPr>
        <p:spPr/>
        <p:txBody>
          <a:bodyPr/>
          <a:p>
            <a:pPr marL="514350" indent="-514350">
              <a:buAutoNum type="arabicPeriod"/>
            </a:pPr>
            <a:r>
              <a:rPr lang="id-ID" altLang="en-US"/>
              <a:t>mengkompilasi dan mengatur informasi yang berbeda ke dalam basis data yang koheren,</a:t>
            </a:r>
            <a:endParaRPr lang="id-ID" altLang="en-US"/>
          </a:p>
          <a:p>
            <a:pPr marL="514350" indent="-514350">
              <a:buAutoNum type="arabicPeriod"/>
            </a:pPr>
            <a:r>
              <a:rPr lang="id-ID" altLang="en-US"/>
              <a:t>mengintegrasikan model simulasi kualitas lingkungan dengan data dari berbagai sumber,</a:t>
            </a:r>
            <a:endParaRPr lang="id-ID" altLang="en-US"/>
          </a:p>
          <a:p>
            <a:pPr marL="514350" indent="-514350">
              <a:buAutoNum type="arabicPeriod"/>
            </a:pPr>
            <a:r>
              <a:rPr lang="id-ID" altLang="en-US"/>
              <a:t>mengelola data spasial dan tabel yang terintegrasi, dan</a:t>
            </a:r>
            <a:endParaRPr lang="id-ID" altLang="en-US"/>
          </a:p>
          <a:p>
            <a:pPr marL="514350" indent="-514350">
              <a:buAutoNum type="arabicPeriod"/>
            </a:pPr>
            <a:r>
              <a:rPr lang="id-ID" altLang="en-US"/>
              <a:t>memberikan dukungan analitis spasial dan visualisasi untuk pengambilan keputusan manajemen.</a:t>
            </a:r>
            <a:endParaRPr lang="id-ID"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normAutofit fontScale="90000"/>
          </a:bodyPr>
          <a:p>
            <a:r>
              <a:rPr lang="id-ID" altLang="en-US">
                <a:latin typeface="Meiryo UI" panose="020B0604030504040204" charset="-128"/>
                <a:ea typeface="Meiryo UI" panose="020B0604030504040204" charset="-128"/>
                <a:sym typeface="+mn-ea"/>
              </a:rPr>
              <a:t>The Soil &amp; Water Assessment Tool (SWAT)</a:t>
            </a:r>
            <a:endParaRPr lang="id-ID" altLang="en-US"/>
          </a:p>
        </p:txBody>
      </p:sp>
      <p:sp>
        <p:nvSpPr>
          <p:cNvPr id="3" name="Placeholder Konten 2"/>
          <p:cNvSpPr>
            <a:spLocks noGrp="1"/>
          </p:cNvSpPr>
          <p:nvPr>
            <p:ph idx="1"/>
          </p:nvPr>
        </p:nvSpPr>
        <p:spPr>
          <a:xfrm>
            <a:off x="238125" y="1174750"/>
            <a:ext cx="11824970" cy="5356225"/>
          </a:xfrm>
        </p:spPr>
        <p:txBody>
          <a:bodyPr/>
          <a:p>
            <a:r>
              <a:rPr lang="id-ID" altLang="en-US" sz="2800">
                <a:sym typeface="+mn-ea"/>
              </a:rPr>
              <a:t>SWAT merupakan model yang digunakan untuk memprediksi pengaruh </a:t>
            </a:r>
            <a:r>
              <a:rPr lang="id-ID" altLang="en-US" sz="2800" b="1">
                <a:sym typeface="+mn-ea"/>
              </a:rPr>
              <a:t>penggunaan lahan</a:t>
            </a:r>
            <a:r>
              <a:rPr lang="id-ID" altLang="en-US" sz="2800">
                <a:sym typeface="+mn-ea"/>
              </a:rPr>
              <a:t> terhadap </a:t>
            </a:r>
            <a:r>
              <a:rPr lang="id-ID" altLang="en-US" sz="2800" b="1">
                <a:sym typeface="+mn-ea"/>
              </a:rPr>
              <a:t>aliran air</a:t>
            </a:r>
            <a:r>
              <a:rPr lang="id-ID" altLang="en-US" sz="2800">
                <a:sym typeface="+mn-ea"/>
              </a:rPr>
              <a:t>, </a:t>
            </a:r>
            <a:r>
              <a:rPr lang="id-ID" altLang="en-US" sz="2800" b="1">
                <a:sym typeface="+mn-ea"/>
              </a:rPr>
              <a:t>sedimen </a:t>
            </a:r>
            <a:r>
              <a:rPr lang="id-ID" altLang="en-US" sz="2800">
                <a:sym typeface="+mn-ea"/>
              </a:rPr>
              <a:t>dan </a:t>
            </a:r>
            <a:r>
              <a:rPr lang="id-ID" altLang="en-US" sz="2800" b="1">
                <a:sym typeface="+mn-ea"/>
              </a:rPr>
              <a:t>zat kimia</a:t>
            </a:r>
            <a:r>
              <a:rPr lang="id-ID" altLang="en-US" sz="2800">
                <a:sym typeface="+mn-ea"/>
              </a:rPr>
              <a:t> lainnya yang masuk ke sungai atau badan air pada suatu DAS (Neitsch et al, 2005)</a:t>
            </a:r>
            <a:endParaRPr lang="id-ID" altLang="en-US" sz="2800"/>
          </a:p>
          <a:p>
            <a:endParaRPr lang="id-ID"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sym typeface="+mn-ea"/>
              </a:rPr>
              <a:t>komponen-komponen SWAT</a:t>
            </a:r>
            <a:endParaRPr lang="id-ID" altLang="en-US"/>
          </a:p>
        </p:txBody>
      </p:sp>
      <p:sp>
        <p:nvSpPr>
          <p:cNvPr id="3" name="Placeholder Konten 2"/>
          <p:cNvSpPr>
            <a:spLocks noGrp="1"/>
          </p:cNvSpPr>
          <p:nvPr>
            <p:ph sz="half" idx="1"/>
          </p:nvPr>
        </p:nvSpPr>
        <p:spPr>
          <a:xfrm>
            <a:off x="66675" y="1174750"/>
            <a:ext cx="5927725" cy="5356225"/>
          </a:xfrm>
        </p:spPr>
        <p:txBody>
          <a:bodyPr/>
          <a:p>
            <a:r>
              <a:rPr lang="id-ID" altLang="en-US" sz="2800">
                <a:sym typeface="+mn-ea"/>
              </a:rPr>
              <a:t>cuaca (</a:t>
            </a:r>
            <a:r>
              <a:rPr lang="id-ID" altLang="en-US" sz="2800" i="1">
                <a:latin typeface="Meiryo UI" panose="020B0604030504040204" charset="-128"/>
                <a:ea typeface="Meiryo UI" panose="020B0604030504040204" charset="-128"/>
                <a:sym typeface="+mn-ea"/>
              </a:rPr>
              <a:t>weather</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limpasan permukaan (</a:t>
            </a:r>
            <a:r>
              <a:rPr lang="id-ID" altLang="en-US" sz="2800" i="1">
                <a:latin typeface="Meiryo UI" panose="020B0604030504040204" charset="-128"/>
                <a:ea typeface="Meiryo UI" panose="020B0604030504040204" charset="-128"/>
                <a:sym typeface="+mn-ea"/>
              </a:rPr>
              <a:t>surface runoff</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aliran balik (</a:t>
            </a:r>
            <a:r>
              <a:rPr lang="id-ID" altLang="en-US" sz="2800" i="1">
                <a:latin typeface="Meiryo UI" panose="020B0604030504040204" charset="-128"/>
                <a:ea typeface="Meiryo UI" panose="020B0604030504040204" charset="-128"/>
                <a:sym typeface="+mn-ea"/>
              </a:rPr>
              <a:t>return flow</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perkolasi (</a:t>
            </a:r>
            <a:r>
              <a:rPr lang="id-ID" altLang="en-US" sz="2800" i="1">
                <a:latin typeface="Meiryo UI" panose="020B0604030504040204" charset="-128"/>
                <a:ea typeface="Meiryo UI" panose="020B0604030504040204" charset="-128"/>
                <a:sym typeface="+mn-ea"/>
              </a:rPr>
              <a:t>percolation</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evapotranspirasi (</a:t>
            </a:r>
            <a:r>
              <a:rPr lang="id-ID" altLang="en-US" sz="2800" i="1">
                <a:latin typeface="Meiryo UI" panose="020B0604030504040204" charset="-128"/>
                <a:ea typeface="Meiryo UI" panose="020B0604030504040204" charset="-128"/>
                <a:sym typeface="+mn-ea"/>
              </a:rPr>
              <a:t>evapotranspiration</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kehilangan saat transmisi (</a:t>
            </a:r>
            <a:r>
              <a:rPr lang="id-ID" altLang="en-US" sz="2800" i="1">
                <a:latin typeface="Meiryo UI" panose="020B0604030504040204" charset="-128"/>
                <a:ea typeface="Meiryo UI" panose="020B0604030504040204" charset="-128"/>
                <a:sym typeface="+mn-ea"/>
              </a:rPr>
              <a:t>transmission losses</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p>
          <a:p>
            <a:r>
              <a:rPr lang="id-ID" altLang="en-US" sz="2800">
                <a:sym typeface="+mn-ea"/>
              </a:rPr>
              <a:t>penyimpanan waduk dan kolam (</a:t>
            </a:r>
            <a:r>
              <a:rPr lang="id-ID" altLang="en-US" sz="2800" i="1">
                <a:latin typeface="Meiryo UI" panose="020B0604030504040204" charset="-128"/>
                <a:ea typeface="Meiryo UI" panose="020B0604030504040204" charset="-128"/>
                <a:sym typeface="+mn-ea"/>
              </a:rPr>
              <a:t>pond and reservoir storage</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p>
        </p:txBody>
      </p:sp>
      <p:sp>
        <p:nvSpPr>
          <p:cNvPr id="4" name="Placeholder Konten 3"/>
          <p:cNvSpPr>
            <a:spLocks noGrp="1"/>
          </p:cNvSpPr>
          <p:nvPr>
            <p:ph sz="half" idx="2"/>
          </p:nvPr>
        </p:nvSpPr>
        <p:spPr>
          <a:xfrm>
            <a:off x="6197600" y="1174750"/>
            <a:ext cx="5895975" cy="4952365"/>
          </a:xfrm>
        </p:spPr>
        <p:txBody>
          <a:bodyPr/>
          <a:p>
            <a:r>
              <a:rPr lang="id-ID" altLang="en-US" sz="2800">
                <a:sym typeface="+mn-ea"/>
              </a:rPr>
              <a:t>pertumbuhan tanaman (</a:t>
            </a:r>
            <a:r>
              <a:rPr lang="id-ID" altLang="en-US" sz="2800" i="1">
                <a:latin typeface="Meiryo UI" panose="020B0604030504040204" charset="-128"/>
                <a:ea typeface="Meiryo UI" panose="020B0604030504040204" charset="-128"/>
                <a:sym typeface="+mn-ea"/>
              </a:rPr>
              <a:t>crop growth</a:t>
            </a:r>
            <a:r>
              <a:rPr lang="id-ID" altLang="en-US" sz="2800">
                <a:latin typeface="Meiryo UI" panose="020B0604030504040204" charset="-128"/>
                <a:ea typeface="Meiryo UI" panose="020B0604030504040204" charset="-128"/>
                <a:sym typeface="+mn-ea"/>
              </a:rPr>
              <a:t>)</a:t>
            </a:r>
            <a:r>
              <a:rPr lang="id-ID" altLang="en-US" sz="2800">
                <a:sym typeface="+mn-ea"/>
              </a:rPr>
              <a:t> dan irigasi (</a:t>
            </a:r>
            <a:r>
              <a:rPr lang="id-ID" altLang="en-US" sz="2800" i="1">
                <a:latin typeface="Meiryo UI" panose="020B0604030504040204" charset="-128"/>
                <a:ea typeface="Meiryo UI" panose="020B0604030504040204" charset="-128"/>
                <a:sym typeface="+mn-ea"/>
              </a:rPr>
              <a:t>irrigation</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aliran air tanah (</a:t>
            </a:r>
            <a:r>
              <a:rPr lang="id-ID" altLang="en-US" sz="2800" i="1">
                <a:latin typeface="Meiryo UI" panose="020B0604030504040204" charset="-128"/>
                <a:ea typeface="Meiryo UI" panose="020B0604030504040204" charset="-128"/>
                <a:sym typeface="+mn-ea"/>
              </a:rPr>
              <a:t>groundwater flow</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mencapai rute (</a:t>
            </a:r>
            <a:r>
              <a:rPr lang="id-ID" altLang="en-US" sz="2800" i="1">
                <a:latin typeface="Meiryo UI" panose="020B0604030504040204" charset="-128"/>
                <a:ea typeface="Meiryo UI" panose="020B0604030504040204" charset="-128"/>
                <a:sym typeface="+mn-ea"/>
              </a:rPr>
              <a:t>reach routing</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pemuatan nutrisi dan pestisida (</a:t>
            </a:r>
            <a:r>
              <a:rPr lang="id-ID" altLang="en-US" sz="2800" i="1">
                <a:latin typeface="Meiryo UI" panose="020B0604030504040204" charset="-128"/>
                <a:ea typeface="Meiryo UI" panose="020B0604030504040204" charset="-128"/>
                <a:sym typeface="+mn-ea"/>
              </a:rPr>
              <a:t>nutrient and pesticide loading</a:t>
            </a:r>
            <a:r>
              <a:rPr lang="id-ID" altLang="en-US" sz="2800">
                <a:latin typeface="Meiryo UI" panose="020B0604030504040204" charset="-128"/>
                <a:ea typeface="Meiryo UI" panose="020B0604030504040204" charset="-128"/>
                <a:sym typeface="+mn-ea"/>
              </a:rPr>
              <a:t>)</a:t>
            </a:r>
            <a:r>
              <a:rPr lang="id-ID" altLang="en-US" sz="2800">
                <a:sym typeface="+mn-ea"/>
              </a:rPr>
              <a:t>, </a:t>
            </a:r>
            <a:endParaRPr lang="id-ID" altLang="en-US" sz="2800">
              <a:sym typeface="+mn-ea"/>
            </a:endParaRPr>
          </a:p>
          <a:p>
            <a:r>
              <a:rPr lang="id-ID" altLang="en-US" sz="2800">
                <a:sym typeface="+mn-ea"/>
              </a:rPr>
              <a:t>dan transfer air (</a:t>
            </a:r>
            <a:r>
              <a:rPr lang="id-ID" altLang="en-US" sz="2800" i="1">
                <a:latin typeface="Meiryo UI" panose="020B0604030504040204" charset="-128"/>
                <a:ea typeface="Meiryo UI" panose="020B0604030504040204" charset="-128"/>
                <a:sym typeface="+mn-ea"/>
              </a:rPr>
              <a:t>water transfer</a:t>
            </a:r>
            <a:r>
              <a:rPr lang="id-ID" altLang="en-US" sz="2800">
                <a:latin typeface="Meiryo UI" panose="020B0604030504040204" charset="-128"/>
                <a:ea typeface="Meiryo UI" panose="020B0604030504040204" charset="-128"/>
                <a:sym typeface="+mn-ea"/>
              </a:rPr>
              <a:t>)</a:t>
            </a:r>
            <a:r>
              <a:rPr lang="id-ID" altLang="en-US" sz="2800">
                <a:sym typeface="+mn-ea"/>
              </a:rPr>
              <a:t>.</a:t>
            </a:r>
            <a:endParaRPr lang="id-ID"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Judul 1"/>
          <p:cNvSpPr>
            <a:spLocks noGrp="1"/>
          </p:cNvSpPr>
          <p:nvPr>
            <p:ph type="title"/>
          </p:nvPr>
        </p:nvSpPr>
        <p:spPr/>
        <p:txBody>
          <a:bodyPr/>
          <a:p>
            <a:r>
              <a:rPr lang="id-ID" altLang="en-US"/>
              <a:t>SWAT</a:t>
            </a:r>
            <a:endParaRPr lang="id-ID" altLang="en-US"/>
          </a:p>
        </p:txBody>
      </p:sp>
      <p:sp>
        <p:nvSpPr>
          <p:cNvPr id="3" name="Placeholder Konten 2"/>
          <p:cNvSpPr>
            <a:spLocks noGrp="1"/>
          </p:cNvSpPr>
          <p:nvPr>
            <p:ph idx="1"/>
          </p:nvPr>
        </p:nvSpPr>
        <p:spPr>
          <a:xfrm>
            <a:off x="427355" y="894715"/>
            <a:ext cx="11444605" cy="4396105"/>
          </a:xfrm>
        </p:spPr>
        <p:txBody>
          <a:bodyPr/>
          <a:p>
            <a:pPr algn="just"/>
            <a:r>
              <a:rPr lang="id-ID" altLang="en-US"/>
              <a:t>SWAT menggunakan skema pemisahan dua tingkat; </a:t>
            </a:r>
            <a:r>
              <a:rPr lang="id-ID" altLang="en-US" b="1">
                <a:ln/>
                <a:solidFill>
                  <a:schemeClr val="accent1"/>
                </a:solidFill>
                <a:effectLst>
                  <a:outerShdw blurRad="38100" dist="25400" dir="5400000" algn="ctr" rotWithShape="0">
                    <a:srgbClr val="6E747A">
                      <a:alpha val="43000"/>
                    </a:srgbClr>
                  </a:outerShdw>
                </a:effectLst>
              </a:rPr>
              <a:t>identifikasi subbasin awal</a:t>
            </a:r>
            <a:r>
              <a:rPr lang="id-ID" altLang="en-US"/>
              <a:t> dilakukan berdasarkan kriteria topografi, diikuti oleh </a:t>
            </a:r>
            <a:r>
              <a:rPr lang="id-ID" altLang="en-US" b="1">
                <a:solidFill>
                  <a:schemeClr val="accent1">
                    <a:lumMod val="75000"/>
                  </a:schemeClr>
                </a:solidFill>
              </a:rPr>
              <a:t>diskritisasi </a:t>
            </a:r>
            <a:r>
              <a:rPr lang="id-ID" altLang="en-US"/>
              <a:t>lebih lanjut menggunakan pertimbangan penggunaan lahan dan jenis tanah. Area dengan karakteristik topografi yang sama, tipe tanah, penggunaan dan pengelolaan lahan membentuk </a:t>
            </a:r>
            <a:r>
              <a:rPr lang="id-ID" altLang="en-US" b="1"/>
              <a:t>Hydrologic Response Unit</a:t>
            </a:r>
            <a:r>
              <a:rPr lang="id-ID" altLang="en-US"/>
              <a:t> (HRU) yaitu unit komputasi dasar yang diasumsikan homogen dalam respons hidrologi terhadap perubahan penutupan lahan.</a:t>
            </a:r>
            <a:endParaRPr lang="id-ID" altLang="en-US"/>
          </a:p>
        </p:txBody>
      </p:sp>
      <p:sp>
        <p:nvSpPr>
          <p:cNvPr id="4" name="Kotak Teks 3"/>
          <p:cNvSpPr txBox="1"/>
          <p:nvPr/>
        </p:nvSpPr>
        <p:spPr>
          <a:xfrm>
            <a:off x="427355" y="5507355"/>
            <a:ext cx="11444605" cy="1198880"/>
          </a:xfrm>
          <a:prstGeom prst="rect">
            <a:avLst/>
          </a:prstGeom>
          <a:noFill/>
        </p:spPr>
        <p:txBody>
          <a:bodyPr wrap="square" rtlCol="0">
            <a:spAutoFit/>
          </a:bodyPr>
          <a:p>
            <a:r>
              <a:rPr lang="id-ID" altLang="en-US" sz="2400" b="1"/>
              <a:t>Catatan</a:t>
            </a:r>
            <a:r>
              <a:rPr lang="id-ID" altLang="en-US" sz="2400"/>
              <a:t>: Yang dimaksud dengan diskritisasi adalah memecah domain atau daerah perhitungan menjadi beberapa daerah – daerah kecil yang disebut dengan grid, mesh, atau cell. </a:t>
            </a:r>
            <a:endParaRPr lang="id-ID" altLang="en-US" sz="2400"/>
          </a:p>
        </p:txBody>
      </p:sp>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Communications and Dialogues">
  <a:themeElements>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Communications and Dialogu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Communications and Dialogu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munications and Dialogu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munications and Dialogu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munications and Dialogu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munications and Dialogu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munications and Dialogu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munications and Dialogu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munications and Dialogu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munications and Dialogu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munications and Dialogu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munications and Dialogu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munications and Dialogu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mmunications and Dialogu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8220</Words>
  <Application>WPS Presentation</Application>
  <PresentationFormat>Widescreen</PresentationFormat>
  <Paragraphs>222</Paragraphs>
  <Slides>27</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12</vt:i4>
      </vt:variant>
      <vt:variant>
        <vt:lpstr>幻灯片标题</vt:lpstr>
      </vt:variant>
      <vt:variant>
        <vt:i4>27</vt:i4>
      </vt:variant>
    </vt:vector>
  </HeadingPairs>
  <TitlesOfParts>
    <vt:vector size="54" baseType="lpstr">
      <vt:lpstr>Arial</vt:lpstr>
      <vt:lpstr>SimSun</vt:lpstr>
      <vt:lpstr>Wingdings</vt:lpstr>
      <vt:lpstr>Meiryo UI</vt:lpstr>
      <vt:lpstr>Microsoft YaHei</vt:lpstr>
      <vt:lpstr/>
      <vt:lpstr>Arial Unicode MS</vt:lpstr>
      <vt:lpstr>Calibri</vt:lpstr>
      <vt:lpstr>Gungsuh</vt:lpstr>
      <vt:lpstr>Kozuka Gothic Pr6N B</vt:lpstr>
      <vt:lpstr>Times New Roman</vt:lpstr>
      <vt:lpstr>Symbol</vt:lpstr>
      <vt:lpstr>Arial Narrow</vt:lpstr>
      <vt:lpstr>Segoe Print</vt:lpstr>
      <vt:lpstr>Communications and Dialogues</vt:lpstr>
      <vt:lpstr>Equation.3</vt:lpstr>
      <vt:lpstr>Word.Document.8</vt:lpstr>
      <vt:lpstr>Equation.3</vt:lpstr>
      <vt:lpstr>Equation.3</vt:lpstr>
      <vt:lpstr>Equation.3</vt:lpstr>
      <vt:lpstr>Equation.3</vt:lpstr>
      <vt:lpstr>Equation.3</vt:lpstr>
      <vt:lpstr>Word.Document.8</vt:lpstr>
      <vt:lpstr>Equation.3</vt:lpstr>
      <vt:lpstr>Word.Document.8</vt:lpstr>
      <vt:lpstr>Equation.3</vt:lpstr>
      <vt:lpstr>Equation.3</vt:lpstr>
      <vt:lpstr>Model Hidrologi dan SIG</vt:lpstr>
      <vt:lpstr>Capaian Pembelajaran</vt:lpstr>
      <vt:lpstr>GIS dan Model Hidrologi</vt:lpstr>
      <vt:lpstr>Definisi GIS</vt:lpstr>
      <vt:lpstr>Menurut definisi, GIS memiliki kemampuan sebagai</vt:lpstr>
      <vt:lpstr> SIG menawarkan peluang untuk</vt:lpstr>
      <vt:lpstr>The Soil &amp; Water Assessment Tool (SWAT)</vt:lpstr>
      <vt:lpstr>PowerPoint 演示文稿</vt:lpstr>
      <vt:lpstr>SWAT</vt:lpstr>
      <vt:lpstr>PowerPoint 演示文稿</vt:lpstr>
      <vt:lpstr>PowerPoint 演示文稿</vt:lpstr>
      <vt:lpstr>PowerPoint 演示文稿</vt:lpstr>
      <vt:lpstr>PowerPoint 演示文稿</vt:lpstr>
      <vt:lpstr>PowerPoint 演示文稿</vt:lpstr>
      <vt:lpstr>Publikasi SWAT</vt:lpstr>
      <vt:lpstr>PowerPoint 演示文稿</vt:lpstr>
      <vt:lpstr>PowerPoint 演示文稿</vt:lpstr>
      <vt:lpstr>PowerPoint 演示文稿</vt:lpstr>
      <vt:lpstr>TOPMODEL and GIS</vt:lpstr>
      <vt:lpstr>TOPMODEL assumptions</vt:lpstr>
      <vt:lpstr>Topmodel - Assumptions</vt:lpstr>
      <vt:lpstr>Topmodel - Assumptions</vt:lpstr>
      <vt:lpstr>PowerPoint 演示文稿</vt:lpstr>
      <vt:lpstr>Topmodel</vt:lpstr>
      <vt:lpstr>PowerPoint 演示文稿</vt:lpstr>
      <vt:lpstr>Numerical Example</vt:lpstr>
      <vt:lpstr>Calculating Runoff from 25 mm Rainstorm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Hidrologi dan SIG</dc:title>
  <dc:creator/>
  <cp:lastModifiedBy>user</cp:lastModifiedBy>
  <cp:revision>20</cp:revision>
  <dcterms:created xsi:type="dcterms:W3CDTF">2020-05-04T07:12:00Z</dcterms:created>
  <dcterms:modified xsi:type="dcterms:W3CDTF">2020-06-15T14:31:25Z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1057-11.2.0.9169</vt:lpwstr>
  </property>
</Properties>
</file>