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0"/>
  </p:notesMasterIdLst>
  <p:sldIdLst>
    <p:sldId id="272" r:id="rId2"/>
    <p:sldId id="273" r:id="rId3"/>
    <p:sldId id="266" r:id="rId4"/>
    <p:sldId id="271" r:id="rId5"/>
    <p:sldId id="274" r:id="rId6"/>
    <p:sldId id="276" r:id="rId7"/>
    <p:sldId id="275" r:id="rId8"/>
    <p:sldId id="277" r:id="rId9"/>
  </p:sldIdLst>
  <p:sldSz cx="9906000" cy="6858000" type="A4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CC0000"/>
    <a:srgbClr val="000099"/>
    <a:srgbClr val="800000"/>
    <a:srgbClr val="9999FF"/>
    <a:srgbClr val="996633"/>
    <a:srgbClr val="99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80" autoAdjust="0"/>
    <p:restoredTop sz="96569" autoAdjust="0"/>
  </p:normalViewPr>
  <p:slideViewPr>
    <p:cSldViewPr>
      <p:cViewPr varScale="1">
        <p:scale>
          <a:sx n="112" d="100"/>
          <a:sy n="112" d="100"/>
        </p:scale>
        <p:origin x="1410" y="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D69F2352-56AE-4813-AA8C-182DA6E983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14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52F626-2EC9-4839-BD95-4E05CCFA6E86}" type="slidenum">
              <a:rPr lang="en-US"/>
              <a:pPr/>
              <a:t>2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74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0" y="6350"/>
            <a:ext cx="9902825" cy="6851650"/>
            <a:chOff x="0" y="4"/>
            <a:chExt cx="5758" cy="4316"/>
          </a:xfrm>
        </p:grpSpPr>
        <p:grpSp>
          <p:nvGrpSpPr>
            <p:cNvPr id="4403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4403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3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038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39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041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44042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3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4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5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6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7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404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155700" y="1997075"/>
            <a:ext cx="767715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04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55700" y="3886200"/>
            <a:ext cx="6934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050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63220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052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1B2B9F4-6CA4-4AB6-A87F-B656BDE3DF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7FBDD-6008-4E4E-89DF-4E405EB5C5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5038" y="304800"/>
            <a:ext cx="2043112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5700" y="304800"/>
            <a:ext cx="5976938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914BA-500E-4676-9335-7B7D2C12C5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AC427-77DC-42E2-B1B3-0CA1B830A6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7EAAFB-4CAE-4D08-9146-D65D52840D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5700" y="1981200"/>
            <a:ext cx="40100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8125" y="1981200"/>
            <a:ext cx="40100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31A14-EC36-4CED-8655-2417E5462D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E001E4-3032-4820-BC6F-E09FD175FC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6C7A4-2C20-49AA-9DC1-E719FC0D94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F5E85F-23C2-4AED-81E8-6D6B44B43B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E653FE-D747-46F6-88D6-B3C01F01C9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C1A70-987B-4DA0-A76C-30A422C712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0" y="6350"/>
            <a:ext cx="9902825" cy="6851650"/>
            <a:chOff x="0" y="4"/>
            <a:chExt cx="5758" cy="4316"/>
          </a:xfrm>
        </p:grpSpPr>
        <p:sp>
          <p:nvSpPr>
            <p:cNvPr id="4301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1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013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4301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302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155700" y="304800"/>
            <a:ext cx="81724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02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55700" y="1981200"/>
            <a:ext cx="81724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02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57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302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147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302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644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9031A3C-2631-43D6-BA9B-09389398D266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tmpk-dep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1113" y="304800"/>
            <a:ext cx="3925887" cy="6096000"/>
          </a:xfrm>
          <a:prstGeom prst="rect">
            <a:avLst/>
          </a:prstGeom>
          <a:noFill/>
        </p:spPr>
      </p:pic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6616700" y="5691188"/>
            <a:ext cx="3136900" cy="633412"/>
          </a:xfrm>
          <a:prstGeom prst="rect">
            <a:avLst/>
          </a:prstGeom>
          <a:solidFill>
            <a:srgbClr val="990000"/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i="1">
                <a:latin typeface="Verdana" pitchFamily="34" charset="0"/>
              </a:rPr>
              <a:t>Jurusan arsitektur</a:t>
            </a:r>
          </a:p>
          <a:p>
            <a:pPr>
              <a:spcBef>
                <a:spcPct val="50000"/>
              </a:spcBef>
            </a:pPr>
            <a:r>
              <a:rPr lang="en-US" sz="1400" i="1">
                <a:latin typeface="Verdana" pitchFamily="34" charset="0"/>
              </a:rPr>
              <a:t>upn “veteran” jawa timur</a:t>
            </a:r>
          </a:p>
        </p:txBody>
      </p:sp>
      <p:sp>
        <p:nvSpPr>
          <p:cNvPr id="61447" name="WordArt 7"/>
          <p:cNvSpPr>
            <a:spLocks noChangeArrowheads="1" noChangeShapeType="1" noTextEdit="1"/>
          </p:cNvSpPr>
          <p:nvPr/>
        </p:nvSpPr>
        <p:spPr bwMode="auto">
          <a:xfrm rot="16200000">
            <a:off x="-757237" y="1862137"/>
            <a:ext cx="2990850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969696"/>
                  </a:solidFill>
                  <a:round/>
                  <a:headEnd/>
                  <a:tailEnd/>
                </a:ln>
                <a:solidFill>
                  <a:srgbClr val="808080"/>
                </a:solid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sains architecture</a:t>
            </a:r>
          </a:p>
        </p:txBody>
      </p:sp>
      <p:sp>
        <p:nvSpPr>
          <p:cNvPr id="61448" name="WordArt 8"/>
          <p:cNvSpPr>
            <a:spLocks noChangeArrowheads="1" noChangeShapeType="1" noTextEdit="1"/>
          </p:cNvSpPr>
          <p:nvPr/>
        </p:nvSpPr>
        <p:spPr bwMode="auto">
          <a:xfrm>
            <a:off x="4419600" y="1219200"/>
            <a:ext cx="3505200" cy="161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Comic Sans MS"/>
              </a:rPr>
              <a:t>lighting</a:t>
            </a:r>
          </a:p>
        </p:txBody>
      </p:sp>
      <p:sp>
        <p:nvSpPr>
          <p:cNvPr id="61449" name="WordArt 9"/>
          <p:cNvSpPr>
            <a:spLocks noChangeArrowheads="1" noChangeShapeType="1" noTextEdit="1"/>
          </p:cNvSpPr>
          <p:nvPr/>
        </p:nvSpPr>
        <p:spPr bwMode="auto">
          <a:xfrm>
            <a:off x="1981200" y="762000"/>
            <a:ext cx="33528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artificial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animBg="1"/>
      <p:bldP spid="61447" grpId="0" animBg="1"/>
      <p:bldP spid="61448" grpId="0" animBg="1"/>
      <p:bldP spid="6144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36650" y="914400"/>
            <a:ext cx="6026150" cy="685800"/>
          </a:xfrm>
        </p:spPr>
        <p:txBody>
          <a:bodyPr/>
          <a:lstStyle/>
          <a:p>
            <a:r>
              <a:rPr lang="en-US" sz="4000">
                <a:solidFill>
                  <a:srgbClr val="FF3300"/>
                </a:solidFill>
                <a:effectLst/>
                <a:latin typeface="Swis721 BlkOul BT" pitchFamily="82" charset="0"/>
              </a:rPr>
              <a:t>Jenis lampu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1219200" y="2152650"/>
            <a:ext cx="52578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 dirty="0" err="1"/>
              <a:t>Incasdescent</a:t>
            </a:r>
            <a:r>
              <a:rPr lang="en-US" sz="3200" dirty="0"/>
              <a:t> lamp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 dirty="0"/>
              <a:t>Gas discharge lamp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 dirty="0" smtClean="0"/>
              <a:t>Fluorescent </a:t>
            </a:r>
            <a:r>
              <a:rPr lang="en-US" sz="3200" dirty="0"/>
              <a:t>lamp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457200" y="1143000"/>
            <a:ext cx="9144000" cy="502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/>
              <a:t>Karakteristik :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400"/>
              <a:t>Emisi cahaya yang dikeluarkan menyebabkan panas pada bidang yang terkena cahaya </a:t>
            </a:r>
            <a:r>
              <a:rPr lang="en-US" sz="2400" i="1"/>
              <a:t>(</a:t>
            </a:r>
            <a:r>
              <a:rPr lang="en-US" sz="2400" i="1">
                <a:solidFill>
                  <a:schemeClr val="accent1"/>
                </a:solidFill>
              </a:rPr>
              <a:t>thermo luminescence</a:t>
            </a:r>
            <a:r>
              <a:rPr lang="en-US" sz="2400" i="1"/>
              <a:t>)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400"/>
              <a:t>Daya tahan filamen lampu (spiral single coil or coiled coil) dapat mencapai suhu 2500 -3200 </a:t>
            </a:r>
            <a:r>
              <a:rPr lang="en-US" sz="2400">
                <a:cs typeface="Tahoma" pitchFamily="34" charset="0"/>
              </a:rPr>
              <a:t>°</a:t>
            </a:r>
            <a:r>
              <a:rPr lang="en-US" sz="2400"/>
              <a:t>K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400"/>
              <a:t>95% energy cahaya yang dipancarkan berupa gelombang infra merah, potensi menimbulkan panas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400"/>
              <a:t>Berisi innert gas dengan tekanan rendah (krypton, xenon &amp; argon) dengan kondisi vacuum 2500 °K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400"/>
              <a:t>Luminous efficiacy 10 – 18 lm/W dengan ketahanan lampu (</a:t>
            </a:r>
            <a:r>
              <a:rPr lang="en-US" sz="2400">
                <a:solidFill>
                  <a:schemeClr val="accent1"/>
                </a:solidFill>
              </a:rPr>
              <a:t>lamp life</a:t>
            </a:r>
            <a:r>
              <a:rPr lang="en-US" sz="2400"/>
              <a:t>) mencapai 1000 h, kondisi puncak mencapai 2000 h.</a:t>
            </a:r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438150" y="457200"/>
            <a:ext cx="4438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chemeClr val="accent1"/>
                </a:solidFill>
                <a:latin typeface="Swis721 BlkOul BT" pitchFamily="82" charset="0"/>
              </a:rPr>
              <a:t>INCASDESCENT LAMP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title"/>
          </p:nvPr>
        </p:nvSpPr>
        <p:spPr>
          <a:xfrm>
            <a:off x="603250" y="381000"/>
            <a:ext cx="6026150" cy="685800"/>
          </a:xfrm>
          <a:noFill/>
          <a:ln/>
        </p:spPr>
        <p:txBody>
          <a:bodyPr/>
          <a:lstStyle/>
          <a:p>
            <a:r>
              <a:rPr lang="en-US" sz="2800">
                <a:solidFill>
                  <a:schemeClr val="accent1"/>
                </a:solidFill>
                <a:effectLst/>
                <a:latin typeface="Swis721 BlkOul BT" pitchFamily="82" charset="0"/>
              </a:rPr>
              <a:t>GAS DISCHARGE LAMP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609600" y="1219200"/>
            <a:ext cx="8686800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/>
              <a:t>Karakteristik :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000"/>
              <a:t>Tidak mempunyai filamen lampu tetapi merupakan electro luminescent akibat sifat gas yang ada didalamnya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000"/>
              <a:t>Berisi gas (sodium, mercury, neon &amp; fluorescent lamps) dengan kondisi vacuum yang terkoneksi akibat loncatan ion dari ke-dua ujung electroda yang menimbulkan energi kinetic berkecapatan tinggi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000"/>
              <a:t>Luminous efficiacy 80 – 200 lm/W dengan ketahanan lampu (</a:t>
            </a:r>
            <a:r>
              <a:rPr lang="en-US" sz="2000">
                <a:solidFill>
                  <a:schemeClr val="accent1"/>
                </a:solidFill>
              </a:rPr>
              <a:t>lamp life</a:t>
            </a:r>
            <a:r>
              <a:rPr lang="en-US" sz="2000"/>
              <a:t>) mencapai 4000 – 5000 h, kondisi puncak mencapai 6000 h.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000"/>
              <a:t>Kemampuan luminansi mencapai 220 – 1000 W dengan luminous efficiacy 90 lm/W (</a:t>
            </a:r>
            <a:r>
              <a:rPr lang="en-US" sz="2000">
                <a:solidFill>
                  <a:schemeClr val="accent1"/>
                </a:solidFill>
              </a:rPr>
              <a:t>sodium lamps</a:t>
            </a:r>
            <a:r>
              <a:rPr lang="en-US" sz="2000"/>
              <a:t>) 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000"/>
              <a:t>Kemampuan luminansi mencapai 80 – 1000 W (</a:t>
            </a:r>
            <a:r>
              <a:rPr lang="en-US" sz="2000">
                <a:solidFill>
                  <a:schemeClr val="accent1"/>
                </a:solidFill>
              </a:rPr>
              <a:t>MB lamps</a:t>
            </a:r>
            <a:r>
              <a:rPr lang="en-US" sz="2000"/>
              <a:t>) ; 50 – 2000 W (</a:t>
            </a:r>
            <a:r>
              <a:rPr lang="en-US" sz="2000">
                <a:solidFill>
                  <a:schemeClr val="accent1"/>
                </a:solidFill>
              </a:rPr>
              <a:t>MBF lamps</a:t>
            </a:r>
            <a:r>
              <a:rPr lang="en-US" sz="2000"/>
              <a:t>) ; 400 – 2000 W (</a:t>
            </a:r>
            <a:r>
              <a:rPr lang="en-US" sz="2000">
                <a:solidFill>
                  <a:schemeClr val="accent1"/>
                </a:solidFill>
              </a:rPr>
              <a:t>MBI lamps</a:t>
            </a:r>
            <a:r>
              <a:rPr lang="en-US" sz="2000"/>
              <a:t>) ; 100 – 500 W (</a:t>
            </a:r>
            <a:r>
              <a:rPr lang="en-US" sz="2000">
                <a:solidFill>
                  <a:schemeClr val="accent1"/>
                </a:solidFill>
              </a:rPr>
              <a:t>MBT Mercury Tungsten Lamp</a:t>
            </a:r>
            <a:r>
              <a:rPr lang="en-US" sz="2000"/>
              <a:t>) dan 100 – 500 W (</a:t>
            </a:r>
            <a:r>
              <a:rPr lang="en-US" sz="2000">
                <a:solidFill>
                  <a:schemeClr val="accent1"/>
                </a:solidFill>
              </a:rPr>
              <a:t>MBFT Mercury Fluorescent Tungsten Lamp</a:t>
            </a:r>
            <a:r>
              <a:rPr lang="en-US" sz="2000"/>
              <a:t>) dengan luminous efficiacy 90 lm/W (</a:t>
            </a:r>
            <a:r>
              <a:rPr lang="en-US" sz="2000">
                <a:solidFill>
                  <a:schemeClr val="accent1"/>
                </a:solidFill>
              </a:rPr>
              <a:t>sodium lamps</a:t>
            </a:r>
            <a:r>
              <a:rPr lang="en-US" sz="200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990600" y="1828800"/>
            <a:ext cx="8229600" cy="429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/>
              <a:t>Karakteristik :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400"/>
              <a:t>Berisi gas emisi dengan tekanan rendah yang merupakan gelombang ultra violet 254 nm dengan spektrum cahaya (</a:t>
            </a:r>
            <a:r>
              <a:rPr lang="en-US" sz="2400" i="1">
                <a:solidFill>
                  <a:schemeClr val="accent1"/>
                </a:solidFill>
              </a:rPr>
              <a:t>phosphorescence</a:t>
            </a:r>
            <a:r>
              <a:rPr lang="en-US" sz="2400"/>
              <a:t>)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400"/>
              <a:t>Komposisi cahata dan energi panas yang dipancarkan :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/>
              <a:t>	- incasdescent lamp : 5% light, 95% heat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/>
              <a:t>	- fluorescent lamp : 20%, 80% heat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3"/>
            </a:pPr>
            <a:r>
              <a:rPr lang="en-US" sz="2400"/>
              <a:t>Luminous efficiacy 40 – 70 lm/W dengan ketahanan lampu (</a:t>
            </a:r>
            <a:r>
              <a:rPr lang="en-US" sz="2400">
                <a:solidFill>
                  <a:schemeClr val="accent1"/>
                </a:solidFill>
              </a:rPr>
              <a:t>lamp life</a:t>
            </a:r>
            <a:r>
              <a:rPr lang="en-US" sz="2400"/>
              <a:t>) mencapai 5000 h.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990600" y="852488"/>
            <a:ext cx="4248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chemeClr val="accent1"/>
                </a:solidFill>
                <a:latin typeface="Swis721 BlkOul BT" pitchFamily="82" charset="0"/>
              </a:rPr>
              <a:t>FLUORESCENT LAMP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1168400" y="838200"/>
            <a:ext cx="492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chemeClr val="accent1"/>
                </a:solidFill>
                <a:latin typeface="Swis721 BlkOul BT" pitchFamily="82" charset="0"/>
              </a:rPr>
              <a:t>LIGHT OUTPUT OF LAMP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1143000" y="2244725"/>
            <a:ext cx="82296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>
                <a:solidFill>
                  <a:schemeClr val="accent1"/>
                </a:solidFill>
              </a:rPr>
              <a:t>Output of Luminaire </a:t>
            </a:r>
            <a:r>
              <a:rPr lang="en-US" sz="2400"/>
              <a:t>adalah Energi cahaya yang keluar dari lampu (luminaire of a light fitting)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>
                <a:solidFill>
                  <a:schemeClr val="accent1"/>
                </a:solidFill>
              </a:rPr>
              <a:t>Output of lamp</a:t>
            </a:r>
            <a:r>
              <a:rPr lang="en-US" sz="2400"/>
              <a:t> adalah Energi cahaya yang dipancarkan atau diemisikan oleh lampu (a light of fitting) dimana sebelumnya akan diserap oleh luminaire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>
                <a:solidFill>
                  <a:schemeClr val="accent1"/>
                </a:solidFill>
              </a:rPr>
              <a:t>LIGHT OUT-PUT RATIO </a:t>
            </a:r>
            <a:r>
              <a:rPr lang="en-US" sz="2400"/>
              <a:t>merupakan perbandingan antara Output of Luminaire dan Output of lamp (dalam %)</a:t>
            </a:r>
          </a:p>
        </p:txBody>
      </p:sp>
      <p:graphicFrame>
        <p:nvGraphicFramePr>
          <p:cNvPr id="67589" name="Object 5"/>
          <p:cNvGraphicFramePr>
            <a:graphicFrameLocks noChangeAspect="1"/>
          </p:cNvGraphicFramePr>
          <p:nvPr/>
        </p:nvGraphicFramePr>
        <p:xfrm>
          <a:off x="2286000" y="5518150"/>
          <a:ext cx="5410200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0" name="Equation" r:id="rId3" imgW="2361960" imgH="419040" progId="Equation.3">
                  <p:embed/>
                </p:oleObj>
              </mc:Choice>
              <mc:Fallback>
                <p:oleObj name="Equation" r:id="rId3" imgW="2361960" imgH="419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518150"/>
                        <a:ext cx="5410200" cy="95885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219200" y="304800"/>
            <a:ext cx="8229600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Example :</a:t>
            </a:r>
          </a:p>
          <a:p>
            <a:pPr marL="342900" indent="-342900">
              <a:spcBef>
                <a:spcPct val="50000"/>
              </a:spcBef>
            </a:pPr>
            <a:r>
              <a:rPr lang="en-US"/>
              <a:t>Total lamp ouput 		</a:t>
            </a:r>
            <a:r>
              <a:rPr lang="en-US" u="sng"/>
              <a:t>1000 lm</a:t>
            </a:r>
            <a:r>
              <a:rPr lang="en-US"/>
              <a:t> 			</a:t>
            </a:r>
            <a:r>
              <a:rPr lang="en-US" u="sng"/>
              <a:t>100 %</a:t>
            </a:r>
          </a:p>
          <a:p>
            <a:pPr marL="342900" indent="-342900">
              <a:spcBef>
                <a:spcPct val="50000"/>
              </a:spcBef>
            </a:pPr>
            <a:r>
              <a:rPr lang="en-US"/>
              <a:t>Upward 			  300 lm		ULOR = 	  30 %</a:t>
            </a:r>
          </a:p>
          <a:p>
            <a:pPr marL="342900" indent="-342900">
              <a:spcBef>
                <a:spcPct val="50000"/>
              </a:spcBef>
            </a:pPr>
            <a:r>
              <a:rPr lang="en-US"/>
              <a:t>Downward 		</a:t>
            </a:r>
            <a:r>
              <a:rPr lang="en-US" u="sng"/>
              <a:t>  500 lm</a:t>
            </a:r>
            <a:r>
              <a:rPr lang="en-US"/>
              <a:t> 		DLOR = 	</a:t>
            </a:r>
            <a:r>
              <a:rPr lang="en-US" u="sng"/>
              <a:t>  50 %</a:t>
            </a:r>
          </a:p>
          <a:p>
            <a:pPr marL="342900" indent="-342900">
              <a:spcBef>
                <a:spcPct val="50000"/>
              </a:spcBef>
            </a:pPr>
            <a:r>
              <a:rPr lang="en-US"/>
              <a:t>Output of luminaire 	  800 lm 		  LOR = 	  80 %</a:t>
            </a:r>
          </a:p>
          <a:p>
            <a:pPr marL="342900" indent="-342900">
              <a:spcBef>
                <a:spcPct val="50000"/>
              </a:spcBef>
            </a:pPr>
            <a:r>
              <a:rPr lang="en-US"/>
              <a:t>Absorbed in luminaire 	</a:t>
            </a:r>
            <a:r>
              <a:rPr lang="en-US" u="sng"/>
              <a:t>  200 lm</a:t>
            </a:r>
            <a:r>
              <a:rPr lang="en-US"/>
              <a:t> 			</a:t>
            </a:r>
            <a:r>
              <a:rPr lang="en-US" u="sng"/>
              <a:t>  20 %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219200" y="3208338"/>
            <a:ext cx="8534400" cy="28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Jika :</a:t>
            </a:r>
          </a:p>
          <a:p>
            <a:pPr marL="342900" indent="-342900">
              <a:spcBef>
                <a:spcPct val="50000"/>
              </a:spcBef>
            </a:pPr>
            <a:r>
              <a:rPr lang="en-US"/>
              <a:t>Ouput of luminaire	</a:t>
            </a:r>
            <a:r>
              <a:rPr lang="en-US" u="sng"/>
              <a:t>  800 lm</a:t>
            </a:r>
            <a:r>
              <a:rPr lang="en-US"/>
              <a:t> 					100 %</a:t>
            </a:r>
          </a:p>
          <a:p>
            <a:pPr marL="342900" indent="-342900">
              <a:spcBef>
                <a:spcPct val="50000"/>
              </a:spcBef>
            </a:pPr>
            <a:r>
              <a:rPr lang="en-US"/>
              <a:t>Upward flux		  300 lm		UFF = 300/800 x 100 = 	37.5 %</a:t>
            </a:r>
          </a:p>
          <a:p>
            <a:pPr marL="342900" indent="-342900">
              <a:spcBef>
                <a:spcPct val="50000"/>
              </a:spcBef>
            </a:pPr>
            <a:r>
              <a:rPr lang="en-US"/>
              <a:t>Downward flux		</a:t>
            </a:r>
            <a:r>
              <a:rPr lang="en-US" u="sng"/>
              <a:t>  500 lm</a:t>
            </a:r>
            <a:r>
              <a:rPr lang="en-US"/>
              <a:t> 		DFF = 500/800 x	100 = 	62.5 %</a:t>
            </a:r>
          </a:p>
          <a:p>
            <a:pPr marL="342900" indent="-342900">
              <a:spcBef>
                <a:spcPct val="50000"/>
              </a:spcBef>
            </a:pPr>
            <a:r>
              <a:rPr lang="en-US" i="1"/>
              <a:t>Flux Fraction Ratio</a:t>
            </a:r>
            <a:r>
              <a:rPr lang="en-US"/>
              <a:t> ( FFR ) 	= UFF/DFF = 37.5/62.5 = 0.6</a:t>
            </a:r>
          </a:p>
          <a:p>
            <a:pPr marL="342900" indent="-342900">
              <a:spcBef>
                <a:spcPct val="50000"/>
              </a:spcBef>
            </a:pPr>
            <a:endParaRPr lang="en-US"/>
          </a:p>
          <a:p>
            <a:pPr marL="342900" indent="-342900">
              <a:spcBef>
                <a:spcPct val="50000"/>
              </a:spcBef>
            </a:pPr>
            <a:r>
              <a:rPr lang="en-US"/>
              <a:t>(Persamaan : ULOR/DLOR </a:t>
            </a:r>
            <a:r>
              <a:rPr lang="en-US">
                <a:cs typeface="Tahoma" pitchFamily="34" charset="0"/>
              </a:rPr>
              <a:t>≈ UFF/DFF = 30/50 = 0.6)</a:t>
            </a:r>
            <a:endParaRPr lang="en-US" i="1"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1168400" y="838200"/>
            <a:ext cx="3757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chemeClr val="accent1"/>
                </a:solidFill>
                <a:latin typeface="Swis721 BlkOul BT" pitchFamily="82" charset="0"/>
              </a:rPr>
              <a:t>TYPE LUMINAIRES</a:t>
            </a:r>
          </a:p>
        </p:txBody>
      </p:sp>
      <p:graphicFrame>
        <p:nvGraphicFramePr>
          <p:cNvPr id="68828" name="Group 220"/>
          <p:cNvGraphicFramePr>
            <a:graphicFrameLocks noGrp="1"/>
          </p:cNvGraphicFramePr>
          <p:nvPr/>
        </p:nvGraphicFramePr>
        <p:xfrm>
          <a:off x="1041400" y="2286000"/>
          <a:ext cx="8026400" cy="2809876"/>
        </p:xfrm>
        <a:graphic>
          <a:graphicData uri="http://schemas.openxmlformats.org/drawingml/2006/table">
            <a:tbl>
              <a:tblPr/>
              <a:tblGrid>
                <a:gridCol w="1604963"/>
                <a:gridCol w="1604962"/>
                <a:gridCol w="1606550"/>
                <a:gridCol w="1604963"/>
                <a:gridCol w="1604962"/>
              </a:tblGrid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SIMBOL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DESIGNATION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PRINCIPLE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UFF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DFF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Direct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 – 10 %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100 – 90 %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Semi Direct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10 – 40 %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90 – 60 %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General Diffusing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40 – 60 %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60 – 40 %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Semi Indirect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60 – 90 %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40 – 10 %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Indirect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90 – 100 %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10 – 0 %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8853" name="Group 245"/>
          <p:cNvGrpSpPr>
            <a:grpSpLocks/>
          </p:cNvGrpSpPr>
          <p:nvPr/>
        </p:nvGrpSpPr>
        <p:grpSpPr bwMode="auto">
          <a:xfrm>
            <a:off x="4686300" y="2819400"/>
            <a:ext cx="571500" cy="2095500"/>
            <a:chOff x="2952" y="1776"/>
            <a:chExt cx="360" cy="1320"/>
          </a:xfrm>
        </p:grpSpPr>
        <p:grpSp>
          <p:nvGrpSpPr>
            <p:cNvPr id="68834" name="Group 226"/>
            <p:cNvGrpSpPr>
              <a:grpSpLocks/>
            </p:cNvGrpSpPr>
            <p:nvPr/>
          </p:nvGrpSpPr>
          <p:grpSpPr bwMode="auto">
            <a:xfrm>
              <a:off x="3024" y="1776"/>
              <a:ext cx="192" cy="192"/>
              <a:chOff x="1296" y="3792"/>
              <a:chExt cx="192" cy="192"/>
            </a:xfrm>
          </p:grpSpPr>
          <p:sp>
            <p:nvSpPr>
              <p:cNvPr id="68830" name="AutoShape 222"/>
              <p:cNvSpPr>
                <a:spLocks noChangeArrowheads="1"/>
              </p:cNvSpPr>
              <p:nvPr/>
            </p:nvSpPr>
            <p:spPr bwMode="auto">
              <a:xfrm>
                <a:off x="1296" y="3840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831" name="Line 223"/>
              <p:cNvSpPr>
                <a:spLocks noChangeShapeType="1"/>
              </p:cNvSpPr>
              <p:nvPr/>
            </p:nvSpPr>
            <p:spPr bwMode="auto">
              <a:xfrm flipV="1">
                <a:off x="1392" y="3792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8835" name="Group 227"/>
            <p:cNvGrpSpPr>
              <a:grpSpLocks/>
            </p:cNvGrpSpPr>
            <p:nvPr/>
          </p:nvGrpSpPr>
          <p:grpSpPr bwMode="auto">
            <a:xfrm>
              <a:off x="3024" y="2064"/>
              <a:ext cx="192" cy="192"/>
              <a:chOff x="1872" y="3792"/>
              <a:chExt cx="192" cy="192"/>
            </a:xfrm>
          </p:grpSpPr>
          <p:sp>
            <p:nvSpPr>
              <p:cNvPr id="68832" name="AutoShape 224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192" cy="144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833" name="Line 225"/>
              <p:cNvSpPr>
                <a:spLocks noChangeShapeType="1"/>
              </p:cNvSpPr>
              <p:nvPr/>
            </p:nvSpPr>
            <p:spPr bwMode="auto">
              <a:xfrm flipV="1">
                <a:off x="1968" y="3792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8838" name="Group 230"/>
            <p:cNvGrpSpPr>
              <a:grpSpLocks/>
            </p:cNvGrpSpPr>
            <p:nvPr/>
          </p:nvGrpSpPr>
          <p:grpSpPr bwMode="auto">
            <a:xfrm>
              <a:off x="3024" y="2352"/>
              <a:ext cx="192" cy="240"/>
              <a:chOff x="1968" y="3840"/>
              <a:chExt cx="192" cy="240"/>
            </a:xfrm>
          </p:grpSpPr>
          <p:sp>
            <p:nvSpPr>
              <p:cNvPr id="68836" name="Oval 228"/>
              <p:cNvSpPr>
                <a:spLocks noChangeArrowheads="1"/>
              </p:cNvSpPr>
              <p:nvPr/>
            </p:nvSpPr>
            <p:spPr bwMode="auto">
              <a:xfrm>
                <a:off x="1968" y="3888"/>
                <a:ext cx="192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837" name="Line 229"/>
              <p:cNvSpPr>
                <a:spLocks noChangeShapeType="1"/>
              </p:cNvSpPr>
              <p:nvPr/>
            </p:nvSpPr>
            <p:spPr bwMode="auto">
              <a:xfrm>
                <a:off x="2064" y="384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8839" name="AutoShape 231"/>
            <p:cNvSpPr>
              <a:spLocks noChangeArrowheads="1"/>
            </p:cNvSpPr>
            <p:nvPr/>
          </p:nvSpPr>
          <p:spPr bwMode="auto">
            <a:xfrm rot="5400000">
              <a:off x="3072" y="2856"/>
              <a:ext cx="120" cy="360"/>
            </a:xfrm>
            <a:prstGeom prst="flowChartDelay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40" name="AutoShape 232"/>
            <p:cNvSpPr>
              <a:spLocks noChangeArrowheads="1"/>
            </p:cNvSpPr>
            <p:nvPr/>
          </p:nvSpPr>
          <p:spPr bwMode="auto">
            <a:xfrm rot="5400000">
              <a:off x="3072" y="2592"/>
              <a:ext cx="120" cy="360"/>
            </a:xfrm>
            <a:prstGeom prst="flowChartDelay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852" name="Group 244"/>
          <p:cNvGrpSpPr>
            <a:grpSpLocks/>
          </p:cNvGrpSpPr>
          <p:nvPr/>
        </p:nvGrpSpPr>
        <p:grpSpPr bwMode="auto">
          <a:xfrm>
            <a:off x="1676400" y="2819400"/>
            <a:ext cx="304800" cy="2209800"/>
            <a:chOff x="1056" y="1776"/>
            <a:chExt cx="192" cy="1392"/>
          </a:xfrm>
        </p:grpSpPr>
        <p:sp>
          <p:nvSpPr>
            <p:cNvPr id="68842" name="Oval 234"/>
            <p:cNvSpPr>
              <a:spLocks noChangeArrowheads="1"/>
            </p:cNvSpPr>
            <p:nvPr/>
          </p:nvSpPr>
          <p:spPr bwMode="auto">
            <a:xfrm>
              <a:off x="1056" y="1776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43" name="Oval 235"/>
            <p:cNvSpPr>
              <a:spLocks noChangeArrowheads="1"/>
            </p:cNvSpPr>
            <p:nvPr/>
          </p:nvSpPr>
          <p:spPr bwMode="auto">
            <a:xfrm>
              <a:off x="1056" y="2352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44" name="Oval 236"/>
            <p:cNvSpPr>
              <a:spLocks noChangeArrowheads="1"/>
            </p:cNvSpPr>
            <p:nvPr/>
          </p:nvSpPr>
          <p:spPr bwMode="auto">
            <a:xfrm>
              <a:off x="1056" y="2640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45" name="Oval 237"/>
            <p:cNvSpPr>
              <a:spLocks noChangeArrowheads="1"/>
            </p:cNvSpPr>
            <p:nvPr/>
          </p:nvSpPr>
          <p:spPr bwMode="auto">
            <a:xfrm>
              <a:off x="1056" y="2976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46" name="Oval 238"/>
            <p:cNvSpPr>
              <a:spLocks noChangeArrowheads="1"/>
            </p:cNvSpPr>
            <p:nvPr/>
          </p:nvSpPr>
          <p:spPr bwMode="auto">
            <a:xfrm>
              <a:off x="1056" y="2064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47" name="Line 239"/>
            <p:cNvSpPr>
              <a:spLocks noChangeShapeType="1"/>
            </p:cNvSpPr>
            <p:nvPr/>
          </p:nvSpPr>
          <p:spPr bwMode="auto">
            <a:xfrm>
              <a:off x="105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848" name="Line 240"/>
            <p:cNvSpPr>
              <a:spLocks noChangeShapeType="1"/>
            </p:cNvSpPr>
            <p:nvPr/>
          </p:nvSpPr>
          <p:spPr bwMode="auto">
            <a:xfrm>
              <a:off x="1056" y="244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849" name="Line 241"/>
            <p:cNvSpPr>
              <a:spLocks noChangeShapeType="1"/>
            </p:cNvSpPr>
            <p:nvPr/>
          </p:nvSpPr>
          <p:spPr bwMode="auto">
            <a:xfrm>
              <a:off x="1056" y="273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850" name="Line 242"/>
            <p:cNvSpPr>
              <a:spLocks noChangeShapeType="1"/>
            </p:cNvSpPr>
            <p:nvPr/>
          </p:nvSpPr>
          <p:spPr bwMode="auto">
            <a:xfrm>
              <a:off x="1056" y="30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851" name="Line 243"/>
            <p:cNvSpPr>
              <a:spLocks noChangeShapeType="1"/>
            </p:cNvSpPr>
            <p:nvPr/>
          </p:nvSpPr>
          <p:spPr bwMode="auto">
            <a:xfrm>
              <a:off x="1056" y="216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556</TotalTime>
  <Words>425</Words>
  <Application>Microsoft Office PowerPoint</Application>
  <PresentationFormat>A4 Paper (210x297 mm)</PresentationFormat>
  <Paragraphs>69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Arial Black</vt:lpstr>
      <vt:lpstr>Comic Sans MS</vt:lpstr>
      <vt:lpstr>Swis721 BlkOul BT</vt:lpstr>
      <vt:lpstr>Tahoma</vt:lpstr>
      <vt:lpstr>Times New Roman</vt:lpstr>
      <vt:lpstr>Verdana</vt:lpstr>
      <vt:lpstr>Wingdings</vt:lpstr>
      <vt:lpstr>Shimmer</vt:lpstr>
      <vt:lpstr>Equation</vt:lpstr>
      <vt:lpstr>PowerPoint Presentation</vt:lpstr>
      <vt:lpstr>Jenis lampu</vt:lpstr>
      <vt:lpstr>PowerPoint Presentation</vt:lpstr>
      <vt:lpstr>GAS DISCHARGE LAMP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ACOUSTIC</dc:title>
  <dc:creator> </dc:creator>
  <cp:lastModifiedBy>HERU SUBIYANTORO</cp:lastModifiedBy>
  <cp:revision>32</cp:revision>
  <dcterms:created xsi:type="dcterms:W3CDTF">2003-06-14T01:42:05Z</dcterms:created>
  <dcterms:modified xsi:type="dcterms:W3CDTF">2020-04-08T10:24:56Z</dcterms:modified>
</cp:coreProperties>
</file>