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6" r:id="rId9"/>
    <p:sldId id="267" r:id="rId10"/>
    <p:sldId id="264" r:id="rId11"/>
    <p:sldId id="262" r:id="rId12"/>
    <p:sldId id="265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80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5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41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86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9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6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6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9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20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40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56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1BF9F-58B2-4962-B79D-A10C2B82E7D2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D1843-0CA0-4EBF-A978-8DE80C53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8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Praktik</a:t>
            </a:r>
            <a:r>
              <a:rPr lang="en-US" dirty="0" smtClean="0"/>
              <a:t> Linear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90736"/>
            <a:ext cx="9144000" cy="1167063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35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Oxygen Demand &amp; Solid Reduction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/>
          <a:srcRect l="30226" t="23820" r="11484" b="13349"/>
          <a:stretch/>
        </p:blipFill>
        <p:spPr>
          <a:xfrm>
            <a:off x="7126603" y="1690688"/>
            <a:ext cx="4084232" cy="234626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33272" y="2157984"/>
            <a:ext cx="5824728" cy="116955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datax</a:t>
            </a:r>
            <a:r>
              <a:rPr lang="en-US" sz="1400" dirty="0" smtClean="0"/>
              <a:t> &lt;- read.csv("solidreduction.csv")</a:t>
            </a:r>
          </a:p>
          <a:p>
            <a:endParaRPr lang="en-US" sz="1400" dirty="0" smtClean="0"/>
          </a:p>
          <a:p>
            <a:r>
              <a:rPr lang="en-US" sz="1400" dirty="0" smtClean="0"/>
              <a:t>plot(</a:t>
            </a:r>
            <a:r>
              <a:rPr lang="en-US" sz="1400" dirty="0" err="1" smtClean="0"/>
              <a:t>datax$solidReduction</a:t>
            </a:r>
            <a:r>
              <a:rPr lang="en-US" sz="1400" dirty="0" smtClean="0"/>
              <a:t>, </a:t>
            </a:r>
            <a:r>
              <a:rPr lang="en-US" sz="1400" dirty="0" err="1" smtClean="0"/>
              <a:t>datax$oxygenDemand</a:t>
            </a:r>
            <a:r>
              <a:rPr lang="en-US" sz="1400" dirty="0" smtClean="0"/>
              <a:t>, main="Scatterplot",</a:t>
            </a:r>
          </a:p>
          <a:p>
            <a:r>
              <a:rPr lang="en-US" sz="1400" dirty="0" smtClean="0"/>
              <a:t>     </a:t>
            </a:r>
            <a:r>
              <a:rPr lang="en-US" sz="1400" dirty="0" err="1" smtClean="0"/>
              <a:t>xlab</a:t>
            </a:r>
            <a:r>
              <a:rPr lang="en-US" sz="1400" dirty="0" smtClean="0"/>
              <a:t>="</a:t>
            </a:r>
            <a:r>
              <a:rPr lang="en-US" sz="1400" dirty="0" err="1" smtClean="0"/>
              <a:t>solidReduction</a:t>
            </a:r>
            <a:r>
              <a:rPr lang="en-US" sz="1400" dirty="0" smtClean="0"/>
              <a:t> ", </a:t>
            </a:r>
            <a:r>
              <a:rPr lang="en-US" sz="1400" dirty="0" err="1" smtClean="0"/>
              <a:t>ylab</a:t>
            </a:r>
            <a:r>
              <a:rPr lang="en-US" sz="1400" dirty="0" smtClean="0"/>
              <a:t>="</a:t>
            </a:r>
            <a:r>
              <a:rPr lang="en-US" sz="1400" dirty="0" err="1" smtClean="0"/>
              <a:t>oxygenDemand</a:t>
            </a:r>
            <a:r>
              <a:rPr lang="en-US" sz="1400" dirty="0" smtClean="0"/>
              <a:t> ", </a:t>
            </a:r>
            <a:r>
              <a:rPr lang="en-US" sz="1400" dirty="0" err="1" smtClean="0"/>
              <a:t>pch</a:t>
            </a:r>
            <a:r>
              <a:rPr lang="en-US" sz="1400" dirty="0" smtClean="0"/>
              <a:t>=19)</a:t>
            </a:r>
          </a:p>
          <a:p>
            <a:endParaRPr lang="en-US" sz="1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816" y="3255264"/>
            <a:ext cx="3218049" cy="360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688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Linear Model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59824" y="2542032"/>
            <a:ext cx="2093976" cy="38625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700" dirty="0" err="1" smtClean="0"/>
              <a:t>solidReduction,oxygenDemand</a:t>
            </a:r>
            <a:endParaRPr lang="en-US" sz="700" dirty="0" smtClean="0"/>
          </a:p>
          <a:p>
            <a:r>
              <a:rPr lang="en-US" sz="700" dirty="0" smtClean="0"/>
              <a:t>3,5</a:t>
            </a:r>
          </a:p>
          <a:p>
            <a:r>
              <a:rPr lang="en-US" sz="700" dirty="0" smtClean="0"/>
              <a:t>7,11</a:t>
            </a:r>
          </a:p>
          <a:p>
            <a:r>
              <a:rPr lang="en-US" sz="700" dirty="0" smtClean="0"/>
              <a:t>11,21</a:t>
            </a:r>
          </a:p>
          <a:p>
            <a:r>
              <a:rPr lang="en-US" sz="700" dirty="0" smtClean="0"/>
              <a:t>15,16</a:t>
            </a:r>
          </a:p>
          <a:p>
            <a:r>
              <a:rPr lang="en-US" sz="700" dirty="0" smtClean="0"/>
              <a:t>18,16</a:t>
            </a:r>
          </a:p>
          <a:p>
            <a:r>
              <a:rPr lang="en-US" sz="700" dirty="0" smtClean="0"/>
              <a:t>27,28</a:t>
            </a:r>
          </a:p>
          <a:p>
            <a:r>
              <a:rPr lang="en-US" sz="700" dirty="0" smtClean="0"/>
              <a:t>29,27</a:t>
            </a:r>
          </a:p>
          <a:p>
            <a:r>
              <a:rPr lang="en-US" sz="700" dirty="0" smtClean="0"/>
              <a:t>30,25</a:t>
            </a:r>
          </a:p>
          <a:p>
            <a:r>
              <a:rPr lang="en-US" sz="700" dirty="0" smtClean="0"/>
              <a:t>30,35</a:t>
            </a:r>
          </a:p>
          <a:p>
            <a:r>
              <a:rPr lang="en-US" sz="700" dirty="0" smtClean="0"/>
              <a:t>31,30</a:t>
            </a:r>
          </a:p>
          <a:p>
            <a:r>
              <a:rPr lang="en-US" sz="700" dirty="0" smtClean="0"/>
              <a:t>31,40</a:t>
            </a:r>
          </a:p>
          <a:p>
            <a:r>
              <a:rPr lang="en-US" sz="700" dirty="0" smtClean="0"/>
              <a:t>32,32</a:t>
            </a:r>
          </a:p>
          <a:p>
            <a:r>
              <a:rPr lang="en-US" sz="700" dirty="0" smtClean="0"/>
              <a:t>33,34</a:t>
            </a:r>
          </a:p>
          <a:p>
            <a:r>
              <a:rPr lang="en-US" sz="700" dirty="0" smtClean="0"/>
              <a:t>33,32</a:t>
            </a:r>
          </a:p>
          <a:p>
            <a:r>
              <a:rPr lang="en-US" sz="700" dirty="0" smtClean="0"/>
              <a:t>34,34</a:t>
            </a:r>
          </a:p>
          <a:p>
            <a:r>
              <a:rPr lang="en-US" sz="700" dirty="0" smtClean="0"/>
              <a:t>36,37</a:t>
            </a:r>
          </a:p>
          <a:p>
            <a:r>
              <a:rPr lang="en-US" sz="700" dirty="0" smtClean="0"/>
              <a:t>36,38</a:t>
            </a:r>
          </a:p>
          <a:p>
            <a:r>
              <a:rPr lang="en-US" sz="700" dirty="0" smtClean="0"/>
              <a:t>36,34</a:t>
            </a:r>
          </a:p>
          <a:p>
            <a:r>
              <a:rPr lang="en-US" sz="700" dirty="0" smtClean="0"/>
              <a:t>37,36</a:t>
            </a:r>
          </a:p>
          <a:p>
            <a:r>
              <a:rPr lang="en-US" sz="700" dirty="0" smtClean="0"/>
              <a:t>38,38</a:t>
            </a:r>
          </a:p>
          <a:p>
            <a:r>
              <a:rPr lang="en-US" sz="700" dirty="0" smtClean="0"/>
              <a:t>39,37</a:t>
            </a:r>
          </a:p>
          <a:p>
            <a:r>
              <a:rPr lang="en-US" sz="700" dirty="0" smtClean="0"/>
              <a:t>39,36</a:t>
            </a:r>
          </a:p>
          <a:p>
            <a:r>
              <a:rPr lang="en-US" sz="700" dirty="0" smtClean="0"/>
              <a:t>39,45</a:t>
            </a:r>
          </a:p>
          <a:p>
            <a:r>
              <a:rPr lang="en-US" sz="700" dirty="0" smtClean="0"/>
              <a:t>40,39</a:t>
            </a:r>
          </a:p>
          <a:p>
            <a:r>
              <a:rPr lang="en-US" sz="700" dirty="0" smtClean="0"/>
              <a:t>41,41</a:t>
            </a:r>
          </a:p>
          <a:p>
            <a:r>
              <a:rPr lang="en-US" sz="700" dirty="0" smtClean="0"/>
              <a:t>42,40</a:t>
            </a:r>
          </a:p>
          <a:p>
            <a:r>
              <a:rPr lang="en-US" sz="700" dirty="0" smtClean="0"/>
              <a:t>42,44</a:t>
            </a:r>
          </a:p>
          <a:p>
            <a:r>
              <a:rPr lang="en-US" sz="700" dirty="0" smtClean="0"/>
              <a:t>43,37</a:t>
            </a:r>
          </a:p>
          <a:p>
            <a:r>
              <a:rPr lang="en-US" sz="700" dirty="0" smtClean="0"/>
              <a:t>44,44</a:t>
            </a:r>
          </a:p>
          <a:p>
            <a:r>
              <a:rPr lang="en-US" sz="700" dirty="0" smtClean="0"/>
              <a:t>45,46</a:t>
            </a:r>
          </a:p>
          <a:p>
            <a:r>
              <a:rPr lang="en-US" sz="700" dirty="0" smtClean="0"/>
              <a:t>46,46</a:t>
            </a:r>
          </a:p>
          <a:p>
            <a:r>
              <a:rPr lang="en-US" sz="700" dirty="0" smtClean="0"/>
              <a:t>47,49</a:t>
            </a:r>
          </a:p>
          <a:p>
            <a:r>
              <a:rPr lang="en-US" sz="700" dirty="0" smtClean="0"/>
              <a:t>50,51</a:t>
            </a:r>
          </a:p>
          <a:p>
            <a:endParaRPr lang="en-US" sz="700" dirty="0"/>
          </a:p>
        </p:txBody>
      </p:sp>
      <p:sp>
        <p:nvSpPr>
          <p:cNvPr id="5" name="TextBox 4"/>
          <p:cNvSpPr txBox="1"/>
          <p:nvPr/>
        </p:nvSpPr>
        <p:spPr>
          <a:xfrm>
            <a:off x="9204960" y="2082159"/>
            <a:ext cx="2148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solidreduction.csv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50976" y="1783080"/>
            <a:ext cx="6199632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datax</a:t>
            </a:r>
            <a:r>
              <a:rPr lang="en-US" dirty="0" smtClean="0"/>
              <a:t> &lt;- read.csv("solidreduction.csv")</a:t>
            </a:r>
          </a:p>
          <a:p>
            <a:endParaRPr lang="en-US" dirty="0" smtClean="0"/>
          </a:p>
          <a:p>
            <a:r>
              <a:rPr lang="en-US" dirty="0" err="1" smtClean="0"/>
              <a:t>linearMod</a:t>
            </a:r>
            <a:r>
              <a:rPr lang="en-US" dirty="0" smtClean="0"/>
              <a:t> &lt;- lm(</a:t>
            </a:r>
            <a:r>
              <a:rPr lang="en-US" dirty="0" err="1" smtClean="0"/>
              <a:t>oxygenDemand</a:t>
            </a:r>
            <a:r>
              <a:rPr lang="en-US" dirty="0" smtClean="0"/>
              <a:t> ~ </a:t>
            </a:r>
            <a:r>
              <a:rPr lang="en-US" dirty="0" err="1" smtClean="0"/>
              <a:t>solidReduction</a:t>
            </a:r>
            <a:r>
              <a:rPr lang="en-US" dirty="0" smtClean="0"/>
              <a:t>, data=</a:t>
            </a:r>
            <a:r>
              <a:rPr lang="en-US" dirty="0" err="1" smtClean="0"/>
              <a:t>datax</a:t>
            </a:r>
            <a:r>
              <a:rPr lang="en-US" dirty="0" smtClean="0"/>
              <a:t>)  # build linear regression model on full data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linearMod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50976" y="3693806"/>
            <a:ext cx="7214616" cy="20621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linearMod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Call: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lm(formula 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oxygenDemand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solidReduction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data 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datax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Coefficients: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(Intercept)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solidReduction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3.8296          0.9036 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520" y="311247"/>
            <a:ext cx="4791894" cy="13794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/>
          <a:srcRect l="52135" t="61054" r="26575" b="32353"/>
          <a:stretch/>
        </p:blipFill>
        <p:spPr>
          <a:xfrm>
            <a:off x="3659232" y="5942860"/>
            <a:ext cx="3368984" cy="556046"/>
          </a:xfrm>
          <a:prstGeom prst="rect">
            <a:avLst/>
          </a:prstGeom>
          <a:effectLst>
            <a:outerShdw blurRad="177800" dist="38100" dir="5400000" algn="t" rotWithShape="0">
              <a:prstClr val="black">
                <a:alpha val="40000"/>
              </a:prstClr>
            </a:outerShdw>
          </a:effectLst>
        </p:spPr>
      </p:pic>
      <p:cxnSp>
        <p:nvCxnSpPr>
          <p:cNvPr id="12" name="Straight Arrow Connector 11"/>
          <p:cNvCxnSpPr/>
          <p:nvPr/>
        </p:nvCxnSpPr>
        <p:spPr>
          <a:xfrm>
            <a:off x="2560320" y="5755909"/>
            <a:ext cx="1847088" cy="2516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846320" y="5605272"/>
            <a:ext cx="1249680" cy="402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6414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Linear Model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50976" y="1783080"/>
            <a:ext cx="6199632" cy="452431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datax</a:t>
            </a:r>
            <a:r>
              <a:rPr lang="en-US" dirty="0" smtClean="0"/>
              <a:t> &lt;- read.csv("solidreduction.csv")</a:t>
            </a:r>
          </a:p>
          <a:p>
            <a:endParaRPr lang="en-US" dirty="0" smtClean="0"/>
          </a:p>
          <a:p>
            <a:r>
              <a:rPr lang="en-US" dirty="0" err="1" smtClean="0"/>
              <a:t>linearMod</a:t>
            </a:r>
            <a:r>
              <a:rPr lang="en-US" dirty="0" smtClean="0"/>
              <a:t> &lt;- lm(</a:t>
            </a:r>
            <a:r>
              <a:rPr lang="en-US" dirty="0" err="1" smtClean="0"/>
              <a:t>oxygenDemand</a:t>
            </a:r>
            <a:r>
              <a:rPr lang="en-US" dirty="0" smtClean="0"/>
              <a:t> ~ </a:t>
            </a:r>
            <a:r>
              <a:rPr lang="en-US" dirty="0" err="1" smtClean="0"/>
              <a:t>solidReduction</a:t>
            </a:r>
            <a:r>
              <a:rPr lang="en-US" dirty="0" smtClean="0"/>
              <a:t>, data=</a:t>
            </a:r>
            <a:r>
              <a:rPr lang="en-US" dirty="0" err="1" smtClean="0"/>
              <a:t>datax</a:t>
            </a:r>
            <a:r>
              <a:rPr lang="en-US" dirty="0" smtClean="0"/>
              <a:t>)  # build linear regression model on full data</a:t>
            </a:r>
          </a:p>
          <a:p>
            <a:r>
              <a:rPr lang="en-US" dirty="0" smtClean="0"/>
              <a:t>print(</a:t>
            </a:r>
            <a:r>
              <a:rPr lang="en-US" dirty="0" err="1" smtClean="0"/>
              <a:t>linearMod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plot(</a:t>
            </a:r>
            <a:r>
              <a:rPr lang="en-US" dirty="0" err="1" smtClean="0"/>
              <a:t>datax$solidReduction</a:t>
            </a:r>
            <a:r>
              <a:rPr lang="en-US" dirty="0" smtClean="0"/>
              <a:t>, </a:t>
            </a:r>
            <a:r>
              <a:rPr lang="en-US" dirty="0" err="1" smtClean="0"/>
              <a:t>datax$oxygenDemand</a:t>
            </a:r>
            <a:r>
              <a:rPr lang="en-US" dirty="0" smtClean="0"/>
              <a:t>, main="Scatterplot",</a:t>
            </a:r>
          </a:p>
          <a:p>
            <a:r>
              <a:rPr lang="en-US" dirty="0" smtClean="0"/>
              <a:t>     </a:t>
            </a:r>
            <a:r>
              <a:rPr lang="en-US" dirty="0" err="1" smtClean="0"/>
              <a:t>xlab</a:t>
            </a:r>
            <a:r>
              <a:rPr lang="en-US" dirty="0" smtClean="0"/>
              <a:t>="</a:t>
            </a:r>
            <a:r>
              <a:rPr lang="en-US" dirty="0" err="1" smtClean="0"/>
              <a:t>solidReduction</a:t>
            </a:r>
            <a:r>
              <a:rPr lang="en-US" dirty="0" smtClean="0"/>
              <a:t> ", </a:t>
            </a:r>
            <a:r>
              <a:rPr lang="en-US" dirty="0" err="1" smtClean="0"/>
              <a:t>ylab</a:t>
            </a:r>
            <a:r>
              <a:rPr lang="en-US" dirty="0" smtClean="0"/>
              <a:t>="</a:t>
            </a:r>
            <a:r>
              <a:rPr lang="en-US" dirty="0" err="1" smtClean="0"/>
              <a:t>oxygenDemand</a:t>
            </a:r>
            <a:r>
              <a:rPr lang="en-US" dirty="0" smtClean="0"/>
              <a:t> ", </a:t>
            </a:r>
            <a:r>
              <a:rPr lang="en-US" dirty="0" err="1" smtClean="0"/>
              <a:t>pch</a:t>
            </a:r>
            <a:r>
              <a:rPr lang="en-US" dirty="0" smtClean="0"/>
              <a:t>=19)</a:t>
            </a:r>
          </a:p>
          <a:p>
            <a:endParaRPr lang="en-US" dirty="0" smtClean="0"/>
          </a:p>
          <a:p>
            <a:r>
              <a:rPr lang="en-US" dirty="0" smtClean="0"/>
              <a:t># Add fit lines</a:t>
            </a:r>
          </a:p>
          <a:p>
            <a:r>
              <a:rPr lang="en-US" dirty="0" err="1" smtClean="0"/>
              <a:t>abline</a:t>
            </a:r>
            <a:r>
              <a:rPr lang="en-US" dirty="0" smtClean="0"/>
              <a:t>(lm(</a:t>
            </a:r>
            <a:r>
              <a:rPr lang="en-US" dirty="0" err="1" smtClean="0"/>
              <a:t>datax$oxygenDemand</a:t>
            </a:r>
            <a:r>
              <a:rPr lang="en-US" dirty="0" smtClean="0"/>
              <a:t> ~ </a:t>
            </a:r>
            <a:r>
              <a:rPr lang="en-US" dirty="0" err="1" smtClean="0"/>
              <a:t>datax$solidReduction</a:t>
            </a:r>
            <a:r>
              <a:rPr lang="en-US" dirty="0" smtClean="0"/>
              <a:t>), col="red") # regression line (</a:t>
            </a:r>
            <a:r>
              <a:rPr lang="en-US" dirty="0" err="1" smtClean="0"/>
              <a:t>y~x</a:t>
            </a:r>
            <a:r>
              <a:rPr lang="en-US" dirty="0" smtClean="0"/>
              <a:t>)</a:t>
            </a:r>
          </a:p>
          <a:p>
            <a:r>
              <a:rPr lang="en-US" dirty="0" smtClean="0"/>
              <a:t>lines(</a:t>
            </a:r>
            <a:r>
              <a:rPr lang="en-US" dirty="0" err="1" smtClean="0"/>
              <a:t>lowess</a:t>
            </a:r>
            <a:r>
              <a:rPr lang="en-US" dirty="0" smtClean="0"/>
              <a:t>(</a:t>
            </a:r>
            <a:r>
              <a:rPr lang="en-US" dirty="0" err="1" smtClean="0"/>
              <a:t>datax$solidReduction,datax$oxygenDemand</a:t>
            </a:r>
            <a:r>
              <a:rPr lang="en-US" dirty="0" smtClean="0"/>
              <a:t>), col="blue") # </a:t>
            </a:r>
            <a:r>
              <a:rPr lang="en-US" dirty="0" err="1" smtClean="0"/>
              <a:t>lowess</a:t>
            </a:r>
            <a:r>
              <a:rPr lang="en-US" dirty="0" smtClean="0"/>
              <a:t> line 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35" y="844163"/>
            <a:ext cx="4143953" cy="463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787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 to “House” Dataset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4828" y="2441448"/>
            <a:ext cx="3138616" cy="232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174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“House” Dataset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94874" y="1455821"/>
            <a:ext cx="8933045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setwd</a:t>
            </a:r>
            <a:r>
              <a:rPr lang="en-US" sz="1200" dirty="0" smtClean="0"/>
              <a:t>("D:\\dataku5\\kuliah\\Analitika </a:t>
            </a:r>
            <a:r>
              <a:rPr lang="en-US" sz="1200" dirty="0" err="1" smtClean="0"/>
              <a:t>Bisnis</a:t>
            </a:r>
            <a:r>
              <a:rPr lang="en-US" sz="1200" dirty="0" smtClean="0"/>
              <a:t>\\</a:t>
            </a:r>
            <a:r>
              <a:rPr lang="en-US" sz="1200" dirty="0" err="1" smtClean="0"/>
              <a:t>materi</a:t>
            </a:r>
            <a:r>
              <a:rPr lang="en-US" sz="1200" dirty="0" smtClean="0"/>
              <a:t>\\data")</a:t>
            </a:r>
          </a:p>
          <a:p>
            <a:endParaRPr lang="en-US" sz="1200" dirty="0" smtClean="0"/>
          </a:p>
          <a:p>
            <a:r>
              <a:rPr lang="en-US" sz="1200" dirty="0" err="1" smtClean="0"/>
              <a:t>datax</a:t>
            </a:r>
            <a:r>
              <a:rPr lang="en-US" sz="1200" dirty="0" smtClean="0"/>
              <a:t> &lt;- read.csv("house.csv")</a:t>
            </a:r>
          </a:p>
          <a:p>
            <a:endParaRPr lang="en-US" sz="1200" dirty="0" smtClean="0"/>
          </a:p>
          <a:p>
            <a:r>
              <a:rPr lang="en-US" sz="1200" dirty="0" err="1" smtClean="0"/>
              <a:t>linearMod</a:t>
            </a:r>
            <a:r>
              <a:rPr lang="en-US" sz="1200" dirty="0" smtClean="0"/>
              <a:t> &lt;- lm(</a:t>
            </a:r>
            <a:r>
              <a:rPr lang="en-US" sz="1200" dirty="0" err="1" smtClean="0"/>
              <a:t>sellingPrice</a:t>
            </a:r>
            <a:r>
              <a:rPr lang="en-US" sz="1200" dirty="0" smtClean="0"/>
              <a:t> ~ </a:t>
            </a:r>
            <a:r>
              <a:rPr lang="en-US" sz="1200" dirty="0" err="1" smtClean="0"/>
              <a:t>lotSize+houseSize+bedrooms+granite+bathroom</a:t>
            </a:r>
            <a:r>
              <a:rPr lang="en-US" sz="1200" dirty="0" smtClean="0"/>
              <a:t>, data=</a:t>
            </a:r>
            <a:r>
              <a:rPr lang="en-US" sz="1200" dirty="0" err="1" smtClean="0"/>
              <a:t>datax</a:t>
            </a:r>
            <a:r>
              <a:rPr lang="en-US" sz="1200" dirty="0" smtClean="0"/>
              <a:t>)  # build linear regression model on full data</a:t>
            </a:r>
          </a:p>
          <a:p>
            <a:r>
              <a:rPr lang="en-US" sz="1200" dirty="0" smtClean="0"/>
              <a:t>print(</a:t>
            </a:r>
            <a:r>
              <a:rPr lang="en-US" sz="1200" dirty="0" err="1" smtClean="0"/>
              <a:t>linearMod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summary(</a:t>
            </a:r>
            <a:r>
              <a:rPr lang="en-US" sz="1200" dirty="0" err="1" smtClean="0"/>
              <a:t>linearMod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94874" y="3231292"/>
            <a:ext cx="7214616" cy="34163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summary(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linearMod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Call: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lm(formula =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sellingPrice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lotSize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houseSize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+ bedrooms + 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granite + bathroom, data =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datax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Residuals: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1       2       3       4       5       6       7 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-2205.1 -1436.8  -719.2  2205.1 -5178.7  -768.4  8103.0 </a:t>
            </a:r>
          </a:p>
          <a:p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Coefficients: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Estimate Std. Error t value </a:t>
            </a:r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(&gt;|t|)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(Intercept) -21739.297  27197.415  -0.799    0.571</a:t>
            </a:r>
          </a:p>
          <a:p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lotSize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6.335      1.606   3.945    0.158</a:t>
            </a:r>
          </a:p>
          <a:p>
            <a:r>
              <a:rPr lang="en-US" sz="12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houseSize</a:t>
            </a:r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-26.931     10.703  -2.516    0.241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bedrooms     44293.761   8947.760   4.950    0.127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granite       7140.676  11397.871   0.626    0.644</a:t>
            </a: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bathroom     43179.200   9078.167   4.756    0.132</a:t>
            </a:r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469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for statistical </a:t>
            </a:r>
            <a:r>
              <a:rPr lang="en-US" dirty="0" smtClean="0"/>
              <a:t>significance: p Value</a:t>
            </a:r>
            <a:br>
              <a:rPr lang="en-US" dirty="0" smtClean="0"/>
            </a:br>
            <a:r>
              <a:rPr lang="en-US" dirty="0" smtClean="0"/>
              <a:t>“House”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linear model to be statistically significant only when </a:t>
            </a:r>
            <a:r>
              <a:rPr lang="en-US" b="1" dirty="0" smtClean="0"/>
              <a:t>p-Values</a:t>
            </a:r>
            <a:r>
              <a:rPr lang="en-US" dirty="0" smtClean="0"/>
              <a:t> or </a:t>
            </a:r>
            <a:r>
              <a:rPr lang="en-US" b="1" dirty="0" err="1"/>
              <a:t>Pr</a:t>
            </a:r>
            <a:r>
              <a:rPr lang="en-US" b="1" dirty="0"/>
              <a:t>(&gt;|t|)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/>
              <a:t>less that the pre-determined statistical significance level, which is ideally </a:t>
            </a:r>
            <a:r>
              <a:rPr lang="en-US" dirty="0" smtClean="0"/>
              <a:t>0.05. </a:t>
            </a:r>
          </a:p>
          <a:p>
            <a:r>
              <a:rPr lang="en-US" dirty="0" smtClean="0"/>
              <a:t>p-Values &lt; 0.05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76137" y="3753852"/>
            <a:ext cx="425918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 err="1"/>
              <a:t>setwd</a:t>
            </a:r>
            <a:r>
              <a:rPr lang="en-US" sz="500" dirty="0"/>
              <a:t>("D:\\dataku5\\kuliah\\Analitika </a:t>
            </a:r>
            <a:r>
              <a:rPr lang="en-US" sz="500" dirty="0" err="1"/>
              <a:t>Bisnis</a:t>
            </a:r>
            <a:r>
              <a:rPr lang="en-US" sz="500" dirty="0"/>
              <a:t>\\</a:t>
            </a:r>
            <a:r>
              <a:rPr lang="en-US" sz="500" dirty="0" err="1"/>
              <a:t>materi</a:t>
            </a:r>
            <a:r>
              <a:rPr lang="en-US" sz="500" dirty="0"/>
              <a:t>\\data")</a:t>
            </a:r>
          </a:p>
          <a:p>
            <a:endParaRPr lang="en-US" sz="500" dirty="0"/>
          </a:p>
          <a:p>
            <a:r>
              <a:rPr lang="en-US" sz="500" dirty="0" err="1"/>
              <a:t>datax</a:t>
            </a:r>
            <a:r>
              <a:rPr lang="en-US" sz="500" dirty="0"/>
              <a:t> &lt;- read.csv("house.csv")</a:t>
            </a:r>
          </a:p>
          <a:p>
            <a:endParaRPr lang="en-US" sz="500" dirty="0"/>
          </a:p>
          <a:p>
            <a:r>
              <a:rPr lang="en-US" sz="500" dirty="0" err="1"/>
              <a:t>linearMod</a:t>
            </a:r>
            <a:r>
              <a:rPr lang="en-US" sz="500" dirty="0"/>
              <a:t> &lt;- lm(</a:t>
            </a:r>
            <a:r>
              <a:rPr lang="en-US" sz="500" dirty="0" err="1"/>
              <a:t>sellingPrice</a:t>
            </a:r>
            <a:r>
              <a:rPr lang="en-US" sz="500" dirty="0"/>
              <a:t> ~ </a:t>
            </a:r>
            <a:r>
              <a:rPr lang="en-US" sz="500" dirty="0" err="1"/>
              <a:t>lotSize+houseSize+bedrooms+granite+bathroom</a:t>
            </a:r>
            <a:r>
              <a:rPr lang="en-US" sz="500" dirty="0"/>
              <a:t>, data=</a:t>
            </a:r>
            <a:r>
              <a:rPr lang="en-US" sz="500" dirty="0" err="1"/>
              <a:t>datax</a:t>
            </a:r>
            <a:r>
              <a:rPr lang="en-US" sz="500" dirty="0"/>
              <a:t>)  # build linear regression model on full data</a:t>
            </a:r>
          </a:p>
          <a:p>
            <a:r>
              <a:rPr lang="en-US" sz="500" dirty="0"/>
              <a:t>print(</a:t>
            </a:r>
            <a:r>
              <a:rPr lang="en-US" sz="500" dirty="0" err="1"/>
              <a:t>linearMod</a:t>
            </a:r>
            <a:r>
              <a:rPr lang="en-US" sz="500" dirty="0"/>
              <a:t>)</a:t>
            </a:r>
          </a:p>
          <a:p>
            <a:r>
              <a:rPr lang="en-US" sz="500" dirty="0"/>
              <a:t>summary(</a:t>
            </a:r>
            <a:r>
              <a:rPr lang="en-US" sz="500" dirty="0" err="1"/>
              <a:t>linearMod</a:t>
            </a:r>
            <a:r>
              <a:rPr lang="en-US" sz="500" dirty="0"/>
              <a:t>)</a:t>
            </a:r>
          </a:p>
          <a:p>
            <a:endParaRPr lang="en-US" sz="500" dirty="0"/>
          </a:p>
          <a:p>
            <a:r>
              <a:rPr lang="en-US" sz="500" dirty="0" err="1"/>
              <a:t>modelSummary</a:t>
            </a:r>
            <a:r>
              <a:rPr lang="en-US" sz="500" dirty="0"/>
              <a:t> &lt;- summary(</a:t>
            </a:r>
            <a:r>
              <a:rPr lang="en-US" sz="500" dirty="0" err="1"/>
              <a:t>linearMod</a:t>
            </a:r>
            <a:r>
              <a:rPr lang="en-US" sz="500" dirty="0"/>
              <a:t>)  # capture model summary as an object</a:t>
            </a:r>
          </a:p>
          <a:p>
            <a:r>
              <a:rPr lang="en-US" sz="500" dirty="0" err="1"/>
              <a:t>modelCoeffs</a:t>
            </a:r>
            <a:r>
              <a:rPr lang="en-US" sz="500" dirty="0"/>
              <a:t> &lt;- </a:t>
            </a:r>
            <a:r>
              <a:rPr lang="en-US" sz="500" dirty="0" err="1"/>
              <a:t>modelSummary$coefficients</a:t>
            </a:r>
            <a:r>
              <a:rPr lang="en-US" sz="500" dirty="0"/>
              <a:t>  # model coefficients</a:t>
            </a:r>
          </a:p>
          <a:p>
            <a:r>
              <a:rPr lang="en-US" sz="500" dirty="0"/>
              <a:t>print(</a:t>
            </a:r>
            <a:r>
              <a:rPr lang="en-US" sz="500" dirty="0" err="1"/>
              <a:t>modelCoeffs</a:t>
            </a:r>
            <a:r>
              <a:rPr lang="en-US" sz="500" dirty="0"/>
              <a:t>)</a:t>
            </a:r>
          </a:p>
          <a:p>
            <a:endParaRPr lang="en-US" sz="500" dirty="0"/>
          </a:p>
          <a:p>
            <a:endParaRPr lang="en-US" sz="500" dirty="0"/>
          </a:p>
          <a:p>
            <a:r>
              <a:rPr lang="en-US" sz="500" dirty="0" err="1"/>
              <a:t>f_statistic</a:t>
            </a:r>
            <a:r>
              <a:rPr lang="en-US" sz="500" dirty="0"/>
              <a:t> &lt;- </a:t>
            </a:r>
            <a:r>
              <a:rPr lang="en-US" sz="500" dirty="0" err="1"/>
              <a:t>linearMod$fstatistic</a:t>
            </a:r>
            <a:r>
              <a:rPr lang="en-US" sz="500" dirty="0"/>
              <a:t>[1]  # </a:t>
            </a:r>
            <a:r>
              <a:rPr lang="en-US" sz="500" dirty="0" err="1"/>
              <a:t>fstatistic</a:t>
            </a:r>
            <a:endParaRPr lang="en-US" sz="500" dirty="0"/>
          </a:p>
          <a:p>
            <a:r>
              <a:rPr lang="en-US" sz="500" dirty="0"/>
              <a:t>f &lt;- summary(</a:t>
            </a:r>
            <a:r>
              <a:rPr lang="en-US" sz="500" dirty="0" err="1"/>
              <a:t>linearMod</a:t>
            </a:r>
            <a:r>
              <a:rPr lang="en-US" sz="500" dirty="0"/>
              <a:t>)$</a:t>
            </a:r>
            <a:r>
              <a:rPr lang="en-US" sz="500" dirty="0" err="1"/>
              <a:t>fstatistic</a:t>
            </a:r>
            <a:r>
              <a:rPr lang="en-US" sz="500" dirty="0"/>
              <a:t>  # parameters for model p-value </a:t>
            </a:r>
            <a:r>
              <a:rPr lang="en-US" sz="500" dirty="0" err="1"/>
              <a:t>calc</a:t>
            </a:r>
            <a:endParaRPr lang="en-US" sz="500" dirty="0"/>
          </a:p>
          <a:p>
            <a:endParaRPr lang="en-US" sz="500" dirty="0"/>
          </a:p>
          <a:p>
            <a:r>
              <a:rPr lang="en-US" sz="500" dirty="0" err="1"/>
              <a:t>model_p</a:t>
            </a:r>
            <a:r>
              <a:rPr lang="en-US" sz="500" dirty="0"/>
              <a:t> &lt;- pf(f[1], f[2], f[3], lower=FALSE) # calculate a p-value from a probability distribution.</a:t>
            </a:r>
          </a:p>
          <a:p>
            <a:endParaRPr lang="en-US" sz="500" dirty="0"/>
          </a:p>
          <a:p>
            <a:r>
              <a:rPr lang="en-US" sz="500" dirty="0"/>
              <a:t>print(</a:t>
            </a:r>
            <a:r>
              <a:rPr lang="en-US" sz="500" dirty="0" err="1"/>
              <a:t>model_p</a:t>
            </a:r>
            <a:r>
              <a:rPr lang="en-US" sz="500" dirty="0"/>
              <a:t>)</a:t>
            </a:r>
          </a:p>
          <a:p>
            <a:endParaRPr lang="en-US" sz="500" dirty="0" err="1"/>
          </a:p>
        </p:txBody>
      </p:sp>
      <p:sp>
        <p:nvSpPr>
          <p:cNvPr id="5" name="TextBox 4"/>
          <p:cNvSpPr txBox="1"/>
          <p:nvPr/>
        </p:nvSpPr>
        <p:spPr>
          <a:xfrm>
            <a:off x="6573254" y="3753852"/>
            <a:ext cx="4106779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model_p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value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0.1506021 </a:t>
            </a:r>
          </a:p>
        </p:txBody>
      </p:sp>
    </p:spTree>
    <p:extLst>
      <p:ext uri="{BB962C8B-B14F-4D97-AF65-F5344CB8AC3E}">
        <p14:creationId xmlns:p14="http://schemas.microsoft.com/office/powerpoint/2010/main" val="3470687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for statistical </a:t>
            </a:r>
            <a:r>
              <a:rPr lang="en-US" dirty="0" smtClean="0"/>
              <a:t>significance: p Value</a:t>
            </a:r>
            <a:br>
              <a:rPr lang="en-US" dirty="0" smtClean="0"/>
            </a:br>
            <a:r>
              <a:rPr lang="en-US" dirty="0" smtClean="0"/>
              <a:t>“Oxygen Demand &amp; Solid Reduction”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linear model to be statistically significant only when </a:t>
            </a:r>
            <a:r>
              <a:rPr lang="en-US" b="1" dirty="0" smtClean="0"/>
              <a:t>p-Values</a:t>
            </a:r>
            <a:r>
              <a:rPr lang="en-US" dirty="0" smtClean="0"/>
              <a:t> or </a:t>
            </a:r>
            <a:r>
              <a:rPr lang="en-US" b="1" dirty="0" err="1"/>
              <a:t>Pr</a:t>
            </a:r>
            <a:r>
              <a:rPr lang="en-US" b="1" dirty="0"/>
              <a:t>(&gt;|t|)</a:t>
            </a:r>
            <a:r>
              <a:rPr lang="en-US" dirty="0"/>
              <a:t> </a:t>
            </a:r>
            <a:r>
              <a:rPr lang="en-US" dirty="0" smtClean="0"/>
              <a:t>are </a:t>
            </a:r>
            <a:r>
              <a:rPr lang="en-US" dirty="0"/>
              <a:t>less that the pre-determined statistical significance level, which is ideally </a:t>
            </a:r>
            <a:r>
              <a:rPr lang="en-US" dirty="0" smtClean="0"/>
              <a:t>0.05. </a:t>
            </a:r>
          </a:p>
          <a:p>
            <a:r>
              <a:rPr lang="en-US" dirty="0" smtClean="0"/>
              <a:t>p-Values &lt; 0.05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76137" y="3753852"/>
            <a:ext cx="4259180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 err="1"/>
              <a:t>setwd</a:t>
            </a:r>
            <a:r>
              <a:rPr lang="en-US" sz="500" dirty="0"/>
              <a:t>("D:\\dataku5\\kuliah\\Analitika </a:t>
            </a:r>
            <a:r>
              <a:rPr lang="en-US" sz="500" dirty="0" err="1"/>
              <a:t>Bisnis</a:t>
            </a:r>
            <a:r>
              <a:rPr lang="en-US" sz="500" dirty="0"/>
              <a:t>\\</a:t>
            </a:r>
            <a:r>
              <a:rPr lang="en-US" sz="500" dirty="0" err="1"/>
              <a:t>materi</a:t>
            </a:r>
            <a:r>
              <a:rPr lang="en-US" sz="500" dirty="0"/>
              <a:t>\\data")</a:t>
            </a:r>
          </a:p>
          <a:p>
            <a:endParaRPr lang="en-US" sz="500" dirty="0"/>
          </a:p>
          <a:p>
            <a:r>
              <a:rPr lang="en-US" sz="500" dirty="0" err="1"/>
              <a:t>datax</a:t>
            </a:r>
            <a:r>
              <a:rPr lang="en-US" sz="500" dirty="0"/>
              <a:t> &lt;- read.csv("solidreduction.csv")</a:t>
            </a:r>
          </a:p>
          <a:p>
            <a:endParaRPr lang="en-US" sz="500" dirty="0"/>
          </a:p>
          <a:p>
            <a:r>
              <a:rPr lang="en-US" sz="500" dirty="0" err="1"/>
              <a:t>linearMod</a:t>
            </a:r>
            <a:r>
              <a:rPr lang="en-US" sz="500" dirty="0"/>
              <a:t> &lt;- lm(</a:t>
            </a:r>
            <a:r>
              <a:rPr lang="en-US" sz="500" dirty="0" err="1"/>
              <a:t>oxygenDemand</a:t>
            </a:r>
            <a:r>
              <a:rPr lang="en-US" sz="500" dirty="0"/>
              <a:t> ~ </a:t>
            </a:r>
            <a:r>
              <a:rPr lang="en-US" sz="500" dirty="0" err="1"/>
              <a:t>solidReduction</a:t>
            </a:r>
            <a:r>
              <a:rPr lang="en-US" sz="500" dirty="0"/>
              <a:t>, data=</a:t>
            </a:r>
            <a:r>
              <a:rPr lang="en-US" sz="500" dirty="0" err="1"/>
              <a:t>datax</a:t>
            </a:r>
            <a:r>
              <a:rPr lang="en-US" sz="500" dirty="0"/>
              <a:t>)  # build linear regression model on full data</a:t>
            </a:r>
          </a:p>
          <a:p>
            <a:r>
              <a:rPr lang="en-US" sz="500" dirty="0"/>
              <a:t>print(</a:t>
            </a:r>
            <a:r>
              <a:rPr lang="en-US" sz="500" dirty="0" err="1"/>
              <a:t>linearMod</a:t>
            </a:r>
            <a:r>
              <a:rPr lang="en-US" sz="500" dirty="0"/>
              <a:t>)</a:t>
            </a:r>
          </a:p>
          <a:p>
            <a:endParaRPr lang="en-US" sz="500" dirty="0"/>
          </a:p>
          <a:p>
            <a:r>
              <a:rPr lang="en-US" sz="500" dirty="0" err="1"/>
              <a:t>modelSummary</a:t>
            </a:r>
            <a:r>
              <a:rPr lang="en-US" sz="500" dirty="0"/>
              <a:t> &lt;- summary(</a:t>
            </a:r>
            <a:r>
              <a:rPr lang="en-US" sz="500" dirty="0" err="1"/>
              <a:t>linearMod</a:t>
            </a:r>
            <a:r>
              <a:rPr lang="en-US" sz="500" dirty="0"/>
              <a:t>)  # capture model summary as an object</a:t>
            </a:r>
          </a:p>
          <a:p>
            <a:r>
              <a:rPr lang="en-US" sz="500" dirty="0" err="1"/>
              <a:t>modelCoeffs</a:t>
            </a:r>
            <a:r>
              <a:rPr lang="en-US" sz="500" dirty="0"/>
              <a:t> &lt;- </a:t>
            </a:r>
            <a:r>
              <a:rPr lang="en-US" sz="500" dirty="0" err="1"/>
              <a:t>modelSummary$coefficients</a:t>
            </a:r>
            <a:r>
              <a:rPr lang="en-US" sz="500" dirty="0"/>
              <a:t>  # model coefficients</a:t>
            </a:r>
          </a:p>
          <a:p>
            <a:r>
              <a:rPr lang="en-US" sz="500" dirty="0"/>
              <a:t>print(</a:t>
            </a:r>
            <a:r>
              <a:rPr lang="en-US" sz="500" dirty="0" err="1"/>
              <a:t>modelCoeffs</a:t>
            </a:r>
            <a:r>
              <a:rPr lang="en-US" sz="500" dirty="0"/>
              <a:t>)</a:t>
            </a:r>
          </a:p>
          <a:p>
            <a:endParaRPr lang="en-US" sz="500" dirty="0"/>
          </a:p>
          <a:p>
            <a:r>
              <a:rPr lang="en-US" sz="500" dirty="0" err="1"/>
              <a:t>beta.estimate</a:t>
            </a:r>
            <a:r>
              <a:rPr lang="en-US" sz="500" dirty="0"/>
              <a:t> &lt;- </a:t>
            </a:r>
            <a:r>
              <a:rPr lang="en-US" sz="500" dirty="0" err="1"/>
              <a:t>modelCoeffs</a:t>
            </a:r>
            <a:r>
              <a:rPr lang="en-US" sz="500" dirty="0"/>
              <a:t>["</a:t>
            </a:r>
            <a:r>
              <a:rPr lang="en-US" sz="500" dirty="0" err="1"/>
              <a:t>solidReduction</a:t>
            </a:r>
            <a:r>
              <a:rPr lang="en-US" sz="500" dirty="0"/>
              <a:t>", "Estimate"]  # get beta estimate for '</a:t>
            </a:r>
            <a:r>
              <a:rPr lang="en-US" sz="500" dirty="0" err="1"/>
              <a:t>lotSize</a:t>
            </a:r>
            <a:r>
              <a:rPr lang="en-US" sz="500" dirty="0"/>
              <a:t>'  </a:t>
            </a:r>
          </a:p>
          <a:p>
            <a:r>
              <a:rPr lang="en-US" sz="500" dirty="0" err="1"/>
              <a:t>std.error</a:t>
            </a:r>
            <a:r>
              <a:rPr lang="en-US" sz="500" dirty="0"/>
              <a:t> &lt;- </a:t>
            </a:r>
            <a:r>
              <a:rPr lang="en-US" sz="500" dirty="0" err="1"/>
              <a:t>modelCoeffs</a:t>
            </a:r>
            <a:r>
              <a:rPr lang="en-US" sz="500" dirty="0"/>
              <a:t>["</a:t>
            </a:r>
            <a:r>
              <a:rPr lang="en-US" sz="500" dirty="0" err="1"/>
              <a:t>solidReduction</a:t>
            </a:r>
            <a:r>
              <a:rPr lang="en-US" sz="500" dirty="0"/>
              <a:t>", "Std. Error"]  # get </a:t>
            </a:r>
            <a:r>
              <a:rPr lang="en-US" sz="500" dirty="0" err="1"/>
              <a:t>std.error</a:t>
            </a:r>
            <a:r>
              <a:rPr lang="en-US" sz="500" dirty="0"/>
              <a:t> </a:t>
            </a:r>
          </a:p>
          <a:p>
            <a:endParaRPr lang="en-US" sz="500" dirty="0"/>
          </a:p>
          <a:p>
            <a:r>
              <a:rPr lang="en-US" sz="500" dirty="0" err="1"/>
              <a:t>t_value</a:t>
            </a:r>
            <a:r>
              <a:rPr lang="en-US" sz="500" dirty="0"/>
              <a:t> &lt;- </a:t>
            </a:r>
            <a:r>
              <a:rPr lang="en-US" sz="500" dirty="0" err="1"/>
              <a:t>beta.estimate</a:t>
            </a:r>
            <a:r>
              <a:rPr lang="en-US" sz="500" dirty="0"/>
              <a:t>/</a:t>
            </a:r>
            <a:r>
              <a:rPr lang="en-US" sz="500" dirty="0" err="1"/>
              <a:t>std.error</a:t>
            </a:r>
            <a:r>
              <a:rPr lang="en-US" sz="500" dirty="0"/>
              <a:t>  # </a:t>
            </a:r>
            <a:r>
              <a:rPr lang="en-US" sz="500" dirty="0" err="1"/>
              <a:t>calc</a:t>
            </a:r>
            <a:r>
              <a:rPr lang="en-US" sz="500" dirty="0"/>
              <a:t> t statistic</a:t>
            </a:r>
          </a:p>
          <a:p>
            <a:r>
              <a:rPr lang="en-US" sz="500" dirty="0" err="1"/>
              <a:t>p_value</a:t>
            </a:r>
            <a:r>
              <a:rPr lang="en-US" sz="500" dirty="0"/>
              <a:t> &lt;- 2*</a:t>
            </a:r>
            <a:r>
              <a:rPr lang="en-US" sz="500" dirty="0" err="1"/>
              <a:t>pt</a:t>
            </a:r>
            <a:r>
              <a:rPr lang="en-US" sz="500" dirty="0"/>
              <a:t>(-abs(</a:t>
            </a:r>
            <a:r>
              <a:rPr lang="en-US" sz="500" dirty="0" err="1"/>
              <a:t>t_value</a:t>
            </a:r>
            <a:r>
              <a:rPr lang="en-US" sz="500" dirty="0"/>
              <a:t>), </a:t>
            </a:r>
            <a:r>
              <a:rPr lang="en-US" sz="500" dirty="0" err="1"/>
              <a:t>df</a:t>
            </a:r>
            <a:r>
              <a:rPr lang="en-US" sz="500" dirty="0"/>
              <a:t>=</a:t>
            </a:r>
            <a:r>
              <a:rPr lang="en-US" sz="500" dirty="0" err="1"/>
              <a:t>nrow</a:t>
            </a:r>
            <a:r>
              <a:rPr lang="en-US" sz="500" dirty="0"/>
              <a:t>(</a:t>
            </a:r>
            <a:r>
              <a:rPr lang="en-US" sz="500" dirty="0" err="1"/>
              <a:t>datax</a:t>
            </a:r>
            <a:r>
              <a:rPr lang="en-US" sz="500" dirty="0"/>
              <a:t>)-</a:t>
            </a:r>
            <a:r>
              <a:rPr lang="en-US" sz="500" dirty="0" err="1"/>
              <a:t>ncol</a:t>
            </a:r>
            <a:r>
              <a:rPr lang="en-US" sz="500" dirty="0"/>
              <a:t>(</a:t>
            </a:r>
            <a:r>
              <a:rPr lang="en-US" sz="500" dirty="0" err="1"/>
              <a:t>datax</a:t>
            </a:r>
            <a:r>
              <a:rPr lang="en-US" sz="500" dirty="0"/>
              <a:t>))  # </a:t>
            </a:r>
            <a:r>
              <a:rPr lang="en-US" sz="500" dirty="0" err="1"/>
              <a:t>calc</a:t>
            </a:r>
            <a:r>
              <a:rPr lang="en-US" sz="500" dirty="0"/>
              <a:t> p Value</a:t>
            </a:r>
          </a:p>
          <a:p>
            <a:r>
              <a:rPr lang="en-US" sz="500" dirty="0" err="1"/>
              <a:t>f_statistic</a:t>
            </a:r>
            <a:r>
              <a:rPr lang="en-US" sz="500" dirty="0"/>
              <a:t> &lt;- </a:t>
            </a:r>
            <a:r>
              <a:rPr lang="en-US" sz="500" dirty="0" err="1"/>
              <a:t>linearMod$fstatistic</a:t>
            </a:r>
            <a:r>
              <a:rPr lang="en-US" sz="500" dirty="0"/>
              <a:t>[1]  # </a:t>
            </a:r>
            <a:r>
              <a:rPr lang="en-US" sz="500" dirty="0" err="1"/>
              <a:t>fstatistic</a:t>
            </a:r>
            <a:endParaRPr lang="en-US" sz="500" dirty="0"/>
          </a:p>
          <a:p>
            <a:r>
              <a:rPr lang="en-US" sz="500" dirty="0"/>
              <a:t>f &lt;- summary(</a:t>
            </a:r>
            <a:r>
              <a:rPr lang="en-US" sz="500" dirty="0" err="1"/>
              <a:t>linearMod</a:t>
            </a:r>
            <a:r>
              <a:rPr lang="en-US" sz="500" dirty="0"/>
              <a:t>)$</a:t>
            </a:r>
            <a:r>
              <a:rPr lang="en-US" sz="500" dirty="0" err="1"/>
              <a:t>fstatistic</a:t>
            </a:r>
            <a:r>
              <a:rPr lang="en-US" sz="500" dirty="0"/>
              <a:t>  # parameters for model p-value </a:t>
            </a:r>
            <a:r>
              <a:rPr lang="en-US" sz="500" dirty="0" err="1"/>
              <a:t>calc</a:t>
            </a:r>
            <a:endParaRPr lang="en-US" sz="500" dirty="0"/>
          </a:p>
          <a:p>
            <a:endParaRPr lang="en-US" sz="500" dirty="0"/>
          </a:p>
          <a:p>
            <a:r>
              <a:rPr lang="en-US" sz="500" dirty="0" err="1"/>
              <a:t>model_p</a:t>
            </a:r>
            <a:r>
              <a:rPr lang="en-US" sz="500" dirty="0"/>
              <a:t> &lt;- pf(f[1], f[2], f[3], lower=FALSE) # calculate a p-value from a probability distribution.</a:t>
            </a:r>
          </a:p>
          <a:p>
            <a:endParaRPr lang="en-US" sz="500" dirty="0"/>
          </a:p>
          <a:p>
            <a:r>
              <a:rPr lang="en-US" sz="500" dirty="0"/>
              <a:t>print(</a:t>
            </a:r>
            <a:r>
              <a:rPr lang="en-US" sz="500" dirty="0" err="1"/>
              <a:t>p_value</a:t>
            </a:r>
            <a:r>
              <a:rPr lang="en-US" sz="500" dirty="0"/>
              <a:t>)</a:t>
            </a:r>
          </a:p>
          <a:p>
            <a:r>
              <a:rPr lang="en-US" sz="500" dirty="0"/>
              <a:t>print(</a:t>
            </a:r>
            <a:r>
              <a:rPr lang="en-US" sz="500" dirty="0" err="1"/>
              <a:t>model_p</a:t>
            </a:r>
            <a:r>
              <a:rPr lang="en-US" sz="500" dirty="0"/>
              <a:t>)</a:t>
            </a:r>
          </a:p>
          <a:p>
            <a:endParaRPr lang="en-US" sz="500" dirty="0" err="1"/>
          </a:p>
        </p:txBody>
      </p:sp>
      <p:sp>
        <p:nvSpPr>
          <p:cNvPr id="5" name="TextBox 4"/>
          <p:cNvSpPr txBox="1"/>
          <p:nvPr/>
        </p:nvSpPr>
        <p:spPr>
          <a:xfrm>
            <a:off x="6096000" y="2922855"/>
            <a:ext cx="5618747" cy="36009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 summary(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linearMod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Call: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lm(formula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oxygenDemand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~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solidReduction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data =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datax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Residuals: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Min     1Q Median     3Q    Max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-5.939 -1.783 -0.228  1.506  8.157 </a:t>
            </a: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Coefficients: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Estimate Std. Error t value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(&gt;|t|)   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(Intercept)     3.82963    1.76845   2.166   0.0382 *  </a:t>
            </a:r>
          </a:p>
          <a:p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solidReduction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0.90364    0.05012  18.030   &lt;2e-16 ***</a:t>
            </a:r>
            <a:endParaRPr lang="en-US" sz="1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print(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p_value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[1] 5.475412e-18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model_p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     value 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5.475412e-18</a:t>
            </a:r>
          </a:p>
        </p:txBody>
      </p:sp>
    </p:spTree>
    <p:extLst>
      <p:ext uri="{BB962C8B-B14F-4D97-AF65-F5344CB8AC3E}">
        <p14:creationId xmlns:p14="http://schemas.microsoft.com/office/powerpoint/2010/main" val="145004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WEKA : “House” Dataset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76148" y="1690688"/>
            <a:ext cx="3814011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@RELATION house</a:t>
            </a:r>
          </a:p>
          <a:p>
            <a:endParaRPr lang="en-US" dirty="0" smtClean="0"/>
          </a:p>
          <a:p>
            <a:r>
              <a:rPr lang="en-US" dirty="0" smtClean="0"/>
              <a:t>@ATTRIBUTE </a:t>
            </a:r>
            <a:r>
              <a:rPr lang="en-US" dirty="0" err="1" smtClean="0"/>
              <a:t>houseSize</a:t>
            </a:r>
            <a:r>
              <a:rPr lang="en-US" dirty="0" smtClean="0"/>
              <a:t> NUMERIC</a:t>
            </a:r>
          </a:p>
          <a:p>
            <a:r>
              <a:rPr lang="en-US" dirty="0" smtClean="0"/>
              <a:t>@ATTRIBUTE </a:t>
            </a:r>
            <a:r>
              <a:rPr lang="en-US" dirty="0" err="1" smtClean="0"/>
              <a:t>lotSize</a:t>
            </a:r>
            <a:r>
              <a:rPr lang="en-US" dirty="0" smtClean="0"/>
              <a:t> NUMERIC</a:t>
            </a:r>
          </a:p>
          <a:p>
            <a:r>
              <a:rPr lang="en-US" dirty="0" smtClean="0"/>
              <a:t>@ATTRIBUTE bedrooms NUMERIC</a:t>
            </a:r>
          </a:p>
          <a:p>
            <a:r>
              <a:rPr lang="en-US" dirty="0" smtClean="0"/>
              <a:t>@ATTRIBUTE granite NUMERIC</a:t>
            </a:r>
          </a:p>
          <a:p>
            <a:r>
              <a:rPr lang="en-US" dirty="0" smtClean="0"/>
              <a:t>@ATTRIBUTE bathroom NUMERIC</a:t>
            </a:r>
          </a:p>
          <a:p>
            <a:r>
              <a:rPr lang="en-US" dirty="0" smtClean="0"/>
              <a:t>@ATTRIBUTE </a:t>
            </a:r>
            <a:r>
              <a:rPr lang="en-US" dirty="0" err="1" smtClean="0"/>
              <a:t>sellingPrice</a:t>
            </a:r>
            <a:r>
              <a:rPr lang="en-US" dirty="0" smtClean="0"/>
              <a:t> NUMERIC</a:t>
            </a:r>
          </a:p>
          <a:p>
            <a:endParaRPr lang="en-US" dirty="0" smtClean="0"/>
          </a:p>
          <a:p>
            <a:r>
              <a:rPr lang="en-US" dirty="0" smtClean="0"/>
              <a:t>@DATA</a:t>
            </a:r>
          </a:p>
          <a:p>
            <a:r>
              <a:rPr lang="en-US" dirty="0" smtClean="0"/>
              <a:t>3529,9191,6,0,0,205000 </a:t>
            </a:r>
          </a:p>
          <a:p>
            <a:r>
              <a:rPr lang="en-US" dirty="0" smtClean="0"/>
              <a:t>3247,10061,5,1,1,224900 </a:t>
            </a:r>
          </a:p>
          <a:p>
            <a:r>
              <a:rPr lang="en-US" dirty="0" smtClean="0"/>
              <a:t>4032,10150,5,0,1,197900 </a:t>
            </a:r>
          </a:p>
          <a:p>
            <a:r>
              <a:rPr lang="en-US" dirty="0" smtClean="0"/>
              <a:t>2397,14156,4,1,0,189900 </a:t>
            </a:r>
          </a:p>
          <a:p>
            <a:r>
              <a:rPr lang="en-US" dirty="0" smtClean="0"/>
              <a:t>2200,9600,4,0,1,195000 </a:t>
            </a:r>
          </a:p>
          <a:p>
            <a:r>
              <a:rPr lang="en-US" dirty="0" smtClean="0"/>
              <a:t>3536,19994,6,1,1,325000 </a:t>
            </a:r>
          </a:p>
          <a:p>
            <a:r>
              <a:rPr lang="en-US" dirty="0" smtClean="0"/>
              <a:t>2983,9365,5,0,1,230000</a:t>
            </a:r>
          </a:p>
          <a:p>
            <a:endParaRPr lang="en-US" dirty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6636" y="1690688"/>
            <a:ext cx="5430481" cy="4445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0658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Regresi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 : “House” dataset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930385"/>
            <a:ext cx="6967567" cy="24611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199" y="4969042"/>
            <a:ext cx="7595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Consists </a:t>
            </a:r>
            <a:r>
              <a:rPr lang="en-US" sz="2400" dirty="0"/>
              <a:t>of 7</a:t>
            </a:r>
            <a:r>
              <a:rPr lang="en-US" sz="2400" dirty="0" smtClean="0"/>
              <a:t> </a:t>
            </a:r>
            <a:r>
              <a:rPr lang="en-US" sz="2400" dirty="0"/>
              <a:t>observations(rows) and </a:t>
            </a:r>
            <a:r>
              <a:rPr lang="en-US" sz="2400" dirty="0" smtClean="0"/>
              <a:t>6 </a:t>
            </a:r>
            <a:r>
              <a:rPr lang="en-US" sz="2400" dirty="0"/>
              <a:t>variables (columns) 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2959768" y="3994484"/>
            <a:ext cx="890337" cy="66173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420" y="1930385"/>
            <a:ext cx="3138616" cy="2322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26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“House”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78379" cy="4351338"/>
          </a:xfrm>
        </p:spPr>
        <p:txBody>
          <a:bodyPr/>
          <a:lstStyle/>
          <a:p>
            <a:r>
              <a:rPr lang="en-US" b="1" dirty="0" smtClean="0"/>
              <a:t>Scatter plot</a:t>
            </a:r>
            <a:r>
              <a:rPr lang="en-US" dirty="0" smtClean="0"/>
              <a:t>: Visualize the linear relationship between the predictor (independent variable) and response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602" y="1690688"/>
            <a:ext cx="4143953" cy="46393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856747" y="3683132"/>
            <a:ext cx="247850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600" dirty="0" smtClean="0"/>
              <a:t>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36446" y="3777916"/>
            <a:ext cx="3074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datax</a:t>
            </a:r>
            <a:r>
              <a:rPr lang="en-US" sz="1400" dirty="0" smtClean="0"/>
              <a:t> &lt;- read.csv("house.csv")</a:t>
            </a:r>
          </a:p>
          <a:p>
            <a:endParaRPr lang="en-US" sz="1400" dirty="0" smtClean="0"/>
          </a:p>
          <a:p>
            <a:r>
              <a:rPr lang="en-US" sz="1400" dirty="0" smtClean="0"/>
              <a:t>pairs(</a:t>
            </a:r>
            <a:r>
              <a:rPr lang="en-US" sz="1400" dirty="0" err="1" smtClean="0"/>
              <a:t>datax</a:t>
            </a:r>
            <a:r>
              <a:rPr lang="en-US" sz="1400" dirty="0" smtClean="0"/>
              <a:t>[1:6],main="House Selling Price", </a:t>
            </a:r>
            <a:r>
              <a:rPr lang="en-US" sz="1400" dirty="0" err="1" smtClean="0"/>
              <a:t>pch</a:t>
            </a:r>
            <a:r>
              <a:rPr lang="en-US" sz="1400" dirty="0" smtClean="0"/>
              <a:t>=21, </a:t>
            </a:r>
            <a:r>
              <a:rPr lang="en-US" sz="1400" dirty="0" err="1" smtClean="0"/>
              <a:t>bg</a:t>
            </a:r>
            <a:r>
              <a:rPr lang="en-US" sz="1400" dirty="0" smtClean="0"/>
              <a:t> = "light blue")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00376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“House”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78379" cy="4351338"/>
          </a:xfrm>
        </p:spPr>
        <p:txBody>
          <a:bodyPr/>
          <a:lstStyle/>
          <a:p>
            <a:r>
              <a:rPr lang="en-US" b="1" dirty="0" smtClean="0"/>
              <a:t>Box plot</a:t>
            </a:r>
            <a:r>
              <a:rPr lang="en-US" dirty="0" smtClean="0"/>
              <a:t>: Check for outliers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60508" y="3096887"/>
            <a:ext cx="528841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datax</a:t>
            </a:r>
            <a:r>
              <a:rPr lang="en-US" sz="1400" dirty="0" smtClean="0"/>
              <a:t> &lt;- read.csv("house.csv")</a:t>
            </a:r>
          </a:p>
          <a:p>
            <a:endParaRPr lang="en-US" sz="1400" dirty="0" smtClean="0"/>
          </a:p>
          <a:p>
            <a:r>
              <a:rPr lang="en-US" sz="1400" dirty="0" smtClean="0"/>
              <a:t>boxplot(</a:t>
            </a:r>
            <a:r>
              <a:rPr lang="en-US" sz="1400" dirty="0" err="1" smtClean="0"/>
              <a:t>datax$houseSize</a:t>
            </a:r>
            <a:r>
              <a:rPr lang="en-US" sz="1400" dirty="0" smtClean="0"/>
              <a:t>, </a:t>
            </a:r>
            <a:r>
              <a:rPr lang="en-US" sz="1400" dirty="0" err="1" smtClean="0"/>
              <a:t>datax$lotSize</a:t>
            </a:r>
            <a:r>
              <a:rPr lang="en-US" sz="1400" dirty="0" smtClean="0"/>
              <a:t>, </a:t>
            </a:r>
            <a:r>
              <a:rPr lang="en-US" sz="1400" dirty="0" err="1" smtClean="0"/>
              <a:t>datax$bedrooms</a:t>
            </a:r>
            <a:r>
              <a:rPr lang="en-US" sz="1400" dirty="0" smtClean="0"/>
              <a:t>,</a:t>
            </a:r>
          </a:p>
          <a:p>
            <a:r>
              <a:rPr lang="en-US" sz="1400" dirty="0" smtClean="0"/>
              <a:t>        main = "Multiple boxplots for comparison",</a:t>
            </a:r>
          </a:p>
          <a:p>
            <a:r>
              <a:rPr lang="en-US" sz="1400" dirty="0" smtClean="0"/>
              <a:t>        at = c(1,2,3),  names = c("</a:t>
            </a:r>
            <a:r>
              <a:rPr lang="en-US" sz="1400" dirty="0" err="1" smtClean="0"/>
              <a:t>houseSize</a:t>
            </a:r>
            <a:r>
              <a:rPr lang="en-US" sz="1400" dirty="0" smtClean="0"/>
              <a:t>", "</a:t>
            </a:r>
            <a:r>
              <a:rPr lang="en-US" sz="1400" dirty="0" err="1" smtClean="0"/>
              <a:t>lotSize</a:t>
            </a:r>
            <a:r>
              <a:rPr lang="en-US" sz="1400" dirty="0" smtClean="0"/>
              <a:t>", "bedrooms")  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928" y="1362002"/>
            <a:ext cx="4143953" cy="463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228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“House”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478379" cy="4351338"/>
          </a:xfrm>
        </p:spPr>
        <p:txBody>
          <a:bodyPr/>
          <a:lstStyle/>
          <a:p>
            <a:r>
              <a:rPr lang="en-US" b="1" dirty="0" err="1" smtClean="0"/>
              <a:t>Heatmap</a:t>
            </a:r>
            <a:r>
              <a:rPr lang="en-US" dirty="0" smtClean="0"/>
              <a:t>: to visualize correlation comparison of different variables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60508" y="3096887"/>
            <a:ext cx="5288417" cy="323165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00" dirty="0" err="1" smtClean="0"/>
              <a:t>datax</a:t>
            </a:r>
            <a:r>
              <a:rPr lang="en-US" sz="300" dirty="0" smtClean="0"/>
              <a:t> &lt;- read.csv("house.csv")</a:t>
            </a:r>
          </a:p>
          <a:p>
            <a:r>
              <a:rPr lang="en-US" sz="300" dirty="0" err="1" smtClean="0"/>
              <a:t>mydata</a:t>
            </a:r>
            <a:r>
              <a:rPr lang="en-US" sz="300" dirty="0" smtClean="0"/>
              <a:t> &lt;- </a:t>
            </a:r>
            <a:r>
              <a:rPr lang="en-US" sz="300" dirty="0" err="1" smtClean="0"/>
              <a:t>datax</a:t>
            </a:r>
            <a:endParaRPr lang="en-US" sz="300" dirty="0" smtClean="0"/>
          </a:p>
          <a:p>
            <a:r>
              <a:rPr lang="en-US" sz="300" dirty="0" smtClean="0"/>
              <a:t>#</a:t>
            </a:r>
            <a:r>
              <a:rPr lang="en-US" sz="300" dirty="0" err="1" smtClean="0"/>
              <a:t>mydata</a:t>
            </a:r>
            <a:r>
              <a:rPr lang="en-US" sz="300" dirty="0" smtClean="0"/>
              <a:t> &lt;- </a:t>
            </a:r>
            <a:r>
              <a:rPr lang="en-US" sz="300" dirty="0" err="1" smtClean="0"/>
              <a:t>mtcars</a:t>
            </a:r>
            <a:r>
              <a:rPr lang="en-US" sz="300" dirty="0" smtClean="0"/>
              <a:t>[, c(1,3,4,5,6,7)]</a:t>
            </a:r>
          </a:p>
          <a:p>
            <a:r>
              <a:rPr lang="en-US" sz="300" dirty="0" smtClean="0"/>
              <a:t>head(</a:t>
            </a:r>
            <a:r>
              <a:rPr lang="en-US" sz="300" dirty="0" err="1" smtClean="0"/>
              <a:t>mydata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err="1" smtClean="0"/>
              <a:t>cormat</a:t>
            </a:r>
            <a:r>
              <a:rPr lang="en-US" sz="300" dirty="0" smtClean="0"/>
              <a:t> &lt;- round(</a:t>
            </a:r>
            <a:r>
              <a:rPr lang="en-US" sz="300" dirty="0" err="1" smtClean="0"/>
              <a:t>cor</a:t>
            </a:r>
            <a:r>
              <a:rPr lang="en-US" sz="300" dirty="0" smtClean="0"/>
              <a:t>(</a:t>
            </a:r>
            <a:r>
              <a:rPr lang="en-US" sz="300" dirty="0" err="1" smtClean="0"/>
              <a:t>mydata</a:t>
            </a:r>
            <a:r>
              <a:rPr lang="en-US" sz="300" dirty="0" smtClean="0"/>
              <a:t>),2)</a:t>
            </a:r>
          </a:p>
          <a:p>
            <a:r>
              <a:rPr lang="en-US" sz="300" dirty="0" smtClean="0"/>
              <a:t>head(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library(reshape2)</a:t>
            </a:r>
          </a:p>
          <a:p>
            <a:r>
              <a:rPr lang="en-US" sz="300" dirty="0" err="1" smtClean="0"/>
              <a:t>melted_cormat</a:t>
            </a:r>
            <a:r>
              <a:rPr lang="en-US" sz="300" dirty="0" smtClean="0"/>
              <a:t> &lt;- melt(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r>
              <a:rPr lang="en-US" sz="300" dirty="0" smtClean="0"/>
              <a:t>head(</a:t>
            </a:r>
            <a:r>
              <a:rPr lang="en-US" sz="300" dirty="0" err="1" smtClean="0"/>
              <a:t>melted_cormat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smtClean="0"/>
              <a:t>library(ggplot2)</a:t>
            </a:r>
          </a:p>
          <a:p>
            <a:endParaRPr lang="en-US" sz="300" dirty="0" smtClean="0"/>
          </a:p>
          <a:p>
            <a:r>
              <a:rPr lang="en-US" sz="300" dirty="0" smtClean="0"/>
              <a:t># Get lower triangle of the correlation matrix</a:t>
            </a:r>
          </a:p>
          <a:p>
            <a:r>
              <a:rPr lang="en-US" sz="300" dirty="0" err="1" smtClean="0"/>
              <a:t>get_lower_tri</a:t>
            </a:r>
            <a:r>
              <a:rPr lang="en-US" sz="300" dirty="0" smtClean="0"/>
              <a:t>&lt;-function(</a:t>
            </a:r>
            <a:r>
              <a:rPr lang="en-US" sz="300" dirty="0" err="1" smtClean="0"/>
              <a:t>cormat</a:t>
            </a:r>
            <a:r>
              <a:rPr lang="en-US" sz="300" dirty="0" smtClean="0"/>
              <a:t>){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cormat</a:t>
            </a:r>
            <a:r>
              <a:rPr lang="en-US" sz="300" dirty="0" smtClean="0"/>
              <a:t>[</a:t>
            </a:r>
            <a:r>
              <a:rPr lang="en-US" sz="300" dirty="0" err="1" smtClean="0"/>
              <a:t>upper.tri</a:t>
            </a:r>
            <a:r>
              <a:rPr lang="en-US" sz="300" dirty="0" smtClean="0"/>
              <a:t>(</a:t>
            </a:r>
            <a:r>
              <a:rPr lang="en-US" sz="300" dirty="0" err="1" smtClean="0"/>
              <a:t>cormat</a:t>
            </a:r>
            <a:r>
              <a:rPr lang="en-US" sz="300" dirty="0" smtClean="0"/>
              <a:t>)] &lt;- NA</a:t>
            </a:r>
          </a:p>
          <a:p>
            <a:r>
              <a:rPr lang="en-US" sz="300" dirty="0" smtClean="0"/>
              <a:t>  return(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r>
              <a:rPr lang="en-US" sz="300" dirty="0" smtClean="0"/>
              <a:t>}</a:t>
            </a:r>
          </a:p>
          <a:p>
            <a:r>
              <a:rPr lang="en-US" sz="300" dirty="0" smtClean="0"/>
              <a:t># Get upper triangle of the correlation matrix</a:t>
            </a:r>
          </a:p>
          <a:p>
            <a:r>
              <a:rPr lang="en-US" sz="300" dirty="0" err="1" smtClean="0"/>
              <a:t>get_upper_tri</a:t>
            </a:r>
            <a:r>
              <a:rPr lang="en-US" sz="300" dirty="0" smtClean="0"/>
              <a:t> &lt;- function(</a:t>
            </a:r>
            <a:r>
              <a:rPr lang="en-US" sz="300" dirty="0" err="1" smtClean="0"/>
              <a:t>cormat</a:t>
            </a:r>
            <a:r>
              <a:rPr lang="en-US" sz="300" dirty="0" smtClean="0"/>
              <a:t>){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cormat</a:t>
            </a:r>
            <a:r>
              <a:rPr lang="en-US" sz="300" dirty="0" smtClean="0"/>
              <a:t>[</a:t>
            </a:r>
            <a:r>
              <a:rPr lang="en-US" sz="300" dirty="0" err="1" smtClean="0"/>
              <a:t>lower.tri</a:t>
            </a:r>
            <a:r>
              <a:rPr lang="en-US" sz="300" dirty="0" smtClean="0"/>
              <a:t>(</a:t>
            </a:r>
            <a:r>
              <a:rPr lang="en-US" sz="300" dirty="0" err="1" smtClean="0"/>
              <a:t>cormat</a:t>
            </a:r>
            <a:r>
              <a:rPr lang="en-US" sz="300" dirty="0" smtClean="0"/>
              <a:t>)]&lt;- NA</a:t>
            </a:r>
          </a:p>
          <a:p>
            <a:r>
              <a:rPr lang="en-US" sz="300" dirty="0" smtClean="0"/>
              <a:t>  return(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r>
              <a:rPr lang="en-US" sz="300" dirty="0" smtClean="0"/>
              <a:t>}</a:t>
            </a:r>
          </a:p>
          <a:p>
            <a:endParaRPr lang="en-US" sz="300" dirty="0" smtClean="0"/>
          </a:p>
          <a:p>
            <a:r>
              <a:rPr lang="en-US" sz="300" dirty="0" err="1" smtClean="0"/>
              <a:t>upper_tri</a:t>
            </a:r>
            <a:r>
              <a:rPr lang="en-US" sz="300" dirty="0" smtClean="0"/>
              <a:t> &lt;- </a:t>
            </a:r>
            <a:r>
              <a:rPr lang="en-US" sz="300" dirty="0" err="1" smtClean="0"/>
              <a:t>get_upper_tri</a:t>
            </a:r>
            <a:r>
              <a:rPr lang="en-US" sz="300" dirty="0" smtClean="0"/>
              <a:t>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err="1" smtClean="0"/>
              <a:t>reorder_cormat</a:t>
            </a:r>
            <a:r>
              <a:rPr lang="en-US" sz="300" dirty="0" smtClean="0"/>
              <a:t> &lt;- function(</a:t>
            </a:r>
            <a:r>
              <a:rPr lang="en-US" sz="300" dirty="0" err="1" smtClean="0"/>
              <a:t>cormat</a:t>
            </a:r>
            <a:r>
              <a:rPr lang="en-US" sz="300" dirty="0" smtClean="0"/>
              <a:t>){</a:t>
            </a:r>
          </a:p>
          <a:p>
            <a:r>
              <a:rPr lang="en-US" sz="300" dirty="0" smtClean="0"/>
              <a:t>  # Use correlation between variables as distance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dd</a:t>
            </a:r>
            <a:r>
              <a:rPr lang="en-US" sz="300" dirty="0" smtClean="0"/>
              <a:t> &lt;- </a:t>
            </a:r>
            <a:r>
              <a:rPr lang="en-US" sz="300" dirty="0" err="1" smtClean="0"/>
              <a:t>as.dist</a:t>
            </a:r>
            <a:r>
              <a:rPr lang="en-US" sz="300" dirty="0" smtClean="0"/>
              <a:t>((1-cormat)/2)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hc</a:t>
            </a:r>
            <a:r>
              <a:rPr lang="en-US" sz="300" dirty="0" smtClean="0"/>
              <a:t> &lt;- </a:t>
            </a:r>
            <a:r>
              <a:rPr lang="en-US" sz="300" dirty="0" err="1" smtClean="0"/>
              <a:t>hclust</a:t>
            </a:r>
            <a:r>
              <a:rPr lang="en-US" sz="300" dirty="0" smtClean="0"/>
              <a:t>(</a:t>
            </a:r>
            <a:r>
              <a:rPr lang="en-US" sz="300" dirty="0" err="1" smtClean="0"/>
              <a:t>dd</a:t>
            </a:r>
            <a:r>
              <a:rPr lang="en-US" sz="300" dirty="0" smtClean="0"/>
              <a:t>)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cormat</a:t>
            </a:r>
            <a:r>
              <a:rPr lang="en-US" sz="300" dirty="0" smtClean="0"/>
              <a:t> &lt;-</a:t>
            </a:r>
            <a:r>
              <a:rPr lang="en-US" sz="300" dirty="0" err="1" smtClean="0"/>
              <a:t>cormat</a:t>
            </a:r>
            <a:r>
              <a:rPr lang="en-US" sz="300" dirty="0" smtClean="0"/>
              <a:t>[</a:t>
            </a:r>
            <a:r>
              <a:rPr lang="en-US" sz="300" dirty="0" err="1" smtClean="0"/>
              <a:t>hc$order</a:t>
            </a:r>
            <a:r>
              <a:rPr lang="en-US" sz="300" dirty="0" smtClean="0"/>
              <a:t>, </a:t>
            </a:r>
            <a:r>
              <a:rPr lang="en-US" sz="300" dirty="0" err="1" smtClean="0"/>
              <a:t>hc$order</a:t>
            </a:r>
            <a:r>
              <a:rPr lang="en-US" sz="300" dirty="0" smtClean="0"/>
              <a:t>]</a:t>
            </a:r>
          </a:p>
          <a:p>
            <a:r>
              <a:rPr lang="en-US" sz="300" dirty="0" smtClean="0"/>
              <a:t>}</a:t>
            </a:r>
          </a:p>
          <a:p>
            <a:endParaRPr lang="en-US" sz="300" dirty="0" smtClean="0"/>
          </a:p>
          <a:p>
            <a:r>
              <a:rPr lang="en-US" sz="300" dirty="0" smtClean="0"/>
              <a:t># Reorder the correlation matrix</a:t>
            </a:r>
          </a:p>
          <a:p>
            <a:r>
              <a:rPr lang="en-US" sz="300" dirty="0" err="1" smtClean="0"/>
              <a:t>cormat</a:t>
            </a:r>
            <a:r>
              <a:rPr lang="en-US" sz="300" dirty="0" smtClean="0"/>
              <a:t> &lt;- </a:t>
            </a:r>
            <a:r>
              <a:rPr lang="en-US" sz="300" dirty="0" err="1" smtClean="0"/>
              <a:t>reorder_cormat</a:t>
            </a:r>
            <a:r>
              <a:rPr lang="en-US" sz="300" dirty="0" smtClean="0"/>
              <a:t>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r>
              <a:rPr lang="en-US" sz="300" dirty="0" err="1" smtClean="0"/>
              <a:t>upper_tri</a:t>
            </a:r>
            <a:r>
              <a:rPr lang="en-US" sz="300" dirty="0" smtClean="0"/>
              <a:t> &lt;- </a:t>
            </a:r>
            <a:r>
              <a:rPr lang="en-US" sz="300" dirty="0" err="1" smtClean="0"/>
              <a:t>get_upper_tri</a:t>
            </a:r>
            <a:r>
              <a:rPr lang="en-US" sz="300" dirty="0" smtClean="0"/>
              <a:t>(</a:t>
            </a:r>
            <a:r>
              <a:rPr lang="en-US" sz="300" dirty="0" err="1" smtClean="0"/>
              <a:t>cormat</a:t>
            </a:r>
            <a:r>
              <a:rPr lang="en-US" sz="300" dirty="0" smtClean="0"/>
              <a:t>)</a:t>
            </a:r>
          </a:p>
          <a:p>
            <a:r>
              <a:rPr lang="en-US" sz="300" dirty="0" smtClean="0"/>
              <a:t># Melt the correlation matrix</a:t>
            </a:r>
          </a:p>
          <a:p>
            <a:r>
              <a:rPr lang="en-US" sz="300" dirty="0" err="1" smtClean="0"/>
              <a:t>melted_cormat</a:t>
            </a:r>
            <a:r>
              <a:rPr lang="en-US" sz="300" dirty="0" smtClean="0"/>
              <a:t> &lt;- melt(</a:t>
            </a:r>
            <a:r>
              <a:rPr lang="en-US" sz="300" dirty="0" err="1" smtClean="0"/>
              <a:t>upper_tri</a:t>
            </a:r>
            <a:r>
              <a:rPr lang="en-US" sz="300" dirty="0" smtClean="0"/>
              <a:t>, na.rm = TRUE)</a:t>
            </a:r>
          </a:p>
          <a:p>
            <a:r>
              <a:rPr lang="en-US" sz="300" dirty="0" smtClean="0"/>
              <a:t># Create a </a:t>
            </a:r>
            <a:r>
              <a:rPr lang="en-US" sz="300" dirty="0" err="1" smtClean="0"/>
              <a:t>ggheatmap</a:t>
            </a:r>
            <a:endParaRPr lang="en-US" sz="300" dirty="0" smtClean="0"/>
          </a:p>
          <a:p>
            <a:r>
              <a:rPr lang="en-US" sz="300" dirty="0" err="1" smtClean="0"/>
              <a:t>ggheatmap</a:t>
            </a:r>
            <a:r>
              <a:rPr lang="en-US" sz="300" dirty="0" smtClean="0"/>
              <a:t> &lt;- </a:t>
            </a:r>
            <a:r>
              <a:rPr lang="en-US" sz="300" dirty="0" err="1" smtClean="0"/>
              <a:t>ggplot</a:t>
            </a:r>
            <a:r>
              <a:rPr lang="en-US" sz="300" dirty="0" smtClean="0"/>
              <a:t>(</a:t>
            </a:r>
            <a:r>
              <a:rPr lang="en-US" sz="300" dirty="0" err="1" smtClean="0"/>
              <a:t>melted_cormat</a:t>
            </a:r>
            <a:r>
              <a:rPr lang="en-US" sz="300" dirty="0" smtClean="0"/>
              <a:t>, </a:t>
            </a:r>
            <a:r>
              <a:rPr lang="en-US" sz="300" dirty="0" err="1" smtClean="0"/>
              <a:t>aes</a:t>
            </a:r>
            <a:r>
              <a:rPr lang="en-US" sz="300" dirty="0" smtClean="0"/>
              <a:t>(Var2, Var1, fill = value))+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geom_tile</a:t>
            </a:r>
            <a:r>
              <a:rPr lang="en-US" sz="300" dirty="0" smtClean="0"/>
              <a:t>(color = "white")+</a:t>
            </a:r>
          </a:p>
          <a:p>
            <a:r>
              <a:rPr lang="en-US" sz="300" dirty="0" smtClean="0"/>
              <a:t>  scale_fill_gradient2(low = "blue", high = "red", mid = "white", </a:t>
            </a:r>
          </a:p>
          <a:p>
            <a:r>
              <a:rPr lang="en-US" sz="300" dirty="0" smtClean="0"/>
              <a:t>                       midpoint = 0, limit = c(-1,1), space = "Lab", </a:t>
            </a:r>
          </a:p>
          <a:p>
            <a:r>
              <a:rPr lang="en-US" sz="300" dirty="0" smtClean="0"/>
              <a:t>                       name="Pearson\</a:t>
            </a:r>
            <a:r>
              <a:rPr lang="en-US" sz="300" dirty="0" err="1" smtClean="0"/>
              <a:t>nCorrelation</a:t>
            </a:r>
            <a:r>
              <a:rPr lang="en-US" sz="300" dirty="0" smtClean="0"/>
              <a:t>") +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theme_minimal</a:t>
            </a:r>
            <a:r>
              <a:rPr lang="en-US" sz="300" dirty="0" smtClean="0"/>
              <a:t>()+ # minimal theme</a:t>
            </a:r>
          </a:p>
          <a:p>
            <a:r>
              <a:rPr lang="en-US" sz="300" dirty="0" smtClean="0"/>
              <a:t>  theme(</a:t>
            </a:r>
            <a:r>
              <a:rPr lang="en-US" sz="300" dirty="0" err="1" smtClean="0"/>
              <a:t>axis.text.x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element_text</a:t>
            </a:r>
            <a:r>
              <a:rPr lang="en-US" sz="300" dirty="0" smtClean="0"/>
              <a:t>(angle = 45, </a:t>
            </a:r>
            <a:r>
              <a:rPr lang="en-US" sz="300" dirty="0" err="1" smtClean="0"/>
              <a:t>vjust</a:t>
            </a:r>
            <a:r>
              <a:rPr lang="en-US" sz="300" dirty="0" smtClean="0"/>
              <a:t> = 1, </a:t>
            </a:r>
          </a:p>
          <a:p>
            <a:r>
              <a:rPr lang="en-US" sz="300" dirty="0" smtClean="0"/>
              <a:t>                                   size = 12, </a:t>
            </a:r>
            <a:r>
              <a:rPr lang="en-US" sz="300" dirty="0" err="1" smtClean="0"/>
              <a:t>hjust</a:t>
            </a:r>
            <a:r>
              <a:rPr lang="en-US" sz="300" dirty="0" smtClean="0"/>
              <a:t> = 1))+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coord_fixed</a:t>
            </a:r>
            <a:r>
              <a:rPr lang="en-US" sz="300" dirty="0" smtClean="0"/>
              <a:t>()</a:t>
            </a:r>
          </a:p>
          <a:p>
            <a:r>
              <a:rPr lang="en-US" sz="300" dirty="0" smtClean="0"/>
              <a:t># Print the </a:t>
            </a:r>
            <a:r>
              <a:rPr lang="en-US" sz="300" dirty="0" err="1" smtClean="0"/>
              <a:t>heatmap</a:t>
            </a:r>
            <a:endParaRPr lang="en-US" sz="300" dirty="0" smtClean="0"/>
          </a:p>
          <a:p>
            <a:r>
              <a:rPr lang="en-US" sz="300" dirty="0" smtClean="0"/>
              <a:t>print(</a:t>
            </a:r>
            <a:r>
              <a:rPr lang="en-US" sz="300" dirty="0" err="1" smtClean="0"/>
              <a:t>ggheatmap</a:t>
            </a:r>
            <a:r>
              <a:rPr lang="en-US" sz="300" dirty="0" smtClean="0"/>
              <a:t>)</a:t>
            </a:r>
          </a:p>
          <a:p>
            <a:endParaRPr lang="en-US" sz="300" dirty="0" smtClean="0"/>
          </a:p>
          <a:p>
            <a:r>
              <a:rPr lang="en-US" sz="300" dirty="0" err="1" smtClean="0"/>
              <a:t>ggheatmap</a:t>
            </a:r>
            <a:r>
              <a:rPr lang="en-US" sz="300" dirty="0" smtClean="0"/>
              <a:t> + </a:t>
            </a:r>
          </a:p>
          <a:p>
            <a:r>
              <a:rPr lang="en-US" sz="300" dirty="0" smtClean="0"/>
              <a:t>  </a:t>
            </a:r>
            <a:r>
              <a:rPr lang="en-US" sz="300" dirty="0" err="1" smtClean="0"/>
              <a:t>geom_text</a:t>
            </a:r>
            <a:r>
              <a:rPr lang="en-US" sz="300" dirty="0" smtClean="0"/>
              <a:t>(</a:t>
            </a:r>
            <a:r>
              <a:rPr lang="en-US" sz="300" dirty="0" err="1" smtClean="0"/>
              <a:t>aes</a:t>
            </a:r>
            <a:r>
              <a:rPr lang="en-US" sz="300" dirty="0" smtClean="0"/>
              <a:t>(Var2, Var1, label = value), color = "black", size = 4) +</a:t>
            </a:r>
          </a:p>
          <a:p>
            <a:r>
              <a:rPr lang="en-US" sz="300" dirty="0" smtClean="0"/>
              <a:t>  theme(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axis.title.x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element_blank</a:t>
            </a:r>
            <a:r>
              <a:rPr lang="en-US" sz="300" dirty="0" smtClean="0"/>
              <a:t>(),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axis.title.y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element_blank</a:t>
            </a:r>
            <a:r>
              <a:rPr lang="en-US" sz="300" dirty="0" smtClean="0"/>
              <a:t>(),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panel.grid.major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element_blank</a:t>
            </a:r>
            <a:r>
              <a:rPr lang="en-US" sz="300" dirty="0" smtClean="0"/>
              <a:t>(),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panel.border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element_blank</a:t>
            </a:r>
            <a:r>
              <a:rPr lang="en-US" sz="300" dirty="0" smtClean="0"/>
              <a:t>(),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panel.background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element_blank</a:t>
            </a:r>
            <a:r>
              <a:rPr lang="en-US" sz="300" dirty="0" smtClean="0"/>
              <a:t>(),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axis.ticks</a:t>
            </a:r>
            <a:r>
              <a:rPr lang="en-US" sz="300" dirty="0" smtClean="0"/>
              <a:t> = </a:t>
            </a:r>
            <a:r>
              <a:rPr lang="en-US" sz="300" dirty="0" err="1" smtClean="0"/>
              <a:t>element_blank</a:t>
            </a:r>
            <a:r>
              <a:rPr lang="en-US" sz="300" dirty="0" smtClean="0"/>
              <a:t>(),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legend.justification</a:t>
            </a:r>
            <a:r>
              <a:rPr lang="en-US" sz="300" dirty="0" smtClean="0"/>
              <a:t> = c(1, 0),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legend.position</a:t>
            </a:r>
            <a:r>
              <a:rPr lang="en-US" sz="300" dirty="0" smtClean="0"/>
              <a:t> = c(0.6, 0.7),</a:t>
            </a:r>
          </a:p>
          <a:p>
            <a:r>
              <a:rPr lang="en-US" sz="300" dirty="0" smtClean="0"/>
              <a:t>    </a:t>
            </a:r>
            <a:r>
              <a:rPr lang="en-US" sz="300" dirty="0" err="1" smtClean="0"/>
              <a:t>legend.direction</a:t>
            </a:r>
            <a:r>
              <a:rPr lang="en-US" sz="300" dirty="0" smtClean="0"/>
              <a:t> = "horizontal")+</a:t>
            </a:r>
          </a:p>
          <a:p>
            <a:r>
              <a:rPr lang="en-US" sz="300" dirty="0" smtClean="0"/>
              <a:t>  guides(fill = </a:t>
            </a:r>
            <a:r>
              <a:rPr lang="en-US" sz="300" dirty="0" err="1" smtClean="0"/>
              <a:t>guide_colorbar</a:t>
            </a:r>
            <a:r>
              <a:rPr lang="en-US" sz="300" dirty="0" smtClean="0"/>
              <a:t>(</a:t>
            </a:r>
            <a:r>
              <a:rPr lang="en-US" sz="300" dirty="0" err="1" smtClean="0"/>
              <a:t>barwidth</a:t>
            </a:r>
            <a:r>
              <a:rPr lang="en-US" sz="300" dirty="0" smtClean="0"/>
              <a:t> = 7, </a:t>
            </a:r>
            <a:r>
              <a:rPr lang="en-US" sz="300" dirty="0" err="1" smtClean="0"/>
              <a:t>barheight</a:t>
            </a:r>
            <a:r>
              <a:rPr lang="en-US" sz="300" dirty="0" smtClean="0"/>
              <a:t> = 1,</a:t>
            </a:r>
          </a:p>
          <a:p>
            <a:r>
              <a:rPr lang="en-US" sz="300" dirty="0" smtClean="0"/>
              <a:t>                               </a:t>
            </a:r>
            <a:r>
              <a:rPr lang="en-US" sz="300" dirty="0" err="1" smtClean="0"/>
              <a:t>title.position</a:t>
            </a:r>
            <a:r>
              <a:rPr lang="en-US" sz="300" dirty="0" smtClean="0"/>
              <a:t> = "top", </a:t>
            </a:r>
            <a:r>
              <a:rPr lang="en-US" sz="300" dirty="0" err="1" smtClean="0"/>
              <a:t>title.hjust</a:t>
            </a:r>
            <a:r>
              <a:rPr lang="en-US" sz="300" dirty="0" smtClean="0"/>
              <a:t> = 0.5))</a:t>
            </a:r>
          </a:p>
          <a:p>
            <a:endParaRPr lang="en-US" sz="300" dirty="0" smtClean="0"/>
          </a:p>
          <a:p>
            <a:endParaRPr lang="en-US" sz="3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928" y="1362002"/>
            <a:ext cx="4143953" cy="463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36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224" y="699662"/>
            <a:ext cx="3045714" cy="400206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99232" y="4701730"/>
            <a:ext cx="5276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Bagaimana</a:t>
            </a:r>
            <a:r>
              <a:rPr lang="en-US" dirty="0" smtClean="0"/>
              <a:t> model </a:t>
            </a:r>
            <a:r>
              <a:rPr lang="en-US" dirty="0" err="1" smtClean="0"/>
              <a:t>regresi</a:t>
            </a:r>
            <a:r>
              <a:rPr lang="en-US" dirty="0" smtClean="0"/>
              <a:t> linear </a:t>
            </a:r>
            <a:r>
              <a:rPr lang="en-US" dirty="0" err="1" smtClean="0"/>
              <a:t>untuk</a:t>
            </a:r>
            <a:r>
              <a:rPr lang="en-US" dirty="0" smtClean="0"/>
              <a:t> “House”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6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Kelinci</a:t>
            </a:r>
            <a:r>
              <a:rPr lang="en-US" dirty="0" smtClean="0"/>
              <a:t>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659880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Dataset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</a:t>
            </a:r>
            <a:r>
              <a:rPr lang="en-US" sz="2400" dirty="0" err="1" smtClean="0"/>
              <a:t>tsb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produktivitas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hewan</a:t>
            </a:r>
            <a:r>
              <a:rPr lang="en-US" sz="2400" dirty="0" smtClean="0"/>
              <a:t> </a:t>
            </a:r>
            <a:r>
              <a:rPr lang="en-US" sz="2400" dirty="0" err="1" smtClean="0"/>
              <a:t>kelinci</a:t>
            </a:r>
            <a:r>
              <a:rPr lang="en-US" sz="2400" dirty="0" smtClean="0"/>
              <a:t> </a:t>
            </a:r>
            <a:r>
              <a:rPr lang="en-US" sz="2400" dirty="0" err="1" smtClean="0"/>
              <a:t>jenis</a:t>
            </a:r>
            <a:r>
              <a:rPr lang="en-US" sz="2400" dirty="0" smtClean="0"/>
              <a:t> A,B, </a:t>
            </a:r>
            <a:r>
              <a:rPr lang="en-US" sz="2400" dirty="0" err="1" smtClean="0"/>
              <a:t>dan</a:t>
            </a:r>
            <a:r>
              <a:rPr lang="en-US" sz="2400" dirty="0" smtClean="0"/>
              <a:t> C. </a:t>
            </a:r>
            <a:r>
              <a:rPr lang="en-US" sz="2400" dirty="0" err="1" smtClean="0"/>
              <a:t>Terdapat</a:t>
            </a:r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 smtClean="0"/>
              <a:t> </a:t>
            </a:r>
            <a:r>
              <a:rPr lang="en-US" sz="2400" b="1" dirty="0" err="1" smtClean="0"/>
              <a:t>pakan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kg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b="1" dirty="0" smtClean="0"/>
              <a:t>HASIL</a:t>
            </a:r>
            <a:r>
              <a:rPr lang="en-US" sz="2400" dirty="0" smtClean="0"/>
              <a:t> 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satuan</a:t>
            </a:r>
            <a:r>
              <a:rPr lang="en-US" sz="2400" dirty="0" smtClean="0"/>
              <a:t> </a:t>
            </a:r>
            <a:r>
              <a:rPr lang="en-US" sz="2400" dirty="0" err="1" smtClean="0"/>
              <a:t>ribu</a:t>
            </a:r>
            <a:r>
              <a:rPr lang="en-US" sz="2400" dirty="0" smtClean="0"/>
              <a:t> rupiah.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b="1" dirty="0" err="1" smtClean="0"/>
              <a:t>pakan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variabel</a:t>
            </a:r>
            <a:r>
              <a:rPr lang="en-US" sz="2000" dirty="0" smtClean="0"/>
              <a:t> </a:t>
            </a:r>
            <a:r>
              <a:rPr lang="en-US" sz="2000" dirty="0" err="1" smtClean="0"/>
              <a:t>prediktor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b="1" dirty="0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variabel</a:t>
            </a:r>
            <a:r>
              <a:rPr lang="en-US" sz="2000" dirty="0" smtClean="0"/>
              <a:t>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diprediksi</a:t>
            </a:r>
            <a:r>
              <a:rPr lang="en-US" sz="2000" dirty="0" smtClean="0"/>
              <a:t>, </a:t>
            </a:r>
            <a:r>
              <a:rPr lang="en-US" sz="2000" dirty="0" err="1" smtClean="0"/>
              <a:t>buatlah</a:t>
            </a:r>
            <a:r>
              <a:rPr lang="en-US" sz="2000" dirty="0" smtClean="0"/>
              <a:t> </a:t>
            </a:r>
            <a:r>
              <a:rPr lang="en-US" sz="2000" dirty="0" err="1" smtClean="0"/>
              <a:t>persamaan</a:t>
            </a:r>
            <a:r>
              <a:rPr lang="en-US" sz="2000" dirty="0" smtClean="0"/>
              <a:t> model linear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metode</a:t>
            </a:r>
            <a:r>
              <a:rPr lang="en-US" sz="2000" dirty="0" smtClean="0"/>
              <a:t> least squares regression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err="1" smtClean="0"/>
              <a:t>Hitunglah</a:t>
            </a:r>
            <a:r>
              <a:rPr lang="en-US" sz="2000" dirty="0" smtClean="0"/>
              <a:t> </a:t>
            </a:r>
            <a:r>
              <a:rPr lang="en-US" sz="2000" b="1" dirty="0" err="1" smtClean="0"/>
              <a:t>prediksi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b="1" dirty="0" err="1" smtClean="0"/>
              <a:t>residualnya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masing-masing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</a:t>
            </a:r>
            <a:r>
              <a:rPr lang="en-US" sz="2000" dirty="0" err="1" smtClean="0"/>
              <a:t>kelinci</a:t>
            </a:r>
            <a:endParaRPr lang="en-US" sz="20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kelinci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D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b="1" dirty="0" smtClean="0"/>
              <a:t>HASIL</a:t>
            </a:r>
            <a:r>
              <a:rPr lang="en-US" sz="2000" dirty="0" smtClean="0"/>
              <a:t> </a:t>
            </a:r>
            <a:r>
              <a:rPr lang="en-US" sz="2000" dirty="0" err="1" smtClean="0"/>
              <a:t>sebesar</a:t>
            </a:r>
            <a:r>
              <a:rPr lang="en-US" sz="2000" dirty="0" smtClean="0"/>
              <a:t> 4902.30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b="1" dirty="0" err="1" smtClean="0"/>
              <a:t>pakan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sebanyak</a:t>
            </a:r>
            <a:r>
              <a:rPr lang="en-US" sz="2000" dirty="0" smtClean="0"/>
              <a:t> 31.18. </a:t>
            </a:r>
            <a:r>
              <a:rPr lang="en-US" sz="2000" dirty="0" err="1" smtClean="0"/>
              <a:t>Hitunglah</a:t>
            </a:r>
            <a:r>
              <a:rPr lang="en-US" sz="2000" dirty="0" smtClean="0"/>
              <a:t> </a:t>
            </a:r>
            <a:r>
              <a:rPr lang="en-US" sz="2000" b="1" dirty="0" err="1" smtClean="0"/>
              <a:t>prediksi</a:t>
            </a:r>
            <a:r>
              <a:rPr lang="en-US" sz="2000" dirty="0" smtClean="0"/>
              <a:t> HASIL </a:t>
            </a:r>
            <a:r>
              <a:rPr lang="en-US" sz="2000" dirty="0" err="1" smtClean="0"/>
              <a:t>kelinci</a:t>
            </a:r>
            <a:r>
              <a:rPr lang="en-US" sz="2000" dirty="0" smtClean="0"/>
              <a:t> </a:t>
            </a:r>
            <a:r>
              <a:rPr lang="en-US" sz="2000" dirty="0" err="1" smtClean="0"/>
              <a:t>jenis</a:t>
            </a:r>
            <a:r>
              <a:rPr lang="en-US" sz="2000" dirty="0" smtClean="0"/>
              <a:t> D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persamaan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diperoleh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butir</a:t>
            </a:r>
            <a:r>
              <a:rPr lang="en-US" sz="2000" dirty="0" smtClean="0"/>
              <a:t> a,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hitunglah</a:t>
            </a:r>
            <a:r>
              <a:rPr lang="en-US" sz="2000" dirty="0" smtClean="0"/>
              <a:t> pula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b="1" dirty="0" err="1" smtClean="0"/>
              <a:t>residualnya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8549640" y="1810694"/>
            <a:ext cx="2304288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/>
              <a:t>pakan,HASIL</a:t>
            </a:r>
            <a:endParaRPr lang="en-US" dirty="0" smtClean="0"/>
          </a:p>
          <a:p>
            <a:r>
              <a:rPr lang="en-US" dirty="0" smtClean="0"/>
              <a:t>14.46,1930.42</a:t>
            </a:r>
          </a:p>
          <a:p>
            <a:r>
              <a:rPr lang="en-US" dirty="0" smtClean="0"/>
              <a:t>29.46,8691.35</a:t>
            </a:r>
          </a:p>
          <a:p>
            <a:r>
              <a:rPr lang="en-US" dirty="0" smtClean="0"/>
              <a:t>19.72,4589.29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705088" y="1289304"/>
            <a:ext cx="2148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dirty="0" smtClean="0"/>
              <a:t>elinci.csv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5088" y="3755136"/>
            <a:ext cx="2671740" cy="108204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9232" y="245119"/>
            <a:ext cx="1292352" cy="14455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699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Kelinci</a:t>
            </a:r>
            <a:r>
              <a:rPr lang="en-US" dirty="0" smtClean="0"/>
              <a:t> Dataset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33272" y="1947672"/>
            <a:ext cx="3831336" cy="41703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500" dirty="0" err="1" smtClean="0"/>
              <a:t>setwd</a:t>
            </a:r>
            <a:r>
              <a:rPr lang="en-US" sz="500" dirty="0" smtClean="0"/>
              <a:t>("D:\\dataku5\\kuliah\\Analitika </a:t>
            </a:r>
            <a:r>
              <a:rPr lang="en-US" sz="500" dirty="0" err="1" smtClean="0"/>
              <a:t>Bisnis</a:t>
            </a:r>
            <a:r>
              <a:rPr lang="en-US" sz="500" dirty="0" smtClean="0"/>
              <a:t>\\</a:t>
            </a:r>
            <a:r>
              <a:rPr lang="en-US" sz="500" dirty="0" err="1" smtClean="0"/>
              <a:t>materi</a:t>
            </a:r>
            <a:r>
              <a:rPr lang="en-US" sz="500" dirty="0" smtClean="0"/>
              <a:t>\\data")</a:t>
            </a:r>
          </a:p>
          <a:p>
            <a:endParaRPr lang="en-US" sz="500" dirty="0" smtClean="0"/>
          </a:p>
          <a:p>
            <a:r>
              <a:rPr lang="en-US" sz="500" dirty="0" err="1" smtClean="0"/>
              <a:t>datax</a:t>
            </a:r>
            <a:r>
              <a:rPr lang="en-US" sz="500" dirty="0" smtClean="0"/>
              <a:t> &lt;- read.csv("kelinci.csv")</a:t>
            </a:r>
          </a:p>
          <a:p>
            <a:endParaRPr lang="en-US" sz="500" dirty="0" smtClean="0"/>
          </a:p>
          <a:p>
            <a:r>
              <a:rPr lang="en-US" sz="500" dirty="0" err="1" smtClean="0"/>
              <a:t>linearMod</a:t>
            </a:r>
            <a:r>
              <a:rPr lang="en-US" sz="500" dirty="0" smtClean="0"/>
              <a:t> &lt;- lm(HASIL ~ </a:t>
            </a:r>
            <a:r>
              <a:rPr lang="en-US" sz="500" dirty="0" err="1" smtClean="0"/>
              <a:t>pakan</a:t>
            </a:r>
            <a:r>
              <a:rPr lang="en-US" sz="500" dirty="0" smtClean="0"/>
              <a:t>, data=</a:t>
            </a:r>
            <a:r>
              <a:rPr lang="en-US" sz="500" dirty="0" err="1" smtClean="0"/>
              <a:t>datax</a:t>
            </a:r>
            <a:r>
              <a:rPr lang="en-US" sz="500" dirty="0" smtClean="0"/>
              <a:t>)  # build linear regression model on full data</a:t>
            </a:r>
          </a:p>
          <a:p>
            <a:r>
              <a:rPr lang="en-US" sz="500" dirty="0" smtClean="0"/>
              <a:t>print(</a:t>
            </a:r>
            <a:r>
              <a:rPr lang="en-US" sz="500" dirty="0" err="1" smtClean="0"/>
              <a:t>linearMod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smtClean="0"/>
              <a:t>plot(</a:t>
            </a:r>
            <a:r>
              <a:rPr lang="en-US" sz="500" dirty="0" err="1" smtClean="0"/>
              <a:t>datax$pakan</a:t>
            </a:r>
            <a:r>
              <a:rPr lang="en-US" sz="500" dirty="0" smtClean="0"/>
              <a:t>, </a:t>
            </a:r>
            <a:r>
              <a:rPr lang="en-US" sz="500" dirty="0" err="1" smtClean="0"/>
              <a:t>datax$HASIL</a:t>
            </a:r>
            <a:r>
              <a:rPr lang="en-US" sz="500" dirty="0" smtClean="0"/>
              <a:t>, main="Scatterplot",</a:t>
            </a:r>
          </a:p>
          <a:p>
            <a:r>
              <a:rPr lang="en-US" sz="500" dirty="0" smtClean="0"/>
              <a:t>     </a:t>
            </a:r>
            <a:r>
              <a:rPr lang="en-US" sz="500" dirty="0" err="1" smtClean="0"/>
              <a:t>xlab</a:t>
            </a:r>
            <a:r>
              <a:rPr lang="en-US" sz="500" dirty="0" smtClean="0"/>
              <a:t>="</a:t>
            </a:r>
            <a:r>
              <a:rPr lang="en-US" sz="500" dirty="0" err="1" smtClean="0"/>
              <a:t>pakan</a:t>
            </a:r>
            <a:r>
              <a:rPr lang="en-US" sz="500" dirty="0" smtClean="0"/>
              <a:t> ", </a:t>
            </a:r>
            <a:r>
              <a:rPr lang="en-US" sz="500" dirty="0" err="1" smtClean="0"/>
              <a:t>ylab</a:t>
            </a:r>
            <a:r>
              <a:rPr lang="en-US" sz="500" dirty="0" smtClean="0"/>
              <a:t>="HASIL ", </a:t>
            </a:r>
            <a:r>
              <a:rPr lang="en-US" sz="500" dirty="0" err="1" smtClean="0"/>
              <a:t>pch</a:t>
            </a:r>
            <a:r>
              <a:rPr lang="en-US" sz="500" dirty="0" smtClean="0"/>
              <a:t>=19)</a:t>
            </a:r>
          </a:p>
          <a:p>
            <a:endParaRPr lang="en-US" sz="500" dirty="0" smtClean="0"/>
          </a:p>
          <a:p>
            <a:r>
              <a:rPr lang="en-US" sz="500" dirty="0" smtClean="0"/>
              <a:t># Add fit lines</a:t>
            </a:r>
          </a:p>
          <a:p>
            <a:r>
              <a:rPr lang="en-US" sz="500" dirty="0" err="1" smtClean="0"/>
              <a:t>abline</a:t>
            </a:r>
            <a:r>
              <a:rPr lang="en-US" sz="500" dirty="0" smtClean="0"/>
              <a:t>(lm(</a:t>
            </a:r>
            <a:r>
              <a:rPr lang="en-US" sz="500" dirty="0" err="1" smtClean="0"/>
              <a:t>datax$HASIL</a:t>
            </a:r>
            <a:r>
              <a:rPr lang="en-US" sz="500" dirty="0" smtClean="0"/>
              <a:t> ~ </a:t>
            </a:r>
            <a:r>
              <a:rPr lang="en-US" sz="500" dirty="0" err="1" smtClean="0"/>
              <a:t>datax$pakan</a:t>
            </a:r>
            <a:r>
              <a:rPr lang="en-US" sz="500" dirty="0" smtClean="0"/>
              <a:t>), col="red") # regression line (</a:t>
            </a:r>
            <a:r>
              <a:rPr lang="en-US" sz="500" dirty="0" err="1" smtClean="0"/>
              <a:t>y~x</a:t>
            </a:r>
            <a:r>
              <a:rPr lang="en-US" sz="500" dirty="0" smtClean="0"/>
              <a:t>)</a:t>
            </a:r>
          </a:p>
          <a:p>
            <a:r>
              <a:rPr lang="en-US" sz="500" dirty="0" smtClean="0"/>
              <a:t>lines(</a:t>
            </a:r>
            <a:r>
              <a:rPr lang="en-US" sz="500" dirty="0" err="1" smtClean="0"/>
              <a:t>lowess</a:t>
            </a:r>
            <a:r>
              <a:rPr lang="en-US" sz="500" dirty="0" smtClean="0"/>
              <a:t>(</a:t>
            </a:r>
            <a:r>
              <a:rPr lang="en-US" sz="500" dirty="0" err="1" smtClean="0"/>
              <a:t>datax$pakan,datax$HASIL</a:t>
            </a:r>
            <a:r>
              <a:rPr lang="en-US" sz="500" dirty="0" smtClean="0"/>
              <a:t>), col="blue") # </a:t>
            </a:r>
            <a:r>
              <a:rPr lang="en-US" sz="500" dirty="0" err="1" smtClean="0"/>
              <a:t>lowess</a:t>
            </a:r>
            <a:r>
              <a:rPr lang="en-US" sz="500" dirty="0" smtClean="0"/>
              <a:t> line (</a:t>
            </a:r>
            <a:r>
              <a:rPr lang="en-US" sz="500" dirty="0" err="1" smtClean="0"/>
              <a:t>x,y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smtClean="0"/>
              <a:t>SSE &lt;- sum(linearMod$residuals^2)</a:t>
            </a:r>
          </a:p>
          <a:p>
            <a:r>
              <a:rPr lang="en-US" sz="500" dirty="0" smtClean="0"/>
              <a:t>print(SSE)</a:t>
            </a:r>
          </a:p>
          <a:p>
            <a:r>
              <a:rPr lang="en-US" sz="500" dirty="0" smtClean="0"/>
              <a:t>summary(</a:t>
            </a:r>
            <a:r>
              <a:rPr lang="en-US" sz="500" dirty="0" err="1" smtClean="0"/>
              <a:t>linearMod</a:t>
            </a:r>
            <a:r>
              <a:rPr lang="en-US" sz="500" dirty="0" smtClean="0"/>
              <a:t>)</a:t>
            </a:r>
          </a:p>
          <a:p>
            <a:endParaRPr lang="en-US" sz="500" dirty="0" smtClean="0"/>
          </a:p>
          <a:p>
            <a:r>
              <a:rPr lang="en-US" sz="500" dirty="0" smtClean="0"/>
              <a:t>b0 &lt;- </a:t>
            </a:r>
            <a:r>
              <a:rPr lang="en-US" sz="500" dirty="0" err="1" smtClean="0"/>
              <a:t>linearMod$coefficients</a:t>
            </a:r>
            <a:r>
              <a:rPr lang="en-US" sz="500" dirty="0" smtClean="0"/>
              <a:t>[1]</a:t>
            </a:r>
          </a:p>
          <a:p>
            <a:r>
              <a:rPr lang="en-US" sz="500" dirty="0" smtClean="0"/>
              <a:t>b1 &lt;- </a:t>
            </a:r>
            <a:r>
              <a:rPr lang="en-US" sz="500" dirty="0" err="1" smtClean="0"/>
              <a:t>linearMod$coefficients</a:t>
            </a:r>
            <a:r>
              <a:rPr lang="en-US" sz="500" dirty="0" smtClean="0"/>
              <a:t>[2]</a:t>
            </a:r>
          </a:p>
          <a:p>
            <a:endParaRPr lang="en-US" sz="500" dirty="0" smtClean="0"/>
          </a:p>
          <a:p>
            <a:endParaRPr lang="en-US" sz="500" dirty="0" smtClean="0"/>
          </a:p>
          <a:p>
            <a:r>
              <a:rPr lang="en-US" sz="500" dirty="0" smtClean="0"/>
              <a:t>print("</a:t>
            </a:r>
            <a:r>
              <a:rPr lang="en-US" sz="500" dirty="0" err="1" smtClean="0"/>
              <a:t>Persamaan</a:t>
            </a:r>
            <a:r>
              <a:rPr lang="en-US" sz="500" dirty="0" smtClean="0"/>
              <a:t> linear : y^ = b0 + b1 * x ")</a:t>
            </a:r>
          </a:p>
          <a:p>
            <a:r>
              <a:rPr lang="en-US" sz="500" dirty="0" smtClean="0"/>
              <a:t>print(paste("                 y^ = ",</a:t>
            </a:r>
            <a:r>
              <a:rPr lang="en-US" sz="500" dirty="0" err="1" smtClean="0"/>
              <a:t>as.character</a:t>
            </a:r>
            <a:r>
              <a:rPr lang="en-US" sz="500" dirty="0" smtClean="0"/>
              <a:t>(b0)," + ",</a:t>
            </a:r>
            <a:r>
              <a:rPr lang="en-US" sz="500" dirty="0" err="1" smtClean="0"/>
              <a:t>as.character</a:t>
            </a:r>
            <a:r>
              <a:rPr lang="en-US" sz="500" dirty="0" smtClean="0"/>
              <a:t>(b1)," * x"))</a:t>
            </a:r>
          </a:p>
          <a:p>
            <a:endParaRPr lang="en-US" sz="500" dirty="0" smtClean="0"/>
          </a:p>
          <a:p>
            <a:r>
              <a:rPr lang="en-US" sz="500" dirty="0" err="1" smtClean="0"/>
              <a:t>prediksi_HASIL</a:t>
            </a:r>
            <a:r>
              <a:rPr lang="en-US" sz="500" dirty="0" smtClean="0"/>
              <a:t> &lt;- function(</a:t>
            </a:r>
            <a:r>
              <a:rPr lang="en-US" sz="500" dirty="0" err="1" smtClean="0"/>
              <a:t>pakanx</a:t>
            </a:r>
            <a:r>
              <a:rPr lang="en-US" sz="500" dirty="0" smtClean="0"/>
              <a:t>) {</a:t>
            </a:r>
          </a:p>
          <a:p>
            <a:r>
              <a:rPr lang="en-US" sz="500" dirty="0" smtClean="0"/>
              <a:t>  b0 + b1 * </a:t>
            </a:r>
            <a:r>
              <a:rPr lang="en-US" sz="500" dirty="0" err="1" smtClean="0"/>
              <a:t>pakanx</a:t>
            </a:r>
            <a:r>
              <a:rPr lang="en-US" sz="500" dirty="0" smtClean="0"/>
              <a:t> </a:t>
            </a:r>
          </a:p>
          <a:p>
            <a:r>
              <a:rPr lang="en-US" sz="500" dirty="0" smtClean="0"/>
              <a:t>}</a:t>
            </a:r>
          </a:p>
          <a:p>
            <a:endParaRPr lang="en-US" sz="500" dirty="0" smtClean="0"/>
          </a:p>
          <a:p>
            <a:r>
              <a:rPr lang="en-US" sz="500" dirty="0" smtClean="0"/>
              <a:t>p1 &lt;- </a:t>
            </a:r>
            <a:r>
              <a:rPr lang="en-US" sz="500" dirty="0" err="1" smtClean="0"/>
              <a:t>prediksi_HASIL</a:t>
            </a:r>
            <a:r>
              <a:rPr lang="en-US" sz="500" dirty="0" smtClean="0"/>
              <a:t>(</a:t>
            </a:r>
            <a:r>
              <a:rPr lang="en-US" sz="500" dirty="0" err="1" smtClean="0"/>
              <a:t>datax$pakan</a:t>
            </a:r>
            <a:r>
              <a:rPr lang="en-US" sz="500" dirty="0" smtClean="0"/>
              <a:t>[1])</a:t>
            </a:r>
          </a:p>
          <a:p>
            <a:r>
              <a:rPr lang="en-US" sz="500" dirty="0" smtClean="0"/>
              <a:t>p2 &lt;- </a:t>
            </a:r>
            <a:r>
              <a:rPr lang="en-US" sz="500" dirty="0" err="1" smtClean="0"/>
              <a:t>prediksi_HASIL</a:t>
            </a:r>
            <a:r>
              <a:rPr lang="en-US" sz="500" dirty="0" smtClean="0"/>
              <a:t>(</a:t>
            </a:r>
            <a:r>
              <a:rPr lang="en-US" sz="500" dirty="0" err="1" smtClean="0"/>
              <a:t>datax$pakan</a:t>
            </a:r>
            <a:r>
              <a:rPr lang="en-US" sz="500" dirty="0" smtClean="0"/>
              <a:t>[2])</a:t>
            </a:r>
          </a:p>
          <a:p>
            <a:r>
              <a:rPr lang="en-US" sz="500" dirty="0" smtClean="0"/>
              <a:t>p3 &lt;- </a:t>
            </a:r>
            <a:r>
              <a:rPr lang="en-US" sz="500" dirty="0" err="1" smtClean="0"/>
              <a:t>prediksi_HASIL</a:t>
            </a:r>
            <a:r>
              <a:rPr lang="en-US" sz="500" dirty="0" smtClean="0"/>
              <a:t>(</a:t>
            </a:r>
            <a:r>
              <a:rPr lang="en-US" sz="500" dirty="0" err="1" smtClean="0"/>
              <a:t>datax$pakan</a:t>
            </a:r>
            <a:r>
              <a:rPr lang="en-US" sz="500" dirty="0" smtClean="0"/>
              <a:t>[3])</a:t>
            </a:r>
          </a:p>
          <a:p>
            <a:endParaRPr lang="en-US" sz="500" dirty="0" smtClean="0"/>
          </a:p>
          <a:p>
            <a:r>
              <a:rPr lang="en-US" sz="500" dirty="0" smtClean="0"/>
              <a:t>print("</a:t>
            </a:r>
            <a:r>
              <a:rPr lang="en-US" sz="500" dirty="0" err="1" smtClean="0"/>
              <a:t>Prediksi</a:t>
            </a:r>
            <a:r>
              <a:rPr lang="en-US" sz="500" dirty="0" smtClean="0"/>
              <a:t>:")</a:t>
            </a:r>
          </a:p>
          <a:p>
            <a:r>
              <a:rPr lang="en-US" sz="500" dirty="0" smtClean="0"/>
              <a:t>print(</a:t>
            </a:r>
            <a:r>
              <a:rPr lang="en-US" sz="500" dirty="0" err="1" smtClean="0"/>
              <a:t>sprintf</a:t>
            </a:r>
            <a:r>
              <a:rPr lang="en-US" sz="500" dirty="0" smtClean="0"/>
              <a:t>("%5.2f %5.2f  %5.2f", p1, p2, p3))</a:t>
            </a:r>
          </a:p>
          <a:p>
            <a:endParaRPr lang="en-US" sz="500" dirty="0" smtClean="0"/>
          </a:p>
          <a:p>
            <a:endParaRPr lang="en-US" sz="500" dirty="0" smtClean="0"/>
          </a:p>
          <a:p>
            <a:r>
              <a:rPr lang="en-US" sz="500" dirty="0" smtClean="0"/>
              <a:t>r1 &lt;- </a:t>
            </a:r>
            <a:r>
              <a:rPr lang="en-US" sz="500" dirty="0" err="1" smtClean="0"/>
              <a:t>datax$HASIL</a:t>
            </a:r>
            <a:r>
              <a:rPr lang="en-US" sz="500" dirty="0" smtClean="0"/>
              <a:t>[1] - p1</a:t>
            </a:r>
          </a:p>
          <a:p>
            <a:r>
              <a:rPr lang="en-US" sz="500" dirty="0" smtClean="0"/>
              <a:t>r2 &lt;- </a:t>
            </a:r>
            <a:r>
              <a:rPr lang="en-US" sz="500" dirty="0" err="1" smtClean="0"/>
              <a:t>datax$HASIL</a:t>
            </a:r>
            <a:r>
              <a:rPr lang="en-US" sz="500" dirty="0" smtClean="0"/>
              <a:t>[2] - p2</a:t>
            </a:r>
          </a:p>
          <a:p>
            <a:r>
              <a:rPr lang="en-US" sz="500" dirty="0" smtClean="0"/>
              <a:t>r3 &lt;- </a:t>
            </a:r>
            <a:r>
              <a:rPr lang="en-US" sz="500" dirty="0" err="1" smtClean="0"/>
              <a:t>datax$HASIL</a:t>
            </a:r>
            <a:r>
              <a:rPr lang="en-US" sz="500" dirty="0" smtClean="0"/>
              <a:t>[3] - p3</a:t>
            </a:r>
          </a:p>
          <a:p>
            <a:endParaRPr lang="en-US" sz="500" dirty="0" smtClean="0"/>
          </a:p>
          <a:p>
            <a:r>
              <a:rPr lang="en-US" sz="500" dirty="0" smtClean="0"/>
              <a:t>print("Residual:")</a:t>
            </a:r>
          </a:p>
          <a:p>
            <a:r>
              <a:rPr lang="en-US" sz="500" dirty="0" smtClean="0"/>
              <a:t>print(</a:t>
            </a:r>
            <a:r>
              <a:rPr lang="en-US" sz="500" dirty="0" err="1" smtClean="0"/>
              <a:t>sprintf</a:t>
            </a:r>
            <a:r>
              <a:rPr lang="en-US" sz="500" dirty="0" smtClean="0"/>
              <a:t>("%5.2f %5.2f  %5.2f", r1, r2, r3))</a:t>
            </a:r>
          </a:p>
          <a:p>
            <a:endParaRPr lang="en-US" sz="500" dirty="0" smtClean="0"/>
          </a:p>
          <a:p>
            <a:r>
              <a:rPr lang="en-US" sz="500" dirty="0" err="1" smtClean="0"/>
              <a:t>pakanD</a:t>
            </a:r>
            <a:r>
              <a:rPr lang="en-US" sz="500" dirty="0" smtClean="0"/>
              <a:t> &lt;- 31.18</a:t>
            </a:r>
          </a:p>
          <a:p>
            <a:r>
              <a:rPr lang="en-US" sz="500" dirty="0" err="1" smtClean="0"/>
              <a:t>hasilD</a:t>
            </a:r>
            <a:r>
              <a:rPr lang="en-US" sz="500" dirty="0" smtClean="0"/>
              <a:t> &lt;- 4902.30</a:t>
            </a:r>
          </a:p>
          <a:p>
            <a:endParaRPr lang="en-US" sz="500" dirty="0" smtClean="0"/>
          </a:p>
          <a:p>
            <a:r>
              <a:rPr lang="en-US" sz="500" dirty="0" smtClean="0"/>
              <a:t>p4 &lt;- </a:t>
            </a:r>
            <a:r>
              <a:rPr lang="en-US" sz="500" dirty="0" err="1" smtClean="0"/>
              <a:t>prediksi_HASIL</a:t>
            </a:r>
            <a:r>
              <a:rPr lang="en-US" sz="500" dirty="0" smtClean="0"/>
              <a:t>(</a:t>
            </a:r>
            <a:r>
              <a:rPr lang="en-US" sz="500" dirty="0" err="1" smtClean="0"/>
              <a:t>pakanD</a:t>
            </a:r>
            <a:r>
              <a:rPr lang="en-US" sz="500" dirty="0" smtClean="0"/>
              <a:t>)</a:t>
            </a:r>
          </a:p>
          <a:p>
            <a:r>
              <a:rPr lang="en-US" sz="500" dirty="0" smtClean="0"/>
              <a:t>r4 &lt;- </a:t>
            </a:r>
            <a:r>
              <a:rPr lang="en-US" sz="500" dirty="0" err="1" smtClean="0"/>
              <a:t>hasilD</a:t>
            </a:r>
            <a:r>
              <a:rPr lang="en-US" sz="500" dirty="0" smtClean="0"/>
              <a:t> - p4</a:t>
            </a:r>
          </a:p>
          <a:p>
            <a:endParaRPr lang="en-US" sz="500" dirty="0" smtClean="0"/>
          </a:p>
          <a:p>
            <a:r>
              <a:rPr lang="en-US" sz="500" dirty="0" smtClean="0"/>
              <a:t>print("</a:t>
            </a:r>
            <a:r>
              <a:rPr lang="en-US" sz="500" dirty="0" err="1" smtClean="0"/>
              <a:t>Kelinci</a:t>
            </a:r>
            <a:r>
              <a:rPr lang="en-US" sz="500" dirty="0" smtClean="0"/>
              <a:t> D:")</a:t>
            </a:r>
          </a:p>
          <a:p>
            <a:r>
              <a:rPr lang="en-US" sz="500" dirty="0" smtClean="0"/>
              <a:t>print(</a:t>
            </a:r>
            <a:r>
              <a:rPr lang="en-US" sz="500" dirty="0" err="1" smtClean="0"/>
              <a:t>sprintf</a:t>
            </a:r>
            <a:r>
              <a:rPr lang="en-US" sz="500" dirty="0" smtClean="0"/>
              <a:t>("</a:t>
            </a:r>
            <a:r>
              <a:rPr lang="en-US" sz="500" dirty="0" err="1" smtClean="0"/>
              <a:t>prediksi</a:t>
            </a:r>
            <a:r>
              <a:rPr lang="en-US" sz="500" dirty="0" smtClean="0"/>
              <a:t> = %5.2f, residual=%5.2f", p4, r4))</a:t>
            </a:r>
          </a:p>
          <a:p>
            <a:endParaRPr lang="en-US" sz="500" dirty="0"/>
          </a:p>
        </p:txBody>
      </p:sp>
      <p:sp>
        <p:nvSpPr>
          <p:cNvPr id="4" name="TextBox 3"/>
          <p:cNvSpPr txBox="1"/>
          <p:nvPr/>
        </p:nvSpPr>
        <p:spPr>
          <a:xfrm>
            <a:off x="5050536" y="209942"/>
            <a:ext cx="6717792" cy="39703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    y^ =  -4412.33848894731  +  447.015642156536  * x"</a:t>
            </a:r>
            <a:endParaRPr lang="pt-BR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t-BR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print("Prediksi:")</a:t>
            </a: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"Prediksi:"</a:t>
            </a: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print(sprintf("%5.2f %5.2f  %5.2f", p1, p2, p3))</a:t>
            </a: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"2051.51 8756.74  4402.81"</a:t>
            </a:r>
          </a:p>
          <a:p>
            <a:endParaRPr lang="pt-BR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t-BR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print("Residual:")</a:t>
            </a: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"Residual:"</a:t>
            </a: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print(sprintf("%5.2f %5.2f  %5.2f", r1, r2, r3))</a:t>
            </a:r>
          </a:p>
          <a:p>
            <a:r>
              <a:rPr lang="pt-BR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"-121.09 -65.39  186.48"</a:t>
            </a:r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print("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Kelinci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D:")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Kelinci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D:"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print(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sprintf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prediksi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%5.2f, residual=%5.2f", p4, r4))</a:t>
            </a:r>
          </a:p>
          <a:p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[1] "</a:t>
            </a:r>
            <a:r>
              <a:rPr lang="en-US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prediksi</a:t>
            </a:r>
            <a:r>
              <a:rPr lang="en-US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9525.61, residual=-4623.31"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50536" y="4507622"/>
            <a:ext cx="6717792" cy="21929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 summary(</a:t>
            </a:r>
            <a:r>
              <a:rPr lang="en-US" sz="10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linearMod</a:t>
            </a:r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05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Call:</a:t>
            </a: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lm(formula = HASIL ~ </a:t>
            </a:r>
            <a:r>
              <a:rPr lang="en-US" sz="10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pakan</a:t>
            </a:r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data = </a:t>
            </a:r>
            <a:r>
              <a:rPr lang="en-US" sz="10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datax</a:t>
            </a:r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05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Residuals:</a:t>
            </a: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1       2       3 </a:t>
            </a: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-121.09  -65.39  186.48 </a:t>
            </a:r>
          </a:p>
          <a:p>
            <a:endParaRPr lang="en-US" sz="105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Coefficients:</a:t>
            </a: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Estimate Std. Error t value </a:t>
            </a:r>
            <a:r>
              <a:rPr lang="en-US" sz="10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(&gt;|t|)  </a:t>
            </a:r>
          </a:p>
          <a:p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(Intercept) -4412.34     475.98   -9.27   0.0684 .</a:t>
            </a:r>
          </a:p>
          <a:p>
            <a:r>
              <a:rPr lang="en-US" sz="105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pakan</a:t>
            </a:r>
            <a:r>
              <a:rPr lang="en-US" sz="105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447.02      21.53   20.76   0.0306 *</a:t>
            </a:r>
            <a:endParaRPr lang="en-US" sz="1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163056" y="2852928"/>
            <a:ext cx="448056" cy="2569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611112" y="594360"/>
            <a:ext cx="1709928" cy="5413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001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1781</Words>
  <Application>Microsoft Office PowerPoint</Application>
  <PresentationFormat>Widescreen</PresentationFormat>
  <Paragraphs>360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Praktik Linear Model</vt:lpstr>
      <vt:lpstr>Regresi dengan WEKA : “House” Dataset </vt:lpstr>
      <vt:lpstr>Regresi dengan R : “House” dataset</vt:lpstr>
      <vt:lpstr>Memahami variabel “House”</vt:lpstr>
      <vt:lpstr>Memahami variabel “House”</vt:lpstr>
      <vt:lpstr>Memahami variabel “House”</vt:lpstr>
      <vt:lpstr>PowerPoint Presentation</vt:lpstr>
      <vt:lpstr>Kelinci dataset</vt:lpstr>
      <vt:lpstr>Kelinci Dataset</vt:lpstr>
      <vt:lpstr>Oxygen Demand &amp; Solid Reduction</vt:lpstr>
      <vt:lpstr>Build Linear Model</vt:lpstr>
      <vt:lpstr>Build Linear Model</vt:lpstr>
      <vt:lpstr>Back to “House” Dataset</vt:lpstr>
      <vt:lpstr>“House” Dataset</vt:lpstr>
      <vt:lpstr>Checking for statistical significance: p Value “House” Dataset</vt:lpstr>
      <vt:lpstr>Checking for statistical significance: p Value “Oxygen Demand &amp; Solid Reduction” Dataset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Praktik Linear Model</dc:title>
  <dc:creator>ACER</dc:creator>
  <cp:lastModifiedBy>ACER</cp:lastModifiedBy>
  <cp:revision>50</cp:revision>
  <dcterms:created xsi:type="dcterms:W3CDTF">2020-03-02T08:09:55Z</dcterms:created>
  <dcterms:modified xsi:type="dcterms:W3CDTF">2020-03-11T04:46:57Z</dcterms:modified>
</cp:coreProperties>
</file>