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A82C2F-51BE-4857-920E-2CC1A7C3CFF3}"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041F7D-BECC-4B52-80E0-B15313B153D1}" type="slidenum">
              <a:rPr lang="en-US" smtClean="0"/>
              <a:t>‹#›</a:t>
            </a:fld>
            <a:endParaRPr lang="en-US"/>
          </a:p>
        </p:txBody>
      </p:sp>
    </p:spTree>
    <p:extLst>
      <p:ext uri="{BB962C8B-B14F-4D97-AF65-F5344CB8AC3E}">
        <p14:creationId xmlns:p14="http://schemas.microsoft.com/office/powerpoint/2010/main" val="1817688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041F7D-BECC-4B52-80E0-B15313B153D1}" type="slidenum">
              <a:rPr lang="en-US" smtClean="0"/>
              <a:t>1</a:t>
            </a:fld>
            <a:endParaRPr lang="en-US"/>
          </a:p>
        </p:txBody>
      </p:sp>
    </p:spTree>
    <p:extLst>
      <p:ext uri="{BB962C8B-B14F-4D97-AF65-F5344CB8AC3E}">
        <p14:creationId xmlns:p14="http://schemas.microsoft.com/office/powerpoint/2010/main" val="48442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A92FD6A-4263-4EA7-86F7-238AE075654A}" type="datetime1">
              <a:rPr lang="en-US" smtClean="0"/>
              <a:t>9/27/2017</a:t>
            </a:fld>
            <a:endParaRPr lang="en-US" dirty="0"/>
          </a:p>
        </p:txBody>
      </p:sp>
      <p:sp>
        <p:nvSpPr>
          <p:cNvPr id="5" name="Footer Placeholder 4"/>
          <p:cNvSpPr>
            <a:spLocks noGrp="1"/>
          </p:cNvSpPr>
          <p:nvPr>
            <p:ph type="ftr" sz="quarter" idx="11"/>
          </p:nvPr>
        </p:nvSpPr>
        <p:spPr/>
        <p:txBody>
          <a:bodyPr/>
          <a:lstStyle/>
          <a:p>
            <a:r>
              <a:rPr lang="pt-BR" smtClean="0"/>
              <a:t>Djoko Santoso - Agribisnis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189603-1BBA-4067-B17F-1681818625C2}" type="datetime1">
              <a:rPr lang="en-US" smtClean="0"/>
              <a:t>9/27/2017</a:t>
            </a:fld>
            <a:endParaRPr lang="en-US" dirty="0"/>
          </a:p>
        </p:txBody>
      </p:sp>
      <p:sp>
        <p:nvSpPr>
          <p:cNvPr id="6" name="Footer Placeholder 5"/>
          <p:cNvSpPr>
            <a:spLocks noGrp="1"/>
          </p:cNvSpPr>
          <p:nvPr>
            <p:ph type="ftr" sz="quarter" idx="11"/>
          </p:nvPr>
        </p:nvSpPr>
        <p:spPr/>
        <p:txBody>
          <a:bodyPr/>
          <a:lstStyle/>
          <a:p>
            <a:r>
              <a:rPr lang="pt-BR" smtClean="0"/>
              <a:t>Djoko Santoso - Agribisnis - Faperta - Unlam</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2E456-4EA9-4FA5-973B-DDA61FA0DB77}" type="datetime1">
              <a:rPr lang="en-US" smtClean="0"/>
              <a:t>9/27/2017</a:t>
            </a:fld>
            <a:endParaRPr lang="en-US" dirty="0"/>
          </a:p>
        </p:txBody>
      </p:sp>
      <p:sp>
        <p:nvSpPr>
          <p:cNvPr id="5" name="Footer Placeholder 4"/>
          <p:cNvSpPr>
            <a:spLocks noGrp="1"/>
          </p:cNvSpPr>
          <p:nvPr>
            <p:ph type="ftr" sz="quarter" idx="11"/>
          </p:nvPr>
        </p:nvSpPr>
        <p:spPr/>
        <p:txBody>
          <a:bodyPr/>
          <a:lstStyle/>
          <a:p>
            <a:r>
              <a:rPr lang="pt-BR" smtClean="0"/>
              <a:t>Djoko Santoso - Agribisnis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AD900A-4A50-41A3-A29A-3FB17068DEA6}" type="datetime1">
              <a:rPr lang="en-US" smtClean="0"/>
              <a:t>9/27/2017</a:t>
            </a:fld>
            <a:endParaRPr lang="en-US" dirty="0"/>
          </a:p>
        </p:txBody>
      </p:sp>
      <p:sp>
        <p:nvSpPr>
          <p:cNvPr id="5" name="Footer Placeholder 4"/>
          <p:cNvSpPr>
            <a:spLocks noGrp="1"/>
          </p:cNvSpPr>
          <p:nvPr>
            <p:ph type="ftr" sz="quarter" idx="11"/>
          </p:nvPr>
        </p:nvSpPr>
        <p:spPr/>
        <p:txBody>
          <a:bodyPr/>
          <a:lstStyle/>
          <a:p>
            <a:r>
              <a:rPr lang="pt-BR" smtClean="0"/>
              <a:t>Djoko Santoso - Agribisnis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51490C-ACA0-4250-9214-3864210B412B}" type="datetime1">
              <a:rPr lang="en-US" smtClean="0"/>
              <a:t>9/27/2017</a:t>
            </a:fld>
            <a:endParaRPr lang="en-US" dirty="0"/>
          </a:p>
        </p:txBody>
      </p:sp>
      <p:sp>
        <p:nvSpPr>
          <p:cNvPr id="5" name="Footer Placeholder 4"/>
          <p:cNvSpPr>
            <a:spLocks noGrp="1"/>
          </p:cNvSpPr>
          <p:nvPr>
            <p:ph type="ftr" sz="quarter" idx="11"/>
          </p:nvPr>
        </p:nvSpPr>
        <p:spPr/>
        <p:txBody>
          <a:bodyPr/>
          <a:lstStyle/>
          <a:p>
            <a:r>
              <a:rPr lang="pt-BR" smtClean="0"/>
              <a:t>Djoko Santoso - Agribisnis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03147F4-FB36-462A-A31B-F2023E8A0B06}" type="datetime1">
              <a:rPr lang="en-US" smtClean="0"/>
              <a:t>9/27/2017</a:t>
            </a:fld>
            <a:endParaRPr lang="en-US" dirty="0"/>
          </a:p>
        </p:txBody>
      </p:sp>
      <p:sp>
        <p:nvSpPr>
          <p:cNvPr id="4" name="Footer Placeholder 4"/>
          <p:cNvSpPr>
            <a:spLocks noGrp="1"/>
          </p:cNvSpPr>
          <p:nvPr>
            <p:ph type="ftr" sz="quarter" idx="11"/>
          </p:nvPr>
        </p:nvSpPr>
        <p:spPr/>
        <p:txBody>
          <a:bodyPr/>
          <a:lstStyle/>
          <a:p>
            <a:r>
              <a:rPr lang="pt-BR" smtClean="0"/>
              <a:t>Djoko Santoso - Agribisnis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B53442B-D681-442E-AD54-FD8AC108B4CC}" type="datetime1">
              <a:rPr lang="en-US" smtClean="0"/>
              <a:t>9/27/2017</a:t>
            </a:fld>
            <a:endParaRPr lang="en-US" dirty="0"/>
          </a:p>
        </p:txBody>
      </p:sp>
      <p:sp>
        <p:nvSpPr>
          <p:cNvPr id="4" name="Footer Placeholder 4"/>
          <p:cNvSpPr>
            <a:spLocks noGrp="1"/>
          </p:cNvSpPr>
          <p:nvPr>
            <p:ph type="ftr" sz="quarter" idx="11"/>
          </p:nvPr>
        </p:nvSpPr>
        <p:spPr/>
        <p:txBody>
          <a:bodyPr/>
          <a:lstStyle/>
          <a:p>
            <a:r>
              <a:rPr lang="pt-BR" smtClean="0"/>
              <a:t>Djoko Santoso - Agribisnis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21F2FC-BEE4-44F9-81CD-8525C7E037A9}" type="datetime1">
              <a:rPr lang="en-US" smtClean="0"/>
              <a:t>9/27/2017</a:t>
            </a:fld>
            <a:endParaRPr lang="en-US" dirty="0"/>
          </a:p>
        </p:txBody>
      </p:sp>
      <p:sp>
        <p:nvSpPr>
          <p:cNvPr id="5" name="Footer Placeholder 4"/>
          <p:cNvSpPr>
            <a:spLocks noGrp="1"/>
          </p:cNvSpPr>
          <p:nvPr>
            <p:ph type="ftr" sz="quarter" idx="11"/>
          </p:nvPr>
        </p:nvSpPr>
        <p:spPr/>
        <p:txBody>
          <a:bodyPr/>
          <a:lstStyle/>
          <a:p>
            <a:r>
              <a:rPr lang="pt-BR" smtClean="0"/>
              <a:t>Djoko Santoso - Agribisnis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76DEC6-2E94-4FD5-91D9-0D230D7CCFFA}" type="datetime1">
              <a:rPr lang="en-US" smtClean="0"/>
              <a:t>9/27/2017</a:t>
            </a:fld>
            <a:endParaRPr lang="en-US" dirty="0"/>
          </a:p>
        </p:txBody>
      </p:sp>
      <p:sp>
        <p:nvSpPr>
          <p:cNvPr id="5" name="Footer Placeholder 4"/>
          <p:cNvSpPr>
            <a:spLocks noGrp="1"/>
          </p:cNvSpPr>
          <p:nvPr>
            <p:ph type="ftr" sz="quarter" idx="11"/>
          </p:nvPr>
        </p:nvSpPr>
        <p:spPr/>
        <p:txBody>
          <a:bodyPr/>
          <a:lstStyle/>
          <a:p>
            <a:r>
              <a:rPr lang="pt-BR" smtClean="0"/>
              <a:t>Djoko Santoso - Agribisnis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AE468929-0E52-4BFF-AB38-93091060B822}" type="datetime1">
              <a:rPr lang="en-US" smtClean="0"/>
              <a:t>9/27/2017</a:t>
            </a:fld>
            <a:endParaRPr lang="en-US" dirty="0"/>
          </a:p>
        </p:txBody>
      </p:sp>
      <p:sp>
        <p:nvSpPr>
          <p:cNvPr id="5" name="Footer Placeholder 4"/>
          <p:cNvSpPr>
            <a:spLocks noGrp="1"/>
          </p:cNvSpPr>
          <p:nvPr>
            <p:ph type="ftr" sz="quarter" idx="11"/>
          </p:nvPr>
        </p:nvSpPr>
        <p:spPr/>
        <p:txBody>
          <a:bodyPr/>
          <a:lstStyle/>
          <a:p>
            <a:r>
              <a:rPr lang="pt-BR" smtClean="0"/>
              <a:t>Djoko Santoso - Agribisnis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0ED8A3-3141-4761-8F52-4487C15506C1}" type="datetime1">
              <a:rPr lang="en-US" smtClean="0"/>
              <a:t>9/27/2017</a:t>
            </a:fld>
            <a:endParaRPr lang="en-US" dirty="0"/>
          </a:p>
        </p:txBody>
      </p:sp>
      <p:sp>
        <p:nvSpPr>
          <p:cNvPr id="5" name="Footer Placeholder 4"/>
          <p:cNvSpPr>
            <a:spLocks noGrp="1"/>
          </p:cNvSpPr>
          <p:nvPr>
            <p:ph type="ftr" sz="quarter" idx="11"/>
          </p:nvPr>
        </p:nvSpPr>
        <p:spPr/>
        <p:txBody>
          <a:bodyPr/>
          <a:lstStyle/>
          <a:p>
            <a:r>
              <a:rPr lang="pt-BR" smtClean="0"/>
              <a:t>Djoko Santoso - Agribisnis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A89E455-DBA0-422E-83DF-62CDD79EA88A}" type="datetime1">
              <a:rPr lang="en-US" smtClean="0"/>
              <a:t>9/27/2017</a:t>
            </a:fld>
            <a:endParaRPr lang="en-US" dirty="0"/>
          </a:p>
        </p:txBody>
      </p:sp>
      <p:sp>
        <p:nvSpPr>
          <p:cNvPr id="6" name="Footer Placeholder 5"/>
          <p:cNvSpPr>
            <a:spLocks noGrp="1"/>
          </p:cNvSpPr>
          <p:nvPr>
            <p:ph type="ftr" sz="quarter" idx="11"/>
          </p:nvPr>
        </p:nvSpPr>
        <p:spPr/>
        <p:txBody>
          <a:bodyPr/>
          <a:lstStyle/>
          <a:p>
            <a:r>
              <a:rPr lang="pt-BR" smtClean="0"/>
              <a:t>Djoko Santoso - Agribisnis - Faperta - Unlam</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76FC1AE-CA79-4FC6-B1AF-88F33FE04965}" type="datetime1">
              <a:rPr lang="en-US" smtClean="0"/>
              <a:t>9/27/2017</a:t>
            </a:fld>
            <a:endParaRPr lang="en-US" dirty="0"/>
          </a:p>
        </p:txBody>
      </p:sp>
      <p:sp>
        <p:nvSpPr>
          <p:cNvPr id="8" name="Footer Placeholder 7"/>
          <p:cNvSpPr>
            <a:spLocks noGrp="1"/>
          </p:cNvSpPr>
          <p:nvPr>
            <p:ph type="ftr" sz="quarter" idx="11"/>
          </p:nvPr>
        </p:nvSpPr>
        <p:spPr/>
        <p:txBody>
          <a:bodyPr/>
          <a:lstStyle/>
          <a:p>
            <a:r>
              <a:rPr lang="pt-BR" smtClean="0"/>
              <a:t>Djoko Santoso - Agribisnis - Faperta - Unlam</a:t>
            </a:r>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72497A17-9CFD-4C1A-9816-46D8BAE1655E}" type="datetime1">
              <a:rPr lang="en-US" smtClean="0"/>
              <a:t>9/27/2017</a:t>
            </a:fld>
            <a:endParaRPr lang="en-US" dirty="0"/>
          </a:p>
        </p:txBody>
      </p:sp>
      <p:sp>
        <p:nvSpPr>
          <p:cNvPr id="5"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B99A238-B2FC-4E77-8379-DCC9F62E57E8}" type="datetime1">
              <a:rPr lang="en-US" smtClean="0"/>
              <a:t>9/27/2017</a:t>
            </a:fld>
            <a:endParaRPr lang="en-US" dirty="0"/>
          </a:p>
        </p:txBody>
      </p:sp>
      <p:sp>
        <p:nvSpPr>
          <p:cNvPr id="5" name="Footer Placeholder 2"/>
          <p:cNvSpPr>
            <a:spLocks noGrp="1"/>
          </p:cNvSpPr>
          <p:nvPr>
            <p:ph type="ftr" sz="quarter" idx="11"/>
          </p:nvPr>
        </p:nvSpPr>
        <p:spPr/>
        <p:txBody>
          <a:bodyPr/>
          <a:lstStyle/>
          <a:p>
            <a:r>
              <a:rPr lang="pt-BR" smtClean="0"/>
              <a:t>Djoko Santoso - Agribisnis - Faperta - Unlam</a:t>
            </a:r>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E88B66FF-5861-42E6-9EE4-69F0B4B19443}" type="datetime1">
              <a:rPr lang="en-US" smtClean="0"/>
              <a:t>9/27/2017</a:t>
            </a:fld>
            <a:endParaRPr lang="en-US" dirty="0"/>
          </a:p>
        </p:txBody>
      </p:sp>
      <p:sp>
        <p:nvSpPr>
          <p:cNvPr id="5" name="Footer Placeholder 5"/>
          <p:cNvSpPr>
            <a:spLocks noGrp="1"/>
          </p:cNvSpPr>
          <p:nvPr>
            <p:ph type="ftr" sz="quarter" idx="11"/>
          </p:nvPr>
        </p:nvSpPr>
        <p:spPr/>
        <p:txBody>
          <a:bodyPr/>
          <a:lstStyle/>
          <a:p>
            <a:r>
              <a:rPr lang="pt-BR" smtClean="0"/>
              <a:t>Djoko Santoso - Agribisnis - Faperta - Unlam</a:t>
            </a:r>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6DB0DF-411D-4EF1-853F-EB9B31CF3742}" type="datetime1">
              <a:rPr lang="en-US" smtClean="0"/>
              <a:t>9/27/2017</a:t>
            </a:fld>
            <a:endParaRPr lang="en-US" dirty="0"/>
          </a:p>
        </p:txBody>
      </p:sp>
      <p:sp>
        <p:nvSpPr>
          <p:cNvPr id="6" name="Footer Placeholder 5"/>
          <p:cNvSpPr>
            <a:spLocks noGrp="1"/>
          </p:cNvSpPr>
          <p:nvPr>
            <p:ph type="ftr" sz="quarter" idx="11"/>
          </p:nvPr>
        </p:nvSpPr>
        <p:spPr/>
        <p:txBody>
          <a:bodyPr/>
          <a:lstStyle/>
          <a:p>
            <a:r>
              <a:rPr lang="pt-BR" smtClean="0"/>
              <a:t>Djoko Santoso - Agribisnis - Faperta - Unlam</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B8D78C8-EF62-4CF9-92C3-55E85FAF145F}" type="datetime1">
              <a:rPr lang="en-US" smtClean="0"/>
              <a:t>9/27/2017</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pt-BR" smtClean="0"/>
              <a:t>Djoko Santoso - Agribisnis - Faperta - Unlam</a:t>
            </a:r>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hd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400" smtClean="0"/>
              <a:t>Pokok Bahasan 8 : </a:t>
            </a:r>
            <a:br>
              <a:rPr lang="en-US" sz="2400" smtClean="0"/>
            </a:br>
            <a:r>
              <a:rPr lang="en-US" sz="6600" smtClean="0"/>
              <a:t>Membangun Kontak Dengan Konsumen</a:t>
            </a:r>
            <a:endParaRPr lang="en-US" sz="660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80057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2980" y="1227222"/>
            <a:ext cx="10356090" cy="5021178"/>
          </a:xfrm>
        </p:spPr>
        <p:txBody>
          <a:bodyPr>
            <a:normAutofit/>
          </a:bodyPr>
          <a:lstStyle/>
          <a:p>
            <a:pPr marL="0" indent="0">
              <a:buNone/>
            </a:pPr>
            <a:r>
              <a:rPr lang="en-US" sz="2400" smtClean="0">
                <a:latin typeface="Arial" panose="020B0604020202020204" pitchFamily="34" charset="0"/>
                <a:cs typeface="Arial" panose="020B0604020202020204" pitchFamily="34" charset="0"/>
              </a:rPr>
              <a:t>Kapasitas Mental</a:t>
            </a:r>
          </a:p>
          <a:p>
            <a:r>
              <a:rPr lang="en-US" sz="2400">
                <a:latin typeface="Arial" panose="020B0604020202020204" pitchFamily="34" charset="0"/>
                <a:cs typeface="Arial" panose="020B0604020202020204" pitchFamily="34" charset="0"/>
              </a:rPr>
              <a:t>Sensory Memory : Bagian dari kapasitas digunakan ketika awalnya menganalisis stimulus terdeteksi oleh salah satu panca </a:t>
            </a:r>
            <a:r>
              <a:rPr lang="en-US" sz="2400">
                <a:latin typeface="Arial" panose="020B0604020202020204" pitchFamily="34" charset="0"/>
                <a:cs typeface="Arial" panose="020B0604020202020204" pitchFamily="34" charset="0"/>
              </a:rPr>
              <a:t>indera </a:t>
            </a:r>
            <a:r>
              <a:rPr lang="en-US" sz="2400" smtClean="0">
                <a:latin typeface="Arial" panose="020B0604020202020204" pitchFamily="34" charset="0"/>
                <a:cs typeface="Arial" panose="020B0604020202020204" pitchFamily="34" charset="0"/>
              </a:rPr>
              <a:t>kita</a:t>
            </a:r>
          </a:p>
          <a:p>
            <a:r>
              <a:rPr lang="en-US" sz="2400" smtClean="0">
                <a:latin typeface="Arial" panose="020B0604020202020204" pitchFamily="34" charset="0"/>
                <a:cs typeface="Arial" panose="020B0604020202020204" pitchFamily="34" charset="0"/>
              </a:rPr>
              <a:t>Short-term Memory : </a:t>
            </a:r>
            <a:r>
              <a:rPr lang="sv-SE" sz="2400">
                <a:latin typeface="Arial" panose="020B0604020202020204" pitchFamily="34" charset="0"/>
                <a:cs typeface="Arial" panose="020B0604020202020204" pitchFamily="34" charset="0"/>
              </a:rPr>
              <a:t>stimulus ditafsirkan </a:t>
            </a:r>
            <a:r>
              <a:rPr lang="sv-SE" sz="2400">
                <a:latin typeface="Arial" panose="020B0604020202020204" pitchFamily="34" charset="0"/>
                <a:cs typeface="Arial" panose="020B0604020202020204" pitchFamily="34" charset="0"/>
              </a:rPr>
              <a:t>dan </a:t>
            </a:r>
            <a:r>
              <a:rPr lang="sv-SE" sz="2400" smtClean="0">
                <a:latin typeface="Arial" panose="020B0604020202020204" pitchFamily="34" charset="0"/>
                <a:cs typeface="Arial" panose="020B0604020202020204" pitchFamily="34" charset="0"/>
              </a:rPr>
              <a:t>dicerna dengan  </a:t>
            </a:r>
            <a:r>
              <a:rPr lang="sv-SE" sz="2400">
                <a:latin typeface="Arial" panose="020B0604020202020204" pitchFamily="34" charset="0"/>
                <a:cs typeface="Arial" panose="020B0604020202020204" pitchFamily="34" charset="0"/>
              </a:rPr>
              <a:t>menggunakan konsep-konsep yang disimpan dalam memori jangka panjang (di mana pemikiran </a:t>
            </a:r>
            <a:r>
              <a:rPr lang="sv-SE" sz="2400">
                <a:latin typeface="Arial" panose="020B0604020202020204" pitchFamily="34" charset="0"/>
                <a:cs typeface="Arial" panose="020B0604020202020204" pitchFamily="34" charset="0"/>
              </a:rPr>
              <a:t>terjadi</a:t>
            </a:r>
            <a:r>
              <a:rPr lang="sv-SE" sz="2400" smtClean="0">
                <a:latin typeface="Arial" panose="020B0604020202020204" pitchFamily="34" charset="0"/>
                <a:cs typeface="Arial" panose="020B0604020202020204" pitchFamily="34" charset="0"/>
              </a:rPr>
              <a:t>)</a:t>
            </a:r>
          </a:p>
          <a:p>
            <a:r>
              <a:rPr lang="en-US" sz="2400" smtClean="0">
                <a:latin typeface="Arial" panose="020B0604020202020204" pitchFamily="34" charset="0"/>
                <a:cs typeface="Arial" panose="020B0604020202020204" pitchFamily="34" charset="0"/>
              </a:rPr>
              <a:t>Long-term Memory : gudang mental yang digunakan untuk menyimpan pengetahuan.</a:t>
            </a:r>
            <a:endParaRPr lang="en-US" sz="24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10</a:t>
            </a:fld>
            <a:endParaRPr lang="en-US" dirty="0"/>
          </a:p>
        </p:txBody>
      </p:sp>
      <p:sp>
        <p:nvSpPr>
          <p:cNvPr id="6" name="Text Box 2"/>
          <p:cNvSpPr txBox="1">
            <a:spLocks noGrp="1" noChangeArrowheads="1"/>
          </p:cNvSpPr>
          <p:nvPr>
            <p:ph type="title"/>
          </p:nvPr>
        </p:nvSpPr>
        <p:spPr bwMode="auto">
          <a:xfrm>
            <a:off x="372979" y="452718"/>
            <a:ext cx="967785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3600" b="1">
                <a:solidFill>
                  <a:srgbClr val="00FF00"/>
                </a:solidFill>
                <a:latin typeface="Arial" panose="020B0604020202020204" pitchFamily="34" charset="0"/>
              </a:rPr>
              <a:t>Attention</a:t>
            </a:r>
            <a:endParaRPr lang="en-US" altLang="en-US" sz="3200" b="1">
              <a:solidFill>
                <a:srgbClr val="00FF00"/>
              </a:solidFill>
              <a:latin typeface="Arial" panose="020B0604020202020204" pitchFamily="34" charset="0"/>
            </a:endParaRPr>
          </a:p>
        </p:txBody>
      </p:sp>
    </p:spTree>
    <p:extLst>
      <p:ext uri="{BB962C8B-B14F-4D97-AF65-F5344CB8AC3E}">
        <p14:creationId xmlns:p14="http://schemas.microsoft.com/office/powerpoint/2010/main" val="1341536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2980" y="1203158"/>
            <a:ext cx="10262936" cy="5045241"/>
          </a:xfrm>
        </p:spPr>
        <p:txBody>
          <a:bodyPr>
            <a:normAutofit/>
          </a:bodyPr>
          <a:lstStyle/>
          <a:p>
            <a:r>
              <a:rPr lang="en-US" sz="2400">
                <a:latin typeface="Arial" panose="020B0604020202020204" pitchFamily="34" charset="0"/>
                <a:cs typeface="Arial" panose="020B0604020202020204" pitchFamily="34" charset="0"/>
              </a:rPr>
              <a:t>Memori jangka pendek </a:t>
            </a:r>
            <a:r>
              <a:rPr lang="en-US" sz="2400">
                <a:latin typeface="Arial" panose="020B0604020202020204" pitchFamily="34" charset="0"/>
                <a:cs typeface="Arial" panose="020B0604020202020204" pitchFamily="34" charset="0"/>
              </a:rPr>
              <a:t>adalah </a:t>
            </a:r>
            <a:r>
              <a:rPr lang="en-US" sz="2400" smtClean="0">
                <a:latin typeface="Arial" panose="020B0604020202020204" pitchFamily="34" charset="0"/>
                <a:cs typeface="Arial" panose="020B0604020202020204" pitchFamily="34" charset="0"/>
              </a:rPr>
              <a:t>sumber </a:t>
            </a:r>
            <a:r>
              <a:rPr lang="en-US" sz="2400">
                <a:latin typeface="Arial" panose="020B0604020202020204" pitchFamily="34" charset="0"/>
                <a:cs typeface="Arial" panose="020B0604020202020204" pitchFamily="34" charset="0"/>
              </a:rPr>
              <a:t>daya </a:t>
            </a:r>
            <a:r>
              <a:rPr lang="en-US" sz="2400">
                <a:latin typeface="Arial" panose="020B0604020202020204" pitchFamily="34" charset="0"/>
                <a:cs typeface="Arial" panose="020B0604020202020204" pitchFamily="34" charset="0"/>
              </a:rPr>
              <a:t>mental </a:t>
            </a:r>
            <a:r>
              <a:rPr lang="en-US" sz="2400" smtClean="0">
                <a:latin typeface="Arial" panose="020B0604020202020204" pitchFamily="34" charset="0"/>
                <a:cs typeface="Arial" panose="020B0604020202020204" pitchFamily="34" charset="0"/>
              </a:rPr>
              <a:t>yang terbatas</a:t>
            </a:r>
          </a:p>
          <a:p>
            <a:r>
              <a:rPr lang="en-US" sz="2400">
                <a:latin typeface="Arial" panose="020B0604020202020204" pitchFamily="34" charset="0"/>
                <a:cs typeface="Arial" panose="020B0604020202020204" pitchFamily="34" charset="0"/>
              </a:rPr>
              <a:t>Rentang perhatian mengukur berapa lama memori jangka pendek dapat difokuskan pada </a:t>
            </a:r>
            <a:r>
              <a:rPr lang="en-US" sz="2400">
                <a:latin typeface="Arial" panose="020B0604020202020204" pitchFamily="34" charset="0"/>
                <a:cs typeface="Arial" panose="020B0604020202020204" pitchFamily="34" charset="0"/>
              </a:rPr>
              <a:t>stimulus </a:t>
            </a:r>
            <a:r>
              <a:rPr lang="en-US" sz="2400" smtClean="0">
                <a:latin typeface="Arial" panose="020B0604020202020204" pitchFamily="34" charset="0"/>
                <a:cs typeface="Arial" panose="020B0604020202020204" pitchFamily="34" charset="0"/>
              </a:rPr>
              <a:t>tunggal</a:t>
            </a:r>
          </a:p>
          <a:p>
            <a:r>
              <a:rPr lang="en-US" sz="2400">
                <a:latin typeface="Arial" panose="020B0604020202020204" pitchFamily="34" charset="0"/>
                <a:cs typeface="Arial" panose="020B0604020202020204" pitchFamily="34" charset="0"/>
              </a:rPr>
              <a:t>Iklan singkat mengatasi rentang </a:t>
            </a:r>
            <a:r>
              <a:rPr lang="en-US" sz="2400">
                <a:latin typeface="Arial" panose="020B0604020202020204" pitchFamily="34" charset="0"/>
                <a:cs typeface="Arial" panose="020B0604020202020204" pitchFamily="34" charset="0"/>
              </a:rPr>
              <a:t>perhatian </a:t>
            </a:r>
            <a:r>
              <a:rPr lang="en-US" sz="2400">
                <a:latin typeface="Arial" panose="020B0604020202020204" pitchFamily="34" charset="0"/>
                <a:cs typeface="Arial" panose="020B0604020202020204" pitchFamily="34" charset="0"/>
              </a:rPr>
              <a:t>konsumen </a:t>
            </a:r>
            <a:r>
              <a:rPr lang="en-US" sz="2400" smtClean="0">
                <a:latin typeface="Arial" panose="020B0604020202020204" pitchFamily="34" charset="0"/>
                <a:cs typeface="Arial" panose="020B0604020202020204" pitchFamily="34" charset="0"/>
              </a:rPr>
              <a:t>yang terbatas</a:t>
            </a:r>
          </a:p>
          <a:p>
            <a:r>
              <a:rPr lang="nn-NO" sz="2400">
                <a:latin typeface="Arial" panose="020B0604020202020204" pitchFamily="34" charset="0"/>
                <a:cs typeface="Arial" panose="020B0604020202020204" pitchFamily="34" charset="0"/>
              </a:rPr>
              <a:t>Informasi </a:t>
            </a:r>
            <a:r>
              <a:rPr lang="nn-NO" sz="2400">
                <a:latin typeface="Arial" panose="020B0604020202020204" pitchFamily="34" charset="0"/>
                <a:cs typeface="Arial" panose="020B0604020202020204" pitchFamily="34" charset="0"/>
              </a:rPr>
              <a:t>harus </a:t>
            </a:r>
            <a:r>
              <a:rPr lang="nn-NO" sz="2400" smtClean="0">
                <a:latin typeface="Arial" panose="020B0604020202020204" pitchFamily="34" charset="0"/>
                <a:cs typeface="Arial" panose="020B0604020202020204" pitchFamily="34" charset="0"/>
              </a:rPr>
              <a:t>diaktivasi </a:t>
            </a:r>
            <a:r>
              <a:rPr lang="nn-NO" sz="2400">
                <a:latin typeface="Arial" panose="020B0604020202020204" pitchFamily="34" charset="0"/>
                <a:cs typeface="Arial" panose="020B0604020202020204" pitchFamily="34" charset="0"/>
              </a:rPr>
              <a:t>untuk tetap tinggal di </a:t>
            </a:r>
            <a:r>
              <a:rPr lang="nn-NO" sz="2400">
                <a:latin typeface="Arial" panose="020B0604020202020204" pitchFamily="34" charset="0"/>
                <a:cs typeface="Arial" panose="020B0604020202020204" pitchFamily="34" charset="0"/>
              </a:rPr>
              <a:t>memori </a:t>
            </a:r>
            <a:r>
              <a:rPr lang="nn-NO" sz="2400" smtClean="0">
                <a:latin typeface="Arial" panose="020B0604020202020204" pitchFamily="34" charset="0"/>
                <a:cs typeface="Arial" panose="020B0604020202020204" pitchFamily="34" charset="0"/>
              </a:rPr>
              <a:t>jangka pendek</a:t>
            </a:r>
          </a:p>
          <a:p>
            <a:r>
              <a:rPr lang="en-US" sz="2400">
                <a:latin typeface="Arial" panose="020B0604020202020204" pitchFamily="34" charset="0"/>
                <a:cs typeface="Arial" panose="020B0604020202020204" pitchFamily="34" charset="0"/>
              </a:rPr>
              <a:t>Ukuran atau kapasitas memori jangka pendek ini </a:t>
            </a:r>
            <a:r>
              <a:rPr lang="en-US" sz="2400">
                <a:latin typeface="Arial" panose="020B0604020202020204" pitchFamily="34" charset="0"/>
                <a:cs typeface="Arial" panose="020B0604020202020204" pitchFamily="34" charset="0"/>
              </a:rPr>
              <a:t>juga </a:t>
            </a:r>
            <a:r>
              <a:rPr lang="en-US" sz="2400" smtClean="0">
                <a:latin typeface="Arial" panose="020B0604020202020204" pitchFamily="34" charset="0"/>
                <a:cs typeface="Arial" panose="020B0604020202020204" pitchFamily="34" charset="0"/>
              </a:rPr>
              <a:t>terbatas</a:t>
            </a:r>
          </a:p>
          <a:p>
            <a:r>
              <a:rPr lang="en-US" sz="2400">
                <a:latin typeface="Arial" panose="020B0604020202020204" pitchFamily="34" charset="0"/>
                <a:cs typeface="Arial" panose="020B0604020202020204" pitchFamily="34" charset="0"/>
              </a:rPr>
              <a:t>Ukuran memori jangka pendek diukur dalam potongan informasi, pengelompokan informasi yang dapat diproses </a:t>
            </a:r>
            <a:r>
              <a:rPr lang="en-US" sz="2400">
                <a:latin typeface="Arial" panose="020B0604020202020204" pitchFamily="34" charset="0"/>
                <a:cs typeface="Arial" panose="020B0604020202020204" pitchFamily="34" charset="0"/>
              </a:rPr>
              <a:t>sebagai </a:t>
            </a:r>
            <a:r>
              <a:rPr lang="en-US" sz="2400">
                <a:latin typeface="Arial" panose="020B0604020202020204" pitchFamily="34" charset="0"/>
                <a:cs typeface="Arial" panose="020B0604020202020204" pitchFamily="34" charset="0"/>
              </a:rPr>
              <a:t>seluruh unit. Kapasitas bervariasi dari 4 hingga </a:t>
            </a:r>
            <a:r>
              <a:rPr lang="en-US" sz="2400">
                <a:latin typeface="Arial" panose="020B0604020202020204" pitchFamily="34" charset="0"/>
                <a:cs typeface="Arial" panose="020B0604020202020204" pitchFamily="34" charset="0"/>
              </a:rPr>
              <a:t>7 </a:t>
            </a:r>
            <a:r>
              <a:rPr lang="en-US" sz="2400" smtClean="0">
                <a:latin typeface="Arial" panose="020B0604020202020204" pitchFamily="34" charset="0"/>
                <a:cs typeface="Arial" panose="020B0604020202020204" pitchFamily="34" charset="0"/>
              </a:rPr>
              <a:t>potongan.</a:t>
            </a:r>
          </a:p>
          <a:p>
            <a:r>
              <a:rPr lang="en-US" sz="2400">
                <a:latin typeface="Arial" panose="020B0604020202020204" pitchFamily="34" charset="0"/>
                <a:cs typeface="Arial" panose="020B0604020202020204" pitchFamily="34" charset="0"/>
              </a:rPr>
              <a:t>Mengungkapkan informasi produk selengkapnya dapat benar-benar membingungkan konsumen daripada membantu mereka</a:t>
            </a: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11</a:t>
            </a:fld>
            <a:endParaRPr lang="en-US" dirty="0"/>
          </a:p>
        </p:txBody>
      </p:sp>
      <p:sp>
        <p:nvSpPr>
          <p:cNvPr id="6" name="Text Box 2"/>
          <p:cNvSpPr txBox="1">
            <a:spLocks noGrp="1" noChangeArrowheads="1"/>
          </p:cNvSpPr>
          <p:nvPr>
            <p:ph type="title"/>
          </p:nvPr>
        </p:nvSpPr>
        <p:spPr bwMode="auto">
          <a:xfrm>
            <a:off x="372979" y="452718"/>
            <a:ext cx="967785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3600" b="1">
                <a:solidFill>
                  <a:srgbClr val="00FF00"/>
                </a:solidFill>
                <a:latin typeface="Arial" panose="020B0604020202020204" pitchFamily="34" charset="0"/>
              </a:rPr>
              <a:t>Attention</a:t>
            </a:r>
            <a:endParaRPr lang="en-US" altLang="en-US" sz="3200" b="1">
              <a:solidFill>
                <a:srgbClr val="00FF00"/>
              </a:solidFill>
              <a:latin typeface="Arial" panose="020B0604020202020204" pitchFamily="34" charset="0"/>
            </a:endParaRPr>
          </a:p>
        </p:txBody>
      </p:sp>
    </p:spTree>
    <p:extLst>
      <p:ext uri="{BB962C8B-B14F-4D97-AF65-F5344CB8AC3E}">
        <p14:creationId xmlns:p14="http://schemas.microsoft.com/office/powerpoint/2010/main" val="1444309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ircle(in)">
                                      <p:cBhvr>
                                        <p:cTn id="4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38408"/>
          </a:xfrm>
        </p:spPr>
        <p:txBody>
          <a:bodyPr/>
          <a:lstStyle/>
          <a:p>
            <a:r>
              <a:rPr lang="en-US" sz="3600">
                <a:latin typeface="Arial" panose="020B0604020202020204" pitchFamily="34" charset="0"/>
                <a:cs typeface="Arial" panose="020B0604020202020204" pitchFamily="34" charset="0"/>
              </a:rPr>
              <a:t>Merebut perhatian konsumen</a:t>
            </a:r>
          </a:p>
        </p:txBody>
      </p:sp>
      <p:sp>
        <p:nvSpPr>
          <p:cNvPr id="3" name="Content Placeholder 2"/>
          <p:cNvSpPr>
            <a:spLocks noGrp="1"/>
          </p:cNvSpPr>
          <p:nvPr>
            <p:ph idx="1"/>
          </p:nvPr>
        </p:nvSpPr>
        <p:spPr>
          <a:xfrm>
            <a:off x="646112" y="1191126"/>
            <a:ext cx="10082958" cy="5057273"/>
          </a:xfrm>
        </p:spPr>
        <p:txBody>
          <a:bodyPr>
            <a:normAutofit/>
          </a:bodyPr>
          <a:lstStyle/>
          <a:p>
            <a:r>
              <a:rPr lang="en-US" sz="2400">
                <a:latin typeface="Arial" panose="020B0604020202020204" pitchFamily="34" charset="0"/>
                <a:cs typeface="Arial" panose="020B0604020202020204" pitchFamily="34" charset="0"/>
              </a:rPr>
              <a:t>Konsumen dibombardir dengan informasi produk dan iklan </a:t>
            </a:r>
            <a:r>
              <a:rPr lang="en-US" sz="2400">
                <a:latin typeface="Arial" panose="020B0604020202020204" pitchFamily="34" charset="0"/>
                <a:cs typeface="Arial" panose="020B0604020202020204" pitchFamily="34" charset="0"/>
              </a:rPr>
              <a:t>setiap </a:t>
            </a:r>
            <a:r>
              <a:rPr lang="en-US" sz="2400" smtClean="0">
                <a:latin typeface="Arial" panose="020B0604020202020204" pitchFamily="34" charset="0"/>
                <a:cs typeface="Arial" panose="020B0604020202020204" pitchFamily="34" charset="0"/>
              </a:rPr>
              <a:t>hari</a:t>
            </a:r>
          </a:p>
          <a:p>
            <a:r>
              <a:rPr lang="en-US" sz="2400">
                <a:latin typeface="Arial" panose="020B0604020202020204" pitchFamily="34" charset="0"/>
                <a:cs typeface="Arial" panose="020B0604020202020204" pitchFamily="34" charset="0"/>
              </a:rPr>
              <a:t>Perusahaan memiliki tugas </a:t>
            </a:r>
            <a:r>
              <a:rPr lang="en-US" sz="2400">
                <a:latin typeface="Arial" panose="020B0604020202020204" pitchFamily="34" charset="0"/>
                <a:cs typeface="Arial" panose="020B0604020202020204" pitchFamily="34" charset="0"/>
              </a:rPr>
              <a:t>berat </a:t>
            </a:r>
            <a:r>
              <a:rPr lang="en-US" sz="2400" smtClean="0">
                <a:latin typeface="Arial" panose="020B0604020202020204" pitchFamily="34" charset="0"/>
                <a:cs typeface="Arial" panose="020B0604020202020204" pitchFamily="34" charset="0"/>
              </a:rPr>
              <a:t>untuk melintasi rintangan dan kekacauan </a:t>
            </a:r>
            <a:r>
              <a:rPr lang="en-US" sz="2400">
                <a:latin typeface="Arial" panose="020B0604020202020204" pitchFamily="34" charset="0"/>
                <a:cs typeface="Arial" panose="020B0604020202020204" pitchFamily="34" charset="0"/>
              </a:rPr>
              <a:t>untuk menarik </a:t>
            </a:r>
            <a:r>
              <a:rPr lang="en-US" sz="2400">
                <a:latin typeface="Arial" panose="020B0604020202020204" pitchFamily="34" charset="0"/>
                <a:cs typeface="Arial" panose="020B0604020202020204" pitchFamily="34" charset="0"/>
              </a:rPr>
              <a:t>perhatian </a:t>
            </a:r>
            <a:r>
              <a:rPr lang="en-US" sz="2400" smtClean="0">
                <a:latin typeface="Arial" panose="020B0604020202020204" pitchFamily="34" charset="0"/>
                <a:cs typeface="Arial" panose="020B0604020202020204" pitchFamily="34" charset="0"/>
              </a:rPr>
              <a:t>konsumen</a:t>
            </a:r>
          </a:p>
          <a:p>
            <a:r>
              <a:rPr lang="en-US" sz="2400" smtClean="0">
                <a:latin typeface="Arial" panose="020B0604020202020204" pitchFamily="34" charset="0"/>
                <a:cs typeface="Arial" panose="020B0604020202020204" pitchFamily="34" charset="0"/>
              </a:rPr>
              <a:t>Keterhubungan </a:t>
            </a:r>
            <a:r>
              <a:rPr lang="en-US" sz="2400">
                <a:latin typeface="Arial" panose="020B0604020202020204" pitchFamily="34" charset="0"/>
                <a:cs typeface="Arial" panose="020B0604020202020204" pitchFamily="34" charset="0"/>
              </a:rPr>
              <a:t>dengan </a:t>
            </a:r>
            <a:r>
              <a:rPr lang="en-US" sz="2400">
                <a:latin typeface="Arial" panose="020B0604020202020204" pitchFamily="34" charset="0"/>
                <a:cs typeface="Arial" panose="020B0604020202020204" pitchFamily="34" charset="0"/>
              </a:rPr>
              <a:t>kebutuhan </a:t>
            </a:r>
            <a:r>
              <a:rPr lang="en-US" sz="2400" smtClean="0">
                <a:latin typeface="Arial" panose="020B0604020202020204" pitchFamily="34" charset="0"/>
                <a:cs typeface="Arial" panose="020B0604020202020204" pitchFamily="34" charset="0"/>
              </a:rPr>
              <a:t>konsumen</a:t>
            </a:r>
          </a:p>
          <a:p>
            <a:pPr lvl="1"/>
            <a:r>
              <a:rPr lang="en-US" sz="2200">
                <a:latin typeface="Arial" panose="020B0604020202020204" pitchFamily="34" charset="0"/>
                <a:cs typeface="Arial" panose="020B0604020202020204" pitchFamily="34" charset="0"/>
              </a:rPr>
              <a:t>Orang-orang </a:t>
            </a:r>
            <a:r>
              <a:rPr lang="en-US" sz="2200" smtClean="0">
                <a:latin typeface="Arial" panose="020B0604020202020204" pitchFamily="34" charset="0"/>
                <a:cs typeface="Arial" panose="020B0604020202020204" pitchFamily="34" charset="0"/>
              </a:rPr>
              <a:t>akan penuh </a:t>
            </a:r>
            <a:r>
              <a:rPr lang="en-US" sz="2200">
                <a:latin typeface="Arial" panose="020B0604020202020204" pitchFamily="34" charset="0"/>
                <a:cs typeface="Arial" panose="020B0604020202020204" pitchFamily="34" charset="0"/>
              </a:rPr>
              <a:t>perhatian terhadap rangsangan yang dianggap relevan dengan </a:t>
            </a:r>
            <a:r>
              <a:rPr lang="en-US" sz="2200">
                <a:latin typeface="Arial" panose="020B0604020202020204" pitchFamily="34" charset="0"/>
                <a:cs typeface="Arial" panose="020B0604020202020204" pitchFamily="34" charset="0"/>
              </a:rPr>
              <a:t>kebutuhan </a:t>
            </a:r>
            <a:r>
              <a:rPr lang="en-US" sz="2200" smtClean="0">
                <a:latin typeface="Arial" panose="020B0604020202020204" pitchFamily="34" charset="0"/>
                <a:cs typeface="Arial" panose="020B0604020202020204" pitchFamily="34" charset="0"/>
              </a:rPr>
              <a:t>mereka</a:t>
            </a:r>
          </a:p>
          <a:p>
            <a:pPr lvl="1"/>
            <a:r>
              <a:rPr lang="en-US" sz="2200">
                <a:latin typeface="Arial" panose="020B0604020202020204" pitchFamily="34" charset="0"/>
                <a:cs typeface="Arial" panose="020B0604020202020204" pitchFamily="34" charset="0"/>
              </a:rPr>
              <a:t>Memperoleh perhatian konsumen mungkin </a:t>
            </a:r>
            <a:r>
              <a:rPr lang="en-US" sz="2200">
                <a:latin typeface="Arial" panose="020B0604020202020204" pitchFamily="34" charset="0"/>
                <a:cs typeface="Arial" panose="020B0604020202020204" pitchFamily="34" charset="0"/>
              </a:rPr>
              <a:t>memerlukan </a:t>
            </a:r>
            <a:r>
              <a:rPr lang="en-US" sz="2200" smtClean="0">
                <a:latin typeface="Arial" panose="020B0604020202020204" pitchFamily="34" charset="0"/>
                <a:cs typeface="Arial" panose="020B0604020202020204" pitchFamily="34" charset="0"/>
              </a:rPr>
              <a:t>upaya mengingatkan </a:t>
            </a:r>
            <a:r>
              <a:rPr lang="en-US" sz="2200">
                <a:latin typeface="Arial" panose="020B0604020202020204" pitchFamily="34" charset="0"/>
                <a:cs typeface="Arial" panose="020B0604020202020204" pitchFamily="34" charset="0"/>
              </a:rPr>
              <a:t>mereka tentang </a:t>
            </a:r>
            <a:r>
              <a:rPr lang="en-US" sz="2200">
                <a:latin typeface="Arial" panose="020B0604020202020204" pitchFamily="34" charset="0"/>
                <a:cs typeface="Arial" panose="020B0604020202020204" pitchFamily="34" charset="0"/>
              </a:rPr>
              <a:t>kebutuhan </a:t>
            </a:r>
            <a:r>
              <a:rPr lang="en-US" sz="2200" smtClean="0">
                <a:latin typeface="Arial" panose="020B0604020202020204" pitchFamily="34" charset="0"/>
                <a:cs typeface="Arial" panose="020B0604020202020204" pitchFamily="34" charset="0"/>
              </a:rPr>
              <a:t>mereka</a:t>
            </a:r>
          </a:p>
          <a:p>
            <a:r>
              <a:rPr lang="en-US" sz="2400">
                <a:latin typeface="Arial" panose="020B0604020202020204" pitchFamily="34" charset="0"/>
                <a:cs typeface="Arial" panose="020B0604020202020204" pitchFamily="34" charset="0"/>
              </a:rPr>
              <a:t>Menggunakan izin pemasaran</a:t>
            </a:r>
            <a:r>
              <a:rPr lang="en-US" sz="2400">
                <a:latin typeface="Arial" panose="020B0604020202020204" pitchFamily="34" charset="0"/>
                <a:cs typeface="Arial" panose="020B0604020202020204" pitchFamily="34" charset="0"/>
              </a:rPr>
              <a:t>: </a:t>
            </a:r>
            <a:r>
              <a:rPr lang="en-US" sz="2400" smtClean="0">
                <a:latin typeface="Arial" panose="020B0604020202020204" pitchFamily="34" charset="0"/>
                <a:cs typeface="Arial" panose="020B0604020202020204" pitchFamily="34" charset="0"/>
              </a:rPr>
              <a:t>meminta izin konsumen untuk mengirimi </a:t>
            </a:r>
            <a:r>
              <a:rPr lang="en-US" sz="2400">
                <a:latin typeface="Arial" panose="020B0604020202020204" pitchFamily="34" charset="0"/>
                <a:cs typeface="Arial" panose="020B0604020202020204" pitchFamily="34" charset="0"/>
              </a:rPr>
              <a:t>mereka bahan-bahan yang terkait produk</a:t>
            </a: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12</a:t>
            </a:fld>
            <a:endParaRPr lang="en-US" dirty="0"/>
          </a:p>
        </p:txBody>
      </p:sp>
      <p:grpSp>
        <p:nvGrpSpPr>
          <p:cNvPr id="6" name="Group 5"/>
          <p:cNvGrpSpPr/>
          <p:nvPr/>
        </p:nvGrpSpPr>
        <p:grpSpPr>
          <a:xfrm>
            <a:off x="757989" y="1063416"/>
            <a:ext cx="9971081" cy="5349415"/>
            <a:chOff x="1600200" y="1738313"/>
            <a:chExt cx="7272338" cy="3692525"/>
          </a:xfrm>
        </p:grpSpPr>
        <p:sp>
          <p:nvSpPr>
            <p:cNvPr id="7" name="Rectangle 4"/>
            <p:cNvSpPr>
              <a:spLocks noChangeArrowheads="1"/>
            </p:cNvSpPr>
            <p:nvPr/>
          </p:nvSpPr>
          <p:spPr bwMode="auto">
            <a:xfrm>
              <a:off x="1600200" y="1738313"/>
              <a:ext cx="7272338" cy="3692525"/>
            </a:xfrm>
            <a:prstGeom prst="rect">
              <a:avLst/>
            </a:prstGeom>
            <a:solidFill>
              <a:schemeClr val="bg1"/>
            </a:solidFill>
            <a:ln w="12700">
              <a:solidFill>
                <a:schemeClr val="hlink"/>
              </a:solidFill>
              <a:miter lim="800000"/>
              <a:headEnd/>
              <a:tailEnd/>
            </a:ln>
            <a:effectLst>
              <a:outerShdw dist="107763" dir="2700000" algn="ctr" rotWithShape="0">
                <a:schemeClr val="hlink"/>
              </a:outerShdw>
            </a:effectLst>
          </p:spPr>
          <p:txBody>
            <a:bodyPr wrap="none" anchor="ctr"/>
            <a:lstStyle/>
            <a:p>
              <a:endParaRPr lang="en-US"/>
            </a:p>
          </p:txBody>
        </p:sp>
        <p:pic>
          <p:nvPicPr>
            <p:cNvPr id="8" name="Picture 5" descr="F:\Blackwell--Consumer Behavior PPT\PAGINATION FILES-PPT\Blackwell Ch14\Fig 14.6.jpg"/>
            <p:cNvPicPr>
              <a:picLocks noChangeAspect="1" noChangeArrowheads="1"/>
            </p:cNvPicPr>
            <p:nvPr/>
          </p:nvPicPr>
          <p:blipFill>
            <a:blip r:embed="rId2">
              <a:extLst>
                <a:ext uri="{28A0092B-C50C-407E-A947-70E740481C1C}">
                  <a14:useLocalDpi xmlns:a14="http://schemas.microsoft.com/office/drawing/2010/main" val="0"/>
                </a:ext>
              </a:extLst>
            </a:blip>
            <a:srcRect r="1836"/>
            <a:stretch>
              <a:fillRect/>
            </a:stretch>
          </p:blipFill>
          <p:spPr bwMode="auto">
            <a:xfrm>
              <a:off x="1633538" y="1814513"/>
              <a:ext cx="7129462" cy="350361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795462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circle(in)">
                                      <p:cBhvr>
                                        <p:cTn id="25" dur="2000"/>
                                        <p:tgtEl>
                                          <p:spTgt spid="3">
                                            <p:txEl>
                                              <p:pRg st="3" end="3"/>
                                            </p:txEl>
                                          </p:spTgt>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circle(in)">
                                      <p:cBhvr>
                                        <p:cTn id="28" dur="20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circle(in)">
                                      <p:cBhvr>
                                        <p:cTn id="33" dur="20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circle(in)">
                                      <p:cBhvr>
                                        <p:cTn id="3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9076" y="1275348"/>
            <a:ext cx="10226840" cy="4973052"/>
          </a:xfrm>
        </p:spPr>
        <p:txBody>
          <a:bodyPr>
            <a:normAutofit fontScale="92500"/>
          </a:bodyPr>
          <a:lstStyle/>
          <a:p>
            <a:r>
              <a:rPr lang="en-US" sz="2400" smtClean="0">
                <a:latin typeface="Arial" panose="020B0604020202020204" pitchFamily="34" charset="0"/>
                <a:cs typeface="Arial" panose="020B0604020202020204" pitchFamily="34" charset="0"/>
              </a:rPr>
              <a:t>Membayar konsumen untuk memberi perhatian</a:t>
            </a:r>
          </a:p>
          <a:p>
            <a:r>
              <a:rPr lang="en-US" sz="2400" smtClean="0">
                <a:latin typeface="Arial" panose="020B0604020202020204" pitchFamily="34" charset="0"/>
                <a:cs typeface="Arial" panose="020B0604020202020204" pitchFamily="34" charset="0"/>
              </a:rPr>
              <a:t>Mendapatkan perhatian dengan gerakan</a:t>
            </a:r>
          </a:p>
          <a:p>
            <a:pPr lvl="1"/>
            <a:r>
              <a:rPr lang="en-US" sz="2200" smtClean="0">
                <a:latin typeface="Arial" panose="020B0604020202020204" pitchFamily="34" charset="0"/>
                <a:cs typeface="Arial" panose="020B0604020202020204" pitchFamily="34" charset="0"/>
              </a:rPr>
              <a:t>Rangsangan bergerak lebih mungkin untuk menarik konsumen daripada stasioner</a:t>
            </a:r>
          </a:p>
          <a:p>
            <a:pPr lvl="1"/>
            <a:r>
              <a:rPr lang="en-US" sz="2200" smtClean="0">
                <a:latin typeface="Arial" panose="020B0604020202020204" pitchFamily="34" charset="0"/>
                <a:cs typeface="Arial" panose="020B0604020202020204" pitchFamily="34" charset="0"/>
              </a:rPr>
              <a:t>POP displays bisa menerapkan bagian – bagian iklan yang bergerak  atau melakukan gerakan gerakan simulatif.</a:t>
            </a:r>
          </a:p>
          <a:p>
            <a:r>
              <a:rPr lang="en-US" sz="2400" smtClean="0">
                <a:latin typeface="Arial" panose="020B0604020202020204" pitchFamily="34" charset="0"/>
                <a:cs typeface="Arial" panose="020B0604020202020204" pitchFamily="34" charset="0"/>
              </a:rPr>
              <a:t>Penggunaan isolasi melalui penempatan hanya beberapa rangsangan dalam bidang persepsi.</a:t>
            </a:r>
          </a:p>
          <a:p>
            <a:r>
              <a:rPr lang="en-US" sz="2400" smtClean="0">
                <a:latin typeface="Arial" panose="020B0604020202020204" pitchFamily="34" charset="0"/>
                <a:cs typeface="Arial" panose="020B0604020202020204" pitchFamily="34" charset="0"/>
              </a:rPr>
              <a:t>Buat lebih besar</a:t>
            </a:r>
          </a:p>
          <a:p>
            <a:pPr lvl="1"/>
            <a:r>
              <a:rPr lang="en-US" sz="2200" smtClean="0">
                <a:latin typeface="Arial" panose="020B0604020202020204" pitchFamily="34" charset="0"/>
                <a:cs typeface="Arial" panose="020B0604020202020204" pitchFamily="34" charset="0"/>
              </a:rPr>
              <a:t>Iklan yang lebih besar dan lebih besar gambar dalam iklan tersebut cenderung untuk mengambil perhatian lebih daripada yang lebih kecil</a:t>
            </a:r>
          </a:p>
          <a:p>
            <a:pPr lvl="1"/>
            <a:r>
              <a:rPr lang="en-US" sz="2200">
                <a:latin typeface="Arial" panose="020B0604020202020204" pitchFamily="34" charset="0"/>
                <a:cs typeface="Arial" panose="020B0604020202020204" pitchFamily="34" charset="0"/>
              </a:rPr>
              <a:t>Produk memiliki kesempatan lebih besar untuk </a:t>
            </a:r>
            <a:r>
              <a:rPr lang="en-US" sz="2200">
                <a:latin typeface="Arial" panose="020B0604020202020204" pitchFamily="34" charset="0"/>
                <a:cs typeface="Arial" panose="020B0604020202020204" pitchFamily="34" charset="0"/>
              </a:rPr>
              <a:t>diketahui </a:t>
            </a:r>
            <a:r>
              <a:rPr lang="en-US" sz="2200" smtClean="0">
                <a:latin typeface="Arial" panose="020B0604020202020204" pitchFamily="34" charset="0"/>
                <a:cs typeface="Arial" panose="020B0604020202020204" pitchFamily="34" charset="0"/>
              </a:rPr>
              <a:t>bila ukuran </a:t>
            </a:r>
            <a:r>
              <a:rPr lang="en-US" sz="2200">
                <a:latin typeface="Arial" panose="020B0604020202020204" pitchFamily="34" charset="0"/>
                <a:cs typeface="Arial" panose="020B0604020202020204" pitchFamily="34" charset="0"/>
              </a:rPr>
              <a:t>atau jumlah ruang rak yang dialokasikan untuk mereka meningkat</a:t>
            </a: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13</a:t>
            </a:fld>
            <a:endParaRPr lang="en-US" dirty="0"/>
          </a:p>
        </p:txBody>
      </p:sp>
      <p:sp>
        <p:nvSpPr>
          <p:cNvPr id="6" name="Title 1"/>
          <p:cNvSpPr>
            <a:spLocks noGrp="1"/>
          </p:cNvSpPr>
          <p:nvPr>
            <p:ph type="title"/>
          </p:nvPr>
        </p:nvSpPr>
        <p:spPr>
          <a:xfrm>
            <a:off x="409075" y="452718"/>
            <a:ext cx="9641760" cy="702314"/>
          </a:xfrm>
        </p:spPr>
        <p:txBody>
          <a:bodyPr/>
          <a:lstStyle/>
          <a:p>
            <a:r>
              <a:rPr lang="en-US" sz="3600">
                <a:latin typeface="Arial" panose="020B0604020202020204" pitchFamily="34" charset="0"/>
                <a:cs typeface="Arial" panose="020B0604020202020204" pitchFamily="34" charset="0"/>
              </a:rPr>
              <a:t>Merebut perhatian konsumen</a:t>
            </a:r>
          </a:p>
        </p:txBody>
      </p:sp>
    </p:spTree>
    <p:extLst>
      <p:ext uri="{BB962C8B-B14F-4D97-AF65-F5344CB8AC3E}">
        <p14:creationId xmlns:p14="http://schemas.microsoft.com/office/powerpoint/2010/main" val="3852668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ircle(in)">
                                      <p:cBhvr>
                                        <p:cTn id="20" dur="2000"/>
                                        <p:tgtEl>
                                          <p:spTgt spid="3">
                                            <p:txEl>
                                              <p:pRg st="2" end="2"/>
                                            </p:txEl>
                                          </p:spTgt>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circle(in)">
                                      <p:cBhvr>
                                        <p:cTn id="28" dur="20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circle(in)">
                                      <p:cBhvr>
                                        <p:cTn id="33" dur="2000"/>
                                        <p:tgtEl>
                                          <p:spTgt spid="3">
                                            <p:txEl>
                                              <p:pRg st="5" end="5"/>
                                            </p:txEl>
                                          </p:spTgt>
                                        </p:tgtEl>
                                      </p:cBhvr>
                                    </p:animEffect>
                                  </p:childTnLst>
                                </p:cTn>
                              </p:par>
                              <p:par>
                                <p:cTn id="34" presetID="6" presetClass="entr" presetSubtype="16" fill="hold" grpId="0"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circle(in)">
                                      <p:cBhvr>
                                        <p:cTn id="36" dur="2000"/>
                                        <p:tgtEl>
                                          <p:spTgt spid="3">
                                            <p:txEl>
                                              <p:pRg st="6" end="6"/>
                                            </p:txEl>
                                          </p:spTgt>
                                        </p:tgtEl>
                                      </p:cBhvr>
                                    </p:animEffect>
                                  </p:childTnLst>
                                </p:cTn>
                              </p:par>
                              <p:par>
                                <p:cTn id="37" presetID="6" presetClass="entr" presetSubtype="16"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circle(in)">
                                      <p:cBhvr>
                                        <p:cTn id="39"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233" y="1311442"/>
            <a:ext cx="10070429" cy="4936957"/>
          </a:xfrm>
        </p:spPr>
        <p:txBody>
          <a:bodyPr>
            <a:normAutofit/>
          </a:bodyPr>
          <a:lstStyle/>
          <a:p>
            <a:r>
              <a:rPr lang="en-US" sz="2400" smtClean="0">
                <a:latin typeface="Arial" panose="020B0604020202020204" pitchFamily="34" charset="0"/>
                <a:cs typeface="Arial" panose="020B0604020202020204" pitchFamily="34" charset="0"/>
              </a:rPr>
              <a:t>Penggunaan warna : Perhatian </a:t>
            </a:r>
            <a:r>
              <a:rPr lang="en-US" sz="2400">
                <a:latin typeface="Arial" panose="020B0604020202020204" pitchFamily="34" charset="0"/>
                <a:cs typeface="Arial" panose="020B0604020202020204" pitchFamily="34" charset="0"/>
              </a:rPr>
              <a:t>dan </a:t>
            </a:r>
            <a:r>
              <a:rPr lang="en-US" sz="2400" smtClean="0">
                <a:latin typeface="Arial" panose="020B0604020202020204" pitchFamily="34" charset="0"/>
                <a:cs typeface="Arial" panose="020B0604020202020204" pitchFamily="34" charset="0"/>
              </a:rPr>
              <a:t>kemampuan iklan </a:t>
            </a:r>
            <a:r>
              <a:rPr lang="en-US" sz="2400">
                <a:latin typeface="Arial" panose="020B0604020202020204" pitchFamily="34" charset="0"/>
                <a:cs typeface="Arial" panose="020B0604020202020204" pitchFamily="34" charset="0"/>
              </a:rPr>
              <a:t>mungkin meningkat tajam dengan </a:t>
            </a:r>
            <a:r>
              <a:rPr lang="en-US" sz="2400">
                <a:latin typeface="Arial" panose="020B0604020202020204" pitchFamily="34" charset="0"/>
                <a:cs typeface="Arial" panose="020B0604020202020204" pitchFamily="34" charset="0"/>
              </a:rPr>
              <a:t>menggunakan </a:t>
            </a:r>
            <a:r>
              <a:rPr lang="en-US" sz="2400" smtClean="0">
                <a:latin typeface="Arial" panose="020B0604020202020204" pitchFamily="34" charset="0"/>
                <a:cs typeface="Arial" panose="020B0604020202020204" pitchFamily="34" charset="0"/>
              </a:rPr>
              <a:t>warna</a:t>
            </a:r>
          </a:p>
          <a:p>
            <a:r>
              <a:rPr lang="en-US" sz="2400">
                <a:latin typeface="Arial" panose="020B0604020202020204" pitchFamily="34" charset="0"/>
                <a:cs typeface="Arial" panose="020B0604020202020204" pitchFamily="34" charset="0"/>
              </a:rPr>
              <a:t>Buat lebih intens : Suara keras dan warna-warna cerah yang lebih mungkin untuk </a:t>
            </a:r>
            <a:r>
              <a:rPr lang="en-US" sz="2400">
                <a:latin typeface="Arial" panose="020B0604020202020204" pitchFamily="34" charset="0"/>
                <a:cs typeface="Arial" panose="020B0604020202020204" pitchFamily="34" charset="0"/>
              </a:rPr>
              <a:t>menarik </a:t>
            </a:r>
            <a:r>
              <a:rPr lang="en-US" sz="2400" smtClean="0">
                <a:latin typeface="Arial" panose="020B0604020202020204" pitchFamily="34" charset="0"/>
                <a:cs typeface="Arial" panose="020B0604020202020204" pitchFamily="34" charset="0"/>
              </a:rPr>
              <a:t>perhatian</a:t>
            </a:r>
          </a:p>
          <a:p>
            <a:r>
              <a:rPr lang="en-US" sz="2400" smtClean="0">
                <a:latin typeface="Arial" panose="020B0604020202020204" pitchFamily="34" charset="0"/>
                <a:cs typeface="Arial" panose="020B0604020202020204" pitchFamily="34" charset="0"/>
              </a:rPr>
              <a:t>Lokasi mempengaruhi perhatian :</a:t>
            </a:r>
          </a:p>
          <a:p>
            <a:pPr lvl="1"/>
            <a:r>
              <a:rPr lang="en-US" sz="2200">
                <a:latin typeface="Arial" panose="020B0604020202020204" pitchFamily="34" charset="0"/>
                <a:cs typeface="Arial" panose="020B0604020202020204" pitchFamily="34" charset="0"/>
              </a:rPr>
              <a:t>Produk mungkin mendapatkan perhatian lebih tergantung </a:t>
            </a:r>
            <a:r>
              <a:rPr lang="en-US" sz="2200">
                <a:latin typeface="Arial" panose="020B0604020202020204" pitchFamily="34" charset="0"/>
                <a:cs typeface="Arial" panose="020B0604020202020204" pitchFamily="34" charset="0"/>
              </a:rPr>
              <a:t>pada </a:t>
            </a:r>
            <a:r>
              <a:rPr lang="en-US" sz="2200" smtClean="0">
                <a:latin typeface="Arial" panose="020B0604020202020204" pitchFamily="34" charset="0"/>
                <a:cs typeface="Arial" panose="020B0604020202020204" pitchFamily="34" charset="0"/>
              </a:rPr>
              <a:t>dimana mereka </a:t>
            </a:r>
            <a:r>
              <a:rPr lang="en-US" sz="2200">
                <a:latin typeface="Arial" panose="020B0604020202020204" pitchFamily="34" charset="0"/>
                <a:cs typeface="Arial" panose="020B0604020202020204" pitchFamily="34" charset="0"/>
              </a:rPr>
              <a:t>berada (akhir dari lorong atau </a:t>
            </a:r>
            <a:r>
              <a:rPr lang="en-US" sz="2200">
                <a:latin typeface="Arial" panose="020B0604020202020204" pitchFamily="34" charset="0"/>
                <a:cs typeface="Arial" panose="020B0604020202020204" pitchFamily="34" charset="0"/>
              </a:rPr>
              <a:t>tingkat </a:t>
            </a:r>
            <a:r>
              <a:rPr lang="en-US" sz="2200" smtClean="0">
                <a:latin typeface="Arial" panose="020B0604020202020204" pitchFamily="34" charset="0"/>
                <a:cs typeface="Arial" panose="020B0604020202020204" pitchFamily="34" charset="0"/>
              </a:rPr>
              <a:t>pandangan mata)</a:t>
            </a:r>
          </a:p>
          <a:p>
            <a:pPr lvl="1"/>
            <a:r>
              <a:rPr lang="nn-NO" sz="2200">
                <a:latin typeface="Arial" panose="020B0604020202020204" pitchFamily="34" charset="0"/>
                <a:cs typeface="Arial" panose="020B0604020202020204" pitchFamily="34" charset="0"/>
              </a:rPr>
              <a:t>Lebih banyak perhatian diberikan kepada iklan yang muncul </a:t>
            </a:r>
            <a:r>
              <a:rPr lang="nn-NO" sz="2200">
                <a:latin typeface="Arial" panose="020B0604020202020204" pitchFamily="34" charset="0"/>
                <a:cs typeface="Arial" panose="020B0604020202020204" pitchFamily="34" charset="0"/>
              </a:rPr>
              <a:t>di </a:t>
            </a:r>
            <a:r>
              <a:rPr lang="nn-NO" sz="2200" smtClean="0">
                <a:latin typeface="Arial" panose="020B0604020202020204" pitchFamily="34" charset="0"/>
                <a:cs typeface="Arial" panose="020B0604020202020204" pitchFamily="34" charset="0"/>
              </a:rPr>
              <a:t>bagian depan (sampul) majalah</a:t>
            </a:r>
          </a:p>
          <a:p>
            <a:pPr lvl="1"/>
            <a:r>
              <a:rPr lang="fi-FI" sz="2200">
                <a:latin typeface="Arial" panose="020B0604020202020204" pitchFamily="34" charset="0"/>
                <a:cs typeface="Arial" panose="020B0604020202020204" pitchFamily="34" charset="0"/>
              </a:rPr>
              <a:t>Sudut kiri mendapat </a:t>
            </a:r>
            <a:r>
              <a:rPr lang="fi-FI" sz="2200">
                <a:latin typeface="Arial" panose="020B0604020202020204" pitchFamily="34" charset="0"/>
                <a:cs typeface="Arial" panose="020B0604020202020204" pitchFamily="34" charset="0"/>
              </a:rPr>
              <a:t>perhatian </a:t>
            </a:r>
            <a:r>
              <a:rPr lang="fi-FI" sz="2200" smtClean="0">
                <a:latin typeface="Arial" panose="020B0604020202020204" pitchFamily="34" charset="0"/>
                <a:cs typeface="Arial" panose="020B0604020202020204" pitchFamily="34" charset="0"/>
              </a:rPr>
              <a:t>paling besar (bagi konsumen yang biasa membaca dari kiri ke kanan atau huruf latin)</a:t>
            </a:r>
          </a:p>
          <a:p>
            <a:pPr lvl="1"/>
            <a:endParaRPr lang="en-US" sz="22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14</a:t>
            </a:fld>
            <a:endParaRPr lang="en-US" dirty="0"/>
          </a:p>
        </p:txBody>
      </p:sp>
      <p:sp>
        <p:nvSpPr>
          <p:cNvPr id="6" name="Title 1"/>
          <p:cNvSpPr>
            <a:spLocks noGrp="1"/>
          </p:cNvSpPr>
          <p:nvPr>
            <p:ph type="title"/>
          </p:nvPr>
        </p:nvSpPr>
        <p:spPr>
          <a:xfrm>
            <a:off x="469233" y="452718"/>
            <a:ext cx="9581602" cy="610698"/>
          </a:xfrm>
        </p:spPr>
        <p:txBody>
          <a:bodyPr/>
          <a:lstStyle/>
          <a:p>
            <a:r>
              <a:rPr lang="en-US" sz="3600">
                <a:latin typeface="Arial" panose="020B0604020202020204" pitchFamily="34" charset="0"/>
                <a:cs typeface="Arial" panose="020B0604020202020204" pitchFamily="34" charset="0"/>
              </a:rPr>
              <a:t>Merebut perhatian konsumen</a:t>
            </a:r>
          </a:p>
        </p:txBody>
      </p:sp>
    </p:spTree>
    <p:extLst>
      <p:ext uri="{BB962C8B-B14F-4D97-AF65-F5344CB8AC3E}">
        <p14:creationId xmlns:p14="http://schemas.microsoft.com/office/powerpoint/2010/main" val="608458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circle(in)">
                                      <p:cBhvr>
                                        <p:cTn id="25" dur="2000"/>
                                        <p:tgtEl>
                                          <p:spTgt spid="3">
                                            <p:txEl>
                                              <p:pRg st="3" end="3"/>
                                            </p:txEl>
                                          </p:spTgt>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circle(in)">
                                      <p:cBhvr>
                                        <p:cTn id="28" dur="2000"/>
                                        <p:tgtEl>
                                          <p:spTgt spid="3">
                                            <p:txEl>
                                              <p:pRg st="4" end="4"/>
                                            </p:txEl>
                                          </p:spTgt>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circle(in)">
                                      <p:cBhvr>
                                        <p:cTn id="31"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3453" y="1239254"/>
            <a:ext cx="9986209" cy="5009146"/>
          </a:xfrm>
        </p:spPr>
        <p:txBody>
          <a:bodyPr>
            <a:normAutofit lnSpcReduction="10000"/>
          </a:bodyPr>
          <a:lstStyle/>
          <a:p>
            <a:r>
              <a:rPr lang="en-US" sz="2400" smtClean="0">
                <a:latin typeface="Arial" panose="020B0604020202020204" pitchFamily="34" charset="0"/>
                <a:cs typeface="Arial" panose="020B0604020202020204" pitchFamily="34" charset="0"/>
              </a:rPr>
              <a:t>Faktor kejutan</a:t>
            </a:r>
          </a:p>
          <a:p>
            <a:pPr lvl="1"/>
            <a:r>
              <a:rPr lang="en-US" sz="2200">
                <a:latin typeface="Arial" panose="020B0604020202020204" pitchFamily="34" charset="0"/>
                <a:cs typeface="Arial" panose="020B0604020202020204" pitchFamily="34" charset="0"/>
              </a:rPr>
              <a:t>Rangsangan </a:t>
            </a:r>
            <a:r>
              <a:rPr lang="en-US" sz="2200" smtClean="0">
                <a:latin typeface="Arial" panose="020B0604020202020204" pitchFamily="34" charset="0"/>
                <a:cs typeface="Arial" panose="020B0604020202020204" pitchFamily="34" charset="0"/>
              </a:rPr>
              <a:t>yang kongruen </a:t>
            </a:r>
            <a:r>
              <a:rPr lang="en-US" sz="2200">
                <a:latin typeface="Arial" panose="020B0604020202020204" pitchFamily="34" charset="0"/>
                <a:cs typeface="Arial" panose="020B0604020202020204" pitchFamily="34" charset="0"/>
              </a:rPr>
              <a:t>dengan </a:t>
            </a:r>
            <a:r>
              <a:rPr lang="en-US" sz="2200">
                <a:latin typeface="Arial" panose="020B0604020202020204" pitchFamily="34" charset="0"/>
                <a:cs typeface="Arial" panose="020B0604020202020204" pitchFamily="34" charset="0"/>
              </a:rPr>
              <a:t>harapan </a:t>
            </a:r>
            <a:r>
              <a:rPr lang="en-US" sz="2200">
                <a:latin typeface="Arial" panose="020B0604020202020204" pitchFamily="34" charset="0"/>
                <a:cs typeface="Arial" panose="020B0604020202020204" pitchFamily="34" charset="0"/>
              </a:rPr>
              <a:t>dapat </a:t>
            </a:r>
            <a:r>
              <a:rPr lang="en-US" sz="2200" smtClean="0">
                <a:latin typeface="Arial" panose="020B0604020202020204" pitchFamily="34" charset="0"/>
                <a:cs typeface="Arial" panose="020B0604020202020204" pitchFamily="34" charset="0"/>
              </a:rPr>
              <a:t>kita terima akan kurang </a:t>
            </a:r>
            <a:r>
              <a:rPr lang="en-US" sz="2200">
                <a:latin typeface="Arial" panose="020B0604020202020204" pitchFamily="34" charset="0"/>
                <a:cs typeface="Arial" panose="020B0604020202020204" pitchFamily="34" charset="0"/>
              </a:rPr>
              <a:t>mendapat </a:t>
            </a:r>
            <a:r>
              <a:rPr lang="en-US" sz="2200">
                <a:latin typeface="Arial" panose="020B0604020202020204" pitchFamily="34" charset="0"/>
                <a:cs typeface="Arial" panose="020B0604020202020204" pitchFamily="34" charset="0"/>
              </a:rPr>
              <a:t>perhatian </a:t>
            </a:r>
            <a:r>
              <a:rPr lang="en-US" sz="2200" smtClean="0">
                <a:latin typeface="Arial" panose="020B0604020202020204" pitchFamily="34" charset="0"/>
                <a:cs typeface="Arial" panose="020B0604020202020204" pitchFamily="34" charset="0"/>
              </a:rPr>
              <a:t>dibandingkan dengan yang </a:t>
            </a:r>
            <a:r>
              <a:rPr lang="en-US" sz="2200">
                <a:latin typeface="Arial" panose="020B0604020202020204" pitchFamily="34" charset="0"/>
                <a:cs typeface="Arial" panose="020B0604020202020204" pitchFamily="34" charset="0"/>
              </a:rPr>
              <a:t>menyimpang dari apa </a:t>
            </a:r>
            <a:r>
              <a:rPr lang="en-US" sz="2200">
                <a:latin typeface="Arial" panose="020B0604020202020204" pitchFamily="34" charset="0"/>
                <a:cs typeface="Arial" panose="020B0604020202020204" pitchFamily="34" charset="0"/>
              </a:rPr>
              <a:t>yang </a:t>
            </a:r>
            <a:r>
              <a:rPr lang="en-US" sz="2200" smtClean="0">
                <a:latin typeface="Arial" panose="020B0604020202020204" pitchFamily="34" charset="0"/>
                <a:cs typeface="Arial" panose="020B0604020202020204" pitchFamily="34" charset="0"/>
              </a:rPr>
              <a:t>diharapkan</a:t>
            </a:r>
          </a:p>
          <a:p>
            <a:pPr lvl="1"/>
            <a:r>
              <a:rPr lang="en-US" sz="2200">
                <a:latin typeface="Arial" panose="020B0604020202020204" pitchFamily="34" charset="0"/>
                <a:cs typeface="Arial" panose="020B0604020202020204" pitchFamily="34" charset="0"/>
              </a:rPr>
              <a:t>Iklan dan </a:t>
            </a:r>
            <a:r>
              <a:rPr lang="en-US" sz="2200">
                <a:latin typeface="Arial" panose="020B0604020202020204" pitchFamily="34" charset="0"/>
                <a:cs typeface="Arial" panose="020B0604020202020204" pitchFamily="34" charset="0"/>
              </a:rPr>
              <a:t>kemasan </a:t>
            </a:r>
            <a:r>
              <a:rPr lang="en-US" sz="2200" smtClean="0">
                <a:latin typeface="Arial" panose="020B0604020202020204" pitchFamily="34" charset="0"/>
                <a:cs typeface="Arial" panose="020B0604020202020204" pitchFamily="34" charset="0"/>
              </a:rPr>
              <a:t>atau elemen fitur yang </a:t>
            </a:r>
            <a:r>
              <a:rPr lang="en-US" sz="2200">
                <a:latin typeface="Arial" panose="020B0604020202020204" pitchFamily="34" charset="0"/>
                <a:cs typeface="Arial" panose="020B0604020202020204" pitchFamily="34" charset="0"/>
              </a:rPr>
              <a:t>tidak </a:t>
            </a:r>
            <a:r>
              <a:rPr lang="en-US" sz="2200">
                <a:latin typeface="Arial" panose="020B0604020202020204" pitchFamily="34" charset="0"/>
                <a:cs typeface="Arial" panose="020B0604020202020204" pitchFamily="34" charset="0"/>
              </a:rPr>
              <a:t>biasa mungkin </a:t>
            </a:r>
            <a:r>
              <a:rPr lang="en-US" sz="2200" smtClean="0">
                <a:latin typeface="Arial" panose="020B0604020202020204" pitchFamily="34" charset="0"/>
                <a:cs typeface="Arial" panose="020B0604020202020204" pitchFamily="34" charset="0"/>
              </a:rPr>
              <a:t>akan mendapatkan perhatian lebih</a:t>
            </a:r>
          </a:p>
          <a:p>
            <a:r>
              <a:rPr lang="en-US" altLang="en-US" sz="2400">
                <a:latin typeface="Arial" panose="020B0604020202020204" pitchFamily="34" charset="0"/>
              </a:rPr>
              <a:t>Distinctiveness atau kekhasan : Produk, iklan, dan kemasan dapat berubah </a:t>
            </a:r>
            <a:r>
              <a:rPr lang="en-US" altLang="en-US" sz="2400">
                <a:latin typeface="Arial" panose="020B0604020202020204" pitchFamily="34" charset="0"/>
              </a:rPr>
              <a:t>untuk </a:t>
            </a:r>
            <a:r>
              <a:rPr lang="en-US" altLang="en-US" sz="2400" smtClean="0">
                <a:latin typeface="Arial" panose="020B0604020202020204" pitchFamily="34" charset="0"/>
              </a:rPr>
              <a:t>tampil beda dari yang lain melalui penggunaan </a:t>
            </a:r>
            <a:r>
              <a:rPr lang="en-US" altLang="en-US" sz="2400">
                <a:latin typeface="Arial" panose="020B0604020202020204" pitchFamily="34" charset="0"/>
              </a:rPr>
              <a:t>warna dan unsur-unsur lain </a:t>
            </a:r>
            <a:r>
              <a:rPr lang="en-US" altLang="en-US" sz="2400">
                <a:latin typeface="Arial" panose="020B0604020202020204" pitchFamily="34" charset="0"/>
              </a:rPr>
              <a:t>dari </a:t>
            </a:r>
            <a:r>
              <a:rPr lang="en-US" altLang="en-US" sz="2400" smtClean="0">
                <a:latin typeface="Arial" panose="020B0604020202020204" pitchFamily="34" charset="0"/>
              </a:rPr>
              <a:t>desain</a:t>
            </a:r>
          </a:p>
          <a:p>
            <a:r>
              <a:rPr lang="en-US" altLang="en-US" sz="2400">
                <a:latin typeface="Arial" panose="020B0604020202020204" pitchFamily="34" charset="0"/>
              </a:rPr>
              <a:t>The </a:t>
            </a:r>
            <a:r>
              <a:rPr lang="en-US" altLang="en-US" sz="2400">
                <a:latin typeface="Arial" panose="020B0604020202020204" pitchFamily="34" charset="0"/>
              </a:rPr>
              <a:t>human </a:t>
            </a:r>
            <a:r>
              <a:rPr lang="en-US" altLang="en-US" sz="2400">
                <a:latin typeface="Arial" panose="020B0604020202020204" pitchFamily="34" charset="0"/>
              </a:rPr>
              <a:t>attraction</a:t>
            </a:r>
            <a:r>
              <a:rPr lang="en-US" altLang="en-US" sz="2400">
                <a:latin typeface="Arial" panose="020B0604020202020204" pitchFamily="34" charset="0"/>
              </a:rPr>
              <a:t>. </a:t>
            </a:r>
            <a:endParaRPr lang="en-US" altLang="en-US" sz="2400" smtClean="0">
              <a:latin typeface="Arial" panose="020B0604020202020204" pitchFamily="34" charset="0"/>
            </a:endParaRPr>
          </a:p>
          <a:p>
            <a:pPr lvl="1"/>
            <a:r>
              <a:rPr lang="en-US" altLang="en-US" sz="2200" smtClean="0">
                <a:latin typeface="Arial" panose="020B0604020202020204" pitchFamily="34" charset="0"/>
              </a:rPr>
              <a:t>Selebriti </a:t>
            </a:r>
            <a:r>
              <a:rPr lang="en-US" altLang="en-US" sz="2200">
                <a:latin typeface="Arial" panose="020B0604020202020204" pitchFamily="34" charset="0"/>
              </a:rPr>
              <a:t>bisa menarik perhatian dalam iklan </a:t>
            </a:r>
            <a:r>
              <a:rPr lang="en-US" altLang="en-US" sz="2200">
                <a:latin typeface="Arial" panose="020B0604020202020204" pitchFamily="34" charset="0"/>
              </a:rPr>
              <a:t>dan </a:t>
            </a:r>
            <a:r>
              <a:rPr lang="en-US" altLang="en-US" sz="2200" smtClean="0">
                <a:latin typeface="Arial" panose="020B0604020202020204" pitchFamily="34" charset="0"/>
              </a:rPr>
              <a:t>Kemasan</a:t>
            </a:r>
          </a:p>
          <a:p>
            <a:pPr lvl="1"/>
            <a:r>
              <a:rPr lang="en-US" altLang="en-US" sz="2200">
                <a:latin typeface="Arial" panose="020B0604020202020204" pitchFamily="34" charset="0"/>
              </a:rPr>
              <a:t>Orang-orang yang menarik, </a:t>
            </a:r>
            <a:r>
              <a:rPr lang="en-US" altLang="en-US" sz="2200">
                <a:latin typeface="Arial" panose="020B0604020202020204" pitchFamily="34" charset="0"/>
              </a:rPr>
              <a:t>sering </a:t>
            </a:r>
            <a:r>
              <a:rPr lang="en-US" altLang="en-US" sz="2200" smtClean="0">
                <a:latin typeface="Arial" panose="020B0604020202020204" pitchFamily="34" charset="0"/>
              </a:rPr>
              <a:t>berbusana scantly, akan menarik </a:t>
            </a:r>
            <a:r>
              <a:rPr lang="en-US" altLang="en-US" sz="2200">
                <a:latin typeface="Arial" panose="020B0604020202020204" pitchFamily="34" charset="0"/>
              </a:rPr>
              <a:t>perhatian untuk berbagai produk dan merek</a:t>
            </a:r>
          </a:p>
          <a:p>
            <a:endParaRPr lang="en-US" sz="24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15</a:t>
            </a:fld>
            <a:endParaRPr lang="en-US" dirty="0"/>
          </a:p>
        </p:txBody>
      </p:sp>
      <p:sp>
        <p:nvSpPr>
          <p:cNvPr id="6" name="Title 1"/>
          <p:cNvSpPr>
            <a:spLocks noGrp="1"/>
          </p:cNvSpPr>
          <p:nvPr>
            <p:ph type="title"/>
          </p:nvPr>
        </p:nvSpPr>
        <p:spPr>
          <a:xfrm>
            <a:off x="553453" y="452718"/>
            <a:ext cx="9497381" cy="702314"/>
          </a:xfrm>
        </p:spPr>
        <p:txBody>
          <a:bodyPr/>
          <a:lstStyle/>
          <a:p>
            <a:r>
              <a:rPr lang="en-US" sz="3600">
                <a:latin typeface="Arial" panose="020B0604020202020204" pitchFamily="34" charset="0"/>
                <a:cs typeface="Arial" panose="020B0604020202020204" pitchFamily="34" charset="0"/>
              </a:rPr>
              <a:t>Merebut perhatian konsumen</a:t>
            </a:r>
          </a:p>
        </p:txBody>
      </p:sp>
    </p:spTree>
    <p:extLst>
      <p:ext uri="{BB962C8B-B14F-4D97-AF65-F5344CB8AC3E}">
        <p14:creationId xmlns:p14="http://schemas.microsoft.com/office/powerpoint/2010/main" val="3565868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circle(in)">
                                      <p:cBhvr>
                                        <p:cTn id="18" dur="2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circle(in)">
                                      <p:cBhvr>
                                        <p:cTn id="28" dur="2000"/>
                                        <p:tgtEl>
                                          <p:spTgt spid="3">
                                            <p:txEl>
                                              <p:pRg st="4" end="4"/>
                                            </p:txEl>
                                          </p:spTgt>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circle(in)">
                                      <p:cBhvr>
                                        <p:cTn id="31" dur="2000"/>
                                        <p:tgtEl>
                                          <p:spTgt spid="3">
                                            <p:txEl>
                                              <p:pRg st="5" end="5"/>
                                            </p:txEl>
                                          </p:spTgt>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circle(in)">
                                      <p:cBhvr>
                                        <p:cTn id="34"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6568" y="1191126"/>
            <a:ext cx="10135972" cy="5057273"/>
          </a:xfrm>
        </p:spPr>
        <p:txBody>
          <a:bodyPr>
            <a:normAutofit/>
          </a:bodyPr>
          <a:lstStyle/>
          <a:p>
            <a:r>
              <a:rPr lang="en-US" altLang="en-US" sz="2400">
                <a:latin typeface="Arial" panose="020B0604020202020204" pitchFamily="34" charset="0"/>
              </a:rPr>
              <a:t>The </a:t>
            </a:r>
            <a:r>
              <a:rPr lang="en-US" altLang="en-US" sz="2400">
                <a:latin typeface="Arial" panose="020B0604020202020204" pitchFamily="34" charset="0"/>
              </a:rPr>
              <a:t>entertainment </a:t>
            </a:r>
            <a:r>
              <a:rPr lang="en-US" altLang="en-US" sz="2400">
                <a:latin typeface="Arial" panose="020B0604020202020204" pitchFamily="34" charset="0"/>
              </a:rPr>
              <a:t>factor. Rangsangan yang menghibur dan menghibur </a:t>
            </a:r>
            <a:r>
              <a:rPr lang="en-US" altLang="en-US" sz="2400">
                <a:latin typeface="Arial" panose="020B0604020202020204" pitchFamily="34" charset="0"/>
              </a:rPr>
              <a:t>kita </a:t>
            </a:r>
            <a:r>
              <a:rPr lang="en-US" altLang="en-US" sz="2400" smtClean="0">
                <a:latin typeface="Arial" panose="020B0604020202020204" pitchFamily="34" charset="0"/>
              </a:rPr>
              <a:t>akan menarik </a:t>
            </a:r>
            <a:r>
              <a:rPr lang="en-US" altLang="en-US" sz="2400">
                <a:latin typeface="Arial" panose="020B0604020202020204" pitchFamily="34" charset="0"/>
              </a:rPr>
              <a:t>perhatian kita, bahkan jika mereka kebetulan datang dalam </a:t>
            </a:r>
            <a:r>
              <a:rPr lang="en-US" altLang="en-US" sz="2400">
                <a:latin typeface="Arial" panose="020B0604020202020204" pitchFamily="34" charset="0"/>
              </a:rPr>
              <a:t>bentuk </a:t>
            </a:r>
            <a:r>
              <a:rPr lang="en-US" altLang="en-US" sz="2400" smtClean="0">
                <a:latin typeface="Arial" panose="020B0604020202020204" pitchFamily="34" charset="0"/>
              </a:rPr>
              <a:t>iklan</a:t>
            </a:r>
          </a:p>
          <a:p>
            <a:r>
              <a:rPr lang="en-US" altLang="en-US" sz="2400">
                <a:latin typeface="Arial" panose="020B0604020202020204" pitchFamily="34" charset="0"/>
              </a:rPr>
              <a:t>Learned </a:t>
            </a:r>
            <a:r>
              <a:rPr lang="en-US" altLang="en-US" sz="2400">
                <a:latin typeface="Arial" panose="020B0604020202020204" pitchFamily="34" charset="0"/>
              </a:rPr>
              <a:t>attention-inducing </a:t>
            </a:r>
            <a:r>
              <a:rPr lang="en-US" altLang="en-US" sz="2400" smtClean="0">
                <a:latin typeface="Arial" panose="020B0604020202020204" pitchFamily="34" charset="0"/>
              </a:rPr>
              <a:t>stimuli. </a:t>
            </a:r>
            <a:endParaRPr lang="en-US" altLang="en-US" sz="2400">
              <a:latin typeface="Arial" panose="020B0604020202020204" pitchFamily="34" charset="0"/>
            </a:endParaRPr>
          </a:p>
          <a:p>
            <a:pPr lvl="1"/>
            <a:r>
              <a:rPr lang="en-US" sz="2200" smtClean="0">
                <a:latin typeface="Arial" panose="020B0604020202020204" pitchFamily="34" charset="0"/>
                <a:cs typeface="Arial" panose="020B0604020202020204" pitchFamily="34" charset="0"/>
              </a:rPr>
              <a:t>Beberapa rangsangan menarik </a:t>
            </a:r>
            <a:r>
              <a:rPr lang="en-US" sz="2200">
                <a:latin typeface="Arial" panose="020B0604020202020204" pitchFamily="34" charset="0"/>
                <a:cs typeface="Arial" panose="020B0604020202020204" pitchFamily="34" charset="0"/>
              </a:rPr>
              <a:t>perhatian karena kita telah belajar untuk bereaksi </a:t>
            </a:r>
            <a:r>
              <a:rPr lang="en-US" sz="2200">
                <a:latin typeface="Arial" panose="020B0604020202020204" pitchFamily="34" charset="0"/>
                <a:cs typeface="Arial" panose="020B0604020202020204" pitchFamily="34" charset="0"/>
              </a:rPr>
              <a:t>terhadap </a:t>
            </a:r>
            <a:r>
              <a:rPr lang="en-US" sz="2200" smtClean="0">
                <a:latin typeface="Arial" panose="020B0604020202020204" pitchFamily="34" charset="0"/>
                <a:cs typeface="Arial" panose="020B0604020202020204" pitchFamily="34" charset="0"/>
              </a:rPr>
              <a:t>mereka</a:t>
            </a:r>
          </a:p>
          <a:p>
            <a:pPr lvl="1"/>
            <a:r>
              <a:rPr lang="en-US" sz="2200">
                <a:latin typeface="Arial" panose="020B0604020202020204" pitchFamily="34" charset="0"/>
                <a:cs typeface="Arial" panose="020B0604020202020204" pitchFamily="34" charset="0"/>
              </a:rPr>
              <a:t>Kita bereaksi terhadap suara, seperti bel pintu, dan kata-kata, </a:t>
            </a:r>
            <a:r>
              <a:rPr lang="en-US" sz="2200">
                <a:latin typeface="Arial" panose="020B0604020202020204" pitchFamily="34" charset="0"/>
                <a:cs typeface="Arial" panose="020B0604020202020204" pitchFamily="34" charset="0"/>
              </a:rPr>
              <a:t>seperti </a:t>
            </a:r>
            <a:r>
              <a:rPr lang="en-US" sz="2200" smtClean="0">
                <a:latin typeface="Arial" panose="020B0604020202020204" pitchFamily="34" charset="0"/>
                <a:cs typeface="Arial" panose="020B0604020202020204" pitchFamily="34" charset="0"/>
              </a:rPr>
              <a:t>free dan sale</a:t>
            </a:r>
          </a:p>
          <a:p>
            <a:r>
              <a:rPr lang="nn-NO" sz="2400" smtClean="0">
                <a:latin typeface="Arial" panose="020B0604020202020204" pitchFamily="34" charset="0"/>
                <a:cs typeface="Arial" panose="020B0604020202020204" pitchFamily="34" charset="0"/>
              </a:rPr>
              <a:t>Temukan </a:t>
            </a:r>
            <a:r>
              <a:rPr lang="nn-NO" sz="2400">
                <a:latin typeface="Arial" panose="020B0604020202020204" pitchFamily="34" charset="0"/>
                <a:cs typeface="Arial" panose="020B0604020202020204" pitchFamily="34" charset="0"/>
              </a:rPr>
              <a:t>lingkungan yang </a:t>
            </a:r>
            <a:r>
              <a:rPr lang="nn-NO" sz="2400">
                <a:latin typeface="Arial" panose="020B0604020202020204" pitchFamily="34" charset="0"/>
                <a:cs typeface="Arial" panose="020B0604020202020204" pitchFamily="34" charset="0"/>
              </a:rPr>
              <a:t>kurang </a:t>
            </a:r>
            <a:r>
              <a:rPr lang="nn-NO" sz="2400">
                <a:latin typeface="Arial" panose="020B0604020202020204" pitchFamily="34" charset="0"/>
                <a:cs typeface="Arial" panose="020B0604020202020204" pitchFamily="34" charset="0"/>
              </a:rPr>
              <a:t>berantakan. Ini termasuk media </a:t>
            </a:r>
            <a:r>
              <a:rPr lang="nn-NO" sz="2400">
                <a:latin typeface="Arial" panose="020B0604020202020204" pitchFamily="34" charset="0"/>
                <a:cs typeface="Arial" panose="020B0604020202020204" pitchFamily="34" charset="0"/>
              </a:rPr>
              <a:t>iklan </a:t>
            </a:r>
            <a:r>
              <a:rPr lang="nn-NO" sz="2400" smtClean="0">
                <a:latin typeface="Arial" panose="020B0604020202020204" pitchFamily="34" charset="0"/>
                <a:cs typeface="Arial" panose="020B0604020202020204" pitchFamily="34" charset="0"/>
              </a:rPr>
              <a:t>yang kurang berantakan atau lebih tertata </a:t>
            </a:r>
            <a:r>
              <a:rPr lang="nn-NO" sz="2400">
                <a:latin typeface="Arial" panose="020B0604020202020204" pitchFamily="34" charset="0"/>
                <a:cs typeface="Arial" panose="020B0604020202020204" pitchFamily="34" charset="0"/>
              </a:rPr>
              <a:t>dan </a:t>
            </a:r>
            <a:r>
              <a:rPr lang="nn-NO" sz="2400">
                <a:latin typeface="Arial" panose="020B0604020202020204" pitchFamily="34" charset="0"/>
                <a:cs typeface="Arial" panose="020B0604020202020204" pitchFamily="34" charset="0"/>
              </a:rPr>
              <a:t>lingkungan </a:t>
            </a:r>
            <a:r>
              <a:rPr lang="nn-NO" sz="2400" smtClean="0">
                <a:latin typeface="Arial" panose="020B0604020202020204" pitchFamily="34" charset="0"/>
                <a:cs typeface="Arial" panose="020B0604020202020204" pitchFamily="34" charset="0"/>
              </a:rPr>
              <a:t>konsumen</a:t>
            </a:r>
            <a:endParaRPr lang="en-US" sz="2400">
              <a:latin typeface="Arial" panose="020B0604020202020204" pitchFamily="34" charset="0"/>
              <a:cs typeface="Arial" panose="020B0604020202020204" pitchFamily="34" charset="0"/>
            </a:endParaRPr>
          </a:p>
          <a:p>
            <a:endParaRPr lang="en-US" sz="24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16</a:t>
            </a:fld>
            <a:endParaRPr lang="en-US" dirty="0"/>
          </a:p>
        </p:txBody>
      </p:sp>
      <p:sp>
        <p:nvSpPr>
          <p:cNvPr id="6" name="Title 1"/>
          <p:cNvSpPr>
            <a:spLocks noGrp="1"/>
          </p:cNvSpPr>
          <p:nvPr>
            <p:ph type="title"/>
          </p:nvPr>
        </p:nvSpPr>
        <p:spPr>
          <a:xfrm>
            <a:off x="541421" y="452718"/>
            <a:ext cx="9509413" cy="610698"/>
          </a:xfrm>
        </p:spPr>
        <p:txBody>
          <a:bodyPr/>
          <a:lstStyle/>
          <a:p>
            <a:r>
              <a:rPr lang="en-US" sz="3600">
                <a:latin typeface="Arial" panose="020B0604020202020204" pitchFamily="34" charset="0"/>
                <a:cs typeface="Arial" panose="020B0604020202020204" pitchFamily="34" charset="0"/>
              </a:rPr>
              <a:t>Merebut perhatian konsumen</a:t>
            </a:r>
          </a:p>
        </p:txBody>
      </p:sp>
    </p:spTree>
    <p:extLst>
      <p:ext uri="{BB962C8B-B14F-4D97-AF65-F5344CB8AC3E}">
        <p14:creationId xmlns:p14="http://schemas.microsoft.com/office/powerpoint/2010/main" val="4270418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ircle(in)">
                                      <p:cBhvr>
                                        <p:cTn id="20" dur="2000"/>
                                        <p:tgtEl>
                                          <p:spTgt spid="3">
                                            <p:txEl>
                                              <p:pRg st="2" end="2"/>
                                            </p:txEl>
                                          </p:spTgt>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circle(in)">
                                      <p:cBhvr>
                                        <p:cTn id="28"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5327" y="1294928"/>
            <a:ext cx="9974178" cy="4817114"/>
          </a:xfrm>
        </p:spPr>
        <p:txBody>
          <a:bodyPr>
            <a:normAutofit/>
          </a:bodyPr>
          <a:lstStyle/>
          <a:p>
            <a:pPr marL="0" indent="0">
              <a:buNone/>
            </a:pPr>
            <a:r>
              <a:rPr lang="en-US" sz="2400">
                <a:latin typeface="Arial" panose="020B0604020202020204" pitchFamily="34" charset="0"/>
                <a:cs typeface="Arial" panose="020B0604020202020204" pitchFamily="34" charset="0"/>
              </a:rPr>
              <a:t>Penggunaan rangsangan </a:t>
            </a:r>
            <a:r>
              <a:rPr lang="en-US" sz="2400" smtClean="0">
                <a:latin typeface="Arial" panose="020B0604020202020204" pitchFamily="34" charset="0"/>
                <a:cs typeface="Arial" panose="020B0604020202020204" pitchFamily="34" charset="0"/>
              </a:rPr>
              <a:t>untuk mendapatkan </a:t>
            </a:r>
            <a:r>
              <a:rPr lang="en-US" sz="2400">
                <a:latin typeface="Arial" panose="020B0604020202020204" pitchFamily="34" charset="0"/>
                <a:cs typeface="Arial" panose="020B0604020202020204" pitchFamily="34" charset="0"/>
              </a:rPr>
              <a:t>perhatian </a:t>
            </a:r>
            <a:r>
              <a:rPr lang="en-US" sz="2400" smtClean="0">
                <a:latin typeface="Arial" panose="020B0604020202020204" pitchFamily="34" charset="0"/>
                <a:cs typeface="Arial" panose="020B0604020202020204" pitchFamily="34" charset="0"/>
              </a:rPr>
              <a:t>akan membawa </a:t>
            </a:r>
            <a:r>
              <a:rPr lang="en-US" sz="2400">
                <a:latin typeface="Arial" panose="020B0604020202020204" pitchFamily="34" charset="0"/>
                <a:cs typeface="Arial" panose="020B0604020202020204" pitchFamily="34" charset="0"/>
              </a:rPr>
              <a:t>beberapa </a:t>
            </a:r>
            <a:r>
              <a:rPr lang="en-US" sz="2400" smtClean="0">
                <a:latin typeface="Arial" panose="020B0604020202020204" pitchFamily="34" charset="0"/>
                <a:cs typeface="Arial" panose="020B0604020202020204" pitchFamily="34" charset="0"/>
              </a:rPr>
              <a:t>risiko :</a:t>
            </a:r>
          </a:p>
          <a:p>
            <a:r>
              <a:rPr lang="sv-SE" sz="2400">
                <a:latin typeface="Arial" panose="020B0604020202020204" pitchFamily="34" charset="0"/>
                <a:cs typeface="Arial" panose="020B0604020202020204" pitchFamily="34" charset="0"/>
              </a:rPr>
              <a:t>Stimulus mungkin mendapatkan begitu banyak </a:t>
            </a:r>
            <a:r>
              <a:rPr lang="sv-SE" sz="2400">
                <a:latin typeface="Arial" panose="020B0604020202020204" pitchFamily="34" charset="0"/>
                <a:cs typeface="Arial" panose="020B0604020202020204" pitchFamily="34" charset="0"/>
              </a:rPr>
              <a:t>perhatian </a:t>
            </a:r>
            <a:r>
              <a:rPr lang="sv-SE" sz="2400" smtClean="0">
                <a:latin typeface="Arial" panose="020B0604020202020204" pitchFamily="34" charset="0"/>
                <a:cs typeface="Arial" panose="020B0604020202020204" pitchFamily="34" charset="0"/>
              </a:rPr>
              <a:t>sehingga seluruh </a:t>
            </a:r>
            <a:r>
              <a:rPr lang="sv-SE" sz="2400">
                <a:latin typeface="Arial" panose="020B0604020202020204" pitchFamily="34" charset="0"/>
                <a:cs typeface="Arial" panose="020B0604020202020204" pitchFamily="34" charset="0"/>
              </a:rPr>
              <a:t>pesan </a:t>
            </a:r>
            <a:r>
              <a:rPr lang="sv-SE" sz="2400" smtClean="0">
                <a:latin typeface="Arial" panose="020B0604020202020204" pitchFamily="34" charset="0"/>
                <a:cs typeface="Arial" panose="020B0604020202020204" pitchFamily="34" charset="0"/>
              </a:rPr>
              <a:t>bisa terabaikan</a:t>
            </a:r>
          </a:p>
          <a:p>
            <a:r>
              <a:rPr lang="en-US" sz="2400">
                <a:latin typeface="Arial" panose="020B0604020202020204" pitchFamily="34" charset="0"/>
                <a:cs typeface="Arial" panose="020B0604020202020204" pitchFamily="34" charset="0"/>
              </a:rPr>
              <a:t>Stimulus dapat mengganggu pengolahan informasi jika memerlukan terlalu banyak sumber </a:t>
            </a:r>
            <a:r>
              <a:rPr lang="en-US" sz="2400">
                <a:latin typeface="Arial" panose="020B0604020202020204" pitchFamily="34" charset="0"/>
                <a:cs typeface="Arial" panose="020B0604020202020204" pitchFamily="34" charset="0"/>
              </a:rPr>
              <a:t>daya </a:t>
            </a:r>
            <a:r>
              <a:rPr lang="en-US" sz="2400" smtClean="0">
                <a:latin typeface="Arial" panose="020B0604020202020204" pitchFamily="34" charset="0"/>
                <a:cs typeface="Arial" panose="020B0604020202020204" pitchFamily="34" charset="0"/>
              </a:rPr>
              <a:t>kognitif</a:t>
            </a:r>
          </a:p>
          <a:p>
            <a:r>
              <a:rPr lang="en-US" sz="2400">
                <a:latin typeface="Arial" panose="020B0604020202020204" pitchFamily="34" charset="0"/>
                <a:cs typeface="Arial" panose="020B0604020202020204" pitchFamily="34" charset="0"/>
              </a:rPr>
              <a:t>Jika konsumen menerima stimulus sebagai manipulatif, itu dapat mengurangi </a:t>
            </a:r>
            <a:r>
              <a:rPr lang="en-US" sz="2400">
                <a:latin typeface="Arial" panose="020B0604020202020204" pitchFamily="34" charset="0"/>
                <a:cs typeface="Arial" panose="020B0604020202020204" pitchFamily="34" charset="0"/>
              </a:rPr>
              <a:t>efektivitas </a:t>
            </a:r>
            <a:r>
              <a:rPr lang="en-US" sz="2400" smtClean="0">
                <a:latin typeface="Arial" panose="020B0604020202020204" pitchFamily="34" charset="0"/>
                <a:cs typeface="Arial" panose="020B0604020202020204" pitchFamily="34" charset="0"/>
              </a:rPr>
              <a:t>periklanan</a:t>
            </a:r>
          </a:p>
          <a:p>
            <a:endParaRPr lang="en-US" sz="24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17</a:t>
            </a:fld>
            <a:endParaRPr lang="en-US" dirty="0"/>
          </a:p>
        </p:txBody>
      </p:sp>
      <p:sp>
        <p:nvSpPr>
          <p:cNvPr id="6" name="Title 1"/>
          <p:cNvSpPr>
            <a:spLocks noGrp="1"/>
          </p:cNvSpPr>
          <p:nvPr>
            <p:ph type="title"/>
          </p:nvPr>
        </p:nvSpPr>
        <p:spPr>
          <a:xfrm>
            <a:off x="505327" y="452718"/>
            <a:ext cx="9545508" cy="610698"/>
          </a:xfrm>
        </p:spPr>
        <p:txBody>
          <a:bodyPr/>
          <a:lstStyle/>
          <a:p>
            <a:r>
              <a:rPr lang="en-US" sz="3600">
                <a:latin typeface="Arial" panose="020B0604020202020204" pitchFamily="34" charset="0"/>
                <a:cs typeface="Arial" panose="020B0604020202020204" pitchFamily="34" charset="0"/>
              </a:rPr>
              <a:t>Merebut perhatian konsumen</a:t>
            </a:r>
          </a:p>
        </p:txBody>
      </p:sp>
    </p:spTree>
    <p:extLst>
      <p:ext uri="{BB962C8B-B14F-4D97-AF65-F5344CB8AC3E}">
        <p14:creationId xmlns:p14="http://schemas.microsoft.com/office/powerpoint/2010/main" val="1663973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9074" y="1203158"/>
            <a:ext cx="10226842" cy="5045241"/>
          </a:xfrm>
        </p:spPr>
        <p:txBody>
          <a:bodyPr>
            <a:normAutofit/>
          </a:bodyPr>
          <a:lstStyle/>
          <a:p>
            <a:pPr marL="0" indent="0">
              <a:buNone/>
            </a:pPr>
            <a:r>
              <a:rPr lang="sv-SE" sz="2400" smtClean="0">
                <a:latin typeface="Arial" panose="020B0604020202020204" pitchFamily="34" charset="0"/>
                <a:cs typeface="Arial" panose="020B0604020202020204" pitchFamily="34" charset="0"/>
              </a:rPr>
              <a:t>Dapatkah </a:t>
            </a:r>
            <a:r>
              <a:rPr lang="sv-SE" sz="2400">
                <a:latin typeface="Arial" panose="020B0604020202020204" pitchFamily="34" charset="0"/>
                <a:cs typeface="Arial" panose="020B0604020202020204" pitchFamily="34" charset="0"/>
              </a:rPr>
              <a:t>konsumen dipengaruhi jika mereka </a:t>
            </a:r>
            <a:r>
              <a:rPr lang="sv-SE" sz="2400">
                <a:latin typeface="Arial" panose="020B0604020202020204" pitchFamily="34" charset="0"/>
                <a:cs typeface="Arial" panose="020B0604020202020204" pitchFamily="34" charset="0"/>
              </a:rPr>
              <a:t>tidak </a:t>
            </a:r>
            <a:r>
              <a:rPr lang="sv-SE" sz="2400" smtClean="0">
                <a:latin typeface="Arial" panose="020B0604020202020204" pitchFamily="34" charset="0"/>
                <a:cs typeface="Arial" panose="020B0604020202020204" pitchFamily="34" charset="0"/>
              </a:rPr>
              <a:t>tertarik perhatiannya?</a:t>
            </a:r>
          </a:p>
          <a:p>
            <a:r>
              <a:rPr lang="sv-SE" sz="2400">
                <a:latin typeface="Arial" panose="020B0604020202020204" pitchFamily="34" charset="0"/>
                <a:cs typeface="Arial" panose="020B0604020202020204" pitchFamily="34" charset="0"/>
              </a:rPr>
              <a:t>Subliminal persuasi: gagasan bahwa orang yang dipengaruhi oleh stimuli di bawah tingkat </a:t>
            </a:r>
            <a:r>
              <a:rPr lang="sv-SE" sz="2400">
                <a:latin typeface="Arial" panose="020B0604020202020204" pitchFamily="34" charset="0"/>
                <a:cs typeface="Arial" panose="020B0604020202020204" pitchFamily="34" charset="0"/>
              </a:rPr>
              <a:t>kesadaran </a:t>
            </a:r>
            <a:r>
              <a:rPr lang="sv-SE" sz="2400" smtClean="0">
                <a:latin typeface="Arial" panose="020B0604020202020204" pitchFamily="34" charset="0"/>
                <a:cs typeface="Arial" panose="020B0604020202020204" pitchFamily="34" charset="0"/>
              </a:rPr>
              <a:t>kita</a:t>
            </a:r>
          </a:p>
          <a:p>
            <a:r>
              <a:rPr lang="it-IT" sz="2400">
                <a:latin typeface="Arial" panose="020B0604020202020204" pitchFamily="34" charset="0"/>
                <a:cs typeface="Arial" panose="020B0604020202020204" pitchFamily="34" charset="0"/>
              </a:rPr>
              <a:t>Penggunaan pesan subliminal lazim di </a:t>
            </a:r>
            <a:r>
              <a:rPr lang="it-IT" sz="2400">
                <a:latin typeface="Arial" panose="020B0604020202020204" pitchFamily="34" charset="0"/>
                <a:cs typeface="Arial" panose="020B0604020202020204" pitchFamily="34" charset="0"/>
              </a:rPr>
              <a:t>hari </a:t>
            </a:r>
            <a:r>
              <a:rPr lang="it-IT" sz="2400" smtClean="0">
                <a:latin typeface="Arial" panose="020B0604020202020204" pitchFamily="34" charset="0"/>
                <a:cs typeface="Arial" panose="020B0604020202020204" pitchFamily="34" charset="0"/>
              </a:rPr>
              <a:t>ini</a:t>
            </a:r>
          </a:p>
          <a:p>
            <a:r>
              <a:rPr lang="en-US" sz="2400">
                <a:latin typeface="Arial" panose="020B0604020202020204" pitchFamily="34" charset="0"/>
                <a:cs typeface="Arial" panose="020B0604020202020204" pitchFamily="34" charset="0"/>
              </a:rPr>
              <a:t>Kemampuan </a:t>
            </a:r>
            <a:r>
              <a:rPr lang="en-US" sz="2400">
                <a:latin typeface="Arial" panose="020B0604020202020204" pitchFamily="34" charset="0"/>
                <a:cs typeface="Arial" panose="020B0604020202020204" pitchFamily="34" charset="0"/>
              </a:rPr>
              <a:t>rangsangan </a:t>
            </a:r>
            <a:r>
              <a:rPr lang="en-US" sz="2400" smtClean="0">
                <a:latin typeface="Arial" panose="020B0604020202020204" pitchFamily="34" charset="0"/>
                <a:cs typeface="Arial" panose="020B0604020202020204" pitchFamily="34" charset="0"/>
              </a:rPr>
              <a:t>subliminal untuk </a:t>
            </a:r>
            <a:r>
              <a:rPr lang="en-US" sz="2400">
                <a:latin typeface="Arial" panose="020B0604020202020204" pitchFamily="34" charset="0"/>
                <a:cs typeface="Arial" panose="020B0604020202020204" pitchFamily="34" charset="0"/>
              </a:rPr>
              <a:t>mempengaruhi perilaku konsumen sangat dipertanyakan</a:t>
            </a: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18</a:t>
            </a:fld>
            <a:endParaRPr lang="en-US" dirty="0"/>
          </a:p>
        </p:txBody>
      </p:sp>
      <p:sp>
        <p:nvSpPr>
          <p:cNvPr id="6" name="Title 1"/>
          <p:cNvSpPr>
            <a:spLocks noGrp="1"/>
          </p:cNvSpPr>
          <p:nvPr>
            <p:ph type="title"/>
          </p:nvPr>
        </p:nvSpPr>
        <p:spPr>
          <a:xfrm>
            <a:off x="409074" y="452439"/>
            <a:ext cx="9641389" cy="610978"/>
          </a:xfrm>
        </p:spPr>
        <p:txBody>
          <a:bodyPr/>
          <a:lstStyle/>
          <a:p>
            <a:r>
              <a:rPr lang="en-US" sz="3600">
                <a:latin typeface="Arial" panose="020B0604020202020204" pitchFamily="34" charset="0"/>
                <a:cs typeface="Arial" panose="020B0604020202020204" pitchFamily="34" charset="0"/>
              </a:rPr>
              <a:t>Merebut perhatian konsumen</a:t>
            </a:r>
          </a:p>
        </p:txBody>
      </p:sp>
    </p:spTree>
    <p:extLst>
      <p:ext uri="{BB962C8B-B14F-4D97-AF65-F5344CB8AC3E}">
        <p14:creationId xmlns:p14="http://schemas.microsoft.com/office/powerpoint/2010/main" val="1361252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885" y="452718"/>
            <a:ext cx="9713950" cy="798566"/>
          </a:xfrm>
        </p:spPr>
        <p:txBody>
          <a:bodyPr/>
          <a:lstStyle/>
          <a:p>
            <a:r>
              <a:rPr lang="en-US" sz="3600" smtClean="0">
                <a:latin typeface="Arial" panose="020B0604020202020204" pitchFamily="34" charset="0"/>
                <a:cs typeface="Arial" panose="020B0604020202020204" pitchFamily="34" charset="0"/>
              </a:rPr>
              <a:t>Determinan Perhatian</a:t>
            </a:r>
            <a:endParaRPr lang="en-US" sz="360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36885" y="1251284"/>
            <a:ext cx="10392185" cy="4997115"/>
          </a:xfrm>
        </p:spPr>
        <p:txBody>
          <a:bodyPr>
            <a:normAutofit/>
          </a:bodyPr>
          <a:lstStyle/>
          <a:p>
            <a:r>
              <a:rPr lang="en-US" sz="2400"/>
              <a:t>Banyaknya stimuli yang ingin menarik perhatian serta terbatasnya kapasitas pemrosesan menjadikan konsumen harus selektif terhadap apa yang diinginkannya.  Karena konsumen selektif, maka penting untuk memahami faktor-faktor apa yang mempengaruhi perhatian.  Secara umum faktor tersebut dapat dikelompokkan menjadi dua kategori utama yaitu </a:t>
            </a:r>
            <a:r>
              <a:rPr lang="en-US" sz="2400" b="1" i="1"/>
              <a:t>determinan personal </a:t>
            </a:r>
            <a:r>
              <a:rPr lang="en-US" sz="2400"/>
              <a:t>dan</a:t>
            </a:r>
            <a:r>
              <a:rPr lang="en-US" sz="2400" b="1" i="1"/>
              <a:t> </a:t>
            </a:r>
            <a:r>
              <a:rPr lang="en-US" sz="2400" b="1" i="1"/>
              <a:t>determinan </a:t>
            </a:r>
            <a:r>
              <a:rPr lang="en-US" sz="2400" b="1" i="1" smtClean="0"/>
              <a:t>stimulus</a:t>
            </a:r>
          </a:p>
          <a:p>
            <a:r>
              <a:rPr lang="en-US" sz="2400"/>
              <a:t>Determinan Personal ini merujuk pada atensi individual secara langsung yang hampir semuanya diluar kendali marketer</a:t>
            </a:r>
            <a:r>
              <a:rPr lang="en-US" sz="2400"/>
              <a:t>.  </a:t>
            </a:r>
            <a:endParaRPr lang="en-US" sz="22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19</a:t>
            </a:fld>
            <a:endParaRPr lang="en-US" dirty="0"/>
          </a:p>
        </p:txBody>
      </p:sp>
    </p:spTree>
    <p:extLst>
      <p:ext uri="{BB962C8B-B14F-4D97-AF65-F5344CB8AC3E}">
        <p14:creationId xmlns:p14="http://schemas.microsoft.com/office/powerpoint/2010/main" val="373351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Prosesing Informasi sebagai dasar membangun kontak</a:t>
            </a:r>
            <a:endParaRPr lang="en-US"/>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a:t>
            </a:fld>
            <a:endParaRPr lang="en-US" dirty="0"/>
          </a:p>
        </p:txBody>
      </p:sp>
      <p:grpSp>
        <p:nvGrpSpPr>
          <p:cNvPr id="6" name="Group 5"/>
          <p:cNvGrpSpPr/>
          <p:nvPr/>
        </p:nvGrpSpPr>
        <p:grpSpPr>
          <a:xfrm>
            <a:off x="878306" y="1853248"/>
            <a:ext cx="9474234" cy="4800600"/>
            <a:chOff x="1295400" y="1295400"/>
            <a:chExt cx="5728086" cy="4800600"/>
          </a:xfrm>
        </p:grpSpPr>
        <p:sp>
          <p:nvSpPr>
            <p:cNvPr id="7" name="TextBox 6"/>
            <p:cNvSpPr txBox="1"/>
            <p:nvPr/>
          </p:nvSpPr>
          <p:spPr>
            <a:xfrm>
              <a:off x="3657600" y="1295400"/>
              <a:ext cx="1098378" cy="369332"/>
            </a:xfrm>
            <a:prstGeom prst="rect">
              <a:avLst/>
            </a:prstGeom>
            <a:noFill/>
            <a:ln w="19050">
              <a:solidFill>
                <a:schemeClr val="tx1"/>
              </a:solidFill>
            </a:ln>
          </p:spPr>
          <p:txBody>
            <a:bodyPr wrap="none" rtlCol="0">
              <a:spAutoFit/>
            </a:bodyPr>
            <a:lstStyle/>
            <a:p>
              <a:r>
                <a:rPr lang="en-US" smtClean="0"/>
                <a:t>Exposure</a:t>
              </a:r>
              <a:endParaRPr lang="en-US"/>
            </a:p>
          </p:txBody>
        </p:sp>
        <p:sp>
          <p:nvSpPr>
            <p:cNvPr id="8" name="TextBox 7"/>
            <p:cNvSpPr txBox="1"/>
            <p:nvPr/>
          </p:nvSpPr>
          <p:spPr>
            <a:xfrm>
              <a:off x="3657600" y="2438400"/>
              <a:ext cx="1124026" cy="369332"/>
            </a:xfrm>
            <a:prstGeom prst="rect">
              <a:avLst/>
            </a:prstGeom>
            <a:noFill/>
            <a:ln w="19050">
              <a:solidFill>
                <a:schemeClr val="tx1"/>
              </a:solidFill>
            </a:ln>
          </p:spPr>
          <p:txBody>
            <a:bodyPr wrap="none" rtlCol="0">
              <a:spAutoFit/>
            </a:bodyPr>
            <a:lstStyle/>
            <a:p>
              <a:r>
                <a:rPr lang="en-US" smtClean="0"/>
                <a:t>Attention</a:t>
              </a:r>
              <a:endParaRPr lang="en-US"/>
            </a:p>
          </p:txBody>
        </p:sp>
        <p:sp>
          <p:nvSpPr>
            <p:cNvPr id="9" name="TextBox 8"/>
            <p:cNvSpPr txBox="1"/>
            <p:nvPr/>
          </p:nvSpPr>
          <p:spPr>
            <a:xfrm>
              <a:off x="3581400" y="3581400"/>
              <a:ext cx="1250663" cy="369332"/>
            </a:xfrm>
            <a:prstGeom prst="rect">
              <a:avLst/>
            </a:prstGeom>
            <a:noFill/>
            <a:ln w="19050">
              <a:solidFill>
                <a:schemeClr val="tx1"/>
              </a:solidFill>
            </a:ln>
          </p:spPr>
          <p:txBody>
            <a:bodyPr wrap="none" rtlCol="0">
              <a:spAutoFit/>
            </a:bodyPr>
            <a:lstStyle/>
            <a:p>
              <a:r>
                <a:rPr lang="en-US" smtClean="0"/>
                <a:t>Perception</a:t>
              </a:r>
              <a:endParaRPr lang="en-US"/>
            </a:p>
          </p:txBody>
        </p:sp>
        <p:sp>
          <p:nvSpPr>
            <p:cNvPr id="10" name="TextBox 9"/>
            <p:cNvSpPr txBox="1"/>
            <p:nvPr/>
          </p:nvSpPr>
          <p:spPr>
            <a:xfrm>
              <a:off x="3581400" y="4724400"/>
              <a:ext cx="1327608" cy="369332"/>
            </a:xfrm>
            <a:prstGeom prst="rect">
              <a:avLst/>
            </a:prstGeom>
            <a:noFill/>
            <a:ln w="19050">
              <a:solidFill>
                <a:schemeClr val="tx1"/>
              </a:solidFill>
            </a:ln>
          </p:spPr>
          <p:txBody>
            <a:bodyPr wrap="none" rtlCol="0">
              <a:spAutoFit/>
            </a:bodyPr>
            <a:lstStyle/>
            <a:p>
              <a:r>
                <a:rPr lang="en-US" smtClean="0"/>
                <a:t>Acceptance</a:t>
              </a:r>
              <a:endParaRPr lang="en-US"/>
            </a:p>
          </p:txBody>
        </p:sp>
        <p:sp>
          <p:nvSpPr>
            <p:cNvPr id="11" name="TextBox 10"/>
            <p:cNvSpPr txBox="1"/>
            <p:nvPr/>
          </p:nvSpPr>
          <p:spPr>
            <a:xfrm>
              <a:off x="3668759" y="5726668"/>
              <a:ext cx="1156086" cy="369332"/>
            </a:xfrm>
            <a:prstGeom prst="rect">
              <a:avLst/>
            </a:prstGeom>
            <a:noFill/>
            <a:ln w="19050">
              <a:solidFill>
                <a:schemeClr val="tx1"/>
              </a:solidFill>
            </a:ln>
          </p:spPr>
          <p:txBody>
            <a:bodyPr wrap="none" rtlCol="0">
              <a:spAutoFit/>
            </a:bodyPr>
            <a:lstStyle/>
            <a:p>
              <a:r>
                <a:rPr lang="en-US" smtClean="0"/>
                <a:t>Retention</a:t>
              </a:r>
              <a:endParaRPr lang="en-US"/>
            </a:p>
          </p:txBody>
        </p:sp>
        <p:sp>
          <p:nvSpPr>
            <p:cNvPr id="12" name="TextBox 11"/>
            <p:cNvSpPr txBox="1"/>
            <p:nvPr/>
          </p:nvSpPr>
          <p:spPr>
            <a:xfrm>
              <a:off x="5867400" y="2133600"/>
              <a:ext cx="1156086" cy="3139321"/>
            </a:xfrm>
            <a:prstGeom prst="rect">
              <a:avLst/>
            </a:prstGeom>
            <a:noFill/>
            <a:ln w="19050">
              <a:solidFill>
                <a:schemeClr val="tx1"/>
              </a:solidFill>
            </a:ln>
          </p:spPr>
          <p:txBody>
            <a:bodyPr wrap="none" rtlCol="0">
              <a:spAutoFit/>
            </a:bodyPr>
            <a:lstStyle/>
            <a:p>
              <a:r>
                <a:rPr lang="en-US" smtClean="0"/>
                <a:t>Memory   </a:t>
              </a:r>
            </a:p>
            <a:p>
              <a:endParaRPr lang="en-US"/>
            </a:p>
            <a:p>
              <a:endParaRPr lang="en-US" smtClean="0"/>
            </a:p>
            <a:p>
              <a:endParaRPr lang="en-US"/>
            </a:p>
            <a:p>
              <a:endParaRPr lang="en-US" smtClean="0"/>
            </a:p>
            <a:p>
              <a:endParaRPr lang="en-US"/>
            </a:p>
            <a:p>
              <a:endParaRPr lang="en-US" smtClean="0"/>
            </a:p>
            <a:p>
              <a:endParaRPr lang="en-US"/>
            </a:p>
            <a:p>
              <a:endParaRPr lang="en-US" smtClean="0"/>
            </a:p>
            <a:p>
              <a:endParaRPr lang="en-US"/>
            </a:p>
            <a:p>
              <a:endParaRPr lang="en-US"/>
            </a:p>
          </p:txBody>
        </p:sp>
        <p:sp>
          <p:nvSpPr>
            <p:cNvPr id="13" name="TextBox 12"/>
            <p:cNvSpPr txBox="1"/>
            <p:nvPr/>
          </p:nvSpPr>
          <p:spPr>
            <a:xfrm>
              <a:off x="1295400" y="2438400"/>
              <a:ext cx="1091966" cy="1754326"/>
            </a:xfrm>
            <a:prstGeom prst="rect">
              <a:avLst/>
            </a:prstGeom>
            <a:noFill/>
            <a:ln w="19050">
              <a:solidFill>
                <a:schemeClr val="tx1"/>
              </a:solidFill>
            </a:ln>
          </p:spPr>
          <p:txBody>
            <a:bodyPr wrap="none" rtlCol="0">
              <a:spAutoFit/>
            </a:bodyPr>
            <a:lstStyle/>
            <a:p>
              <a:r>
                <a:rPr lang="en-US" smtClean="0"/>
                <a:t>Stimuli</a:t>
              </a:r>
            </a:p>
            <a:p>
              <a:endParaRPr lang="en-US"/>
            </a:p>
            <a:p>
              <a:r>
                <a:rPr lang="en-US" smtClean="0"/>
                <a:t>Marketer</a:t>
              </a:r>
            </a:p>
            <a:p>
              <a:r>
                <a:rPr lang="en-US" smtClean="0"/>
                <a:t>Dominan</a:t>
              </a:r>
            </a:p>
            <a:p>
              <a:endParaRPr lang="en-US" smtClean="0"/>
            </a:p>
            <a:p>
              <a:r>
                <a:rPr lang="en-US" smtClean="0"/>
                <a:t>Lainnya</a:t>
              </a:r>
              <a:endParaRPr lang="en-US"/>
            </a:p>
          </p:txBody>
        </p:sp>
        <p:cxnSp>
          <p:nvCxnSpPr>
            <p:cNvPr id="14" name="Straight Connector 13"/>
            <p:cNvCxnSpPr>
              <a:stCxn id="13" idx="0"/>
            </p:cNvCxnSpPr>
            <p:nvPr/>
          </p:nvCxnSpPr>
          <p:spPr>
            <a:xfrm flipV="1">
              <a:off x="1841383" y="1480066"/>
              <a:ext cx="0" cy="95833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841383" y="1480066"/>
              <a:ext cx="1740017"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2"/>
              <a:endCxn id="8" idx="0"/>
            </p:cNvCxnSpPr>
            <p:nvPr/>
          </p:nvCxnSpPr>
          <p:spPr>
            <a:xfrm>
              <a:off x="4206789" y="1664732"/>
              <a:ext cx="12824" cy="773668"/>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endCxn id="9" idx="0"/>
            </p:cNvCxnSpPr>
            <p:nvPr/>
          </p:nvCxnSpPr>
          <p:spPr>
            <a:xfrm>
              <a:off x="4188441" y="2807732"/>
              <a:ext cx="18291" cy="773668"/>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9" idx="2"/>
            </p:cNvCxnSpPr>
            <p:nvPr/>
          </p:nvCxnSpPr>
          <p:spPr>
            <a:xfrm flipH="1">
              <a:off x="4203640" y="3950732"/>
              <a:ext cx="3092" cy="773668"/>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0" idx="2"/>
              <a:endCxn id="11" idx="0"/>
            </p:cNvCxnSpPr>
            <p:nvPr/>
          </p:nvCxnSpPr>
          <p:spPr>
            <a:xfrm>
              <a:off x="4245204" y="5093732"/>
              <a:ext cx="1598" cy="632936"/>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1" idx="3"/>
            </p:cNvCxnSpPr>
            <p:nvPr/>
          </p:nvCxnSpPr>
          <p:spPr>
            <a:xfrm>
              <a:off x="4824845" y="5911334"/>
              <a:ext cx="162059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12" idx="2"/>
            </p:cNvCxnSpPr>
            <p:nvPr/>
          </p:nvCxnSpPr>
          <p:spPr>
            <a:xfrm flipV="1">
              <a:off x="6445443" y="5272921"/>
              <a:ext cx="0" cy="638413"/>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4909008" y="4909066"/>
              <a:ext cx="958392" cy="0"/>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9" idx="3"/>
            </p:cNvCxnSpPr>
            <p:nvPr/>
          </p:nvCxnSpPr>
          <p:spPr>
            <a:xfrm flipH="1">
              <a:off x="4832063" y="3755216"/>
              <a:ext cx="1035338" cy="10850"/>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8" idx="3"/>
            </p:cNvCxnSpPr>
            <p:nvPr/>
          </p:nvCxnSpPr>
          <p:spPr>
            <a:xfrm flipH="1">
              <a:off x="4781626" y="2623066"/>
              <a:ext cx="1085774" cy="0"/>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4832063" y="1480066"/>
              <a:ext cx="1613380" cy="0"/>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endCxn id="12" idx="0"/>
            </p:cNvCxnSpPr>
            <p:nvPr/>
          </p:nvCxnSpPr>
          <p:spPr>
            <a:xfrm>
              <a:off x="6445443" y="1480066"/>
              <a:ext cx="0" cy="65353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68128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011" y="1251284"/>
            <a:ext cx="10166683" cy="4997115"/>
          </a:xfrm>
        </p:spPr>
        <p:txBody>
          <a:bodyPr>
            <a:noAutofit/>
          </a:bodyPr>
          <a:lstStyle/>
          <a:p>
            <a:pPr marL="0" indent="0">
              <a:buNone/>
            </a:pPr>
            <a:r>
              <a:rPr lang="en-US"/>
              <a:t>Personal determinan ini </a:t>
            </a:r>
            <a:r>
              <a:rPr lang="en-US"/>
              <a:t>adalah </a:t>
            </a:r>
            <a:r>
              <a:rPr lang="en-US" smtClean="0"/>
              <a:t>:</a:t>
            </a:r>
          </a:p>
          <a:p>
            <a:pPr marL="342900" lvl="2" indent="-342900"/>
            <a:r>
              <a:rPr lang="en-US" sz="2000"/>
              <a:t>Need/Motivation.  Kebutuhan fisiologis mempunyai pengaruh kuat pada stimuli yang perlu diperhatikan dan atau yang tidak perlu.  Orang lapar akan lebih mudah tertarik perhatiannya terhadap stimuli makanan dibandingkan dengan pada saat orang itu tidak lapar.  Disamping kebutuhan fisiologis, perhatian konsumen juga bisa dipengaruhi oleh kebutuhan informasional mereka.</a:t>
            </a:r>
          </a:p>
          <a:p>
            <a:pPr marL="342900" lvl="2" indent="-342900"/>
            <a:r>
              <a:rPr lang="en-US" sz="2000"/>
              <a:t>Attitude.   Berdasarkan teori konsistensi kognitif, orang ingin mempertahankan seperangkat keyakinan dan sikapnya secara konsisten.  Inkonsistensi  dalam sistem kognitif ini dapat  menimbulkan ketegangan psikologis, konsekuensinya, orang dipandang akan lebih terbuka terhadap informasi yang dapat mempertahankan atau meningkatkan konsistensi dan sebaliknya akan menghindari informasi yang bertentangan dengan keyakinan dan sikapnya.</a:t>
            </a:r>
          </a:p>
          <a:p>
            <a:endParaRPr lang="en-US">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20</a:t>
            </a:fld>
            <a:endParaRPr lang="en-US" dirty="0"/>
          </a:p>
        </p:txBody>
      </p:sp>
      <p:sp>
        <p:nvSpPr>
          <p:cNvPr id="6" name="Title 1"/>
          <p:cNvSpPr>
            <a:spLocks noGrp="1"/>
          </p:cNvSpPr>
          <p:nvPr>
            <p:ph type="title"/>
          </p:nvPr>
        </p:nvSpPr>
        <p:spPr>
          <a:xfrm>
            <a:off x="300789" y="452718"/>
            <a:ext cx="9750045" cy="702314"/>
          </a:xfrm>
        </p:spPr>
        <p:txBody>
          <a:bodyPr/>
          <a:lstStyle/>
          <a:p>
            <a:r>
              <a:rPr lang="en-US" sz="3600" smtClean="0">
                <a:latin typeface="Arial" panose="020B0604020202020204" pitchFamily="34" charset="0"/>
                <a:cs typeface="Arial" panose="020B0604020202020204" pitchFamily="34" charset="0"/>
              </a:rPr>
              <a:t>Determinan Perhatian</a:t>
            </a:r>
            <a:endParaRPr lang="en-US" sz="36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9027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circle(in)">
                                      <p:cBhvr>
                                        <p:cTn id="1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727" y="452718"/>
            <a:ext cx="9774108" cy="610698"/>
          </a:xfrm>
        </p:spPr>
        <p:txBody>
          <a:bodyPr/>
          <a:lstStyle/>
          <a:p>
            <a:endParaRPr lang="en-US"/>
          </a:p>
        </p:txBody>
      </p:sp>
      <p:sp>
        <p:nvSpPr>
          <p:cNvPr id="3" name="Content Placeholder 2"/>
          <p:cNvSpPr>
            <a:spLocks noGrp="1"/>
          </p:cNvSpPr>
          <p:nvPr>
            <p:ph idx="1"/>
          </p:nvPr>
        </p:nvSpPr>
        <p:spPr>
          <a:xfrm>
            <a:off x="385012" y="1263316"/>
            <a:ext cx="10344058" cy="4985083"/>
          </a:xfrm>
        </p:spPr>
        <p:txBody>
          <a:bodyPr>
            <a:normAutofit fontScale="92500" lnSpcReduction="10000"/>
          </a:bodyPr>
          <a:lstStyle/>
          <a:p>
            <a:pPr marL="0" indent="0">
              <a:buNone/>
            </a:pPr>
            <a:r>
              <a:rPr lang="en-US" sz="2400">
                <a:latin typeface="Arial" panose="020B0604020202020204" pitchFamily="34" charset="0"/>
                <a:cs typeface="Arial" panose="020B0604020202020204" pitchFamily="34" charset="0"/>
              </a:rPr>
              <a:t>Personal determinan ini adalah :</a:t>
            </a:r>
          </a:p>
          <a:p>
            <a:pPr marL="342900" lvl="2" indent="-342900"/>
            <a:r>
              <a:rPr lang="en-US" sz="1800"/>
              <a:t>Level Adaptasi.   Adaptasi stimulus memberi makna bahwa orang telah terbiasa dengan stimulus itu sehingga tidak berpengaruh lagi (tidak mampu lagi menarik perhatian</a:t>
            </a:r>
            <a:r>
              <a:rPr lang="en-US" sz="1800"/>
              <a:t>). </a:t>
            </a:r>
            <a:endParaRPr lang="en-US" sz="1800" smtClean="0"/>
          </a:p>
          <a:p>
            <a:pPr marL="0" lvl="2" indent="0">
              <a:buNone/>
            </a:pPr>
            <a:r>
              <a:rPr lang="en-US" sz="1800" smtClean="0"/>
              <a:t>	Faktor </a:t>
            </a:r>
            <a:r>
              <a:rPr lang="en-US" sz="1800"/>
              <a:t>yang mempengaruhi level adaptasi :</a:t>
            </a:r>
          </a:p>
          <a:p>
            <a:pPr marL="1154430" lvl="3" indent="-285750" algn="just">
              <a:buClr>
                <a:srgbClr val="C00000"/>
              </a:buClr>
              <a:buFont typeface="Wingdings" pitchFamily="2" charset="2"/>
              <a:buChar char="v"/>
            </a:pPr>
            <a:r>
              <a:rPr lang="en-US" sz="2000"/>
              <a:t>Intensitas stimulus, semakin lemah intensitasnya, maka semakin cepat terbiasanya</a:t>
            </a:r>
          </a:p>
          <a:p>
            <a:pPr marL="1154430" lvl="3" indent="-285750" algn="just">
              <a:buClr>
                <a:srgbClr val="C00000"/>
              </a:buClr>
              <a:buFont typeface="Wingdings" pitchFamily="2" charset="2"/>
              <a:buChar char="v"/>
            </a:pPr>
            <a:r>
              <a:rPr lang="en-US" sz="2000"/>
              <a:t>Durasi stimulus.  Stimulus yang sangat padat mungkin memerlukan waktu lebih lama untuk menjadi terbiasa</a:t>
            </a:r>
          </a:p>
          <a:p>
            <a:pPr marL="1154430" lvl="3" indent="-285750" algn="just">
              <a:buClr>
                <a:srgbClr val="C00000"/>
              </a:buClr>
              <a:buFont typeface="Wingdings" pitchFamily="2" charset="2"/>
              <a:buChar char="v"/>
            </a:pPr>
            <a:r>
              <a:rPr lang="en-US" sz="2000"/>
              <a:t>Kesulitan diskriminasi.  Semakin sulit detil stimulus ditangkap, maka semakin  kecil kemungkinannya untuk terbiasa</a:t>
            </a:r>
          </a:p>
          <a:p>
            <a:pPr marL="1154430" lvl="3" indent="-285750" algn="just">
              <a:buClr>
                <a:srgbClr val="C00000"/>
              </a:buClr>
              <a:buFont typeface="Wingdings" pitchFamily="2" charset="2"/>
              <a:buChar char="v"/>
            </a:pPr>
            <a:r>
              <a:rPr lang="en-US" sz="2000"/>
              <a:t>Waktu.  Keterbiasaan akan muncul lebih cepat  bila selang waktu antar exposure lebih pendek</a:t>
            </a:r>
          </a:p>
          <a:p>
            <a:pPr marL="1154430" lvl="3" indent="-285750" algn="just">
              <a:buClr>
                <a:srgbClr val="C00000"/>
              </a:buClr>
              <a:buFont typeface="Wingdings" pitchFamily="2" charset="2"/>
              <a:buChar char="v"/>
            </a:pPr>
            <a:r>
              <a:rPr lang="en-US" sz="2000"/>
              <a:t>Conditioning.  Stimulus menjadi terkondisikan yakni signifikasi personal pada individu  menjadi tidak terbiasa, walaupun pada saat stimulus tersebut diulang</a:t>
            </a:r>
            <a:r>
              <a:rPr lang="en-US" sz="1600"/>
              <a:t>.</a:t>
            </a:r>
          </a:p>
          <a:p>
            <a:endParaRPr lang="en-US" sz="24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21</a:t>
            </a:fld>
            <a:endParaRPr lang="en-US" dirty="0"/>
          </a:p>
        </p:txBody>
      </p:sp>
    </p:spTree>
    <p:extLst>
      <p:ext uri="{BB962C8B-B14F-4D97-AF65-F5344CB8AC3E}">
        <p14:creationId xmlns:p14="http://schemas.microsoft.com/office/powerpoint/2010/main" val="26051743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5327" y="452718"/>
            <a:ext cx="9545508" cy="610698"/>
          </a:xfrm>
        </p:spPr>
        <p:txBody>
          <a:bodyPr/>
          <a:lstStyle/>
          <a:p>
            <a:endParaRPr lang="en-US"/>
          </a:p>
        </p:txBody>
      </p:sp>
      <p:sp>
        <p:nvSpPr>
          <p:cNvPr id="3" name="Content Placeholder 2"/>
          <p:cNvSpPr>
            <a:spLocks noGrp="1"/>
          </p:cNvSpPr>
          <p:nvPr>
            <p:ph idx="1"/>
          </p:nvPr>
        </p:nvSpPr>
        <p:spPr>
          <a:xfrm>
            <a:off x="397042" y="1447800"/>
            <a:ext cx="10142621" cy="4800599"/>
          </a:xfrm>
        </p:spPr>
        <p:txBody>
          <a:bodyPr>
            <a:noAutofit/>
          </a:bodyPr>
          <a:lstStyle/>
          <a:p>
            <a:pPr marL="0" indent="0">
              <a:buNone/>
            </a:pPr>
            <a:r>
              <a:rPr lang="en-US" sz="2400"/>
              <a:t>Determinan Stimulus.  Merupakan karakteristik simulus itu sendiri yang memberi dampak pada proses atensi.  Karakteristik ini bisa dikontrol sehingga marketer dapat menarik keuntungan dalam persaingan menarik perhatian konsumen.</a:t>
            </a:r>
          </a:p>
          <a:p>
            <a:pPr algn="just">
              <a:buClr>
                <a:srgbClr val="C00000"/>
              </a:buClr>
              <a:buFont typeface="Wingdings" pitchFamily="2" charset="2"/>
              <a:buChar char="Ø"/>
            </a:pPr>
            <a:r>
              <a:rPr lang="en-US" sz="2400"/>
              <a:t>Ukuran.  Semakin besar ukuran stimulus secara umum daya tariknya akan semakin kuat.</a:t>
            </a:r>
          </a:p>
          <a:p>
            <a:pPr algn="just">
              <a:buClr>
                <a:srgbClr val="C00000"/>
              </a:buClr>
              <a:buFont typeface="Wingdings" pitchFamily="2" charset="2"/>
              <a:buChar char="Ø"/>
            </a:pPr>
            <a:r>
              <a:rPr lang="en-US" sz="2400"/>
              <a:t>Warna.  Warna warni stimulus akan menjadi semakin menarik dibandingkan hanya sekedar dua warna (hitam – putih)</a:t>
            </a:r>
          </a:p>
          <a:p>
            <a:pPr algn="just">
              <a:buClr>
                <a:srgbClr val="C00000"/>
              </a:buClr>
              <a:buFont typeface="Wingdings" pitchFamily="2" charset="2"/>
              <a:buChar char="Ø"/>
            </a:pPr>
            <a:r>
              <a:rPr lang="en-US" sz="2400"/>
              <a:t>Intensitas.  Semakin tinggi intensitas sering memberi hasil sekamin besar perhatian</a:t>
            </a:r>
          </a:p>
          <a:p>
            <a:pPr algn="just">
              <a:buClr>
                <a:srgbClr val="C00000"/>
              </a:buClr>
              <a:buFont typeface="Wingdings" pitchFamily="2" charset="2"/>
              <a:buChar char="Ø"/>
            </a:pPr>
            <a:r>
              <a:rPr lang="en-US" sz="2400"/>
              <a:t>Kontras.  Semakin kontras antara stimulus dan latar belakangya cenderung akan lebih menarik perhatian </a:t>
            </a:r>
            <a:r>
              <a:rPr lang="en-US" sz="2400"/>
              <a:t>orang</a:t>
            </a:r>
            <a:r>
              <a:rPr lang="en-US" sz="2400" smtClean="0"/>
              <a:t>.</a:t>
            </a:r>
            <a:endParaRPr lang="en-US" sz="2400"/>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22</a:t>
            </a:fld>
            <a:endParaRPr lang="en-US" dirty="0"/>
          </a:p>
        </p:txBody>
      </p:sp>
    </p:spTree>
    <p:extLst>
      <p:ext uri="{BB962C8B-B14F-4D97-AF65-F5344CB8AC3E}">
        <p14:creationId xmlns:p14="http://schemas.microsoft.com/office/powerpoint/2010/main" val="1737874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453" y="452718"/>
            <a:ext cx="9497381" cy="610698"/>
          </a:xfrm>
        </p:spPr>
        <p:txBody>
          <a:bodyPr/>
          <a:lstStyle/>
          <a:p>
            <a:endParaRPr lang="en-US"/>
          </a:p>
        </p:txBody>
      </p:sp>
      <p:sp>
        <p:nvSpPr>
          <p:cNvPr id="3" name="Content Placeholder 2"/>
          <p:cNvSpPr>
            <a:spLocks noGrp="1"/>
          </p:cNvSpPr>
          <p:nvPr>
            <p:ph idx="1"/>
          </p:nvPr>
        </p:nvSpPr>
        <p:spPr>
          <a:xfrm>
            <a:off x="387470" y="1063416"/>
            <a:ext cx="10190747" cy="5281863"/>
          </a:xfrm>
        </p:spPr>
        <p:txBody>
          <a:bodyPr>
            <a:noAutofit/>
          </a:bodyPr>
          <a:lstStyle/>
          <a:p>
            <a:pPr algn="just">
              <a:buClr>
                <a:srgbClr val="C00000"/>
              </a:buClr>
              <a:buFont typeface="Wingdings" pitchFamily="2" charset="2"/>
              <a:buChar char="Ø"/>
            </a:pPr>
            <a:r>
              <a:rPr lang="en-US"/>
              <a:t>Posisi. Stimuli akan lebih diperhatikan pada lokasi – lokasi tertentu.  Untuk wilayah yang membaca dari kiri ke kanan, maka stimuli pada bagian kiri yang pertama diperhatikan (hal yang sama diterapkan pada display di rak sebelah kiri dalam batas pandangan mata)</a:t>
            </a:r>
          </a:p>
          <a:p>
            <a:pPr algn="just">
              <a:buClr>
                <a:srgbClr val="C00000"/>
              </a:buClr>
              <a:buFont typeface="Wingdings" pitchFamily="2" charset="2"/>
              <a:buChar char="Ø"/>
            </a:pPr>
            <a:r>
              <a:rPr lang="en-US"/>
              <a:t>Petunjuk arah.  Mata centerung akan mengikuti tanda dalam stimulus yang mengisyaratkan petunjuk arah</a:t>
            </a:r>
          </a:p>
          <a:p>
            <a:pPr algn="just">
              <a:buClr>
                <a:srgbClr val="C00000"/>
              </a:buClr>
              <a:buFont typeface="Wingdings" pitchFamily="2" charset="2"/>
              <a:buChar char="Ø"/>
            </a:pPr>
            <a:r>
              <a:rPr lang="en-US"/>
              <a:t>Pergerakan.  Stimulus yang bergerak akan menyita perhatian lebih besar</a:t>
            </a:r>
          </a:p>
          <a:p>
            <a:pPr algn="just">
              <a:buClr>
                <a:srgbClr val="C00000"/>
              </a:buClr>
              <a:buFont typeface="Wingdings" pitchFamily="2" charset="2"/>
              <a:buChar char="Ø"/>
            </a:pPr>
            <a:r>
              <a:rPr lang="en-US"/>
              <a:t>Isolasi.  Menyajikan sejumlah kecil stimulus dalam bidang persepsi yang kosong.</a:t>
            </a:r>
          </a:p>
          <a:p>
            <a:pPr algn="just">
              <a:buClr>
                <a:srgbClr val="C00000"/>
              </a:buClr>
              <a:buFont typeface="Wingdings" pitchFamily="2" charset="2"/>
              <a:buChar char="Ø"/>
            </a:pPr>
            <a:r>
              <a:rPr lang="en-US"/>
              <a:t>Pertanyaan pembuka.  Mengawali dengan suatu pertanyaan sebelum stimulus akan memberi prosesing pesan yang lebih intensif dibandingkan dengan menggunakan pernyataan.</a:t>
            </a:r>
          </a:p>
          <a:p>
            <a:pPr algn="just">
              <a:buClr>
                <a:srgbClr val="C00000"/>
              </a:buClr>
              <a:buFont typeface="Wingdings" pitchFamily="2" charset="2"/>
              <a:buChar char="Ø"/>
            </a:pPr>
            <a:r>
              <a:rPr lang="en-US"/>
              <a:t>Noveltry.  Stimuli yang tidak biasa atau tidak diharapkan, akan menarik perhatian.</a:t>
            </a:r>
          </a:p>
          <a:p>
            <a:pPr algn="just">
              <a:buClr>
                <a:srgbClr val="C00000"/>
              </a:buClr>
              <a:buFont typeface="Wingdings" pitchFamily="2" charset="2"/>
              <a:buChar char="Ø"/>
            </a:pPr>
            <a:r>
              <a:rPr lang="en-US"/>
              <a:t>“Learned” Attention – Inducing Stimuli.  Stimuli dapat menarik perhatian karena kita telah dikondisikan untuk bereaksi terhadapnya</a:t>
            </a:r>
          </a:p>
          <a:p>
            <a:pPr algn="just">
              <a:buClr>
                <a:srgbClr val="C00000"/>
              </a:buClr>
              <a:buFont typeface="Wingdings" pitchFamily="2" charset="2"/>
              <a:buChar char="Ø"/>
            </a:pPr>
            <a:r>
              <a:rPr lang="en-US"/>
              <a:t>Penggunaan “attractive spokeperson” seperti model atau selebriti  menjadi salah satu cara menarik perhatian.</a:t>
            </a:r>
          </a:p>
          <a:p>
            <a:endParaRPr lang="en-US">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23</a:t>
            </a:fld>
            <a:endParaRPr lang="en-US" dirty="0"/>
          </a:p>
        </p:txBody>
      </p:sp>
    </p:spTree>
    <p:extLst>
      <p:ext uri="{BB962C8B-B14F-4D97-AF65-F5344CB8AC3E}">
        <p14:creationId xmlns:p14="http://schemas.microsoft.com/office/powerpoint/2010/main" val="3542114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138" y="1167064"/>
            <a:ext cx="10295932" cy="5081336"/>
          </a:xfrm>
        </p:spPr>
        <p:txBody>
          <a:bodyPr>
            <a:normAutofit/>
          </a:bodyPr>
          <a:lstStyle/>
          <a:p>
            <a:pPr>
              <a:buClr>
                <a:srgbClr val="C00000"/>
              </a:buClr>
              <a:buFont typeface="Wingdings" pitchFamily="2" charset="2"/>
              <a:buChar char="q"/>
            </a:pPr>
            <a:r>
              <a:rPr lang="en-US" sz="2400"/>
              <a:t>Persepsi atau pemahaman berkaitan dengan interpretasi stimulus. </a:t>
            </a:r>
          </a:p>
          <a:p>
            <a:pPr algn="just">
              <a:buClr>
                <a:srgbClr val="C00000"/>
              </a:buClr>
              <a:buFont typeface="Wingdings" pitchFamily="2" charset="2"/>
              <a:buChar char="q"/>
            </a:pPr>
            <a:r>
              <a:rPr lang="en-US" sz="2400"/>
              <a:t>Proses persepsi adalah struktur kognitif hipotetik yang mengintegrasikan informasi menjadi lebih kohesif dan tertata berdasarkan kategori stimulus.  </a:t>
            </a:r>
          </a:p>
          <a:p>
            <a:pPr algn="just">
              <a:buClr>
                <a:srgbClr val="C00000"/>
              </a:buClr>
              <a:buFont typeface="Wingdings" pitchFamily="2" charset="2"/>
              <a:buChar char="q"/>
            </a:pPr>
            <a:r>
              <a:rPr lang="en-US" sz="2400"/>
              <a:t>Distorsi persepsi.  Karena merupakan proses yang sangat subyektif, fungsi stimulus itu sendiri juga dipengaruhi oleh needs, sikap, ekspektasi, personaliti, dan berbagai karakter individual lainnya dari seseorang.  Konsekuensinya, dua orang memandang stimulus yang sama mungkin dapat menghasilkan interpretasi yang sangat berbeda.</a:t>
            </a:r>
          </a:p>
          <a:p>
            <a:endParaRPr lang="en-US" sz="24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24</a:t>
            </a:fld>
            <a:endParaRPr lang="en-US" dirty="0"/>
          </a:p>
        </p:txBody>
      </p:sp>
      <p:sp>
        <p:nvSpPr>
          <p:cNvPr id="6" name="Title 2"/>
          <p:cNvSpPr>
            <a:spLocks noGrp="1"/>
          </p:cNvSpPr>
          <p:nvPr>
            <p:ph type="title"/>
          </p:nvPr>
        </p:nvSpPr>
        <p:spPr>
          <a:xfrm>
            <a:off x="288759" y="452718"/>
            <a:ext cx="9762076" cy="714345"/>
          </a:xfrm>
        </p:spPr>
        <p:txBody>
          <a:bodyPr>
            <a:normAutofit/>
          </a:bodyPr>
          <a:lstStyle/>
          <a:p>
            <a:pPr algn="just"/>
            <a:r>
              <a:rPr lang="en-US" sz="3600" smtClean="0">
                <a:solidFill>
                  <a:schemeClr val="tx1"/>
                </a:solidFill>
                <a:latin typeface="Arial" panose="020B0604020202020204" pitchFamily="34" charset="0"/>
                <a:cs typeface="Arial" panose="020B0604020202020204" pitchFamily="34" charset="0"/>
              </a:rPr>
              <a:t>Persepsi</a:t>
            </a:r>
            <a:endParaRPr lang="en-US" sz="36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2104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7517" y="1263316"/>
            <a:ext cx="10010271" cy="4985083"/>
          </a:xfrm>
        </p:spPr>
        <p:txBody>
          <a:bodyPr>
            <a:normAutofit/>
          </a:bodyPr>
          <a:lstStyle/>
          <a:p>
            <a:pPr marL="0" indent="0">
              <a:buNone/>
            </a:pPr>
            <a:r>
              <a:rPr lang="en-US" sz="2400"/>
              <a:t>Determinan persepsi, antara lain adalah:</a:t>
            </a:r>
          </a:p>
          <a:p>
            <a:pPr algn="just">
              <a:buClr>
                <a:srgbClr val="C00000"/>
              </a:buClr>
              <a:buFont typeface="Wingdings" pitchFamily="2" charset="2"/>
              <a:buChar char="Ø"/>
            </a:pPr>
            <a:r>
              <a:rPr lang="en-US" sz="2400"/>
              <a:t>Needs</a:t>
            </a:r>
          </a:p>
          <a:p>
            <a:pPr algn="just">
              <a:buClr>
                <a:srgbClr val="C00000"/>
              </a:buClr>
              <a:buFont typeface="Wingdings" pitchFamily="2" charset="2"/>
              <a:buChar char="Ø"/>
            </a:pPr>
            <a:r>
              <a:rPr lang="en-US" sz="2400"/>
              <a:t>Context atau situasi yang mengelilingi dimana stimulus muncul</a:t>
            </a:r>
          </a:p>
          <a:p>
            <a:pPr algn="just">
              <a:buClr>
                <a:srgbClr val="C00000"/>
              </a:buClr>
              <a:buFont typeface="Wingdings" pitchFamily="2" charset="2"/>
              <a:buChar char="Ø"/>
            </a:pPr>
            <a:r>
              <a:rPr lang="en-US" sz="2400"/>
              <a:t>Order effect.  Ada dua tipe utama yaitu </a:t>
            </a:r>
            <a:r>
              <a:rPr lang="en-US" sz="2400" i="1"/>
              <a:t>recency effect </a:t>
            </a:r>
            <a:r>
              <a:rPr lang="en-US" sz="2400"/>
              <a:t> dimana stimuli muncul diakhir sekuens akan memperoleh pebobotan lebih dalam menghasilkan interpretasi.  Sebaliknya </a:t>
            </a:r>
            <a:r>
              <a:rPr lang="en-US" sz="2400" i="1"/>
              <a:t>primacy effect </a:t>
            </a:r>
            <a:r>
              <a:rPr lang="en-US" sz="2400"/>
              <a:t>justru menekankan pada stimulus yang muncul diawal sekuens akan memperoleh bobot lebih.</a:t>
            </a:r>
          </a:p>
          <a:p>
            <a:pPr algn="just">
              <a:buClr>
                <a:srgbClr val="C00000"/>
              </a:buClr>
              <a:buFont typeface="Wingdings" pitchFamily="2" charset="2"/>
              <a:buChar char="Ø"/>
            </a:pPr>
            <a:r>
              <a:rPr lang="en-US" sz="2400"/>
              <a:t>Expectation.  Sangat sering persepsi dipilih berdasarkan konsepsi tertentu atau harapan mangenai apa yang ingin kita li</a:t>
            </a:r>
            <a:r>
              <a:rPr lang="en-US"/>
              <a:t>hat. </a:t>
            </a:r>
          </a:p>
          <a:p>
            <a:endParaRPr lang="en-US" sz="24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25</a:t>
            </a:fld>
            <a:endParaRPr lang="en-US" dirty="0"/>
          </a:p>
        </p:txBody>
      </p:sp>
      <p:sp>
        <p:nvSpPr>
          <p:cNvPr id="6" name="Title 2"/>
          <p:cNvSpPr>
            <a:spLocks noGrp="1"/>
          </p:cNvSpPr>
          <p:nvPr>
            <p:ph type="title"/>
          </p:nvPr>
        </p:nvSpPr>
        <p:spPr>
          <a:xfrm>
            <a:off x="577517" y="452718"/>
            <a:ext cx="9473318" cy="726377"/>
          </a:xfrm>
        </p:spPr>
        <p:txBody>
          <a:bodyPr>
            <a:normAutofit/>
          </a:bodyPr>
          <a:lstStyle/>
          <a:p>
            <a:pPr algn="just"/>
            <a:r>
              <a:rPr lang="en-US" sz="3600" smtClean="0">
                <a:solidFill>
                  <a:schemeClr val="tx1"/>
                </a:solidFill>
                <a:latin typeface="Arial" panose="020B0604020202020204" pitchFamily="34" charset="0"/>
                <a:cs typeface="Arial" panose="020B0604020202020204" pitchFamily="34" charset="0"/>
              </a:rPr>
              <a:t>Persepsi</a:t>
            </a:r>
            <a:endParaRPr lang="en-US" sz="36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1101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4474" y="1063416"/>
            <a:ext cx="10069763" cy="5057273"/>
          </a:xfrm>
        </p:spPr>
        <p:txBody>
          <a:bodyPr>
            <a:normAutofit/>
          </a:bodyPr>
          <a:lstStyle/>
          <a:p>
            <a:pPr algn="just">
              <a:buClr>
                <a:srgbClr val="C00000"/>
              </a:buClr>
              <a:buFont typeface="Wingdings" pitchFamily="2" charset="2"/>
              <a:buChar char="Ø"/>
            </a:pPr>
            <a:r>
              <a:rPr lang="en-US"/>
              <a:t>Linguistik. Fenomena faktor lingustik ini mempunyai potesi kontribusi dalam mendorong pemahaman pesan., seperti :</a:t>
            </a:r>
          </a:p>
          <a:p>
            <a:pPr lvl="1" algn="just">
              <a:buClr>
                <a:srgbClr val="C00000"/>
              </a:buClr>
              <a:buFont typeface="Wingdings" pitchFamily="2" charset="2"/>
              <a:buChar char="v"/>
            </a:pPr>
            <a:r>
              <a:rPr lang="en-US" sz="2000"/>
              <a:t>Kata yang sering digunakan dalam bahasa sehari-hari akan lebih mudah dipahami dan diingat;</a:t>
            </a:r>
          </a:p>
          <a:p>
            <a:pPr lvl="1" algn="just">
              <a:buClr>
                <a:srgbClr val="C00000"/>
              </a:buClr>
              <a:buFont typeface="Wingdings" pitchFamily="2" charset="2"/>
              <a:buChar char="v"/>
            </a:pPr>
            <a:r>
              <a:rPr lang="en-US" sz="2000"/>
              <a:t>kata – kata negatip seperti bukan atau tidak pernah, akan lebih sulit dipahami</a:t>
            </a:r>
          </a:p>
          <a:p>
            <a:pPr lvl="1" algn="just">
              <a:buClr>
                <a:srgbClr val="C00000"/>
              </a:buClr>
              <a:buFont typeface="Wingdings" pitchFamily="2" charset="2"/>
              <a:buChar char="v"/>
            </a:pPr>
            <a:r>
              <a:rPr lang="en-US" sz="2000"/>
              <a:t>Penggunaan kalimat pasif akan memperbesar potensi salah pengertian</a:t>
            </a:r>
          </a:p>
          <a:p>
            <a:r>
              <a:rPr lang="en-US"/>
              <a:t>Penataan persepsi. Berdasarkan </a:t>
            </a:r>
            <a:r>
              <a:rPr lang="en-US" i="1"/>
              <a:t>Gestalt psychology</a:t>
            </a:r>
            <a:r>
              <a:rPr lang="en-US"/>
              <a:t> yang mengutamakan pada bagaimana orang menata atau mengkombinasi stimuli menjadi bermakna, ada empat prinsip yang perlu diperhatikan yaitu :</a:t>
            </a:r>
          </a:p>
          <a:p>
            <a:pPr marL="342900" lvl="1" indent="-342900"/>
            <a:r>
              <a:rPr lang="en-US" sz="2000"/>
              <a:t>Simplicity.  Orang mempunyai tendensi kuat untuk menata persepsinya menjadi pola yang lebih sederhana, sebagai ilustrasi :</a:t>
            </a:r>
          </a:p>
          <a:p>
            <a:endParaRPr lang="en-US"/>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26</a:t>
            </a:fld>
            <a:endParaRPr lang="en-US" dirty="0"/>
          </a:p>
        </p:txBody>
      </p:sp>
      <p:sp>
        <p:nvSpPr>
          <p:cNvPr id="6" name="Title 2"/>
          <p:cNvSpPr>
            <a:spLocks noGrp="1"/>
          </p:cNvSpPr>
          <p:nvPr>
            <p:ph type="title"/>
          </p:nvPr>
        </p:nvSpPr>
        <p:spPr>
          <a:xfrm>
            <a:off x="469900" y="452438"/>
            <a:ext cx="9580563" cy="611187"/>
          </a:xfrm>
        </p:spPr>
        <p:txBody>
          <a:bodyPr>
            <a:normAutofit fontScale="90000"/>
          </a:bodyPr>
          <a:lstStyle/>
          <a:p>
            <a:pPr algn="just"/>
            <a:r>
              <a:rPr lang="en-US" sz="3600" smtClean="0">
                <a:solidFill>
                  <a:schemeClr val="tx1"/>
                </a:solidFill>
                <a:latin typeface="Arial" panose="020B0604020202020204" pitchFamily="34" charset="0"/>
                <a:cs typeface="Arial" panose="020B0604020202020204" pitchFamily="34" charset="0"/>
              </a:rPr>
              <a:t>Persepsi</a:t>
            </a:r>
            <a:endParaRPr lang="en-US" sz="3600">
              <a:solidFill>
                <a:schemeClr val="tx1"/>
              </a:solidFill>
              <a:latin typeface="Arial" panose="020B0604020202020204" pitchFamily="34" charset="0"/>
              <a:cs typeface="Arial" panose="020B0604020202020204" pitchFamily="34" charset="0"/>
            </a:endParaRPr>
          </a:p>
        </p:txBody>
      </p:sp>
      <p:grpSp>
        <p:nvGrpSpPr>
          <p:cNvPr id="9" name="Group 8"/>
          <p:cNvGrpSpPr/>
          <p:nvPr/>
        </p:nvGrpSpPr>
        <p:grpSpPr>
          <a:xfrm>
            <a:off x="813955" y="3019927"/>
            <a:ext cx="3276782" cy="3034510"/>
            <a:chOff x="813955" y="4267200"/>
            <a:chExt cx="2071465" cy="1787236"/>
          </a:xfrm>
        </p:grpSpPr>
        <p:sp>
          <p:nvSpPr>
            <p:cNvPr id="10" name="Oval 9"/>
            <p:cNvSpPr/>
            <p:nvPr/>
          </p:nvSpPr>
          <p:spPr>
            <a:xfrm>
              <a:off x="827810" y="4267200"/>
              <a:ext cx="2002421" cy="1714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Connector 10"/>
            <p:cNvSpPr/>
            <p:nvPr/>
          </p:nvSpPr>
          <p:spPr>
            <a:xfrm>
              <a:off x="2641582" y="4602481"/>
              <a:ext cx="45719"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Connector 11"/>
            <p:cNvSpPr/>
            <p:nvPr/>
          </p:nvSpPr>
          <p:spPr>
            <a:xfrm>
              <a:off x="2839701" y="5143500"/>
              <a:ext cx="45719"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Connector 12"/>
            <p:cNvSpPr/>
            <p:nvPr/>
          </p:nvSpPr>
          <p:spPr>
            <a:xfrm>
              <a:off x="990600" y="4602481"/>
              <a:ext cx="45719"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Connector 13"/>
            <p:cNvSpPr/>
            <p:nvPr/>
          </p:nvSpPr>
          <p:spPr>
            <a:xfrm>
              <a:off x="813955" y="5105400"/>
              <a:ext cx="45719"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p:cNvSpPr/>
            <p:nvPr/>
          </p:nvSpPr>
          <p:spPr>
            <a:xfrm>
              <a:off x="1856028" y="5978236"/>
              <a:ext cx="45719"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Connector 15"/>
            <p:cNvSpPr/>
            <p:nvPr/>
          </p:nvSpPr>
          <p:spPr>
            <a:xfrm>
              <a:off x="1132820" y="5715000"/>
              <a:ext cx="45719"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Connector 16"/>
            <p:cNvSpPr/>
            <p:nvPr/>
          </p:nvSpPr>
          <p:spPr>
            <a:xfrm>
              <a:off x="2559146" y="5735090"/>
              <a:ext cx="45719"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Oval 17"/>
          <p:cNvSpPr/>
          <p:nvPr/>
        </p:nvSpPr>
        <p:spPr>
          <a:xfrm>
            <a:off x="4516854" y="3019927"/>
            <a:ext cx="2954757" cy="2905132"/>
          </a:xfrm>
          <a:prstGeom prst="ellipse">
            <a:avLst/>
          </a:prstGeom>
          <a:solidFill>
            <a:schemeClr val="accent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p:nvPr/>
        </p:nvGrpSpPr>
        <p:grpSpPr>
          <a:xfrm>
            <a:off x="8000880" y="3321829"/>
            <a:ext cx="2728190" cy="2370149"/>
            <a:chOff x="5815698" y="4495800"/>
            <a:chExt cx="1371600" cy="1219200"/>
          </a:xfrm>
        </p:grpSpPr>
        <p:sp>
          <p:nvSpPr>
            <p:cNvPr id="20" name="Rectangle 19"/>
            <p:cNvSpPr/>
            <p:nvPr/>
          </p:nvSpPr>
          <p:spPr>
            <a:xfrm>
              <a:off x="5815698" y="4495800"/>
              <a:ext cx="1371600" cy="1219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rot="2598018">
              <a:off x="5835803" y="4501952"/>
              <a:ext cx="1332824" cy="11862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93313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circle(in)">
                                      <p:cBhvr>
                                        <p:cTn id="18" dur="2000"/>
                                        <p:tgtEl>
                                          <p:spTgt spid="3">
                                            <p:txEl>
                                              <p:pRg st="2" end="2"/>
                                            </p:txEl>
                                          </p:spTgt>
                                        </p:tgtEl>
                                      </p:cBhvr>
                                    </p:animEffect>
                                  </p:childTnLst>
                                </p:cTn>
                              </p:par>
                              <p:par>
                                <p:cTn id="19" presetID="6" presetClass="entr" presetSubtype="16"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circle(in)">
                                      <p:cBhvr>
                                        <p:cTn id="21" dur="20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circle(in)">
                                      <p:cBhvr>
                                        <p:cTn id="26" dur="2000"/>
                                        <p:tgtEl>
                                          <p:spTgt spid="3">
                                            <p:txEl>
                                              <p:pRg st="4" end="4"/>
                                            </p:txEl>
                                          </p:spTgt>
                                        </p:tgtEl>
                                      </p:cBhvr>
                                    </p:animEffect>
                                  </p:childTnLst>
                                </p:cTn>
                              </p:par>
                              <p:par>
                                <p:cTn id="27" presetID="6" presetClass="entr" presetSubtype="16"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circle(in)">
                                      <p:cBhvr>
                                        <p:cTn id="29" dur="2000"/>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circle(in)">
                                      <p:cBhvr>
                                        <p:cTn id="34" dur="20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circle(in)">
                                      <p:cBhvr>
                                        <p:cTn id="39" dur="2000"/>
                                        <p:tgtEl>
                                          <p:spTgt spid="18"/>
                                        </p:tgtEl>
                                      </p:cBhvr>
                                    </p:animEffect>
                                  </p:childTnLst>
                                </p:cTn>
                              </p:par>
                            </p:childTnLst>
                          </p:cTn>
                        </p:par>
                      </p:childTnLst>
                    </p:cTn>
                  </p:par>
                  <p:par>
                    <p:cTn id="40" fill="hold">
                      <p:stCondLst>
                        <p:cond delay="indefinite"/>
                      </p:stCondLst>
                      <p:childTnLst>
                        <p:par>
                          <p:cTn id="41" fill="hold">
                            <p:stCondLst>
                              <p:cond delay="0"/>
                            </p:stCondLst>
                            <p:childTnLst>
                              <p:par>
                                <p:cTn id="42" presetID="6" presetClass="entr" presetSubtype="16" fill="hold" nodeType="click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circle(in)">
                                      <p:cBhvr>
                                        <p:cTn id="44"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1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57" y="1237957"/>
            <a:ext cx="10405513" cy="5010443"/>
          </a:xfrm>
        </p:spPr>
        <p:txBody>
          <a:bodyPr>
            <a:noAutofit/>
          </a:bodyPr>
          <a:lstStyle/>
          <a:p>
            <a:pPr algn="just">
              <a:buClr>
                <a:srgbClr val="C00000"/>
              </a:buClr>
              <a:buFont typeface="Wingdings" pitchFamily="2" charset="2"/>
              <a:buChar char="Ø"/>
            </a:pPr>
            <a:r>
              <a:rPr lang="en-US" sz="2400"/>
              <a:t>Figure &amp; Ground. Kecenderungan orang untuk menata persepsinya dalam dua pola utama, yaitu gambar atau </a:t>
            </a:r>
            <a:r>
              <a:rPr lang="en-US" sz="2400" i="1"/>
              <a:t>Figure,</a:t>
            </a:r>
            <a:r>
              <a:rPr lang="en-US" sz="2400"/>
              <a:t> merupakan elemen dalam bidang persepsi yang memperoleh perhatian paling banyak, sisanya merupakan elemen yang kurang berarti akan menjadi latar belakang saja </a:t>
            </a:r>
            <a:r>
              <a:rPr lang="en-US" sz="2400" i="1"/>
              <a:t>(ground</a:t>
            </a:r>
            <a:r>
              <a:rPr lang="en-US" sz="2400"/>
              <a:t>)</a:t>
            </a:r>
            <a:r>
              <a:rPr lang="en-US" sz="2400" i="1"/>
              <a:t>.</a:t>
            </a:r>
          </a:p>
          <a:p>
            <a:pPr algn="just">
              <a:buClr>
                <a:srgbClr val="C00000"/>
              </a:buClr>
              <a:buFont typeface="Wingdings" pitchFamily="2" charset="2"/>
              <a:buChar char="Ø"/>
            </a:pPr>
            <a:r>
              <a:rPr lang="en-US" sz="2400"/>
              <a:t>Proximity.  Orang bisa memahami obyek atau event secara sederhana terkait secara fisik ataupun temporal.  Sehubungan dengan itu, proximity dan classical conditioning menjadi sangat mirip dalam hal asosiasi stimuli.</a:t>
            </a:r>
          </a:p>
          <a:p>
            <a:pPr algn="just">
              <a:buClr>
                <a:srgbClr val="C00000"/>
              </a:buClr>
              <a:buFont typeface="Wingdings" pitchFamily="2" charset="2"/>
              <a:buChar char="Ø"/>
            </a:pPr>
            <a:r>
              <a:rPr lang="en-US" sz="2400"/>
              <a:t>Closure.  Merujuk pada tendensi kita untuk mengembangkan gambaran lengkap atau persepsi bahkan pada saat element dalam bidang persepsi tidak ada lagi.</a:t>
            </a:r>
          </a:p>
          <a:p>
            <a:endParaRPr lang="en-US" sz="2400"/>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27</a:t>
            </a:fld>
            <a:endParaRPr lang="en-US" dirty="0"/>
          </a:p>
        </p:txBody>
      </p:sp>
      <p:sp>
        <p:nvSpPr>
          <p:cNvPr id="6" name="Title 2"/>
          <p:cNvSpPr>
            <a:spLocks noGrp="1"/>
          </p:cNvSpPr>
          <p:nvPr>
            <p:ph type="title"/>
          </p:nvPr>
        </p:nvSpPr>
        <p:spPr>
          <a:xfrm>
            <a:off x="323557" y="452718"/>
            <a:ext cx="9727277" cy="785239"/>
          </a:xfrm>
        </p:spPr>
        <p:txBody>
          <a:bodyPr>
            <a:normAutofit/>
          </a:bodyPr>
          <a:lstStyle/>
          <a:p>
            <a:pPr algn="just"/>
            <a:r>
              <a:rPr lang="en-US" sz="3600" smtClean="0">
                <a:solidFill>
                  <a:schemeClr val="tx1"/>
                </a:solidFill>
                <a:latin typeface="Arial" panose="020B0604020202020204" pitchFamily="34" charset="0"/>
                <a:cs typeface="Arial" panose="020B0604020202020204" pitchFamily="34" charset="0"/>
              </a:rPr>
              <a:t>Persepsi</a:t>
            </a:r>
            <a:endParaRPr lang="en-US" sz="36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5230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22032" y="1167618"/>
                <a:ext cx="10307038" cy="5080781"/>
              </a:xfrm>
            </p:spPr>
            <p:txBody>
              <a:bodyPr>
                <a:normAutofit/>
              </a:bodyPr>
              <a:lstStyle/>
              <a:p>
                <a:pPr algn="just">
                  <a:buClr>
                    <a:srgbClr val="C00000"/>
                  </a:buClr>
                  <a:buFont typeface="Wingdings" pitchFamily="2" charset="2"/>
                  <a:buChar char="q"/>
                </a:pPr>
                <a:r>
                  <a:rPr lang="en-US" sz="2400"/>
                  <a:t>Perubahan persepsi menjadi hal penting untuk dipahami.  Adanya perubahan stimulus (misalnya harga) akan dipahami oleh konsumen.  Konsep </a:t>
                </a:r>
                <a:r>
                  <a:rPr lang="en-US" sz="2400" i="1"/>
                  <a:t>difference threshold</a:t>
                </a:r>
                <a:r>
                  <a:rPr lang="en-US" sz="2400"/>
                  <a:t> perlu dimunculkan.  Salah satu pendekatan terkenal dalam kaitan ini adalah </a:t>
                </a:r>
                <a:r>
                  <a:rPr lang="en-US" sz="2400" b="1" i="1"/>
                  <a:t>Hukum Weber</a:t>
                </a:r>
                <a:r>
                  <a:rPr lang="en-US" sz="2400"/>
                  <a:t> yang secara matematis dapat dituliskan sebagai berikut : </a:t>
                </a:r>
                <a14:m>
                  <m:oMath xmlns:m="http://schemas.openxmlformats.org/officeDocument/2006/math">
                    <m:r>
                      <a:rPr lang="en-US" sz="2400" i="1">
                        <a:latin typeface="Cambria Math"/>
                      </a:rPr>
                      <m:t>𝐾</m:t>
                    </m:r>
                    <m:r>
                      <a:rPr lang="en-US" sz="2400" i="1">
                        <a:latin typeface="Cambria Math"/>
                      </a:rPr>
                      <m:t>=</m:t>
                    </m:r>
                    <m:f>
                      <m:fPr>
                        <m:ctrlPr>
                          <a:rPr lang="en-US" sz="2400" i="1">
                            <a:latin typeface="Cambria Math" panose="02040503050406030204" pitchFamily="18" charset="0"/>
                          </a:rPr>
                        </m:ctrlPr>
                      </m:fPr>
                      <m:num>
                        <m:r>
                          <a:rPr lang="en-US" sz="2400" i="1">
                            <a:latin typeface="Cambria Math"/>
                            <a:ea typeface="Cambria Math"/>
                          </a:rPr>
                          <m:t>∆</m:t>
                        </m:r>
                        <m:r>
                          <a:rPr lang="en-US" sz="2400" i="1">
                            <a:latin typeface="Cambria Math"/>
                            <a:ea typeface="Cambria Math"/>
                          </a:rPr>
                          <m:t>𝐼</m:t>
                        </m:r>
                      </m:num>
                      <m:den>
                        <m:r>
                          <a:rPr lang="en-US" sz="2400" i="1">
                            <a:latin typeface="Cambria Math"/>
                          </a:rPr>
                          <m:t>𝐼</m:t>
                        </m:r>
                      </m:den>
                    </m:f>
                  </m:oMath>
                </a14:m>
                <a:r>
                  <a:rPr lang="en-US" sz="2400"/>
                  <a:t>   dimana K adalah konstanta besaran dari berbagai indera, ∆I merupakan peningkatan terkecil dari stimulus, dan I adalah intensitas stimulus pada titik dimana peningkatan terjadi.  </a:t>
                </a:r>
              </a:p>
              <a:p>
                <a:pPr algn="just">
                  <a:buClr>
                    <a:srgbClr val="C00000"/>
                  </a:buClr>
                  <a:buFont typeface="Wingdings" pitchFamily="2" charset="2"/>
                  <a:buChar char="q"/>
                </a:pPr>
                <a:endParaRPr lang="en-US" sz="2400"/>
              </a:p>
              <a:p>
                <a:endParaRPr lang="en-US" sz="2400">
                  <a:latin typeface="Arial" panose="020B0604020202020204" pitchFamily="34" charset="0"/>
                  <a:cs typeface="Arial" panose="020B0604020202020204" pitchFamily="34"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22032" y="1167618"/>
                <a:ext cx="10307038" cy="5080781"/>
              </a:xfrm>
              <a:blipFill rotWithShape="0">
                <a:blip r:embed="rId2"/>
                <a:stretch>
                  <a:fillRect l="-414" t="-960" r="-946"/>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28</a:t>
            </a:fld>
            <a:endParaRPr lang="en-US" dirty="0"/>
          </a:p>
        </p:txBody>
      </p:sp>
      <p:sp>
        <p:nvSpPr>
          <p:cNvPr id="6" name="Title 2"/>
          <p:cNvSpPr>
            <a:spLocks noGrp="1"/>
          </p:cNvSpPr>
          <p:nvPr>
            <p:ph type="title"/>
          </p:nvPr>
        </p:nvSpPr>
        <p:spPr>
          <a:xfrm>
            <a:off x="422031" y="452718"/>
            <a:ext cx="9628803" cy="714900"/>
          </a:xfrm>
        </p:spPr>
        <p:txBody>
          <a:bodyPr>
            <a:normAutofit/>
          </a:bodyPr>
          <a:lstStyle/>
          <a:p>
            <a:pPr algn="just"/>
            <a:r>
              <a:rPr lang="en-US" sz="3600" smtClean="0">
                <a:solidFill>
                  <a:schemeClr val="tx1"/>
                </a:solidFill>
                <a:latin typeface="Arial" panose="020B0604020202020204" pitchFamily="34" charset="0"/>
                <a:cs typeface="Arial" panose="020B0604020202020204" pitchFamily="34" charset="0"/>
              </a:rPr>
              <a:t>Persepsi</a:t>
            </a:r>
            <a:endParaRPr lang="en-US" sz="36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310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2" y="1195754"/>
            <a:ext cx="10255346" cy="5052645"/>
          </a:xfrm>
        </p:spPr>
        <p:txBody>
          <a:bodyPr>
            <a:normAutofit fontScale="92500" lnSpcReduction="10000"/>
          </a:bodyPr>
          <a:lstStyle/>
          <a:p>
            <a:r>
              <a:rPr lang="en-US" sz="2400"/>
              <a:t>Acceptance atau yielding merupakan respons kognitif atau reaksi mental seseorang selama pemrosesan informasi.  Pemahaman informasi tidak serta merta sama dengan penerimaan informasi.  Seseorang bisa saja secara sempurna memahami informasi yang dikomunikasikan, tetapi bisa saja tidak setuju dengan pesan itu dan tidak mengubah keyakinannya kearah yang dikehendaki pesan.</a:t>
            </a:r>
          </a:p>
          <a:p>
            <a:r>
              <a:rPr lang="en-US" sz="2400"/>
              <a:t>Respons kognitif secara tradisional dikategorikan dalam tiga kelompok </a:t>
            </a:r>
            <a:r>
              <a:rPr lang="en-US" sz="2400"/>
              <a:t>utama </a:t>
            </a:r>
            <a:r>
              <a:rPr lang="en-US" sz="2400" smtClean="0"/>
              <a:t>yaitu </a:t>
            </a:r>
            <a:r>
              <a:rPr lang="en-US" sz="2400"/>
              <a:t>:</a:t>
            </a:r>
          </a:p>
          <a:p>
            <a:pPr lvl="1" algn="just">
              <a:buClr>
                <a:srgbClr val="C00000"/>
              </a:buClr>
              <a:buFont typeface="Wingdings" pitchFamily="2" charset="2"/>
              <a:buChar char="Ø"/>
            </a:pPr>
            <a:r>
              <a:rPr lang="en-US" sz="2200"/>
              <a:t>Counterargument: penolakan atau ketidaksetujuan dengan isi pesan;</a:t>
            </a:r>
          </a:p>
          <a:p>
            <a:pPr lvl="1" algn="just">
              <a:buClr>
                <a:srgbClr val="C00000"/>
              </a:buClr>
              <a:buFont typeface="Wingdings" pitchFamily="2" charset="2"/>
              <a:buChar char="Ø"/>
            </a:pPr>
            <a:r>
              <a:rPr lang="en-US" sz="2200"/>
              <a:t>Support Argument : setuju dangan isi pesan; dan</a:t>
            </a:r>
          </a:p>
          <a:p>
            <a:pPr lvl="1" algn="just">
              <a:buClr>
                <a:srgbClr val="C00000"/>
              </a:buClr>
              <a:buFont typeface="Wingdings" pitchFamily="2" charset="2"/>
              <a:buChar char="Ø"/>
            </a:pPr>
            <a:r>
              <a:rPr lang="en-US" sz="2200"/>
              <a:t>Source Derogation : Karakterisasi negatif terhadap sumber pesan</a:t>
            </a:r>
          </a:p>
          <a:p>
            <a:r>
              <a:rPr lang="en-US" sz="2400"/>
              <a:t>Keterlibatan konsumen atau motivasi konsumen dalam pemrosesan pesan mempunyai peran penting utuk menentukan penerimaan pesan yang </a:t>
            </a:r>
            <a:r>
              <a:rPr lang="en-US" sz="2400"/>
              <a:t>berangkutan</a:t>
            </a:r>
            <a:r>
              <a:rPr lang="en-US" sz="2400" smtClean="0"/>
              <a:t>.</a:t>
            </a:r>
            <a:endParaRPr lang="en-US" sz="2400"/>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29</a:t>
            </a:fld>
            <a:endParaRPr lang="en-US" dirty="0"/>
          </a:p>
        </p:txBody>
      </p:sp>
      <p:sp>
        <p:nvSpPr>
          <p:cNvPr id="6" name="Title 2"/>
          <p:cNvSpPr>
            <a:spLocks noGrp="1"/>
          </p:cNvSpPr>
          <p:nvPr>
            <p:ph type="title"/>
          </p:nvPr>
        </p:nvSpPr>
        <p:spPr>
          <a:xfrm>
            <a:off x="365761" y="452718"/>
            <a:ext cx="9685074" cy="743036"/>
          </a:xfrm>
        </p:spPr>
        <p:txBody>
          <a:bodyPr>
            <a:normAutofit/>
          </a:bodyPr>
          <a:lstStyle/>
          <a:p>
            <a:pPr algn="just"/>
            <a:r>
              <a:rPr lang="en-US" sz="3600" smtClean="0">
                <a:latin typeface="Arial" panose="020B0604020202020204" pitchFamily="34" charset="0"/>
                <a:cs typeface="Arial" panose="020B0604020202020204" pitchFamily="34" charset="0"/>
              </a:rPr>
              <a:t>Acceptance</a:t>
            </a:r>
            <a:endParaRPr lang="en-US" sz="36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624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ircle(in)">
                                      <p:cBhvr>
                                        <p:cTn id="20" dur="2000"/>
                                        <p:tgtEl>
                                          <p:spTgt spid="3">
                                            <p:txEl>
                                              <p:pRg st="2" end="2"/>
                                            </p:txEl>
                                          </p:spTgt>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circle(in)">
                                      <p:cBhvr>
                                        <p:cTn id="26" dur="2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circle(in)">
                                      <p:cBhvr>
                                        <p:cTn id="31"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26377"/>
          </a:xfrm>
        </p:spPr>
        <p:txBody>
          <a:bodyPr/>
          <a:lstStyle/>
          <a:p>
            <a:r>
              <a:rPr lang="en-US" altLang="en-US" sz="4400" b="1">
                <a:solidFill>
                  <a:srgbClr val="00FF00"/>
                </a:solidFill>
                <a:latin typeface="Arial" panose="020B0604020202020204" pitchFamily="34" charset="0"/>
              </a:rPr>
              <a:t>Exposure</a:t>
            </a:r>
            <a:endParaRPr lang="en-US" altLang="en-US" sz="4000" b="1">
              <a:solidFill>
                <a:srgbClr val="00FF00"/>
              </a:solidFill>
              <a:latin typeface="Arial" panose="020B0604020202020204" pitchFamily="34" charset="0"/>
            </a:endParaRPr>
          </a:p>
        </p:txBody>
      </p:sp>
      <p:sp>
        <p:nvSpPr>
          <p:cNvPr id="3" name="Content Placeholder 2"/>
          <p:cNvSpPr>
            <a:spLocks noGrp="1"/>
          </p:cNvSpPr>
          <p:nvPr>
            <p:ph idx="1"/>
          </p:nvPr>
        </p:nvSpPr>
        <p:spPr>
          <a:xfrm>
            <a:off x="348916" y="1263316"/>
            <a:ext cx="10380154" cy="4985083"/>
          </a:xfrm>
        </p:spPr>
        <p:txBody>
          <a:bodyPr>
            <a:normAutofit fontScale="92500"/>
          </a:bodyPr>
          <a:lstStyle/>
          <a:p>
            <a:r>
              <a:rPr lang="en-US" sz="2400">
                <a:latin typeface="Arial" panose="020B0604020202020204" pitchFamily="34" charset="0"/>
                <a:cs typeface="Arial" panose="020B0604020202020204" pitchFamily="34" charset="0"/>
              </a:rPr>
              <a:t>Exposure dimulai bila pola energi dalam bentuk input stimulus mencapai satu atau lebih dari panca indera manusia.  Dapat atau tidaknya stimulus dirasakan panca indera tergantung pada inensitas stimulus untuk mengaktipkan beragam tingkat sensasi dan tentu saja adanya kendala fisiologis yang dikenal dengan </a:t>
            </a:r>
            <a:r>
              <a:rPr lang="en-US" sz="2400" i="1">
                <a:latin typeface="Arial" panose="020B0604020202020204" pitchFamily="34" charset="0"/>
                <a:cs typeface="Arial" panose="020B0604020202020204" pitchFamily="34" charset="0"/>
              </a:rPr>
              <a:t>threshold</a:t>
            </a:r>
            <a:r>
              <a:rPr lang="en-US" sz="2400">
                <a:latin typeface="Arial" panose="020B0604020202020204" pitchFamily="34" charset="0"/>
                <a:cs typeface="Arial" panose="020B0604020202020204" pitchFamily="34" charset="0"/>
              </a:rPr>
              <a:t> (ambang batas) pada masing-masing indera</a:t>
            </a:r>
            <a:r>
              <a:rPr lang="en-US" sz="2400" smtClean="0">
                <a:latin typeface="Arial" panose="020B0604020202020204" pitchFamily="34" charset="0"/>
                <a:cs typeface="Arial" panose="020B0604020202020204" pitchFamily="34" charset="0"/>
              </a:rPr>
              <a:t>.</a:t>
            </a:r>
          </a:p>
          <a:p>
            <a:r>
              <a:rPr lang="en-US" sz="2400">
                <a:latin typeface="Arial" panose="020B0604020202020204" pitchFamily="34" charset="0"/>
                <a:cs typeface="Arial" panose="020B0604020202020204" pitchFamily="34" charset="0"/>
              </a:rPr>
              <a:t>Aktivasi terjadi ketika stimulus memenuhi atau melebihi ambang batas bawah: jumlah minimum intensitas stimulus yang diperlukan untuk sensasi </a:t>
            </a:r>
            <a:r>
              <a:rPr lang="en-US" sz="2400" smtClean="0">
                <a:latin typeface="Arial" panose="020B0604020202020204" pitchFamily="34" charset="0"/>
                <a:cs typeface="Arial" panose="020B0604020202020204" pitchFamily="34" charset="0"/>
              </a:rPr>
              <a:t>terjadi</a:t>
            </a:r>
          </a:p>
          <a:p>
            <a:r>
              <a:rPr lang="en-US" sz="2400">
                <a:latin typeface="Arial" panose="020B0604020202020204" pitchFamily="34" charset="0"/>
                <a:cs typeface="Arial" panose="020B0604020202020204" pitchFamily="34" charset="0"/>
              </a:rPr>
              <a:t>Perusahaan harus membawa pesan dan produk mereka menjadi pendekatan fisik yang cukup bagi konsumen untuk memiliki kesempatan </a:t>
            </a:r>
            <a:r>
              <a:rPr lang="en-US" sz="2400" smtClean="0">
                <a:latin typeface="Arial" panose="020B0604020202020204" pitchFamily="34" charset="0"/>
                <a:cs typeface="Arial" panose="020B0604020202020204" pitchFamily="34" charset="0"/>
              </a:rPr>
              <a:t>agar melihat pesan/produk yang bersangkutan</a:t>
            </a:r>
          </a:p>
          <a:p>
            <a:r>
              <a:rPr lang="en-US" sz="2400">
                <a:latin typeface="Arial" panose="020B0604020202020204" pitchFamily="34" charset="0"/>
                <a:cs typeface="Arial" panose="020B0604020202020204" pitchFamily="34" charset="0"/>
              </a:rPr>
              <a:t>Perusahaan harus mengidentifikasi </a:t>
            </a:r>
            <a:r>
              <a:rPr lang="en-US" sz="2400" smtClean="0">
                <a:latin typeface="Arial" panose="020B0604020202020204" pitchFamily="34" charset="0"/>
                <a:cs typeface="Arial" panose="020B0604020202020204" pitchFamily="34" charset="0"/>
              </a:rPr>
              <a:t>media </a:t>
            </a:r>
            <a:r>
              <a:rPr lang="en-US" sz="2400">
                <a:latin typeface="Arial" panose="020B0604020202020204" pitchFamily="34" charset="0"/>
                <a:cs typeface="Arial" panose="020B0604020202020204" pitchFamily="34" charset="0"/>
              </a:rPr>
              <a:t>iklan </a:t>
            </a:r>
            <a:r>
              <a:rPr lang="en-US" sz="2400" smtClean="0">
                <a:latin typeface="Arial" panose="020B0604020202020204" pitchFamily="34" charset="0"/>
                <a:cs typeface="Arial" panose="020B0604020202020204" pitchFamily="34" charset="0"/>
              </a:rPr>
              <a:t>mereka , </a:t>
            </a:r>
            <a:r>
              <a:rPr lang="en-US" sz="2400">
                <a:latin typeface="Arial" panose="020B0604020202020204" pitchFamily="34" charset="0"/>
                <a:cs typeface="Arial" panose="020B0604020202020204" pitchFamily="34" charset="0"/>
              </a:rPr>
              <a:t>program promosi, dan saluran distribusi yang menyediakan akses ke target pasar</a:t>
            </a: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3</a:t>
            </a:fld>
            <a:endParaRPr lang="en-US" dirty="0"/>
          </a:p>
        </p:txBody>
      </p:sp>
    </p:spTree>
    <p:extLst>
      <p:ext uri="{BB962C8B-B14F-4D97-AF65-F5344CB8AC3E}">
        <p14:creationId xmlns:p14="http://schemas.microsoft.com/office/powerpoint/2010/main" val="1976199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6367" y="1278455"/>
            <a:ext cx="10072466" cy="5080781"/>
          </a:xfrm>
        </p:spPr>
        <p:txBody>
          <a:bodyPr>
            <a:normAutofit lnSpcReduction="10000"/>
          </a:bodyPr>
          <a:lstStyle/>
          <a:p>
            <a:pPr algn="just">
              <a:buClr>
                <a:srgbClr val="C00000"/>
              </a:buClr>
              <a:buFont typeface="Wingdings" pitchFamily="2" charset="2"/>
              <a:buChar char="q"/>
            </a:pPr>
            <a:r>
              <a:rPr lang="en-US" sz="2400"/>
              <a:t>Merupakan tahap akhir dari pemrosesan informasi, yang mencakup transfer informasi kedalam memori jangka panjang.  Guna lebih memahami </a:t>
            </a:r>
            <a:r>
              <a:rPr lang="en-US" sz="2400"/>
              <a:t>proses </a:t>
            </a:r>
            <a:r>
              <a:rPr lang="en-US" sz="2400" smtClean="0"/>
              <a:t>transfer </a:t>
            </a:r>
            <a:r>
              <a:rPr lang="en-US" sz="2400"/>
              <a:t>informasi ke memori, perlu kita simak properti psikologis dari otak manusia.</a:t>
            </a:r>
          </a:p>
          <a:p>
            <a:pPr algn="just">
              <a:buClr>
                <a:srgbClr val="C00000"/>
              </a:buClr>
              <a:buFont typeface="Wingdings" pitchFamily="2" charset="2"/>
              <a:buChar char="q"/>
            </a:pPr>
            <a:r>
              <a:rPr lang="en-US" sz="2400"/>
              <a:t>Secara psikologis otak manusia terbagi menjadi dua yaitu bagian kiri dan bagian kanan.  Kedua bagian ini mempunyai tanggung jawab yang berbeda untuk aktivitas kognitif.  Otak kiri dipandang sebagai pusat dari logika, abstraksi dan pemikiran konsepsual, sedangkan otak kanan memusatkan pada kreatif, intuitif, dan pemikiran imagi.  Lebih lanjut, otak kiri bertanggungjawab pada prosesing dari informasi verbal atau semantik sedangkan otak kanan bertanggungjawab pemrosesan informasi visual.  Dominasi relatif dari bagian otak ini pada setiap orang tidak akan sama.  Sebagai contoh </a:t>
            </a:r>
            <a:r>
              <a:rPr lang="en-US" sz="2400"/>
              <a:t>: </a:t>
            </a:r>
            <a:endParaRPr lang="en-US" sz="2400"/>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30</a:t>
            </a:fld>
            <a:endParaRPr lang="en-US" dirty="0"/>
          </a:p>
        </p:txBody>
      </p:sp>
      <p:sp>
        <p:nvSpPr>
          <p:cNvPr id="6" name="Title 2"/>
          <p:cNvSpPr>
            <a:spLocks noGrp="1"/>
          </p:cNvSpPr>
          <p:nvPr>
            <p:ph type="title"/>
          </p:nvPr>
        </p:nvSpPr>
        <p:spPr>
          <a:xfrm>
            <a:off x="534573" y="452718"/>
            <a:ext cx="9516262" cy="714900"/>
          </a:xfrm>
        </p:spPr>
        <p:txBody>
          <a:bodyPr>
            <a:normAutofit/>
          </a:bodyPr>
          <a:lstStyle/>
          <a:p>
            <a:pPr algn="just"/>
            <a:r>
              <a:rPr lang="en-US" sz="3600" smtClean="0">
                <a:latin typeface="Arial" panose="020B0604020202020204" pitchFamily="34" charset="0"/>
                <a:cs typeface="Arial" panose="020B0604020202020204" pitchFamily="34" charset="0"/>
              </a:rPr>
              <a:t>Retention </a:t>
            </a:r>
            <a:endParaRPr lang="en-US" sz="3600">
              <a:latin typeface="Arial" panose="020B0604020202020204" pitchFamily="34" charset="0"/>
              <a:cs typeface="Arial" panose="020B0604020202020204" pitchFamily="34" charset="0"/>
            </a:endParaRPr>
          </a:p>
        </p:txBody>
      </p:sp>
      <p:grpSp>
        <p:nvGrpSpPr>
          <p:cNvPr id="12" name="Group 11"/>
          <p:cNvGrpSpPr/>
          <p:nvPr/>
        </p:nvGrpSpPr>
        <p:grpSpPr>
          <a:xfrm>
            <a:off x="1849902" y="860710"/>
            <a:ext cx="8001000" cy="5448301"/>
            <a:chOff x="457200" y="1104899"/>
            <a:chExt cx="8001000" cy="5448301"/>
          </a:xfrm>
        </p:grpSpPr>
        <p:sp>
          <p:nvSpPr>
            <p:cNvPr id="13" name="Rectangle 12"/>
            <p:cNvSpPr/>
            <p:nvPr/>
          </p:nvSpPr>
          <p:spPr>
            <a:xfrm>
              <a:off x="990600" y="1136073"/>
              <a:ext cx="2272552" cy="21336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rgbClr val="FF0000"/>
                  </a:solidFill>
                </a:rPr>
                <a:t>BINTANG</a:t>
              </a:r>
              <a:br>
                <a:rPr lang="en-US" smtClean="0">
                  <a:solidFill>
                    <a:srgbClr val="FF0000"/>
                  </a:solidFill>
                </a:rPr>
              </a:br>
              <a:r>
                <a:rPr lang="en-US" smtClean="0">
                  <a:solidFill>
                    <a:srgbClr val="FF0000"/>
                  </a:solidFill>
                </a:rPr>
                <a:t>BIRU</a:t>
              </a:r>
              <a:endParaRPr lang="en-US">
                <a:solidFill>
                  <a:srgbClr val="FF0000"/>
                </a:solidFill>
              </a:endParaRPr>
            </a:p>
          </p:txBody>
        </p:sp>
        <p:sp>
          <p:nvSpPr>
            <p:cNvPr id="14" name="Isosceles Triangle 13"/>
            <p:cNvSpPr/>
            <p:nvPr/>
          </p:nvSpPr>
          <p:spPr>
            <a:xfrm>
              <a:off x="5715000" y="1104899"/>
              <a:ext cx="2495774" cy="2209801"/>
            </a:xfrm>
            <a:prstGeom prst="triangl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rgbClr val="00B050"/>
                  </a:solidFill>
                </a:rPr>
                <a:t>KOTAK KUNING</a:t>
              </a:r>
              <a:endParaRPr lang="en-US">
                <a:solidFill>
                  <a:srgbClr val="00B050"/>
                </a:solidFill>
              </a:endParaRPr>
            </a:p>
          </p:txBody>
        </p:sp>
        <p:sp>
          <p:nvSpPr>
            <p:cNvPr id="15" name="5-Point Star 14"/>
            <p:cNvSpPr/>
            <p:nvPr/>
          </p:nvSpPr>
          <p:spPr>
            <a:xfrm>
              <a:off x="457200" y="3997036"/>
              <a:ext cx="3048000" cy="2362200"/>
            </a:xfrm>
            <a:prstGeom prst="star5">
              <a:avLst>
                <a:gd name="adj" fmla="val 31035"/>
                <a:gd name="hf" fmla="val 105146"/>
                <a:gd name="vf" fmla="val 1105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LINGKARAN</a:t>
              </a:r>
            </a:p>
            <a:p>
              <a:pPr algn="ctr"/>
              <a:r>
                <a:rPr lang="en-US" smtClean="0"/>
                <a:t>MERAH</a:t>
              </a:r>
              <a:endParaRPr lang="en-US"/>
            </a:p>
          </p:txBody>
        </p:sp>
        <p:sp>
          <p:nvSpPr>
            <p:cNvPr id="16" name="Flowchart: Connector 15"/>
            <p:cNvSpPr/>
            <p:nvPr/>
          </p:nvSpPr>
          <p:spPr>
            <a:xfrm>
              <a:off x="5562600" y="3962400"/>
              <a:ext cx="2895600" cy="25908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SEGITIGA</a:t>
              </a:r>
            </a:p>
            <a:p>
              <a:pPr algn="ctr"/>
              <a:r>
                <a:rPr lang="en-US" smtClean="0">
                  <a:solidFill>
                    <a:schemeClr val="tx1"/>
                  </a:solidFill>
                </a:rPr>
                <a:t>UNGU</a:t>
              </a:r>
              <a:endParaRPr lang="en-US">
                <a:solidFill>
                  <a:schemeClr val="tx1"/>
                </a:solidFill>
              </a:endParaRPr>
            </a:p>
          </p:txBody>
        </p:sp>
      </p:grpSp>
      <p:sp>
        <p:nvSpPr>
          <p:cNvPr id="17" name="TextBox 16"/>
          <p:cNvSpPr txBox="1"/>
          <p:nvPr/>
        </p:nvSpPr>
        <p:spPr>
          <a:xfrm>
            <a:off x="2284306" y="2891477"/>
            <a:ext cx="8068234" cy="646331"/>
          </a:xfrm>
          <a:prstGeom prst="rect">
            <a:avLst/>
          </a:prstGeom>
          <a:solidFill>
            <a:schemeClr val="bg1"/>
          </a:solidFill>
        </p:spPr>
        <p:txBody>
          <a:bodyPr wrap="none" rtlCol="0">
            <a:spAutoFit/>
          </a:bodyPr>
          <a:lstStyle/>
          <a:p>
            <a:r>
              <a:rPr lang="en-US" sz="3600" b="1" smtClean="0">
                <a:effectLst>
                  <a:outerShdw blurRad="38100" dist="38100" dir="2700000" algn="tl">
                    <a:srgbClr val="000000">
                      <a:alpha val="43137"/>
                    </a:srgbClr>
                  </a:outerShdw>
                </a:effectLst>
              </a:rPr>
              <a:t>Baca tulisan dalam bangun berikut</a:t>
            </a:r>
            <a:endParaRPr lang="en-US" sz="3600" b="1">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29302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circle(in)">
                                      <p:cBhvr>
                                        <p:cTn id="22" dur="20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circle(in)">
                                      <p:cBhvr>
                                        <p:cTn id="2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86535"/>
          </a:xfrm>
        </p:spPr>
        <p:txBody>
          <a:bodyPr/>
          <a:lstStyle/>
          <a:p>
            <a:r>
              <a:rPr lang="en-US" sz="3600" smtClean="0"/>
              <a:t>Meraih Konsumen</a:t>
            </a:r>
            <a:endParaRPr lang="en-US" sz="3600"/>
          </a:p>
        </p:txBody>
      </p:sp>
      <p:sp>
        <p:nvSpPr>
          <p:cNvPr id="3" name="Content Placeholder 2"/>
          <p:cNvSpPr>
            <a:spLocks noGrp="1"/>
          </p:cNvSpPr>
          <p:nvPr>
            <p:ph idx="1"/>
          </p:nvPr>
        </p:nvSpPr>
        <p:spPr>
          <a:xfrm>
            <a:off x="553454" y="1239254"/>
            <a:ext cx="10175616" cy="5009146"/>
          </a:xfrm>
        </p:spPr>
        <p:txBody>
          <a:bodyPr>
            <a:normAutofit/>
          </a:bodyPr>
          <a:lstStyle/>
          <a:p>
            <a:r>
              <a:rPr lang="en-US" sz="2400" smtClean="0">
                <a:latin typeface="Arial" panose="020B0604020202020204" pitchFamily="34" charset="0"/>
                <a:cs typeface="Arial" panose="020B0604020202020204" pitchFamily="34" charset="0"/>
              </a:rPr>
              <a:t>Media konvensional dan saluran distribusi</a:t>
            </a:r>
          </a:p>
          <a:p>
            <a:pPr lvl="1"/>
            <a:r>
              <a:rPr lang="en-US" sz="2200">
                <a:latin typeface="Arial" panose="020B0604020202020204" pitchFamily="34" charset="0"/>
                <a:cs typeface="Arial" panose="020B0604020202020204" pitchFamily="34" charset="0"/>
              </a:rPr>
              <a:t>Media raksasa telah membuat </a:t>
            </a:r>
            <a:r>
              <a:rPr lang="en-US" sz="2200">
                <a:latin typeface="Arial" panose="020B0604020202020204" pitchFamily="34" charset="0"/>
                <a:cs typeface="Arial" panose="020B0604020202020204" pitchFamily="34" charset="0"/>
              </a:rPr>
              <a:t>perubahan </a:t>
            </a:r>
            <a:r>
              <a:rPr lang="en-US" sz="2200" smtClean="0">
                <a:latin typeface="Arial" panose="020B0604020202020204" pitchFamily="34" charset="0"/>
                <a:cs typeface="Arial" panose="020B0604020202020204" pitchFamily="34" charset="0"/>
              </a:rPr>
              <a:t>dalam memenuhi </a:t>
            </a:r>
            <a:r>
              <a:rPr lang="en-US" sz="2200">
                <a:latin typeface="Arial" panose="020B0604020202020204" pitchFamily="34" charset="0"/>
                <a:cs typeface="Arial" panose="020B0604020202020204" pitchFamily="34" charset="0"/>
              </a:rPr>
              <a:t>kebutuhan klien </a:t>
            </a:r>
            <a:r>
              <a:rPr lang="en-US" sz="2200">
                <a:latin typeface="Arial" panose="020B0604020202020204" pitchFamily="34" charset="0"/>
                <a:cs typeface="Arial" panose="020B0604020202020204" pitchFamily="34" charset="0"/>
              </a:rPr>
              <a:t>mereka </a:t>
            </a:r>
            <a:r>
              <a:rPr lang="en-US" sz="2200" smtClean="0">
                <a:latin typeface="Arial" panose="020B0604020202020204" pitchFamily="34" charset="0"/>
                <a:cs typeface="Arial" panose="020B0604020202020204" pitchFamily="34" charset="0"/>
              </a:rPr>
              <a:t>dengan fleksibilitas cara penyampaian </a:t>
            </a:r>
            <a:r>
              <a:rPr lang="en-US" sz="2200">
                <a:latin typeface="Arial" panose="020B0604020202020204" pitchFamily="34" charset="0"/>
                <a:cs typeface="Arial" panose="020B0604020202020204" pitchFamily="34" charset="0"/>
              </a:rPr>
              <a:t>pesan yang berbeda </a:t>
            </a:r>
            <a:r>
              <a:rPr lang="en-US" sz="2200">
                <a:latin typeface="Arial" panose="020B0604020202020204" pitchFamily="34" charset="0"/>
                <a:cs typeface="Arial" panose="020B0604020202020204" pitchFamily="34" charset="0"/>
              </a:rPr>
              <a:t>untuk </a:t>
            </a:r>
            <a:r>
              <a:rPr lang="en-US" sz="2200" smtClean="0">
                <a:latin typeface="Arial" panose="020B0604020202020204" pitchFamily="34" charset="0"/>
                <a:cs typeface="Arial" panose="020B0604020202020204" pitchFamily="34" charset="0"/>
              </a:rPr>
              <a:t>wilayah yang berbeda</a:t>
            </a:r>
          </a:p>
          <a:p>
            <a:pPr lvl="1"/>
            <a:r>
              <a:rPr lang="en-US" sz="2200">
                <a:latin typeface="Arial" panose="020B0604020202020204" pitchFamily="34" charset="0"/>
                <a:cs typeface="Arial" panose="020B0604020202020204" pitchFamily="34" charset="0"/>
              </a:rPr>
              <a:t>Taktik lain termasuk penempatan produk </a:t>
            </a:r>
            <a:r>
              <a:rPr lang="en-US" sz="2200">
                <a:latin typeface="Arial" panose="020B0604020202020204" pitchFamily="34" charset="0"/>
                <a:cs typeface="Arial" panose="020B0604020202020204" pitchFamily="34" charset="0"/>
              </a:rPr>
              <a:t>dan </a:t>
            </a:r>
            <a:r>
              <a:rPr lang="en-US" sz="2200" smtClean="0">
                <a:latin typeface="Arial" panose="020B0604020202020204" pitchFamily="34" charset="0"/>
                <a:cs typeface="Arial" panose="020B0604020202020204" pitchFamily="34" charset="0"/>
              </a:rPr>
              <a:t>sponsoring pengiklan</a:t>
            </a:r>
          </a:p>
          <a:p>
            <a:r>
              <a:rPr lang="en-US" sz="2400" smtClean="0">
                <a:latin typeface="Arial" panose="020B0604020202020204" pitchFamily="34" charset="0"/>
                <a:cs typeface="Arial" panose="020B0604020202020204" pitchFamily="34" charset="0"/>
              </a:rPr>
              <a:t>Internet</a:t>
            </a:r>
          </a:p>
          <a:p>
            <a:pPr lvl="1"/>
            <a:r>
              <a:rPr lang="en-US" sz="2200">
                <a:latin typeface="Arial" panose="020B0604020202020204" pitchFamily="34" charset="0"/>
                <a:cs typeface="Arial" panose="020B0604020202020204" pitchFamily="34" charset="0"/>
              </a:rPr>
              <a:t>Business Websites : keberadaan online perusahaan harus memfasilitasi </a:t>
            </a:r>
            <a:r>
              <a:rPr lang="en-US" sz="2200">
                <a:latin typeface="Arial" panose="020B0604020202020204" pitchFamily="34" charset="0"/>
                <a:cs typeface="Arial" panose="020B0604020202020204" pitchFamily="34" charset="0"/>
              </a:rPr>
              <a:t>operasi </a:t>
            </a:r>
            <a:r>
              <a:rPr lang="en-US" sz="2200" smtClean="0">
                <a:latin typeface="Arial" panose="020B0604020202020204" pitchFamily="34" charset="0"/>
                <a:cs typeface="Arial" panose="020B0604020202020204" pitchFamily="34" charset="0"/>
              </a:rPr>
              <a:t>bricks and mortar untuk </a:t>
            </a:r>
            <a:r>
              <a:rPr lang="en-US" sz="2200">
                <a:latin typeface="Arial" panose="020B0604020202020204" pitchFamily="34" charset="0"/>
                <a:cs typeface="Arial" panose="020B0604020202020204" pitchFamily="34" charset="0"/>
              </a:rPr>
              <a:t>menarik pelanggan baru </a:t>
            </a:r>
            <a:r>
              <a:rPr lang="en-US" sz="2200">
                <a:latin typeface="Arial" panose="020B0604020202020204" pitchFamily="34" charset="0"/>
                <a:cs typeface="Arial" panose="020B0604020202020204" pitchFamily="34" charset="0"/>
              </a:rPr>
              <a:t>dan </a:t>
            </a:r>
            <a:r>
              <a:rPr lang="en-US" sz="2200" smtClean="0">
                <a:latin typeface="Arial" panose="020B0604020202020204" pitchFamily="34" charset="0"/>
                <a:cs typeface="Arial" panose="020B0604020202020204" pitchFamily="34" charset="0"/>
              </a:rPr>
              <a:t>memuaskannya </a:t>
            </a:r>
            <a:r>
              <a:rPr lang="en-US" sz="2200">
                <a:latin typeface="Arial" panose="020B0604020202020204" pitchFamily="34" charset="0"/>
                <a:cs typeface="Arial" panose="020B0604020202020204" pitchFamily="34" charset="0"/>
              </a:rPr>
              <a:t>dengan basis pelanggan yang sudah ada</a:t>
            </a:r>
          </a:p>
          <a:p>
            <a:pPr lvl="1"/>
            <a:r>
              <a:rPr lang="en-US" sz="2200">
                <a:latin typeface="Arial" panose="020B0604020202020204" pitchFamily="34" charset="0"/>
                <a:cs typeface="Arial" panose="020B0604020202020204" pitchFamily="34" charset="0"/>
              </a:rPr>
              <a:t>Search Engines Marketing : Search Engine </a:t>
            </a:r>
            <a:r>
              <a:rPr lang="en-US" sz="2200">
                <a:latin typeface="Arial" panose="020B0604020202020204" pitchFamily="34" charset="0"/>
                <a:cs typeface="Arial" panose="020B0604020202020204" pitchFamily="34" charset="0"/>
              </a:rPr>
              <a:t>menyebabkan </a:t>
            </a:r>
            <a:r>
              <a:rPr lang="en-US" sz="2200" smtClean="0">
                <a:latin typeface="Arial" panose="020B0604020202020204" pitchFamily="34" charset="0"/>
                <a:cs typeface="Arial" panose="020B0604020202020204" pitchFamily="34" charset="0"/>
              </a:rPr>
              <a:t>terbangunnya konsumen </a:t>
            </a:r>
            <a:r>
              <a:rPr lang="en-US" sz="2200">
                <a:latin typeface="Arial" panose="020B0604020202020204" pitchFamily="34" charset="0"/>
                <a:cs typeface="Arial" panose="020B0604020202020204" pitchFamily="34" charset="0"/>
              </a:rPr>
              <a:t>website perusahaan </a:t>
            </a:r>
            <a:r>
              <a:rPr lang="en-US" sz="2200">
                <a:latin typeface="Arial" panose="020B0604020202020204" pitchFamily="34" charset="0"/>
                <a:cs typeface="Arial" panose="020B0604020202020204" pitchFamily="34" charset="0"/>
              </a:rPr>
              <a:t>dan </a:t>
            </a:r>
            <a:r>
              <a:rPr lang="en-US" sz="2200" smtClean="0">
                <a:latin typeface="Arial" panose="020B0604020202020204" pitchFamily="34" charset="0"/>
                <a:cs typeface="Arial" panose="020B0604020202020204" pitchFamily="34" charset="0"/>
              </a:rPr>
              <a:t>sekaligus memberikan </a:t>
            </a:r>
            <a:r>
              <a:rPr lang="en-US" sz="2200">
                <a:latin typeface="Arial" panose="020B0604020202020204" pitchFamily="34" charset="0"/>
                <a:cs typeface="Arial" panose="020B0604020202020204" pitchFamily="34" charset="0"/>
              </a:rPr>
              <a:t>cara untuk mencapai </a:t>
            </a:r>
            <a:r>
              <a:rPr lang="en-US" sz="2200">
                <a:latin typeface="Arial" panose="020B0604020202020204" pitchFamily="34" charset="0"/>
                <a:cs typeface="Arial" panose="020B0604020202020204" pitchFamily="34" charset="0"/>
              </a:rPr>
              <a:t>pelanggan </a:t>
            </a:r>
            <a:r>
              <a:rPr lang="en-US" sz="2200" smtClean="0">
                <a:latin typeface="Arial" panose="020B0604020202020204" pitchFamily="34" charset="0"/>
                <a:cs typeface="Arial" panose="020B0604020202020204" pitchFamily="34" charset="0"/>
              </a:rPr>
              <a:t>baru</a:t>
            </a:r>
            <a:endParaRPr lang="en-US" sz="22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4</a:t>
            </a:fld>
            <a:endParaRPr lang="en-US" dirty="0"/>
          </a:p>
        </p:txBody>
      </p:sp>
    </p:spTree>
    <p:extLst>
      <p:ext uri="{BB962C8B-B14F-4D97-AF65-F5344CB8AC3E}">
        <p14:creationId xmlns:p14="http://schemas.microsoft.com/office/powerpoint/2010/main" val="1787579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circle(in)">
                                      <p:cBhvr>
                                        <p:cTn id="18" dur="2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circle(in)">
                                      <p:cBhvr>
                                        <p:cTn id="26" dur="2000"/>
                                        <p:tgtEl>
                                          <p:spTgt spid="3">
                                            <p:txEl>
                                              <p:pRg st="4" end="4"/>
                                            </p:txEl>
                                          </p:spTgt>
                                        </p:tgtEl>
                                      </p:cBhvr>
                                    </p:animEffect>
                                  </p:childTnLst>
                                </p:cTn>
                              </p:par>
                              <p:par>
                                <p:cTn id="27" presetID="6" presetClass="entr" presetSubtype="16"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circle(in)">
                                      <p:cBhvr>
                                        <p:cTn id="2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112" y="1275347"/>
            <a:ext cx="10082958" cy="4973052"/>
          </a:xfrm>
        </p:spPr>
        <p:txBody>
          <a:bodyPr>
            <a:normAutofit lnSpcReduction="10000"/>
          </a:bodyPr>
          <a:lstStyle/>
          <a:p>
            <a:pPr marL="0" indent="0">
              <a:buNone/>
            </a:pPr>
            <a:r>
              <a:rPr lang="en-US" sz="2400" smtClean="0">
                <a:latin typeface="Arial" panose="020B0604020202020204" pitchFamily="34" charset="0"/>
                <a:cs typeface="Arial" panose="020B0604020202020204" pitchFamily="34" charset="0"/>
              </a:rPr>
              <a:t>Internet</a:t>
            </a:r>
          </a:p>
          <a:p>
            <a:r>
              <a:rPr lang="en-US" sz="2400">
                <a:latin typeface="Arial" panose="020B0604020202020204" pitchFamily="34" charset="0"/>
                <a:cs typeface="Arial" panose="020B0604020202020204" pitchFamily="34" charset="0"/>
              </a:rPr>
              <a:t>Online </a:t>
            </a:r>
            <a:r>
              <a:rPr lang="en-US" sz="2400">
                <a:latin typeface="Arial" panose="020B0604020202020204" pitchFamily="34" charset="0"/>
                <a:cs typeface="Arial" panose="020B0604020202020204" pitchFamily="34" charset="0"/>
              </a:rPr>
              <a:t>Advertising : Isi iklan yang disampaikan dalam bentuk yang berbeda seperti statis, pop-up atau floaters</a:t>
            </a:r>
          </a:p>
          <a:p>
            <a:r>
              <a:rPr lang="en-US" sz="2400">
                <a:latin typeface="Arial" panose="020B0604020202020204" pitchFamily="34" charset="0"/>
                <a:cs typeface="Arial" panose="020B0604020202020204" pitchFamily="34" charset="0"/>
              </a:rPr>
              <a:t>E-mail </a:t>
            </a:r>
            <a:r>
              <a:rPr lang="en-US" sz="2400">
                <a:latin typeface="Arial" panose="020B0604020202020204" pitchFamily="34" charset="0"/>
                <a:cs typeface="Arial" panose="020B0604020202020204" pitchFamily="34" charset="0"/>
              </a:rPr>
              <a:t>Marketing : Meskipun </a:t>
            </a:r>
            <a:r>
              <a:rPr lang="en-US" sz="2400">
                <a:latin typeface="Arial" panose="020B0604020202020204" pitchFamily="34" charset="0"/>
                <a:cs typeface="Arial" panose="020B0604020202020204" pitchFamily="34" charset="0"/>
              </a:rPr>
              <a:t>cara </a:t>
            </a:r>
            <a:r>
              <a:rPr lang="en-US" sz="2400" smtClean="0">
                <a:latin typeface="Arial" panose="020B0604020202020204" pitchFamily="34" charset="0"/>
                <a:cs typeface="Arial" panose="020B0604020202020204" pitchFamily="34" charset="0"/>
              </a:rPr>
              <a:t>ini relatif </a:t>
            </a:r>
            <a:r>
              <a:rPr lang="en-US" sz="2400">
                <a:latin typeface="Arial" panose="020B0604020202020204" pitchFamily="34" charset="0"/>
                <a:cs typeface="Arial" panose="020B0604020202020204" pitchFamily="34" charset="0"/>
              </a:rPr>
              <a:t>murah untuk menyampaikan konten</a:t>
            </a:r>
            <a:r>
              <a:rPr lang="en-US" sz="2400">
                <a:latin typeface="Arial" panose="020B0604020202020204" pitchFamily="34" charset="0"/>
                <a:cs typeface="Arial" panose="020B0604020202020204" pitchFamily="34" charset="0"/>
              </a:rPr>
              <a:t>, </a:t>
            </a:r>
            <a:r>
              <a:rPr lang="en-US" sz="2400" smtClean="0">
                <a:latin typeface="Arial" panose="020B0604020202020204" pitchFamily="34" charset="0"/>
                <a:cs typeface="Arial" panose="020B0604020202020204" pitchFamily="34" charset="0"/>
              </a:rPr>
              <a:t>banyak masalah yang mungkin timbul termasuk “bounceback atau memantul ulang" serta peluang mendapatkan </a:t>
            </a:r>
            <a:r>
              <a:rPr lang="en-US" sz="2400">
                <a:latin typeface="Arial" panose="020B0604020202020204" pitchFamily="34" charset="0"/>
                <a:cs typeface="Arial" panose="020B0604020202020204" pitchFamily="34" charset="0"/>
              </a:rPr>
              <a:t>penerima </a:t>
            </a:r>
            <a:r>
              <a:rPr lang="en-US" sz="2400">
                <a:latin typeface="Arial" panose="020B0604020202020204" pitchFamily="34" charset="0"/>
                <a:cs typeface="Arial" panose="020B0604020202020204" pitchFamily="34" charset="0"/>
              </a:rPr>
              <a:t>membuka e-mail.  Dengan demikian</a:t>
            </a:r>
            <a:r>
              <a:rPr lang="en-US" sz="2400">
                <a:latin typeface="Arial" panose="020B0604020202020204" pitchFamily="34" charset="0"/>
                <a:cs typeface="Arial" panose="020B0604020202020204" pitchFamily="34" charset="0"/>
              </a:rPr>
              <a:t>, </a:t>
            </a:r>
            <a:r>
              <a:rPr lang="en-US" sz="2400" smtClean="0">
                <a:latin typeface="Arial" panose="020B0604020202020204" pitchFamily="34" charset="0"/>
                <a:cs typeface="Arial" panose="020B0604020202020204" pitchFamily="34" charset="0"/>
              </a:rPr>
              <a:t>izin </a:t>
            </a:r>
            <a:r>
              <a:rPr lang="en-US" sz="2400">
                <a:latin typeface="Arial" panose="020B0604020202020204" pitchFamily="34" charset="0"/>
                <a:cs typeface="Arial" panose="020B0604020202020204" pitchFamily="34" charset="0"/>
              </a:rPr>
              <a:t>berbasis e-mail akan lebih berhasil </a:t>
            </a:r>
            <a:r>
              <a:rPr lang="en-US" sz="2400">
                <a:latin typeface="Arial" panose="020B0604020202020204" pitchFamily="34" charset="0"/>
                <a:cs typeface="Arial" panose="020B0604020202020204" pitchFamily="34" charset="0"/>
              </a:rPr>
              <a:t>daripada </a:t>
            </a:r>
            <a:r>
              <a:rPr lang="en-US" sz="2400" smtClean="0">
                <a:latin typeface="Arial" panose="020B0604020202020204" pitchFamily="34" charset="0"/>
                <a:cs typeface="Arial" panose="020B0604020202020204" pitchFamily="34" charset="0"/>
              </a:rPr>
              <a:t>spam</a:t>
            </a:r>
            <a:endParaRPr lang="en-US" sz="2400">
              <a:latin typeface="Arial" panose="020B0604020202020204" pitchFamily="34" charset="0"/>
              <a:cs typeface="Arial" panose="020B0604020202020204" pitchFamily="34" charset="0"/>
            </a:endParaRPr>
          </a:p>
          <a:p>
            <a:r>
              <a:rPr lang="en-US" sz="2400">
                <a:latin typeface="Arial" panose="020B0604020202020204" pitchFamily="34" charset="0"/>
                <a:cs typeface="Arial" panose="020B0604020202020204" pitchFamily="34" charset="0"/>
              </a:rPr>
              <a:t>Instant </a:t>
            </a:r>
            <a:r>
              <a:rPr lang="en-US" sz="2400">
                <a:latin typeface="Arial" panose="020B0604020202020204" pitchFamily="34" charset="0"/>
                <a:cs typeface="Arial" panose="020B0604020202020204" pitchFamily="34" charset="0"/>
              </a:rPr>
              <a:t>Messages : sangat populer di kalangan segmen konsumen yang berbeda karena sifat </a:t>
            </a:r>
            <a:r>
              <a:rPr lang="en-US" sz="2400">
                <a:latin typeface="Arial" panose="020B0604020202020204" pitchFamily="34" charset="0"/>
                <a:cs typeface="Arial" panose="020B0604020202020204" pitchFamily="34" charset="0"/>
              </a:rPr>
              <a:t>interaktif </a:t>
            </a:r>
            <a:r>
              <a:rPr lang="en-US" sz="2400" smtClean="0">
                <a:latin typeface="Arial" panose="020B0604020202020204" pitchFamily="34" charset="0"/>
                <a:cs typeface="Arial" panose="020B0604020202020204" pitchFamily="34" charset="0"/>
              </a:rPr>
              <a:t>pesan</a:t>
            </a:r>
            <a:endParaRPr lang="en-US" sz="2400">
              <a:latin typeface="Arial" panose="020B0604020202020204" pitchFamily="34" charset="0"/>
              <a:cs typeface="Arial" panose="020B0604020202020204" pitchFamily="34" charset="0"/>
            </a:endParaRPr>
          </a:p>
          <a:p>
            <a:r>
              <a:rPr lang="en-US" sz="2400" smtClean="0">
                <a:latin typeface="Arial" panose="020B0604020202020204" pitchFamily="34" charset="0"/>
                <a:cs typeface="Arial" panose="020B0604020202020204" pitchFamily="34" charset="0"/>
              </a:rPr>
              <a:t>Blogs : </a:t>
            </a:r>
            <a:r>
              <a:rPr lang="sv-SE" sz="2400">
                <a:latin typeface="Arial" panose="020B0604020202020204" pitchFamily="34" charset="0"/>
                <a:cs typeface="Arial" panose="020B0604020202020204" pitchFamily="34" charset="0"/>
              </a:rPr>
              <a:t>Jurnal online masyarakat</a:t>
            </a:r>
            <a:r>
              <a:rPr lang="sv-SE" sz="2400">
                <a:latin typeface="Arial" panose="020B0604020202020204" pitchFamily="34" charset="0"/>
                <a:cs typeface="Arial" panose="020B0604020202020204" pitchFamily="34" charset="0"/>
              </a:rPr>
              <a:t>, </a:t>
            </a:r>
            <a:r>
              <a:rPr lang="sv-SE" sz="2400" smtClean="0">
                <a:latin typeface="Arial" panose="020B0604020202020204" pitchFamily="34" charset="0"/>
                <a:cs typeface="Arial" panose="020B0604020202020204" pitchFamily="34" charset="0"/>
              </a:rPr>
              <a:t>secara tradisional </a:t>
            </a:r>
            <a:r>
              <a:rPr lang="sv-SE" sz="2400">
                <a:latin typeface="Arial" panose="020B0604020202020204" pitchFamily="34" charset="0"/>
                <a:cs typeface="Arial" panose="020B0604020202020204" pitchFamily="34" charset="0"/>
              </a:rPr>
              <a:t>bebas dari </a:t>
            </a:r>
            <a:r>
              <a:rPr lang="sv-SE" sz="2400">
                <a:latin typeface="Arial" panose="020B0604020202020204" pitchFamily="34" charset="0"/>
                <a:cs typeface="Arial" panose="020B0604020202020204" pitchFamily="34" charset="0"/>
              </a:rPr>
              <a:t>pengaruh </a:t>
            </a:r>
            <a:r>
              <a:rPr lang="sv-SE" sz="2400" smtClean="0">
                <a:latin typeface="Arial" panose="020B0604020202020204" pitchFamily="34" charset="0"/>
                <a:cs typeface="Arial" panose="020B0604020202020204" pitchFamily="34" charset="0"/>
              </a:rPr>
              <a:t>korporasi, tetapi menjadi </a:t>
            </a:r>
            <a:r>
              <a:rPr lang="sv-SE" sz="2400">
                <a:latin typeface="Arial" panose="020B0604020202020204" pitchFamily="34" charset="0"/>
                <a:cs typeface="Arial" panose="020B0604020202020204" pitchFamily="34" charset="0"/>
              </a:rPr>
              <a:t>disusupi oleh perusahaan</a:t>
            </a:r>
            <a:endParaRPr lang="en-US" sz="2400">
              <a:latin typeface="Arial" panose="020B0604020202020204" pitchFamily="34" charset="0"/>
              <a:cs typeface="Arial" panose="020B0604020202020204" pitchFamily="34" charset="0"/>
            </a:endParaRPr>
          </a:p>
          <a:p>
            <a:endParaRPr lang="en-US" sz="24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5</a:t>
            </a:fld>
            <a:endParaRPr lang="en-US" dirty="0"/>
          </a:p>
        </p:txBody>
      </p:sp>
      <p:sp>
        <p:nvSpPr>
          <p:cNvPr id="6" name="Title 1"/>
          <p:cNvSpPr>
            <a:spLocks noGrp="1"/>
          </p:cNvSpPr>
          <p:nvPr>
            <p:ph type="title"/>
          </p:nvPr>
        </p:nvSpPr>
        <p:spPr>
          <a:xfrm>
            <a:off x="646111" y="452718"/>
            <a:ext cx="9404723" cy="702314"/>
          </a:xfrm>
        </p:spPr>
        <p:txBody>
          <a:bodyPr/>
          <a:lstStyle/>
          <a:p>
            <a:r>
              <a:rPr lang="en-US" sz="3600" smtClean="0"/>
              <a:t>Meraih Konsumen</a:t>
            </a:r>
            <a:endParaRPr lang="en-US" sz="3600"/>
          </a:p>
        </p:txBody>
      </p:sp>
    </p:spTree>
    <p:extLst>
      <p:ext uri="{BB962C8B-B14F-4D97-AF65-F5344CB8AC3E}">
        <p14:creationId xmlns:p14="http://schemas.microsoft.com/office/powerpoint/2010/main" val="303293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111" y="1323474"/>
            <a:ext cx="9893552" cy="4912893"/>
          </a:xfrm>
        </p:spPr>
        <p:txBody>
          <a:bodyPr>
            <a:normAutofit/>
          </a:bodyPr>
          <a:lstStyle/>
          <a:p>
            <a:pPr marL="0" indent="0">
              <a:buNone/>
            </a:pPr>
            <a:r>
              <a:rPr lang="en-US" sz="2400" smtClean="0">
                <a:latin typeface="Arial" panose="020B0604020202020204" pitchFamily="34" charset="0"/>
                <a:cs typeface="Arial" panose="020B0604020202020204" pitchFamily="34" charset="0"/>
              </a:rPr>
              <a:t>Modus Kontak lainnya</a:t>
            </a:r>
          </a:p>
          <a:p>
            <a:r>
              <a:rPr lang="en-US" sz="2400" smtClean="0">
                <a:latin typeface="Arial" panose="020B0604020202020204" pitchFamily="34" charset="0"/>
                <a:cs typeface="Arial" panose="020B0604020202020204" pitchFamily="34" charset="0"/>
              </a:rPr>
              <a:t>Viral Marketing : </a:t>
            </a:r>
            <a:r>
              <a:rPr lang="sv-SE" sz="2400">
                <a:latin typeface="Arial" panose="020B0604020202020204" pitchFamily="34" charset="0"/>
                <a:cs typeface="Arial" panose="020B0604020202020204" pitchFamily="34" charset="0"/>
              </a:rPr>
              <a:t>sebuah perusahaan menciptakan sesuatu yang sangat </a:t>
            </a:r>
            <a:r>
              <a:rPr lang="sv-SE" sz="2400">
                <a:latin typeface="Arial" panose="020B0604020202020204" pitchFamily="34" charset="0"/>
                <a:cs typeface="Arial" panose="020B0604020202020204" pitchFamily="34" charset="0"/>
              </a:rPr>
              <a:t>menarik </a:t>
            </a:r>
            <a:r>
              <a:rPr lang="sv-SE" sz="2400" smtClean="0">
                <a:latin typeface="Arial" panose="020B0604020202020204" pitchFamily="34" charset="0"/>
                <a:cs typeface="Arial" panose="020B0604020202020204" pitchFamily="34" charset="0"/>
              </a:rPr>
              <a:t>sehingga konsumen </a:t>
            </a:r>
            <a:r>
              <a:rPr lang="sv-SE" sz="2400">
                <a:latin typeface="Arial" panose="020B0604020202020204" pitchFamily="34" charset="0"/>
                <a:cs typeface="Arial" panose="020B0604020202020204" pitchFamily="34" charset="0"/>
              </a:rPr>
              <a:t>secara </a:t>
            </a:r>
            <a:r>
              <a:rPr lang="sv-SE" sz="2400">
                <a:latin typeface="Arial" panose="020B0604020202020204" pitchFamily="34" charset="0"/>
                <a:cs typeface="Arial" panose="020B0604020202020204" pitchFamily="34" charset="0"/>
              </a:rPr>
              <a:t>spontan </a:t>
            </a:r>
            <a:r>
              <a:rPr lang="sv-SE" sz="2400" smtClean="0">
                <a:latin typeface="Arial" panose="020B0604020202020204" pitchFamily="34" charset="0"/>
                <a:cs typeface="Arial" panose="020B0604020202020204" pitchFamily="34" charset="0"/>
              </a:rPr>
              <a:t>membagikannya kepada </a:t>
            </a:r>
            <a:r>
              <a:rPr lang="sv-SE" sz="2400">
                <a:latin typeface="Arial" panose="020B0604020202020204" pitchFamily="34" charset="0"/>
                <a:cs typeface="Arial" panose="020B0604020202020204" pitchFamily="34" charset="0"/>
              </a:rPr>
              <a:t>orang lain yang </a:t>
            </a:r>
            <a:r>
              <a:rPr lang="sv-SE" sz="2400">
                <a:latin typeface="Arial" panose="020B0604020202020204" pitchFamily="34" charset="0"/>
                <a:cs typeface="Arial" panose="020B0604020202020204" pitchFamily="34" charset="0"/>
              </a:rPr>
              <a:t>mereka </a:t>
            </a:r>
            <a:r>
              <a:rPr lang="sv-SE" sz="2400" smtClean="0">
                <a:latin typeface="Arial" panose="020B0604020202020204" pitchFamily="34" charset="0"/>
                <a:cs typeface="Arial" panose="020B0604020202020204" pitchFamily="34" charset="0"/>
              </a:rPr>
              <a:t>tahu</a:t>
            </a:r>
          </a:p>
          <a:p>
            <a:r>
              <a:rPr lang="sv-SE" sz="2400">
                <a:latin typeface="Arial" panose="020B0604020202020204" pitchFamily="34" charset="0"/>
                <a:cs typeface="Arial" panose="020B0604020202020204" pitchFamily="34" charset="0"/>
              </a:rPr>
              <a:t>Mobile Marketing : transmisi teks dan konten multimedia untuk ponsel dan perangkat komunikasi nirkabel meningkat dalam popularitas</a:t>
            </a:r>
          </a:p>
          <a:p>
            <a:r>
              <a:rPr lang="en-US" sz="2400" smtClean="0">
                <a:latin typeface="Arial" panose="020B0604020202020204" pitchFamily="34" charset="0"/>
                <a:cs typeface="Arial" panose="020B0604020202020204" pitchFamily="34" charset="0"/>
              </a:rPr>
              <a:t>Advergaming : Pengembangan sebuah game yang berasosiasi dengan suatu produk</a:t>
            </a:r>
          </a:p>
          <a:p>
            <a:endParaRPr lang="en-US" sz="24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6</a:t>
            </a:fld>
            <a:endParaRPr lang="en-US" dirty="0"/>
          </a:p>
        </p:txBody>
      </p:sp>
      <p:sp>
        <p:nvSpPr>
          <p:cNvPr id="6" name="Title 1"/>
          <p:cNvSpPr>
            <a:spLocks noGrp="1"/>
          </p:cNvSpPr>
          <p:nvPr>
            <p:ph type="title"/>
          </p:nvPr>
        </p:nvSpPr>
        <p:spPr>
          <a:xfrm>
            <a:off x="646111" y="452718"/>
            <a:ext cx="9404723" cy="610698"/>
          </a:xfrm>
        </p:spPr>
        <p:txBody>
          <a:bodyPr/>
          <a:lstStyle/>
          <a:p>
            <a:r>
              <a:rPr lang="en-US" sz="3600" smtClean="0"/>
              <a:t>Meraih Konsumen</a:t>
            </a:r>
            <a:endParaRPr lang="en-US" sz="3600"/>
          </a:p>
        </p:txBody>
      </p:sp>
    </p:spTree>
    <p:extLst>
      <p:ext uri="{BB962C8B-B14F-4D97-AF65-F5344CB8AC3E}">
        <p14:creationId xmlns:p14="http://schemas.microsoft.com/office/powerpoint/2010/main" val="4011964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5485" y="1239254"/>
            <a:ext cx="10022303" cy="5009146"/>
          </a:xfrm>
        </p:spPr>
        <p:txBody>
          <a:bodyPr>
            <a:normAutofit/>
          </a:bodyPr>
          <a:lstStyle/>
          <a:p>
            <a:r>
              <a:rPr lang="en-US" sz="2400">
                <a:latin typeface="Arial" panose="020B0604020202020204" pitchFamily="34" charset="0"/>
                <a:cs typeface="Arial" panose="020B0604020202020204" pitchFamily="34" charset="0"/>
              </a:rPr>
              <a:t>Meskipun pengiklan mungkin mendapatkan pesan mereka keluar, paparan masih mungkin tidak terjadi karena konsumen kadang-kadang </a:t>
            </a:r>
            <a:r>
              <a:rPr lang="en-US" sz="2400">
                <a:latin typeface="Arial" panose="020B0604020202020204" pitchFamily="34" charset="0"/>
                <a:cs typeface="Arial" panose="020B0604020202020204" pitchFamily="34" charset="0"/>
              </a:rPr>
              <a:t>menghindari </a:t>
            </a:r>
            <a:r>
              <a:rPr lang="en-US" sz="2400" smtClean="0">
                <a:latin typeface="Arial" panose="020B0604020202020204" pitchFamily="34" charset="0"/>
                <a:cs typeface="Arial" panose="020B0604020202020204" pitchFamily="34" charset="0"/>
              </a:rPr>
              <a:t>paparan</a:t>
            </a:r>
          </a:p>
          <a:p>
            <a:r>
              <a:rPr lang="en-US" sz="2400">
                <a:latin typeface="Arial" panose="020B0604020202020204" pitchFamily="34" charset="0"/>
                <a:cs typeface="Arial" panose="020B0604020202020204" pitchFamily="34" charset="0"/>
              </a:rPr>
              <a:t>Terjadi ketika orang melakukan sesuatu selain menonton televisi selama jeda komersial atau gagal untuk klik ke iklan banner </a:t>
            </a:r>
            <a:r>
              <a:rPr lang="en-US" sz="2400">
                <a:latin typeface="Arial" panose="020B0604020202020204" pitchFamily="34" charset="0"/>
                <a:cs typeface="Arial" panose="020B0604020202020204" pitchFamily="34" charset="0"/>
              </a:rPr>
              <a:t>di </a:t>
            </a:r>
            <a:r>
              <a:rPr lang="en-US" sz="2400" smtClean="0">
                <a:latin typeface="Arial" panose="020B0604020202020204" pitchFamily="34" charset="0"/>
                <a:cs typeface="Arial" panose="020B0604020202020204" pitchFamily="34" charset="0"/>
              </a:rPr>
              <a:t>Internet</a:t>
            </a:r>
          </a:p>
          <a:p>
            <a:r>
              <a:rPr lang="en-US" sz="2400">
                <a:latin typeface="Arial" panose="020B0604020202020204" pitchFamily="34" charset="0"/>
                <a:cs typeface="Arial" panose="020B0604020202020204" pitchFamily="34" charset="0"/>
              </a:rPr>
              <a:t>Paparan selektif mengurangi </a:t>
            </a:r>
            <a:r>
              <a:rPr lang="en-US" sz="2400">
                <a:latin typeface="Arial" panose="020B0604020202020204" pitchFamily="34" charset="0"/>
                <a:cs typeface="Arial" panose="020B0604020202020204" pitchFamily="34" charset="0"/>
              </a:rPr>
              <a:t>ukuran </a:t>
            </a:r>
            <a:r>
              <a:rPr lang="en-US" sz="2400" smtClean="0">
                <a:latin typeface="Arial" panose="020B0604020202020204" pitchFamily="34" charset="0"/>
                <a:cs typeface="Arial" panose="020B0604020202020204" pitchFamily="34" charset="0"/>
              </a:rPr>
              <a:t>pemirsa yang dapat dicapai</a:t>
            </a:r>
            <a:endParaRPr lang="en-US" sz="24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7</a:t>
            </a:fld>
            <a:endParaRPr lang="en-US" dirty="0"/>
          </a:p>
        </p:txBody>
      </p:sp>
      <p:sp>
        <p:nvSpPr>
          <p:cNvPr id="6" name="Text Box 2"/>
          <p:cNvSpPr txBox="1">
            <a:spLocks noGrp="1" noChangeArrowheads="1"/>
          </p:cNvSpPr>
          <p:nvPr>
            <p:ph type="title"/>
          </p:nvPr>
        </p:nvSpPr>
        <p:spPr bwMode="auto">
          <a:xfrm>
            <a:off x="565485" y="452718"/>
            <a:ext cx="94853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3600" b="1">
                <a:solidFill>
                  <a:srgbClr val="00FF00"/>
                </a:solidFill>
                <a:latin typeface="Arial" panose="020B0604020202020204" pitchFamily="34" charset="0"/>
              </a:rPr>
              <a:t>Selective Exposure</a:t>
            </a:r>
            <a:endParaRPr lang="en-US" altLang="en-US" sz="3200" b="1">
              <a:solidFill>
                <a:srgbClr val="00FF00"/>
              </a:solidFill>
              <a:latin typeface="Arial" panose="020B0604020202020204" pitchFamily="34" charset="0"/>
            </a:endParaRPr>
          </a:p>
        </p:txBody>
      </p:sp>
    </p:spTree>
    <p:extLst>
      <p:ext uri="{BB962C8B-B14F-4D97-AF65-F5344CB8AC3E}">
        <p14:creationId xmlns:p14="http://schemas.microsoft.com/office/powerpoint/2010/main" val="1296757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263" y="1275348"/>
            <a:ext cx="10106525" cy="4973052"/>
          </a:xfrm>
        </p:spPr>
        <p:txBody>
          <a:bodyPr>
            <a:normAutofit/>
          </a:bodyPr>
          <a:lstStyle/>
          <a:p>
            <a:r>
              <a:rPr lang="en-US" sz="2400">
                <a:latin typeface="Arial" panose="020B0604020202020204" pitchFamily="34" charset="0"/>
                <a:cs typeface="Arial" panose="020B0604020202020204" pitchFamily="34" charset="0"/>
              </a:rPr>
              <a:t>Habituation : Ketika stimulus menjadi begitu akrab/biasa itu kehilangan kemampuan </a:t>
            </a:r>
            <a:r>
              <a:rPr lang="en-US" sz="2400">
                <a:latin typeface="Arial" panose="020B0604020202020204" pitchFamily="34" charset="0"/>
                <a:cs typeface="Arial" panose="020B0604020202020204" pitchFamily="34" charset="0"/>
              </a:rPr>
              <a:t>mendapatkan </a:t>
            </a:r>
            <a:r>
              <a:rPr lang="en-US" sz="2400" smtClean="0">
                <a:latin typeface="Arial" panose="020B0604020202020204" pitchFamily="34" charset="0"/>
                <a:cs typeface="Arial" panose="020B0604020202020204" pitchFamily="34" charset="0"/>
              </a:rPr>
              <a:t>perhatian</a:t>
            </a:r>
          </a:p>
          <a:p>
            <a:r>
              <a:rPr lang="en-US" sz="2400">
                <a:latin typeface="Arial" panose="020B0604020202020204" pitchFamily="34" charset="0"/>
                <a:cs typeface="Arial" panose="020B0604020202020204" pitchFamily="34" charset="0"/>
              </a:rPr>
              <a:t>Advertising wearout : menjelaskan iklan yang kehilangan efektivitas mereka </a:t>
            </a:r>
            <a:r>
              <a:rPr lang="en-US" sz="2400">
                <a:latin typeface="Arial" panose="020B0604020202020204" pitchFamily="34" charset="0"/>
                <a:cs typeface="Arial" panose="020B0604020202020204" pitchFamily="34" charset="0"/>
              </a:rPr>
              <a:t>karena </a:t>
            </a:r>
            <a:r>
              <a:rPr lang="en-US" sz="2400" smtClean="0">
                <a:latin typeface="Arial" panose="020B0604020202020204" pitchFamily="34" charset="0"/>
                <a:cs typeface="Arial" panose="020B0604020202020204" pitchFamily="34" charset="0"/>
              </a:rPr>
              <a:t>overexposure</a:t>
            </a:r>
          </a:p>
          <a:p>
            <a:pPr lvl="1"/>
            <a:r>
              <a:rPr lang="en-US" sz="2200">
                <a:latin typeface="Arial" panose="020B0604020202020204" pitchFamily="34" charset="0"/>
                <a:cs typeface="Arial" panose="020B0604020202020204" pitchFamily="34" charset="0"/>
              </a:rPr>
              <a:t>Salah satu solusi untuk wearout </a:t>
            </a:r>
            <a:r>
              <a:rPr lang="en-US" sz="2200">
                <a:latin typeface="Arial" panose="020B0604020202020204" pitchFamily="34" charset="0"/>
                <a:cs typeface="Arial" panose="020B0604020202020204" pitchFamily="34" charset="0"/>
              </a:rPr>
              <a:t>melibatkan </a:t>
            </a:r>
            <a:r>
              <a:rPr lang="en-US" sz="2200" smtClean="0">
                <a:latin typeface="Arial" panose="020B0604020202020204" pitchFamily="34" charset="0"/>
                <a:cs typeface="Arial" panose="020B0604020202020204" pitchFamily="34" charset="0"/>
              </a:rPr>
              <a:t>eksekusi iklan secara variatif</a:t>
            </a:r>
          </a:p>
          <a:p>
            <a:pPr lvl="1"/>
            <a:r>
              <a:rPr lang="en-US" sz="2200">
                <a:latin typeface="Arial" panose="020B0604020202020204" pitchFamily="34" charset="0"/>
                <a:cs typeface="Arial" panose="020B0604020202020204" pitchFamily="34" charset="0"/>
              </a:rPr>
              <a:t>Overexposure </a:t>
            </a:r>
            <a:r>
              <a:rPr lang="en-US" sz="2200">
                <a:latin typeface="Arial" panose="020B0604020202020204" pitchFamily="34" charset="0"/>
                <a:cs typeface="Arial" panose="020B0604020202020204" pitchFamily="34" charset="0"/>
              </a:rPr>
              <a:t>melampaui </a:t>
            </a:r>
            <a:r>
              <a:rPr lang="en-US" sz="2200" smtClean="0">
                <a:latin typeface="Arial" panose="020B0604020202020204" pitchFamily="34" charset="0"/>
                <a:cs typeface="Arial" panose="020B0604020202020204" pitchFamily="34" charset="0"/>
              </a:rPr>
              <a:t>kapasitas iklan </a:t>
            </a:r>
            <a:r>
              <a:rPr lang="en-US" sz="2200">
                <a:latin typeface="Arial" panose="020B0604020202020204" pitchFamily="34" charset="0"/>
                <a:cs typeface="Arial" panose="020B0604020202020204" pitchFamily="34" charset="0"/>
              </a:rPr>
              <a:t>untuk </a:t>
            </a:r>
            <a:r>
              <a:rPr lang="en-US" sz="2200" smtClean="0">
                <a:latin typeface="Arial" panose="020B0604020202020204" pitchFamily="34" charset="0"/>
                <a:cs typeface="Arial" panose="020B0604020202020204" pitchFamily="34" charset="0"/>
              </a:rPr>
              <a:t>suatu produk</a:t>
            </a:r>
          </a:p>
          <a:p>
            <a:pPr lvl="1"/>
            <a:endParaRPr lang="en-US" sz="220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8</a:t>
            </a:fld>
            <a:endParaRPr lang="en-US" dirty="0"/>
          </a:p>
        </p:txBody>
      </p:sp>
      <p:sp>
        <p:nvSpPr>
          <p:cNvPr id="6" name="Text Box 2"/>
          <p:cNvSpPr txBox="1">
            <a:spLocks noGrp="1" noChangeArrowheads="1"/>
          </p:cNvSpPr>
          <p:nvPr>
            <p:ph type="title"/>
          </p:nvPr>
        </p:nvSpPr>
        <p:spPr bwMode="auto">
          <a:xfrm>
            <a:off x="481263" y="452718"/>
            <a:ext cx="956957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3600" b="1">
                <a:solidFill>
                  <a:srgbClr val="00FF00"/>
                </a:solidFill>
                <a:latin typeface="Arial" panose="020B0604020202020204" pitchFamily="34" charset="0"/>
              </a:rPr>
              <a:t>Overexposure</a:t>
            </a:r>
            <a:endParaRPr lang="en-US" altLang="en-US" sz="3200" b="1">
              <a:solidFill>
                <a:srgbClr val="00FF00"/>
              </a:solidFill>
              <a:latin typeface="Arial" panose="020B0604020202020204" pitchFamily="34" charset="0"/>
            </a:endParaRPr>
          </a:p>
        </p:txBody>
      </p:sp>
    </p:spTree>
    <p:extLst>
      <p:ext uri="{BB962C8B-B14F-4D97-AF65-F5344CB8AC3E}">
        <p14:creationId xmlns:p14="http://schemas.microsoft.com/office/powerpoint/2010/main" val="2417218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ircle(in)">
                                      <p:cBhvr>
                                        <p:cTn id="20" dur="2000"/>
                                        <p:tgtEl>
                                          <p:spTgt spid="3">
                                            <p:txEl>
                                              <p:pRg st="2" end="2"/>
                                            </p:txEl>
                                          </p:spTgt>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2979" y="1275348"/>
            <a:ext cx="10356091" cy="4973052"/>
          </a:xfrm>
        </p:spPr>
        <p:txBody>
          <a:bodyPr>
            <a:normAutofit/>
          </a:bodyPr>
          <a:lstStyle/>
          <a:p>
            <a:r>
              <a:rPr lang="en-US" sz="2400">
                <a:latin typeface="Arial" panose="020B0604020202020204" pitchFamily="34" charset="0"/>
                <a:cs typeface="Arial" panose="020B0604020202020204" pitchFamily="34" charset="0"/>
              </a:rPr>
              <a:t>Attention </a:t>
            </a:r>
            <a:r>
              <a:rPr lang="en-US" sz="2400" smtClean="0">
                <a:latin typeface="Arial" panose="020B0604020202020204" pitchFamily="34" charset="0"/>
                <a:cs typeface="Arial" panose="020B0604020202020204" pitchFamily="34" charset="0"/>
              </a:rPr>
              <a:t>atau perhatian merupakan </a:t>
            </a:r>
            <a:r>
              <a:rPr lang="en-US" sz="2400">
                <a:latin typeface="Arial" panose="020B0604020202020204" pitchFamily="34" charset="0"/>
                <a:cs typeface="Arial" panose="020B0604020202020204" pitchFamily="34" charset="0"/>
              </a:rPr>
              <a:t>alokasi </a:t>
            </a:r>
            <a:r>
              <a:rPr lang="en-US" sz="2400" smtClean="0">
                <a:latin typeface="Arial" panose="020B0604020202020204" pitchFamily="34" charset="0"/>
                <a:cs typeface="Arial" panose="020B0604020202020204" pitchFamily="34" charset="0"/>
              </a:rPr>
              <a:t>jumlah berpikir yang </a:t>
            </a:r>
            <a:r>
              <a:rPr lang="en-US" sz="2400">
                <a:latin typeface="Arial" panose="020B0604020202020204" pitchFamily="34" charset="0"/>
                <a:cs typeface="Arial" panose="020B0604020202020204" pitchFamily="34" charset="0"/>
              </a:rPr>
              <a:t>terfokus dalam </a:t>
            </a:r>
            <a:r>
              <a:rPr lang="en-US" sz="2400">
                <a:latin typeface="Arial" panose="020B0604020202020204" pitchFamily="34" charset="0"/>
                <a:cs typeface="Arial" panose="020B0604020202020204" pitchFamily="34" charset="0"/>
              </a:rPr>
              <a:t>arah </a:t>
            </a:r>
            <a:r>
              <a:rPr lang="en-US" sz="2400" smtClean="0">
                <a:latin typeface="Arial" panose="020B0604020202020204" pitchFamily="34" charset="0"/>
                <a:cs typeface="Arial" panose="020B0604020202020204" pitchFamily="34" charset="0"/>
              </a:rPr>
              <a:t>tertentu</a:t>
            </a:r>
          </a:p>
          <a:p>
            <a:r>
              <a:rPr lang="en-US" sz="2400">
                <a:latin typeface="Arial" panose="020B0604020202020204" pitchFamily="34" charset="0"/>
                <a:cs typeface="Arial" panose="020B0604020202020204" pitchFamily="34" charset="0"/>
              </a:rPr>
              <a:t>Fokus (arah perhatian) dan intensitas (tingkat perhatian) adalah kunci untuk </a:t>
            </a:r>
            <a:r>
              <a:rPr lang="en-US" sz="2400">
                <a:latin typeface="Arial" panose="020B0604020202020204" pitchFamily="34" charset="0"/>
                <a:cs typeface="Arial" panose="020B0604020202020204" pitchFamily="34" charset="0"/>
              </a:rPr>
              <a:t>memahami </a:t>
            </a:r>
            <a:r>
              <a:rPr lang="en-US" sz="2400" smtClean="0">
                <a:latin typeface="Arial" panose="020B0604020202020204" pitchFamily="34" charset="0"/>
                <a:cs typeface="Arial" panose="020B0604020202020204" pitchFamily="34" charset="0"/>
              </a:rPr>
              <a:t>perhatian</a:t>
            </a:r>
          </a:p>
          <a:p>
            <a:r>
              <a:rPr lang="en-US" sz="2400">
                <a:latin typeface="Arial" panose="020B0604020202020204" pitchFamily="34" charset="0"/>
                <a:cs typeface="Arial" panose="020B0604020202020204" pitchFamily="34" charset="0"/>
              </a:rPr>
              <a:t>Sebelum perusahaan </a:t>
            </a:r>
            <a:r>
              <a:rPr lang="en-US" sz="2400">
                <a:latin typeface="Arial" panose="020B0604020202020204" pitchFamily="34" charset="0"/>
                <a:cs typeface="Arial" panose="020B0604020202020204" pitchFamily="34" charset="0"/>
              </a:rPr>
              <a:t>dapat </a:t>
            </a:r>
            <a:r>
              <a:rPr lang="en-US" sz="2400" smtClean="0">
                <a:latin typeface="Arial" panose="020B0604020202020204" pitchFamily="34" charset="0"/>
                <a:cs typeface="Arial" panose="020B0604020202020204" pitchFamily="34" charset="0"/>
              </a:rPr>
              <a:t>berharap untuk </a:t>
            </a:r>
            <a:r>
              <a:rPr lang="en-US" sz="2400">
                <a:latin typeface="Arial" panose="020B0604020202020204" pitchFamily="34" charset="0"/>
                <a:cs typeface="Arial" panose="020B0604020202020204" pitchFamily="34" charset="0"/>
              </a:rPr>
              <a:t>mendapatkan uang konsumen, mereka harus mendapatkan </a:t>
            </a:r>
            <a:r>
              <a:rPr lang="en-US" sz="2400">
                <a:latin typeface="Arial" panose="020B0604020202020204" pitchFamily="34" charset="0"/>
                <a:cs typeface="Arial" panose="020B0604020202020204" pitchFamily="34" charset="0"/>
              </a:rPr>
              <a:t>perhatian </a:t>
            </a:r>
            <a:r>
              <a:rPr lang="en-US" sz="2400" smtClean="0">
                <a:latin typeface="Arial" panose="020B0604020202020204" pitchFamily="34" charset="0"/>
                <a:cs typeface="Arial" panose="020B0604020202020204" pitchFamily="34" charset="0"/>
              </a:rPr>
              <a:t>mereka lebih dahulu</a:t>
            </a:r>
          </a:p>
          <a:p>
            <a:r>
              <a:rPr lang="en-US" sz="2400">
                <a:latin typeface="Arial" panose="020B0604020202020204" pitchFamily="34" charset="0"/>
                <a:cs typeface="Arial" panose="020B0604020202020204" pitchFamily="34" charset="0"/>
              </a:rPr>
              <a:t>Dengan perhatian, produk </a:t>
            </a:r>
            <a:r>
              <a:rPr lang="en-US" sz="2400">
                <a:latin typeface="Arial" panose="020B0604020202020204" pitchFamily="34" charset="0"/>
                <a:cs typeface="Arial" panose="020B0604020202020204" pitchFamily="34" charset="0"/>
              </a:rPr>
              <a:t>masuk </a:t>
            </a:r>
            <a:r>
              <a:rPr lang="en-US" sz="2400" smtClean="0">
                <a:latin typeface="Arial" panose="020B0604020202020204" pitchFamily="34" charset="0"/>
                <a:cs typeface="Arial" panose="020B0604020202020204" pitchFamily="34" charset="0"/>
              </a:rPr>
              <a:t>kedalam perangkat pertimbangan </a:t>
            </a:r>
            <a:r>
              <a:rPr lang="en-US" sz="2400">
                <a:latin typeface="Arial" panose="020B0604020202020204" pitchFamily="34" charset="0"/>
                <a:cs typeface="Arial" panose="020B0604020202020204" pitchFamily="34" charset="0"/>
              </a:rPr>
              <a:t>konsumen </a:t>
            </a:r>
            <a:endParaRPr lang="en-US" sz="2400" smtClean="0">
              <a:latin typeface="Arial" panose="020B0604020202020204" pitchFamily="34" charset="0"/>
              <a:cs typeface="Arial" panose="020B0604020202020204" pitchFamily="34" charset="0"/>
            </a:endParaRPr>
          </a:p>
          <a:p>
            <a:r>
              <a:rPr lang="en-US" sz="2400">
                <a:latin typeface="Arial" panose="020B0604020202020204" pitchFamily="34" charset="0"/>
                <a:cs typeface="Arial" panose="020B0604020202020204" pitchFamily="34" charset="0"/>
              </a:rPr>
              <a:t>Kapasitas </a:t>
            </a:r>
            <a:r>
              <a:rPr lang="en-US" sz="2400">
                <a:latin typeface="Arial" panose="020B0604020202020204" pitchFamily="34" charset="0"/>
                <a:cs typeface="Arial" panose="020B0604020202020204" pitchFamily="34" charset="0"/>
              </a:rPr>
              <a:t>mental </a:t>
            </a:r>
            <a:r>
              <a:rPr lang="en-US" sz="2400" smtClean="0">
                <a:latin typeface="Arial" panose="020B0604020202020204" pitchFamily="34" charset="0"/>
                <a:cs typeface="Arial" panose="020B0604020202020204" pitchFamily="34" charset="0"/>
              </a:rPr>
              <a:t>merupakan sumber </a:t>
            </a:r>
            <a:r>
              <a:rPr lang="en-US" sz="2400">
                <a:latin typeface="Arial" panose="020B0604020202020204" pitchFamily="34" charset="0"/>
                <a:cs typeface="Arial" panose="020B0604020202020204" pitchFamily="34" charset="0"/>
              </a:rPr>
              <a:t>kognitif </a:t>
            </a:r>
            <a:r>
              <a:rPr lang="en-US" sz="2400">
                <a:latin typeface="Arial" panose="020B0604020202020204" pitchFamily="34" charset="0"/>
                <a:cs typeface="Arial" panose="020B0604020202020204" pitchFamily="34" charset="0"/>
              </a:rPr>
              <a:t>untuk </a:t>
            </a:r>
            <a:r>
              <a:rPr lang="en-US" sz="2400" smtClean="0">
                <a:latin typeface="Arial" panose="020B0604020202020204" pitchFamily="34" charset="0"/>
                <a:cs typeface="Arial" panose="020B0604020202020204" pitchFamily="34" charset="0"/>
              </a:rPr>
              <a:t>perhatian</a:t>
            </a:r>
          </a:p>
          <a:p>
            <a:r>
              <a:rPr lang="en-US" sz="2400">
                <a:latin typeface="Arial" panose="020B0604020202020204" pitchFamily="34" charset="0"/>
                <a:cs typeface="Arial" panose="020B0604020202020204" pitchFamily="34" charset="0"/>
              </a:rPr>
              <a:t>Psikologi kognitif berfokus pada </a:t>
            </a:r>
            <a:r>
              <a:rPr lang="en-US" sz="2400">
                <a:latin typeface="Arial" panose="020B0604020202020204" pitchFamily="34" charset="0"/>
                <a:cs typeface="Arial" panose="020B0604020202020204" pitchFamily="34" charset="0"/>
              </a:rPr>
              <a:t>pemahaman </a:t>
            </a:r>
            <a:r>
              <a:rPr lang="en-US" sz="2400" smtClean="0">
                <a:latin typeface="Arial" panose="020B0604020202020204" pitchFamily="34" charset="0"/>
                <a:cs typeface="Arial" panose="020B0604020202020204" pitchFamily="34" charset="0"/>
              </a:rPr>
              <a:t>kapasitas mental </a:t>
            </a:r>
            <a:r>
              <a:rPr lang="en-US" sz="2400">
                <a:latin typeface="Arial" panose="020B0604020202020204" pitchFamily="34" charset="0"/>
                <a:cs typeface="Arial" panose="020B0604020202020204" pitchFamily="34" charset="0"/>
              </a:rPr>
              <a:t>manusia </a:t>
            </a:r>
          </a:p>
        </p:txBody>
      </p:sp>
      <p:sp>
        <p:nvSpPr>
          <p:cNvPr id="4" name="Footer Placeholder 3"/>
          <p:cNvSpPr>
            <a:spLocks noGrp="1"/>
          </p:cNvSpPr>
          <p:nvPr>
            <p:ph type="ftr" sz="quarter" idx="11"/>
          </p:nvPr>
        </p:nvSpPr>
        <p:spPr/>
        <p:txBody>
          <a:bodyPr/>
          <a:lstStyle/>
          <a:p>
            <a:r>
              <a:rPr lang="pt-BR" smtClean="0"/>
              <a:t>Djoko Santoso - Agribisnis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9</a:t>
            </a:fld>
            <a:endParaRPr lang="en-US" dirty="0"/>
          </a:p>
        </p:txBody>
      </p:sp>
      <p:sp>
        <p:nvSpPr>
          <p:cNvPr id="6" name="Text Box 2"/>
          <p:cNvSpPr txBox="1">
            <a:spLocks noGrp="1" noChangeArrowheads="1"/>
          </p:cNvSpPr>
          <p:nvPr>
            <p:ph type="title"/>
          </p:nvPr>
        </p:nvSpPr>
        <p:spPr bwMode="auto">
          <a:xfrm>
            <a:off x="529389" y="452718"/>
            <a:ext cx="952144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3600" b="1">
                <a:solidFill>
                  <a:srgbClr val="00FF00"/>
                </a:solidFill>
                <a:latin typeface="Arial" panose="020B0604020202020204" pitchFamily="34" charset="0"/>
              </a:rPr>
              <a:t>Attention</a:t>
            </a:r>
            <a:endParaRPr lang="en-US" altLang="en-US" sz="3200" b="1">
              <a:solidFill>
                <a:srgbClr val="00FF00"/>
              </a:solidFill>
              <a:latin typeface="Arial" panose="020B0604020202020204" pitchFamily="34" charset="0"/>
            </a:endParaRPr>
          </a:p>
        </p:txBody>
      </p:sp>
    </p:spTree>
    <p:extLst>
      <p:ext uri="{BB962C8B-B14F-4D97-AF65-F5344CB8AC3E}">
        <p14:creationId xmlns:p14="http://schemas.microsoft.com/office/powerpoint/2010/main" val="746072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273</TotalTime>
  <Words>2518</Words>
  <Application>Microsoft Office PowerPoint</Application>
  <PresentationFormat>Widescreen</PresentationFormat>
  <Paragraphs>248</Paragraphs>
  <Slides>30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Cambria Math</vt:lpstr>
      <vt:lpstr>Century Gothic</vt:lpstr>
      <vt:lpstr>Wingdings</vt:lpstr>
      <vt:lpstr>Wingdings 3</vt:lpstr>
      <vt:lpstr>Ion</vt:lpstr>
      <vt:lpstr>Pokok Bahasan 8 :  Membangun Kontak Dengan Konsumen</vt:lpstr>
      <vt:lpstr>Prosesing Informasi sebagai dasar membangun kontak</vt:lpstr>
      <vt:lpstr>Exposure</vt:lpstr>
      <vt:lpstr>Meraih Konsumen</vt:lpstr>
      <vt:lpstr>Meraih Konsumen</vt:lpstr>
      <vt:lpstr>Meraih Konsumen</vt:lpstr>
      <vt:lpstr>Selective Exposure</vt:lpstr>
      <vt:lpstr>Overexposure</vt:lpstr>
      <vt:lpstr>Attention</vt:lpstr>
      <vt:lpstr>Attention</vt:lpstr>
      <vt:lpstr>Attention</vt:lpstr>
      <vt:lpstr>Merebut perhatian konsumen</vt:lpstr>
      <vt:lpstr>Merebut perhatian konsumen</vt:lpstr>
      <vt:lpstr>Merebut perhatian konsumen</vt:lpstr>
      <vt:lpstr>Merebut perhatian konsumen</vt:lpstr>
      <vt:lpstr>Merebut perhatian konsumen</vt:lpstr>
      <vt:lpstr>Merebut perhatian konsumen</vt:lpstr>
      <vt:lpstr>Merebut perhatian konsumen</vt:lpstr>
      <vt:lpstr>Determinan Perhatian</vt:lpstr>
      <vt:lpstr>Determinan Perhatian</vt:lpstr>
      <vt:lpstr>PowerPoint Presentation</vt:lpstr>
      <vt:lpstr>PowerPoint Presentation</vt:lpstr>
      <vt:lpstr>PowerPoint Presentation</vt:lpstr>
      <vt:lpstr>Persepsi</vt:lpstr>
      <vt:lpstr>Persepsi</vt:lpstr>
      <vt:lpstr>Persepsi</vt:lpstr>
      <vt:lpstr>Persepsi</vt:lpstr>
      <vt:lpstr>Persepsi</vt:lpstr>
      <vt:lpstr>Acceptance</vt:lpstr>
      <vt:lpstr>Retention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WIN7</dc:creator>
  <cp:lastModifiedBy>WIN7</cp:lastModifiedBy>
  <cp:revision>28</cp:revision>
  <dcterms:created xsi:type="dcterms:W3CDTF">2017-09-26T11:22:12Z</dcterms:created>
  <dcterms:modified xsi:type="dcterms:W3CDTF">2017-09-27T14:40:59Z</dcterms:modified>
</cp:coreProperties>
</file>