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60" r:id="rId5"/>
    <p:sldId id="278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7" r:id="rId20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F6C"/>
    <a:srgbClr val="C00000"/>
    <a:srgbClr val="BA0C2F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05" autoAdjust="0"/>
    <p:restoredTop sz="94668"/>
  </p:normalViewPr>
  <p:slideViewPr>
    <p:cSldViewPr>
      <p:cViewPr varScale="1">
        <p:scale>
          <a:sx n="122" d="100"/>
          <a:sy n="122" d="100"/>
        </p:scale>
        <p:origin x="208" y="4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0E64210-77D0-4880-92DE-370BDC8924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B40EA8-E2BD-4398-A9ED-86649FD1D51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75120-D61E-4B09-8F57-4B6408524463}" type="datetimeFigureOut">
              <a:rPr lang="en-GB" smtClean="0"/>
              <a:t>12/08/2021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F49499-EEB1-43F6-A1D1-3D265711E34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56DD32-210C-4923-AD19-645E12D4222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CB2D70-550F-42F9-B5A2-A6FC92F71D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48550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599980-F6B5-4104-BD85-29AAD8DD4330}" type="datetimeFigureOut">
              <a:rPr lang="en-GB" smtClean="0"/>
              <a:t>12/08/2021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39A4D7-8089-4D27-97C0-364D294718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64665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C16B8-C755-4AD5-BD62-47FB969494D8}" type="datetime1">
              <a:rPr lang="en-US" smtClean="0"/>
              <a:t>8/12/21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95065" y="2581147"/>
            <a:ext cx="4801869" cy="848360"/>
          </a:xfrm>
          <a:prstGeom prst="rect">
            <a:avLst/>
          </a:prstGeom>
        </p:spPr>
        <p:txBody>
          <a:bodyPr lIns="0" tIns="0" rIns="0" bIns="0"/>
          <a:lstStyle>
            <a:lvl1pPr>
              <a:defRPr sz="5400" b="1" i="0">
                <a:solidFill>
                  <a:srgbClr val="00206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28020" y="1989835"/>
            <a:ext cx="7744459" cy="386207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0" i="0">
                <a:solidFill>
                  <a:srgbClr val="00206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22784-042F-4717-BD79-73832C12B544}" type="datetime1">
              <a:rPr lang="en-US" smtClean="0"/>
              <a:t>8/12/21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95065" y="2581147"/>
            <a:ext cx="4801869" cy="848360"/>
          </a:xfrm>
          <a:prstGeom prst="rect">
            <a:avLst/>
          </a:prstGeom>
        </p:spPr>
        <p:txBody>
          <a:bodyPr lIns="0" tIns="0" rIns="0" bIns="0"/>
          <a:lstStyle>
            <a:lvl1pPr>
              <a:defRPr sz="5400" b="1" i="0">
                <a:solidFill>
                  <a:srgbClr val="00206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C40B0-8C4E-4877-A618-70B5D4234422}" type="datetime1">
              <a:rPr lang="en-US" smtClean="0"/>
              <a:t>8/12/21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95065" y="2581147"/>
            <a:ext cx="4801869" cy="848360"/>
          </a:xfrm>
          <a:prstGeom prst="rect">
            <a:avLst/>
          </a:prstGeom>
        </p:spPr>
        <p:txBody>
          <a:bodyPr lIns="0" tIns="0" rIns="0" bIns="0"/>
          <a:lstStyle>
            <a:lvl1pPr>
              <a:defRPr sz="5400" b="1" i="0">
                <a:solidFill>
                  <a:srgbClr val="00206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77F3E-A255-42FA-8FBA-66F143091C97}" type="datetime1">
              <a:rPr lang="en-US" smtClean="0"/>
              <a:t>8/12/21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4F396-198A-4EC6-9F67-14A79D65063C}" type="datetime1">
              <a:rPr lang="en-US" smtClean="0"/>
              <a:t>8/12/21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86AF48-FE8E-46F5-B3AF-FEE9F997266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542C71E-1328-414F-BC8F-A281269DC6EF}"/>
              </a:ext>
            </a:extLst>
          </p:cNvPr>
          <p:cNvCxnSpPr>
            <a:cxnSpLocks/>
          </p:cNvCxnSpPr>
          <p:nvPr userDrawn="1"/>
        </p:nvCxnSpPr>
        <p:spPr>
          <a:xfrm>
            <a:off x="0" y="1072270"/>
            <a:ext cx="4572000" cy="0"/>
          </a:xfrm>
          <a:prstGeom prst="line">
            <a:avLst/>
          </a:prstGeom>
          <a:ln>
            <a:solidFill>
              <a:srgbClr val="0C3973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97055316-2B05-4E6C-A9F6-E471DC1E66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175" b="99008" l="2481" r="956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96381"/>
            <a:ext cx="912767" cy="877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Kementerian Pendidikan dan Kebudayaan » Republik Indonesia">
            <a:extLst>
              <a:ext uri="{FF2B5EF4-FFF2-40B4-BE49-F238E27FC236}">
                <a16:creationId xmlns:a16="http://schemas.microsoft.com/office/drawing/2014/main" id="{7EF91F7D-E86A-4344-A5AD-07EEAF1FA5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95" y="137076"/>
            <a:ext cx="1126770" cy="79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USAID vector logo - USAID logo vector free download">
            <a:extLst>
              <a:ext uri="{FF2B5EF4-FFF2-40B4-BE49-F238E27FC236}">
                <a16:creationId xmlns:a16="http://schemas.microsoft.com/office/drawing/2014/main" id="{3407DDD1-6A37-427D-A9BE-77759519722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524" y="-1580"/>
            <a:ext cx="1073850" cy="107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Logo Unpad - Universitas Padjadjaran">
            <a:extLst>
              <a:ext uri="{FF2B5EF4-FFF2-40B4-BE49-F238E27FC236}">
                <a16:creationId xmlns:a16="http://schemas.microsoft.com/office/drawing/2014/main" id="{BAFC5A9E-D74E-4D3D-867C-E8E6FCC770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229" y="76065"/>
            <a:ext cx="1061874" cy="918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83AE9B1-8A9B-4D74-8FDC-409F91D32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77" y="1"/>
            <a:ext cx="12204753" cy="68580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2133600" y="1459870"/>
            <a:ext cx="5734050" cy="3415029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12700" marR="5080">
              <a:lnSpc>
                <a:spcPct val="90200"/>
              </a:lnSpc>
              <a:spcBef>
                <a:spcPts val="805"/>
              </a:spcBef>
            </a:pPr>
            <a:r>
              <a:rPr sz="6000" b="1" spc="210" dirty="0">
                <a:solidFill>
                  <a:srgbClr val="002060"/>
                </a:solidFill>
                <a:latin typeface="Arial"/>
                <a:cs typeface="Arial"/>
              </a:rPr>
              <a:t>MODUL </a:t>
            </a:r>
            <a:r>
              <a:rPr lang="en-ID" sz="6000" b="1" spc="535" dirty="0">
                <a:solidFill>
                  <a:srgbClr val="002060"/>
                </a:solidFill>
                <a:latin typeface="Arial"/>
                <a:cs typeface="Arial"/>
              </a:rPr>
              <a:t>2</a:t>
            </a:r>
            <a:r>
              <a:rPr sz="6000" b="1" spc="53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6000" b="1" spc="-120" dirty="0">
                <a:solidFill>
                  <a:srgbClr val="C00000"/>
                </a:solidFill>
                <a:latin typeface="Arial"/>
                <a:cs typeface="Arial"/>
              </a:rPr>
              <a:t>DESKRIPSI  </a:t>
            </a:r>
            <a:r>
              <a:rPr sz="6000" b="1" spc="-100" dirty="0">
                <a:solidFill>
                  <a:srgbClr val="C00000"/>
                </a:solidFill>
                <a:latin typeface="Arial"/>
                <a:cs typeface="Arial"/>
              </a:rPr>
              <a:t>PROFIL</a:t>
            </a:r>
            <a:r>
              <a:rPr sz="6000" b="1" spc="-37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6000" b="1" spc="-90" dirty="0">
                <a:solidFill>
                  <a:srgbClr val="C00000"/>
                </a:solidFill>
                <a:latin typeface="Arial"/>
                <a:cs typeface="Arial"/>
              </a:rPr>
              <a:t>LOKASI  </a:t>
            </a:r>
            <a:r>
              <a:rPr sz="6000" b="1" spc="85" dirty="0">
                <a:solidFill>
                  <a:srgbClr val="C00000"/>
                </a:solidFill>
                <a:latin typeface="Arial"/>
                <a:cs typeface="Arial"/>
              </a:rPr>
              <a:t>KKN</a:t>
            </a:r>
            <a:endParaRPr sz="6000" dirty="0">
              <a:latin typeface="Arial"/>
              <a:cs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0ECDE7-85A6-49B1-9C83-7CA4EBE64EC3}"/>
              </a:ext>
            </a:extLst>
          </p:cNvPr>
          <p:cNvSpPr/>
          <p:nvPr/>
        </p:nvSpPr>
        <p:spPr>
          <a:xfrm>
            <a:off x="8001000" y="5562600"/>
            <a:ext cx="3190876" cy="4572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spc="-10" dirty="0">
                <a:solidFill>
                  <a:schemeClr val="bg1"/>
                </a:solidFill>
                <a:latin typeface="Arial"/>
                <a:cs typeface="Arial"/>
              </a:rPr>
              <a:t>PAPARAN</a:t>
            </a:r>
            <a:endParaRPr lang="fr-FR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A48844-86ED-42C1-BC25-A817A385BEE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1</a:t>
            </a:fld>
            <a:endParaRPr lang="en-GB" dirty="0"/>
          </a:p>
        </p:txBody>
      </p:sp>
      <p:pic>
        <p:nvPicPr>
          <p:cNvPr id="6" name="Picture 4" descr="Gambar Peta Indonesia Png | Gambar, Peta, Png">
            <a:extLst>
              <a:ext uri="{FF2B5EF4-FFF2-40B4-BE49-F238E27FC236}">
                <a16:creationId xmlns:a16="http://schemas.microsoft.com/office/drawing/2014/main" id="{811515AD-56B6-42CC-9DD6-6BA00C713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970" y="2286000"/>
            <a:ext cx="388115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D1D4F1D-9620-054B-82DF-83D23D7021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721"/>
            <a:ext cx="69850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7582772" y="1843437"/>
            <a:ext cx="3442280" cy="31108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79833B4-7A36-48F9-BC3B-C75ACB854600}"/>
              </a:ext>
            </a:extLst>
          </p:cNvPr>
          <p:cNvSpPr/>
          <p:nvPr/>
        </p:nvSpPr>
        <p:spPr>
          <a:xfrm>
            <a:off x="1004868" y="2009011"/>
            <a:ext cx="6504603" cy="568394"/>
          </a:xfrm>
          <a:prstGeom prst="roundRect">
            <a:avLst/>
          </a:prstGeom>
          <a:solidFill>
            <a:srgbClr val="002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Identifikasi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i="1" dirty="0">
                <a:latin typeface="Arial" panose="020B0604020202020204" pitchFamily="34" charset="0"/>
                <a:cs typeface="Arial" panose="020B0604020202020204" pitchFamily="34" charset="0"/>
              </a:rPr>
              <a:t>Sustainable Livelihood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685800" y="2895600"/>
            <a:ext cx="7527760" cy="2180212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469266" indent="-457200">
              <a:lnSpc>
                <a:spcPct val="100000"/>
              </a:lnSpc>
              <a:spcBef>
                <a:spcPts val="645"/>
              </a:spcBef>
              <a:buFont typeface="+mj-lt"/>
              <a:buAutoNum type="alphaLcParenR"/>
              <a:tabLst>
                <a:tab pos="505459" algn="l"/>
              </a:tabLst>
            </a:pPr>
            <a:r>
              <a:rPr sz="2400" spc="-25" dirty="0" err="1">
                <a:solidFill>
                  <a:srgbClr val="002060"/>
                </a:solidFill>
                <a:latin typeface="Arial"/>
                <a:cs typeface="Arial"/>
              </a:rPr>
              <a:t>Pemetaan</a:t>
            </a:r>
            <a:r>
              <a:rPr sz="2400" spc="-2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002060"/>
                </a:solidFill>
                <a:latin typeface="Arial"/>
                <a:cs typeface="Arial"/>
              </a:rPr>
              <a:t>aset </a:t>
            </a:r>
            <a:r>
              <a:rPr sz="2400" spc="25" dirty="0">
                <a:solidFill>
                  <a:srgbClr val="002060"/>
                </a:solidFill>
                <a:latin typeface="Arial"/>
                <a:cs typeface="Arial"/>
              </a:rPr>
              <a:t>(lima</a:t>
            </a:r>
            <a:r>
              <a:rPr sz="2400" spc="-19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002060"/>
                </a:solidFill>
                <a:latin typeface="Arial"/>
                <a:cs typeface="Arial"/>
              </a:rPr>
              <a:t>aset);</a:t>
            </a:r>
            <a:endParaRPr sz="2400" dirty="0">
              <a:latin typeface="Arial"/>
              <a:cs typeface="Arial"/>
            </a:endParaRPr>
          </a:p>
          <a:p>
            <a:pPr marL="469265" indent="-457200">
              <a:lnSpc>
                <a:spcPct val="100000"/>
              </a:lnSpc>
              <a:spcBef>
                <a:spcPts val="745"/>
              </a:spcBef>
              <a:buFont typeface="+mj-lt"/>
              <a:buAutoNum type="alphaLcParenR"/>
              <a:tabLst>
                <a:tab pos="535305" algn="l"/>
              </a:tabLst>
            </a:pPr>
            <a:r>
              <a:rPr sz="2400" dirty="0">
                <a:solidFill>
                  <a:srgbClr val="002060"/>
                </a:solidFill>
                <a:latin typeface="Arial"/>
                <a:cs typeface="Arial"/>
              </a:rPr>
              <a:t>Analisis </a:t>
            </a:r>
            <a:r>
              <a:rPr sz="2400" spc="50" dirty="0">
                <a:solidFill>
                  <a:srgbClr val="002060"/>
                </a:solidFill>
                <a:latin typeface="Arial"/>
                <a:cs typeface="Arial"/>
              </a:rPr>
              <a:t>factor </a:t>
            </a:r>
            <a:r>
              <a:rPr sz="2400" spc="25" dirty="0">
                <a:solidFill>
                  <a:srgbClr val="002060"/>
                </a:solidFill>
                <a:latin typeface="Arial"/>
                <a:cs typeface="Arial"/>
              </a:rPr>
              <a:t>kerentanan;</a:t>
            </a:r>
            <a:r>
              <a:rPr sz="2400" spc="-3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400" spc="75" dirty="0">
                <a:solidFill>
                  <a:srgbClr val="002060"/>
                </a:solidFill>
                <a:latin typeface="Arial"/>
                <a:cs typeface="Arial"/>
              </a:rPr>
              <a:t>dan</a:t>
            </a:r>
            <a:endParaRPr sz="2400" dirty="0">
              <a:latin typeface="Arial"/>
              <a:cs typeface="Arial"/>
            </a:endParaRPr>
          </a:p>
          <a:p>
            <a:pPr marL="469265" marR="5080" indent="-457200">
              <a:lnSpc>
                <a:spcPts val="3000"/>
              </a:lnSpc>
              <a:spcBef>
                <a:spcPts val="1025"/>
              </a:spcBef>
              <a:buClr>
                <a:srgbClr val="002060"/>
              </a:buClr>
              <a:buFont typeface="+mj-lt"/>
              <a:buAutoNum type="alphaLcParenR"/>
              <a:tabLst>
                <a:tab pos="485775" algn="l"/>
              </a:tabLst>
            </a:pPr>
            <a:r>
              <a:rPr sz="2400" dirty="0" err="1">
                <a:solidFill>
                  <a:srgbClr val="002060"/>
                </a:solidFill>
                <a:latin typeface="Arial"/>
                <a:cs typeface="Arial"/>
              </a:rPr>
              <a:t>Analisis</a:t>
            </a:r>
            <a:r>
              <a:rPr sz="2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400" spc="40" dirty="0">
                <a:solidFill>
                  <a:srgbClr val="002060"/>
                </a:solidFill>
                <a:latin typeface="Arial"/>
                <a:cs typeface="Arial"/>
              </a:rPr>
              <a:t>kebijakan yang </a:t>
            </a:r>
            <a:r>
              <a:rPr sz="2400" spc="90" dirty="0" err="1">
                <a:solidFill>
                  <a:srgbClr val="002060"/>
                </a:solidFill>
                <a:latin typeface="Arial"/>
                <a:cs typeface="Arial"/>
              </a:rPr>
              <a:t>berpengaruh</a:t>
            </a:r>
            <a:r>
              <a:rPr lang="en-GB" sz="2400" spc="9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400" spc="10" dirty="0">
                <a:solidFill>
                  <a:srgbClr val="002060"/>
                </a:solidFill>
                <a:latin typeface="Arial"/>
                <a:cs typeface="Arial"/>
              </a:rPr>
              <a:t>(termasuk </a:t>
            </a:r>
            <a:r>
              <a:rPr sz="2400" spc="15" dirty="0">
                <a:solidFill>
                  <a:srgbClr val="002060"/>
                </a:solidFill>
                <a:latin typeface="Arial"/>
                <a:cs typeface="Arial"/>
              </a:rPr>
              <a:t>proses </a:t>
            </a:r>
            <a:r>
              <a:rPr sz="2400" spc="90" dirty="0">
                <a:solidFill>
                  <a:srgbClr val="002060"/>
                </a:solidFill>
                <a:latin typeface="Arial"/>
                <a:cs typeface="Arial"/>
              </a:rPr>
              <a:t>pengambilan </a:t>
            </a:r>
            <a:r>
              <a:rPr sz="2400" spc="40" dirty="0">
                <a:solidFill>
                  <a:srgbClr val="002060"/>
                </a:solidFill>
                <a:latin typeface="Arial"/>
                <a:cs typeface="Arial"/>
              </a:rPr>
              <a:t>kebijakan  yang </a:t>
            </a:r>
            <a:r>
              <a:rPr sz="2400" spc="65" dirty="0">
                <a:solidFill>
                  <a:srgbClr val="002060"/>
                </a:solidFill>
                <a:latin typeface="Arial"/>
                <a:cs typeface="Arial"/>
              </a:rPr>
              <a:t>berimplikasi </a:t>
            </a:r>
            <a:r>
              <a:rPr sz="2400" spc="80" dirty="0">
                <a:solidFill>
                  <a:srgbClr val="002060"/>
                </a:solidFill>
                <a:latin typeface="Arial"/>
                <a:cs typeface="Arial"/>
              </a:rPr>
              <a:t>pada </a:t>
            </a:r>
            <a:r>
              <a:rPr sz="2400" spc="-15" dirty="0">
                <a:solidFill>
                  <a:srgbClr val="002060"/>
                </a:solidFill>
                <a:latin typeface="Arial"/>
                <a:cs typeface="Arial"/>
              </a:rPr>
              <a:t>masyarakat</a:t>
            </a:r>
            <a:r>
              <a:rPr sz="2400" spc="-50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400" spc="15" dirty="0">
                <a:solidFill>
                  <a:srgbClr val="002060"/>
                </a:solidFill>
                <a:latin typeface="Arial"/>
                <a:cs typeface="Arial"/>
              </a:rPr>
              <a:t>miskin)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CAA536-7DF2-4F8A-A747-5ADFCB13A27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10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09B6C4-4E7A-7F4E-8005-CF47D94326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721"/>
            <a:ext cx="69850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283736" y="2325116"/>
            <a:ext cx="6423025" cy="1594667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927100" indent="-457200">
              <a:lnSpc>
                <a:spcPct val="100000"/>
              </a:lnSpc>
              <a:spcBef>
                <a:spcPts val="315"/>
              </a:spcBef>
              <a:buFont typeface="Arial" panose="020B0604020202020204" pitchFamily="34" charset="0"/>
              <a:buChar char="•"/>
              <a:tabLst>
                <a:tab pos="926465" algn="l"/>
                <a:tab pos="927100" algn="l"/>
              </a:tabLst>
            </a:pPr>
            <a:r>
              <a:rPr sz="2400" dirty="0">
                <a:solidFill>
                  <a:srgbClr val="002060"/>
                </a:solidFill>
                <a:latin typeface="Arial"/>
                <a:cs typeface="Arial"/>
              </a:rPr>
              <a:t>Jenis</a:t>
            </a:r>
            <a:r>
              <a:rPr sz="2400" spc="-7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400" spc="-55" dirty="0">
                <a:solidFill>
                  <a:srgbClr val="002060"/>
                </a:solidFill>
                <a:latin typeface="Arial"/>
                <a:cs typeface="Arial"/>
              </a:rPr>
              <a:t>SDA</a:t>
            </a:r>
            <a:endParaRPr sz="2400" dirty="0">
              <a:latin typeface="Arial"/>
              <a:cs typeface="Arial"/>
            </a:endParaRPr>
          </a:p>
          <a:p>
            <a:pPr marL="927100" indent="-457834">
              <a:lnSpc>
                <a:spcPct val="100000"/>
              </a:lnSpc>
              <a:spcBef>
                <a:spcPts val="215"/>
              </a:spcBef>
              <a:buFont typeface="Arial" panose="020B0604020202020204" pitchFamily="34" charset="0"/>
              <a:buChar char="•"/>
              <a:tabLst>
                <a:tab pos="926465" algn="l"/>
                <a:tab pos="927100" algn="l"/>
              </a:tabLst>
            </a:pPr>
            <a:r>
              <a:rPr sz="2400" spc="-65" dirty="0">
                <a:solidFill>
                  <a:srgbClr val="002060"/>
                </a:solidFill>
                <a:latin typeface="Arial"/>
                <a:cs typeface="Arial"/>
              </a:rPr>
              <a:t>Pola </a:t>
            </a:r>
            <a:r>
              <a:rPr sz="2400" spc="50" dirty="0">
                <a:solidFill>
                  <a:srgbClr val="002060"/>
                </a:solidFill>
                <a:latin typeface="Arial"/>
                <a:cs typeface="Arial"/>
              </a:rPr>
              <a:t>kepemilikan/penguasaan</a:t>
            </a:r>
            <a:endParaRPr sz="2400" dirty="0">
              <a:latin typeface="Arial"/>
              <a:cs typeface="Arial"/>
            </a:endParaRPr>
          </a:p>
          <a:p>
            <a:pPr marL="927100" indent="-457834">
              <a:lnSpc>
                <a:spcPct val="100000"/>
              </a:lnSpc>
              <a:spcBef>
                <a:spcPts val="215"/>
              </a:spcBef>
              <a:buFont typeface="Arial" panose="020B0604020202020204" pitchFamily="34" charset="0"/>
              <a:buChar char="•"/>
              <a:tabLst>
                <a:tab pos="926465" algn="l"/>
                <a:tab pos="927100" algn="l"/>
              </a:tabLst>
            </a:pPr>
            <a:r>
              <a:rPr sz="2400" spc="-30" dirty="0">
                <a:solidFill>
                  <a:srgbClr val="002060"/>
                </a:solidFill>
                <a:latin typeface="Arial"/>
                <a:cs typeface="Arial"/>
              </a:rPr>
              <a:t>Akses </a:t>
            </a:r>
            <a:r>
              <a:rPr sz="2400" spc="65" dirty="0">
                <a:solidFill>
                  <a:srgbClr val="002060"/>
                </a:solidFill>
                <a:latin typeface="Arial"/>
                <a:cs typeface="Arial"/>
              </a:rPr>
              <a:t>terhadap</a:t>
            </a:r>
            <a:r>
              <a:rPr sz="2400" spc="-12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400" spc="35" dirty="0">
                <a:solidFill>
                  <a:srgbClr val="002060"/>
                </a:solidFill>
                <a:latin typeface="Arial"/>
                <a:cs typeface="Arial"/>
              </a:rPr>
              <a:t>sumberdaya</a:t>
            </a:r>
            <a:endParaRPr sz="2400" dirty="0">
              <a:latin typeface="Arial"/>
              <a:cs typeface="Arial"/>
            </a:endParaRPr>
          </a:p>
          <a:p>
            <a:pPr marL="927100" indent="-457200">
              <a:lnSpc>
                <a:spcPct val="100000"/>
              </a:lnSpc>
              <a:spcBef>
                <a:spcPts val="219"/>
              </a:spcBef>
              <a:buFont typeface="Arial" panose="020B0604020202020204" pitchFamily="34" charset="0"/>
              <a:buChar char="•"/>
              <a:tabLst>
                <a:tab pos="926465" algn="l"/>
                <a:tab pos="927100" algn="l"/>
              </a:tabLst>
            </a:pPr>
            <a:r>
              <a:rPr sz="2400" spc="70" dirty="0">
                <a:solidFill>
                  <a:srgbClr val="002060"/>
                </a:solidFill>
                <a:latin typeface="Arial"/>
                <a:cs typeface="Arial"/>
              </a:rPr>
              <a:t>Apa</a:t>
            </a:r>
            <a:r>
              <a:rPr sz="2400" spc="-7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400" spc="40" dirty="0">
                <a:solidFill>
                  <a:srgbClr val="002060"/>
                </a:solidFill>
                <a:latin typeface="Arial"/>
                <a:cs typeface="Arial"/>
              </a:rPr>
              <a:t>yang</a:t>
            </a:r>
            <a:r>
              <a:rPr sz="2400" spc="-8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400" spc="95" dirty="0">
                <a:solidFill>
                  <a:srgbClr val="002060"/>
                </a:solidFill>
                <a:latin typeface="Arial"/>
                <a:cs typeface="Arial"/>
              </a:rPr>
              <a:t>dianggap</a:t>
            </a:r>
            <a:r>
              <a:rPr sz="2400" spc="-8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400" spc="45" dirty="0">
                <a:solidFill>
                  <a:srgbClr val="002060"/>
                </a:solidFill>
                <a:latin typeface="Arial"/>
                <a:cs typeface="Arial"/>
              </a:rPr>
              <a:t>potensi,</a:t>
            </a:r>
            <a:r>
              <a:rPr sz="2400" spc="-14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400" spc="70" dirty="0" err="1">
                <a:solidFill>
                  <a:srgbClr val="002060"/>
                </a:solidFill>
                <a:latin typeface="Arial"/>
                <a:cs typeface="Arial"/>
              </a:rPr>
              <a:t>mengapa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38200" y="2133600"/>
            <a:ext cx="3040663" cy="30406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07552FC-64D7-4C35-9399-A005C88CE90B}"/>
              </a:ext>
            </a:extLst>
          </p:cNvPr>
          <p:cNvSpPr/>
          <p:nvPr/>
        </p:nvSpPr>
        <p:spPr>
          <a:xfrm>
            <a:off x="4419601" y="1756722"/>
            <a:ext cx="6504603" cy="568394"/>
          </a:xfrm>
          <a:prstGeom prst="roundRect">
            <a:avLst/>
          </a:prstGeom>
          <a:solidFill>
            <a:srgbClr val="002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Pemetaan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Sumber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Daya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Alam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24ECCCA-3402-4CEA-9D19-E5DAE9B69CF8}"/>
              </a:ext>
            </a:extLst>
          </p:cNvPr>
          <p:cNvSpPr/>
          <p:nvPr/>
        </p:nvSpPr>
        <p:spPr>
          <a:xfrm>
            <a:off x="4419600" y="4114800"/>
            <a:ext cx="6504603" cy="568394"/>
          </a:xfrm>
          <a:prstGeom prst="roundRect">
            <a:avLst/>
          </a:prstGeom>
          <a:solidFill>
            <a:srgbClr val="002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Tata Cara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Mendapatkan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603926-9E31-4D1F-A323-4D9BC090FEA2}"/>
              </a:ext>
            </a:extLst>
          </p:cNvPr>
          <p:cNvSpPr txBox="1"/>
          <p:nvPr/>
        </p:nvSpPr>
        <p:spPr>
          <a:xfrm>
            <a:off x="4202158" y="4720560"/>
            <a:ext cx="6504603" cy="1192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6465" lvl="1" indent="-457200">
              <a:lnSpc>
                <a:spcPct val="100000"/>
              </a:lnSpc>
              <a:spcBef>
                <a:spcPts val="229"/>
              </a:spcBef>
              <a:buFont typeface="Arial" panose="020B0604020202020204" pitchFamily="34" charset="0"/>
              <a:buChar char="•"/>
              <a:tabLst>
                <a:tab pos="983615" algn="l"/>
                <a:tab pos="984250" algn="l"/>
              </a:tabLst>
            </a:pPr>
            <a:r>
              <a:rPr lang="en-GB" sz="2400" spc="-10" dirty="0">
                <a:solidFill>
                  <a:srgbClr val="002060"/>
                </a:solidFill>
                <a:latin typeface="Arial"/>
                <a:cs typeface="Arial"/>
              </a:rPr>
              <a:t>FGD </a:t>
            </a:r>
            <a:r>
              <a:rPr lang="en-GB" sz="2400" spc="10" dirty="0" err="1">
                <a:solidFill>
                  <a:srgbClr val="002060"/>
                </a:solidFill>
                <a:latin typeface="Arial"/>
                <a:cs typeface="Arial"/>
              </a:rPr>
              <a:t>atau</a:t>
            </a:r>
            <a:r>
              <a:rPr lang="en-GB" sz="2400" spc="1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GB" sz="2400" spc="60" dirty="0" err="1">
                <a:solidFill>
                  <a:srgbClr val="002060"/>
                </a:solidFill>
                <a:latin typeface="Arial"/>
                <a:cs typeface="Arial"/>
              </a:rPr>
              <a:t>menggunakan</a:t>
            </a:r>
            <a:r>
              <a:rPr lang="en-GB" sz="2400" spc="6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GB" sz="2400" spc="50" dirty="0" err="1">
                <a:solidFill>
                  <a:srgbClr val="002060"/>
                </a:solidFill>
                <a:latin typeface="Arial"/>
                <a:cs typeface="Arial"/>
              </a:rPr>
              <a:t>teknik</a:t>
            </a:r>
            <a:r>
              <a:rPr lang="en-GB" sz="2400" spc="-33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GB" sz="2400" spc="-100" dirty="0">
                <a:solidFill>
                  <a:srgbClr val="002060"/>
                </a:solidFill>
                <a:latin typeface="Arial"/>
                <a:cs typeface="Arial"/>
              </a:rPr>
              <a:t>PRA:</a:t>
            </a:r>
            <a:endParaRPr lang="en-GB" sz="2400" dirty="0">
              <a:latin typeface="Arial"/>
              <a:cs typeface="Arial"/>
            </a:endParaRPr>
          </a:p>
          <a:p>
            <a:pPr marL="926465" marR="5080" lvl="1" indent="-457200">
              <a:lnSpc>
                <a:spcPts val="2590"/>
              </a:lnSpc>
              <a:spcBef>
                <a:spcPts val="545"/>
              </a:spcBef>
              <a:buFont typeface="Arial" panose="020B0604020202020204" pitchFamily="34" charset="0"/>
              <a:buChar char="•"/>
              <a:tabLst>
                <a:tab pos="983615" algn="l"/>
                <a:tab pos="984250" algn="l"/>
              </a:tabLst>
            </a:pPr>
            <a:r>
              <a:rPr lang="en-GB" sz="2400" spc="-20" dirty="0" err="1">
                <a:solidFill>
                  <a:srgbClr val="002060"/>
                </a:solidFill>
                <a:latin typeface="Arial"/>
                <a:cs typeface="Arial"/>
              </a:rPr>
              <a:t>Pemetaan</a:t>
            </a:r>
            <a:r>
              <a:rPr lang="en-GB" sz="2400" spc="-2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GB" sz="2400" spc="35" dirty="0" err="1">
                <a:solidFill>
                  <a:srgbClr val="002060"/>
                </a:solidFill>
                <a:latin typeface="Arial"/>
                <a:cs typeface="Arial"/>
              </a:rPr>
              <a:t>sumberdaya</a:t>
            </a:r>
            <a:r>
              <a:rPr lang="en-GB" sz="2400" spc="3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GB" sz="2400" spc="65" dirty="0" err="1">
                <a:solidFill>
                  <a:srgbClr val="002060"/>
                </a:solidFill>
                <a:latin typeface="Arial"/>
                <a:cs typeface="Arial"/>
              </a:rPr>
              <a:t>lingkungan</a:t>
            </a:r>
            <a:r>
              <a:rPr lang="en-GB" sz="2400" spc="-24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GB" sz="2400" spc="65" dirty="0">
                <a:solidFill>
                  <a:srgbClr val="002060"/>
                </a:solidFill>
                <a:latin typeface="Arial"/>
                <a:cs typeface="Arial"/>
              </a:rPr>
              <a:t>dan  </a:t>
            </a:r>
            <a:r>
              <a:rPr lang="en-GB" sz="2400" spc="10" dirty="0" err="1">
                <a:solidFill>
                  <a:srgbClr val="002060"/>
                </a:solidFill>
                <a:latin typeface="Arial"/>
                <a:cs typeface="Arial"/>
              </a:rPr>
              <a:t>observasi</a:t>
            </a:r>
            <a:endParaRPr lang="en-GB" sz="2400" dirty="0">
              <a:latin typeface="Arial"/>
              <a:cs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464676-7FF3-404F-AC11-0A432483111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11</a:t>
            </a:fld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08ABF63-505F-3945-8DE8-0636104E19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9850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83774EA2-A52D-46EE-91F4-33C09E5A44C3}"/>
              </a:ext>
            </a:extLst>
          </p:cNvPr>
          <p:cNvGrpSpPr/>
          <p:nvPr/>
        </p:nvGrpSpPr>
        <p:grpSpPr>
          <a:xfrm>
            <a:off x="5065347" y="2142744"/>
            <a:ext cx="5844540" cy="3012567"/>
            <a:chOff x="5636424" y="2098548"/>
            <a:chExt cx="5844540" cy="3012567"/>
          </a:xfrm>
        </p:grpSpPr>
        <p:sp>
          <p:nvSpPr>
            <p:cNvPr id="3" name="object 3"/>
            <p:cNvSpPr txBox="1"/>
            <p:nvPr/>
          </p:nvSpPr>
          <p:spPr>
            <a:xfrm>
              <a:off x="5636679" y="2098548"/>
              <a:ext cx="5417185" cy="739140"/>
            </a:xfrm>
            <a:prstGeom prst="rect">
              <a:avLst/>
            </a:prstGeom>
          </p:spPr>
          <p:txBody>
            <a:bodyPr vert="horz" wrap="square" lIns="0" tIns="64135" rIns="0" bIns="0" rtlCol="0">
              <a:spAutoFit/>
            </a:bodyPr>
            <a:lstStyle/>
            <a:p>
              <a:pPr marL="241300" indent="-228600">
                <a:lnSpc>
                  <a:spcPct val="100000"/>
                </a:lnSpc>
                <a:spcBef>
                  <a:spcPts val="505"/>
                </a:spcBef>
                <a:buChar char="•"/>
                <a:tabLst>
                  <a:tab pos="240665" algn="l"/>
                  <a:tab pos="241300" algn="l"/>
                </a:tabLst>
              </a:pPr>
              <a:r>
                <a:rPr sz="2000" spc="25" dirty="0">
                  <a:solidFill>
                    <a:srgbClr val="002060"/>
                  </a:solidFill>
                  <a:latin typeface="Arial"/>
                  <a:cs typeface="Arial"/>
                </a:rPr>
                <a:t>Jumlah </a:t>
              </a:r>
              <a:r>
                <a:rPr sz="2000" spc="-15" dirty="0">
                  <a:solidFill>
                    <a:srgbClr val="002060"/>
                  </a:solidFill>
                  <a:latin typeface="Arial"/>
                  <a:cs typeface="Arial"/>
                </a:rPr>
                <a:t>SDM </a:t>
              </a:r>
              <a:r>
                <a:rPr sz="2000" spc="65" dirty="0">
                  <a:solidFill>
                    <a:srgbClr val="002060"/>
                  </a:solidFill>
                  <a:latin typeface="Arial"/>
                  <a:cs typeface="Arial"/>
                </a:rPr>
                <a:t>Muda </a:t>
              </a:r>
              <a:r>
                <a:rPr sz="2000" spc="25" dirty="0">
                  <a:solidFill>
                    <a:srgbClr val="002060"/>
                  </a:solidFill>
                  <a:latin typeface="Arial"/>
                  <a:cs typeface="Arial"/>
                </a:rPr>
                <a:t>yang</a:t>
              </a:r>
              <a:r>
                <a:rPr sz="2000" spc="-320" dirty="0">
                  <a:solidFill>
                    <a:srgbClr val="002060"/>
                  </a:solidFill>
                  <a:latin typeface="Arial"/>
                  <a:cs typeface="Arial"/>
                </a:rPr>
                <a:t> </a:t>
              </a:r>
              <a:r>
                <a:rPr sz="2000" spc="75" dirty="0">
                  <a:solidFill>
                    <a:srgbClr val="002060"/>
                  </a:solidFill>
                  <a:latin typeface="Arial"/>
                  <a:cs typeface="Arial"/>
                </a:rPr>
                <a:t>produktif</a:t>
              </a:r>
              <a:endParaRPr sz="2000" dirty="0">
                <a:latin typeface="Arial"/>
                <a:cs typeface="Arial"/>
              </a:endParaRPr>
            </a:p>
            <a:p>
              <a:pPr marL="241300" indent="-228600">
                <a:lnSpc>
                  <a:spcPct val="100000"/>
                </a:lnSpc>
                <a:spcBef>
                  <a:spcPts val="409"/>
                </a:spcBef>
                <a:buChar char="•"/>
                <a:tabLst>
                  <a:tab pos="240665" algn="l"/>
                  <a:tab pos="241300" algn="l"/>
                </a:tabLst>
              </a:pPr>
              <a:r>
                <a:rPr sz="2000" dirty="0">
                  <a:solidFill>
                    <a:srgbClr val="002060"/>
                  </a:solidFill>
                  <a:latin typeface="Arial"/>
                  <a:cs typeface="Arial"/>
                </a:rPr>
                <a:t>Jenis</a:t>
              </a:r>
              <a:r>
                <a:rPr sz="2000" spc="-60" dirty="0">
                  <a:solidFill>
                    <a:srgbClr val="002060"/>
                  </a:solidFill>
                  <a:latin typeface="Arial"/>
                  <a:cs typeface="Arial"/>
                </a:rPr>
                <a:t> </a:t>
              </a:r>
              <a:r>
                <a:rPr sz="2000" spc="15" dirty="0">
                  <a:solidFill>
                    <a:srgbClr val="002060"/>
                  </a:solidFill>
                  <a:latin typeface="Arial"/>
                  <a:cs typeface="Arial"/>
                </a:rPr>
                <a:t>keahlian</a:t>
              </a:r>
              <a:r>
                <a:rPr sz="2000" spc="-55" dirty="0">
                  <a:solidFill>
                    <a:srgbClr val="002060"/>
                  </a:solidFill>
                  <a:latin typeface="Arial"/>
                  <a:cs typeface="Arial"/>
                </a:rPr>
                <a:t> </a:t>
              </a:r>
              <a:r>
                <a:rPr sz="2000" spc="30" dirty="0">
                  <a:solidFill>
                    <a:srgbClr val="002060"/>
                  </a:solidFill>
                  <a:latin typeface="Arial"/>
                  <a:cs typeface="Arial"/>
                </a:rPr>
                <a:t>yang</a:t>
              </a:r>
              <a:r>
                <a:rPr sz="2000" spc="-55" dirty="0">
                  <a:solidFill>
                    <a:srgbClr val="002060"/>
                  </a:solidFill>
                  <a:latin typeface="Arial"/>
                  <a:cs typeface="Arial"/>
                </a:rPr>
                <a:t> </a:t>
              </a:r>
              <a:r>
                <a:rPr sz="2000" spc="65" dirty="0">
                  <a:solidFill>
                    <a:srgbClr val="002060"/>
                  </a:solidFill>
                  <a:latin typeface="Arial"/>
                  <a:cs typeface="Arial"/>
                </a:rPr>
                <a:t>dimiliki</a:t>
              </a:r>
              <a:r>
                <a:rPr sz="2000" spc="-55" dirty="0">
                  <a:solidFill>
                    <a:srgbClr val="002060"/>
                  </a:solidFill>
                  <a:latin typeface="Arial"/>
                  <a:cs typeface="Arial"/>
                </a:rPr>
                <a:t> </a:t>
              </a:r>
              <a:r>
                <a:rPr sz="2000" spc="60" dirty="0">
                  <a:solidFill>
                    <a:srgbClr val="002060"/>
                  </a:solidFill>
                  <a:latin typeface="Arial"/>
                  <a:cs typeface="Arial"/>
                </a:rPr>
                <a:t>oleh</a:t>
              </a:r>
              <a:r>
                <a:rPr sz="2000" spc="-55" dirty="0">
                  <a:solidFill>
                    <a:srgbClr val="002060"/>
                  </a:solidFill>
                  <a:latin typeface="Arial"/>
                  <a:cs typeface="Arial"/>
                </a:rPr>
                <a:t> </a:t>
              </a:r>
              <a:r>
                <a:rPr sz="2000" spc="10" dirty="0">
                  <a:solidFill>
                    <a:srgbClr val="002060"/>
                  </a:solidFill>
                  <a:latin typeface="Arial"/>
                  <a:cs typeface="Arial"/>
                </a:rPr>
                <a:t>laki-laki</a:t>
              </a:r>
              <a:r>
                <a:rPr sz="2000" spc="-60" dirty="0">
                  <a:solidFill>
                    <a:srgbClr val="002060"/>
                  </a:solidFill>
                  <a:latin typeface="Arial"/>
                  <a:cs typeface="Arial"/>
                </a:rPr>
                <a:t> </a:t>
              </a:r>
              <a:r>
                <a:rPr sz="2000" spc="50" dirty="0">
                  <a:solidFill>
                    <a:srgbClr val="002060"/>
                  </a:solidFill>
                  <a:latin typeface="Arial"/>
                  <a:cs typeface="Arial"/>
                </a:rPr>
                <a:t>dan</a:t>
              </a:r>
              <a:endParaRPr sz="2000" dirty="0">
                <a:latin typeface="Arial"/>
                <a:cs typeface="Arial"/>
              </a:endParaRPr>
            </a:p>
          </p:txBody>
        </p:sp>
        <p:sp>
          <p:nvSpPr>
            <p:cNvPr id="4" name="object 4"/>
            <p:cNvSpPr txBox="1"/>
            <p:nvPr/>
          </p:nvSpPr>
          <p:spPr>
            <a:xfrm>
              <a:off x="5865279" y="2723388"/>
              <a:ext cx="5445760" cy="33020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000" spc="15" dirty="0">
                  <a:solidFill>
                    <a:srgbClr val="002060"/>
                  </a:solidFill>
                  <a:latin typeface="Arial"/>
                  <a:cs typeface="Arial"/>
                </a:rPr>
                <a:t>keahlian</a:t>
              </a:r>
              <a:r>
                <a:rPr sz="2000" spc="-60" dirty="0">
                  <a:solidFill>
                    <a:srgbClr val="002060"/>
                  </a:solidFill>
                  <a:latin typeface="Arial"/>
                  <a:cs typeface="Arial"/>
                </a:rPr>
                <a:t> </a:t>
              </a:r>
              <a:r>
                <a:rPr sz="2000" spc="30" dirty="0">
                  <a:solidFill>
                    <a:srgbClr val="002060"/>
                  </a:solidFill>
                  <a:latin typeface="Arial"/>
                  <a:cs typeface="Arial"/>
                </a:rPr>
                <a:t>yang</a:t>
              </a:r>
              <a:r>
                <a:rPr sz="2000" spc="-60" dirty="0">
                  <a:solidFill>
                    <a:srgbClr val="002060"/>
                  </a:solidFill>
                  <a:latin typeface="Arial"/>
                  <a:cs typeface="Arial"/>
                </a:rPr>
                <a:t> </a:t>
              </a:r>
              <a:r>
                <a:rPr sz="2000" spc="65" dirty="0">
                  <a:solidFill>
                    <a:srgbClr val="002060"/>
                  </a:solidFill>
                  <a:latin typeface="Arial"/>
                  <a:cs typeface="Arial"/>
                </a:rPr>
                <a:t>dimiliki</a:t>
              </a:r>
              <a:r>
                <a:rPr sz="2000" spc="-60" dirty="0">
                  <a:solidFill>
                    <a:srgbClr val="002060"/>
                  </a:solidFill>
                  <a:latin typeface="Arial"/>
                  <a:cs typeface="Arial"/>
                </a:rPr>
                <a:t> </a:t>
              </a:r>
              <a:r>
                <a:rPr sz="2000" spc="60" dirty="0">
                  <a:solidFill>
                    <a:srgbClr val="002060"/>
                  </a:solidFill>
                  <a:latin typeface="Arial"/>
                  <a:cs typeface="Arial"/>
                </a:rPr>
                <a:t>oleh</a:t>
              </a:r>
              <a:r>
                <a:rPr sz="2000" spc="-60" dirty="0">
                  <a:solidFill>
                    <a:srgbClr val="002060"/>
                  </a:solidFill>
                  <a:latin typeface="Arial"/>
                  <a:cs typeface="Arial"/>
                </a:rPr>
                <a:t> </a:t>
              </a:r>
              <a:r>
                <a:rPr sz="2000" spc="75" dirty="0">
                  <a:solidFill>
                    <a:srgbClr val="002060"/>
                  </a:solidFill>
                  <a:latin typeface="Arial"/>
                  <a:cs typeface="Arial"/>
                </a:rPr>
                <a:t>pemuda</a:t>
              </a:r>
              <a:r>
                <a:rPr sz="2000" spc="-65" dirty="0">
                  <a:solidFill>
                    <a:srgbClr val="002060"/>
                  </a:solidFill>
                  <a:latin typeface="Arial"/>
                  <a:cs typeface="Arial"/>
                </a:rPr>
                <a:t> </a:t>
              </a:r>
              <a:r>
                <a:rPr sz="2000" spc="25" dirty="0">
                  <a:solidFill>
                    <a:srgbClr val="002060"/>
                  </a:solidFill>
                  <a:latin typeface="Arial"/>
                  <a:cs typeface="Arial"/>
                </a:rPr>
                <a:t>miskin</a:t>
              </a:r>
              <a:r>
                <a:rPr sz="2000" spc="-60" dirty="0">
                  <a:solidFill>
                    <a:srgbClr val="002060"/>
                  </a:solidFill>
                  <a:latin typeface="Arial"/>
                  <a:cs typeface="Arial"/>
                </a:rPr>
                <a:t> </a:t>
              </a:r>
              <a:r>
                <a:rPr sz="2000" spc="50" dirty="0">
                  <a:solidFill>
                    <a:srgbClr val="002060"/>
                  </a:solidFill>
                  <a:latin typeface="Arial"/>
                  <a:cs typeface="Arial"/>
                </a:rPr>
                <a:t>dan</a:t>
              </a:r>
              <a:endParaRPr sz="2000">
                <a:latin typeface="Arial"/>
                <a:cs typeface="Arial"/>
              </a:endParaRPr>
            </a:p>
          </p:txBody>
        </p:sp>
        <p:sp>
          <p:nvSpPr>
            <p:cNvPr id="5" name="object 5"/>
            <p:cNvSpPr txBox="1"/>
            <p:nvPr/>
          </p:nvSpPr>
          <p:spPr>
            <a:xfrm>
              <a:off x="5865279" y="2936747"/>
              <a:ext cx="2816225" cy="33020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000" spc="30" dirty="0">
                  <a:solidFill>
                    <a:srgbClr val="002060"/>
                  </a:solidFill>
                  <a:latin typeface="Arial"/>
                  <a:cs typeface="Arial"/>
                </a:rPr>
                <a:t>rentan </a:t>
              </a:r>
              <a:r>
                <a:rPr sz="2000" spc="-15" dirty="0">
                  <a:solidFill>
                    <a:srgbClr val="002060"/>
                  </a:solidFill>
                  <a:latin typeface="Arial"/>
                  <a:cs typeface="Arial"/>
                </a:rPr>
                <a:t>usia </a:t>
              </a:r>
              <a:r>
                <a:rPr sz="2000" spc="30" dirty="0">
                  <a:solidFill>
                    <a:srgbClr val="002060"/>
                  </a:solidFill>
                  <a:latin typeface="Arial"/>
                  <a:cs typeface="Arial"/>
                </a:rPr>
                <a:t>18-34</a:t>
              </a:r>
              <a:r>
                <a:rPr sz="2000" spc="-254" dirty="0">
                  <a:solidFill>
                    <a:srgbClr val="002060"/>
                  </a:solidFill>
                  <a:latin typeface="Arial"/>
                  <a:cs typeface="Arial"/>
                </a:rPr>
                <a:t> </a:t>
              </a:r>
              <a:r>
                <a:rPr sz="2000" spc="20" dirty="0">
                  <a:solidFill>
                    <a:srgbClr val="002060"/>
                  </a:solidFill>
                  <a:latin typeface="Arial"/>
                  <a:cs typeface="Arial"/>
                </a:rPr>
                <a:t>tahun.</a:t>
              </a:r>
              <a:endParaRPr sz="2000" dirty="0">
                <a:latin typeface="Arial"/>
                <a:cs typeface="Arial"/>
              </a:endParaRPr>
            </a:p>
          </p:txBody>
        </p:sp>
        <p:sp>
          <p:nvSpPr>
            <p:cNvPr id="6" name="object 6"/>
            <p:cNvSpPr txBox="1"/>
            <p:nvPr/>
          </p:nvSpPr>
          <p:spPr>
            <a:xfrm>
              <a:off x="5636679" y="3293364"/>
              <a:ext cx="5603240" cy="33020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241300" indent="-228600">
                <a:lnSpc>
                  <a:spcPct val="100000"/>
                </a:lnSpc>
                <a:spcBef>
                  <a:spcPts val="100"/>
                </a:spcBef>
                <a:buChar char="•"/>
                <a:tabLst>
                  <a:tab pos="240665" algn="l"/>
                  <a:tab pos="241300" algn="l"/>
                </a:tabLst>
              </a:pPr>
              <a:r>
                <a:rPr sz="2000" spc="-20" dirty="0">
                  <a:solidFill>
                    <a:srgbClr val="002060"/>
                  </a:solidFill>
                  <a:latin typeface="Arial"/>
                  <a:cs typeface="Arial"/>
                </a:rPr>
                <a:t>Akses</a:t>
              </a:r>
              <a:r>
                <a:rPr sz="2000" spc="-65" dirty="0">
                  <a:solidFill>
                    <a:srgbClr val="002060"/>
                  </a:solidFill>
                  <a:latin typeface="Arial"/>
                  <a:cs typeface="Arial"/>
                </a:rPr>
                <a:t> </a:t>
              </a:r>
              <a:r>
                <a:rPr sz="2000" spc="50" dirty="0">
                  <a:solidFill>
                    <a:srgbClr val="002060"/>
                  </a:solidFill>
                  <a:latin typeface="Arial"/>
                  <a:cs typeface="Arial"/>
                </a:rPr>
                <a:t>dan</a:t>
              </a:r>
              <a:r>
                <a:rPr sz="2000" spc="-60" dirty="0">
                  <a:solidFill>
                    <a:srgbClr val="002060"/>
                  </a:solidFill>
                  <a:latin typeface="Arial"/>
                  <a:cs typeface="Arial"/>
                </a:rPr>
                <a:t> </a:t>
              </a:r>
              <a:r>
                <a:rPr sz="2000" spc="55" dirty="0">
                  <a:solidFill>
                    <a:srgbClr val="002060"/>
                  </a:solidFill>
                  <a:latin typeface="Arial"/>
                  <a:cs typeface="Arial"/>
                </a:rPr>
                <a:t>kontrol</a:t>
              </a:r>
              <a:r>
                <a:rPr sz="2000" spc="-60" dirty="0">
                  <a:solidFill>
                    <a:srgbClr val="002060"/>
                  </a:solidFill>
                  <a:latin typeface="Arial"/>
                  <a:cs typeface="Arial"/>
                </a:rPr>
                <a:t> </a:t>
              </a:r>
              <a:r>
                <a:rPr sz="2000" spc="50" dirty="0">
                  <a:solidFill>
                    <a:srgbClr val="002060"/>
                  </a:solidFill>
                  <a:latin typeface="Arial"/>
                  <a:cs typeface="Arial"/>
                </a:rPr>
                <a:t>terhadap</a:t>
              </a:r>
              <a:r>
                <a:rPr sz="2000" spc="-50" dirty="0">
                  <a:solidFill>
                    <a:srgbClr val="002060"/>
                  </a:solidFill>
                  <a:latin typeface="Arial"/>
                  <a:cs typeface="Arial"/>
                </a:rPr>
                <a:t> </a:t>
              </a:r>
              <a:r>
                <a:rPr sz="2000" spc="15" dirty="0">
                  <a:solidFill>
                    <a:srgbClr val="002060"/>
                  </a:solidFill>
                  <a:latin typeface="Arial"/>
                  <a:cs typeface="Arial"/>
                </a:rPr>
                <a:t>keahlian</a:t>
              </a:r>
              <a:r>
                <a:rPr sz="2000" spc="-60" dirty="0">
                  <a:solidFill>
                    <a:srgbClr val="002060"/>
                  </a:solidFill>
                  <a:latin typeface="Arial"/>
                  <a:cs typeface="Arial"/>
                </a:rPr>
                <a:t> </a:t>
              </a:r>
              <a:r>
                <a:rPr sz="2000" spc="45" dirty="0">
                  <a:solidFill>
                    <a:srgbClr val="002060"/>
                  </a:solidFill>
                  <a:latin typeface="Arial"/>
                  <a:cs typeface="Arial"/>
                </a:rPr>
                <a:t>baik</a:t>
              </a:r>
              <a:r>
                <a:rPr sz="2000" spc="-55" dirty="0">
                  <a:solidFill>
                    <a:srgbClr val="002060"/>
                  </a:solidFill>
                  <a:latin typeface="Arial"/>
                  <a:cs typeface="Arial"/>
                </a:rPr>
                <a:t> </a:t>
              </a:r>
              <a:r>
                <a:rPr sz="2000" spc="60" dirty="0">
                  <a:solidFill>
                    <a:srgbClr val="002060"/>
                  </a:solidFill>
                  <a:latin typeface="Arial"/>
                  <a:cs typeface="Arial"/>
                </a:rPr>
                <a:t>oleh</a:t>
              </a:r>
              <a:endParaRPr sz="2000">
                <a:latin typeface="Arial"/>
                <a:cs typeface="Arial"/>
              </a:endParaRPr>
            </a:p>
          </p:txBody>
        </p:sp>
        <p:sp>
          <p:nvSpPr>
            <p:cNvPr id="7" name="object 7"/>
            <p:cNvSpPr txBox="1"/>
            <p:nvPr/>
          </p:nvSpPr>
          <p:spPr>
            <a:xfrm>
              <a:off x="5865024" y="3497579"/>
              <a:ext cx="2555240" cy="33020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000" spc="10" dirty="0">
                  <a:solidFill>
                    <a:srgbClr val="002060"/>
                  </a:solidFill>
                  <a:latin typeface="Arial"/>
                  <a:cs typeface="Arial"/>
                </a:rPr>
                <a:t>laki-laki </a:t>
              </a:r>
              <a:r>
                <a:rPr sz="2000" spc="70" dirty="0">
                  <a:solidFill>
                    <a:srgbClr val="002060"/>
                  </a:solidFill>
                  <a:latin typeface="Arial"/>
                  <a:cs typeface="Arial"/>
                </a:rPr>
                <a:t>&amp;</a:t>
              </a:r>
              <a:r>
                <a:rPr sz="2000" spc="-155" dirty="0">
                  <a:solidFill>
                    <a:srgbClr val="002060"/>
                  </a:solidFill>
                  <a:latin typeface="Arial"/>
                  <a:cs typeface="Arial"/>
                </a:rPr>
                <a:t> </a:t>
              </a:r>
              <a:r>
                <a:rPr sz="2000" spc="60" dirty="0">
                  <a:solidFill>
                    <a:srgbClr val="002060"/>
                  </a:solidFill>
                  <a:latin typeface="Arial"/>
                  <a:cs typeface="Arial"/>
                </a:rPr>
                <a:t>perempuan</a:t>
              </a:r>
              <a:endParaRPr sz="2000">
                <a:latin typeface="Arial"/>
                <a:cs typeface="Arial"/>
              </a:endParaRPr>
            </a:p>
          </p:txBody>
        </p:sp>
        <p:sp>
          <p:nvSpPr>
            <p:cNvPr id="8" name="object 8"/>
            <p:cNvSpPr txBox="1"/>
            <p:nvPr/>
          </p:nvSpPr>
          <p:spPr>
            <a:xfrm>
              <a:off x="5636679" y="3851147"/>
              <a:ext cx="5753735" cy="33020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241300" indent="-228600">
                <a:lnSpc>
                  <a:spcPct val="100000"/>
                </a:lnSpc>
                <a:spcBef>
                  <a:spcPts val="100"/>
                </a:spcBef>
                <a:buChar char="•"/>
                <a:tabLst>
                  <a:tab pos="240665" algn="l"/>
                  <a:tab pos="241300" algn="l"/>
                </a:tabLst>
              </a:pPr>
              <a:r>
                <a:rPr sz="2000" spc="60" dirty="0">
                  <a:solidFill>
                    <a:srgbClr val="002060"/>
                  </a:solidFill>
                  <a:latin typeface="Arial"/>
                  <a:cs typeface="Arial"/>
                </a:rPr>
                <a:t>Apa</a:t>
              </a:r>
              <a:r>
                <a:rPr sz="2000" spc="-65" dirty="0">
                  <a:solidFill>
                    <a:srgbClr val="002060"/>
                  </a:solidFill>
                  <a:latin typeface="Arial"/>
                  <a:cs typeface="Arial"/>
                </a:rPr>
                <a:t> </a:t>
              </a:r>
              <a:r>
                <a:rPr sz="2000" spc="35" dirty="0">
                  <a:solidFill>
                    <a:srgbClr val="002060"/>
                  </a:solidFill>
                  <a:latin typeface="Arial"/>
                  <a:cs typeface="Arial"/>
                </a:rPr>
                <a:t>punya</a:t>
              </a:r>
              <a:r>
                <a:rPr sz="2000" spc="-65" dirty="0">
                  <a:solidFill>
                    <a:srgbClr val="002060"/>
                  </a:solidFill>
                  <a:latin typeface="Arial"/>
                  <a:cs typeface="Arial"/>
                </a:rPr>
                <a:t> </a:t>
              </a:r>
              <a:r>
                <a:rPr sz="2000" spc="15" dirty="0">
                  <a:solidFill>
                    <a:srgbClr val="002060"/>
                  </a:solidFill>
                  <a:latin typeface="Arial"/>
                  <a:cs typeface="Arial"/>
                </a:rPr>
                <a:t>keahlian</a:t>
              </a:r>
              <a:r>
                <a:rPr sz="2000" spc="-55" dirty="0">
                  <a:solidFill>
                    <a:srgbClr val="002060"/>
                  </a:solidFill>
                  <a:latin typeface="Arial"/>
                  <a:cs typeface="Arial"/>
                </a:rPr>
                <a:t> </a:t>
              </a:r>
              <a:r>
                <a:rPr sz="2000" spc="45" dirty="0">
                  <a:solidFill>
                    <a:srgbClr val="002060"/>
                  </a:solidFill>
                  <a:latin typeface="Arial"/>
                  <a:cs typeface="Arial"/>
                </a:rPr>
                <a:t>untuk</a:t>
              </a:r>
              <a:r>
                <a:rPr sz="2000" spc="-55" dirty="0">
                  <a:solidFill>
                    <a:srgbClr val="002060"/>
                  </a:solidFill>
                  <a:latin typeface="Arial"/>
                  <a:cs typeface="Arial"/>
                </a:rPr>
                <a:t> </a:t>
              </a:r>
              <a:r>
                <a:rPr sz="2000" spc="55" dirty="0">
                  <a:solidFill>
                    <a:srgbClr val="002060"/>
                  </a:solidFill>
                  <a:latin typeface="Arial"/>
                  <a:cs typeface="Arial"/>
                </a:rPr>
                <a:t>mengelola</a:t>
              </a:r>
              <a:r>
                <a:rPr sz="2000" spc="-60" dirty="0">
                  <a:solidFill>
                    <a:srgbClr val="002060"/>
                  </a:solidFill>
                  <a:latin typeface="Arial"/>
                  <a:cs typeface="Arial"/>
                </a:rPr>
                <a:t> </a:t>
              </a:r>
              <a:r>
                <a:rPr sz="2000" spc="-45" dirty="0">
                  <a:solidFill>
                    <a:srgbClr val="002060"/>
                  </a:solidFill>
                  <a:latin typeface="Arial"/>
                  <a:cs typeface="Arial"/>
                </a:rPr>
                <a:t>SDA</a:t>
              </a:r>
              <a:r>
                <a:rPr sz="2000" spc="-95" dirty="0">
                  <a:solidFill>
                    <a:srgbClr val="002060"/>
                  </a:solidFill>
                  <a:latin typeface="Arial"/>
                  <a:cs typeface="Arial"/>
                </a:rPr>
                <a:t> </a:t>
              </a:r>
              <a:r>
                <a:rPr sz="2000" spc="25" dirty="0">
                  <a:solidFill>
                    <a:srgbClr val="002060"/>
                  </a:solidFill>
                  <a:latin typeface="Arial"/>
                  <a:cs typeface="Arial"/>
                </a:rPr>
                <a:t>yang</a:t>
              </a:r>
              <a:endParaRPr sz="2000">
                <a:latin typeface="Arial"/>
                <a:cs typeface="Arial"/>
              </a:endParaRPr>
            </a:p>
          </p:txBody>
        </p:sp>
        <p:sp>
          <p:nvSpPr>
            <p:cNvPr id="9" name="object 9"/>
            <p:cNvSpPr txBox="1"/>
            <p:nvPr/>
          </p:nvSpPr>
          <p:spPr>
            <a:xfrm>
              <a:off x="5636424" y="4015740"/>
              <a:ext cx="5844540" cy="1095375"/>
            </a:xfrm>
            <a:prstGeom prst="rect">
              <a:avLst/>
            </a:prstGeom>
          </p:spPr>
          <p:txBody>
            <a:bodyPr vert="horz" wrap="square" lIns="0" tIns="64135" rIns="0" bIns="0" rtlCol="0">
              <a:spAutoFit/>
            </a:bodyPr>
            <a:lstStyle/>
            <a:p>
              <a:pPr marL="241300">
                <a:lnSpc>
                  <a:spcPct val="100000"/>
                </a:lnSpc>
                <a:spcBef>
                  <a:spcPts val="505"/>
                </a:spcBef>
              </a:pPr>
              <a:r>
                <a:rPr sz="2000" spc="75" dirty="0">
                  <a:solidFill>
                    <a:srgbClr val="002060"/>
                  </a:solidFill>
                  <a:latin typeface="Arial"/>
                  <a:cs typeface="Arial"/>
                </a:rPr>
                <a:t>dianggap</a:t>
              </a:r>
              <a:r>
                <a:rPr sz="2000" spc="-55" dirty="0">
                  <a:solidFill>
                    <a:srgbClr val="002060"/>
                  </a:solidFill>
                  <a:latin typeface="Arial"/>
                  <a:cs typeface="Arial"/>
                </a:rPr>
                <a:t> </a:t>
              </a:r>
              <a:r>
                <a:rPr sz="2000" spc="50" dirty="0">
                  <a:solidFill>
                    <a:srgbClr val="002060"/>
                  </a:solidFill>
                  <a:latin typeface="Arial"/>
                  <a:cs typeface="Arial"/>
                </a:rPr>
                <a:t>potensi</a:t>
              </a:r>
              <a:endParaRPr sz="2000" dirty="0">
                <a:latin typeface="Arial"/>
                <a:cs typeface="Arial"/>
              </a:endParaRPr>
            </a:p>
            <a:p>
              <a:pPr marL="241300" indent="-228600">
                <a:lnSpc>
                  <a:spcPct val="100000"/>
                </a:lnSpc>
                <a:spcBef>
                  <a:spcPts val="409"/>
                </a:spcBef>
                <a:buChar char="•"/>
                <a:tabLst>
                  <a:tab pos="240665" algn="l"/>
                  <a:tab pos="241300" algn="l"/>
                </a:tabLst>
              </a:pPr>
              <a:r>
                <a:rPr sz="2000" spc="60" dirty="0">
                  <a:solidFill>
                    <a:srgbClr val="002060"/>
                  </a:solidFill>
                  <a:latin typeface="Arial"/>
                  <a:cs typeface="Arial"/>
                </a:rPr>
                <a:t>Apa</a:t>
              </a:r>
              <a:r>
                <a:rPr sz="2000" spc="-65" dirty="0">
                  <a:solidFill>
                    <a:srgbClr val="002060"/>
                  </a:solidFill>
                  <a:latin typeface="Arial"/>
                  <a:cs typeface="Arial"/>
                </a:rPr>
                <a:t> </a:t>
              </a:r>
              <a:r>
                <a:rPr sz="2000" spc="70" dirty="0">
                  <a:solidFill>
                    <a:srgbClr val="002060"/>
                  </a:solidFill>
                  <a:latin typeface="Arial"/>
                  <a:cs typeface="Arial"/>
                </a:rPr>
                <a:t>teknologi</a:t>
              </a:r>
              <a:r>
                <a:rPr sz="2000" spc="-55" dirty="0">
                  <a:solidFill>
                    <a:srgbClr val="002060"/>
                  </a:solidFill>
                  <a:latin typeface="Arial"/>
                  <a:cs typeface="Arial"/>
                </a:rPr>
                <a:t> </a:t>
              </a:r>
              <a:r>
                <a:rPr sz="2000" spc="30" dirty="0">
                  <a:solidFill>
                    <a:srgbClr val="002060"/>
                  </a:solidFill>
                  <a:latin typeface="Arial"/>
                  <a:cs typeface="Arial"/>
                </a:rPr>
                <a:t>yang</a:t>
              </a:r>
              <a:r>
                <a:rPr sz="2000" spc="-60" dirty="0">
                  <a:solidFill>
                    <a:srgbClr val="002060"/>
                  </a:solidFill>
                  <a:latin typeface="Arial"/>
                  <a:cs typeface="Arial"/>
                </a:rPr>
                <a:t> </a:t>
              </a:r>
              <a:r>
                <a:rPr sz="2000" spc="25" dirty="0">
                  <a:solidFill>
                    <a:srgbClr val="002060"/>
                  </a:solidFill>
                  <a:latin typeface="Arial"/>
                  <a:cs typeface="Arial"/>
                </a:rPr>
                <a:t>tersedia,</a:t>
              </a:r>
              <a:r>
                <a:rPr sz="2000" spc="-110" dirty="0">
                  <a:solidFill>
                    <a:srgbClr val="002060"/>
                  </a:solidFill>
                  <a:latin typeface="Arial"/>
                  <a:cs typeface="Arial"/>
                </a:rPr>
                <a:t> </a:t>
              </a:r>
              <a:r>
                <a:rPr sz="2000" spc="15" dirty="0">
                  <a:solidFill>
                    <a:srgbClr val="002060"/>
                  </a:solidFill>
                  <a:latin typeface="Arial"/>
                  <a:cs typeface="Arial"/>
                </a:rPr>
                <a:t>apa</a:t>
              </a:r>
              <a:r>
                <a:rPr sz="2000" spc="-65" dirty="0">
                  <a:solidFill>
                    <a:srgbClr val="002060"/>
                  </a:solidFill>
                  <a:latin typeface="Arial"/>
                  <a:cs typeface="Arial"/>
                </a:rPr>
                <a:t> </a:t>
              </a:r>
              <a:r>
                <a:rPr sz="2000" spc="30" dirty="0">
                  <a:solidFill>
                    <a:srgbClr val="002060"/>
                  </a:solidFill>
                  <a:latin typeface="Arial"/>
                  <a:cs typeface="Arial"/>
                </a:rPr>
                <a:t>yang</a:t>
              </a:r>
              <a:r>
                <a:rPr sz="2000" spc="-55" dirty="0">
                  <a:solidFill>
                    <a:srgbClr val="002060"/>
                  </a:solidFill>
                  <a:latin typeface="Arial"/>
                  <a:cs typeface="Arial"/>
                </a:rPr>
                <a:t> </a:t>
              </a:r>
              <a:r>
                <a:rPr sz="2000" spc="-10" dirty="0">
                  <a:solidFill>
                    <a:srgbClr val="002060"/>
                  </a:solidFill>
                  <a:latin typeface="Arial"/>
                  <a:cs typeface="Arial"/>
                </a:rPr>
                <a:t>dikuasai?</a:t>
              </a:r>
              <a:endParaRPr sz="2000" dirty="0">
                <a:latin typeface="Arial"/>
                <a:cs typeface="Arial"/>
              </a:endParaRPr>
            </a:p>
            <a:p>
              <a:pPr marL="241300" indent="-229235">
                <a:lnSpc>
                  <a:spcPct val="100000"/>
                </a:lnSpc>
                <a:spcBef>
                  <a:spcPts val="409"/>
                </a:spcBef>
                <a:buChar char="•"/>
                <a:tabLst>
                  <a:tab pos="241300" algn="l"/>
                  <a:tab pos="241935" algn="l"/>
                </a:tabLst>
              </a:pPr>
              <a:r>
                <a:rPr sz="2000" spc="5" dirty="0">
                  <a:solidFill>
                    <a:srgbClr val="002060"/>
                  </a:solidFill>
                  <a:latin typeface="Arial"/>
                  <a:cs typeface="Arial"/>
                </a:rPr>
                <a:t>Bagaimana </a:t>
              </a:r>
              <a:r>
                <a:rPr sz="2000" spc="10" dirty="0">
                  <a:solidFill>
                    <a:srgbClr val="002060"/>
                  </a:solidFill>
                  <a:latin typeface="Arial"/>
                  <a:cs typeface="Arial"/>
                </a:rPr>
                <a:t>mengakses </a:t>
              </a:r>
              <a:r>
                <a:rPr sz="2000" spc="70" dirty="0">
                  <a:solidFill>
                    <a:srgbClr val="002060"/>
                  </a:solidFill>
                  <a:latin typeface="Arial"/>
                  <a:cs typeface="Arial"/>
                </a:rPr>
                <a:t>teknologi</a:t>
              </a:r>
              <a:r>
                <a:rPr sz="2000" spc="-200" dirty="0">
                  <a:solidFill>
                    <a:srgbClr val="002060"/>
                  </a:solidFill>
                  <a:latin typeface="Arial"/>
                  <a:cs typeface="Arial"/>
                </a:rPr>
                <a:t> </a:t>
              </a:r>
              <a:r>
                <a:rPr sz="2000" spc="25" dirty="0">
                  <a:solidFill>
                    <a:srgbClr val="002060"/>
                  </a:solidFill>
                  <a:latin typeface="Arial"/>
                  <a:cs typeface="Arial"/>
                </a:rPr>
                <a:t>tersebut?</a:t>
              </a:r>
              <a:endParaRPr sz="2000" dirty="0">
                <a:latin typeface="Arial"/>
                <a:cs typeface="Arial"/>
              </a:endParaRPr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735316" y="6025586"/>
            <a:ext cx="4513580" cy="3077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8500" lvl="1" indent="-228600">
              <a:lnSpc>
                <a:spcPts val="2310"/>
              </a:lnSpc>
              <a:buChar char="•"/>
              <a:tabLst>
                <a:tab pos="697865" algn="l"/>
                <a:tab pos="698500" algn="l"/>
              </a:tabLst>
            </a:pPr>
            <a:r>
              <a:rPr sz="2000" spc="-10" dirty="0">
                <a:solidFill>
                  <a:srgbClr val="002060"/>
                </a:solidFill>
                <a:latin typeface="Arial"/>
                <a:cs typeface="Arial"/>
              </a:rPr>
              <a:t>FGD</a:t>
            </a:r>
            <a:r>
              <a:rPr sz="2000" spc="434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90" dirty="0">
                <a:solidFill>
                  <a:srgbClr val="002060"/>
                </a:solidFill>
                <a:latin typeface="Arial"/>
                <a:cs typeface="Arial"/>
              </a:rPr>
              <a:t>dll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240536" y="2142744"/>
            <a:ext cx="3255264" cy="32522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89ECC31-0EED-4A5D-88D8-06B95E7A09D6}"/>
              </a:ext>
            </a:extLst>
          </p:cNvPr>
          <p:cNvSpPr/>
          <p:nvPr/>
        </p:nvSpPr>
        <p:spPr>
          <a:xfrm>
            <a:off x="4735316" y="1451350"/>
            <a:ext cx="6504603" cy="568394"/>
          </a:xfrm>
          <a:prstGeom prst="roundRect">
            <a:avLst/>
          </a:prstGeom>
          <a:solidFill>
            <a:srgbClr val="002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Pemetaan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Sumber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Daya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Manusia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8E4DBC3-C7CC-417A-BE86-195E1C348057}"/>
              </a:ext>
            </a:extLst>
          </p:cNvPr>
          <p:cNvSpPr/>
          <p:nvPr/>
        </p:nvSpPr>
        <p:spPr>
          <a:xfrm>
            <a:off x="4735316" y="5384772"/>
            <a:ext cx="6504603" cy="568394"/>
          </a:xfrm>
          <a:prstGeom prst="roundRect">
            <a:avLst/>
          </a:prstGeom>
          <a:solidFill>
            <a:srgbClr val="002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Tata Cara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Mendapatkan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985742-B222-41D7-B946-538E3D6C807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12</a:t>
            </a:fld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FB26133-45C7-F043-9C96-C5848D27D7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9850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591157" y="2175764"/>
            <a:ext cx="6648761" cy="2344616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698500" marR="844550" indent="-228600">
              <a:lnSpc>
                <a:spcPct val="80000"/>
              </a:lnSpc>
              <a:spcBef>
                <a:spcPts val="675"/>
              </a:spcBef>
              <a:buChar char="•"/>
              <a:tabLst>
                <a:tab pos="698500" algn="l"/>
              </a:tabLst>
            </a:pPr>
            <a:r>
              <a:rPr sz="2400" spc="35" dirty="0">
                <a:solidFill>
                  <a:srgbClr val="002060"/>
                </a:solidFill>
                <a:latin typeface="Arial"/>
                <a:cs typeface="Arial"/>
              </a:rPr>
              <a:t>Sumber keuangan </a:t>
            </a:r>
            <a:r>
              <a:rPr sz="2400" spc="60" dirty="0">
                <a:solidFill>
                  <a:srgbClr val="002060"/>
                </a:solidFill>
                <a:latin typeface="Arial"/>
                <a:cs typeface="Arial"/>
              </a:rPr>
              <a:t>untuk</a:t>
            </a:r>
            <a:r>
              <a:rPr sz="2400" spc="-32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002060"/>
                </a:solidFill>
                <a:latin typeface="Arial"/>
                <a:cs typeface="Arial"/>
              </a:rPr>
              <a:t>usaha  </a:t>
            </a:r>
            <a:r>
              <a:rPr sz="2400" spc="90" dirty="0">
                <a:solidFill>
                  <a:srgbClr val="002060"/>
                </a:solidFill>
                <a:latin typeface="Arial"/>
                <a:cs typeface="Arial"/>
              </a:rPr>
              <a:t>produktif </a:t>
            </a:r>
            <a:r>
              <a:rPr sz="2400" spc="65" dirty="0">
                <a:solidFill>
                  <a:srgbClr val="002060"/>
                </a:solidFill>
                <a:latin typeface="Arial"/>
                <a:cs typeface="Arial"/>
              </a:rPr>
              <a:t>dari</a:t>
            </a:r>
            <a:r>
              <a:rPr sz="2400" spc="-18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400" spc="30" dirty="0">
                <a:solidFill>
                  <a:srgbClr val="002060"/>
                </a:solidFill>
                <a:latin typeface="Arial"/>
                <a:cs typeface="Arial"/>
              </a:rPr>
              <a:t>keluarga</a:t>
            </a:r>
            <a:endParaRPr sz="2400" dirty="0">
              <a:latin typeface="Arial"/>
              <a:cs typeface="Arial"/>
            </a:endParaRPr>
          </a:p>
          <a:p>
            <a:pPr marL="698500" indent="-228600">
              <a:lnSpc>
                <a:spcPts val="2760"/>
              </a:lnSpc>
              <a:buChar char="•"/>
              <a:tabLst>
                <a:tab pos="698500" algn="l"/>
              </a:tabLst>
            </a:pPr>
            <a:r>
              <a:rPr sz="2400" spc="35" dirty="0">
                <a:solidFill>
                  <a:srgbClr val="002060"/>
                </a:solidFill>
                <a:latin typeface="Arial"/>
                <a:cs typeface="Arial"/>
              </a:rPr>
              <a:t>Sumber keuangan</a:t>
            </a:r>
            <a:r>
              <a:rPr sz="2400" spc="-17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400" spc="35" dirty="0">
                <a:solidFill>
                  <a:srgbClr val="002060"/>
                </a:solidFill>
                <a:latin typeface="Arial"/>
                <a:cs typeface="Arial"/>
              </a:rPr>
              <a:t>lain</a:t>
            </a:r>
            <a:endParaRPr sz="2400" dirty="0">
              <a:latin typeface="Arial"/>
              <a:cs typeface="Arial"/>
            </a:endParaRPr>
          </a:p>
          <a:p>
            <a:pPr marL="698500" marR="46355" indent="-228600">
              <a:lnSpc>
                <a:spcPts val="2300"/>
              </a:lnSpc>
              <a:spcBef>
                <a:spcPts val="509"/>
              </a:spcBef>
              <a:buChar char="•"/>
              <a:tabLst>
                <a:tab pos="698500" algn="l"/>
              </a:tabLst>
            </a:pPr>
            <a:r>
              <a:rPr sz="2400" spc="30" dirty="0">
                <a:solidFill>
                  <a:srgbClr val="002060"/>
                </a:solidFill>
                <a:latin typeface="Arial"/>
                <a:cs typeface="Arial"/>
              </a:rPr>
              <a:t>Mekanisme </a:t>
            </a:r>
            <a:r>
              <a:rPr sz="2400" spc="15" dirty="0">
                <a:solidFill>
                  <a:srgbClr val="002060"/>
                </a:solidFill>
                <a:latin typeface="Arial"/>
                <a:cs typeface="Arial"/>
              </a:rPr>
              <a:t>mengakses </a:t>
            </a:r>
            <a:r>
              <a:rPr sz="2400" spc="55" dirty="0">
                <a:solidFill>
                  <a:srgbClr val="002060"/>
                </a:solidFill>
                <a:latin typeface="Arial"/>
                <a:cs typeface="Arial"/>
              </a:rPr>
              <a:t>sumber  </a:t>
            </a:r>
            <a:r>
              <a:rPr sz="2400" spc="35" dirty="0">
                <a:solidFill>
                  <a:srgbClr val="002060"/>
                </a:solidFill>
                <a:latin typeface="Arial"/>
                <a:cs typeface="Arial"/>
              </a:rPr>
              <a:t>keuangan </a:t>
            </a:r>
            <a:r>
              <a:rPr sz="2400" spc="70" dirty="0">
                <a:solidFill>
                  <a:srgbClr val="002060"/>
                </a:solidFill>
                <a:latin typeface="Arial"/>
                <a:cs typeface="Arial"/>
              </a:rPr>
              <a:t>oleh </a:t>
            </a:r>
            <a:r>
              <a:rPr sz="2400" spc="20" dirty="0" err="1">
                <a:solidFill>
                  <a:srgbClr val="002060"/>
                </a:solidFill>
                <a:latin typeface="Arial"/>
                <a:cs typeface="Arial"/>
              </a:rPr>
              <a:t>laki-laki</a:t>
            </a:r>
            <a:r>
              <a:rPr sz="2400" spc="-38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400" spc="75" dirty="0">
                <a:solidFill>
                  <a:srgbClr val="002060"/>
                </a:solidFill>
                <a:latin typeface="Arial"/>
                <a:cs typeface="Arial"/>
              </a:rPr>
              <a:t>&amp;</a:t>
            </a:r>
            <a:r>
              <a:rPr lang="en-ID" sz="2400" spc="7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400" spc="75" dirty="0" err="1">
                <a:solidFill>
                  <a:srgbClr val="002060"/>
                </a:solidFill>
                <a:latin typeface="Arial"/>
                <a:cs typeface="Arial"/>
              </a:rPr>
              <a:t>perempuan</a:t>
            </a:r>
            <a:endParaRPr sz="2400" dirty="0">
              <a:latin typeface="Arial"/>
              <a:cs typeface="Arial"/>
            </a:endParaRPr>
          </a:p>
          <a:p>
            <a:pPr marL="698500" marR="5080" indent="-228600">
              <a:lnSpc>
                <a:spcPts val="2300"/>
              </a:lnSpc>
              <a:spcBef>
                <a:spcPts val="515"/>
              </a:spcBef>
              <a:buChar char="•"/>
              <a:tabLst>
                <a:tab pos="699135" algn="l"/>
              </a:tabLst>
            </a:pPr>
            <a:r>
              <a:rPr sz="2400" spc="15" dirty="0">
                <a:solidFill>
                  <a:srgbClr val="002060"/>
                </a:solidFill>
                <a:latin typeface="Arial"/>
                <a:cs typeface="Arial"/>
              </a:rPr>
              <a:t>Bagaimana </a:t>
            </a:r>
            <a:r>
              <a:rPr sz="2400" spc="30" dirty="0">
                <a:solidFill>
                  <a:srgbClr val="002060"/>
                </a:solidFill>
                <a:latin typeface="Arial"/>
                <a:cs typeface="Arial"/>
              </a:rPr>
              <a:t>mekanisme</a:t>
            </a:r>
            <a:r>
              <a:rPr sz="2400" spc="-19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400" spc="45" dirty="0">
                <a:solidFill>
                  <a:srgbClr val="002060"/>
                </a:solidFill>
                <a:latin typeface="Arial"/>
                <a:cs typeface="Arial"/>
              </a:rPr>
              <a:t>memobilisasi  </a:t>
            </a:r>
            <a:r>
              <a:rPr sz="2400" spc="35" dirty="0" err="1">
                <a:solidFill>
                  <a:srgbClr val="002060"/>
                </a:solidFill>
                <a:latin typeface="Arial"/>
                <a:cs typeface="Arial"/>
              </a:rPr>
              <a:t>sumberdaya</a:t>
            </a:r>
            <a:r>
              <a:rPr sz="2400" spc="-7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400" spc="35" dirty="0" err="1">
                <a:solidFill>
                  <a:srgbClr val="002060"/>
                </a:solidFill>
                <a:latin typeface="Arial"/>
                <a:cs typeface="Arial"/>
              </a:rPr>
              <a:t>keuangan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66800" y="1986873"/>
            <a:ext cx="3255263" cy="32552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AD1E0AB-4641-44CD-90A2-61B337CCF9AA}"/>
              </a:ext>
            </a:extLst>
          </p:cNvPr>
          <p:cNvSpPr/>
          <p:nvPr/>
        </p:nvSpPr>
        <p:spPr>
          <a:xfrm>
            <a:off x="4735316" y="1576677"/>
            <a:ext cx="6504603" cy="568394"/>
          </a:xfrm>
          <a:prstGeom prst="roundRect">
            <a:avLst/>
          </a:prstGeom>
          <a:solidFill>
            <a:srgbClr val="002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Pemetaan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Sumber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Daya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Finansial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B602249-3877-4032-9EDF-F9EB4E3AF20B}"/>
              </a:ext>
            </a:extLst>
          </p:cNvPr>
          <p:cNvSpPr/>
          <p:nvPr/>
        </p:nvSpPr>
        <p:spPr>
          <a:xfrm>
            <a:off x="4735316" y="4693336"/>
            <a:ext cx="6504603" cy="568394"/>
          </a:xfrm>
          <a:prstGeom prst="roundRect">
            <a:avLst/>
          </a:prstGeom>
          <a:solidFill>
            <a:srgbClr val="002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Tata Cara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Mendapatkan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AD0F48-0232-4138-94F3-2FFEBA375113}"/>
              </a:ext>
            </a:extLst>
          </p:cNvPr>
          <p:cNvSpPr txBox="1"/>
          <p:nvPr/>
        </p:nvSpPr>
        <p:spPr>
          <a:xfrm>
            <a:off x="5029200" y="5434686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spc="-10" dirty="0">
                <a:solidFill>
                  <a:srgbClr val="002060"/>
                </a:solidFill>
                <a:latin typeface="Arial"/>
                <a:cs typeface="Arial"/>
              </a:rPr>
              <a:t>FGD </a:t>
            </a:r>
            <a:r>
              <a:rPr lang="en-GB" sz="2400" spc="10" dirty="0" err="1">
                <a:solidFill>
                  <a:srgbClr val="002060"/>
                </a:solidFill>
                <a:latin typeface="Arial"/>
                <a:cs typeface="Arial"/>
              </a:rPr>
              <a:t>atau</a:t>
            </a:r>
            <a:r>
              <a:rPr lang="en-GB" sz="2400" spc="1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GB" sz="2400" spc="60" dirty="0" err="1">
                <a:solidFill>
                  <a:srgbClr val="002060"/>
                </a:solidFill>
                <a:latin typeface="Arial"/>
                <a:cs typeface="Arial"/>
              </a:rPr>
              <a:t>menggunakan</a:t>
            </a:r>
            <a:r>
              <a:rPr lang="en-GB" sz="2400" spc="6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GB" sz="2400" spc="50" dirty="0" err="1">
                <a:solidFill>
                  <a:srgbClr val="002060"/>
                </a:solidFill>
                <a:latin typeface="Arial"/>
                <a:cs typeface="Arial"/>
              </a:rPr>
              <a:t>teknik</a:t>
            </a:r>
            <a:r>
              <a:rPr lang="en-GB" sz="2400" spc="-34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GB" sz="2400" spc="-100" dirty="0">
                <a:solidFill>
                  <a:srgbClr val="002060"/>
                </a:solidFill>
                <a:latin typeface="Arial"/>
                <a:cs typeface="Arial"/>
              </a:rPr>
              <a:t>PRA:  </a:t>
            </a:r>
            <a:r>
              <a:rPr lang="en-GB" sz="2400" spc="65" dirty="0">
                <a:solidFill>
                  <a:srgbClr val="002060"/>
                </a:solidFill>
                <a:latin typeface="Arial"/>
                <a:cs typeface="Arial"/>
              </a:rPr>
              <a:t>diagram</a:t>
            </a:r>
            <a:r>
              <a:rPr lang="en-GB" sz="2400" spc="-7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GB" sz="2400" spc="30" dirty="0" err="1">
                <a:solidFill>
                  <a:srgbClr val="002060"/>
                </a:solidFill>
                <a:latin typeface="Arial"/>
                <a:cs typeface="Arial"/>
              </a:rPr>
              <a:t>venn</a:t>
            </a:r>
            <a:endParaRPr lang="en-GB" sz="2400" dirty="0">
              <a:latin typeface="Arial"/>
              <a:cs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F28207-828D-4E6A-8B5D-2D5949970C3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13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DAAA24D-613C-1E45-A351-2BCFE0B4D2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9850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484515" y="2117078"/>
            <a:ext cx="6554470" cy="2707472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697865" marR="26034" indent="-228600">
              <a:lnSpc>
                <a:spcPct val="81400"/>
              </a:lnSpc>
              <a:spcBef>
                <a:spcPts val="590"/>
              </a:spcBef>
              <a:buChar char="•"/>
              <a:tabLst>
                <a:tab pos="697865" algn="l"/>
                <a:tab pos="698500" algn="l"/>
              </a:tabLst>
            </a:pPr>
            <a:r>
              <a:rPr sz="2200" spc="10" dirty="0">
                <a:solidFill>
                  <a:srgbClr val="002060"/>
                </a:solidFill>
                <a:latin typeface="Arial"/>
                <a:cs typeface="Arial"/>
              </a:rPr>
              <a:t>Bagaimana </a:t>
            </a:r>
            <a:r>
              <a:rPr sz="2200" spc="5" dirty="0">
                <a:solidFill>
                  <a:srgbClr val="002060"/>
                </a:solidFill>
                <a:latin typeface="Arial"/>
                <a:cs typeface="Arial"/>
              </a:rPr>
              <a:t>sistem </a:t>
            </a:r>
            <a:r>
              <a:rPr sz="2200" spc="20" dirty="0">
                <a:solidFill>
                  <a:srgbClr val="002060"/>
                </a:solidFill>
                <a:latin typeface="Arial"/>
                <a:cs typeface="Arial"/>
              </a:rPr>
              <a:t>kekerabatan </a:t>
            </a:r>
            <a:r>
              <a:rPr sz="2200" spc="45" dirty="0">
                <a:solidFill>
                  <a:srgbClr val="002060"/>
                </a:solidFill>
                <a:latin typeface="Arial"/>
                <a:cs typeface="Arial"/>
              </a:rPr>
              <a:t>dalam  </a:t>
            </a:r>
            <a:r>
              <a:rPr sz="2200" spc="-15" dirty="0">
                <a:solidFill>
                  <a:srgbClr val="002060"/>
                </a:solidFill>
                <a:latin typeface="Arial"/>
                <a:cs typeface="Arial"/>
              </a:rPr>
              <a:t>masyarakat</a:t>
            </a:r>
            <a:r>
              <a:rPr sz="2200" spc="-6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2060"/>
                </a:solidFill>
                <a:latin typeface="Arial"/>
                <a:cs typeface="Arial"/>
              </a:rPr>
              <a:t>(apa</a:t>
            </a:r>
            <a:r>
              <a:rPr sz="2200" spc="-6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200" spc="45" dirty="0">
                <a:solidFill>
                  <a:srgbClr val="002060"/>
                </a:solidFill>
                <a:latin typeface="Arial"/>
                <a:cs typeface="Arial"/>
              </a:rPr>
              <a:t>peran</a:t>
            </a:r>
            <a:r>
              <a:rPr sz="2200" spc="-6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200" spc="15" dirty="0">
                <a:solidFill>
                  <a:srgbClr val="002060"/>
                </a:solidFill>
                <a:latin typeface="Arial"/>
                <a:cs typeface="Arial"/>
              </a:rPr>
              <a:t>laki-laki</a:t>
            </a:r>
            <a:r>
              <a:rPr sz="2200" spc="-7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200" spc="55" dirty="0">
                <a:solidFill>
                  <a:srgbClr val="002060"/>
                </a:solidFill>
                <a:latin typeface="Arial"/>
                <a:cs typeface="Arial"/>
              </a:rPr>
              <a:t>dan</a:t>
            </a:r>
            <a:r>
              <a:rPr sz="2200" spc="-7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200" spc="25" dirty="0">
                <a:solidFill>
                  <a:srgbClr val="002060"/>
                </a:solidFill>
                <a:latin typeface="Arial"/>
                <a:cs typeface="Arial"/>
              </a:rPr>
              <a:t>apa</a:t>
            </a:r>
            <a:r>
              <a:rPr sz="2200" spc="-6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200" spc="45" dirty="0">
                <a:solidFill>
                  <a:srgbClr val="002060"/>
                </a:solidFill>
                <a:latin typeface="Arial"/>
                <a:cs typeface="Arial"/>
              </a:rPr>
              <a:t>peran  </a:t>
            </a:r>
            <a:r>
              <a:rPr sz="2200" spc="65" dirty="0">
                <a:solidFill>
                  <a:srgbClr val="002060"/>
                </a:solidFill>
                <a:latin typeface="Arial"/>
                <a:cs typeface="Arial"/>
              </a:rPr>
              <a:t>perempuan </a:t>
            </a:r>
            <a:r>
              <a:rPr sz="2200" spc="45" dirty="0">
                <a:solidFill>
                  <a:srgbClr val="002060"/>
                </a:solidFill>
                <a:latin typeface="Arial"/>
                <a:cs typeface="Arial"/>
              </a:rPr>
              <a:t>dalam </a:t>
            </a:r>
            <a:r>
              <a:rPr sz="2200" spc="-25" dirty="0">
                <a:solidFill>
                  <a:srgbClr val="002060"/>
                </a:solidFill>
                <a:latin typeface="Arial"/>
                <a:cs typeface="Arial"/>
              </a:rPr>
              <a:t>usaha</a:t>
            </a:r>
            <a:r>
              <a:rPr sz="2200" spc="-32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200" spc="75" dirty="0">
                <a:solidFill>
                  <a:srgbClr val="002060"/>
                </a:solidFill>
                <a:latin typeface="Arial"/>
                <a:cs typeface="Arial"/>
              </a:rPr>
              <a:t>produktif)</a:t>
            </a:r>
            <a:endParaRPr sz="2200" dirty="0">
              <a:latin typeface="Arial"/>
              <a:cs typeface="Arial"/>
            </a:endParaRPr>
          </a:p>
          <a:p>
            <a:pPr marL="697865" marR="5080" indent="-228600">
              <a:lnSpc>
                <a:spcPct val="79500"/>
              </a:lnSpc>
              <a:spcBef>
                <a:spcPts val="515"/>
              </a:spcBef>
              <a:buChar char="•"/>
              <a:tabLst>
                <a:tab pos="697865" algn="l"/>
                <a:tab pos="698500" algn="l"/>
              </a:tabLst>
            </a:pPr>
            <a:r>
              <a:rPr sz="2200" spc="60" dirty="0">
                <a:solidFill>
                  <a:srgbClr val="002060"/>
                </a:solidFill>
                <a:latin typeface="Arial"/>
                <a:cs typeface="Arial"/>
              </a:rPr>
              <a:t>Apa </a:t>
            </a:r>
            <a:r>
              <a:rPr sz="2200" spc="30" dirty="0">
                <a:solidFill>
                  <a:srgbClr val="002060"/>
                </a:solidFill>
                <a:latin typeface="Arial"/>
                <a:cs typeface="Arial"/>
              </a:rPr>
              <a:t>Lembaga/organisasi yang </a:t>
            </a:r>
            <a:r>
              <a:rPr sz="2200" spc="25" dirty="0">
                <a:solidFill>
                  <a:srgbClr val="002060"/>
                </a:solidFill>
                <a:latin typeface="Arial"/>
                <a:cs typeface="Arial"/>
              </a:rPr>
              <a:t>ada </a:t>
            </a:r>
            <a:r>
              <a:rPr sz="2200" spc="114" dirty="0">
                <a:solidFill>
                  <a:srgbClr val="002060"/>
                </a:solidFill>
                <a:latin typeface="Arial"/>
                <a:cs typeface="Arial"/>
              </a:rPr>
              <a:t>di  </a:t>
            </a:r>
            <a:r>
              <a:rPr sz="2200" spc="-15" dirty="0">
                <a:solidFill>
                  <a:srgbClr val="002060"/>
                </a:solidFill>
                <a:latin typeface="Arial"/>
                <a:cs typeface="Arial"/>
              </a:rPr>
              <a:t>masyarakat </a:t>
            </a:r>
            <a:r>
              <a:rPr sz="2200" spc="50" dirty="0">
                <a:solidFill>
                  <a:srgbClr val="002060"/>
                </a:solidFill>
                <a:latin typeface="Arial"/>
                <a:cs typeface="Arial"/>
              </a:rPr>
              <a:t>(diikuti </a:t>
            </a:r>
            <a:r>
              <a:rPr sz="2200" spc="65" dirty="0">
                <a:solidFill>
                  <a:srgbClr val="002060"/>
                </a:solidFill>
                <a:latin typeface="Arial"/>
                <a:cs typeface="Arial"/>
              </a:rPr>
              <a:t>oleh </a:t>
            </a:r>
            <a:r>
              <a:rPr sz="2200" spc="15" dirty="0">
                <a:solidFill>
                  <a:srgbClr val="002060"/>
                </a:solidFill>
                <a:latin typeface="Arial"/>
                <a:cs typeface="Arial"/>
              </a:rPr>
              <a:t>laki-laki </a:t>
            </a:r>
            <a:r>
              <a:rPr sz="2200" spc="60" dirty="0">
                <a:solidFill>
                  <a:srgbClr val="002060"/>
                </a:solidFill>
                <a:latin typeface="Arial"/>
                <a:cs typeface="Arial"/>
              </a:rPr>
              <a:t>maupun</a:t>
            </a:r>
            <a:r>
              <a:rPr sz="2200" spc="-43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200" spc="30" dirty="0">
                <a:solidFill>
                  <a:srgbClr val="002060"/>
                </a:solidFill>
                <a:latin typeface="Arial"/>
                <a:cs typeface="Arial"/>
              </a:rPr>
              <a:t>yang  </a:t>
            </a:r>
            <a:r>
              <a:rPr sz="2200" spc="65" dirty="0">
                <a:solidFill>
                  <a:srgbClr val="002060"/>
                </a:solidFill>
                <a:latin typeface="Arial"/>
                <a:cs typeface="Arial"/>
              </a:rPr>
              <a:t>diikuti oleh</a:t>
            </a:r>
            <a:r>
              <a:rPr sz="2200" spc="-19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200" spc="50" dirty="0">
                <a:solidFill>
                  <a:srgbClr val="002060"/>
                </a:solidFill>
                <a:latin typeface="Arial"/>
                <a:cs typeface="Arial"/>
              </a:rPr>
              <a:t>perempuan)</a:t>
            </a:r>
            <a:endParaRPr sz="2200" dirty="0">
              <a:latin typeface="Arial"/>
              <a:cs typeface="Arial"/>
            </a:endParaRPr>
          </a:p>
          <a:p>
            <a:pPr marL="697230" marR="842010" indent="-228600">
              <a:lnSpc>
                <a:spcPct val="79100"/>
              </a:lnSpc>
              <a:spcBef>
                <a:spcPts val="505"/>
              </a:spcBef>
              <a:buChar char="•"/>
              <a:tabLst>
                <a:tab pos="697230" algn="l"/>
                <a:tab pos="697865" algn="l"/>
              </a:tabLst>
            </a:pPr>
            <a:r>
              <a:rPr sz="2200" spc="10" dirty="0">
                <a:solidFill>
                  <a:srgbClr val="002060"/>
                </a:solidFill>
                <a:latin typeface="Arial"/>
                <a:cs typeface="Arial"/>
              </a:rPr>
              <a:t>Bagaimana </a:t>
            </a:r>
            <a:r>
              <a:rPr sz="2200" spc="25" dirty="0">
                <a:solidFill>
                  <a:srgbClr val="002060"/>
                </a:solidFill>
                <a:latin typeface="Arial"/>
                <a:cs typeface="Arial"/>
              </a:rPr>
              <a:t>mekanisme </a:t>
            </a:r>
            <a:r>
              <a:rPr sz="2200" spc="15" dirty="0">
                <a:solidFill>
                  <a:srgbClr val="002060"/>
                </a:solidFill>
                <a:latin typeface="Arial"/>
                <a:cs typeface="Arial"/>
              </a:rPr>
              <a:t>kerja</a:t>
            </a:r>
            <a:r>
              <a:rPr sz="2200" spc="-27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200" spc="10" dirty="0">
                <a:solidFill>
                  <a:srgbClr val="002060"/>
                </a:solidFill>
                <a:latin typeface="Arial"/>
                <a:cs typeface="Arial"/>
              </a:rPr>
              <a:t>organisasi  </a:t>
            </a:r>
            <a:r>
              <a:rPr sz="2200" spc="25" dirty="0">
                <a:solidFill>
                  <a:srgbClr val="002060"/>
                </a:solidFill>
                <a:latin typeface="Arial"/>
                <a:cs typeface="Arial"/>
              </a:rPr>
              <a:t>tersebut?</a:t>
            </a:r>
            <a:endParaRPr sz="2200" dirty="0">
              <a:latin typeface="Arial"/>
              <a:cs typeface="Arial"/>
            </a:endParaRPr>
          </a:p>
          <a:p>
            <a:pPr marL="697230" indent="-229235">
              <a:lnSpc>
                <a:spcPts val="2615"/>
              </a:lnSpc>
              <a:buChar char="•"/>
              <a:tabLst>
                <a:tab pos="697230" algn="l"/>
                <a:tab pos="697865" algn="l"/>
              </a:tabLst>
            </a:pPr>
            <a:r>
              <a:rPr sz="2200" spc="10" dirty="0">
                <a:solidFill>
                  <a:srgbClr val="002060"/>
                </a:solidFill>
                <a:latin typeface="Arial"/>
                <a:cs typeface="Arial"/>
              </a:rPr>
              <a:t>Bagaimana mengakses organisasi</a:t>
            </a:r>
            <a:r>
              <a:rPr sz="2200" spc="-23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200" spc="25" dirty="0" err="1">
                <a:solidFill>
                  <a:srgbClr val="002060"/>
                </a:solidFill>
                <a:latin typeface="Arial"/>
                <a:cs typeface="Arial"/>
              </a:rPr>
              <a:t>tersebut</a:t>
            </a:r>
            <a:r>
              <a:rPr sz="2200" spc="25" dirty="0">
                <a:solidFill>
                  <a:srgbClr val="002060"/>
                </a:solidFill>
                <a:latin typeface="Arial"/>
                <a:cs typeface="Arial"/>
              </a:rPr>
              <a:t>?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53015" y="2133599"/>
            <a:ext cx="3167307" cy="31673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D298CC9-5B54-4821-A0F2-8EB80719CBDC}"/>
              </a:ext>
            </a:extLst>
          </p:cNvPr>
          <p:cNvSpPr/>
          <p:nvPr/>
        </p:nvSpPr>
        <p:spPr>
          <a:xfrm>
            <a:off x="4735316" y="1465057"/>
            <a:ext cx="6504603" cy="568394"/>
          </a:xfrm>
          <a:prstGeom prst="roundRect">
            <a:avLst/>
          </a:prstGeom>
          <a:solidFill>
            <a:srgbClr val="002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Pemetaan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Sumber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Daya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Sosial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5CCD9D1-5CC7-4A57-A6B4-5B47C6983E3B}"/>
              </a:ext>
            </a:extLst>
          </p:cNvPr>
          <p:cNvSpPr/>
          <p:nvPr/>
        </p:nvSpPr>
        <p:spPr>
          <a:xfrm>
            <a:off x="4735316" y="4994939"/>
            <a:ext cx="6504603" cy="568394"/>
          </a:xfrm>
          <a:prstGeom prst="roundRect">
            <a:avLst/>
          </a:prstGeom>
          <a:solidFill>
            <a:srgbClr val="002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Tata Cara Mendapatkan Data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AA9A43-A6D8-4972-A828-EF2F1668107A}"/>
              </a:ext>
            </a:extLst>
          </p:cNvPr>
          <p:cNvSpPr txBox="1"/>
          <p:nvPr/>
        </p:nvSpPr>
        <p:spPr>
          <a:xfrm>
            <a:off x="4923090" y="5684953"/>
            <a:ext cx="56773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spc="-15" dirty="0">
                <a:solidFill>
                  <a:srgbClr val="002060"/>
                </a:solidFill>
                <a:latin typeface="Arial"/>
                <a:cs typeface="Arial"/>
              </a:rPr>
              <a:t>FGD </a:t>
            </a:r>
            <a:r>
              <a:rPr lang="en-GB" sz="2400" spc="10" dirty="0" err="1">
                <a:solidFill>
                  <a:srgbClr val="002060"/>
                </a:solidFill>
                <a:latin typeface="Arial"/>
                <a:cs typeface="Arial"/>
              </a:rPr>
              <a:t>atau</a:t>
            </a:r>
            <a:r>
              <a:rPr lang="en-GB" sz="2400" spc="1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GB" sz="2400" spc="50" dirty="0" err="1">
                <a:solidFill>
                  <a:srgbClr val="002060"/>
                </a:solidFill>
                <a:latin typeface="Arial"/>
                <a:cs typeface="Arial"/>
              </a:rPr>
              <a:t>menggunakan</a:t>
            </a:r>
            <a:r>
              <a:rPr lang="en-GB" sz="2400" spc="5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GB" sz="2400" spc="45" dirty="0" err="1">
                <a:solidFill>
                  <a:srgbClr val="002060"/>
                </a:solidFill>
                <a:latin typeface="Arial"/>
                <a:cs typeface="Arial"/>
              </a:rPr>
              <a:t>teknik</a:t>
            </a:r>
            <a:r>
              <a:rPr lang="en-GB" sz="2400" spc="4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GB" sz="2400" spc="-95" dirty="0">
                <a:solidFill>
                  <a:srgbClr val="002060"/>
                </a:solidFill>
                <a:latin typeface="Arial"/>
                <a:cs typeface="Arial"/>
              </a:rPr>
              <a:t>PRA:</a:t>
            </a:r>
            <a:r>
              <a:rPr lang="en-GB" sz="2400" spc="-43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GB" sz="2400" spc="60" dirty="0">
                <a:solidFill>
                  <a:srgbClr val="002060"/>
                </a:solidFill>
                <a:latin typeface="Arial"/>
                <a:cs typeface="Arial"/>
              </a:rPr>
              <a:t>diagram </a:t>
            </a:r>
            <a:r>
              <a:rPr lang="en-GB" sz="2400" spc="25" dirty="0" err="1">
                <a:solidFill>
                  <a:srgbClr val="002060"/>
                </a:solidFill>
                <a:latin typeface="Arial"/>
                <a:cs typeface="Arial"/>
              </a:rPr>
              <a:t>venn</a:t>
            </a:r>
            <a:endParaRPr lang="en-GB" sz="2400" dirty="0">
              <a:latin typeface="Arial"/>
              <a:cs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0BDB3E-05BA-4BD0-9047-494BCD122A8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14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F80647C-64DD-3F43-9CEE-B6A5777813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9850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153015" y="2033451"/>
            <a:ext cx="3046258" cy="30462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BAFDE457-71C1-4EBC-8ADA-7D5FE8CB799C}"/>
              </a:ext>
            </a:extLst>
          </p:cNvPr>
          <p:cNvSpPr txBox="1"/>
          <p:nvPr/>
        </p:nvSpPr>
        <p:spPr>
          <a:xfrm>
            <a:off x="4484515" y="2117078"/>
            <a:ext cx="6554470" cy="2136226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697865" marR="477520" indent="-228600">
              <a:lnSpc>
                <a:spcPts val="2590"/>
              </a:lnSpc>
              <a:spcBef>
                <a:spcPts val="425"/>
              </a:spcBef>
              <a:buChar char="•"/>
              <a:tabLst>
                <a:tab pos="698500" algn="l"/>
              </a:tabLst>
            </a:pPr>
            <a:r>
              <a:rPr lang="en-GB" sz="2400" spc="15" dirty="0" err="1">
                <a:solidFill>
                  <a:srgbClr val="002060"/>
                </a:solidFill>
                <a:latin typeface="Arial"/>
                <a:cs typeface="Arial"/>
              </a:rPr>
              <a:t>Bagaimana</a:t>
            </a:r>
            <a:r>
              <a:rPr lang="en-GB" sz="2400" spc="1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GB" sz="2400" spc="50" dirty="0" err="1">
                <a:solidFill>
                  <a:srgbClr val="002060"/>
                </a:solidFill>
                <a:latin typeface="Arial"/>
                <a:cs typeface="Arial"/>
              </a:rPr>
              <a:t>kondisi</a:t>
            </a:r>
            <a:r>
              <a:rPr lang="en-GB" sz="2400" spc="5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GB" sz="2400" spc="35" dirty="0" err="1">
                <a:solidFill>
                  <a:srgbClr val="002060"/>
                </a:solidFill>
                <a:latin typeface="Arial"/>
                <a:cs typeface="Arial"/>
              </a:rPr>
              <a:t>infrastruktur</a:t>
            </a:r>
            <a:r>
              <a:rPr lang="en-GB" sz="2400" spc="-31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GB" sz="2400" spc="125" dirty="0">
                <a:solidFill>
                  <a:srgbClr val="002060"/>
                </a:solidFill>
                <a:latin typeface="Arial"/>
                <a:cs typeface="Arial"/>
              </a:rPr>
              <a:t>di  </a:t>
            </a:r>
            <a:r>
              <a:rPr lang="en-GB" sz="2400" spc="15" dirty="0">
                <a:solidFill>
                  <a:srgbClr val="002060"/>
                </a:solidFill>
                <a:latin typeface="Arial"/>
                <a:cs typeface="Arial"/>
              </a:rPr>
              <a:t>wilayah</a:t>
            </a:r>
            <a:r>
              <a:rPr lang="en-GB" sz="2400" spc="-7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GB" sz="2400" spc="-25" dirty="0" err="1">
                <a:solidFill>
                  <a:srgbClr val="002060"/>
                </a:solidFill>
                <a:latin typeface="Arial"/>
                <a:cs typeface="Arial"/>
              </a:rPr>
              <a:t>masyarakat</a:t>
            </a:r>
            <a:r>
              <a:rPr lang="en-GB" sz="2400" spc="-25" dirty="0">
                <a:solidFill>
                  <a:srgbClr val="002060"/>
                </a:solidFill>
                <a:latin typeface="Arial"/>
                <a:cs typeface="Arial"/>
              </a:rPr>
              <a:t>?</a:t>
            </a:r>
            <a:endParaRPr lang="en-GB" sz="2400" dirty="0">
              <a:latin typeface="Arial"/>
              <a:cs typeface="Arial"/>
            </a:endParaRPr>
          </a:p>
          <a:p>
            <a:pPr marL="698500" marR="5080" indent="-228600">
              <a:lnSpc>
                <a:spcPct val="90300"/>
              </a:lnSpc>
              <a:spcBef>
                <a:spcPts val="459"/>
              </a:spcBef>
              <a:buChar char="•"/>
              <a:tabLst>
                <a:tab pos="698500" algn="l"/>
              </a:tabLst>
            </a:pPr>
            <a:r>
              <a:rPr lang="en-GB" sz="2400" spc="70" dirty="0" err="1">
                <a:solidFill>
                  <a:srgbClr val="002060"/>
                </a:solidFill>
                <a:latin typeface="Arial"/>
                <a:cs typeface="Arial"/>
              </a:rPr>
              <a:t>Apa</a:t>
            </a:r>
            <a:r>
              <a:rPr lang="en-GB" sz="2400" spc="7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GB" sz="2400" spc="15" dirty="0" err="1">
                <a:solidFill>
                  <a:srgbClr val="002060"/>
                </a:solidFill>
                <a:latin typeface="Arial"/>
                <a:cs typeface="Arial"/>
              </a:rPr>
              <a:t>jenis</a:t>
            </a:r>
            <a:r>
              <a:rPr lang="en-GB" sz="2400" spc="1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GB" sz="2400" spc="35" dirty="0" err="1">
                <a:solidFill>
                  <a:srgbClr val="002060"/>
                </a:solidFill>
                <a:latin typeface="Arial"/>
                <a:cs typeface="Arial"/>
              </a:rPr>
              <a:t>infrastruktur</a:t>
            </a:r>
            <a:r>
              <a:rPr lang="en-GB" sz="2400" spc="3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GB" sz="2400" spc="40" dirty="0">
                <a:solidFill>
                  <a:srgbClr val="002060"/>
                </a:solidFill>
                <a:latin typeface="Arial"/>
                <a:cs typeface="Arial"/>
              </a:rPr>
              <a:t>yang </a:t>
            </a:r>
            <a:r>
              <a:rPr lang="en-GB" sz="2400" spc="85" dirty="0">
                <a:solidFill>
                  <a:srgbClr val="002060"/>
                </a:solidFill>
                <a:latin typeface="Arial"/>
                <a:cs typeface="Arial"/>
              </a:rPr>
              <a:t>paling  </a:t>
            </a:r>
            <a:r>
              <a:rPr lang="en-GB" sz="2400" spc="80" dirty="0" err="1">
                <a:solidFill>
                  <a:srgbClr val="002060"/>
                </a:solidFill>
                <a:latin typeface="Arial"/>
                <a:cs typeface="Arial"/>
              </a:rPr>
              <a:t>berpengaruh</a:t>
            </a:r>
            <a:r>
              <a:rPr lang="en-GB" sz="2400" spc="8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GB" sz="2400" spc="95" dirty="0" err="1">
                <a:solidFill>
                  <a:srgbClr val="002060"/>
                </a:solidFill>
                <a:latin typeface="Arial"/>
                <a:cs typeface="Arial"/>
              </a:rPr>
              <a:t>bagi</a:t>
            </a:r>
            <a:r>
              <a:rPr lang="en-GB" sz="2400" spc="9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GB" sz="2400" spc="95" dirty="0" err="1">
                <a:solidFill>
                  <a:srgbClr val="002060"/>
                </a:solidFill>
                <a:latin typeface="Arial"/>
                <a:cs typeface="Arial"/>
              </a:rPr>
              <a:t>penghidupan</a:t>
            </a:r>
            <a:r>
              <a:rPr lang="en-GB" sz="2400" spc="95" dirty="0">
                <a:solidFill>
                  <a:srgbClr val="002060"/>
                </a:solidFill>
                <a:latin typeface="Arial"/>
                <a:cs typeface="Arial"/>
              </a:rPr>
              <a:t>  </a:t>
            </a:r>
            <a:r>
              <a:rPr lang="en-GB" sz="2400" spc="-5" dirty="0" err="1">
                <a:solidFill>
                  <a:srgbClr val="002060"/>
                </a:solidFill>
                <a:latin typeface="Arial"/>
                <a:cs typeface="Arial"/>
              </a:rPr>
              <a:t>masyarakat</a:t>
            </a:r>
            <a:r>
              <a:rPr lang="en-GB" sz="2400" spc="-5" dirty="0">
                <a:solidFill>
                  <a:srgbClr val="002060"/>
                </a:solidFill>
                <a:latin typeface="Arial"/>
                <a:cs typeface="Arial"/>
              </a:rPr>
              <a:t>: </a:t>
            </a:r>
            <a:r>
              <a:rPr lang="en-GB" sz="2400" spc="20" dirty="0" err="1">
                <a:solidFill>
                  <a:srgbClr val="002060"/>
                </a:solidFill>
                <a:latin typeface="Arial"/>
                <a:cs typeface="Arial"/>
              </a:rPr>
              <a:t>laki-laki</a:t>
            </a:r>
            <a:r>
              <a:rPr lang="en-GB" sz="2400" spc="2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GB" sz="2400" spc="75" dirty="0" err="1">
                <a:solidFill>
                  <a:srgbClr val="002060"/>
                </a:solidFill>
                <a:latin typeface="Arial"/>
                <a:cs typeface="Arial"/>
              </a:rPr>
              <a:t>maupun</a:t>
            </a:r>
            <a:r>
              <a:rPr lang="en-GB" sz="2400" spc="75" dirty="0">
                <a:solidFill>
                  <a:srgbClr val="002060"/>
                </a:solidFill>
                <a:latin typeface="Arial"/>
                <a:cs typeface="Arial"/>
              </a:rPr>
              <a:t>  </a:t>
            </a:r>
            <a:r>
              <a:rPr lang="en-GB" sz="2400" spc="45" dirty="0" err="1">
                <a:solidFill>
                  <a:srgbClr val="002060"/>
                </a:solidFill>
                <a:latin typeface="Arial"/>
                <a:cs typeface="Arial"/>
              </a:rPr>
              <a:t>perempuan</a:t>
            </a:r>
            <a:r>
              <a:rPr lang="en-GB" sz="2400" spc="45" dirty="0">
                <a:solidFill>
                  <a:srgbClr val="002060"/>
                </a:solidFill>
                <a:latin typeface="Arial"/>
                <a:cs typeface="Arial"/>
              </a:rPr>
              <a:t>? </a:t>
            </a:r>
            <a:r>
              <a:rPr lang="en-GB" sz="2400" spc="15" dirty="0" err="1">
                <a:solidFill>
                  <a:srgbClr val="002060"/>
                </a:solidFill>
                <a:latin typeface="Arial"/>
                <a:cs typeface="Arial"/>
              </a:rPr>
              <a:t>Bagaimana</a:t>
            </a:r>
            <a:r>
              <a:rPr lang="en-GB" sz="2400" spc="1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GB" sz="2400" spc="30" dirty="0" err="1">
                <a:solidFill>
                  <a:srgbClr val="002060"/>
                </a:solidFill>
                <a:latin typeface="Arial"/>
                <a:cs typeface="Arial"/>
              </a:rPr>
              <a:t>kondisinya</a:t>
            </a:r>
            <a:r>
              <a:rPr lang="en-GB" sz="2400" spc="-25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GB" sz="2400" spc="-180" dirty="0">
                <a:solidFill>
                  <a:srgbClr val="002060"/>
                </a:solidFill>
                <a:latin typeface="Arial"/>
                <a:cs typeface="Arial"/>
              </a:rPr>
              <a:t>?</a:t>
            </a:r>
            <a:endParaRPr lang="en-GB" sz="2400" dirty="0">
              <a:latin typeface="Arial"/>
              <a:cs typeface="Arial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4FDC271-4414-4609-AB04-97967201A35F}"/>
              </a:ext>
            </a:extLst>
          </p:cNvPr>
          <p:cNvSpPr/>
          <p:nvPr/>
        </p:nvSpPr>
        <p:spPr>
          <a:xfrm>
            <a:off x="4735316" y="1465057"/>
            <a:ext cx="6504603" cy="568394"/>
          </a:xfrm>
          <a:prstGeom prst="roundRect">
            <a:avLst/>
          </a:prstGeom>
          <a:solidFill>
            <a:srgbClr val="002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Pemetaan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Sumber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Daya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Fisik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EBF3FBA-369F-4AC4-80C1-7A0994C2B683}"/>
              </a:ext>
            </a:extLst>
          </p:cNvPr>
          <p:cNvSpPr/>
          <p:nvPr/>
        </p:nvSpPr>
        <p:spPr>
          <a:xfrm>
            <a:off x="4735316" y="4569784"/>
            <a:ext cx="6504603" cy="568394"/>
          </a:xfrm>
          <a:prstGeom prst="roundRect">
            <a:avLst/>
          </a:prstGeom>
          <a:solidFill>
            <a:srgbClr val="002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Tata Cara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Mendapatkan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0EA647-6983-4448-966A-A5E5C384BC93}"/>
              </a:ext>
            </a:extLst>
          </p:cNvPr>
          <p:cNvSpPr txBox="1"/>
          <p:nvPr/>
        </p:nvSpPr>
        <p:spPr>
          <a:xfrm>
            <a:off x="4484514" y="5337047"/>
            <a:ext cx="7555086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8500" marR="294005" lvl="1" indent="-228600">
              <a:lnSpc>
                <a:spcPts val="2620"/>
              </a:lnSpc>
              <a:spcBef>
                <a:spcPts val="535"/>
              </a:spcBef>
              <a:buChar char="•"/>
              <a:tabLst>
                <a:tab pos="698500" algn="l"/>
              </a:tabLst>
            </a:pPr>
            <a:r>
              <a:rPr lang="nl-NL" sz="2400" spc="-10" dirty="0">
                <a:solidFill>
                  <a:srgbClr val="002060"/>
                </a:solidFill>
                <a:latin typeface="Arial"/>
                <a:cs typeface="Arial"/>
              </a:rPr>
              <a:t>FGD </a:t>
            </a:r>
            <a:r>
              <a:rPr lang="nl-NL" sz="2400" spc="65" dirty="0">
                <a:solidFill>
                  <a:srgbClr val="002060"/>
                </a:solidFill>
                <a:latin typeface="Arial"/>
                <a:cs typeface="Arial"/>
              </a:rPr>
              <a:t>dan </a:t>
            </a:r>
            <a:r>
              <a:rPr lang="nl-NL" sz="2400" spc="50" dirty="0">
                <a:solidFill>
                  <a:srgbClr val="002060"/>
                </a:solidFill>
                <a:latin typeface="Arial"/>
                <a:cs typeface="Arial"/>
              </a:rPr>
              <a:t>teknik </a:t>
            </a:r>
            <a:r>
              <a:rPr lang="nl-NL" sz="2400" spc="-100" dirty="0">
                <a:solidFill>
                  <a:srgbClr val="002060"/>
                </a:solidFill>
                <a:latin typeface="Arial"/>
                <a:cs typeface="Arial"/>
              </a:rPr>
              <a:t>PRA: </a:t>
            </a:r>
            <a:r>
              <a:rPr lang="nl-NL" sz="2400" spc="10" dirty="0">
                <a:solidFill>
                  <a:srgbClr val="002060"/>
                </a:solidFill>
                <a:latin typeface="Arial"/>
                <a:cs typeface="Arial"/>
              </a:rPr>
              <a:t>observasi</a:t>
            </a:r>
            <a:r>
              <a:rPr lang="nl-NL" sz="2400" spc="-37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nl-NL" sz="2400" spc="65" dirty="0">
                <a:solidFill>
                  <a:srgbClr val="002060"/>
                </a:solidFill>
                <a:latin typeface="Arial"/>
                <a:cs typeface="Arial"/>
              </a:rPr>
              <a:t>dan </a:t>
            </a:r>
            <a:r>
              <a:rPr lang="nl-NL" sz="2400" spc="50" dirty="0">
                <a:solidFill>
                  <a:srgbClr val="002060"/>
                </a:solidFill>
                <a:latin typeface="Arial"/>
                <a:cs typeface="Arial"/>
              </a:rPr>
              <a:t>interview</a:t>
            </a:r>
            <a:endParaRPr lang="nl-NL" sz="2400" dirty="0">
              <a:latin typeface="Arial"/>
              <a:cs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512BCE-A758-4052-9472-AAC073E900F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15</a:t>
            </a:fld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46BA75-A145-1943-A2EF-9E590B39D0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9850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484514" y="1917477"/>
            <a:ext cx="7097886" cy="2926442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697865" marR="5080" indent="-228600">
              <a:lnSpc>
                <a:spcPts val="2400"/>
              </a:lnSpc>
              <a:spcBef>
                <a:spcPts val="380"/>
              </a:spcBef>
              <a:buChar char="•"/>
              <a:tabLst>
                <a:tab pos="697865" algn="l"/>
                <a:tab pos="698500" algn="l"/>
              </a:tabLst>
            </a:pPr>
            <a:r>
              <a:rPr sz="2200" spc="5" dirty="0">
                <a:solidFill>
                  <a:srgbClr val="002060"/>
                </a:solidFill>
                <a:latin typeface="Arial"/>
                <a:cs typeface="Arial"/>
              </a:rPr>
              <a:t>Faktor </a:t>
            </a:r>
            <a:r>
              <a:rPr sz="2200" spc="25" dirty="0">
                <a:solidFill>
                  <a:srgbClr val="002060"/>
                </a:solidFill>
                <a:latin typeface="Arial"/>
                <a:cs typeface="Arial"/>
              </a:rPr>
              <a:t>‘shock” </a:t>
            </a:r>
            <a:r>
              <a:rPr sz="2200" spc="10" dirty="0">
                <a:solidFill>
                  <a:srgbClr val="002060"/>
                </a:solidFill>
                <a:latin typeface="Arial"/>
                <a:cs typeface="Arial"/>
              </a:rPr>
              <a:t>atau </a:t>
            </a:r>
            <a:r>
              <a:rPr sz="2200" spc="25" dirty="0">
                <a:solidFill>
                  <a:srgbClr val="002060"/>
                </a:solidFill>
                <a:latin typeface="Arial"/>
                <a:cs typeface="Arial"/>
              </a:rPr>
              <a:t>hal </a:t>
            </a:r>
            <a:r>
              <a:rPr sz="2200" spc="30" dirty="0">
                <a:solidFill>
                  <a:srgbClr val="002060"/>
                </a:solidFill>
                <a:latin typeface="Arial"/>
                <a:cs typeface="Arial"/>
              </a:rPr>
              <a:t>yang </a:t>
            </a:r>
            <a:r>
              <a:rPr sz="2200" spc="85" dirty="0">
                <a:solidFill>
                  <a:srgbClr val="002060"/>
                </a:solidFill>
                <a:latin typeface="Arial"/>
                <a:cs typeface="Arial"/>
              </a:rPr>
              <a:t>dianggap  </a:t>
            </a:r>
            <a:r>
              <a:rPr sz="2200" spc="40" dirty="0">
                <a:solidFill>
                  <a:srgbClr val="002060"/>
                </a:solidFill>
                <a:latin typeface="Arial"/>
                <a:cs typeface="Arial"/>
              </a:rPr>
              <a:t>menciptakan </a:t>
            </a:r>
            <a:r>
              <a:rPr sz="2200" spc="55" dirty="0">
                <a:solidFill>
                  <a:srgbClr val="002060"/>
                </a:solidFill>
                <a:latin typeface="Arial"/>
                <a:cs typeface="Arial"/>
              </a:rPr>
              <a:t>perubahan </a:t>
            </a:r>
            <a:r>
              <a:rPr sz="2200" spc="30" dirty="0">
                <a:solidFill>
                  <a:srgbClr val="002060"/>
                </a:solidFill>
                <a:latin typeface="Arial"/>
                <a:cs typeface="Arial"/>
              </a:rPr>
              <a:t>yang </a:t>
            </a:r>
            <a:r>
              <a:rPr sz="2200" spc="-30" dirty="0">
                <a:solidFill>
                  <a:srgbClr val="002060"/>
                </a:solidFill>
                <a:latin typeface="Arial"/>
                <a:cs typeface="Arial"/>
              </a:rPr>
              <a:t>secara</a:t>
            </a:r>
            <a:r>
              <a:rPr sz="2200" spc="-38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200" spc="45" dirty="0">
                <a:solidFill>
                  <a:srgbClr val="002060"/>
                </a:solidFill>
                <a:latin typeface="Arial"/>
                <a:cs typeface="Arial"/>
              </a:rPr>
              <a:t>cepat  </a:t>
            </a:r>
            <a:r>
              <a:rPr sz="2200" spc="55" dirty="0">
                <a:solidFill>
                  <a:srgbClr val="002060"/>
                </a:solidFill>
                <a:latin typeface="Arial"/>
                <a:cs typeface="Arial"/>
              </a:rPr>
              <a:t>dan </a:t>
            </a:r>
            <a:r>
              <a:rPr sz="2200" spc="30" dirty="0">
                <a:solidFill>
                  <a:srgbClr val="002060"/>
                </a:solidFill>
                <a:latin typeface="Arial"/>
                <a:cs typeface="Arial"/>
              </a:rPr>
              <a:t>signifikan yang </a:t>
            </a:r>
            <a:r>
              <a:rPr sz="2200" spc="55" dirty="0">
                <a:solidFill>
                  <a:srgbClr val="002060"/>
                </a:solidFill>
                <a:latin typeface="Arial"/>
                <a:cs typeface="Arial"/>
              </a:rPr>
              <a:t>tidak </a:t>
            </a:r>
            <a:r>
              <a:rPr sz="2200" spc="65" dirty="0">
                <a:solidFill>
                  <a:srgbClr val="002060"/>
                </a:solidFill>
                <a:latin typeface="Arial"/>
                <a:cs typeface="Arial"/>
              </a:rPr>
              <a:t>mudah </a:t>
            </a:r>
            <a:r>
              <a:rPr sz="2200" spc="35" dirty="0">
                <a:solidFill>
                  <a:srgbClr val="002060"/>
                </a:solidFill>
                <a:latin typeface="Arial"/>
                <a:cs typeface="Arial"/>
              </a:rPr>
              <a:t>dilakukan  </a:t>
            </a:r>
            <a:r>
              <a:rPr sz="2200" spc="50" dirty="0">
                <a:solidFill>
                  <a:srgbClr val="002060"/>
                </a:solidFill>
                <a:latin typeface="Arial"/>
                <a:cs typeface="Arial"/>
              </a:rPr>
              <a:t>pemulihan.</a:t>
            </a:r>
            <a:endParaRPr sz="2200" dirty="0">
              <a:latin typeface="Arial"/>
              <a:cs typeface="Arial"/>
            </a:endParaRPr>
          </a:p>
          <a:p>
            <a:pPr marL="697865" marR="46990" indent="-228600">
              <a:lnSpc>
                <a:spcPts val="2400"/>
              </a:lnSpc>
              <a:spcBef>
                <a:spcPts val="405"/>
              </a:spcBef>
              <a:buChar char="•"/>
              <a:tabLst>
                <a:tab pos="697865" algn="l"/>
                <a:tab pos="698500" algn="l"/>
              </a:tabLst>
            </a:pPr>
            <a:r>
              <a:rPr sz="2200" spc="5" dirty="0">
                <a:solidFill>
                  <a:srgbClr val="002060"/>
                </a:solidFill>
                <a:latin typeface="Arial"/>
                <a:cs typeface="Arial"/>
              </a:rPr>
              <a:t>Faktor </a:t>
            </a:r>
            <a:r>
              <a:rPr sz="2200" spc="45" dirty="0">
                <a:solidFill>
                  <a:srgbClr val="002060"/>
                </a:solidFill>
                <a:latin typeface="Arial"/>
                <a:cs typeface="Arial"/>
              </a:rPr>
              <a:t>tendensi </a:t>
            </a:r>
            <a:r>
              <a:rPr sz="2200" spc="55" dirty="0">
                <a:solidFill>
                  <a:srgbClr val="002060"/>
                </a:solidFill>
                <a:latin typeface="Arial"/>
                <a:cs typeface="Arial"/>
              </a:rPr>
              <a:t>perubahan </a:t>
            </a:r>
            <a:r>
              <a:rPr sz="2200" spc="-10" dirty="0">
                <a:solidFill>
                  <a:srgbClr val="002060"/>
                </a:solidFill>
                <a:latin typeface="Arial"/>
                <a:cs typeface="Arial"/>
              </a:rPr>
              <a:t>(karena</a:t>
            </a:r>
            <a:r>
              <a:rPr sz="2200" spc="-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200" spc="20" dirty="0">
                <a:solidFill>
                  <a:srgbClr val="002060"/>
                </a:solidFill>
                <a:latin typeface="Arial"/>
                <a:cs typeface="Arial"/>
              </a:rPr>
              <a:t>musim,  </a:t>
            </a:r>
            <a:r>
              <a:rPr sz="2200" spc="75" dirty="0">
                <a:solidFill>
                  <a:srgbClr val="002060"/>
                </a:solidFill>
                <a:latin typeface="Arial"/>
                <a:cs typeface="Arial"/>
              </a:rPr>
              <a:t>pola </a:t>
            </a:r>
            <a:r>
              <a:rPr sz="2200" spc="35" dirty="0">
                <a:solidFill>
                  <a:srgbClr val="002060"/>
                </a:solidFill>
                <a:latin typeface="Arial"/>
                <a:cs typeface="Arial"/>
              </a:rPr>
              <a:t>berkurangnya </a:t>
            </a:r>
            <a:r>
              <a:rPr sz="2200" spc="25" dirty="0">
                <a:solidFill>
                  <a:srgbClr val="002060"/>
                </a:solidFill>
                <a:latin typeface="Arial"/>
                <a:cs typeface="Arial"/>
              </a:rPr>
              <a:t>sumberdaya </a:t>
            </a:r>
            <a:r>
              <a:rPr sz="2200" dirty="0">
                <a:solidFill>
                  <a:srgbClr val="002060"/>
                </a:solidFill>
                <a:latin typeface="Arial"/>
                <a:cs typeface="Arial"/>
              </a:rPr>
              <a:t>alam,  </a:t>
            </a:r>
            <a:r>
              <a:rPr sz="2200" spc="35" dirty="0">
                <a:solidFill>
                  <a:srgbClr val="002060"/>
                </a:solidFill>
                <a:latin typeface="Arial"/>
                <a:cs typeface="Arial"/>
              </a:rPr>
              <a:t>berkurangnya </a:t>
            </a:r>
            <a:r>
              <a:rPr sz="2200" spc="25" dirty="0">
                <a:solidFill>
                  <a:srgbClr val="002060"/>
                </a:solidFill>
                <a:latin typeface="Arial"/>
                <a:cs typeface="Arial"/>
              </a:rPr>
              <a:t>ketertarikan </a:t>
            </a:r>
            <a:r>
              <a:rPr sz="2200" spc="-15" dirty="0">
                <a:solidFill>
                  <a:srgbClr val="002060"/>
                </a:solidFill>
                <a:latin typeface="Arial"/>
                <a:cs typeface="Arial"/>
              </a:rPr>
              <a:t>masyarakat  </a:t>
            </a:r>
            <a:r>
              <a:rPr sz="2200" spc="20" dirty="0">
                <a:solidFill>
                  <a:srgbClr val="002060"/>
                </a:solidFill>
                <a:latin typeface="Arial"/>
                <a:cs typeface="Arial"/>
              </a:rPr>
              <a:t>melakukan </a:t>
            </a:r>
            <a:r>
              <a:rPr sz="2200" spc="35" dirty="0">
                <a:solidFill>
                  <a:srgbClr val="002060"/>
                </a:solidFill>
                <a:latin typeface="Arial"/>
                <a:cs typeface="Arial"/>
              </a:rPr>
              <a:t>kegiatan</a:t>
            </a:r>
            <a:r>
              <a:rPr sz="2200" spc="-16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200" spc="55" dirty="0">
                <a:solidFill>
                  <a:srgbClr val="002060"/>
                </a:solidFill>
                <a:latin typeface="Arial"/>
                <a:cs typeface="Arial"/>
              </a:rPr>
              <a:t>ekonomi.</a:t>
            </a:r>
            <a:endParaRPr sz="2200" dirty="0">
              <a:latin typeface="Arial"/>
              <a:cs typeface="Arial"/>
            </a:endParaRPr>
          </a:p>
          <a:p>
            <a:pPr marL="698500" indent="-229235">
              <a:lnSpc>
                <a:spcPct val="100000"/>
              </a:lnSpc>
              <a:spcBef>
                <a:spcPts val="225"/>
              </a:spcBef>
              <a:buChar char="•"/>
              <a:tabLst>
                <a:tab pos="698500" algn="l"/>
                <a:tab pos="699135" algn="l"/>
              </a:tabLst>
            </a:pPr>
            <a:r>
              <a:rPr sz="2200" spc="5" dirty="0" err="1">
                <a:solidFill>
                  <a:srgbClr val="002060"/>
                </a:solidFill>
                <a:latin typeface="Arial"/>
                <a:cs typeface="Arial"/>
              </a:rPr>
              <a:t>Kebencanaan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05301" y="2168433"/>
            <a:ext cx="3166762" cy="31637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BA756F1-5E35-4AAC-9B75-1AA7C48EB251}"/>
              </a:ext>
            </a:extLst>
          </p:cNvPr>
          <p:cNvSpPr/>
          <p:nvPr/>
        </p:nvSpPr>
        <p:spPr>
          <a:xfrm>
            <a:off x="4735316" y="1194747"/>
            <a:ext cx="6504603" cy="568394"/>
          </a:xfrm>
          <a:prstGeom prst="roundRect">
            <a:avLst/>
          </a:prstGeom>
          <a:solidFill>
            <a:srgbClr val="002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Identifikasi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Faktor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Kerentanan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1C4FC7B-E1F9-4CB8-9160-C4CFC1AFC802}"/>
              </a:ext>
            </a:extLst>
          </p:cNvPr>
          <p:cNvSpPr/>
          <p:nvPr/>
        </p:nvSpPr>
        <p:spPr>
          <a:xfrm>
            <a:off x="4735316" y="5048034"/>
            <a:ext cx="6504603" cy="568394"/>
          </a:xfrm>
          <a:prstGeom prst="roundRect">
            <a:avLst/>
          </a:prstGeom>
          <a:solidFill>
            <a:srgbClr val="002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Tata Cara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Mendapatkan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5361F8-AC8F-464E-B2AE-E69440CA40F5}"/>
              </a:ext>
            </a:extLst>
          </p:cNvPr>
          <p:cNvSpPr txBox="1"/>
          <p:nvPr/>
        </p:nvSpPr>
        <p:spPr>
          <a:xfrm>
            <a:off x="4484514" y="5815297"/>
            <a:ext cx="7555086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8500" marR="294005" lvl="1" indent="-228600">
              <a:lnSpc>
                <a:spcPts val="2620"/>
              </a:lnSpc>
              <a:spcBef>
                <a:spcPts val="535"/>
              </a:spcBef>
              <a:buChar char="•"/>
              <a:tabLst>
                <a:tab pos="698500" algn="l"/>
              </a:tabLst>
            </a:pPr>
            <a:r>
              <a:rPr lang="nl-NL" sz="2200" spc="-10" dirty="0">
                <a:solidFill>
                  <a:srgbClr val="002060"/>
                </a:solidFill>
                <a:latin typeface="Arial"/>
                <a:cs typeface="Arial"/>
              </a:rPr>
              <a:t>FGD</a:t>
            </a:r>
            <a:endParaRPr lang="nl-NL" sz="2200" dirty="0">
              <a:latin typeface="Arial"/>
              <a:cs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D1E2C4-AAAD-4EB0-BD77-5081442B1A3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16</a:t>
            </a:fld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9C430E7-8E99-EA4D-8F2B-677D8F5859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9850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5018950" y="2665992"/>
            <a:ext cx="6220969" cy="852028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241300" marR="184150" indent="-229235">
              <a:lnSpc>
                <a:spcPct val="71000"/>
              </a:lnSpc>
              <a:spcBef>
                <a:spcPts val="795"/>
              </a:spcBef>
              <a:buChar char="•"/>
              <a:tabLst>
                <a:tab pos="240665" algn="l"/>
                <a:tab pos="241300" algn="l"/>
              </a:tabLst>
            </a:pPr>
            <a:r>
              <a:rPr sz="2200" spc="10" dirty="0">
                <a:solidFill>
                  <a:srgbClr val="002060"/>
                </a:solidFill>
                <a:latin typeface="Arial"/>
                <a:cs typeface="Arial"/>
              </a:rPr>
              <a:t>Kebijakan </a:t>
            </a:r>
            <a:r>
              <a:rPr sz="2200" spc="-75" dirty="0">
                <a:solidFill>
                  <a:srgbClr val="002060"/>
                </a:solidFill>
                <a:latin typeface="Arial"/>
                <a:cs typeface="Arial"/>
              </a:rPr>
              <a:t>RT/RW </a:t>
            </a:r>
            <a:r>
              <a:rPr sz="2200" spc="60" dirty="0">
                <a:solidFill>
                  <a:srgbClr val="002060"/>
                </a:solidFill>
                <a:latin typeface="Arial"/>
                <a:cs typeface="Arial"/>
              </a:rPr>
              <a:t>oleh pemda,</a:t>
            </a:r>
            <a:r>
              <a:rPr sz="2200" spc="-30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200" spc="25" dirty="0">
                <a:solidFill>
                  <a:srgbClr val="002060"/>
                </a:solidFill>
                <a:latin typeface="Arial"/>
                <a:cs typeface="Arial"/>
              </a:rPr>
              <a:t>kebijakan  </a:t>
            </a:r>
            <a:r>
              <a:rPr sz="2200" spc="20" dirty="0">
                <a:solidFill>
                  <a:srgbClr val="002060"/>
                </a:solidFill>
                <a:latin typeface="Arial"/>
                <a:cs typeface="Arial"/>
              </a:rPr>
              <a:t>harga </a:t>
            </a:r>
            <a:r>
              <a:rPr sz="2200" dirty="0">
                <a:solidFill>
                  <a:srgbClr val="002060"/>
                </a:solidFill>
                <a:latin typeface="Arial"/>
                <a:cs typeface="Arial"/>
              </a:rPr>
              <a:t>atau </a:t>
            </a:r>
            <a:r>
              <a:rPr sz="2200" spc="55" dirty="0">
                <a:solidFill>
                  <a:srgbClr val="002060"/>
                </a:solidFill>
                <a:latin typeface="Arial"/>
                <a:cs typeface="Arial"/>
              </a:rPr>
              <a:t>kontrol </a:t>
            </a:r>
            <a:r>
              <a:rPr sz="2200" spc="-25" dirty="0">
                <a:solidFill>
                  <a:srgbClr val="002060"/>
                </a:solidFill>
                <a:latin typeface="Arial"/>
                <a:cs typeface="Arial"/>
              </a:rPr>
              <a:t>pasar,</a:t>
            </a:r>
            <a:r>
              <a:rPr sz="2200" spc="-37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200" spc="55" dirty="0">
                <a:solidFill>
                  <a:srgbClr val="002060"/>
                </a:solidFill>
                <a:latin typeface="Arial"/>
                <a:cs typeface="Arial"/>
              </a:rPr>
              <a:t>dll.</a:t>
            </a:r>
            <a:endParaRPr sz="2200" dirty="0">
              <a:latin typeface="Arial"/>
              <a:cs typeface="Arial"/>
            </a:endParaRPr>
          </a:p>
          <a:p>
            <a:pPr marL="241300" indent="-229235">
              <a:lnSpc>
                <a:spcPts val="2110"/>
              </a:lnSpc>
              <a:buChar char="•"/>
              <a:tabLst>
                <a:tab pos="241300" algn="l"/>
                <a:tab pos="241935" algn="l"/>
              </a:tabLst>
            </a:pPr>
            <a:r>
              <a:rPr sz="2200" spc="10" dirty="0">
                <a:solidFill>
                  <a:srgbClr val="002060"/>
                </a:solidFill>
                <a:latin typeface="Arial"/>
                <a:cs typeface="Arial"/>
              </a:rPr>
              <a:t>Kebijakan </a:t>
            </a:r>
            <a:r>
              <a:rPr sz="2200" spc="55" dirty="0">
                <a:solidFill>
                  <a:srgbClr val="002060"/>
                </a:solidFill>
                <a:latin typeface="Arial"/>
                <a:cs typeface="Arial"/>
              </a:rPr>
              <a:t>pemerintah </a:t>
            </a:r>
            <a:r>
              <a:rPr sz="2200" spc="50" dirty="0">
                <a:solidFill>
                  <a:srgbClr val="002060"/>
                </a:solidFill>
                <a:latin typeface="Arial"/>
                <a:cs typeface="Arial"/>
              </a:rPr>
              <a:t>kabupaten </a:t>
            </a:r>
            <a:r>
              <a:rPr sz="2200" spc="55" dirty="0">
                <a:solidFill>
                  <a:srgbClr val="002060"/>
                </a:solidFill>
                <a:latin typeface="Arial"/>
                <a:cs typeface="Arial"/>
              </a:rPr>
              <a:t>dll.</a:t>
            </a:r>
            <a:r>
              <a:rPr sz="2200" spc="-41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002060"/>
                </a:solidFill>
                <a:latin typeface="Arial"/>
                <a:cs typeface="Arial"/>
              </a:rPr>
              <a:t>FGD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05400" y="4820034"/>
            <a:ext cx="4281170" cy="7027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20"/>
              </a:spcBef>
              <a:buChar char="•"/>
              <a:tabLst>
                <a:tab pos="241935" algn="l"/>
              </a:tabLst>
            </a:pPr>
            <a:r>
              <a:rPr sz="2200" spc="-90" dirty="0">
                <a:solidFill>
                  <a:srgbClr val="002060"/>
                </a:solidFill>
                <a:latin typeface="Arial"/>
                <a:cs typeface="Arial"/>
              </a:rPr>
              <a:t>Tata </a:t>
            </a:r>
            <a:r>
              <a:rPr sz="2200" spc="-35" dirty="0">
                <a:solidFill>
                  <a:srgbClr val="002060"/>
                </a:solidFill>
                <a:latin typeface="Arial"/>
                <a:cs typeface="Arial"/>
              </a:rPr>
              <a:t>Cara </a:t>
            </a:r>
            <a:r>
              <a:rPr sz="2200" spc="55" dirty="0">
                <a:solidFill>
                  <a:srgbClr val="002060"/>
                </a:solidFill>
                <a:latin typeface="Arial"/>
                <a:cs typeface="Arial"/>
              </a:rPr>
              <a:t>Mendapatkan</a:t>
            </a:r>
            <a:r>
              <a:rPr sz="2200" spc="-9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200" spc="15" dirty="0">
                <a:solidFill>
                  <a:srgbClr val="002060"/>
                </a:solidFill>
                <a:latin typeface="Arial"/>
                <a:cs typeface="Arial"/>
              </a:rPr>
              <a:t>Data</a:t>
            </a:r>
            <a:endParaRPr sz="22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20"/>
              </a:spcBef>
              <a:buChar char="•"/>
              <a:tabLst>
                <a:tab pos="241300" algn="l"/>
              </a:tabLst>
            </a:pPr>
            <a:r>
              <a:rPr sz="2200" spc="-100" dirty="0">
                <a:solidFill>
                  <a:srgbClr val="002060"/>
                </a:solidFill>
                <a:latin typeface="Arial"/>
                <a:cs typeface="Arial"/>
              </a:rPr>
              <a:t>PRA: </a:t>
            </a:r>
            <a:r>
              <a:rPr sz="2200" spc="50" dirty="0">
                <a:solidFill>
                  <a:srgbClr val="002060"/>
                </a:solidFill>
                <a:latin typeface="Arial"/>
                <a:cs typeface="Arial"/>
              </a:rPr>
              <a:t>teknik</a:t>
            </a:r>
            <a:r>
              <a:rPr sz="2200" spc="-4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200" spc="50" dirty="0">
                <a:solidFill>
                  <a:srgbClr val="002060"/>
                </a:solidFill>
                <a:latin typeface="Arial"/>
                <a:cs typeface="Arial"/>
              </a:rPr>
              <a:t>scoring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89431" y="2090056"/>
            <a:ext cx="3515430" cy="35182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7C3BA1B-86AE-4719-BA89-6B88EB550FF2}"/>
              </a:ext>
            </a:extLst>
          </p:cNvPr>
          <p:cNvSpPr/>
          <p:nvPr/>
        </p:nvSpPr>
        <p:spPr>
          <a:xfrm>
            <a:off x="4735316" y="1447584"/>
            <a:ext cx="6504603" cy="1057218"/>
          </a:xfrm>
          <a:prstGeom prst="roundRect">
            <a:avLst/>
          </a:prstGeom>
          <a:solidFill>
            <a:srgbClr val="002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Identifikasi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Kebijakan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Berkaitan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Mempengaruhi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Penghidupan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Berkelanjutan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Bagi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Masyarakat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988F4F1-D4E5-4290-93EC-112D0C671020}"/>
              </a:ext>
            </a:extLst>
          </p:cNvPr>
          <p:cNvSpPr/>
          <p:nvPr/>
        </p:nvSpPr>
        <p:spPr>
          <a:xfrm>
            <a:off x="4735316" y="3826410"/>
            <a:ext cx="6504603" cy="764312"/>
          </a:xfrm>
          <a:prstGeom prst="roundRect">
            <a:avLst/>
          </a:prstGeom>
          <a:solidFill>
            <a:srgbClr val="002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Analisis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Kebutuhan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Prioritas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oleh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Kelompok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Beradasarkan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Kapasitas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Mereka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Miliki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B295DB-416D-462B-BC82-A3A10525231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17</a:t>
            </a:fld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1B65FD1-A077-6F48-892A-039C60170A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9850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78975" y="2057400"/>
            <a:ext cx="6834051" cy="40956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5D995D-E719-4733-8CF0-5C3C30AA16AC}"/>
              </a:ext>
            </a:extLst>
          </p:cNvPr>
          <p:cNvSpPr txBox="1"/>
          <p:nvPr/>
        </p:nvSpPr>
        <p:spPr>
          <a:xfrm>
            <a:off x="2522220" y="1143000"/>
            <a:ext cx="7147560" cy="616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4604" algn="ctr">
              <a:lnSpc>
                <a:spcPts val="4550"/>
              </a:lnSpc>
              <a:spcBef>
                <a:spcPts val="100"/>
              </a:spcBef>
            </a:pPr>
            <a:r>
              <a:rPr lang="en-GB" sz="2800" b="1" i="1" spc="10" dirty="0">
                <a:solidFill>
                  <a:srgbClr val="C00000"/>
                </a:solidFill>
                <a:latin typeface="Arial"/>
                <a:cs typeface="Arial"/>
              </a:rPr>
              <a:t>KA</a:t>
            </a:r>
            <a:r>
              <a:rPr lang="en-GB" sz="2800" b="1" i="1" spc="5" dirty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lang="en-GB" sz="2800" b="1" i="1" spc="-70" dirty="0">
                <a:solidFill>
                  <a:srgbClr val="C00000"/>
                </a:solidFill>
                <a:latin typeface="Arial"/>
                <a:cs typeface="Arial"/>
              </a:rPr>
              <a:t>V</a:t>
            </a:r>
            <a:r>
              <a:rPr lang="en-GB" sz="2800" b="1" i="1" spc="-195" dirty="0">
                <a:solidFill>
                  <a:srgbClr val="C00000"/>
                </a:solidFill>
                <a:latin typeface="Arial"/>
                <a:cs typeface="Arial"/>
              </a:rPr>
              <a:t>AS</a:t>
            </a:r>
            <a:r>
              <a:rPr lang="en-GB" sz="2800" dirty="0">
                <a:latin typeface="Arial"/>
                <a:cs typeface="Arial"/>
              </a:rPr>
              <a:t> </a:t>
            </a:r>
            <a:r>
              <a:rPr lang="en-GB" sz="2800" b="1" i="1" spc="-220" dirty="0">
                <a:solidFill>
                  <a:srgbClr val="002060"/>
                </a:solidFill>
                <a:latin typeface="Arial"/>
                <a:cs typeface="Arial"/>
              </a:rPr>
              <a:t>PEMETAAN POTENSI WILAYAH</a:t>
            </a:r>
            <a:endParaRPr lang="en-GB" sz="2800" dirty="0">
              <a:latin typeface="Arial"/>
              <a:cs typeface="Arial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DDC654-8FA0-443A-AB5E-7AC801C195B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18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1FFE38-6DDE-9C4B-BDD8-B30A07E1A1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9850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76232" y="2868590"/>
            <a:ext cx="6724967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spc="5" dirty="0"/>
              <a:t>TERIMA</a:t>
            </a:r>
            <a:r>
              <a:rPr lang="en-ID" sz="7200" spc="5" dirty="0"/>
              <a:t> </a:t>
            </a:r>
            <a:r>
              <a:rPr sz="7200" spc="5" dirty="0"/>
              <a:t>KASIH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C99A72-797A-4F9B-B1A2-42E0DEB9D04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19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FC2BBF-5D10-434D-BB20-ED4419BA3E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21"/>
            <a:ext cx="6985000" cy="1143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4C35AA-DBC4-CD46-9F25-E31FD9B4E9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9850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402477" y="1905000"/>
            <a:ext cx="7387046" cy="4239521"/>
          </a:xfrm>
          <a:prstGeom prst="rect">
            <a:avLst/>
          </a:prstGeom>
          <a:blipFill>
            <a:blip r:embed="rId2" cstate="print"/>
            <a:stretch>
              <a:fillRect l="-25215" t="-25759" r="-13915" b="-9445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 rot="3517333">
            <a:off x="4761079" y="4878181"/>
            <a:ext cx="770890" cy="697230"/>
          </a:xfrm>
          <a:custGeom>
            <a:avLst/>
            <a:gdLst/>
            <a:ahLst/>
            <a:cxnLst/>
            <a:rect l="l" t="t" r="r" b="b"/>
            <a:pathLst>
              <a:path w="770889" h="697229">
                <a:moveTo>
                  <a:pt x="456514" y="0"/>
                </a:moveTo>
                <a:lnTo>
                  <a:pt x="71208" y="150495"/>
                </a:lnTo>
                <a:lnTo>
                  <a:pt x="192658" y="461454"/>
                </a:lnTo>
                <a:lnTo>
                  <a:pt x="0" y="536702"/>
                </a:lnTo>
                <a:lnTo>
                  <a:pt x="506768" y="697153"/>
                </a:lnTo>
                <a:lnTo>
                  <a:pt x="770623" y="235699"/>
                </a:lnTo>
                <a:lnTo>
                  <a:pt x="577964" y="310946"/>
                </a:lnTo>
                <a:lnTo>
                  <a:pt x="45651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56A8642-EA46-40AE-9B50-5EB2D1678AA1}"/>
              </a:ext>
            </a:extLst>
          </p:cNvPr>
          <p:cNvSpPr/>
          <p:nvPr/>
        </p:nvSpPr>
        <p:spPr>
          <a:xfrm>
            <a:off x="2843698" y="1133667"/>
            <a:ext cx="6504603" cy="568394"/>
          </a:xfrm>
          <a:prstGeom prst="roundRect">
            <a:avLst/>
          </a:prstGeom>
          <a:solidFill>
            <a:srgbClr val="BA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MODUL PANDUAN KKN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260BB8-7DCF-4BBC-9C7A-04779BE4CDF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2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7ED6F6-76AD-C841-A951-17D4919548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721"/>
            <a:ext cx="69850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2C5F58A-CD1F-431E-B9FB-E59BBDA970BC}"/>
              </a:ext>
            </a:extLst>
          </p:cNvPr>
          <p:cNvSpPr/>
          <p:nvPr/>
        </p:nvSpPr>
        <p:spPr>
          <a:xfrm>
            <a:off x="2843699" y="1371600"/>
            <a:ext cx="6504603" cy="568394"/>
          </a:xfrm>
          <a:prstGeom prst="roundRect">
            <a:avLst/>
          </a:prstGeom>
          <a:solidFill>
            <a:srgbClr val="BA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TUJUAN KEGIATAN PEMBELAJARAN</a:t>
            </a:r>
          </a:p>
        </p:txBody>
      </p:sp>
      <p:sp>
        <p:nvSpPr>
          <p:cNvPr id="4" name="object 4"/>
          <p:cNvSpPr/>
          <p:nvPr/>
        </p:nvSpPr>
        <p:spPr>
          <a:xfrm>
            <a:off x="1381125" y="2580119"/>
            <a:ext cx="2773680" cy="2773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18D650F-AECA-4720-8E7A-2763DA811B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7725" y="2438401"/>
            <a:ext cx="6391276" cy="2667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886325" y="2438400"/>
            <a:ext cx="6010275" cy="2449388"/>
          </a:xfrm>
          <a:prstGeom prst="rect">
            <a:avLst/>
          </a:prstGeom>
        </p:spPr>
        <p:txBody>
          <a:bodyPr vert="horz" wrap="square" lIns="0" tIns="2235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60"/>
              </a:spcBef>
            </a:pPr>
            <a:r>
              <a:rPr lang="en-GB" sz="1600" b="1" spc="-15" dirty="0" err="1">
                <a:solidFill>
                  <a:schemeClr val="bg1"/>
                </a:solidFill>
                <a:latin typeface="Arial"/>
                <a:cs typeface="Arial"/>
              </a:rPr>
              <a:t>Peserta</a:t>
            </a:r>
            <a:r>
              <a:rPr lang="en-GB" sz="1600" b="1" spc="-1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GB" sz="1600" b="1" spc="70" dirty="0" err="1">
                <a:solidFill>
                  <a:schemeClr val="bg1"/>
                </a:solidFill>
                <a:latin typeface="Arial"/>
                <a:cs typeface="Arial"/>
              </a:rPr>
              <a:t>mampu</a:t>
            </a:r>
            <a:r>
              <a:rPr lang="en-GB" sz="1600" b="1" spc="-14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GB" sz="1600" b="1" spc="-5" dirty="0">
                <a:solidFill>
                  <a:schemeClr val="bg1"/>
                </a:solidFill>
                <a:latin typeface="Arial"/>
                <a:cs typeface="Arial"/>
              </a:rPr>
              <a:t>:</a:t>
            </a:r>
            <a:endParaRPr lang="en-GB" sz="16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240665" indent="-228600">
              <a:lnSpc>
                <a:spcPct val="100000"/>
              </a:lnSpc>
              <a:spcBef>
                <a:spcPts val="1545"/>
              </a:spcBef>
              <a:buChar char="•"/>
              <a:tabLst>
                <a:tab pos="241300" algn="l"/>
              </a:tabLst>
            </a:pPr>
            <a:r>
              <a:rPr lang="en-GB" sz="1600" spc="40" dirty="0" err="1">
                <a:solidFill>
                  <a:schemeClr val="bg1"/>
                </a:solidFill>
                <a:latin typeface="Arial"/>
                <a:cs typeface="Arial"/>
              </a:rPr>
              <a:t>Mendeskripsikan</a:t>
            </a:r>
            <a:r>
              <a:rPr lang="en-GB" sz="1600" spc="-8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GB" sz="1600" spc="5" dirty="0" err="1">
                <a:solidFill>
                  <a:schemeClr val="bg1"/>
                </a:solidFill>
                <a:latin typeface="Arial"/>
                <a:cs typeface="Arial"/>
              </a:rPr>
              <a:t>lokasi</a:t>
            </a:r>
            <a:r>
              <a:rPr lang="en-GB" sz="1600" spc="5" dirty="0">
                <a:solidFill>
                  <a:schemeClr val="bg1"/>
                </a:solidFill>
                <a:latin typeface="Arial"/>
                <a:cs typeface="Arial"/>
              </a:rPr>
              <a:t>,</a:t>
            </a:r>
            <a:endParaRPr lang="en-GB" sz="16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240665" marR="592455" indent="-228600">
              <a:lnSpc>
                <a:spcPts val="2500"/>
              </a:lnSpc>
              <a:spcBef>
                <a:spcPts val="985"/>
              </a:spcBef>
              <a:buChar char="•"/>
              <a:tabLst>
                <a:tab pos="241300" algn="l"/>
              </a:tabLst>
            </a:pPr>
            <a:r>
              <a:rPr lang="en-GB" sz="1600" spc="85" dirty="0" err="1">
                <a:solidFill>
                  <a:schemeClr val="bg1"/>
                </a:solidFill>
                <a:latin typeface="Arial"/>
                <a:cs typeface="Arial"/>
              </a:rPr>
              <a:t>Menggali</a:t>
            </a:r>
            <a:r>
              <a:rPr lang="en-GB" sz="1600" spc="8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GB" sz="1600" spc="65" dirty="0" err="1">
                <a:solidFill>
                  <a:schemeClr val="bg1"/>
                </a:solidFill>
                <a:latin typeface="Arial"/>
                <a:cs typeface="Arial"/>
              </a:rPr>
              <a:t>potensi</a:t>
            </a:r>
            <a:r>
              <a:rPr lang="en-GB" sz="1600" spc="6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GB" sz="1600" spc="-51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GB" sz="1600" spc="35" dirty="0" err="1">
                <a:solidFill>
                  <a:schemeClr val="bg1"/>
                </a:solidFill>
                <a:latin typeface="Arial"/>
                <a:cs typeface="Arial"/>
              </a:rPr>
              <a:t>sumber</a:t>
            </a:r>
            <a:r>
              <a:rPr lang="en-GB" sz="1600" spc="3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GB" sz="1600" spc="35" dirty="0" err="1">
                <a:solidFill>
                  <a:schemeClr val="bg1"/>
                </a:solidFill>
                <a:latin typeface="Arial"/>
                <a:cs typeface="Arial"/>
              </a:rPr>
              <a:t>daya</a:t>
            </a:r>
            <a:r>
              <a:rPr lang="en-GB" sz="1600" spc="3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Arial"/>
                <a:cs typeface="Arial"/>
              </a:rPr>
              <a:t>manusia</a:t>
            </a:r>
            <a:r>
              <a:rPr lang="en-GB" sz="1600" dirty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en-GB" sz="1600" spc="-20" dirty="0" err="1">
                <a:solidFill>
                  <a:schemeClr val="bg1"/>
                </a:solidFill>
                <a:latin typeface="Arial"/>
                <a:cs typeface="Arial"/>
              </a:rPr>
              <a:t>sosial</a:t>
            </a:r>
            <a:r>
              <a:rPr lang="en-GB" sz="1600" spc="-20" dirty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en-GB" sz="1600" spc="-20" dirty="0" err="1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lang="en-GB" sz="1600" spc="5" dirty="0" err="1">
                <a:solidFill>
                  <a:schemeClr val="bg1"/>
                </a:solidFill>
                <a:latin typeface="Arial"/>
                <a:cs typeface="Arial"/>
              </a:rPr>
              <a:t>lam</a:t>
            </a:r>
            <a:endParaRPr lang="en-GB" sz="16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240665" marR="5080" indent="-228600">
              <a:lnSpc>
                <a:spcPts val="2500"/>
              </a:lnSpc>
              <a:spcBef>
                <a:spcPts val="1000"/>
              </a:spcBef>
              <a:buChar char="•"/>
              <a:tabLst>
                <a:tab pos="241300" algn="l"/>
              </a:tabLst>
            </a:pPr>
            <a:r>
              <a:rPr lang="en-GB" sz="1600" spc="35" dirty="0" err="1">
                <a:solidFill>
                  <a:schemeClr val="bg1"/>
                </a:solidFill>
                <a:latin typeface="Arial"/>
                <a:cs typeface="Arial"/>
              </a:rPr>
              <a:t>Merumuskan</a:t>
            </a:r>
            <a:r>
              <a:rPr lang="en-GB" sz="1600" spc="3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GB" sz="1600" spc="-5" dirty="0" err="1">
                <a:solidFill>
                  <a:schemeClr val="bg1"/>
                </a:solidFill>
                <a:latin typeface="Arial"/>
                <a:cs typeface="Arial"/>
              </a:rPr>
              <a:t>arahan</a:t>
            </a:r>
            <a:r>
              <a:rPr lang="en-GB" sz="1600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GB" sz="1600" spc="90" dirty="0">
                <a:solidFill>
                  <a:schemeClr val="bg1"/>
                </a:solidFill>
                <a:latin typeface="Arial"/>
                <a:cs typeface="Arial"/>
              </a:rPr>
              <a:t>program </a:t>
            </a:r>
            <a:r>
              <a:rPr lang="en-GB" sz="1600" dirty="0" err="1">
                <a:solidFill>
                  <a:schemeClr val="bg1"/>
                </a:solidFill>
                <a:latin typeface="Arial"/>
                <a:cs typeface="Arial"/>
              </a:rPr>
              <a:t>kewirausahaan</a:t>
            </a:r>
            <a:r>
              <a:rPr lang="en-GB" sz="1600" spc="-434" dirty="0">
                <a:solidFill>
                  <a:schemeClr val="bg1"/>
                </a:solidFill>
                <a:latin typeface="Arial"/>
                <a:cs typeface="Arial"/>
              </a:rPr>
              <a:t>  </a:t>
            </a:r>
            <a:r>
              <a:rPr lang="en-GB" sz="1600" spc="40" dirty="0">
                <a:solidFill>
                  <a:schemeClr val="bg1"/>
                </a:solidFill>
                <a:latin typeface="Arial"/>
                <a:cs typeface="Arial"/>
              </a:rPr>
              <a:t>yang  </a:t>
            </a:r>
            <a:r>
              <a:rPr lang="en-GB" sz="1600" spc="70" dirty="0" err="1">
                <a:solidFill>
                  <a:schemeClr val="bg1"/>
                </a:solidFill>
                <a:latin typeface="Arial"/>
                <a:cs typeface="Arial"/>
              </a:rPr>
              <a:t>bersumber</a:t>
            </a:r>
            <a:r>
              <a:rPr lang="en-GB" sz="1600" spc="70" dirty="0">
                <a:solidFill>
                  <a:schemeClr val="bg1"/>
                </a:solidFill>
                <a:latin typeface="Arial"/>
                <a:cs typeface="Arial"/>
              </a:rPr>
              <a:t> pada </a:t>
            </a:r>
            <a:r>
              <a:rPr lang="en-GB" sz="1600" spc="65" dirty="0" err="1">
                <a:solidFill>
                  <a:schemeClr val="bg1"/>
                </a:solidFill>
                <a:latin typeface="Arial"/>
                <a:cs typeface="Arial"/>
              </a:rPr>
              <a:t>potensi</a:t>
            </a:r>
            <a:r>
              <a:rPr lang="en-GB" sz="1600" spc="6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GB" sz="1600" spc="5" dirty="0" err="1">
                <a:solidFill>
                  <a:schemeClr val="bg1"/>
                </a:solidFill>
                <a:latin typeface="Arial"/>
                <a:cs typeface="Arial"/>
              </a:rPr>
              <a:t>desa</a:t>
            </a:r>
            <a:r>
              <a:rPr lang="en-GB" sz="1600" spc="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GB" sz="1600" spc="40" dirty="0">
                <a:solidFill>
                  <a:schemeClr val="bg1"/>
                </a:solidFill>
                <a:latin typeface="Arial"/>
                <a:cs typeface="Arial"/>
              </a:rPr>
              <a:t>yang </a:t>
            </a:r>
            <a:r>
              <a:rPr lang="en-GB" sz="1600" spc="75" dirty="0" err="1">
                <a:solidFill>
                  <a:schemeClr val="bg1"/>
                </a:solidFill>
                <a:latin typeface="Arial"/>
                <a:cs typeface="Arial"/>
              </a:rPr>
              <a:t>dapat</a:t>
            </a:r>
            <a:r>
              <a:rPr lang="en-GB" sz="1600" spc="75" dirty="0">
                <a:solidFill>
                  <a:schemeClr val="bg1"/>
                </a:solidFill>
                <a:latin typeface="Arial"/>
                <a:cs typeface="Arial"/>
              </a:rPr>
              <a:t>  </a:t>
            </a:r>
            <a:r>
              <a:rPr lang="en-GB" sz="1600" spc="40" dirty="0" err="1">
                <a:solidFill>
                  <a:schemeClr val="bg1"/>
                </a:solidFill>
                <a:latin typeface="Arial"/>
                <a:cs typeface="Arial"/>
              </a:rPr>
              <a:t>dilakukan</a:t>
            </a:r>
            <a:r>
              <a:rPr lang="en-GB" sz="1600" spc="-8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GB" sz="1600" spc="75" dirty="0">
                <a:solidFill>
                  <a:schemeClr val="bg1"/>
                </a:solidFill>
                <a:latin typeface="Arial"/>
                <a:cs typeface="Arial"/>
              </a:rPr>
              <a:t>oleh</a:t>
            </a:r>
            <a:r>
              <a:rPr lang="en-GB" sz="1600" spc="-8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GB" sz="1600" spc="95" dirty="0">
                <a:solidFill>
                  <a:schemeClr val="bg1"/>
                </a:solidFill>
                <a:latin typeface="Arial"/>
                <a:cs typeface="Arial"/>
              </a:rPr>
              <a:t>pemuda</a:t>
            </a:r>
            <a:r>
              <a:rPr lang="en-GB" sz="1600" spc="-7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GB" sz="1600" spc="35" dirty="0">
                <a:solidFill>
                  <a:schemeClr val="bg1"/>
                </a:solidFill>
                <a:latin typeface="Arial"/>
                <a:cs typeface="Arial"/>
              </a:rPr>
              <a:t>miskin</a:t>
            </a:r>
            <a:r>
              <a:rPr lang="en-GB" sz="1600" spc="-8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GB" sz="1600" spc="65" dirty="0">
                <a:solidFill>
                  <a:schemeClr val="bg1"/>
                </a:solidFill>
                <a:latin typeface="Arial"/>
                <a:cs typeface="Arial"/>
              </a:rPr>
              <a:t>dan</a:t>
            </a:r>
            <a:r>
              <a:rPr lang="en-GB" sz="1600" spc="-7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GB" sz="1600" spc="35" dirty="0" err="1">
                <a:solidFill>
                  <a:schemeClr val="bg1"/>
                </a:solidFill>
                <a:latin typeface="Arial"/>
                <a:cs typeface="Arial"/>
              </a:rPr>
              <a:t>rentan</a:t>
            </a:r>
            <a:r>
              <a:rPr lang="en-GB" sz="1600" spc="-8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GB" sz="1600" spc="-35" dirty="0">
                <a:solidFill>
                  <a:schemeClr val="bg1"/>
                </a:solidFill>
                <a:latin typeface="Arial"/>
                <a:cs typeface="Arial"/>
              </a:rPr>
              <a:t>(</a:t>
            </a:r>
            <a:r>
              <a:rPr lang="en-GB" sz="1600" spc="-35" dirty="0" err="1">
                <a:solidFill>
                  <a:schemeClr val="bg1"/>
                </a:solidFill>
                <a:latin typeface="Arial"/>
                <a:cs typeface="Arial"/>
              </a:rPr>
              <a:t>usia</a:t>
            </a:r>
            <a:r>
              <a:rPr lang="en-GB" sz="1600" spc="-7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GB" sz="1600" spc="60" dirty="0">
                <a:solidFill>
                  <a:schemeClr val="bg1"/>
                </a:solidFill>
                <a:latin typeface="Arial"/>
                <a:cs typeface="Arial"/>
              </a:rPr>
              <a:t>18 </a:t>
            </a:r>
            <a:r>
              <a:rPr lang="en-GB" sz="1600" dirty="0">
                <a:solidFill>
                  <a:schemeClr val="bg1"/>
                </a:solidFill>
                <a:latin typeface="Arial"/>
                <a:cs typeface="Arial"/>
              </a:rPr>
              <a:t>- </a:t>
            </a:r>
            <a:r>
              <a:rPr lang="en-GB" sz="1600" spc="60" dirty="0">
                <a:solidFill>
                  <a:schemeClr val="bg1"/>
                </a:solidFill>
                <a:latin typeface="Arial"/>
                <a:cs typeface="Arial"/>
              </a:rPr>
              <a:t>34 </a:t>
            </a:r>
            <a:r>
              <a:rPr lang="en-GB" sz="1600" spc="20" dirty="0" err="1">
                <a:solidFill>
                  <a:schemeClr val="bg1"/>
                </a:solidFill>
                <a:latin typeface="Arial"/>
                <a:cs typeface="Arial"/>
              </a:rPr>
              <a:t>tahun</a:t>
            </a:r>
            <a:r>
              <a:rPr lang="en-GB" sz="1600" spc="20" dirty="0">
                <a:solidFill>
                  <a:schemeClr val="bg1"/>
                </a:solidFill>
                <a:latin typeface="Arial"/>
                <a:cs typeface="Arial"/>
              </a:rPr>
              <a:t>) </a:t>
            </a:r>
            <a:r>
              <a:rPr lang="en-GB" sz="1600" spc="135" dirty="0">
                <a:solidFill>
                  <a:schemeClr val="bg1"/>
                </a:solidFill>
                <a:latin typeface="Arial"/>
                <a:cs typeface="Arial"/>
              </a:rPr>
              <a:t>di </a:t>
            </a:r>
            <a:r>
              <a:rPr lang="en-GB" sz="1600" spc="15" dirty="0" err="1">
                <a:solidFill>
                  <a:schemeClr val="bg1"/>
                </a:solidFill>
                <a:latin typeface="Arial"/>
                <a:cs typeface="Arial"/>
              </a:rPr>
              <a:t>lokasi</a:t>
            </a:r>
            <a:r>
              <a:rPr lang="en-GB" sz="1600" spc="1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GB" sz="1600" spc="-500" dirty="0">
                <a:solidFill>
                  <a:schemeClr val="bg1"/>
                </a:solidFill>
                <a:latin typeface="Arial"/>
                <a:cs typeface="Arial"/>
              </a:rPr>
              <a:t>   </a:t>
            </a:r>
            <a:r>
              <a:rPr lang="en-GB" sz="1600" spc="-35" dirty="0">
                <a:solidFill>
                  <a:schemeClr val="bg1"/>
                </a:solidFill>
                <a:latin typeface="Arial"/>
                <a:cs typeface="Arial"/>
              </a:rPr>
              <a:t>KKN</a:t>
            </a:r>
            <a:endParaRPr lang="en-GB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3A9F0C-3477-41DB-BC93-2D89EF6C0F9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3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93E594-74A1-8B46-BA72-7A3E6A88E8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721"/>
            <a:ext cx="69850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34C66033-BF19-45C1-94B4-C77044D3DA34}"/>
              </a:ext>
            </a:extLst>
          </p:cNvPr>
          <p:cNvGrpSpPr/>
          <p:nvPr/>
        </p:nvGrpSpPr>
        <p:grpSpPr>
          <a:xfrm>
            <a:off x="2514600" y="1219200"/>
            <a:ext cx="6123360" cy="5188220"/>
            <a:chOff x="1826381" y="1252004"/>
            <a:chExt cx="6123360" cy="5188220"/>
          </a:xfrm>
        </p:grpSpPr>
        <p:sp>
          <p:nvSpPr>
            <p:cNvPr id="2" name="object 2"/>
            <p:cNvSpPr/>
            <p:nvPr/>
          </p:nvSpPr>
          <p:spPr>
            <a:xfrm>
              <a:off x="4088502" y="4676202"/>
              <a:ext cx="585470" cy="532130"/>
            </a:xfrm>
            <a:custGeom>
              <a:avLst/>
              <a:gdLst/>
              <a:ahLst/>
              <a:cxnLst/>
              <a:rect l="l" t="t" r="r" b="b"/>
              <a:pathLst>
                <a:path w="585470" h="532129">
                  <a:moveTo>
                    <a:pt x="0" y="0"/>
                  </a:moveTo>
                  <a:lnTo>
                    <a:pt x="585308" y="532099"/>
                  </a:lnTo>
                </a:path>
              </a:pathLst>
            </a:custGeom>
            <a:ln w="12708">
              <a:solidFill>
                <a:srgbClr val="3441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088532" y="2477889"/>
              <a:ext cx="585470" cy="532130"/>
            </a:xfrm>
            <a:custGeom>
              <a:avLst/>
              <a:gdLst/>
              <a:ahLst/>
              <a:cxnLst/>
              <a:rect l="l" t="t" r="r" b="b"/>
              <a:pathLst>
                <a:path w="585470" h="532130">
                  <a:moveTo>
                    <a:pt x="0" y="532099"/>
                  </a:moveTo>
                  <a:lnTo>
                    <a:pt x="585308" y="0"/>
                  </a:lnTo>
                </a:path>
              </a:pathLst>
            </a:custGeom>
            <a:ln w="12708">
              <a:solidFill>
                <a:srgbClr val="3441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483023" y="1252004"/>
              <a:ext cx="1466850" cy="1466850"/>
            </a:xfrm>
            <a:custGeom>
              <a:avLst/>
              <a:gdLst/>
              <a:ahLst/>
              <a:cxnLst/>
              <a:rect l="l" t="t" r="r" b="b"/>
              <a:pathLst>
                <a:path w="1466850" h="1466850">
                  <a:moveTo>
                    <a:pt x="733259" y="0"/>
                  </a:moveTo>
                  <a:lnTo>
                    <a:pt x="685046" y="1559"/>
                  </a:lnTo>
                  <a:lnTo>
                    <a:pt x="637666" y="6174"/>
                  </a:lnTo>
                  <a:lnTo>
                    <a:pt x="591215" y="13747"/>
                  </a:lnTo>
                  <a:lnTo>
                    <a:pt x="545791" y="24182"/>
                  </a:lnTo>
                  <a:lnTo>
                    <a:pt x="501489" y="37382"/>
                  </a:lnTo>
                  <a:lnTo>
                    <a:pt x="458406" y="53250"/>
                  </a:lnTo>
                  <a:lnTo>
                    <a:pt x="416640" y="71691"/>
                  </a:lnTo>
                  <a:lnTo>
                    <a:pt x="376286" y="92606"/>
                  </a:lnTo>
                  <a:lnTo>
                    <a:pt x="337441" y="115901"/>
                  </a:lnTo>
                  <a:lnTo>
                    <a:pt x="300202" y="141477"/>
                  </a:lnTo>
                  <a:lnTo>
                    <a:pt x="264665" y="169239"/>
                  </a:lnTo>
                  <a:lnTo>
                    <a:pt x="230927" y="199089"/>
                  </a:lnTo>
                  <a:lnTo>
                    <a:pt x="199085" y="230932"/>
                  </a:lnTo>
                  <a:lnTo>
                    <a:pt x="169235" y="264670"/>
                  </a:lnTo>
                  <a:lnTo>
                    <a:pt x="141473" y="300207"/>
                  </a:lnTo>
                  <a:lnTo>
                    <a:pt x="115898" y="337446"/>
                  </a:lnTo>
                  <a:lnTo>
                    <a:pt x="92604" y="376291"/>
                  </a:lnTo>
                  <a:lnTo>
                    <a:pt x="71689" y="416645"/>
                  </a:lnTo>
                  <a:lnTo>
                    <a:pt x="53249" y="458412"/>
                  </a:lnTo>
                  <a:lnTo>
                    <a:pt x="37381" y="501494"/>
                  </a:lnTo>
                  <a:lnTo>
                    <a:pt x="24181" y="545795"/>
                  </a:lnTo>
                  <a:lnTo>
                    <a:pt x="13747" y="591219"/>
                  </a:lnTo>
                  <a:lnTo>
                    <a:pt x="6174" y="637669"/>
                  </a:lnTo>
                  <a:lnTo>
                    <a:pt x="1559" y="685048"/>
                  </a:lnTo>
                  <a:lnTo>
                    <a:pt x="0" y="733259"/>
                  </a:lnTo>
                  <a:lnTo>
                    <a:pt x="1559" y="781471"/>
                  </a:lnTo>
                  <a:lnTo>
                    <a:pt x="6174" y="828850"/>
                  </a:lnTo>
                  <a:lnTo>
                    <a:pt x="13747" y="875300"/>
                  </a:lnTo>
                  <a:lnTo>
                    <a:pt x="24181" y="920724"/>
                  </a:lnTo>
                  <a:lnTo>
                    <a:pt x="37381" y="965025"/>
                  </a:lnTo>
                  <a:lnTo>
                    <a:pt x="53249" y="1008107"/>
                  </a:lnTo>
                  <a:lnTo>
                    <a:pt x="71689" y="1049873"/>
                  </a:lnTo>
                  <a:lnTo>
                    <a:pt x="92604" y="1090227"/>
                  </a:lnTo>
                  <a:lnTo>
                    <a:pt x="115898" y="1129072"/>
                  </a:lnTo>
                  <a:lnTo>
                    <a:pt x="141473" y="1166312"/>
                  </a:lnTo>
                  <a:lnTo>
                    <a:pt x="169235" y="1201849"/>
                  </a:lnTo>
                  <a:lnTo>
                    <a:pt x="199085" y="1235587"/>
                  </a:lnTo>
                  <a:lnTo>
                    <a:pt x="230927" y="1267430"/>
                  </a:lnTo>
                  <a:lnTo>
                    <a:pt x="264665" y="1297280"/>
                  </a:lnTo>
                  <a:lnTo>
                    <a:pt x="300202" y="1325042"/>
                  </a:lnTo>
                  <a:lnTo>
                    <a:pt x="337441" y="1350618"/>
                  </a:lnTo>
                  <a:lnTo>
                    <a:pt x="376286" y="1373912"/>
                  </a:lnTo>
                  <a:lnTo>
                    <a:pt x="416640" y="1394828"/>
                  </a:lnTo>
                  <a:lnTo>
                    <a:pt x="458406" y="1413268"/>
                  </a:lnTo>
                  <a:lnTo>
                    <a:pt x="501489" y="1429137"/>
                  </a:lnTo>
                  <a:lnTo>
                    <a:pt x="545791" y="1442337"/>
                  </a:lnTo>
                  <a:lnTo>
                    <a:pt x="591215" y="1452772"/>
                  </a:lnTo>
                  <a:lnTo>
                    <a:pt x="637666" y="1460345"/>
                  </a:lnTo>
                  <a:lnTo>
                    <a:pt x="685046" y="1464960"/>
                  </a:lnTo>
                  <a:lnTo>
                    <a:pt x="733259" y="1466519"/>
                  </a:lnTo>
                  <a:lnTo>
                    <a:pt x="781471" y="1464960"/>
                  </a:lnTo>
                  <a:lnTo>
                    <a:pt x="828850" y="1460345"/>
                  </a:lnTo>
                  <a:lnTo>
                    <a:pt x="875299" y="1452772"/>
                  </a:lnTo>
                  <a:lnTo>
                    <a:pt x="920723" y="1442337"/>
                  </a:lnTo>
                  <a:lnTo>
                    <a:pt x="965024" y="1429137"/>
                  </a:lnTo>
                  <a:lnTo>
                    <a:pt x="1008105" y="1413268"/>
                  </a:lnTo>
                  <a:lnTo>
                    <a:pt x="1049871" y="1394828"/>
                  </a:lnTo>
                  <a:lnTo>
                    <a:pt x="1090224" y="1373912"/>
                  </a:lnTo>
                  <a:lnTo>
                    <a:pt x="1129069" y="1350618"/>
                  </a:lnTo>
                  <a:lnTo>
                    <a:pt x="1166307" y="1325042"/>
                  </a:lnTo>
                  <a:lnTo>
                    <a:pt x="1201844" y="1297280"/>
                  </a:lnTo>
                  <a:lnTo>
                    <a:pt x="1235581" y="1267430"/>
                  </a:lnTo>
                  <a:lnTo>
                    <a:pt x="1267423" y="1235587"/>
                  </a:lnTo>
                  <a:lnTo>
                    <a:pt x="1297273" y="1201849"/>
                  </a:lnTo>
                  <a:lnTo>
                    <a:pt x="1325033" y="1166312"/>
                  </a:lnTo>
                  <a:lnTo>
                    <a:pt x="1350609" y="1129072"/>
                  </a:lnTo>
                  <a:lnTo>
                    <a:pt x="1373903" y="1090227"/>
                  </a:lnTo>
                  <a:lnTo>
                    <a:pt x="1394818" y="1049873"/>
                  </a:lnTo>
                  <a:lnTo>
                    <a:pt x="1413258" y="1008107"/>
                  </a:lnTo>
                  <a:lnTo>
                    <a:pt x="1429126" y="965025"/>
                  </a:lnTo>
                  <a:lnTo>
                    <a:pt x="1442325" y="920724"/>
                  </a:lnTo>
                  <a:lnTo>
                    <a:pt x="1452760" y="875300"/>
                  </a:lnTo>
                  <a:lnTo>
                    <a:pt x="1460332" y="828850"/>
                  </a:lnTo>
                  <a:lnTo>
                    <a:pt x="1464947" y="781471"/>
                  </a:lnTo>
                  <a:lnTo>
                    <a:pt x="1466507" y="733259"/>
                  </a:lnTo>
                  <a:lnTo>
                    <a:pt x="1464947" y="685048"/>
                  </a:lnTo>
                  <a:lnTo>
                    <a:pt x="1460332" y="637669"/>
                  </a:lnTo>
                  <a:lnTo>
                    <a:pt x="1452760" y="591219"/>
                  </a:lnTo>
                  <a:lnTo>
                    <a:pt x="1442325" y="545795"/>
                  </a:lnTo>
                  <a:lnTo>
                    <a:pt x="1429126" y="501494"/>
                  </a:lnTo>
                  <a:lnTo>
                    <a:pt x="1413258" y="458412"/>
                  </a:lnTo>
                  <a:lnTo>
                    <a:pt x="1394818" y="416645"/>
                  </a:lnTo>
                  <a:lnTo>
                    <a:pt x="1373903" y="376291"/>
                  </a:lnTo>
                  <a:lnTo>
                    <a:pt x="1350609" y="337446"/>
                  </a:lnTo>
                  <a:lnTo>
                    <a:pt x="1325033" y="300207"/>
                  </a:lnTo>
                  <a:lnTo>
                    <a:pt x="1297273" y="264670"/>
                  </a:lnTo>
                  <a:lnTo>
                    <a:pt x="1267423" y="230932"/>
                  </a:lnTo>
                  <a:lnTo>
                    <a:pt x="1235581" y="199089"/>
                  </a:lnTo>
                  <a:lnTo>
                    <a:pt x="1201844" y="169239"/>
                  </a:lnTo>
                  <a:lnTo>
                    <a:pt x="1166307" y="141477"/>
                  </a:lnTo>
                  <a:lnTo>
                    <a:pt x="1129069" y="115901"/>
                  </a:lnTo>
                  <a:lnTo>
                    <a:pt x="1090224" y="92606"/>
                  </a:lnTo>
                  <a:lnTo>
                    <a:pt x="1049871" y="71691"/>
                  </a:lnTo>
                  <a:lnTo>
                    <a:pt x="1008105" y="53250"/>
                  </a:lnTo>
                  <a:lnTo>
                    <a:pt x="965024" y="37382"/>
                  </a:lnTo>
                  <a:lnTo>
                    <a:pt x="920723" y="24182"/>
                  </a:lnTo>
                  <a:lnTo>
                    <a:pt x="875299" y="13747"/>
                  </a:lnTo>
                  <a:lnTo>
                    <a:pt x="828850" y="6174"/>
                  </a:lnTo>
                  <a:lnTo>
                    <a:pt x="781471" y="1559"/>
                  </a:lnTo>
                  <a:lnTo>
                    <a:pt x="733259" y="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 txBox="1"/>
            <p:nvPr/>
          </p:nvSpPr>
          <p:spPr>
            <a:xfrm>
              <a:off x="4756124" y="1770379"/>
              <a:ext cx="920750" cy="397510"/>
            </a:xfrm>
            <a:prstGeom prst="rect">
              <a:avLst/>
            </a:prstGeom>
          </p:spPr>
          <p:txBody>
            <a:bodyPr vert="horz" wrap="square" lIns="0" tIns="6350" rIns="0" bIns="0" rtlCol="0">
              <a:spAutoFit/>
            </a:bodyPr>
            <a:lstStyle/>
            <a:p>
              <a:pPr marL="12700" marR="5080" indent="118745">
                <a:lnSpc>
                  <a:spcPct val="103299"/>
                </a:lnSpc>
                <a:spcBef>
                  <a:spcPts val="50"/>
                </a:spcBef>
              </a:pPr>
              <a:r>
                <a:rPr sz="1200" b="1" spc="20" dirty="0">
                  <a:solidFill>
                    <a:srgbClr val="FFFFFF"/>
                  </a:solidFill>
                  <a:latin typeface="Arial"/>
                  <a:cs typeface="Arial"/>
                </a:rPr>
                <a:t>KONDISI  </a:t>
              </a:r>
              <a:r>
                <a:rPr sz="1200" b="1" spc="-20" dirty="0">
                  <a:solidFill>
                    <a:srgbClr val="FFFFFF"/>
                  </a:solidFill>
                  <a:latin typeface="Arial"/>
                  <a:cs typeface="Arial"/>
                </a:rPr>
                <a:t>GEOGRAFIS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9" name="object 9"/>
            <p:cNvSpPr txBox="1"/>
            <p:nvPr/>
          </p:nvSpPr>
          <p:spPr>
            <a:xfrm>
              <a:off x="6083477" y="1424914"/>
              <a:ext cx="1691639" cy="1040765"/>
            </a:xfrm>
            <a:prstGeom prst="rect">
              <a:avLst/>
            </a:prstGeom>
          </p:spPr>
          <p:txBody>
            <a:bodyPr vert="horz" wrap="square" lIns="0" tIns="52069" rIns="0" bIns="0" rtlCol="0">
              <a:spAutoFit/>
            </a:bodyPr>
            <a:lstStyle/>
            <a:p>
              <a:pPr marL="127000" indent="-114935">
                <a:lnSpc>
                  <a:spcPct val="100000"/>
                </a:lnSpc>
                <a:spcBef>
                  <a:spcPts val="409"/>
                </a:spcBef>
                <a:buChar char="•"/>
                <a:tabLst>
                  <a:tab pos="127635" algn="l"/>
                </a:tabLst>
              </a:pPr>
              <a:r>
                <a:rPr sz="1400" spc="-10" dirty="0">
                  <a:latin typeface="Arial"/>
                  <a:cs typeface="Arial"/>
                </a:rPr>
                <a:t>Letak</a:t>
              </a:r>
              <a:endParaRPr sz="1400" dirty="0">
                <a:latin typeface="Arial"/>
                <a:cs typeface="Arial"/>
              </a:endParaRPr>
            </a:p>
            <a:p>
              <a:pPr marL="127000" indent="-114935">
                <a:lnSpc>
                  <a:spcPct val="100000"/>
                </a:lnSpc>
                <a:spcBef>
                  <a:spcPts val="315"/>
                </a:spcBef>
                <a:buChar char="•"/>
                <a:tabLst>
                  <a:tab pos="127635" algn="l"/>
                </a:tabLst>
              </a:pPr>
              <a:r>
                <a:rPr sz="1400" spc="5" dirty="0">
                  <a:latin typeface="Arial"/>
                  <a:cs typeface="Arial"/>
                </a:rPr>
                <a:t>Penggunaan</a:t>
              </a:r>
              <a:r>
                <a:rPr sz="1400" spc="-75" dirty="0">
                  <a:latin typeface="Arial"/>
                  <a:cs typeface="Arial"/>
                </a:rPr>
                <a:t> </a:t>
              </a:r>
              <a:r>
                <a:rPr sz="1400" spc="-15" dirty="0">
                  <a:latin typeface="Arial"/>
                  <a:cs typeface="Arial"/>
                </a:rPr>
                <a:t>Lahan</a:t>
              </a:r>
              <a:endParaRPr sz="1400" dirty="0">
                <a:latin typeface="Arial"/>
                <a:cs typeface="Arial"/>
              </a:endParaRPr>
            </a:p>
            <a:p>
              <a:pPr marL="127000" indent="-114935">
                <a:lnSpc>
                  <a:spcPct val="100000"/>
                </a:lnSpc>
                <a:spcBef>
                  <a:spcPts val="335"/>
                </a:spcBef>
                <a:buChar char="•"/>
                <a:tabLst>
                  <a:tab pos="127635" algn="l"/>
                </a:tabLst>
              </a:pPr>
              <a:r>
                <a:rPr sz="1400" spc="-25" dirty="0">
                  <a:latin typeface="Arial"/>
                  <a:cs typeface="Arial"/>
                </a:rPr>
                <a:t>Fasilitas</a:t>
              </a:r>
              <a:r>
                <a:rPr sz="1400" spc="-45" dirty="0">
                  <a:latin typeface="Arial"/>
                  <a:cs typeface="Arial"/>
                </a:rPr>
                <a:t> </a:t>
              </a:r>
              <a:r>
                <a:rPr sz="1400" spc="35" dirty="0">
                  <a:latin typeface="Arial"/>
                  <a:cs typeface="Arial"/>
                </a:rPr>
                <a:t>Umum</a:t>
              </a:r>
              <a:endParaRPr sz="1400" dirty="0">
                <a:latin typeface="Arial"/>
                <a:cs typeface="Arial"/>
              </a:endParaRPr>
            </a:p>
            <a:p>
              <a:pPr marL="127000" indent="-114935">
                <a:lnSpc>
                  <a:spcPct val="100000"/>
                </a:lnSpc>
                <a:spcBef>
                  <a:spcPts val="310"/>
                </a:spcBef>
                <a:buChar char="•"/>
                <a:tabLst>
                  <a:tab pos="127635" algn="l"/>
                </a:tabLst>
              </a:pPr>
              <a:r>
                <a:rPr sz="1400" spc="30" dirty="0">
                  <a:latin typeface="Arial"/>
                  <a:cs typeface="Arial"/>
                </a:rPr>
                <a:t>Orbitasi</a:t>
              </a:r>
              <a:endParaRPr sz="1400" dirty="0">
                <a:latin typeface="Arial"/>
                <a:cs typeface="Arial"/>
              </a:endParaRPr>
            </a:p>
          </p:txBody>
        </p:sp>
        <p:sp>
          <p:nvSpPr>
            <p:cNvPr id="14" name="object 14"/>
            <p:cNvSpPr txBox="1"/>
            <p:nvPr/>
          </p:nvSpPr>
          <p:spPr>
            <a:xfrm>
              <a:off x="6581292" y="3156179"/>
              <a:ext cx="1308735" cy="1293495"/>
            </a:xfrm>
            <a:prstGeom prst="rect">
              <a:avLst/>
            </a:prstGeom>
          </p:spPr>
          <p:txBody>
            <a:bodyPr vert="horz" wrap="square" lIns="0" tIns="52069" rIns="0" bIns="0" rtlCol="0">
              <a:spAutoFit/>
            </a:bodyPr>
            <a:lstStyle/>
            <a:p>
              <a:pPr marL="127000" indent="-114935">
                <a:lnSpc>
                  <a:spcPct val="100000"/>
                </a:lnSpc>
                <a:spcBef>
                  <a:spcPts val="409"/>
                </a:spcBef>
                <a:buChar char="•"/>
                <a:tabLst>
                  <a:tab pos="127635" algn="l"/>
                </a:tabLst>
              </a:pPr>
              <a:r>
                <a:rPr sz="1400" spc="-40" dirty="0">
                  <a:latin typeface="Arial"/>
                  <a:cs typeface="Arial"/>
                </a:rPr>
                <a:t>Tanah</a:t>
              </a:r>
              <a:endParaRPr sz="1400">
                <a:latin typeface="Arial"/>
                <a:cs typeface="Arial"/>
              </a:endParaRPr>
            </a:p>
            <a:p>
              <a:pPr marL="127000" indent="-114935">
                <a:lnSpc>
                  <a:spcPct val="100000"/>
                </a:lnSpc>
                <a:spcBef>
                  <a:spcPts val="315"/>
                </a:spcBef>
                <a:buChar char="•"/>
                <a:tabLst>
                  <a:tab pos="127635" algn="l"/>
                </a:tabLst>
              </a:pPr>
              <a:r>
                <a:rPr sz="1400" spc="-10" dirty="0">
                  <a:latin typeface="Arial"/>
                  <a:cs typeface="Arial"/>
                </a:rPr>
                <a:t>Pertanian</a:t>
              </a:r>
              <a:endParaRPr sz="1400">
                <a:latin typeface="Arial"/>
                <a:cs typeface="Arial"/>
              </a:endParaRPr>
            </a:p>
            <a:p>
              <a:pPr marL="127000" indent="-114935">
                <a:lnSpc>
                  <a:spcPct val="100000"/>
                </a:lnSpc>
                <a:spcBef>
                  <a:spcPts val="335"/>
                </a:spcBef>
                <a:buChar char="•"/>
                <a:tabLst>
                  <a:tab pos="127635" algn="l"/>
                </a:tabLst>
              </a:pPr>
              <a:r>
                <a:rPr sz="1400" spc="-10" dirty="0">
                  <a:latin typeface="Arial"/>
                  <a:cs typeface="Arial"/>
                </a:rPr>
                <a:t>Peternakan</a:t>
              </a:r>
              <a:endParaRPr sz="1400">
                <a:latin typeface="Arial"/>
                <a:cs typeface="Arial"/>
              </a:endParaRPr>
            </a:p>
            <a:p>
              <a:pPr marL="127000" indent="-114935">
                <a:lnSpc>
                  <a:spcPct val="100000"/>
                </a:lnSpc>
                <a:spcBef>
                  <a:spcPts val="310"/>
                </a:spcBef>
                <a:buChar char="•"/>
                <a:tabLst>
                  <a:tab pos="127635" algn="l"/>
                </a:tabLst>
              </a:pPr>
              <a:r>
                <a:rPr sz="1400" spc="-10" dirty="0">
                  <a:latin typeface="Arial"/>
                  <a:cs typeface="Arial"/>
                </a:rPr>
                <a:t>Bahan</a:t>
              </a:r>
              <a:r>
                <a:rPr sz="1400" spc="-100" dirty="0">
                  <a:latin typeface="Arial"/>
                  <a:cs typeface="Arial"/>
                </a:rPr>
                <a:t> </a:t>
              </a:r>
              <a:r>
                <a:rPr sz="1400" spc="5" dirty="0">
                  <a:latin typeface="Arial"/>
                  <a:cs typeface="Arial"/>
                </a:rPr>
                <a:t>Galian</a:t>
              </a:r>
              <a:endParaRPr sz="1400">
                <a:latin typeface="Arial"/>
                <a:cs typeface="Arial"/>
              </a:endParaRPr>
            </a:p>
            <a:p>
              <a:pPr marL="127000" indent="-114935">
                <a:lnSpc>
                  <a:spcPct val="100000"/>
                </a:lnSpc>
                <a:spcBef>
                  <a:spcPts val="315"/>
                </a:spcBef>
                <a:buChar char="•"/>
                <a:tabLst>
                  <a:tab pos="127635" algn="l"/>
                </a:tabLst>
              </a:pPr>
              <a:r>
                <a:rPr sz="1400" spc="-15" dirty="0">
                  <a:latin typeface="Arial"/>
                  <a:cs typeface="Arial"/>
                </a:rPr>
                <a:t>Potensi</a:t>
              </a:r>
              <a:r>
                <a:rPr sz="1400" spc="-110" dirty="0">
                  <a:latin typeface="Arial"/>
                  <a:cs typeface="Arial"/>
                </a:rPr>
                <a:t> </a:t>
              </a:r>
              <a:r>
                <a:rPr sz="1400" spc="-5" dirty="0">
                  <a:latin typeface="Arial"/>
                  <a:cs typeface="Arial"/>
                </a:rPr>
                <a:t>Wisata</a:t>
              </a:r>
              <a:endParaRPr sz="1400">
                <a:latin typeface="Arial"/>
                <a:cs typeface="Arial"/>
              </a:endParaRPr>
            </a:p>
          </p:txBody>
        </p:sp>
        <p:grpSp>
          <p:nvGrpSpPr>
            <p:cNvPr id="15" name="object 15"/>
            <p:cNvGrpSpPr/>
            <p:nvPr/>
          </p:nvGrpSpPr>
          <p:grpSpPr>
            <a:xfrm>
              <a:off x="4476677" y="4961309"/>
              <a:ext cx="1478915" cy="1478915"/>
              <a:chOff x="4476677" y="4961309"/>
              <a:chExt cx="1478915" cy="1478915"/>
            </a:xfrm>
          </p:grpSpPr>
          <p:sp>
            <p:nvSpPr>
              <p:cNvPr id="16" name="object 16"/>
              <p:cNvSpPr/>
              <p:nvPr/>
            </p:nvSpPr>
            <p:spPr>
              <a:xfrm>
                <a:off x="4483023" y="4967664"/>
                <a:ext cx="1466850" cy="1466850"/>
              </a:xfrm>
              <a:custGeom>
                <a:avLst/>
                <a:gdLst/>
                <a:ahLst/>
                <a:cxnLst/>
                <a:rect l="l" t="t" r="r" b="b"/>
                <a:pathLst>
                  <a:path w="1466850" h="1466850">
                    <a:moveTo>
                      <a:pt x="733259" y="0"/>
                    </a:moveTo>
                    <a:lnTo>
                      <a:pt x="685046" y="1559"/>
                    </a:lnTo>
                    <a:lnTo>
                      <a:pt x="637666" y="6174"/>
                    </a:lnTo>
                    <a:lnTo>
                      <a:pt x="591215" y="13747"/>
                    </a:lnTo>
                    <a:lnTo>
                      <a:pt x="545791" y="24181"/>
                    </a:lnTo>
                    <a:lnTo>
                      <a:pt x="501489" y="37381"/>
                    </a:lnTo>
                    <a:lnTo>
                      <a:pt x="458406" y="53249"/>
                    </a:lnTo>
                    <a:lnTo>
                      <a:pt x="416640" y="71688"/>
                    </a:lnTo>
                    <a:lnTo>
                      <a:pt x="376286" y="92603"/>
                    </a:lnTo>
                    <a:lnTo>
                      <a:pt x="337441" y="115897"/>
                    </a:lnTo>
                    <a:lnTo>
                      <a:pt x="300202" y="141473"/>
                    </a:lnTo>
                    <a:lnTo>
                      <a:pt x="264665" y="169234"/>
                    </a:lnTo>
                    <a:lnTo>
                      <a:pt x="230927" y="199083"/>
                    </a:lnTo>
                    <a:lnTo>
                      <a:pt x="199085" y="230925"/>
                    </a:lnTo>
                    <a:lnTo>
                      <a:pt x="169235" y="264663"/>
                    </a:lnTo>
                    <a:lnTo>
                      <a:pt x="141473" y="300199"/>
                    </a:lnTo>
                    <a:lnTo>
                      <a:pt x="115898" y="337437"/>
                    </a:lnTo>
                    <a:lnTo>
                      <a:pt x="92604" y="376282"/>
                    </a:lnTo>
                    <a:lnTo>
                      <a:pt x="71689" y="416635"/>
                    </a:lnTo>
                    <a:lnTo>
                      <a:pt x="53249" y="458401"/>
                    </a:lnTo>
                    <a:lnTo>
                      <a:pt x="37381" y="501482"/>
                    </a:lnTo>
                    <a:lnTo>
                      <a:pt x="24181" y="545783"/>
                    </a:lnTo>
                    <a:lnTo>
                      <a:pt x="13747" y="591207"/>
                    </a:lnTo>
                    <a:lnTo>
                      <a:pt x="6174" y="637656"/>
                    </a:lnTo>
                    <a:lnTo>
                      <a:pt x="1559" y="685035"/>
                    </a:lnTo>
                    <a:lnTo>
                      <a:pt x="0" y="733247"/>
                    </a:lnTo>
                    <a:lnTo>
                      <a:pt x="1559" y="781458"/>
                    </a:lnTo>
                    <a:lnTo>
                      <a:pt x="6174" y="828837"/>
                    </a:lnTo>
                    <a:lnTo>
                      <a:pt x="13747" y="875287"/>
                    </a:lnTo>
                    <a:lnTo>
                      <a:pt x="24181" y="920710"/>
                    </a:lnTo>
                    <a:lnTo>
                      <a:pt x="37381" y="965011"/>
                    </a:lnTo>
                    <a:lnTo>
                      <a:pt x="53249" y="1008093"/>
                    </a:lnTo>
                    <a:lnTo>
                      <a:pt x="71689" y="1049858"/>
                    </a:lnTo>
                    <a:lnTo>
                      <a:pt x="92604" y="1090212"/>
                    </a:lnTo>
                    <a:lnTo>
                      <a:pt x="115898" y="1129056"/>
                    </a:lnTo>
                    <a:lnTo>
                      <a:pt x="141473" y="1166295"/>
                    </a:lnTo>
                    <a:lnTo>
                      <a:pt x="169235" y="1201831"/>
                    </a:lnTo>
                    <a:lnTo>
                      <a:pt x="199085" y="1235568"/>
                    </a:lnTo>
                    <a:lnTo>
                      <a:pt x="230927" y="1267410"/>
                    </a:lnTo>
                    <a:lnTo>
                      <a:pt x="264665" y="1297260"/>
                    </a:lnTo>
                    <a:lnTo>
                      <a:pt x="300202" y="1325021"/>
                    </a:lnTo>
                    <a:lnTo>
                      <a:pt x="337441" y="1350596"/>
                    </a:lnTo>
                    <a:lnTo>
                      <a:pt x="376286" y="1373890"/>
                    </a:lnTo>
                    <a:lnTo>
                      <a:pt x="416640" y="1394805"/>
                    </a:lnTo>
                    <a:lnTo>
                      <a:pt x="458406" y="1413245"/>
                    </a:lnTo>
                    <a:lnTo>
                      <a:pt x="501489" y="1429113"/>
                    </a:lnTo>
                    <a:lnTo>
                      <a:pt x="545791" y="1442312"/>
                    </a:lnTo>
                    <a:lnTo>
                      <a:pt x="591215" y="1452747"/>
                    </a:lnTo>
                    <a:lnTo>
                      <a:pt x="637666" y="1460320"/>
                    </a:lnTo>
                    <a:lnTo>
                      <a:pt x="685046" y="1464934"/>
                    </a:lnTo>
                    <a:lnTo>
                      <a:pt x="733259" y="1466494"/>
                    </a:lnTo>
                    <a:lnTo>
                      <a:pt x="781471" y="1464934"/>
                    </a:lnTo>
                    <a:lnTo>
                      <a:pt x="828850" y="1460320"/>
                    </a:lnTo>
                    <a:lnTo>
                      <a:pt x="875299" y="1452747"/>
                    </a:lnTo>
                    <a:lnTo>
                      <a:pt x="920723" y="1442312"/>
                    </a:lnTo>
                    <a:lnTo>
                      <a:pt x="965024" y="1429113"/>
                    </a:lnTo>
                    <a:lnTo>
                      <a:pt x="1008105" y="1413245"/>
                    </a:lnTo>
                    <a:lnTo>
                      <a:pt x="1049871" y="1394805"/>
                    </a:lnTo>
                    <a:lnTo>
                      <a:pt x="1090224" y="1373890"/>
                    </a:lnTo>
                    <a:lnTo>
                      <a:pt x="1129069" y="1350596"/>
                    </a:lnTo>
                    <a:lnTo>
                      <a:pt x="1166307" y="1325021"/>
                    </a:lnTo>
                    <a:lnTo>
                      <a:pt x="1201844" y="1297260"/>
                    </a:lnTo>
                    <a:lnTo>
                      <a:pt x="1235581" y="1267410"/>
                    </a:lnTo>
                    <a:lnTo>
                      <a:pt x="1267423" y="1235568"/>
                    </a:lnTo>
                    <a:lnTo>
                      <a:pt x="1297273" y="1201831"/>
                    </a:lnTo>
                    <a:lnTo>
                      <a:pt x="1325033" y="1166295"/>
                    </a:lnTo>
                    <a:lnTo>
                      <a:pt x="1350609" y="1129056"/>
                    </a:lnTo>
                    <a:lnTo>
                      <a:pt x="1373903" y="1090212"/>
                    </a:lnTo>
                    <a:lnTo>
                      <a:pt x="1394818" y="1049858"/>
                    </a:lnTo>
                    <a:lnTo>
                      <a:pt x="1413258" y="1008093"/>
                    </a:lnTo>
                    <a:lnTo>
                      <a:pt x="1429126" y="965011"/>
                    </a:lnTo>
                    <a:lnTo>
                      <a:pt x="1442325" y="920710"/>
                    </a:lnTo>
                    <a:lnTo>
                      <a:pt x="1452760" y="875287"/>
                    </a:lnTo>
                    <a:lnTo>
                      <a:pt x="1460332" y="828837"/>
                    </a:lnTo>
                    <a:lnTo>
                      <a:pt x="1464947" y="781458"/>
                    </a:lnTo>
                    <a:lnTo>
                      <a:pt x="1466507" y="733247"/>
                    </a:lnTo>
                    <a:lnTo>
                      <a:pt x="1464947" y="685035"/>
                    </a:lnTo>
                    <a:lnTo>
                      <a:pt x="1460332" y="637656"/>
                    </a:lnTo>
                    <a:lnTo>
                      <a:pt x="1452760" y="591207"/>
                    </a:lnTo>
                    <a:lnTo>
                      <a:pt x="1442325" y="545783"/>
                    </a:lnTo>
                    <a:lnTo>
                      <a:pt x="1429126" y="501482"/>
                    </a:lnTo>
                    <a:lnTo>
                      <a:pt x="1413258" y="458401"/>
                    </a:lnTo>
                    <a:lnTo>
                      <a:pt x="1394818" y="416635"/>
                    </a:lnTo>
                    <a:lnTo>
                      <a:pt x="1373903" y="376282"/>
                    </a:lnTo>
                    <a:lnTo>
                      <a:pt x="1350609" y="337437"/>
                    </a:lnTo>
                    <a:lnTo>
                      <a:pt x="1325033" y="300199"/>
                    </a:lnTo>
                    <a:lnTo>
                      <a:pt x="1297273" y="264663"/>
                    </a:lnTo>
                    <a:lnTo>
                      <a:pt x="1267423" y="230925"/>
                    </a:lnTo>
                    <a:lnTo>
                      <a:pt x="1235581" y="199083"/>
                    </a:lnTo>
                    <a:lnTo>
                      <a:pt x="1201844" y="169234"/>
                    </a:lnTo>
                    <a:lnTo>
                      <a:pt x="1166307" y="141473"/>
                    </a:lnTo>
                    <a:lnTo>
                      <a:pt x="1129069" y="115897"/>
                    </a:lnTo>
                    <a:lnTo>
                      <a:pt x="1090224" y="92603"/>
                    </a:lnTo>
                    <a:lnTo>
                      <a:pt x="1049871" y="71688"/>
                    </a:lnTo>
                    <a:lnTo>
                      <a:pt x="1008105" y="53249"/>
                    </a:lnTo>
                    <a:lnTo>
                      <a:pt x="965024" y="37381"/>
                    </a:lnTo>
                    <a:lnTo>
                      <a:pt x="920723" y="24181"/>
                    </a:lnTo>
                    <a:lnTo>
                      <a:pt x="875299" y="13747"/>
                    </a:lnTo>
                    <a:lnTo>
                      <a:pt x="828850" y="6174"/>
                    </a:lnTo>
                    <a:lnTo>
                      <a:pt x="781471" y="1559"/>
                    </a:lnTo>
                    <a:lnTo>
                      <a:pt x="733259" y="0"/>
                    </a:lnTo>
                    <a:close/>
                  </a:path>
                </a:pathLst>
              </a:custGeom>
              <a:solidFill>
                <a:srgbClr val="00206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" name="object 17"/>
              <p:cNvSpPr/>
              <p:nvPr/>
            </p:nvSpPr>
            <p:spPr>
              <a:xfrm>
                <a:off x="4483023" y="4967655"/>
                <a:ext cx="1466215" cy="1466215"/>
              </a:xfrm>
              <a:custGeom>
                <a:avLst/>
                <a:gdLst/>
                <a:ahLst/>
                <a:cxnLst/>
                <a:rect l="l" t="t" r="r" b="b"/>
                <a:pathLst>
                  <a:path w="1466214" h="1466214">
                    <a:moveTo>
                      <a:pt x="0" y="732880"/>
                    </a:moveTo>
                    <a:lnTo>
                      <a:pt x="1558" y="684692"/>
                    </a:lnTo>
                    <a:lnTo>
                      <a:pt x="6171" y="637338"/>
                    </a:lnTo>
                    <a:lnTo>
                      <a:pt x="13740" y="590912"/>
                    </a:lnTo>
                    <a:lnTo>
                      <a:pt x="24169" y="545511"/>
                    </a:lnTo>
                    <a:lnTo>
                      <a:pt x="37362" y="501233"/>
                    </a:lnTo>
                    <a:lnTo>
                      <a:pt x="53222" y="458173"/>
                    </a:lnTo>
                    <a:lnTo>
                      <a:pt x="71653" y="416428"/>
                    </a:lnTo>
                    <a:lnTo>
                      <a:pt x="92558" y="376095"/>
                    </a:lnTo>
                    <a:lnTo>
                      <a:pt x="115840" y="337270"/>
                    </a:lnTo>
                    <a:lnTo>
                      <a:pt x="141403" y="300050"/>
                    </a:lnTo>
                    <a:lnTo>
                      <a:pt x="169150" y="264532"/>
                    </a:lnTo>
                    <a:lnTo>
                      <a:pt x="198985" y="230811"/>
                    </a:lnTo>
                    <a:lnTo>
                      <a:pt x="230811" y="198985"/>
                    </a:lnTo>
                    <a:lnTo>
                      <a:pt x="264532" y="169150"/>
                    </a:lnTo>
                    <a:lnTo>
                      <a:pt x="300050" y="141403"/>
                    </a:lnTo>
                    <a:lnTo>
                      <a:pt x="337270" y="115840"/>
                    </a:lnTo>
                    <a:lnTo>
                      <a:pt x="376095" y="92558"/>
                    </a:lnTo>
                    <a:lnTo>
                      <a:pt x="416428" y="71653"/>
                    </a:lnTo>
                    <a:lnTo>
                      <a:pt x="458173" y="53222"/>
                    </a:lnTo>
                    <a:lnTo>
                      <a:pt x="501233" y="37362"/>
                    </a:lnTo>
                    <a:lnTo>
                      <a:pt x="545511" y="24169"/>
                    </a:lnTo>
                    <a:lnTo>
                      <a:pt x="590912" y="13740"/>
                    </a:lnTo>
                    <a:lnTo>
                      <a:pt x="637338" y="6171"/>
                    </a:lnTo>
                    <a:lnTo>
                      <a:pt x="684692" y="1558"/>
                    </a:lnTo>
                    <a:lnTo>
                      <a:pt x="732880" y="0"/>
                    </a:lnTo>
                    <a:lnTo>
                      <a:pt x="781067" y="1558"/>
                    </a:lnTo>
                    <a:lnTo>
                      <a:pt x="828422" y="6171"/>
                    </a:lnTo>
                    <a:lnTo>
                      <a:pt x="874848" y="13740"/>
                    </a:lnTo>
                    <a:lnTo>
                      <a:pt x="920248" y="24169"/>
                    </a:lnTo>
                    <a:lnTo>
                      <a:pt x="964527" y="37362"/>
                    </a:lnTo>
                    <a:lnTo>
                      <a:pt x="1007587" y="53222"/>
                    </a:lnTo>
                    <a:lnTo>
                      <a:pt x="1049332" y="71653"/>
                    </a:lnTo>
                    <a:lnTo>
                      <a:pt x="1089665" y="92558"/>
                    </a:lnTo>
                    <a:lnTo>
                      <a:pt x="1128490" y="115840"/>
                    </a:lnTo>
                    <a:lnTo>
                      <a:pt x="1165710" y="141403"/>
                    </a:lnTo>
                    <a:lnTo>
                      <a:pt x="1201229" y="169150"/>
                    </a:lnTo>
                    <a:lnTo>
                      <a:pt x="1234949" y="198985"/>
                    </a:lnTo>
                    <a:lnTo>
                      <a:pt x="1266776" y="230811"/>
                    </a:lnTo>
                    <a:lnTo>
                      <a:pt x="1296611" y="264532"/>
                    </a:lnTo>
                    <a:lnTo>
                      <a:pt x="1324358" y="300050"/>
                    </a:lnTo>
                    <a:lnTo>
                      <a:pt x="1349921" y="337270"/>
                    </a:lnTo>
                    <a:lnTo>
                      <a:pt x="1373203" y="376095"/>
                    </a:lnTo>
                    <a:lnTo>
                      <a:pt x="1394108" y="416428"/>
                    </a:lnTo>
                    <a:lnTo>
                      <a:pt x="1412539" y="458173"/>
                    </a:lnTo>
                    <a:lnTo>
                      <a:pt x="1428399" y="501233"/>
                    </a:lnTo>
                    <a:lnTo>
                      <a:pt x="1441592" y="545511"/>
                    </a:lnTo>
                    <a:lnTo>
                      <a:pt x="1452021" y="590912"/>
                    </a:lnTo>
                    <a:lnTo>
                      <a:pt x="1459590" y="637338"/>
                    </a:lnTo>
                    <a:lnTo>
                      <a:pt x="1464203" y="684692"/>
                    </a:lnTo>
                    <a:lnTo>
                      <a:pt x="1465762" y="732880"/>
                    </a:lnTo>
                    <a:lnTo>
                      <a:pt x="1464203" y="781067"/>
                    </a:lnTo>
                    <a:lnTo>
                      <a:pt x="1459590" y="828421"/>
                    </a:lnTo>
                    <a:lnTo>
                      <a:pt x="1452021" y="874847"/>
                    </a:lnTo>
                    <a:lnTo>
                      <a:pt x="1441592" y="920248"/>
                    </a:lnTo>
                    <a:lnTo>
                      <a:pt x="1428399" y="964526"/>
                    </a:lnTo>
                    <a:lnTo>
                      <a:pt x="1412539" y="1007586"/>
                    </a:lnTo>
                    <a:lnTo>
                      <a:pt x="1394108" y="1049331"/>
                    </a:lnTo>
                    <a:lnTo>
                      <a:pt x="1373203" y="1089664"/>
                    </a:lnTo>
                    <a:lnTo>
                      <a:pt x="1349921" y="1128489"/>
                    </a:lnTo>
                    <a:lnTo>
                      <a:pt x="1324358" y="1165709"/>
                    </a:lnTo>
                    <a:lnTo>
                      <a:pt x="1296611" y="1201228"/>
                    </a:lnTo>
                    <a:lnTo>
                      <a:pt x="1266776" y="1234948"/>
                    </a:lnTo>
                    <a:lnTo>
                      <a:pt x="1234949" y="1266774"/>
                    </a:lnTo>
                    <a:lnTo>
                      <a:pt x="1201229" y="1296609"/>
                    </a:lnTo>
                    <a:lnTo>
                      <a:pt x="1165710" y="1324356"/>
                    </a:lnTo>
                    <a:lnTo>
                      <a:pt x="1128490" y="1349919"/>
                    </a:lnTo>
                    <a:lnTo>
                      <a:pt x="1089665" y="1373201"/>
                    </a:lnTo>
                    <a:lnTo>
                      <a:pt x="1049332" y="1394106"/>
                    </a:lnTo>
                    <a:lnTo>
                      <a:pt x="1007587" y="1412537"/>
                    </a:lnTo>
                    <a:lnTo>
                      <a:pt x="964527" y="1428397"/>
                    </a:lnTo>
                    <a:lnTo>
                      <a:pt x="920248" y="1441590"/>
                    </a:lnTo>
                    <a:lnTo>
                      <a:pt x="874848" y="1452019"/>
                    </a:lnTo>
                    <a:lnTo>
                      <a:pt x="828422" y="1459588"/>
                    </a:lnTo>
                    <a:lnTo>
                      <a:pt x="781067" y="1464201"/>
                    </a:lnTo>
                    <a:lnTo>
                      <a:pt x="732880" y="1465760"/>
                    </a:lnTo>
                    <a:lnTo>
                      <a:pt x="684692" y="1464201"/>
                    </a:lnTo>
                    <a:lnTo>
                      <a:pt x="637338" y="1459588"/>
                    </a:lnTo>
                    <a:lnTo>
                      <a:pt x="590912" y="1452019"/>
                    </a:lnTo>
                    <a:lnTo>
                      <a:pt x="545511" y="1441590"/>
                    </a:lnTo>
                    <a:lnTo>
                      <a:pt x="501233" y="1428397"/>
                    </a:lnTo>
                    <a:lnTo>
                      <a:pt x="458173" y="1412537"/>
                    </a:lnTo>
                    <a:lnTo>
                      <a:pt x="416428" y="1394106"/>
                    </a:lnTo>
                    <a:lnTo>
                      <a:pt x="376095" y="1373201"/>
                    </a:lnTo>
                    <a:lnTo>
                      <a:pt x="337270" y="1349919"/>
                    </a:lnTo>
                    <a:lnTo>
                      <a:pt x="300050" y="1324356"/>
                    </a:lnTo>
                    <a:lnTo>
                      <a:pt x="264532" y="1296609"/>
                    </a:lnTo>
                    <a:lnTo>
                      <a:pt x="230811" y="1266774"/>
                    </a:lnTo>
                    <a:lnTo>
                      <a:pt x="198985" y="1234948"/>
                    </a:lnTo>
                    <a:lnTo>
                      <a:pt x="169150" y="1201228"/>
                    </a:lnTo>
                    <a:lnTo>
                      <a:pt x="141403" y="1165709"/>
                    </a:lnTo>
                    <a:lnTo>
                      <a:pt x="115840" y="1128489"/>
                    </a:lnTo>
                    <a:lnTo>
                      <a:pt x="92558" y="1089664"/>
                    </a:lnTo>
                    <a:lnTo>
                      <a:pt x="71653" y="1049331"/>
                    </a:lnTo>
                    <a:lnTo>
                      <a:pt x="53222" y="1007586"/>
                    </a:lnTo>
                    <a:lnTo>
                      <a:pt x="37362" y="964526"/>
                    </a:lnTo>
                    <a:lnTo>
                      <a:pt x="24169" y="920248"/>
                    </a:lnTo>
                    <a:lnTo>
                      <a:pt x="13740" y="874847"/>
                    </a:lnTo>
                    <a:lnTo>
                      <a:pt x="6171" y="828421"/>
                    </a:lnTo>
                    <a:lnTo>
                      <a:pt x="1558" y="781067"/>
                    </a:lnTo>
                    <a:lnTo>
                      <a:pt x="0" y="732880"/>
                    </a:lnTo>
                    <a:close/>
                  </a:path>
                </a:pathLst>
              </a:custGeom>
              <a:ln w="12693">
                <a:solidFill>
                  <a:srgbClr val="3D4B5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8" name="object 18"/>
            <p:cNvSpPr txBox="1"/>
            <p:nvPr/>
          </p:nvSpPr>
          <p:spPr>
            <a:xfrm>
              <a:off x="4698339" y="5205476"/>
              <a:ext cx="1036319" cy="958215"/>
            </a:xfrm>
            <a:prstGeom prst="rect">
              <a:avLst/>
            </a:prstGeom>
          </p:spPr>
          <p:txBody>
            <a:bodyPr vert="horz" wrap="square" lIns="0" tIns="7620" rIns="0" bIns="0" rtlCol="0">
              <a:spAutoFit/>
            </a:bodyPr>
            <a:lstStyle/>
            <a:p>
              <a:pPr marL="12700" marR="5080" algn="ctr">
                <a:lnSpc>
                  <a:spcPct val="102499"/>
                </a:lnSpc>
                <a:spcBef>
                  <a:spcPts val="60"/>
                </a:spcBef>
              </a:pPr>
              <a:r>
                <a:rPr sz="1200" b="1" spc="5" dirty="0">
                  <a:solidFill>
                    <a:srgbClr val="FFFFFF"/>
                  </a:solidFill>
                  <a:latin typeface="Arial"/>
                  <a:cs typeface="Arial"/>
                </a:rPr>
                <a:t>IDENTIFIKASI  </a:t>
              </a:r>
              <a:r>
                <a:rPr sz="1200" b="1" spc="-10" dirty="0">
                  <a:solidFill>
                    <a:srgbClr val="FFFFFF"/>
                  </a:solidFill>
                  <a:latin typeface="Arial"/>
                  <a:cs typeface="Arial"/>
                </a:rPr>
                <a:t>POTENSI  </a:t>
              </a:r>
              <a:r>
                <a:rPr sz="1200" b="1" spc="-25" dirty="0">
                  <a:solidFill>
                    <a:srgbClr val="FFFFFF"/>
                  </a:solidFill>
                  <a:latin typeface="Arial"/>
                  <a:cs typeface="Arial"/>
                </a:rPr>
                <a:t>SUMBER  DAYA  </a:t>
              </a:r>
              <a:r>
                <a:rPr sz="1200" b="1" spc="30" dirty="0">
                  <a:solidFill>
                    <a:srgbClr val="FFFFFF"/>
                  </a:solidFill>
                  <a:latin typeface="Arial"/>
                  <a:cs typeface="Arial"/>
                </a:rPr>
                <a:t>MANUSIA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19" name="object 19"/>
            <p:cNvSpPr txBox="1"/>
            <p:nvPr/>
          </p:nvSpPr>
          <p:spPr>
            <a:xfrm>
              <a:off x="6083477" y="4978907"/>
              <a:ext cx="1866264" cy="1397000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127000" marR="5080" indent="-114935">
                <a:lnSpc>
                  <a:spcPct val="101400"/>
                </a:lnSpc>
                <a:spcBef>
                  <a:spcPts val="75"/>
                </a:spcBef>
                <a:buChar char="•"/>
                <a:tabLst>
                  <a:tab pos="127635" algn="l"/>
                </a:tabLst>
              </a:pPr>
              <a:r>
                <a:rPr sz="1400" spc="15" dirty="0">
                  <a:latin typeface="Arial"/>
                  <a:cs typeface="Arial"/>
                </a:rPr>
                <a:t>Komposisi</a:t>
              </a:r>
              <a:r>
                <a:rPr sz="1400" spc="-85" dirty="0">
                  <a:latin typeface="Arial"/>
                  <a:cs typeface="Arial"/>
                </a:rPr>
                <a:t> </a:t>
              </a:r>
              <a:r>
                <a:rPr sz="1400" spc="55" dirty="0">
                  <a:latin typeface="Arial"/>
                  <a:cs typeface="Arial"/>
                </a:rPr>
                <a:t>penduduk  </a:t>
              </a:r>
              <a:r>
                <a:rPr sz="1400" spc="40" dirty="0">
                  <a:latin typeface="Arial"/>
                  <a:cs typeface="Arial"/>
                </a:rPr>
                <a:t>menurut</a:t>
              </a:r>
              <a:r>
                <a:rPr sz="1400" spc="-50" dirty="0">
                  <a:latin typeface="Arial"/>
                  <a:cs typeface="Arial"/>
                </a:rPr>
                <a:t> </a:t>
              </a:r>
              <a:r>
                <a:rPr sz="1400" spc="40" dirty="0">
                  <a:latin typeface="Arial"/>
                  <a:cs typeface="Arial"/>
                </a:rPr>
                <a:t>umur</a:t>
              </a:r>
              <a:endParaRPr sz="1400" dirty="0">
                <a:latin typeface="Arial"/>
                <a:cs typeface="Arial"/>
              </a:endParaRPr>
            </a:p>
            <a:p>
              <a:pPr marL="127000" marR="5080" indent="-114935">
                <a:lnSpc>
                  <a:spcPct val="100000"/>
                </a:lnSpc>
                <a:spcBef>
                  <a:spcPts val="335"/>
                </a:spcBef>
                <a:buChar char="•"/>
                <a:tabLst>
                  <a:tab pos="127635" algn="l"/>
                </a:tabLst>
              </a:pPr>
              <a:r>
                <a:rPr sz="1400" spc="15" dirty="0">
                  <a:latin typeface="Arial"/>
                  <a:cs typeface="Arial"/>
                </a:rPr>
                <a:t>Komposisi</a:t>
              </a:r>
              <a:r>
                <a:rPr sz="1400" spc="-85" dirty="0">
                  <a:latin typeface="Arial"/>
                  <a:cs typeface="Arial"/>
                </a:rPr>
                <a:t> </a:t>
              </a:r>
              <a:r>
                <a:rPr sz="1400" spc="55" dirty="0">
                  <a:latin typeface="Arial"/>
                  <a:cs typeface="Arial"/>
                </a:rPr>
                <a:t>penduduk  </a:t>
              </a:r>
              <a:r>
                <a:rPr sz="1400" spc="40" dirty="0">
                  <a:latin typeface="Arial"/>
                  <a:cs typeface="Arial"/>
                </a:rPr>
                <a:t>menurut</a:t>
              </a:r>
              <a:r>
                <a:rPr sz="1400" spc="-60" dirty="0">
                  <a:latin typeface="Arial"/>
                  <a:cs typeface="Arial"/>
                </a:rPr>
                <a:t> </a:t>
              </a:r>
              <a:r>
                <a:rPr sz="1400" spc="20" dirty="0">
                  <a:latin typeface="Arial"/>
                  <a:cs typeface="Arial"/>
                </a:rPr>
                <a:t>pekerjaan</a:t>
              </a:r>
              <a:endParaRPr sz="1400" dirty="0">
                <a:latin typeface="Arial"/>
                <a:cs typeface="Arial"/>
              </a:endParaRPr>
            </a:p>
            <a:p>
              <a:pPr marL="127000" marR="5080" indent="-114935">
                <a:lnSpc>
                  <a:spcPct val="101400"/>
                </a:lnSpc>
                <a:spcBef>
                  <a:spcPts val="315"/>
                </a:spcBef>
                <a:buChar char="•"/>
                <a:tabLst>
                  <a:tab pos="127635" algn="l"/>
                </a:tabLst>
              </a:pPr>
              <a:r>
                <a:rPr sz="1400" spc="15" dirty="0">
                  <a:latin typeface="Arial"/>
                  <a:cs typeface="Arial"/>
                </a:rPr>
                <a:t>Komposisi</a:t>
              </a:r>
              <a:r>
                <a:rPr sz="1400" spc="-85" dirty="0">
                  <a:latin typeface="Arial"/>
                  <a:cs typeface="Arial"/>
                </a:rPr>
                <a:t> </a:t>
              </a:r>
              <a:r>
                <a:rPr sz="1400" spc="55" dirty="0">
                  <a:latin typeface="Arial"/>
                  <a:cs typeface="Arial"/>
                </a:rPr>
                <a:t>penduduk  </a:t>
              </a:r>
              <a:r>
                <a:rPr sz="1400" spc="40" dirty="0">
                  <a:latin typeface="Arial"/>
                  <a:cs typeface="Arial"/>
                </a:rPr>
                <a:t>menurut</a:t>
              </a:r>
              <a:r>
                <a:rPr sz="1400" spc="-60" dirty="0">
                  <a:latin typeface="Arial"/>
                  <a:cs typeface="Arial"/>
                </a:rPr>
                <a:t> </a:t>
              </a:r>
              <a:r>
                <a:rPr sz="1400" spc="45" dirty="0">
                  <a:latin typeface="Arial"/>
                  <a:cs typeface="Arial"/>
                </a:rPr>
                <a:t>pendidikan</a:t>
              </a:r>
              <a:endParaRPr sz="1400" dirty="0">
                <a:latin typeface="Arial"/>
                <a:cs typeface="Arial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F402116-AE34-4528-A105-F1E323B7B2DA}"/>
                </a:ext>
              </a:extLst>
            </p:cNvPr>
            <p:cNvSpPr/>
            <p:nvPr/>
          </p:nvSpPr>
          <p:spPr>
            <a:xfrm>
              <a:off x="1826381" y="2436407"/>
              <a:ext cx="2656068" cy="2656068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657860" marR="30480" indent="-620395" algn="ctr">
                <a:lnSpc>
                  <a:spcPts val="3500"/>
                </a:lnSpc>
                <a:spcBef>
                  <a:spcPts val="500"/>
                </a:spcBef>
                <a:tabLst>
                  <a:tab pos="2959735" algn="l"/>
                </a:tabLst>
              </a:pPr>
              <a:r>
                <a:rPr lang="en-GB" sz="2000" b="1" dirty="0">
                  <a:latin typeface="Arial"/>
                  <a:cs typeface="Arial"/>
                </a:rPr>
                <a:t>DESKRIPSI</a:t>
              </a:r>
            </a:p>
            <a:p>
              <a:pPr marL="657860" marR="30480" indent="-620395" algn="ctr">
                <a:lnSpc>
                  <a:spcPts val="3500"/>
                </a:lnSpc>
                <a:spcBef>
                  <a:spcPts val="500"/>
                </a:spcBef>
                <a:tabLst>
                  <a:tab pos="2959735" algn="l"/>
                </a:tabLst>
              </a:pPr>
              <a:r>
                <a:rPr lang="en-GB" sz="2000" b="1" dirty="0">
                  <a:latin typeface="Arial"/>
                  <a:cs typeface="Arial"/>
                </a:rPr>
                <a:t>LOKASI</a:t>
              </a:r>
            </a:p>
          </p:txBody>
        </p:sp>
        <p:sp>
          <p:nvSpPr>
            <p:cNvPr id="22" name="object 4">
              <a:extLst>
                <a:ext uri="{FF2B5EF4-FFF2-40B4-BE49-F238E27FC236}">
                  <a16:creationId xmlns:a16="http://schemas.microsoft.com/office/drawing/2014/main" id="{13B6E1E8-C12F-44EE-B5A5-D12698FC5582}"/>
                </a:ext>
              </a:extLst>
            </p:cNvPr>
            <p:cNvSpPr/>
            <p:nvPr/>
          </p:nvSpPr>
          <p:spPr>
            <a:xfrm rot="2483776">
              <a:off x="4584845" y="3544763"/>
              <a:ext cx="585470" cy="532130"/>
            </a:xfrm>
            <a:custGeom>
              <a:avLst/>
              <a:gdLst/>
              <a:ahLst/>
              <a:cxnLst/>
              <a:rect l="l" t="t" r="r" b="b"/>
              <a:pathLst>
                <a:path w="585470" h="532130">
                  <a:moveTo>
                    <a:pt x="0" y="532099"/>
                  </a:moveTo>
                  <a:lnTo>
                    <a:pt x="585308" y="0"/>
                  </a:lnTo>
                </a:path>
              </a:pathLst>
            </a:custGeom>
            <a:ln w="12708">
              <a:solidFill>
                <a:srgbClr val="3441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23" name="object 10">
              <a:extLst>
                <a:ext uri="{FF2B5EF4-FFF2-40B4-BE49-F238E27FC236}">
                  <a16:creationId xmlns:a16="http://schemas.microsoft.com/office/drawing/2014/main" id="{B8657F29-1D9B-410E-8E68-0C3A823BC1AB}"/>
                </a:ext>
              </a:extLst>
            </p:cNvPr>
            <p:cNvGrpSpPr/>
            <p:nvPr/>
          </p:nvGrpSpPr>
          <p:grpSpPr>
            <a:xfrm>
              <a:off x="4974475" y="3103486"/>
              <a:ext cx="1478915" cy="1478915"/>
              <a:chOff x="4974475" y="3103486"/>
              <a:chExt cx="1478915" cy="1478915"/>
            </a:xfrm>
          </p:grpSpPr>
          <p:sp>
            <p:nvSpPr>
              <p:cNvPr id="24" name="object 11">
                <a:extLst>
                  <a:ext uri="{FF2B5EF4-FFF2-40B4-BE49-F238E27FC236}">
                    <a16:creationId xmlns:a16="http://schemas.microsoft.com/office/drawing/2014/main" id="{A99525B0-6882-4E19-A9F5-A303EEBBA9E7}"/>
                  </a:ext>
                </a:extLst>
              </p:cNvPr>
              <p:cNvSpPr/>
              <p:nvPr/>
            </p:nvSpPr>
            <p:spPr>
              <a:xfrm>
                <a:off x="4980825" y="3109836"/>
                <a:ext cx="1466850" cy="1466850"/>
              </a:xfrm>
              <a:custGeom>
                <a:avLst/>
                <a:gdLst/>
                <a:ahLst/>
                <a:cxnLst/>
                <a:rect l="l" t="t" r="r" b="b"/>
                <a:pathLst>
                  <a:path w="1466850" h="1466850">
                    <a:moveTo>
                      <a:pt x="733247" y="0"/>
                    </a:moveTo>
                    <a:lnTo>
                      <a:pt x="685035" y="1559"/>
                    </a:lnTo>
                    <a:lnTo>
                      <a:pt x="637656" y="6174"/>
                    </a:lnTo>
                    <a:lnTo>
                      <a:pt x="591207" y="13747"/>
                    </a:lnTo>
                    <a:lnTo>
                      <a:pt x="545783" y="24181"/>
                    </a:lnTo>
                    <a:lnTo>
                      <a:pt x="501482" y="37381"/>
                    </a:lnTo>
                    <a:lnTo>
                      <a:pt x="458401" y="53249"/>
                    </a:lnTo>
                    <a:lnTo>
                      <a:pt x="416635" y="71688"/>
                    </a:lnTo>
                    <a:lnTo>
                      <a:pt x="376282" y="92603"/>
                    </a:lnTo>
                    <a:lnTo>
                      <a:pt x="337437" y="115897"/>
                    </a:lnTo>
                    <a:lnTo>
                      <a:pt x="300199" y="141473"/>
                    </a:lnTo>
                    <a:lnTo>
                      <a:pt x="264663" y="169234"/>
                    </a:lnTo>
                    <a:lnTo>
                      <a:pt x="230925" y="199083"/>
                    </a:lnTo>
                    <a:lnTo>
                      <a:pt x="199083" y="230925"/>
                    </a:lnTo>
                    <a:lnTo>
                      <a:pt x="169234" y="264663"/>
                    </a:lnTo>
                    <a:lnTo>
                      <a:pt x="141473" y="300199"/>
                    </a:lnTo>
                    <a:lnTo>
                      <a:pt x="115897" y="337437"/>
                    </a:lnTo>
                    <a:lnTo>
                      <a:pt x="92603" y="376282"/>
                    </a:lnTo>
                    <a:lnTo>
                      <a:pt x="71688" y="416635"/>
                    </a:lnTo>
                    <a:lnTo>
                      <a:pt x="53249" y="458401"/>
                    </a:lnTo>
                    <a:lnTo>
                      <a:pt x="37381" y="501482"/>
                    </a:lnTo>
                    <a:lnTo>
                      <a:pt x="24181" y="545783"/>
                    </a:lnTo>
                    <a:lnTo>
                      <a:pt x="13747" y="591207"/>
                    </a:lnTo>
                    <a:lnTo>
                      <a:pt x="6174" y="637656"/>
                    </a:lnTo>
                    <a:lnTo>
                      <a:pt x="1559" y="685035"/>
                    </a:lnTo>
                    <a:lnTo>
                      <a:pt x="0" y="733247"/>
                    </a:lnTo>
                    <a:lnTo>
                      <a:pt x="1559" y="781458"/>
                    </a:lnTo>
                    <a:lnTo>
                      <a:pt x="6174" y="828837"/>
                    </a:lnTo>
                    <a:lnTo>
                      <a:pt x="13747" y="875287"/>
                    </a:lnTo>
                    <a:lnTo>
                      <a:pt x="24181" y="920711"/>
                    </a:lnTo>
                    <a:lnTo>
                      <a:pt x="37381" y="965012"/>
                    </a:lnTo>
                    <a:lnTo>
                      <a:pt x="53249" y="1008094"/>
                    </a:lnTo>
                    <a:lnTo>
                      <a:pt x="71688" y="1049861"/>
                    </a:lnTo>
                    <a:lnTo>
                      <a:pt x="92603" y="1090215"/>
                    </a:lnTo>
                    <a:lnTo>
                      <a:pt x="115897" y="1129060"/>
                    </a:lnTo>
                    <a:lnTo>
                      <a:pt x="141473" y="1166299"/>
                    </a:lnTo>
                    <a:lnTo>
                      <a:pt x="169234" y="1201836"/>
                    </a:lnTo>
                    <a:lnTo>
                      <a:pt x="199083" y="1235574"/>
                    </a:lnTo>
                    <a:lnTo>
                      <a:pt x="230925" y="1267417"/>
                    </a:lnTo>
                    <a:lnTo>
                      <a:pt x="264663" y="1297267"/>
                    </a:lnTo>
                    <a:lnTo>
                      <a:pt x="300199" y="1325029"/>
                    </a:lnTo>
                    <a:lnTo>
                      <a:pt x="337437" y="1350605"/>
                    </a:lnTo>
                    <a:lnTo>
                      <a:pt x="376282" y="1373900"/>
                    </a:lnTo>
                    <a:lnTo>
                      <a:pt x="416635" y="1394815"/>
                    </a:lnTo>
                    <a:lnTo>
                      <a:pt x="458401" y="1413256"/>
                    </a:lnTo>
                    <a:lnTo>
                      <a:pt x="501482" y="1429124"/>
                    </a:lnTo>
                    <a:lnTo>
                      <a:pt x="545783" y="1442324"/>
                    </a:lnTo>
                    <a:lnTo>
                      <a:pt x="591207" y="1452759"/>
                    </a:lnTo>
                    <a:lnTo>
                      <a:pt x="637656" y="1460332"/>
                    </a:lnTo>
                    <a:lnTo>
                      <a:pt x="685035" y="1464947"/>
                    </a:lnTo>
                    <a:lnTo>
                      <a:pt x="733247" y="1466507"/>
                    </a:lnTo>
                    <a:lnTo>
                      <a:pt x="781458" y="1464947"/>
                    </a:lnTo>
                    <a:lnTo>
                      <a:pt x="828837" y="1460332"/>
                    </a:lnTo>
                    <a:lnTo>
                      <a:pt x="875287" y="1452759"/>
                    </a:lnTo>
                    <a:lnTo>
                      <a:pt x="920711" y="1442324"/>
                    </a:lnTo>
                    <a:lnTo>
                      <a:pt x="965012" y="1429124"/>
                    </a:lnTo>
                    <a:lnTo>
                      <a:pt x="1008094" y="1413256"/>
                    </a:lnTo>
                    <a:lnTo>
                      <a:pt x="1049861" y="1394815"/>
                    </a:lnTo>
                    <a:lnTo>
                      <a:pt x="1090215" y="1373900"/>
                    </a:lnTo>
                    <a:lnTo>
                      <a:pt x="1129060" y="1350605"/>
                    </a:lnTo>
                    <a:lnTo>
                      <a:pt x="1166299" y="1325029"/>
                    </a:lnTo>
                    <a:lnTo>
                      <a:pt x="1201836" y="1297267"/>
                    </a:lnTo>
                    <a:lnTo>
                      <a:pt x="1235574" y="1267417"/>
                    </a:lnTo>
                    <a:lnTo>
                      <a:pt x="1267417" y="1235574"/>
                    </a:lnTo>
                    <a:lnTo>
                      <a:pt x="1297267" y="1201836"/>
                    </a:lnTo>
                    <a:lnTo>
                      <a:pt x="1325029" y="1166299"/>
                    </a:lnTo>
                    <a:lnTo>
                      <a:pt x="1350605" y="1129060"/>
                    </a:lnTo>
                    <a:lnTo>
                      <a:pt x="1373900" y="1090215"/>
                    </a:lnTo>
                    <a:lnTo>
                      <a:pt x="1394815" y="1049861"/>
                    </a:lnTo>
                    <a:lnTo>
                      <a:pt x="1413256" y="1008094"/>
                    </a:lnTo>
                    <a:lnTo>
                      <a:pt x="1429124" y="965012"/>
                    </a:lnTo>
                    <a:lnTo>
                      <a:pt x="1442324" y="920711"/>
                    </a:lnTo>
                    <a:lnTo>
                      <a:pt x="1452759" y="875287"/>
                    </a:lnTo>
                    <a:lnTo>
                      <a:pt x="1460332" y="828837"/>
                    </a:lnTo>
                    <a:lnTo>
                      <a:pt x="1464947" y="781458"/>
                    </a:lnTo>
                    <a:lnTo>
                      <a:pt x="1466507" y="733247"/>
                    </a:lnTo>
                    <a:lnTo>
                      <a:pt x="1464947" y="685035"/>
                    </a:lnTo>
                    <a:lnTo>
                      <a:pt x="1460332" y="637656"/>
                    </a:lnTo>
                    <a:lnTo>
                      <a:pt x="1452759" y="591207"/>
                    </a:lnTo>
                    <a:lnTo>
                      <a:pt x="1442324" y="545783"/>
                    </a:lnTo>
                    <a:lnTo>
                      <a:pt x="1429124" y="501482"/>
                    </a:lnTo>
                    <a:lnTo>
                      <a:pt x="1413256" y="458401"/>
                    </a:lnTo>
                    <a:lnTo>
                      <a:pt x="1394815" y="416635"/>
                    </a:lnTo>
                    <a:lnTo>
                      <a:pt x="1373900" y="376282"/>
                    </a:lnTo>
                    <a:lnTo>
                      <a:pt x="1350605" y="337437"/>
                    </a:lnTo>
                    <a:lnTo>
                      <a:pt x="1325029" y="300199"/>
                    </a:lnTo>
                    <a:lnTo>
                      <a:pt x="1297267" y="264663"/>
                    </a:lnTo>
                    <a:lnTo>
                      <a:pt x="1267417" y="230925"/>
                    </a:lnTo>
                    <a:lnTo>
                      <a:pt x="1235574" y="199083"/>
                    </a:lnTo>
                    <a:lnTo>
                      <a:pt x="1201836" y="169234"/>
                    </a:lnTo>
                    <a:lnTo>
                      <a:pt x="1166299" y="141473"/>
                    </a:lnTo>
                    <a:lnTo>
                      <a:pt x="1129060" y="115897"/>
                    </a:lnTo>
                    <a:lnTo>
                      <a:pt x="1090215" y="92603"/>
                    </a:lnTo>
                    <a:lnTo>
                      <a:pt x="1049861" y="71688"/>
                    </a:lnTo>
                    <a:lnTo>
                      <a:pt x="1008094" y="53249"/>
                    </a:lnTo>
                    <a:lnTo>
                      <a:pt x="965012" y="37381"/>
                    </a:lnTo>
                    <a:lnTo>
                      <a:pt x="920711" y="24181"/>
                    </a:lnTo>
                    <a:lnTo>
                      <a:pt x="875287" y="13747"/>
                    </a:lnTo>
                    <a:lnTo>
                      <a:pt x="828837" y="6174"/>
                    </a:lnTo>
                    <a:lnTo>
                      <a:pt x="781458" y="1559"/>
                    </a:lnTo>
                    <a:lnTo>
                      <a:pt x="733247" y="0"/>
                    </a:lnTo>
                    <a:close/>
                  </a:path>
                </a:pathLst>
              </a:custGeom>
              <a:solidFill>
                <a:srgbClr val="00206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" name="object 12">
                <a:extLst>
                  <a:ext uri="{FF2B5EF4-FFF2-40B4-BE49-F238E27FC236}">
                    <a16:creationId xmlns:a16="http://schemas.microsoft.com/office/drawing/2014/main" id="{CDE59A07-3A4E-4A83-BA47-48C4AE35BE9A}"/>
                  </a:ext>
                </a:extLst>
              </p:cNvPr>
              <p:cNvSpPr/>
              <p:nvPr/>
            </p:nvSpPr>
            <p:spPr>
              <a:xfrm>
                <a:off x="4980825" y="3109836"/>
                <a:ext cx="1466215" cy="1466215"/>
              </a:xfrm>
              <a:custGeom>
                <a:avLst/>
                <a:gdLst/>
                <a:ahLst/>
                <a:cxnLst/>
                <a:rect l="l" t="t" r="r" b="b"/>
                <a:pathLst>
                  <a:path w="1466214" h="1466214">
                    <a:moveTo>
                      <a:pt x="0" y="732880"/>
                    </a:moveTo>
                    <a:lnTo>
                      <a:pt x="1558" y="684692"/>
                    </a:lnTo>
                    <a:lnTo>
                      <a:pt x="6171" y="637338"/>
                    </a:lnTo>
                    <a:lnTo>
                      <a:pt x="13740" y="590912"/>
                    </a:lnTo>
                    <a:lnTo>
                      <a:pt x="24169" y="545511"/>
                    </a:lnTo>
                    <a:lnTo>
                      <a:pt x="37362" y="501233"/>
                    </a:lnTo>
                    <a:lnTo>
                      <a:pt x="53222" y="458173"/>
                    </a:lnTo>
                    <a:lnTo>
                      <a:pt x="71653" y="416428"/>
                    </a:lnTo>
                    <a:lnTo>
                      <a:pt x="92558" y="376095"/>
                    </a:lnTo>
                    <a:lnTo>
                      <a:pt x="115840" y="337270"/>
                    </a:lnTo>
                    <a:lnTo>
                      <a:pt x="141403" y="300050"/>
                    </a:lnTo>
                    <a:lnTo>
                      <a:pt x="169150" y="264532"/>
                    </a:lnTo>
                    <a:lnTo>
                      <a:pt x="198985" y="230811"/>
                    </a:lnTo>
                    <a:lnTo>
                      <a:pt x="230811" y="198985"/>
                    </a:lnTo>
                    <a:lnTo>
                      <a:pt x="264532" y="169150"/>
                    </a:lnTo>
                    <a:lnTo>
                      <a:pt x="300050" y="141403"/>
                    </a:lnTo>
                    <a:lnTo>
                      <a:pt x="337270" y="115840"/>
                    </a:lnTo>
                    <a:lnTo>
                      <a:pt x="376095" y="92558"/>
                    </a:lnTo>
                    <a:lnTo>
                      <a:pt x="416428" y="71653"/>
                    </a:lnTo>
                    <a:lnTo>
                      <a:pt x="458173" y="53222"/>
                    </a:lnTo>
                    <a:lnTo>
                      <a:pt x="501233" y="37362"/>
                    </a:lnTo>
                    <a:lnTo>
                      <a:pt x="545511" y="24169"/>
                    </a:lnTo>
                    <a:lnTo>
                      <a:pt x="590912" y="13740"/>
                    </a:lnTo>
                    <a:lnTo>
                      <a:pt x="637338" y="6171"/>
                    </a:lnTo>
                    <a:lnTo>
                      <a:pt x="684692" y="1558"/>
                    </a:lnTo>
                    <a:lnTo>
                      <a:pt x="732880" y="0"/>
                    </a:lnTo>
                    <a:lnTo>
                      <a:pt x="781067" y="1558"/>
                    </a:lnTo>
                    <a:lnTo>
                      <a:pt x="828422" y="6171"/>
                    </a:lnTo>
                    <a:lnTo>
                      <a:pt x="874848" y="13740"/>
                    </a:lnTo>
                    <a:lnTo>
                      <a:pt x="920248" y="24169"/>
                    </a:lnTo>
                    <a:lnTo>
                      <a:pt x="964527" y="37362"/>
                    </a:lnTo>
                    <a:lnTo>
                      <a:pt x="1007587" y="53222"/>
                    </a:lnTo>
                    <a:lnTo>
                      <a:pt x="1049332" y="71653"/>
                    </a:lnTo>
                    <a:lnTo>
                      <a:pt x="1089665" y="92558"/>
                    </a:lnTo>
                    <a:lnTo>
                      <a:pt x="1128490" y="115840"/>
                    </a:lnTo>
                    <a:lnTo>
                      <a:pt x="1165710" y="141403"/>
                    </a:lnTo>
                    <a:lnTo>
                      <a:pt x="1201229" y="169150"/>
                    </a:lnTo>
                    <a:lnTo>
                      <a:pt x="1234949" y="198985"/>
                    </a:lnTo>
                    <a:lnTo>
                      <a:pt x="1266776" y="230811"/>
                    </a:lnTo>
                    <a:lnTo>
                      <a:pt x="1296611" y="264532"/>
                    </a:lnTo>
                    <a:lnTo>
                      <a:pt x="1324358" y="300050"/>
                    </a:lnTo>
                    <a:lnTo>
                      <a:pt x="1349921" y="337270"/>
                    </a:lnTo>
                    <a:lnTo>
                      <a:pt x="1373203" y="376095"/>
                    </a:lnTo>
                    <a:lnTo>
                      <a:pt x="1394108" y="416428"/>
                    </a:lnTo>
                    <a:lnTo>
                      <a:pt x="1412539" y="458173"/>
                    </a:lnTo>
                    <a:lnTo>
                      <a:pt x="1428399" y="501233"/>
                    </a:lnTo>
                    <a:lnTo>
                      <a:pt x="1441592" y="545511"/>
                    </a:lnTo>
                    <a:lnTo>
                      <a:pt x="1452021" y="590912"/>
                    </a:lnTo>
                    <a:lnTo>
                      <a:pt x="1459590" y="637338"/>
                    </a:lnTo>
                    <a:lnTo>
                      <a:pt x="1464203" y="684692"/>
                    </a:lnTo>
                    <a:lnTo>
                      <a:pt x="1465762" y="732880"/>
                    </a:lnTo>
                    <a:lnTo>
                      <a:pt x="1464203" y="781067"/>
                    </a:lnTo>
                    <a:lnTo>
                      <a:pt x="1459590" y="828421"/>
                    </a:lnTo>
                    <a:lnTo>
                      <a:pt x="1452021" y="874847"/>
                    </a:lnTo>
                    <a:lnTo>
                      <a:pt x="1441592" y="920248"/>
                    </a:lnTo>
                    <a:lnTo>
                      <a:pt x="1428399" y="964526"/>
                    </a:lnTo>
                    <a:lnTo>
                      <a:pt x="1412539" y="1007586"/>
                    </a:lnTo>
                    <a:lnTo>
                      <a:pt x="1394108" y="1049331"/>
                    </a:lnTo>
                    <a:lnTo>
                      <a:pt x="1373203" y="1089664"/>
                    </a:lnTo>
                    <a:lnTo>
                      <a:pt x="1349921" y="1128489"/>
                    </a:lnTo>
                    <a:lnTo>
                      <a:pt x="1324358" y="1165709"/>
                    </a:lnTo>
                    <a:lnTo>
                      <a:pt x="1296611" y="1201228"/>
                    </a:lnTo>
                    <a:lnTo>
                      <a:pt x="1266776" y="1234948"/>
                    </a:lnTo>
                    <a:lnTo>
                      <a:pt x="1234949" y="1266774"/>
                    </a:lnTo>
                    <a:lnTo>
                      <a:pt x="1201229" y="1296609"/>
                    </a:lnTo>
                    <a:lnTo>
                      <a:pt x="1165710" y="1324356"/>
                    </a:lnTo>
                    <a:lnTo>
                      <a:pt x="1128490" y="1349919"/>
                    </a:lnTo>
                    <a:lnTo>
                      <a:pt x="1089665" y="1373201"/>
                    </a:lnTo>
                    <a:lnTo>
                      <a:pt x="1049332" y="1394106"/>
                    </a:lnTo>
                    <a:lnTo>
                      <a:pt x="1007587" y="1412537"/>
                    </a:lnTo>
                    <a:lnTo>
                      <a:pt x="964527" y="1428397"/>
                    </a:lnTo>
                    <a:lnTo>
                      <a:pt x="920248" y="1441590"/>
                    </a:lnTo>
                    <a:lnTo>
                      <a:pt x="874848" y="1452019"/>
                    </a:lnTo>
                    <a:lnTo>
                      <a:pt x="828422" y="1459588"/>
                    </a:lnTo>
                    <a:lnTo>
                      <a:pt x="781067" y="1464201"/>
                    </a:lnTo>
                    <a:lnTo>
                      <a:pt x="732880" y="1465760"/>
                    </a:lnTo>
                    <a:lnTo>
                      <a:pt x="684692" y="1464201"/>
                    </a:lnTo>
                    <a:lnTo>
                      <a:pt x="637338" y="1459588"/>
                    </a:lnTo>
                    <a:lnTo>
                      <a:pt x="590912" y="1452019"/>
                    </a:lnTo>
                    <a:lnTo>
                      <a:pt x="545511" y="1441590"/>
                    </a:lnTo>
                    <a:lnTo>
                      <a:pt x="501233" y="1428397"/>
                    </a:lnTo>
                    <a:lnTo>
                      <a:pt x="458173" y="1412537"/>
                    </a:lnTo>
                    <a:lnTo>
                      <a:pt x="416428" y="1394106"/>
                    </a:lnTo>
                    <a:lnTo>
                      <a:pt x="376095" y="1373201"/>
                    </a:lnTo>
                    <a:lnTo>
                      <a:pt x="337270" y="1349919"/>
                    </a:lnTo>
                    <a:lnTo>
                      <a:pt x="300050" y="1324356"/>
                    </a:lnTo>
                    <a:lnTo>
                      <a:pt x="264532" y="1296609"/>
                    </a:lnTo>
                    <a:lnTo>
                      <a:pt x="230811" y="1266774"/>
                    </a:lnTo>
                    <a:lnTo>
                      <a:pt x="198985" y="1234948"/>
                    </a:lnTo>
                    <a:lnTo>
                      <a:pt x="169150" y="1201228"/>
                    </a:lnTo>
                    <a:lnTo>
                      <a:pt x="141403" y="1165709"/>
                    </a:lnTo>
                    <a:lnTo>
                      <a:pt x="115840" y="1128489"/>
                    </a:lnTo>
                    <a:lnTo>
                      <a:pt x="92558" y="1089664"/>
                    </a:lnTo>
                    <a:lnTo>
                      <a:pt x="71653" y="1049331"/>
                    </a:lnTo>
                    <a:lnTo>
                      <a:pt x="53222" y="1007586"/>
                    </a:lnTo>
                    <a:lnTo>
                      <a:pt x="37362" y="964526"/>
                    </a:lnTo>
                    <a:lnTo>
                      <a:pt x="24169" y="920248"/>
                    </a:lnTo>
                    <a:lnTo>
                      <a:pt x="13740" y="874847"/>
                    </a:lnTo>
                    <a:lnTo>
                      <a:pt x="6171" y="828421"/>
                    </a:lnTo>
                    <a:lnTo>
                      <a:pt x="1558" y="781067"/>
                    </a:lnTo>
                    <a:lnTo>
                      <a:pt x="0" y="732880"/>
                    </a:lnTo>
                    <a:close/>
                  </a:path>
                </a:pathLst>
              </a:custGeom>
              <a:ln w="12693">
                <a:solidFill>
                  <a:srgbClr val="3D4B5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6" name="object 13">
              <a:extLst>
                <a:ext uri="{FF2B5EF4-FFF2-40B4-BE49-F238E27FC236}">
                  <a16:creationId xmlns:a16="http://schemas.microsoft.com/office/drawing/2014/main" id="{10C6EE7B-AB55-4417-A0E6-72AD3182A3D2}"/>
                </a:ext>
              </a:extLst>
            </p:cNvPr>
            <p:cNvSpPr txBox="1"/>
            <p:nvPr/>
          </p:nvSpPr>
          <p:spPr>
            <a:xfrm>
              <a:off x="5196141" y="3440684"/>
              <a:ext cx="1036319" cy="766445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12700" marR="5080" algn="ctr">
                <a:lnSpc>
                  <a:spcPct val="101699"/>
                </a:lnSpc>
                <a:spcBef>
                  <a:spcPts val="75"/>
                </a:spcBef>
              </a:pPr>
              <a:r>
                <a:rPr sz="1200" b="1" spc="5" dirty="0">
                  <a:solidFill>
                    <a:srgbClr val="FFFFFF"/>
                  </a:solidFill>
                  <a:latin typeface="Arial"/>
                  <a:cs typeface="Arial"/>
                </a:rPr>
                <a:t>IDENTIFIKASI  </a:t>
              </a:r>
              <a:r>
                <a:rPr sz="1200" b="1" spc="-10" dirty="0">
                  <a:solidFill>
                    <a:srgbClr val="FFFFFF"/>
                  </a:solidFill>
                  <a:latin typeface="Arial"/>
                  <a:cs typeface="Arial"/>
                </a:rPr>
                <a:t>POTENSI  </a:t>
              </a:r>
              <a:r>
                <a:rPr sz="1200" b="1" spc="-25" dirty="0">
                  <a:solidFill>
                    <a:srgbClr val="FFFFFF"/>
                  </a:solidFill>
                  <a:latin typeface="Arial"/>
                  <a:cs typeface="Arial"/>
                </a:rPr>
                <a:t>SUMBER  DAYA</a:t>
              </a:r>
              <a:r>
                <a:rPr sz="1200" b="1" spc="-12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200" b="1" spc="15" dirty="0">
                  <a:solidFill>
                    <a:srgbClr val="FFFFFF"/>
                  </a:solidFill>
                  <a:latin typeface="Arial"/>
                  <a:cs typeface="Arial"/>
                </a:rPr>
                <a:t>ALAM</a:t>
              </a:r>
              <a:endParaRPr sz="1200" dirty="0">
                <a:latin typeface="Arial"/>
                <a:cs typeface="Arial"/>
              </a:endParaRP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272F6D-38FF-41A7-A49D-4739FDBCF08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4</a:t>
            </a:fld>
            <a:endParaRPr lang="en-GB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6228207F-A658-204E-85DC-BC496F3903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721"/>
            <a:ext cx="69850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139EF49-BE8D-4E78-B9DA-490077FA8D01}"/>
              </a:ext>
            </a:extLst>
          </p:cNvPr>
          <p:cNvSpPr/>
          <p:nvPr/>
        </p:nvSpPr>
        <p:spPr>
          <a:xfrm>
            <a:off x="1752600" y="1295400"/>
            <a:ext cx="8564880" cy="48177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B540D3-D112-420B-AA6E-02D6CE6901F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5</a:t>
            </a:fld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767093-5DA2-684E-9538-1C79B99C06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721"/>
            <a:ext cx="6985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06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132433" y="2725420"/>
            <a:ext cx="6096000" cy="2762250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 marR="5080" indent="659765" algn="r">
              <a:lnSpc>
                <a:spcPct val="89800"/>
              </a:lnSpc>
              <a:spcBef>
                <a:spcPts val="440"/>
              </a:spcBef>
            </a:pPr>
            <a:r>
              <a:rPr sz="2800" spc="-65" dirty="0">
                <a:solidFill>
                  <a:srgbClr val="002060"/>
                </a:solidFill>
                <a:latin typeface="Arial"/>
                <a:cs typeface="Arial"/>
              </a:rPr>
              <a:t>Peserta </a:t>
            </a:r>
            <a:r>
              <a:rPr sz="2800" spc="15" dirty="0">
                <a:solidFill>
                  <a:srgbClr val="002060"/>
                </a:solidFill>
                <a:latin typeface="Arial"/>
                <a:cs typeface="Arial"/>
              </a:rPr>
              <a:t>setelah</a:t>
            </a:r>
            <a:r>
              <a:rPr sz="2800" spc="-12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800" spc="75" dirty="0">
                <a:solidFill>
                  <a:srgbClr val="002060"/>
                </a:solidFill>
                <a:latin typeface="Arial"/>
                <a:cs typeface="Arial"/>
              </a:rPr>
              <a:t>mengetahui</a:t>
            </a:r>
            <a:r>
              <a:rPr sz="2800" spc="-1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800" spc="100" dirty="0">
                <a:solidFill>
                  <a:srgbClr val="002060"/>
                </a:solidFill>
                <a:latin typeface="Arial"/>
                <a:cs typeface="Arial"/>
              </a:rPr>
              <a:t>profil </a:t>
            </a:r>
            <a:r>
              <a:rPr sz="2800" spc="8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800" spc="15" dirty="0">
                <a:solidFill>
                  <a:srgbClr val="002060"/>
                </a:solidFill>
                <a:latin typeface="Arial"/>
                <a:cs typeface="Arial"/>
              </a:rPr>
              <a:t>lokasi </a:t>
            </a:r>
            <a:r>
              <a:rPr sz="2800" spc="-35" dirty="0">
                <a:solidFill>
                  <a:srgbClr val="002060"/>
                </a:solidFill>
                <a:latin typeface="Arial"/>
                <a:cs typeface="Arial"/>
              </a:rPr>
              <a:t>KKN</a:t>
            </a:r>
            <a:r>
              <a:rPr sz="2800" spc="-21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800" spc="85" dirty="0">
                <a:solidFill>
                  <a:srgbClr val="002060"/>
                </a:solidFill>
                <a:latin typeface="Arial"/>
                <a:cs typeface="Arial"/>
              </a:rPr>
              <a:t>dapat</a:t>
            </a:r>
            <a:r>
              <a:rPr sz="2800" spc="-8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800" spc="35" dirty="0">
                <a:solidFill>
                  <a:srgbClr val="002060"/>
                </a:solidFill>
                <a:latin typeface="Arial"/>
                <a:cs typeface="Arial"/>
              </a:rPr>
              <a:t>merumuskan </a:t>
            </a:r>
            <a:r>
              <a:rPr sz="2800" spc="3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800" spc="25" dirty="0">
                <a:solidFill>
                  <a:srgbClr val="002060"/>
                </a:solidFill>
                <a:latin typeface="Arial"/>
                <a:cs typeface="Arial"/>
              </a:rPr>
              <a:t>permasalahan </a:t>
            </a:r>
            <a:r>
              <a:rPr sz="2800" spc="40" dirty="0">
                <a:solidFill>
                  <a:srgbClr val="002060"/>
                </a:solidFill>
                <a:latin typeface="Arial"/>
                <a:cs typeface="Arial"/>
              </a:rPr>
              <a:t>yang </a:t>
            </a:r>
            <a:r>
              <a:rPr sz="2800" spc="75" dirty="0">
                <a:solidFill>
                  <a:srgbClr val="002060"/>
                </a:solidFill>
                <a:latin typeface="Arial"/>
                <a:cs typeface="Arial"/>
              </a:rPr>
              <a:t>terdapat</a:t>
            </a:r>
            <a:r>
              <a:rPr sz="2800" spc="-36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800" spc="150" dirty="0">
                <a:solidFill>
                  <a:srgbClr val="002060"/>
                </a:solidFill>
                <a:latin typeface="Arial"/>
                <a:cs typeface="Arial"/>
              </a:rPr>
              <a:t>di</a:t>
            </a:r>
            <a:r>
              <a:rPr sz="2800" spc="-9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800" spc="15" dirty="0">
                <a:solidFill>
                  <a:srgbClr val="002060"/>
                </a:solidFill>
                <a:latin typeface="Arial"/>
                <a:cs typeface="Arial"/>
              </a:rPr>
              <a:t>lokasi </a:t>
            </a:r>
            <a:r>
              <a:rPr sz="2800" spc="-4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800" spc="40" dirty="0">
                <a:solidFill>
                  <a:srgbClr val="002060"/>
                </a:solidFill>
                <a:latin typeface="Arial"/>
                <a:cs typeface="Arial"/>
              </a:rPr>
              <a:t>yang</a:t>
            </a:r>
            <a:r>
              <a:rPr sz="2800" spc="-10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800" spc="95" dirty="0">
                <a:solidFill>
                  <a:srgbClr val="002060"/>
                </a:solidFill>
                <a:latin typeface="Arial"/>
                <a:cs typeface="Arial"/>
              </a:rPr>
              <a:t>berhubungan</a:t>
            </a:r>
            <a:r>
              <a:rPr sz="2800" spc="-10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800" spc="90" dirty="0">
                <a:solidFill>
                  <a:srgbClr val="002060"/>
                </a:solidFill>
                <a:latin typeface="Arial"/>
                <a:cs typeface="Arial"/>
              </a:rPr>
              <a:t>dengan </a:t>
            </a:r>
            <a:r>
              <a:rPr sz="28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2060"/>
                </a:solidFill>
                <a:latin typeface="Arial"/>
                <a:cs typeface="Arial"/>
              </a:rPr>
              <a:t>kewirausahaan</a:t>
            </a:r>
            <a:r>
              <a:rPr sz="2800" spc="-8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800" spc="90" dirty="0">
                <a:solidFill>
                  <a:srgbClr val="002060"/>
                </a:solidFill>
                <a:latin typeface="Arial"/>
                <a:cs typeface="Arial"/>
              </a:rPr>
              <a:t>dengan</a:t>
            </a:r>
            <a:r>
              <a:rPr sz="2800" spc="-9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800" spc="95" dirty="0">
                <a:solidFill>
                  <a:srgbClr val="002060"/>
                </a:solidFill>
                <a:latin typeface="Arial"/>
                <a:cs typeface="Arial"/>
              </a:rPr>
              <a:t>kelompok </a:t>
            </a:r>
            <a:r>
              <a:rPr sz="2800" spc="1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800" spc="-60" dirty="0">
                <a:solidFill>
                  <a:srgbClr val="002060"/>
                </a:solidFill>
                <a:latin typeface="Arial"/>
                <a:cs typeface="Arial"/>
              </a:rPr>
              <a:t>sasaran </a:t>
            </a:r>
            <a:r>
              <a:rPr sz="2800" spc="100" dirty="0">
                <a:solidFill>
                  <a:srgbClr val="002060"/>
                </a:solidFill>
                <a:latin typeface="Arial"/>
                <a:cs typeface="Arial"/>
              </a:rPr>
              <a:t>pemuda </a:t>
            </a:r>
            <a:r>
              <a:rPr sz="2800" spc="35" dirty="0">
                <a:solidFill>
                  <a:srgbClr val="002060"/>
                </a:solidFill>
                <a:latin typeface="Arial"/>
                <a:cs typeface="Arial"/>
              </a:rPr>
              <a:t>miskin </a:t>
            </a:r>
            <a:r>
              <a:rPr sz="2800" spc="75" dirty="0">
                <a:solidFill>
                  <a:srgbClr val="002060"/>
                </a:solidFill>
                <a:latin typeface="Arial"/>
                <a:cs typeface="Arial"/>
              </a:rPr>
              <a:t>dan</a:t>
            </a:r>
            <a:r>
              <a:rPr sz="2800" spc="-42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800" spc="40" dirty="0">
                <a:solidFill>
                  <a:srgbClr val="002060"/>
                </a:solidFill>
                <a:latin typeface="Arial"/>
                <a:cs typeface="Arial"/>
              </a:rPr>
              <a:t>rentan</a:t>
            </a:r>
            <a:endParaRPr sz="2800">
              <a:latin typeface="Arial"/>
              <a:cs typeface="Arial"/>
            </a:endParaRPr>
          </a:p>
          <a:p>
            <a:pPr marR="5715" algn="r">
              <a:lnSpc>
                <a:spcPts val="3095"/>
              </a:lnSpc>
            </a:pPr>
            <a:r>
              <a:rPr sz="2800" spc="45" dirty="0">
                <a:solidFill>
                  <a:srgbClr val="002060"/>
                </a:solidFill>
                <a:latin typeface="Arial"/>
                <a:cs typeface="Arial"/>
              </a:rPr>
              <a:t>(umur </a:t>
            </a:r>
            <a:r>
              <a:rPr sz="2800" spc="65" dirty="0">
                <a:solidFill>
                  <a:srgbClr val="002060"/>
                </a:solidFill>
                <a:latin typeface="Arial"/>
                <a:cs typeface="Arial"/>
              </a:rPr>
              <a:t>18 </a:t>
            </a:r>
            <a:r>
              <a:rPr sz="2800" spc="-440" dirty="0">
                <a:solidFill>
                  <a:srgbClr val="002060"/>
                </a:solidFill>
                <a:latin typeface="Arial"/>
                <a:cs typeface="Arial"/>
              </a:rPr>
              <a:t>–  </a:t>
            </a:r>
            <a:r>
              <a:rPr sz="2800" spc="65" dirty="0">
                <a:solidFill>
                  <a:srgbClr val="002060"/>
                </a:solidFill>
                <a:latin typeface="Arial"/>
                <a:cs typeface="Arial"/>
              </a:rPr>
              <a:t>34</a:t>
            </a:r>
            <a:r>
              <a:rPr sz="2800" spc="-36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800" spc="10" dirty="0">
                <a:solidFill>
                  <a:srgbClr val="002060"/>
                </a:solidFill>
                <a:latin typeface="Arial"/>
                <a:cs typeface="Arial"/>
              </a:rPr>
              <a:t>tahun).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217547" y="1676717"/>
            <a:ext cx="4337685" cy="3504565"/>
            <a:chOff x="7815071" y="2023872"/>
            <a:chExt cx="4337685" cy="3504565"/>
          </a:xfrm>
        </p:grpSpPr>
        <p:sp>
          <p:nvSpPr>
            <p:cNvPr id="5" name="object 5"/>
            <p:cNvSpPr/>
            <p:nvPr/>
          </p:nvSpPr>
          <p:spPr>
            <a:xfrm>
              <a:off x="7815071" y="2023872"/>
              <a:ext cx="3438144" cy="343814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534524" y="5083784"/>
              <a:ext cx="2540635" cy="444500"/>
            </a:xfrm>
            <a:custGeom>
              <a:avLst/>
              <a:gdLst/>
              <a:ahLst/>
              <a:cxnLst/>
              <a:rect l="l" t="t" r="r" b="b"/>
              <a:pathLst>
                <a:path w="2540634" h="444500">
                  <a:moveTo>
                    <a:pt x="1270292" y="0"/>
                  </a:moveTo>
                  <a:lnTo>
                    <a:pt x="1195653" y="377"/>
                  </a:lnTo>
                  <a:lnTo>
                    <a:pt x="1122149" y="1495"/>
                  </a:lnTo>
                  <a:lnTo>
                    <a:pt x="1049901" y="3333"/>
                  </a:lnTo>
                  <a:lnTo>
                    <a:pt x="979026" y="5869"/>
                  </a:lnTo>
                  <a:lnTo>
                    <a:pt x="909645" y="9084"/>
                  </a:lnTo>
                  <a:lnTo>
                    <a:pt x="841875" y="12956"/>
                  </a:lnTo>
                  <a:lnTo>
                    <a:pt x="775838" y="17465"/>
                  </a:lnTo>
                  <a:lnTo>
                    <a:pt x="711650" y="22589"/>
                  </a:lnTo>
                  <a:lnTo>
                    <a:pt x="649433" y="28308"/>
                  </a:lnTo>
                  <a:lnTo>
                    <a:pt x="589304" y="34601"/>
                  </a:lnTo>
                  <a:lnTo>
                    <a:pt x="531383" y="41447"/>
                  </a:lnTo>
                  <a:lnTo>
                    <a:pt x="475790" y="48825"/>
                  </a:lnTo>
                  <a:lnTo>
                    <a:pt x="422642" y="56715"/>
                  </a:lnTo>
                  <a:lnTo>
                    <a:pt x="372060" y="65095"/>
                  </a:lnTo>
                  <a:lnTo>
                    <a:pt x="324163" y="73945"/>
                  </a:lnTo>
                  <a:lnTo>
                    <a:pt x="279069" y="83243"/>
                  </a:lnTo>
                  <a:lnTo>
                    <a:pt x="236898" y="92970"/>
                  </a:lnTo>
                  <a:lnTo>
                    <a:pt x="197769" y="103104"/>
                  </a:lnTo>
                  <a:lnTo>
                    <a:pt x="129114" y="124509"/>
                  </a:lnTo>
                  <a:lnTo>
                    <a:pt x="74056" y="147294"/>
                  </a:lnTo>
                  <a:lnTo>
                    <a:pt x="33549" y="171290"/>
                  </a:lnTo>
                  <a:lnTo>
                    <a:pt x="2156" y="209191"/>
                  </a:lnTo>
                  <a:lnTo>
                    <a:pt x="0" y="222250"/>
                  </a:lnTo>
                  <a:lnTo>
                    <a:pt x="2156" y="235308"/>
                  </a:lnTo>
                  <a:lnTo>
                    <a:pt x="33549" y="273209"/>
                  </a:lnTo>
                  <a:lnTo>
                    <a:pt x="74056" y="297205"/>
                  </a:lnTo>
                  <a:lnTo>
                    <a:pt x="129114" y="319990"/>
                  </a:lnTo>
                  <a:lnTo>
                    <a:pt x="197769" y="341395"/>
                  </a:lnTo>
                  <a:lnTo>
                    <a:pt x="236898" y="351529"/>
                  </a:lnTo>
                  <a:lnTo>
                    <a:pt x="279069" y="361256"/>
                  </a:lnTo>
                  <a:lnTo>
                    <a:pt x="324163" y="370554"/>
                  </a:lnTo>
                  <a:lnTo>
                    <a:pt x="372060" y="379404"/>
                  </a:lnTo>
                  <a:lnTo>
                    <a:pt x="422642" y="387784"/>
                  </a:lnTo>
                  <a:lnTo>
                    <a:pt x="475790" y="395674"/>
                  </a:lnTo>
                  <a:lnTo>
                    <a:pt x="531383" y="403052"/>
                  </a:lnTo>
                  <a:lnTo>
                    <a:pt x="589304" y="409898"/>
                  </a:lnTo>
                  <a:lnTo>
                    <a:pt x="649433" y="416191"/>
                  </a:lnTo>
                  <a:lnTo>
                    <a:pt x="711650" y="421910"/>
                  </a:lnTo>
                  <a:lnTo>
                    <a:pt x="775838" y="427034"/>
                  </a:lnTo>
                  <a:lnTo>
                    <a:pt x="841875" y="431543"/>
                  </a:lnTo>
                  <a:lnTo>
                    <a:pt x="909645" y="435415"/>
                  </a:lnTo>
                  <a:lnTo>
                    <a:pt x="979026" y="438630"/>
                  </a:lnTo>
                  <a:lnTo>
                    <a:pt x="1049901" y="441166"/>
                  </a:lnTo>
                  <a:lnTo>
                    <a:pt x="1122149" y="443004"/>
                  </a:lnTo>
                  <a:lnTo>
                    <a:pt x="1195653" y="444122"/>
                  </a:lnTo>
                  <a:lnTo>
                    <a:pt x="1270292" y="444500"/>
                  </a:lnTo>
                  <a:lnTo>
                    <a:pt x="1344929" y="444122"/>
                  </a:lnTo>
                  <a:lnTo>
                    <a:pt x="1418432" y="443004"/>
                  </a:lnTo>
                  <a:lnTo>
                    <a:pt x="1490679" y="441166"/>
                  </a:lnTo>
                  <a:lnTo>
                    <a:pt x="1561553" y="438630"/>
                  </a:lnTo>
                  <a:lnTo>
                    <a:pt x="1630933" y="435415"/>
                  </a:lnTo>
                  <a:lnTo>
                    <a:pt x="1698701" y="431543"/>
                  </a:lnTo>
                  <a:lnTo>
                    <a:pt x="1764738" y="427034"/>
                  </a:lnTo>
                  <a:lnTo>
                    <a:pt x="1828925" y="421910"/>
                  </a:lnTo>
                  <a:lnTo>
                    <a:pt x="1891142" y="416191"/>
                  </a:lnTo>
                  <a:lnTo>
                    <a:pt x="1951270" y="409898"/>
                  </a:lnTo>
                  <a:lnTo>
                    <a:pt x="2009190" y="403052"/>
                  </a:lnTo>
                  <a:lnTo>
                    <a:pt x="2064783" y="395674"/>
                  </a:lnTo>
                  <a:lnTo>
                    <a:pt x="2117930" y="387784"/>
                  </a:lnTo>
                  <a:lnTo>
                    <a:pt x="2168512" y="379404"/>
                  </a:lnTo>
                  <a:lnTo>
                    <a:pt x="2216409" y="370554"/>
                  </a:lnTo>
                  <a:lnTo>
                    <a:pt x="2261502" y="361256"/>
                  </a:lnTo>
                  <a:lnTo>
                    <a:pt x="2303673" y="351529"/>
                  </a:lnTo>
                  <a:lnTo>
                    <a:pt x="2342802" y="341395"/>
                  </a:lnTo>
                  <a:lnTo>
                    <a:pt x="2411457" y="319990"/>
                  </a:lnTo>
                  <a:lnTo>
                    <a:pt x="2466515" y="297205"/>
                  </a:lnTo>
                  <a:lnTo>
                    <a:pt x="2507022" y="273209"/>
                  </a:lnTo>
                  <a:lnTo>
                    <a:pt x="2538415" y="235308"/>
                  </a:lnTo>
                  <a:lnTo>
                    <a:pt x="2540571" y="222250"/>
                  </a:lnTo>
                  <a:lnTo>
                    <a:pt x="2538415" y="209191"/>
                  </a:lnTo>
                  <a:lnTo>
                    <a:pt x="2507022" y="171290"/>
                  </a:lnTo>
                  <a:lnTo>
                    <a:pt x="2466515" y="147294"/>
                  </a:lnTo>
                  <a:lnTo>
                    <a:pt x="2411457" y="124509"/>
                  </a:lnTo>
                  <a:lnTo>
                    <a:pt x="2342802" y="103104"/>
                  </a:lnTo>
                  <a:lnTo>
                    <a:pt x="2303673" y="92970"/>
                  </a:lnTo>
                  <a:lnTo>
                    <a:pt x="2261502" y="83243"/>
                  </a:lnTo>
                  <a:lnTo>
                    <a:pt x="2216409" y="73945"/>
                  </a:lnTo>
                  <a:lnTo>
                    <a:pt x="2168512" y="65095"/>
                  </a:lnTo>
                  <a:lnTo>
                    <a:pt x="2117930" y="56715"/>
                  </a:lnTo>
                  <a:lnTo>
                    <a:pt x="2064783" y="48825"/>
                  </a:lnTo>
                  <a:lnTo>
                    <a:pt x="2009190" y="41447"/>
                  </a:lnTo>
                  <a:lnTo>
                    <a:pt x="1951270" y="34601"/>
                  </a:lnTo>
                  <a:lnTo>
                    <a:pt x="1891142" y="28308"/>
                  </a:lnTo>
                  <a:lnTo>
                    <a:pt x="1828925" y="22589"/>
                  </a:lnTo>
                  <a:lnTo>
                    <a:pt x="1764738" y="17465"/>
                  </a:lnTo>
                  <a:lnTo>
                    <a:pt x="1698701" y="12956"/>
                  </a:lnTo>
                  <a:lnTo>
                    <a:pt x="1630933" y="9084"/>
                  </a:lnTo>
                  <a:lnTo>
                    <a:pt x="1561553" y="5869"/>
                  </a:lnTo>
                  <a:lnTo>
                    <a:pt x="1490679" y="3333"/>
                  </a:lnTo>
                  <a:lnTo>
                    <a:pt x="1418432" y="1495"/>
                  </a:lnTo>
                  <a:lnTo>
                    <a:pt x="1344929" y="377"/>
                  </a:lnTo>
                  <a:lnTo>
                    <a:pt x="1270292" y="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155935" y="3922776"/>
              <a:ext cx="1539240" cy="15392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948415" y="4123944"/>
              <a:ext cx="1203959" cy="12039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875519" y="4434839"/>
              <a:ext cx="1027176" cy="102717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8047B7B-D8E4-4290-B8A6-A22DC69EA548}"/>
              </a:ext>
            </a:extLst>
          </p:cNvPr>
          <p:cNvSpPr/>
          <p:nvPr/>
        </p:nvSpPr>
        <p:spPr>
          <a:xfrm>
            <a:off x="868508" y="1905000"/>
            <a:ext cx="6504603" cy="568394"/>
          </a:xfrm>
          <a:prstGeom prst="roundRect">
            <a:avLst/>
          </a:prstGeom>
          <a:solidFill>
            <a:srgbClr val="BA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PERUMUSAN MASALAH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B7E148-869B-4DE9-8890-8CAB09E05F6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6</a:t>
            </a:fld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269985E-20C5-E942-99F6-E4D3D06882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721"/>
            <a:ext cx="69850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33401" y="3026217"/>
            <a:ext cx="6882765" cy="198818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 indent="1050925" algn="r">
              <a:lnSpc>
                <a:spcPct val="90200"/>
              </a:lnSpc>
              <a:spcBef>
                <a:spcPts val="430"/>
              </a:spcBef>
            </a:pPr>
            <a:r>
              <a:rPr sz="2800" spc="-25" dirty="0">
                <a:solidFill>
                  <a:srgbClr val="002060"/>
                </a:solidFill>
                <a:latin typeface="Arial"/>
                <a:cs typeface="Arial"/>
              </a:rPr>
              <a:t>Pemecahan </a:t>
            </a:r>
            <a:r>
              <a:rPr sz="2800" spc="-10" dirty="0">
                <a:solidFill>
                  <a:srgbClr val="002060"/>
                </a:solidFill>
                <a:latin typeface="Arial"/>
                <a:cs typeface="Arial"/>
              </a:rPr>
              <a:t>masalah</a:t>
            </a:r>
            <a:r>
              <a:rPr sz="2800" spc="-16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800" spc="40" dirty="0">
                <a:solidFill>
                  <a:srgbClr val="002060"/>
                </a:solidFill>
                <a:latin typeface="Arial"/>
                <a:cs typeface="Arial"/>
              </a:rPr>
              <a:t>yang</a:t>
            </a:r>
            <a:r>
              <a:rPr sz="2800" spc="-8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800" spc="55" dirty="0">
                <a:solidFill>
                  <a:srgbClr val="002060"/>
                </a:solidFill>
                <a:latin typeface="Arial"/>
                <a:cs typeface="Arial"/>
              </a:rPr>
              <a:t>berkaitan </a:t>
            </a:r>
            <a:r>
              <a:rPr sz="2800" spc="3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800" spc="90" dirty="0">
                <a:solidFill>
                  <a:srgbClr val="002060"/>
                </a:solidFill>
                <a:latin typeface="Arial"/>
                <a:cs typeface="Arial"/>
              </a:rPr>
              <a:t>dengan</a:t>
            </a:r>
            <a:r>
              <a:rPr sz="2800" spc="-8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800" spc="95" dirty="0">
                <a:solidFill>
                  <a:srgbClr val="002060"/>
                </a:solidFill>
                <a:latin typeface="Arial"/>
                <a:cs typeface="Arial"/>
              </a:rPr>
              <a:t>pengembangan</a:t>
            </a:r>
            <a:r>
              <a:rPr sz="2800" spc="-8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2060"/>
                </a:solidFill>
                <a:latin typeface="Arial"/>
                <a:cs typeface="Arial"/>
              </a:rPr>
              <a:t>kewirausahan </a:t>
            </a:r>
            <a:r>
              <a:rPr sz="2800" spc="3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800" spc="90" dirty="0">
                <a:solidFill>
                  <a:srgbClr val="002060"/>
                </a:solidFill>
                <a:latin typeface="Arial"/>
                <a:cs typeface="Arial"/>
              </a:rPr>
              <a:t>dengan </a:t>
            </a:r>
            <a:r>
              <a:rPr sz="2800" spc="95" dirty="0">
                <a:solidFill>
                  <a:srgbClr val="002060"/>
                </a:solidFill>
                <a:latin typeface="Arial"/>
                <a:cs typeface="Arial"/>
              </a:rPr>
              <a:t>kelompok </a:t>
            </a:r>
            <a:r>
              <a:rPr sz="2800" spc="-60" dirty="0">
                <a:solidFill>
                  <a:srgbClr val="002060"/>
                </a:solidFill>
                <a:latin typeface="Arial"/>
                <a:cs typeface="Arial"/>
              </a:rPr>
              <a:t>sasaran</a:t>
            </a:r>
            <a:r>
              <a:rPr sz="2800" spc="-44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800" spc="100" dirty="0">
                <a:solidFill>
                  <a:srgbClr val="002060"/>
                </a:solidFill>
                <a:latin typeface="Arial"/>
                <a:cs typeface="Arial"/>
              </a:rPr>
              <a:t>pemuda</a:t>
            </a:r>
            <a:r>
              <a:rPr sz="2800" spc="-8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800" spc="35" dirty="0">
                <a:solidFill>
                  <a:srgbClr val="002060"/>
                </a:solidFill>
                <a:latin typeface="Arial"/>
                <a:cs typeface="Arial"/>
              </a:rPr>
              <a:t>miskin </a:t>
            </a:r>
            <a:r>
              <a:rPr sz="2800" spc="5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800" spc="75" dirty="0">
                <a:solidFill>
                  <a:srgbClr val="002060"/>
                </a:solidFill>
                <a:latin typeface="Arial"/>
                <a:cs typeface="Arial"/>
              </a:rPr>
              <a:t>dan </a:t>
            </a:r>
            <a:r>
              <a:rPr sz="2800" spc="40" dirty="0">
                <a:solidFill>
                  <a:srgbClr val="002060"/>
                </a:solidFill>
                <a:latin typeface="Arial"/>
                <a:cs typeface="Arial"/>
              </a:rPr>
              <a:t>rentan </a:t>
            </a:r>
            <a:r>
              <a:rPr sz="2800" spc="60" dirty="0">
                <a:solidFill>
                  <a:srgbClr val="002060"/>
                </a:solidFill>
                <a:latin typeface="Arial"/>
                <a:cs typeface="Arial"/>
              </a:rPr>
              <a:t>tersebut </a:t>
            </a:r>
            <a:r>
              <a:rPr sz="2800" dirty="0">
                <a:solidFill>
                  <a:srgbClr val="002060"/>
                </a:solidFill>
                <a:latin typeface="Arial"/>
                <a:cs typeface="Arial"/>
              </a:rPr>
              <a:t>harus</a:t>
            </a:r>
            <a:r>
              <a:rPr sz="2800" spc="-54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800" spc="25" dirty="0">
                <a:solidFill>
                  <a:srgbClr val="002060"/>
                </a:solidFill>
                <a:latin typeface="Arial"/>
                <a:cs typeface="Arial"/>
              </a:rPr>
              <a:t>mendasarkan</a:t>
            </a:r>
            <a:endParaRPr sz="2800" dirty="0">
              <a:latin typeface="Arial"/>
              <a:cs typeface="Arial"/>
            </a:endParaRPr>
          </a:p>
          <a:p>
            <a:pPr marR="5080" algn="r">
              <a:lnSpc>
                <a:spcPts val="3000"/>
              </a:lnSpc>
            </a:pPr>
            <a:r>
              <a:rPr sz="2800" spc="60" dirty="0">
                <a:solidFill>
                  <a:srgbClr val="002060"/>
                </a:solidFill>
                <a:latin typeface="Arial"/>
                <a:cs typeface="Arial"/>
              </a:rPr>
              <a:t>kebutuhan</a:t>
            </a:r>
            <a:r>
              <a:rPr sz="2800" spc="-12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002060"/>
                </a:solidFill>
                <a:latin typeface="Arial"/>
                <a:cs typeface="Arial"/>
              </a:rPr>
              <a:t>masyarakat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20000" y="1946366"/>
            <a:ext cx="3799114" cy="31023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3E0948D-0702-42CA-9DA7-38F215CCE986}"/>
              </a:ext>
            </a:extLst>
          </p:cNvPr>
          <p:cNvSpPr/>
          <p:nvPr/>
        </p:nvSpPr>
        <p:spPr>
          <a:xfrm>
            <a:off x="868508" y="1905000"/>
            <a:ext cx="6504603" cy="568394"/>
          </a:xfrm>
          <a:prstGeom prst="roundRect">
            <a:avLst/>
          </a:prstGeom>
          <a:solidFill>
            <a:srgbClr val="BA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PEMECAHAN MASALAH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95D5EA-3EAF-4C31-A345-4EE35FDB75E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7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3D2DAC-22C1-0043-ACF6-E59C4D9D3F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721"/>
            <a:ext cx="69850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99067" y="1090350"/>
            <a:ext cx="6393866" cy="6027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4604" algn="ctr">
              <a:lnSpc>
                <a:spcPts val="4550"/>
              </a:lnSpc>
              <a:spcBef>
                <a:spcPts val="100"/>
              </a:spcBef>
            </a:pPr>
            <a:r>
              <a:rPr sz="4000" b="1" i="1" spc="10" dirty="0">
                <a:solidFill>
                  <a:srgbClr val="C00000"/>
                </a:solidFill>
                <a:latin typeface="Arial"/>
                <a:cs typeface="Arial"/>
              </a:rPr>
              <a:t>KA</a:t>
            </a:r>
            <a:r>
              <a:rPr sz="4000" b="1" i="1" spc="5" dirty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4000" b="1" i="1" spc="-70" dirty="0">
                <a:solidFill>
                  <a:srgbClr val="C00000"/>
                </a:solidFill>
                <a:latin typeface="Arial"/>
                <a:cs typeface="Arial"/>
              </a:rPr>
              <a:t>V</a:t>
            </a:r>
            <a:r>
              <a:rPr sz="4000" b="1" i="1" spc="-195" dirty="0">
                <a:solidFill>
                  <a:srgbClr val="C00000"/>
                </a:solidFill>
                <a:latin typeface="Arial"/>
                <a:cs typeface="Arial"/>
              </a:rPr>
              <a:t>AS</a:t>
            </a:r>
            <a:r>
              <a:rPr lang="en-US" sz="4000" dirty="0">
                <a:latin typeface="Arial"/>
                <a:cs typeface="Arial"/>
              </a:rPr>
              <a:t> </a:t>
            </a:r>
            <a:r>
              <a:rPr sz="4000" b="1" i="1" spc="-220" dirty="0">
                <a:solidFill>
                  <a:srgbClr val="002060"/>
                </a:solidFill>
                <a:latin typeface="Arial"/>
                <a:cs typeface="Arial"/>
              </a:rPr>
              <a:t>PE</a:t>
            </a:r>
            <a:r>
              <a:rPr sz="4000" b="1" i="1" spc="-475" dirty="0">
                <a:solidFill>
                  <a:srgbClr val="002060"/>
                </a:solidFill>
                <a:latin typeface="Arial"/>
                <a:cs typeface="Arial"/>
              </a:rPr>
              <a:t>T</a:t>
            </a:r>
            <a:r>
              <a:rPr sz="4000" b="1" i="1" spc="-35" dirty="0">
                <a:solidFill>
                  <a:srgbClr val="002060"/>
                </a:solidFill>
                <a:latin typeface="Arial"/>
                <a:cs typeface="Arial"/>
              </a:rPr>
              <a:t>A </a:t>
            </a:r>
            <a:r>
              <a:rPr sz="4000" b="1" i="1" spc="-2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4000" b="1" i="1" spc="-85" dirty="0">
                <a:solidFill>
                  <a:srgbClr val="002060"/>
                </a:solidFill>
                <a:latin typeface="Arial"/>
                <a:cs typeface="Arial"/>
              </a:rPr>
              <a:t>K</a:t>
            </a:r>
            <a:r>
              <a:rPr sz="4000" b="1" i="1" spc="20" dirty="0">
                <a:solidFill>
                  <a:srgbClr val="002060"/>
                </a:solidFill>
                <a:latin typeface="Arial"/>
                <a:cs typeface="Arial"/>
              </a:rPr>
              <a:t>O</a:t>
            </a:r>
            <a:r>
              <a:rPr sz="4000" b="1" i="1" spc="254" dirty="0">
                <a:solidFill>
                  <a:srgbClr val="002060"/>
                </a:solidFill>
                <a:latin typeface="Arial"/>
                <a:cs typeface="Arial"/>
              </a:rPr>
              <a:t>N</a:t>
            </a:r>
            <a:r>
              <a:rPr sz="4000" b="1" i="1" spc="-235" dirty="0">
                <a:solidFill>
                  <a:srgbClr val="002060"/>
                </a:solidFill>
                <a:latin typeface="Arial"/>
                <a:cs typeface="Arial"/>
              </a:rPr>
              <a:t>T</a:t>
            </a:r>
            <a:r>
              <a:rPr sz="4000" b="1" i="1" spc="-320" dirty="0">
                <a:solidFill>
                  <a:srgbClr val="002060"/>
                </a:solidFill>
                <a:latin typeface="Arial"/>
                <a:cs typeface="Arial"/>
              </a:rPr>
              <a:t>E</a:t>
            </a:r>
            <a:r>
              <a:rPr sz="4000" b="1" i="1" spc="-180" dirty="0">
                <a:solidFill>
                  <a:srgbClr val="002060"/>
                </a:solidFill>
                <a:latin typeface="Arial"/>
                <a:cs typeface="Arial"/>
              </a:rPr>
              <a:t>K</a:t>
            </a:r>
            <a:r>
              <a:rPr sz="4000" b="1" i="1" spc="-330" dirty="0">
                <a:solidFill>
                  <a:srgbClr val="002060"/>
                </a:solidFill>
                <a:latin typeface="Arial"/>
                <a:cs typeface="Arial"/>
              </a:rPr>
              <a:t>S</a:t>
            </a:r>
            <a:endParaRPr sz="4000" dirty="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597707" y="1828800"/>
            <a:ext cx="6996586" cy="4552406"/>
            <a:chOff x="3831335" y="1411224"/>
            <a:chExt cx="8357870" cy="5438140"/>
          </a:xfrm>
        </p:grpSpPr>
        <p:sp>
          <p:nvSpPr>
            <p:cNvPr id="4" name="object 4"/>
            <p:cNvSpPr/>
            <p:nvPr/>
          </p:nvSpPr>
          <p:spPr>
            <a:xfrm>
              <a:off x="3831335" y="1411224"/>
              <a:ext cx="8357615" cy="543763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026407" y="1603248"/>
              <a:ext cx="7778496" cy="48554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F09D44-9C28-49A4-A1C9-814A133605B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8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22E28D-C5D6-C042-8A1B-F533009B12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721"/>
            <a:ext cx="69850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148239" y="2678153"/>
            <a:ext cx="6653855" cy="1501693"/>
          </a:xfrm>
          <a:prstGeom prst="rect">
            <a:avLst/>
          </a:prstGeom>
        </p:spPr>
        <p:txBody>
          <a:bodyPr vert="horz" wrap="square" lIns="0" tIns="2070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30"/>
              </a:spcBef>
            </a:pPr>
            <a:r>
              <a:rPr lang="en-GB" sz="2800" b="1" spc="-40" dirty="0" err="1">
                <a:solidFill>
                  <a:srgbClr val="002060"/>
                </a:solidFill>
                <a:latin typeface="Arial"/>
                <a:cs typeface="Arial"/>
              </a:rPr>
              <a:t>Secara</a:t>
            </a:r>
            <a:r>
              <a:rPr lang="en-GB" sz="2800" b="1" spc="-4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GB" sz="2800" b="1" spc="55" dirty="0" err="1">
                <a:solidFill>
                  <a:srgbClr val="002060"/>
                </a:solidFill>
                <a:latin typeface="Arial"/>
                <a:cs typeface="Arial"/>
              </a:rPr>
              <a:t>umum</a:t>
            </a:r>
            <a:r>
              <a:rPr lang="en-GB" sz="2800" b="1" spc="5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GB" sz="2800" b="1" spc="15" dirty="0" err="1">
                <a:solidFill>
                  <a:srgbClr val="002060"/>
                </a:solidFill>
                <a:latin typeface="Arial"/>
                <a:cs typeface="Arial"/>
              </a:rPr>
              <a:t>masyarakat</a:t>
            </a:r>
            <a:r>
              <a:rPr lang="en-GB" sz="2800" b="1" spc="-26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GB" sz="2800" b="1" spc="60" dirty="0" err="1">
                <a:solidFill>
                  <a:srgbClr val="002060"/>
                </a:solidFill>
                <a:latin typeface="Arial"/>
                <a:cs typeface="Arial"/>
              </a:rPr>
              <a:t>dihadapkan</a:t>
            </a:r>
            <a:r>
              <a:rPr lang="en-GB" sz="2800" b="1" spc="60" dirty="0">
                <a:solidFill>
                  <a:srgbClr val="002060"/>
                </a:solidFill>
                <a:latin typeface="Arial"/>
                <a:cs typeface="Arial"/>
              </a:rPr>
              <a:t>  </a:t>
            </a:r>
            <a:r>
              <a:rPr lang="en-GB" sz="2800" b="1" spc="75" dirty="0">
                <a:solidFill>
                  <a:srgbClr val="002060"/>
                </a:solidFill>
                <a:latin typeface="Arial"/>
                <a:cs typeface="Arial"/>
              </a:rPr>
              <a:t>pada </a:t>
            </a:r>
            <a:r>
              <a:rPr lang="en-GB" sz="2800" b="1" spc="75" dirty="0" err="1">
                <a:solidFill>
                  <a:srgbClr val="002060"/>
                </a:solidFill>
                <a:latin typeface="Arial"/>
                <a:cs typeface="Arial"/>
              </a:rPr>
              <a:t>tiga</a:t>
            </a:r>
            <a:r>
              <a:rPr lang="en-GB" sz="2800" b="1" spc="7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GB" sz="2800" b="1" spc="25" dirty="0" err="1">
                <a:solidFill>
                  <a:srgbClr val="002060"/>
                </a:solidFill>
                <a:latin typeface="Arial"/>
                <a:cs typeface="Arial"/>
              </a:rPr>
              <a:t>aspek</a:t>
            </a:r>
            <a:r>
              <a:rPr lang="en-GB" sz="2800" b="1" spc="2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GB" sz="2800" b="1" spc="50" dirty="0" err="1">
                <a:solidFill>
                  <a:srgbClr val="002060"/>
                </a:solidFill>
                <a:latin typeface="Arial"/>
                <a:cs typeface="Arial"/>
              </a:rPr>
              <a:t>utama</a:t>
            </a:r>
            <a:r>
              <a:rPr lang="en-GB" sz="2800" b="1" spc="5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GB" sz="2800" b="1" spc="50" dirty="0" err="1">
                <a:solidFill>
                  <a:srgbClr val="002060"/>
                </a:solidFill>
                <a:latin typeface="Arial"/>
                <a:cs typeface="Arial"/>
              </a:rPr>
              <a:t>untuk</a:t>
            </a:r>
            <a:r>
              <a:rPr lang="en-GB" sz="2800" b="1" spc="50" dirty="0">
                <a:solidFill>
                  <a:srgbClr val="002060"/>
                </a:solidFill>
                <a:latin typeface="Arial"/>
                <a:cs typeface="Arial"/>
              </a:rPr>
              <a:t>  </a:t>
            </a:r>
            <a:r>
              <a:rPr lang="en-GB" sz="2800" b="1" spc="75" dirty="0" err="1">
                <a:solidFill>
                  <a:srgbClr val="002060"/>
                </a:solidFill>
                <a:latin typeface="Arial"/>
                <a:cs typeface="Arial"/>
              </a:rPr>
              <a:t>pengembangan</a:t>
            </a:r>
            <a:r>
              <a:rPr lang="en-GB" sz="2800" b="1" spc="-9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GB" sz="2800" b="1" spc="60" dirty="0" err="1">
                <a:solidFill>
                  <a:srgbClr val="002060"/>
                </a:solidFill>
                <a:latin typeface="Arial"/>
                <a:cs typeface="Arial"/>
              </a:rPr>
              <a:t>diri</a:t>
            </a:r>
            <a:endParaRPr lang="en-GB" sz="2800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90600" y="2735906"/>
            <a:ext cx="3680012" cy="2887880"/>
            <a:chOff x="664463" y="2835429"/>
            <a:chExt cx="4221480" cy="3312795"/>
          </a:xfrm>
        </p:grpSpPr>
        <p:sp>
          <p:nvSpPr>
            <p:cNvPr id="5" name="object 5"/>
            <p:cNvSpPr/>
            <p:nvPr/>
          </p:nvSpPr>
          <p:spPr>
            <a:xfrm>
              <a:off x="1703805" y="2835429"/>
              <a:ext cx="2265041" cy="22765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64463" y="3742944"/>
              <a:ext cx="2343912" cy="24048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04287" y="4130039"/>
              <a:ext cx="2581656" cy="201777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8E9D863-8867-4DFB-A5D1-AD3DCB3D561F}"/>
              </a:ext>
            </a:extLst>
          </p:cNvPr>
          <p:cNvSpPr/>
          <p:nvPr/>
        </p:nvSpPr>
        <p:spPr>
          <a:xfrm>
            <a:off x="2052166" y="1367006"/>
            <a:ext cx="8087668" cy="885446"/>
          </a:xfrm>
          <a:prstGeom prst="roundRect">
            <a:avLst/>
          </a:prstGeom>
          <a:solidFill>
            <a:srgbClr val="BA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RANCANGAN KEBUTUHAN ASSESMENT</a:t>
            </a:r>
          </a:p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(Desain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Kebutuhan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Masyarakat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Kewirausahaan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BE6F4C-275F-46F2-84D1-722A7E276615}"/>
              </a:ext>
            </a:extLst>
          </p:cNvPr>
          <p:cNvSpPr txBox="1"/>
          <p:nvPr/>
        </p:nvSpPr>
        <p:spPr>
          <a:xfrm>
            <a:off x="2530015" y="4353803"/>
            <a:ext cx="6284976" cy="1182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81935" indent="-229235">
              <a:lnSpc>
                <a:spcPct val="100000"/>
              </a:lnSpc>
              <a:spcBef>
                <a:spcPts val="645"/>
              </a:spcBef>
              <a:buChar char="•"/>
              <a:tabLst>
                <a:tab pos="2782570" algn="l"/>
              </a:tabLst>
            </a:pPr>
            <a:r>
              <a:rPr lang="en-GB" sz="2000" spc="40" dirty="0" err="1">
                <a:solidFill>
                  <a:srgbClr val="002060"/>
                </a:solidFill>
                <a:latin typeface="Arial"/>
                <a:cs typeface="Arial"/>
              </a:rPr>
              <a:t>Aspek</a:t>
            </a:r>
            <a:r>
              <a:rPr lang="en-GB" sz="2000" spc="-9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GB" sz="2000" spc="65" dirty="0" err="1">
                <a:solidFill>
                  <a:srgbClr val="002060"/>
                </a:solidFill>
                <a:latin typeface="Arial"/>
                <a:cs typeface="Arial"/>
              </a:rPr>
              <a:t>Ekologis</a:t>
            </a:r>
            <a:endParaRPr lang="en-GB" sz="2000" dirty="0">
              <a:latin typeface="Arial"/>
              <a:cs typeface="Arial"/>
            </a:endParaRPr>
          </a:p>
          <a:p>
            <a:pPr marL="2781935" indent="-229235">
              <a:lnSpc>
                <a:spcPct val="100000"/>
              </a:lnSpc>
              <a:spcBef>
                <a:spcPts val="650"/>
              </a:spcBef>
              <a:buChar char="•"/>
              <a:tabLst>
                <a:tab pos="2782570" algn="l"/>
              </a:tabLst>
            </a:pPr>
            <a:r>
              <a:rPr lang="en-GB" sz="2000" spc="40" dirty="0" err="1">
                <a:solidFill>
                  <a:srgbClr val="002060"/>
                </a:solidFill>
                <a:latin typeface="Arial"/>
                <a:cs typeface="Arial"/>
              </a:rPr>
              <a:t>Aspek</a:t>
            </a:r>
            <a:r>
              <a:rPr lang="en-GB" sz="2000" spc="-9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GB" sz="2000" spc="15" dirty="0" err="1">
                <a:solidFill>
                  <a:srgbClr val="002060"/>
                </a:solidFill>
                <a:latin typeface="Arial"/>
                <a:cs typeface="Arial"/>
              </a:rPr>
              <a:t>Sosio-kultural</a:t>
            </a:r>
            <a:endParaRPr lang="en-GB" sz="2000" dirty="0">
              <a:latin typeface="Arial"/>
              <a:cs typeface="Arial"/>
            </a:endParaRPr>
          </a:p>
          <a:p>
            <a:pPr marL="2781935" indent="-229235">
              <a:lnSpc>
                <a:spcPct val="100000"/>
              </a:lnSpc>
              <a:spcBef>
                <a:spcPts val="620"/>
              </a:spcBef>
              <a:buChar char="•"/>
              <a:tabLst>
                <a:tab pos="2782570" algn="l"/>
              </a:tabLst>
            </a:pPr>
            <a:r>
              <a:rPr lang="en-GB" sz="2000" spc="40" dirty="0" err="1">
                <a:solidFill>
                  <a:srgbClr val="002060"/>
                </a:solidFill>
                <a:latin typeface="Arial"/>
                <a:cs typeface="Arial"/>
              </a:rPr>
              <a:t>Aspek</a:t>
            </a:r>
            <a:r>
              <a:rPr lang="en-GB" sz="2000" spc="4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GB" sz="2000" spc="-35" dirty="0">
                <a:solidFill>
                  <a:srgbClr val="002060"/>
                </a:solidFill>
                <a:latin typeface="Arial"/>
                <a:cs typeface="Arial"/>
              </a:rPr>
              <a:t>Sosial</a:t>
            </a:r>
            <a:r>
              <a:rPr lang="en-GB" sz="2000" spc="-21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GB" sz="2000" spc="50" dirty="0" err="1">
                <a:solidFill>
                  <a:srgbClr val="002060"/>
                </a:solidFill>
                <a:latin typeface="Arial"/>
                <a:cs typeface="Arial"/>
              </a:rPr>
              <a:t>Ekonomi</a:t>
            </a:r>
            <a:endParaRPr lang="en-GB" sz="2000" dirty="0">
              <a:latin typeface="Arial"/>
              <a:cs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EF8096-A8B7-482F-9CAC-2A101B21C06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9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1DC37F9-255A-F745-A219-D953E5C3C4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721"/>
            <a:ext cx="6985000" cy="1143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</TotalTime>
  <Words>588</Words>
  <Application>Microsoft Macintosh PowerPoint</Application>
  <PresentationFormat>Widescreen</PresentationFormat>
  <Paragraphs>115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 1 Deskripsi Profil Lokasi KKN</dc:title>
  <cp:lastModifiedBy>Microsoft Office User</cp:lastModifiedBy>
  <cp:revision>43</cp:revision>
  <dcterms:created xsi:type="dcterms:W3CDTF">2021-05-27T12:17:07Z</dcterms:created>
  <dcterms:modified xsi:type="dcterms:W3CDTF">2021-08-12T04:21:39Z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2019-05-24T00:00:00Z</vt:filetime>
  </property>
  <property fmtid="{D5CDD505-2E9C-101B-9397-08002B2CF9AE}" pid="3" name="Creator">
    <vt:lpwstr>PowerPoint</vt:lpwstr>
  </property>
  <property fmtid="{D5CDD505-2E9C-101B-9397-08002B2CF9AE}" pid="4" name="LastSaved">
    <vt:filetime>2021-05-27T00:00:00Z</vt:filetime>
  </property>
</Properties>
</file>