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71" r:id="rId3"/>
    <p:sldId id="272" r:id="rId4"/>
    <p:sldId id="273" r:id="rId5"/>
    <p:sldId id="274" r:id="rId6"/>
    <p:sldId id="276" r:id="rId7"/>
    <p:sldId id="277" r:id="rId8"/>
    <p:sldId id="278" r:id="rId9"/>
    <p:sldId id="279" r:id="rId10"/>
    <p:sldId id="283" r:id="rId11"/>
    <p:sldId id="280" r:id="rId12"/>
    <p:sldId id="281" r:id="rId13"/>
    <p:sldId id="282" r:id="rId14"/>
    <p:sldId id="284" r:id="rId15"/>
    <p:sldId id="285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70" r:id="rId25"/>
  </p:sldIdLst>
  <p:sldSz cx="18288000" cy="10287000"/>
  <p:notesSz cx="6858000" cy="9144000"/>
  <p:embeddedFontLst>
    <p:embeddedFont>
      <p:font typeface="Raleway" pitchFamily="2" charset="0"/>
      <p:regular r:id="rId27"/>
      <p:bold r:id="rId28"/>
      <p:italic r:id="rId29"/>
      <p:boldItalic r:id="rId30"/>
    </p:embeddedFont>
    <p:embeddedFont>
      <p:font typeface="Raleway Ultra-Bold" panose="020B0604020202020204" charset="0"/>
      <p:regular r:id="rId31"/>
    </p:embeddedFont>
    <p:embeddedFont>
      <p:font typeface="Roboto" panose="02000000000000000000" pitchFamily="2" charset="0"/>
      <p:regular r:id="rId32"/>
    </p:embeddedFont>
    <p:embeddedFont>
      <p:font typeface="Roboto Bold" panose="02000000000000000000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73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66E10-8BE7-4DFC-A041-49820C890842}" type="datetimeFigureOut">
              <a:rPr lang="en-ID" smtClean="0"/>
              <a:t>26/09/2024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6DAF9-B6C7-413F-8EDF-BB2EF3C24D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3952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6DAF9-B6C7-413F-8EDF-BB2EF3C24DFB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6263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40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11.svg"/><Relationship Id="rId5" Type="http://schemas.openxmlformats.org/officeDocument/2006/relationships/image" Target="../media/image7.sv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20.svg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12.png"/><Relationship Id="rId5" Type="http://schemas.openxmlformats.org/officeDocument/2006/relationships/image" Target="../media/image39.png"/><Relationship Id="rId15" Type="http://schemas.openxmlformats.org/officeDocument/2006/relationships/image" Target="../media/image46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12.png"/><Relationship Id="rId5" Type="http://schemas.openxmlformats.org/officeDocument/2006/relationships/image" Target="../media/image39.png"/><Relationship Id="rId15" Type="http://schemas.openxmlformats.org/officeDocument/2006/relationships/image" Target="../media/image47.jpe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12.png"/><Relationship Id="rId5" Type="http://schemas.openxmlformats.org/officeDocument/2006/relationships/image" Target="../media/image39.png"/><Relationship Id="rId15" Type="http://schemas.openxmlformats.org/officeDocument/2006/relationships/image" Target="../media/image48.jpe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12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12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12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12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12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5.svg"/><Relationship Id="rId18" Type="http://schemas.openxmlformats.org/officeDocument/2006/relationships/image" Target="../media/image14.png"/><Relationship Id="rId3" Type="http://schemas.openxmlformats.org/officeDocument/2006/relationships/image" Target="../media/image18.jpeg"/><Relationship Id="rId7" Type="http://schemas.openxmlformats.org/officeDocument/2006/relationships/image" Target="../media/image7.svg"/><Relationship Id="rId12" Type="http://schemas.openxmlformats.org/officeDocument/2006/relationships/image" Target="../media/image24.png"/><Relationship Id="rId17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23.svg"/><Relationship Id="rId15" Type="http://schemas.openxmlformats.org/officeDocument/2006/relationships/image" Target="../media/image27.svg"/><Relationship Id="rId10" Type="http://schemas.openxmlformats.org/officeDocument/2006/relationships/image" Target="../media/image10.png"/><Relationship Id="rId19" Type="http://schemas.openxmlformats.org/officeDocument/2006/relationships/image" Target="../media/image15.png"/><Relationship Id="rId4" Type="http://schemas.openxmlformats.org/officeDocument/2006/relationships/image" Target="../media/image22.png"/><Relationship Id="rId9" Type="http://schemas.openxmlformats.org/officeDocument/2006/relationships/image" Target="../media/image17.sv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svg"/><Relationship Id="rId1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7.svg"/><Relationship Id="rId5" Type="http://schemas.openxmlformats.org/officeDocument/2006/relationships/image" Target="../media/image18.jpeg"/><Relationship Id="rId15" Type="http://schemas.openxmlformats.org/officeDocument/2006/relationships/image" Target="../media/image13.png"/><Relationship Id="rId10" Type="http://schemas.openxmlformats.org/officeDocument/2006/relationships/image" Target="../media/image6.png"/><Relationship Id="rId4" Type="http://schemas.openxmlformats.org/officeDocument/2006/relationships/image" Target="../media/image17.svg"/><Relationship Id="rId9" Type="http://schemas.openxmlformats.org/officeDocument/2006/relationships/image" Target="../media/image5.sv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svg"/><Relationship Id="rId18" Type="http://schemas.openxmlformats.org/officeDocument/2006/relationships/image" Target="../media/image55.jpe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7.svg"/><Relationship Id="rId5" Type="http://schemas.openxmlformats.org/officeDocument/2006/relationships/image" Target="../media/image18.jpeg"/><Relationship Id="rId15" Type="http://schemas.openxmlformats.org/officeDocument/2006/relationships/image" Target="../media/image13.png"/><Relationship Id="rId10" Type="http://schemas.openxmlformats.org/officeDocument/2006/relationships/image" Target="../media/image6.png"/><Relationship Id="rId4" Type="http://schemas.openxmlformats.org/officeDocument/2006/relationships/image" Target="../media/image17.svg"/><Relationship Id="rId9" Type="http://schemas.openxmlformats.org/officeDocument/2006/relationships/image" Target="../media/image5.svg"/><Relationship Id="rId1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svg"/><Relationship Id="rId18" Type="http://schemas.openxmlformats.org/officeDocument/2006/relationships/image" Target="../media/image56.pn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7.svg"/><Relationship Id="rId5" Type="http://schemas.openxmlformats.org/officeDocument/2006/relationships/image" Target="../media/image18.jpeg"/><Relationship Id="rId15" Type="http://schemas.openxmlformats.org/officeDocument/2006/relationships/image" Target="../media/image13.png"/><Relationship Id="rId10" Type="http://schemas.openxmlformats.org/officeDocument/2006/relationships/image" Target="../media/image6.png"/><Relationship Id="rId19" Type="http://schemas.openxmlformats.org/officeDocument/2006/relationships/image" Target="../media/image57.jpeg"/><Relationship Id="rId4" Type="http://schemas.openxmlformats.org/officeDocument/2006/relationships/image" Target="../media/image17.svg"/><Relationship Id="rId9" Type="http://schemas.openxmlformats.org/officeDocument/2006/relationships/image" Target="../media/image5.svg"/><Relationship Id="rId1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svg"/><Relationship Id="rId18" Type="http://schemas.openxmlformats.org/officeDocument/2006/relationships/image" Target="../media/image58.pn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7.svg"/><Relationship Id="rId5" Type="http://schemas.openxmlformats.org/officeDocument/2006/relationships/image" Target="../media/image18.jpeg"/><Relationship Id="rId15" Type="http://schemas.openxmlformats.org/officeDocument/2006/relationships/image" Target="../media/image13.png"/><Relationship Id="rId10" Type="http://schemas.openxmlformats.org/officeDocument/2006/relationships/image" Target="../media/image6.png"/><Relationship Id="rId4" Type="http://schemas.openxmlformats.org/officeDocument/2006/relationships/image" Target="../media/image17.svg"/><Relationship Id="rId9" Type="http://schemas.openxmlformats.org/officeDocument/2006/relationships/image" Target="../media/image5.svg"/><Relationship Id="rId1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svg"/><Relationship Id="rId18" Type="http://schemas.openxmlformats.org/officeDocument/2006/relationships/image" Target="../media/image59.jpe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7.svg"/><Relationship Id="rId5" Type="http://schemas.openxmlformats.org/officeDocument/2006/relationships/image" Target="../media/image18.jpeg"/><Relationship Id="rId15" Type="http://schemas.openxmlformats.org/officeDocument/2006/relationships/image" Target="../media/image13.png"/><Relationship Id="rId10" Type="http://schemas.openxmlformats.org/officeDocument/2006/relationships/image" Target="../media/image6.png"/><Relationship Id="rId4" Type="http://schemas.openxmlformats.org/officeDocument/2006/relationships/image" Target="../media/image17.svg"/><Relationship Id="rId9" Type="http://schemas.openxmlformats.org/officeDocument/2006/relationships/image" Target="../media/image5.svg"/><Relationship Id="rId1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16.png"/><Relationship Id="rId7" Type="http://schemas.openxmlformats.org/officeDocument/2006/relationships/image" Target="../media/image6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10" Type="http://schemas.openxmlformats.org/officeDocument/2006/relationships/image" Target="../media/image11.svg"/><Relationship Id="rId4" Type="http://schemas.openxmlformats.org/officeDocument/2006/relationships/image" Target="../media/image17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5.svg"/><Relationship Id="rId18" Type="http://schemas.openxmlformats.org/officeDocument/2006/relationships/image" Target="../media/image14.png"/><Relationship Id="rId3" Type="http://schemas.openxmlformats.org/officeDocument/2006/relationships/image" Target="../media/image18.jpeg"/><Relationship Id="rId7" Type="http://schemas.openxmlformats.org/officeDocument/2006/relationships/image" Target="../media/image7.svg"/><Relationship Id="rId12" Type="http://schemas.openxmlformats.org/officeDocument/2006/relationships/image" Target="../media/image24.png"/><Relationship Id="rId17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23.svg"/><Relationship Id="rId15" Type="http://schemas.openxmlformats.org/officeDocument/2006/relationships/image" Target="../media/image27.svg"/><Relationship Id="rId10" Type="http://schemas.openxmlformats.org/officeDocument/2006/relationships/image" Target="../media/image10.png"/><Relationship Id="rId19" Type="http://schemas.openxmlformats.org/officeDocument/2006/relationships/image" Target="../media/image15.png"/><Relationship Id="rId4" Type="http://schemas.openxmlformats.org/officeDocument/2006/relationships/image" Target="../media/image22.png"/><Relationship Id="rId9" Type="http://schemas.openxmlformats.org/officeDocument/2006/relationships/image" Target="../media/image17.sv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33.png"/><Relationship Id="rId3" Type="http://schemas.openxmlformats.org/officeDocument/2006/relationships/image" Target="../media/image19.png"/><Relationship Id="rId21" Type="http://schemas.openxmlformats.org/officeDocument/2006/relationships/image" Target="../media/image36.png"/><Relationship Id="rId7" Type="http://schemas.openxmlformats.org/officeDocument/2006/relationships/image" Target="../media/image17.svg"/><Relationship Id="rId12" Type="http://schemas.openxmlformats.org/officeDocument/2006/relationships/image" Target="../media/image14.png"/><Relationship Id="rId17" Type="http://schemas.openxmlformats.org/officeDocument/2006/relationships/image" Target="../media/image32.png"/><Relationship Id="rId2" Type="http://schemas.openxmlformats.org/officeDocument/2006/relationships/image" Target="../media/image1.jpe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3.png"/><Relationship Id="rId5" Type="http://schemas.openxmlformats.org/officeDocument/2006/relationships/image" Target="../media/image28.jpe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34.png"/><Relationship Id="rId4" Type="http://schemas.openxmlformats.org/officeDocument/2006/relationships/image" Target="../media/image20.svg"/><Relationship Id="rId9" Type="http://schemas.openxmlformats.org/officeDocument/2006/relationships/image" Target="../media/image11.sv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12.png"/><Relationship Id="rId5" Type="http://schemas.openxmlformats.org/officeDocument/2006/relationships/image" Target="../media/image39.png"/><Relationship Id="rId15" Type="http://schemas.openxmlformats.org/officeDocument/2006/relationships/image" Target="../media/image41.jpe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5" Type="http://schemas.openxmlformats.org/officeDocument/2006/relationships/image" Target="../media/image15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12.png"/><Relationship Id="rId5" Type="http://schemas.openxmlformats.org/officeDocument/2006/relationships/image" Target="../media/image39.png"/><Relationship Id="rId15" Type="http://schemas.openxmlformats.org/officeDocument/2006/relationships/image" Target="../media/image43.jpe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12.png"/><Relationship Id="rId5" Type="http://schemas.openxmlformats.org/officeDocument/2006/relationships/image" Target="../media/image39.png"/><Relationship Id="rId15" Type="http://schemas.openxmlformats.org/officeDocument/2006/relationships/image" Target="../media/image43.jpe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12.png"/><Relationship Id="rId5" Type="http://schemas.openxmlformats.org/officeDocument/2006/relationships/image" Target="../media/image39.png"/><Relationship Id="rId15" Type="http://schemas.openxmlformats.org/officeDocument/2006/relationships/image" Target="../media/image44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/>
          <p:cNvGrpSpPr/>
          <p:nvPr/>
        </p:nvGrpSpPr>
        <p:grpSpPr>
          <a:xfrm rot="3998575">
            <a:off x="8532326" y="4175619"/>
            <a:ext cx="14153336" cy="5506247"/>
            <a:chOff x="0" y="0"/>
            <a:chExt cx="1044616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44616" cy="406400"/>
            </a:xfrm>
            <a:custGeom>
              <a:avLst/>
              <a:gdLst/>
              <a:ahLst/>
              <a:cxnLst/>
              <a:rect l="l" t="t" r="r" b="b"/>
              <a:pathLst>
                <a:path w="1044616" h="406400">
                  <a:moveTo>
                    <a:pt x="841416" y="0"/>
                  </a:moveTo>
                  <a:cubicBezTo>
                    <a:pt x="953641" y="0"/>
                    <a:pt x="1044616" y="90976"/>
                    <a:pt x="1044616" y="203200"/>
                  </a:cubicBezTo>
                  <a:cubicBezTo>
                    <a:pt x="1044616" y="315424"/>
                    <a:pt x="953641" y="406400"/>
                    <a:pt x="84141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104461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7633137" y="7629153"/>
            <a:ext cx="4181511" cy="2054167"/>
          </a:xfrm>
          <a:custGeom>
            <a:avLst/>
            <a:gdLst/>
            <a:ahLst/>
            <a:cxnLst/>
            <a:rect l="l" t="t" r="r" b="b"/>
            <a:pathLst>
              <a:path w="4181511" h="2054167">
                <a:moveTo>
                  <a:pt x="0" y="0"/>
                </a:moveTo>
                <a:lnTo>
                  <a:pt x="4181511" y="0"/>
                </a:lnTo>
                <a:lnTo>
                  <a:pt x="4181511" y="2054168"/>
                </a:lnTo>
                <a:lnTo>
                  <a:pt x="0" y="20541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192914" y="7407976"/>
            <a:ext cx="4356743" cy="898911"/>
            <a:chOff x="0" y="0"/>
            <a:chExt cx="1106572" cy="2283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06572" cy="228315"/>
            </a:xfrm>
            <a:custGeom>
              <a:avLst/>
              <a:gdLst/>
              <a:ahLst/>
              <a:cxnLst/>
              <a:rect l="l" t="t" r="r" b="b"/>
              <a:pathLst>
                <a:path w="1106572" h="228315">
                  <a:moveTo>
                    <a:pt x="74634" y="0"/>
                  </a:moveTo>
                  <a:lnTo>
                    <a:pt x="1031938" y="0"/>
                  </a:lnTo>
                  <a:cubicBezTo>
                    <a:pt x="1051732" y="0"/>
                    <a:pt x="1070715" y="7863"/>
                    <a:pt x="1084712" y="21860"/>
                  </a:cubicBezTo>
                  <a:cubicBezTo>
                    <a:pt x="1098708" y="35856"/>
                    <a:pt x="1106572" y="54840"/>
                    <a:pt x="1106572" y="74634"/>
                  </a:cubicBezTo>
                  <a:lnTo>
                    <a:pt x="1106572" y="153681"/>
                  </a:lnTo>
                  <a:cubicBezTo>
                    <a:pt x="1106572" y="173475"/>
                    <a:pt x="1098708" y="192459"/>
                    <a:pt x="1084712" y="206455"/>
                  </a:cubicBezTo>
                  <a:cubicBezTo>
                    <a:pt x="1070715" y="220452"/>
                    <a:pt x="1051732" y="228315"/>
                    <a:pt x="1031938" y="228315"/>
                  </a:cubicBezTo>
                  <a:lnTo>
                    <a:pt x="74634" y="228315"/>
                  </a:lnTo>
                  <a:cubicBezTo>
                    <a:pt x="54840" y="228315"/>
                    <a:pt x="35856" y="220452"/>
                    <a:pt x="21860" y="206455"/>
                  </a:cubicBezTo>
                  <a:cubicBezTo>
                    <a:pt x="7863" y="192459"/>
                    <a:pt x="0" y="173475"/>
                    <a:pt x="0" y="153681"/>
                  </a:cubicBezTo>
                  <a:lnTo>
                    <a:pt x="0" y="74634"/>
                  </a:lnTo>
                  <a:cubicBezTo>
                    <a:pt x="0" y="54840"/>
                    <a:pt x="7863" y="35856"/>
                    <a:pt x="21860" y="21860"/>
                  </a:cubicBezTo>
                  <a:cubicBezTo>
                    <a:pt x="35856" y="7863"/>
                    <a:pt x="54840" y="0"/>
                    <a:pt x="74634" y="0"/>
                  </a:cubicBezTo>
                  <a:close/>
                </a:path>
              </a:pathLst>
            </a:custGeom>
            <a:solidFill>
              <a:srgbClr val="16E8D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19050"/>
              <a:ext cx="1106572" cy="209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496562">
            <a:off x="16698449" y="973193"/>
            <a:ext cx="1121701" cy="755746"/>
          </a:xfrm>
          <a:custGeom>
            <a:avLst/>
            <a:gdLst/>
            <a:ahLst/>
            <a:cxnLst/>
            <a:rect l="l" t="t" r="r" b="b"/>
            <a:pathLst>
              <a:path w="1121701" h="755746">
                <a:moveTo>
                  <a:pt x="0" y="0"/>
                </a:moveTo>
                <a:lnTo>
                  <a:pt x="1121702" y="0"/>
                </a:lnTo>
                <a:lnTo>
                  <a:pt x="1121702" y="755746"/>
                </a:lnTo>
                <a:lnTo>
                  <a:pt x="0" y="7557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291684">
            <a:off x="9883846" y="5264698"/>
            <a:ext cx="1167478" cy="1076512"/>
          </a:xfrm>
          <a:custGeom>
            <a:avLst/>
            <a:gdLst/>
            <a:ahLst/>
            <a:cxnLst/>
            <a:rect l="l" t="t" r="r" b="b"/>
            <a:pathLst>
              <a:path w="1167478" h="1076512">
                <a:moveTo>
                  <a:pt x="0" y="0"/>
                </a:moveTo>
                <a:lnTo>
                  <a:pt x="1167478" y="0"/>
                </a:lnTo>
                <a:lnTo>
                  <a:pt x="1167478" y="1076512"/>
                </a:lnTo>
                <a:lnTo>
                  <a:pt x="0" y="10765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467470">
            <a:off x="6305629" y="-181555"/>
            <a:ext cx="1473880" cy="982587"/>
          </a:xfrm>
          <a:custGeom>
            <a:avLst/>
            <a:gdLst/>
            <a:ahLst/>
            <a:cxnLst/>
            <a:rect l="l" t="t" r="r" b="b"/>
            <a:pathLst>
              <a:path w="1473880" h="982587">
                <a:moveTo>
                  <a:pt x="0" y="0"/>
                </a:moveTo>
                <a:lnTo>
                  <a:pt x="1473880" y="0"/>
                </a:lnTo>
                <a:lnTo>
                  <a:pt x="1473880" y="982586"/>
                </a:lnTo>
                <a:lnTo>
                  <a:pt x="0" y="9825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50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608107" y="7677026"/>
            <a:ext cx="3526356" cy="379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8"/>
              </a:lnSpc>
            </a:pPr>
            <a:r>
              <a:rPr lang="en-US" sz="2635" b="1" dirty="0">
                <a:solidFill>
                  <a:srgbClr val="122455"/>
                </a:solidFill>
                <a:latin typeface="Roboto Bold"/>
                <a:ea typeface="Roboto Bold"/>
                <a:cs typeface="Roboto Bold"/>
                <a:sym typeface="Roboto Bold"/>
              </a:rPr>
              <a:t>Hidayatus Sibyan</a:t>
            </a:r>
          </a:p>
        </p:txBody>
      </p:sp>
      <p:sp>
        <p:nvSpPr>
          <p:cNvPr id="15" name="Freeform 15"/>
          <p:cNvSpPr/>
          <p:nvPr/>
        </p:nvSpPr>
        <p:spPr>
          <a:xfrm>
            <a:off x="-363458" y="909293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227920" y="2906109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4"/>
                </a:lnTo>
                <a:lnTo>
                  <a:pt x="0" y="8039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436547" y="2065838"/>
            <a:ext cx="8226220" cy="4063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035"/>
              </a:lnSpc>
            </a:pPr>
            <a:r>
              <a:rPr lang="en-US" sz="6000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Kebutuhan Tools dan </a:t>
            </a:r>
            <a:r>
              <a:rPr lang="en-US" sz="6000" b="1" dirty="0" err="1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Konfigurasi</a:t>
            </a:r>
            <a:r>
              <a:rPr lang="en-US" sz="6000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Tools </a:t>
            </a:r>
            <a:r>
              <a:rPr lang="en-US" sz="6000" b="1" dirty="0" err="1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Jaringan</a:t>
            </a:r>
            <a:r>
              <a:rPr lang="en-US" sz="6000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Komputer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259192" y="217038"/>
            <a:ext cx="6035897" cy="1358721"/>
            <a:chOff x="0" y="0"/>
            <a:chExt cx="8047863" cy="1811627"/>
          </a:xfrm>
        </p:grpSpPr>
        <p:sp>
          <p:nvSpPr>
            <p:cNvPr id="21" name="Freeform 21"/>
            <p:cNvSpPr/>
            <p:nvPr/>
          </p:nvSpPr>
          <p:spPr>
            <a:xfrm>
              <a:off x="1944548" y="123601"/>
              <a:ext cx="1567486" cy="1567486"/>
            </a:xfrm>
            <a:custGeom>
              <a:avLst/>
              <a:gdLst/>
              <a:ahLst/>
              <a:cxnLst/>
              <a:rect l="l" t="t" r="r" b="b"/>
              <a:pathLst>
                <a:path w="1567486" h="1567486">
                  <a:moveTo>
                    <a:pt x="0" y="0"/>
                  </a:moveTo>
                  <a:lnTo>
                    <a:pt x="1567486" y="0"/>
                  </a:lnTo>
                  <a:lnTo>
                    <a:pt x="1567486" y="1567486"/>
                  </a:lnTo>
                  <a:lnTo>
                    <a:pt x="0" y="15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3637369" y="123601"/>
              <a:ext cx="1567486" cy="1567486"/>
            </a:xfrm>
            <a:custGeom>
              <a:avLst/>
              <a:gdLst/>
              <a:ahLst/>
              <a:cxnLst/>
              <a:rect l="l" t="t" r="r" b="b"/>
              <a:pathLst>
                <a:path w="1567486" h="1567486">
                  <a:moveTo>
                    <a:pt x="0" y="0"/>
                  </a:moveTo>
                  <a:lnTo>
                    <a:pt x="1567486" y="0"/>
                  </a:lnTo>
                  <a:lnTo>
                    <a:pt x="1567486" y="1567486"/>
                  </a:lnTo>
                  <a:lnTo>
                    <a:pt x="0" y="15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5330191" y="244015"/>
              <a:ext cx="2717672" cy="1447072"/>
            </a:xfrm>
            <a:custGeom>
              <a:avLst/>
              <a:gdLst/>
              <a:ahLst/>
              <a:cxnLst/>
              <a:rect l="l" t="t" r="r" b="b"/>
              <a:pathLst>
                <a:path w="2717672" h="1447072">
                  <a:moveTo>
                    <a:pt x="0" y="0"/>
                  </a:moveTo>
                  <a:lnTo>
                    <a:pt x="2717672" y="0"/>
                  </a:lnTo>
                  <a:lnTo>
                    <a:pt x="2717672" y="1447072"/>
                  </a:lnTo>
                  <a:lnTo>
                    <a:pt x="0" y="14470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1817548" cy="1811627"/>
            </a:xfrm>
            <a:custGeom>
              <a:avLst/>
              <a:gdLst/>
              <a:ahLst/>
              <a:cxnLst/>
              <a:rect l="l" t="t" r="r" b="b"/>
              <a:pathLst>
                <a:path w="1817548" h="1811627">
                  <a:moveTo>
                    <a:pt x="0" y="0"/>
                  </a:moveTo>
                  <a:lnTo>
                    <a:pt x="1817548" y="0"/>
                  </a:lnTo>
                  <a:lnTo>
                    <a:pt x="1817548" y="1811627"/>
                  </a:lnTo>
                  <a:lnTo>
                    <a:pt x="0" y="1811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77" b="-9277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0800000">
            <a:off x="7154463" y="935628"/>
            <a:ext cx="10405553" cy="3138068"/>
            <a:chOff x="0" y="0"/>
            <a:chExt cx="1347586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4528897" y="1663059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/>
          <p:cNvSpPr/>
          <p:nvPr/>
        </p:nvSpPr>
        <p:spPr>
          <a:xfrm>
            <a:off x="198989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/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/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9910017" y="5071417"/>
            <a:ext cx="7082583" cy="412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7"/>
              </a:lnSpc>
            </a:pP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Kabel fiber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optik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adalah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jenis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kabel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yang menggunakan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serat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kaca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atau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plastik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untuk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mentransmisikan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data dalam bentuk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sinyal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cahaya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. Berbeda dengan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kabel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tembaga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yang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mentransmisikan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data dalam bentuk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sinyal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listrik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, fiber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optik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mengirimkan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data sebagai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gelombang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cahaya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, yang memungkinkan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kecepatan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transfer data yang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jauh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lebih cepat dan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jarak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yang lebih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jauh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885192" y="4352660"/>
            <a:ext cx="6932897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3600" b="1" dirty="0">
                <a:solidFill>
                  <a:srgbClr val="122455"/>
                </a:solidFill>
                <a:latin typeface="Roboto Bold"/>
                <a:ea typeface="Roboto Bold"/>
                <a:cs typeface="Roboto Bold"/>
                <a:sym typeface="Roboto Bold"/>
              </a:rPr>
              <a:t>Fiber Optic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989951" y="1610731"/>
            <a:ext cx="4260757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7126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Kabel</a:t>
            </a:r>
          </a:p>
        </p:txBody>
      </p:sp>
      <p:sp>
        <p:nvSpPr>
          <p:cNvPr id="26" name="Freeform 26"/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09.</a:t>
            </a:r>
          </a:p>
        </p:txBody>
      </p:sp>
      <p:sp>
        <p:nvSpPr>
          <p:cNvPr id="28" name="Freeform 28"/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/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-3124200" y="1717618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BBC0C9-0C6A-23C6-E9D9-64098BB606F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38"/>
          <a:stretch/>
        </p:blipFill>
        <p:spPr>
          <a:xfrm>
            <a:off x="-2624796" y="2110868"/>
            <a:ext cx="11311596" cy="727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84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0800000">
            <a:off x="7154463" y="935628"/>
            <a:ext cx="10405553" cy="3138068"/>
            <a:chOff x="0" y="0"/>
            <a:chExt cx="1347586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3124200" y="1717618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8" name="Freeform 8"/>
          <p:cNvSpPr/>
          <p:nvPr/>
        </p:nvSpPr>
        <p:spPr>
          <a:xfrm>
            <a:off x="-4528897" y="1663059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/>
          <p:cNvSpPr/>
          <p:nvPr/>
        </p:nvSpPr>
        <p:spPr>
          <a:xfrm>
            <a:off x="198989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/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/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9839779" y="4405560"/>
            <a:ext cx="7082583" cy="2274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7"/>
              </a:lnSpc>
            </a:pP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RJ45 (Registered Jack 45) adalah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konektor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standar yang digunakan untuk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menghubungkan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perangkat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dalam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Ethernet,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seperti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komputer, router, switch, atau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perangkat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lainnya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296400" y="1516433"/>
            <a:ext cx="846803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7126" b="1" dirty="0" err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Konektor</a:t>
            </a:r>
            <a:r>
              <a:rPr lang="en-US" sz="7126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RJ45</a:t>
            </a:r>
          </a:p>
        </p:txBody>
      </p:sp>
      <p:sp>
        <p:nvSpPr>
          <p:cNvPr id="26" name="Freeform 26"/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10.</a:t>
            </a:r>
          </a:p>
        </p:txBody>
      </p:sp>
      <p:sp>
        <p:nvSpPr>
          <p:cNvPr id="28" name="Freeform 28"/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/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pic>
        <p:nvPicPr>
          <p:cNvPr id="6146" name="Picture 2" descr="Semua yang Perlu Anda Ketahui Tentang Konektor RJ45 - AscentOptics Blog">
            <a:extLst>
              <a:ext uri="{FF2B5EF4-FFF2-40B4-BE49-F238E27FC236}">
                <a16:creationId xmlns:a16="http://schemas.microsoft.com/office/drawing/2014/main" id="{254AF0B5-0356-B52E-C5D5-C924B8223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5709" y="1435991"/>
            <a:ext cx="7215381" cy="86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465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0800000">
            <a:off x="7154463" y="935628"/>
            <a:ext cx="10405553" cy="3138068"/>
            <a:chOff x="0" y="0"/>
            <a:chExt cx="1347586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3124200" y="1717618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8" name="Freeform 8"/>
          <p:cNvSpPr/>
          <p:nvPr/>
        </p:nvSpPr>
        <p:spPr>
          <a:xfrm>
            <a:off x="-4528897" y="1663059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/>
          <p:cNvSpPr/>
          <p:nvPr/>
        </p:nvSpPr>
        <p:spPr>
          <a:xfrm>
            <a:off x="198989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/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/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9839779" y="4405560"/>
            <a:ext cx="7082583" cy="135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7"/>
              </a:lnSpc>
            </a:pP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Crimping tool adalah alat yang digunakan untuk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memasang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konektor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RJ45 pada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ujung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kabel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twisted pair (UTP/STP)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296400" y="1516433"/>
            <a:ext cx="846803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7126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Crimping Tool</a:t>
            </a:r>
          </a:p>
        </p:txBody>
      </p:sp>
      <p:sp>
        <p:nvSpPr>
          <p:cNvPr id="26" name="Freeform 26"/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11.</a:t>
            </a:r>
          </a:p>
        </p:txBody>
      </p:sp>
      <p:sp>
        <p:nvSpPr>
          <p:cNvPr id="28" name="Freeform 28"/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/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pic>
        <p:nvPicPr>
          <p:cNvPr id="7174" name="Picture 6" descr="Belanja Crimping Tool di Jhonikopo Media Solusindo | SIPLah Blibli">
            <a:extLst>
              <a:ext uri="{FF2B5EF4-FFF2-40B4-BE49-F238E27FC236}">
                <a16:creationId xmlns:a16="http://schemas.microsoft.com/office/drawing/2014/main" id="{6BEBEFE3-E687-7BF8-0CC1-AFACABEC3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28718" y="1442983"/>
            <a:ext cx="7179672" cy="863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527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0800000">
            <a:off x="7154463" y="935628"/>
            <a:ext cx="10405553" cy="3138068"/>
            <a:chOff x="0" y="0"/>
            <a:chExt cx="1347586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3124200" y="1717618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8" name="Freeform 8"/>
          <p:cNvSpPr/>
          <p:nvPr/>
        </p:nvSpPr>
        <p:spPr>
          <a:xfrm>
            <a:off x="-4528897" y="1663059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/>
          <p:cNvSpPr/>
          <p:nvPr/>
        </p:nvSpPr>
        <p:spPr>
          <a:xfrm>
            <a:off x="198989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/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/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9839779" y="4405560"/>
            <a:ext cx="7082583" cy="181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7"/>
              </a:lnSpc>
            </a:pP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Cable tester adalah alat yang digunakan untuk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memeriksa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apakah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kabel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(biasanya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kabel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UTP dengan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konektor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RJ45) sudah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berfungsi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dengan baik.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296400" y="1516433"/>
            <a:ext cx="846803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7126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Cable Tester</a:t>
            </a:r>
          </a:p>
        </p:txBody>
      </p:sp>
      <p:sp>
        <p:nvSpPr>
          <p:cNvPr id="26" name="Freeform 26"/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12.</a:t>
            </a:r>
          </a:p>
        </p:txBody>
      </p:sp>
      <p:sp>
        <p:nvSpPr>
          <p:cNvPr id="28" name="Freeform 28"/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/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pic>
        <p:nvPicPr>
          <p:cNvPr id="8194" name="Picture 2" descr="LAN Tester">
            <a:extLst>
              <a:ext uri="{FF2B5EF4-FFF2-40B4-BE49-F238E27FC236}">
                <a16:creationId xmlns:a16="http://schemas.microsoft.com/office/drawing/2014/main" id="{D98F7792-D118-00CA-A2CA-130E6F15B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5"/>
          <a:stretch/>
        </p:blipFill>
        <p:spPr bwMode="auto">
          <a:xfrm>
            <a:off x="-762000" y="2171700"/>
            <a:ext cx="9387755" cy="697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904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0800000">
            <a:off x="7154463" y="935628"/>
            <a:ext cx="10405553" cy="3138068"/>
            <a:chOff x="0" y="0"/>
            <a:chExt cx="1347586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3124200" y="1717618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8" name="Freeform 8"/>
          <p:cNvSpPr/>
          <p:nvPr/>
        </p:nvSpPr>
        <p:spPr>
          <a:xfrm>
            <a:off x="-4528897" y="1663059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/>
          <p:cNvSpPr/>
          <p:nvPr/>
        </p:nvSpPr>
        <p:spPr>
          <a:xfrm>
            <a:off x="198989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/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/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9839779" y="4405560"/>
            <a:ext cx="7082583" cy="550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7"/>
              </a:lnSpc>
            </a:pP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Hub adalah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perangkat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yang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berfungsi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untuk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menghubungkan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beberapa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perangkat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dalam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satu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lokal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(LAN). Hub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bekerja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dengan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mentransmisikan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data yang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diterimanya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ke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semua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perangkat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yang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terhubung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, tanpa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memperhatikan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perangkat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tujuan.</a:t>
            </a:r>
          </a:p>
          <a:p>
            <a:pPr algn="l">
              <a:lnSpc>
                <a:spcPts val="3557"/>
              </a:lnSpc>
            </a:pP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Switch adalah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perangkat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yang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mirip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dengan hub, namun lebih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cerdas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. Switch hanya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mengirimkan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data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ke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perangkat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tujuan yang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tepat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, bukan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ke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semua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perangkat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di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. Setiap port di switch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mengenali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alamat MAC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perangkat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yang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terhubung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296400" y="1516433"/>
            <a:ext cx="846803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7126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Hub/ Switch</a:t>
            </a:r>
          </a:p>
        </p:txBody>
      </p:sp>
      <p:sp>
        <p:nvSpPr>
          <p:cNvPr id="26" name="Freeform 26"/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13.</a:t>
            </a:r>
          </a:p>
        </p:txBody>
      </p:sp>
      <p:sp>
        <p:nvSpPr>
          <p:cNvPr id="28" name="Freeform 28"/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/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BA2E886-16B8-F4EF-3879-A1916130D9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885825" y="2175777"/>
            <a:ext cx="9572625" cy="7175596"/>
          </a:xfrm>
          <a:prstGeom prst="rect">
            <a:avLst/>
          </a:prstGeom>
        </p:spPr>
      </p:pic>
      <p:pic>
        <p:nvPicPr>
          <p:cNvPr id="10242" name="Picture 2" descr="Ada beberapa Perbedaan Hub dan Switch dalam Jaringan Komputer yang Perlu  Diketahui - Pusat Perangkat security system terlengkap">
            <a:extLst>
              <a:ext uri="{FF2B5EF4-FFF2-40B4-BE49-F238E27FC236}">
                <a16:creationId xmlns:a16="http://schemas.microsoft.com/office/drawing/2014/main" id="{D2311F89-4C41-9145-EAA1-5AD750567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3261674"/>
            <a:ext cx="9130912" cy="475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285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0800000">
            <a:off x="7154463" y="935628"/>
            <a:ext cx="10405553" cy="3138068"/>
            <a:chOff x="0" y="0"/>
            <a:chExt cx="1347586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3124200" y="1717618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8" name="Freeform 8"/>
          <p:cNvSpPr/>
          <p:nvPr/>
        </p:nvSpPr>
        <p:spPr>
          <a:xfrm>
            <a:off x="-4528897" y="1663059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/>
          <p:cNvSpPr/>
          <p:nvPr/>
        </p:nvSpPr>
        <p:spPr>
          <a:xfrm>
            <a:off x="198989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/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/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9839779" y="4405560"/>
            <a:ext cx="7082583" cy="2736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7"/>
              </a:lnSpc>
            </a:pP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Modem (Modulator-Demodulator) adalah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perangkat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yang mengubah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sinyal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digital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dari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komputer atau router menjadi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sinyal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analog (dan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sebaliknya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) untuk memungkinkan komunikasi melalui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jalur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telepon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atau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lain,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seperti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fiber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optik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296400" y="1516433"/>
            <a:ext cx="846803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7126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Modem</a:t>
            </a:r>
          </a:p>
        </p:txBody>
      </p:sp>
      <p:sp>
        <p:nvSpPr>
          <p:cNvPr id="26" name="Freeform 26"/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14.</a:t>
            </a:r>
          </a:p>
        </p:txBody>
      </p:sp>
      <p:sp>
        <p:nvSpPr>
          <p:cNvPr id="28" name="Freeform 28"/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/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BA2E886-16B8-F4EF-3879-A1916130D9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885825" y="2175777"/>
            <a:ext cx="9572625" cy="7175596"/>
          </a:xfrm>
          <a:prstGeom prst="rect">
            <a:avLst/>
          </a:prstGeom>
        </p:spPr>
      </p:pic>
      <p:pic>
        <p:nvPicPr>
          <p:cNvPr id="11266" name="Picture 2" descr="ZTE ZXHN F609 FTTH ZTE F609 PRICE AND SPECS YCICT">
            <a:extLst>
              <a:ext uri="{FF2B5EF4-FFF2-40B4-BE49-F238E27FC236}">
                <a16:creationId xmlns:a16="http://schemas.microsoft.com/office/drawing/2014/main" id="{92B86024-BEDF-8D13-114C-AB6C2BE75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98" y="2477998"/>
            <a:ext cx="6884764" cy="688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317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0800000">
            <a:off x="7154463" y="935628"/>
            <a:ext cx="10405553" cy="3138068"/>
            <a:chOff x="0" y="0"/>
            <a:chExt cx="1347586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3124200" y="1717618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8" name="Freeform 8"/>
          <p:cNvSpPr/>
          <p:nvPr/>
        </p:nvSpPr>
        <p:spPr>
          <a:xfrm>
            <a:off x="-4528897" y="1663059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/>
          <p:cNvSpPr/>
          <p:nvPr/>
        </p:nvSpPr>
        <p:spPr>
          <a:xfrm>
            <a:off x="198989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/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/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9839779" y="4405560"/>
            <a:ext cx="7082583" cy="3197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7"/>
              </a:lnSpc>
            </a:pP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Router adalah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perangkat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yang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menghubungkan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beberapa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seperti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lokal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(LAN) dengan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eksternal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seperti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internet. Router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berfungsi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untuk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mengarahkan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lalu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lintas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data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antara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yang berbeda,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memastikan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data dikirim dengan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jalur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yang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efisien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296400" y="1516433"/>
            <a:ext cx="846803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7126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Router</a:t>
            </a:r>
          </a:p>
        </p:txBody>
      </p:sp>
      <p:sp>
        <p:nvSpPr>
          <p:cNvPr id="26" name="Freeform 26"/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15.</a:t>
            </a:r>
          </a:p>
        </p:txBody>
      </p:sp>
      <p:sp>
        <p:nvSpPr>
          <p:cNvPr id="28" name="Freeform 28"/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/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BA2E886-16B8-F4EF-3879-A1916130D9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885825" y="2175777"/>
            <a:ext cx="9572625" cy="7175596"/>
          </a:xfrm>
          <a:prstGeom prst="rect">
            <a:avLst/>
          </a:prstGeom>
        </p:spPr>
      </p:pic>
      <p:pic>
        <p:nvPicPr>
          <p:cNvPr id="12290" name="Picture 2" descr="Wireless Router - Transmisi - Hikvision">
            <a:extLst>
              <a:ext uri="{FF2B5EF4-FFF2-40B4-BE49-F238E27FC236}">
                <a16:creationId xmlns:a16="http://schemas.microsoft.com/office/drawing/2014/main" id="{E1350E85-BF4D-D960-17BD-681509E98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0" r="26008"/>
          <a:stretch/>
        </p:blipFill>
        <p:spPr bwMode="auto">
          <a:xfrm>
            <a:off x="-2590801" y="2287196"/>
            <a:ext cx="11158133" cy="694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694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0800000">
            <a:off x="7154463" y="935628"/>
            <a:ext cx="10405553" cy="3138068"/>
            <a:chOff x="0" y="0"/>
            <a:chExt cx="1347586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3124200" y="1717618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8" name="Freeform 8"/>
          <p:cNvSpPr/>
          <p:nvPr/>
        </p:nvSpPr>
        <p:spPr>
          <a:xfrm>
            <a:off x="-4528897" y="1663059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/>
          <p:cNvSpPr/>
          <p:nvPr/>
        </p:nvSpPr>
        <p:spPr>
          <a:xfrm>
            <a:off x="198989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/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/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9839779" y="4405560"/>
            <a:ext cx="7082583" cy="181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7"/>
              </a:lnSpc>
            </a:pP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Access Point (AP) adalah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perangkat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yang digunakan untuk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menyediakan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koneksi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wireless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ke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kabel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, memungkinkan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perangkat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yang mendukung Wi-Fi untuk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terhubung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ke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296400" y="1516433"/>
            <a:ext cx="846803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7126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Access Point</a:t>
            </a:r>
          </a:p>
        </p:txBody>
      </p:sp>
      <p:sp>
        <p:nvSpPr>
          <p:cNvPr id="26" name="Freeform 26"/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16.</a:t>
            </a:r>
          </a:p>
        </p:txBody>
      </p:sp>
      <p:sp>
        <p:nvSpPr>
          <p:cNvPr id="28" name="Freeform 28"/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/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BA2E886-16B8-F4EF-3879-A1916130D9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885825" y="2175777"/>
            <a:ext cx="9572625" cy="7175596"/>
          </a:xfrm>
          <a:prstGeom prst="rect">
            <a:avLst/>
          </a:prstGeom>
        </p:spPr>
      </p:pic>
      <p:pic>
        <p:nvPicPr>
          <p:cNvPr id="13314" name="Picture 2" descr="Wireless Access Point | Basic Network">
            <a:extLst>
              <a:ext uri="{FF2B5EF4-FFF2-40B4-BE49-F238E27FC236}">
                <a16:creationId xmlns:a16="http://schemas.microsoft.com/office/drawing/2014/main" id="{48D49FA1-8700-273D-D8FF-1D412A3C4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82" y="2491589"/>
            <a:ext cx="6253134" cy="665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976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0800000">
            <a:off x="7154463" y="935628"/>
            <a:ext cx="10405553" cy="3138068"/>
            <a:chOff x="0" y="0"/>
            <a:chExt cx="1347586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3124200" y="1717618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8" name="Freeform 8"/>
          <p:cNvSpPr/>
          <p:nvPr/>
        </p:nvSpPr>
        <p:spPr>
          <a:xfrm>
            <a:off x="-4528897" y="1663059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/>
          <p:cNvSpPr/>
          <p:nvPr/>
        </p:nvSpPr>
        <p:spPr>
          <a:xfrm>
            <a:off x="198989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/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/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9839779" y="4405560"/>
            <a:ext cx="7082583" cy="504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7"/>
              </a:lnSpc>
            </a:pP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Mikrotik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merupakan salah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satu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teknologi yang biasa digunakan untuk mengembangkan layanan internet yang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ada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menjadi beberapa paket, sehingga bisa digunakan oleh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berbagai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perangkat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komputer.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MikroTik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adalah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solusi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yang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kuat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dan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fleksibel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cocok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untuk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berbagai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skala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dan kebutuhan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MikroTik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menawarkan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fitur lengkap dengan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harga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yang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kompetitif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MikroTik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mampu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menangani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routing, firewall,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manajemen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bandwidth, dan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banyak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lagi dalam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satu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solusi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296400" y="1516433"/>
            <a:ext cx="846803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7126" b="1" dirty="0" err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MikroTIK</a:t>
            </a:r>
            <a:endParaRPr lang="en-US" sz="7126" b="1" dirty="0">
              <a:solidFill>
                <a:srgbClr val="FFFFFF"/>
              </a:solidFill>
              <a:latin typeface="Raleway Ultra-Bold"/>
              <a:ea typeface="Raleway Ultra-Bold"/>
              <a:cs typeface="Raleway Ultra-Bold"/>
              <a:sym typeface="Raleway Ultra-Bold"/>
            </a:endParaRPr>
          </a:p>
        </p:txBody>
      </p:sp>
      <p:sp>
        <p:nvSpPr>
          <p:cNvPr id="26" name="Freeform 26"/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17.</a:t>
            </a:r>
          </a:p>
        </p:txBody>
      </p:sp>
      <p:sp>
        <p:nvSpPr>
          <p:cNvPr id="28" name="Freeform 28"/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/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BA2E886-16B8-F4EF-3879-A1916130D9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885825" y="2175777"/>
            <a:ext cx="9572625" cy="7175596"/>
          </a:xfrm>
          <a:prstGeom prst="rect">
            <a:avLst/>
          </a:prstGeom>
        </p:spPr>
      </p:pic>
      <p:pic>
        <p:nvPicPr>
          <p:cNvPr id="14338" name="Picture 2" descr="Apa Itu Mikrotik?">
            <a:extLst>
              <a:ext uri="{FF2B5EF4-FFF2-40B4-BE49-F238E27FC236}">
                <a16:creationId xmlns:a16="http://schemas.microsoft.com/office/drawing/2014/main" id="{1EA93EB5-2D95-3536-B055-A62A604AA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577" y="2667948"/>
            <a:ext cx="9354030" cy="561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216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103123" y="5143500"/>
            <a:ext cx="10184877" cy="5143500"/>
            <a:chOff x="0" y="0"/>
            <a:chExt cx="13579835" cy="68580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12100" b="12100"/>
            <a:stretch>
              <a:fillRect/>
            </a:stretch>
          </p:blipFill>
          <p:spPr>
            <a:xfrm>
              <a:off x="0" y="0"/>
              <a:ext cx="13579835" cy="6858000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 rot="-5400000">
            <a:off x="-3701178" y="-2293392"/>
            <a:ext cx="16295701" cy="11092414"/>
            <a:chOff x="0" y="0"/>
            <a:chExt cx="1202738" cy="8186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02738" cy="818699"/>
            </a:xfrm>
            <a:custGeom>
              <a:avLst/>
              <a:gdLst/>
              <a:ahLst/>
              <a:cxnLst/>
              <a:rect l="l" t="t" r="r" b="b"/>
              <a:pathLst>
                <a:path w="1202738" h="818699">
                  <a:moveTo>
                    <a:pt x="999538" y="0"/>
                  </a:moveTo>
                  <a:cubicBezTo>
                    <a:pt x="1111762" y="0"/>
                    <a:pt x="1202738" y="183272"/>
                    <a:pt x="1202738" y="409349"/>
                  </a:cubicBezTo>
                  <a:cubicBezTo>
                    <a:pt x="1202738" y="635427"/>
                    <a:pt x="1111762" y="818699"/>
                    <a:pt x="999538" y="818699"/>
                  </a:cubicBezTo>
                  <a:lnTo>
                    <a:pt x="203200" y="818699"/>
                  </a:lnTo>
                  <a:cubicBezTo>
                    <a:pt x="90976" y="818699"/>
                    <a:pt x="0" y="635427"/>
                    <a:pt x="0" y="409349"/>
                  </a:cubicBezTo>
                  <a:cubicBezTo>
                    <a:pt x="0" y="18327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2245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1202738" cy="7996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1755132"/>
            <a:ext cx="8368032" cy="384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56"/>
              </a:lnSpc>
            </a:pPr>
            <a:r>
              <a:rPr lang="en-US" sz="9051" b="1" dirty="0" err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Konfigurasi</a:t>
            </a:r>
            <a:r>
              <a:rPr lang="en-US" sz="9051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Tools </a:t>
            </a:r>
            <a:r>
              <a:rPr lang="en-US" sz="9051" b="1" dirty="0" err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Jaringan</a:t>
            </a:r>
            <a:r>
              <a:rPr lang="en-US" sz="9051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Komputer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5945670"/>
            <a:ext cx="7806692" cy="181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7"/>
              </a:lnSpc>
            </a:pP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Dalam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komputer, alat atau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perangkat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seperti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router, switch, modem, access point, dan firewall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memainkan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peran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penting dalam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menghubungkan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dan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mengelola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perangkat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yang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ada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di dalam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620132" y="668497"/>
            <a:ext cx="2462806" cy="1221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30"/>
              </a:lnSpc>
            </a:pPr>
            <a:r>
              <a:rPr lang="en-US" sz="5400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01.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620132" y="1735919"/>
            <a:ext cx="2462806" cy="1221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30"/>
              </a:lnSpc>
            </a:pPr>
            <a:r>
              <a:rPr lang="en-US" sz="5400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02.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018216" y="1230816"/>
            <a:ext cx="3935576" cy="438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8"/>
              </a:lnSpc>
            </a:pPr>
            <a:r>
              <a:rPr lang="en-US" sz="3034" b="1" dirty="0" err="1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Konfigurasi</a:t>
            </a:r>
            <a:r>
              <a:rPr lang="en-US" sz="3034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Modem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018216" y="3264138"/>
            <a:ext cx="4679234" cy="438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8"/>
              </a:lnSpc>
            </a:pPr>
            <a:r>
              <a:rPr lang="en-US" sz="3034" b="1" dirty="0" err="1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Konfigurasi</a:t>
            </a:r>
            <a:r>
              <a:rPr lang="en-US" sz="3034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Router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32779" y="7776743"/>
            <a:ext cx="3089337" cy="33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9"/>
              </a:lnSpc>
            </a:pPr>
            <a:r>
              <a:rPr lang="en-US" sz="2308" b="1">
                <a:solidFill>
                  <a:srgbClr val="122455"/>
                </a:solidFill>
                <a:latin typeface="Roboto Bold"/>
                <a:ea typeface="Roboto Bold"/>
                <a:cs typeface="Roboto Bold"/>
                <a:sym typeface="Roboto Bold"/>
              </a:rPr>
              <a:t>Daftar Sekarang</a:t>
            </a:r>
          </a:p>
        </p:txBody>
      </p:sp>
      <p:sp>
        <p:nvSpPr>
          <p:cNvPr id="20" name="Freeform 20"/>
          <p:cNvSpPr/>
          <p:nvPr/>
        </p:nvSpPr>
        <p:spPr>
          <a:xfrm rot="-10800000">
            <a:off x="580098" y="9497913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1" y="0"/>
                </a:lnTo>
                <a:lnTo>
                  <a:pt x="552681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257145" y="9469338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2BCEF3"/>
                </a:solidFill>
                <a:latin typeface="Roboto"/>
                <a:ea typeface="Roboto"/>
                <a:cs typeface="Roboto"/>
                <a:sym typeface="Roboto"/>
              </a:rPr>
              <a:t>18.</a:t>
            </a:r>
          </a:p>
        </p:txBody>
      </p:sp>
      <p:sp>
        <p:nvSpPr>
          <p:cNvPr id="22" name="Freeform 22"/>
          <p:cNvSpPr/>
          <p:nvPr/>
        </p:nvSpPr>
        <p:spPr>
          <a:xfrm rot="284207">
            <a:off x="16675561" y="545185"/>
            <a:ext cx="1167478" cy="1076512"/>
          </a:xfrm>
          <a:custGeom>
            <a:avLst/>
            <a:gdLst/>
            <a:ahLst/>
            <a:cxnLst/>
            <a:rect l="l" t="t" r="r" b="b"/>
            <a:pathLst>
              <a:path w="1167478" h="1076512">
                <a:moveTo>
                  <a:pt x="0" y="0"/>
                </a:moveTo>
                <a:lnTo>
                  <a:pt x="1167478" y="0"/>
                </a:lnTo>
                <a:lnTo>
                  <a:pt x="1167478" y="1076511"/>
                </a:lnTo>
                <a:lnTo>
                  <a:pt x="0" y="10765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347332" y="8750203"/>
            <a:ext cx="6976120" cy="6976120"/>
          </a:xfrm>
          <a:custGeom>
            <a:avLst/>
            <a:gdLst/>
            <a:ahLst/>
            <a:cxnLst/>
            <a:rect l="l" t="t" r="r" b="b"/>
            <a:pathLst>
              <a:path w="6976120" h="6976120">
                <a:moveTo>
                  <a:pt x="0" y="0"/>
                </a:moveTo>
                <a:lnTo>
                  <a:pt x="6976120" y="0"/>
                </a:lnTo>
                <a:lnTo>
                  <a:pt x="6976120" y="6976120"/>
                </a:lnTo>
                <a:lnTo>
                  <a:pt x="0" y="69761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9275028" y="-282501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4"/>
                </a:lnTo>
                <a:lnTo>
                  <a:pt x="0" y="8039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722013" flipH="1">
            <a:off x="5483328" y="-175280"/>
            <a:ext cx="3123806" cy="1534570"/>
          </a:xfrm>
          <a:custGeom>
            <a:avLst/>
            <a:gdLst/>
            <a:ahLst/>
            <a:cxnLst/>
            <a:rect l="l" t="t" r="r" b="b"/>
            <a:pathLst>
              <a:path w="3123806" h="1534570">
                <a:moveTo>
                  <a:pt x="3123806" y="0"/>
                </a:moveTo>
                <a:lnTo>
                  <a:pt x="0" y="0"/>
                </a:lnTo>
                <a:lnTo>
                  <a:pt x="0" y="1534570"/>
                </a:lnTo>
                <a:lnTo>
                  <a:pt x="3123806" y="1534570"/>
                </a:lnTo>
                <a:lnTo>
                  <a:pt x="312380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798414">
            <a:off x="5019098" y="7803676"/>
            <a:ext cx="1224802" cy="816535"/>
          </a:xfrm>
          <a:custGeom>
            <a:avLst/>
            <a:gdLst/>
            <a:ahLst/>
            <a:cxnLst/>
            <a:rect l="l" t="t" r="r" b="b"/>
            <a:pathLst>
              <a:path w="1224802" h="816535">
                <a:moveTo>
                  <a:pt x="0" y="0"/>
                </a:moveTo>
                <a:lnTo>
                  <a:pt x="1224802" y="0"/>
                </a:lnTo>
                <a:lnTo>
                  <a:pt x="1224802" y="816534"/>
                </a:lnTo>
                <a:lnTo>
                  <a:pt x="0" y="8165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5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28" name="Freeform 28"/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</p:sp>
      </p:grpSp>
      <p:sp>
        <p:nvSpPr>
          <p:cNvPr id="16" name="TextBox 14">
            <a:extLst>
              <a:ext uri="{FF2B5EF4-FFF2-40B4-BE49-F238E27FC236}">
                <a16:creationId xmlns:a16="http://schemas.microsoft.com/office/drawing/2014/main" id="{082EE064-F2BB-DFC8-1403-0BE40888E05C}"/>
              </a:ext>
            </a:extLst>
          </p:cNvPr>
          <p:cNvSpPr txBox="1"/>
          <p:nvPr/>
        </p:nvSpPr>
        <p:spPr>
          <a:xfrm>
            <a:off x="13018216" y="2257391"/>
            <a:ext cx="3935576" cy="438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8"/>
              </a:lnSpc>
            </a:pPr>
            <a:r>
              <a:rPr lang="en-US" sz="3034" b="1" dirty="0" err="1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Konfigurasi</a:t>
            </a:r>
            <a:r>
              <a:rPr lang="en-US" sz="3034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Switch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1DAE6005-4720-43F2-3DA6-A395098D424A}"/>
              </a:ext>
            </a:extLst>
          </p:cNvPr>
          <p:cNvSpPr txBox="1"/>
          <p:nvPr/>
        </p:nvSpPr>
        <p:spPr>
          <a:xfrm>
            <a:off x="13018216" y="4270885"/>
            <a:ext cx="4679234" cy="438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8"/>
              </a:lnSpc>
            </a:pPr>
            <a:r>
              <a:rPr lang="en-US" sz="3034" b="1" dirty="0" err="1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Konfigurasi</a:t>
            </a:r>
            <a:r>
              <a:rPr lang="en-US" sz="3034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Access Point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125740CC-29D0-0FA3-5932-1CC999E61440}"/>
              </a:ext>
            </a:extLst>
          </p:cNvPr>
          <p:cNvSpPr txBox="1"/>
          <p:nvPr/>
        </p:nvSpPr>
        <p:spPr>
          <a:xfrm>
            <a:off x="11634194" y="2795759"/>
            <a:ext cx="2462806" cy="1221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30"/>
              </a:lnSpc>
            </a:pPr>
            <a:r>
              <a:rPr lang="en-US" sz="5400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03.</a:t>
            </a:r>
          </a:p>
        </p:txBody>
      </p:sp>
      <p:sp>
        <p:nvSpPr>
          <p:cNvPr id="32" name="TextBox 13">
            <a:extLst>
              <a:ext uri="{FF2B5EF4-FFF2-40B4-BE49-F238E27FC236}">
                <a16:creationId xmlns:a16="http://schemas.microsoft.com/office/drawing/2014/main" id="{B61C4F49-5B41-0ADE-E1D5-843BBA7FC050}"/>
              </a:ext>
            </a:extLst>
          </p:cNvPr>
          <p:cNvSpPr txBox="1"/>
          <p:nvPr/>
        </p:nvSpPr>
        <p:spPr>
          <a:xfrm>
            <a:off x="11634194" y="3845812"/>
            <a:ext cx="2462806" cy="1221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30"/>
              </a:lnSpc>
            </a:pPr>
            <a:r>
              <a:rPr lang="en-US" sz="5400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2954727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/>
          <p:cNvGrpSpPr/>
          <p:nvPr/>
        </p:nvGrpSpPr>
        <p:grpSpPr>
          <a:xfrm rot="6204746">
            <a:off x="7315510" y="4348593"/>
            <a:ext cx="14153336" cy="5506247"/>
            <a:chOff x="0" y="0"/>
            <a:chExt cx="1044616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44616" cy="406400"/>
            </a:xfrm>
            <a:custGeom>
              <a:avLst/>
              <a:gdLst/>
              <a:ahLst/>
              <a:cxnLst/>
              <a:rect l="l" t="t" r="r" b="b"/>
              <a:pathLst>
                <a:path w="1044616" h="406400">
                  <a:moveTo>
                    <a:pt x="841416" y="0"/>
                  </a:moveTo>
                  <a:cubicBezTo>
                    <a:pt x="953641" y="0"/>
                    <a:pt x="1044616" y="90976"/>
                    <a:pt x="1044616" y="203200"/>
                  </a:cubicBezTo>
                  <a:cubicBezTo>
                    <a:pt x="1044616" y="315424"/>
                    <a:pt x="953641" y="406400"/>
                    <a:pt x="84141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104461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851734" y="6435625"/>
            <a:ext cx="5132375" cy="5132375"/>
          </a:xfrm>
          <a:custGeom>
            <a:avLst/>
            <a:gdLst/>
            <a:ahLst/>
            <a:cxnLst/>
            <a:rect l="l" t="t" r="r" b="b"/>
            <a:pathLst>
              <a:path w="5132375" h="5132375">
                <a:moveTo>
                  <a:pt x="0" y="0"/>
                </a:moveTo>
                <a:lnTo>
                  <a:pt x="5132375" y="0"/>
                </a:lnTo>
                <a:lnTo>
                  <a:pt x="5132375" y="5132375"/>
                </a:lnTo>
                <a:lnTo>
                  <a:pt x="0" y="51323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144000" y="1028700"/>
            <a:ext cx="8115300" cy="8229600"/>
            <a:chOff x="0" y="0"/>
            <a:chExt cx="1294655" cy="1312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94655" cy="1312890"/>
            </a:xfrm>
            <a:custGeom>
              <a:avLst/>
              <a:gdLst/>
              <a:ahLst/>
              <a:cxnLst/>
              <a:rect l="l" t="t" r="r" b="b"/>
              <a:pathLst>
                <a:path w="1294655" h="1312890">
                  <a:moveTo>
                    <a:pt x="95399" y="0"/>
                  </a:moveTo>
                  <a:lnTo>
                    <a:pt x="1199256" y="0"/>
                  </a:lnTo>
                  <a:cubicBezTo>
                    <a:pt x="1251944" y="0"/>
                    <a:pt x="1294655" y="42712"/>
                    <a:pt x="1294655" y="95399"/>
                  </a:cubicBezTo>
                  <a:lnTo>
                    <a:pt x="1294655" y="1217491"/>
                  </a:lnTo>
                  <a:cubicBezTo>
                    <a:pt x="1294655" y="1270178"/>
                    <a:pt x="1251944" y="1312890"/>
                    <a:pt x="1199256" y="1312890"/>
                  </a:cubicBezTo>
                  <a:lnTo>
                    <a:pt x="95399" y="1312890"/>
                  </a:lnTo>
                  <a:cubicBezTo>
                    <a:pt x="42712" y="1312890"/>
                    <a:pt x="0" y="1270178"/>
                    <a:pt x="0" y="1217491"/>
                  </a:cubicBezTo>
                  <a:lnTo>
                    <a:pt x="0" y="95399"/>
                  </a:lnTo>
                  <a:cubicBezTo>
                    <a:pt x="0" y="42712"/>
                    <a:pt x="42712" y="0"/>
                    <a:pt x="95399" y="0"/>
                  </a:cubicBezTo>
                  <a:close/>
                </a:path>
              </a:pathLst>
            </a:custGeom>
            <a:solidFill>
              <a:srgbClr val="12245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19050"/>
              <a:ext cx="1294655" cy="12938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69040" y="5466651"/>
            <a:ext cx="7583299" cy="3791649"/>
            <a:chOff x="0" y="0"/>
            <a:chExt cx="6350000" cy="3175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0" y="2286000"/>
                  </a:moveTo>
                  <a:lnTo>
                    <a:pt x="0" y="889000"/>
                  </a:lnTo>
                  <a:cubicBezTo>
                    <a:pt x="0" y="397510"/>
                    <a:pt x="397510" y="0"/>
                    <a:pt x="889000" y="0"/>
                  </a:cubicBezTo>
                  <a:lnTo>
                    <a:pt x="5461000" y="0"/>
                  </a:lnTo>
                  <a:cubicBezTo>
                    <a:pt x="5952490" y="0"/>
                    <a:pt x="6350000" y="397510"/>
                    <a:pt x="6350000" y="889000"/>
                  </a:cubicBezTo>
                  <a:lnTo>
                    <a:pt x="6350000" y="2286000"/>
                  </a:lnTo>
                  <a:cubicBezTo>
                    <a:pt x="6350000" y="2777490"/>
                    <a:pt x="5952490" y="3175000"/>
                    <a:pt x="5461000" y="3175000"/>
                  </a:cubicBezTo>
                  <a:lnTo>
                    <a:pt x="889000" y="3175000"/>
                  </a:lnTo>
                  <a:cubicBezTo>
                    <a:pt x="397510" y="3175000"/>
                    <a:pt x="0" y="2777490"/>
                    <a:pt x="0" y="2286000"/>
                  </a:cubicBezTo>
                  <a:close/>
                </a:path>
              </a:pathLst>
            </a:custGeom>
            <a:blipFill>
              <a:blip r:embed="rId5"/>
              <a:stretch>
                <a:fillRect t="-16625" b="-16625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028700" y="1834640"/>
            <a:ext cx="7838392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7126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Tujuan Pembelajaran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4061447"/>
            <a:ext cx="7082583" cy="427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7"/>
              </a:lnSpc>
            </a:pPr>
            <a:endParaRPr lang="en-US" sz="2541" dirty="0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164967" y="2705100"/>
            <a:ext cx="5346352" cy="841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17"/>
              </a:lnSpc>
            </a:pPr>
            <a:r>
              <a:rPr lang="en-US" sz="2441" b="1" dirty="0" err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Memahami</a:t>
            </a:r>
            <a:r>
              <a:rPr lang="en-US" sz="2441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alat-alat yang </a:t>
            </a:r>
            <a:r>
              <a:rPr lang="en-US" sz="2441" b="1" dirty="0" err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dibutuhkan</a:t>
            </a:r>
            <a:r>
              <a:rPr lang="en-US" sz="2441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dalam </a:t>
            </a:r>
            <a:r>
              <a:rPr lang="en-US" sz="2441" b="1" dirty="0" err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jaringan</a:t>
            </a:r>
            <a:r>
              <a:rPr lang="en-US" sz="2441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komputer.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164967" y="5390163"/>
            <a:ext cx="5346352" cy="841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17"/>
              </a:lnSpc>
            </a:pPr>
            <a:r>
              <a:rPr lang="en-US" sz="2441" b="1" dirty="0" err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Mengetahui</a:t>
            </a:r>
            <a:r>
              <a:rPr lang="en-US" sz="2441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441" b="1" dirty="0" err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cara</a:t>
            </a:r>
            <a:r>
              <a:rPr lang="en-US" sz="2441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441" b="1" dirty="0" err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mengkonfigurasi</a:t>
            </a:r>
            <a:r>
              <a:rPr lang="en-US" sz="2441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tools </a:t>
            </a:r>
            <a:r>
              <a:rPr lang="en-US" sz="2441" b="1" dirty="0" err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jaringan</a:t>
            </a:r>
            <a:r>
              <a:rPr lang="en-US" sz="2441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 komputer.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9847546" y="2724957"/>
            <a:ext cx="1001401" cy="100140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E8D6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3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847546" y="5527429"/>
            <a:ext cx="1001401" cy="100140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E8D6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3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847546" y="2875070"/>
            <a:ext cx="1001401" cy="615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7"/>
              </a:lnSpc>
            </a:pPr>
            <a:r>
              <a:rPr lang="en-US" sz="3519" b="1">
                <a:solidFill>
                  <a:srgbClr val="122455"/>
                </a:solidFill>
                <a:latin typeface="Roboto Bold"/>
                <a:ea typeface="Roboto Bold"/>
                <a:cs typeface="Roboto Bold"/>
                <a:sym typeface="Roboto Bold"/>
              </a:rPr>
              <a:t>01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847546" y="5677541"/>
            <a:ext cx="1001401" cy="615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7"/>
              </a:lnSpc>
            </a:pPr>
            <a:r>
              <a:rPr lang="en-US" sz="3519" b="1">
                <a:solidFill>
                  <a:srgbClr val="122455"/>
                </a:solidFill>
                <a:latin typeface="Roboto Bold"/>
                <a:ea typeface="Roboto Bold"/>
                <a:cs typeface="Roboto Bold"/>
                <a:sym typeface="Roboto Bold"/>
              </a:rPr>
              <a:t>02</a:t>
            </a:r>
          </a:p>
        </p:txBody>
      </p:sp>
      <p:sp>
        <p:nvSpPr>
          <p:cNvPr id="39" name="Freeform 39"/>
          <p:cNvSpPr/>
          <p:nvPr/>
        </p:nvSpPr>
        <p:spPr>
          <a:xfrm rot="-10800000">
            <a:off x="580098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1" y="0"/>
                </a:lnTo>
                <a:lnTo>
                  <a:pt x="552681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1257145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01.</a:t>
            </a:r>
          </a:p>
        </p:txBody>
      </p:sp>
      <p:sp>
        <p:nvSpPr>
          <p:cNvPr id="41" name="Freeform 41"/>
          <p:cNvSpPr/>
          <p:nvPr/>
        </p:nvSpPr>
        <p:spPr>
          <a:xfrm rot="849206">
            <a:off x="7332600" y="859430"/>
            <a:ext cx="1557366" cy="1049275"/>
          </a:xfrm>
          <a:custGeom>
            <a:avLst/>
            <a:gdLst/>
            <a:ahLst/>
            <a:cxnLst/>
            <a:rect l="l" t="t" r="r" b="b"/>
            <a:pathLst>
              <a:path w="1557366" h="1049275">
                <a:moveTo>
                  <a:pt x="0" y="0"/>
                </a:moveTo>
                <a:lnTo>
                  <a:pt x="1557366" y="0"/>
                </a:lnTo>
                <a:lnTo>
                  <a:pt x="1557366" y="1049275"/>
                </a:lnTo>
                <a:lnTo>
                  <a:pt x="0" y="10492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 rot="-1060051">
            <a:off x="313566" y="5343148"/>
            <a:ext cx="1167478" cy="1076512"/>
          </a:xfrm>
          <a:custGeom>
            <a:avLst/>
            <a:gdLst/>
            <a:ahLst/>
            <a:cxnLst/>
            <a:rect l="l" t="t" r="r" b="b"/>
            <a:pathLst>
              <a:path w="1167478" h="1076512">
                <a:moveTo>
                  <a:pt x="0" y="0"/>
                </a:moveTo>
                <a:lnTo>
                  <a:pt x="1167477" y="0"/>
                </a:lnTo>
                <a:lnTo>
                  <a:pt x="1167477" y="1076512"/>
                </a:lnTo>
                <a:lnTo>
                  <a:pt x="0" y="10765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5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4851734" y="-381706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45" name="Group 45"/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46" name="Freeform 46"/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</p:grpSp>
      <p:pic>
        <p:nvPicPr>
          <p:cNvPr id="19458" name="Picture 2" descr="5 Hal Dasar Yang Harus Diketahui Sebelum Belajar Jaringan - Tutorial Jaringan  Komputer - Configure Your Knowledge">
            <a:extLst>
              <a:ext uri="{FF2B5EF4-FFF2-40B4-BE49-F238E27FC236}">
                <a16:creationId xmlns:a16="http://schemas.microsoft.com/office/drawing/2014/main" id="{AFD2F46B-D08B-B691-CA2C-21EBAD18E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86" y="5397388"/>
            <a:ext cx="8199085" cy="38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063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/>
          <p:cNvGrpSpPr/>
          <p:nvPr/>
        </p:nvGrpSpPr>
        <p:grpSpPr>
          <a:xfrm rot="6204746">
            <a:off x="7315510" y="4348593"/>
            <a:ext cx="14153336" cy="5506247"/>
            <a:chOff x="0" y="0"/>
            <a:chExt cx="1044616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44616" cy="406400"/>
            </a:xfrm>
            <a:custGeom>
              <a:avLst/>
              <a:gdLst/>
              <a:ahLst/>
              <a:cxnLst/>
              <a:rect l="l" t="t" r="r" b="b"/>
              <a:pathLst>
                <a:path w="1044616" h="406400">
                  <a:moveTo>
                    <a:pt x="841416" y="0"/>
                  </a:moveTo>
                  <a:cubicBezTo>
                    <a:pt x="953641" y="0"/>
                    <a:pt x="1044616" y="90976"/>
                    <a:pt x="1044616" y="203200"/>
                  </a:cubicBezTo>
                  <a:cubicBezTo>
                    <a:pt x="1044616" y="315424"/>
                    <a:pt x="953641" y="406400"/>
                    <a:pt x="84141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104461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851734" y="6435625"/>
            <a:ext cx="5132375" cy="5132375"/>
          </a:xfrm>
          <a:custGeom>
            <a:avLst/>
            <a:gdLst/>
            <a:ahLst/>
            <a:cxnLst/>
            <a:rect l="l" t="t" r="r" b="b"/>
            <a:pathLst>
              <a:path w="5132375" h="5132375">
                <a:moveTo>
                  <a:pt x="0" y="0"/>
                </a:moveTo>
                <a:lnTo>
                  <a:pt x="5132375" y="0"/>
                </a:lnTo>
                <a:lnTo>
                  <a:pt x="5132375" y="5132375"/>
                </a:lnTo>
                <a:lnTo>
                  <a:pt x="0" y="51323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144000" y="1028700"/>
            <a:ext cx="8115300" cy="8229600"/>
            <a:chOff x="0" y="0"/>
            <a:chExt cx="1294655" cy="1312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94655" cy="1312890"/>
            </a:xfrm>
            <a:custGeom>
              <a:avLst/>
              <a:gdLst/>
              <a:ahLst/>
              <a:cxnLst/>
              <a:rect l="l" t="t" r="r" b="b"/>
              <a:pathLst>
                <a:path w="1294655" h="1312890">
                  <a:moveTo>
                    <a:pt x="95399" y="0"/>
                  </a:moveTo>
                  <a:lnTo>
                    <a:pt x="1199256" y="0"/>
                  </a:lnTo>
                  <a:cubicBezTo>
                    <a:pt x="1251944" y="0"/>
                    <a:pt x="1294655" y="42712"/>
                    <a:pt x="1294655" y="95399"/>
                  </a:cubicBezTo>
                  <a:lnTo>
                    <a:pt x="1294655" y="1217491"/>
                  </a:lnTo>
                  <a:cubicBezTo>
                    <a:pt x="1294655" y="1270178"/>
                    <a:pt x="1251944" y="1312890"/>
                    <a:pt x="1199256" y="1312890"/>
                  </a:cubicBezTo>
                  <a:lnTo>
                    <a:pt x="95399" y="1312890"/>
                  </a:lnTo>
                  <a:cubicBezTo>
                    <a:pt x="42712" y="1312890"/>
                    <a:pt x="0" y="1270178"/>
                    <a:pt x="0" y="1217491"/>
                  </a:cubicBezTo>
                  <a:lnTo>
                    <a:pt x="0" y="95399"/>
                  </a:lnTo>
                  <a:cubicBezTo>
                    <a:pt x="0" y="42712"/>
                    <a:pt x="42712" y="0"/>
                    <a:pt x="95399" y="0"/>
                  </a:cubicBezTo>
                  <a:close/>
                </a:path>
              </a:pathLst>
            </a:custGeom>
            <a:solidFill>
              <a:srgbClr val="12245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19050"/>
              <a:ext cx="1294655" cy="12938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69040" y="5466651"/>
            <a:ext cx="7583299" cy="3791649"/>
            <a:chOff x="0" y="0"/>
            <a:chExt cx="6350000" cy="3175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0" y="2286000"/>
                  </a:moveTo>
                  <a:lnTo>
                    <a:pt x="0" y="889000"/>
                  </a:lnTo>
                  <a:cubicBezTo>
                    <a:pt x="0" y="397510"/>
                    <a:pt x="397510" y="0"/>
                    <a:pt x="889000" y="0"/>
                  </a:cubicBezTo>
                  <a:lnTo>
                    <a:pt x="5461000" y="0"/>
                  </a:lnTo>
                  <a:cubicBezTo>
                    <a:pt x="5952490" y="0"/>
                    <a:pt x="6350000" y="397510"/>
                    <a:pt x="6350000" y="889000"/>
                  </a:cubicBezTo>
                  <a:lnTo>
                    <a:pt x="6350000" y="2286000"/>
                  </a:lnTo>
                  <a:cubicBezTo>
                    <a:pt x="6350000" y="2777490"/>
                    <a:pt x="5952490" y="3175000"/>
                    <a:pt x="5461000" y="3175000"/>
                  </a:cubicBezTo>
                  <a:lnTo>
                    <a:pt x="889000" y="3175000"/>
                  </a:lnTo>
                  <a:cubicBezTo>
                    <a:pt x="397510" y="3175000"/>
                    <a:pt x="0" y="2777490"/>
                    <a:pt x="0" y="2286000"/>
                  </a:cubicBezTo>
                  <a:close/>
                </a:path>
              </a:pathLst>
            </a:custGeom>
            <a:blipFill>
              <a:blip r:embed="rId5"/>
              <a:stretch>
                <a:fillRect t="-16625" b="-16625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028700" y="1834640"/>
            <a:ext cx="7838392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7126" b="1" dirty="0" err="1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Konfigurasi</a:t>
            </a:r>
            <a:r>
              <a:rPr lang="en-US" sz="7126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Modem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4061447"/>
            <a:ext cx="7082583" cy="88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7"/>
              </a:lnSpc>
            </a:pP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Modem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menghubungkan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lokal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ke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internet melalui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jalur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telepon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, fiber, atau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kabel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164967" y="2890297"/>
            <a:ext cx="5346352" cy="729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7"/>
              </a:lnSpc>
            </a:pPr>
            <a:r>
              <a:rPr lang="en-US" sz="20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Hubungkan</a:t>
            </a:r>
            <a:r>
              <a:rPr lang="en-US" sz="20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modem </a:t>
            </a:r>
            <a:r>
              <a:rPr lang="en-US" sz="20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</a:t>
            </a:r>
            <a:r>
              <a:rPr lang="en-US" sz="20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sumber internet (ISP) dan router.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164967" y="4414297"/>
            <a:ext cx="5346352" cy="729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7"/>
              </a:lnSpc>
            </a:pPr>
            <a:r>
              <a:rPr lang="en-US" sz="20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Akses </a:t>
            </a:r>
            <a:r>
              <a:rPr lang="en-US" sz="20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antarmuka</a:t>
            </a:r>
            <a:r>
              <a:rPr lang="en-US" sz="20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web modem melalui IP (</a:t>
            </a:r>
            <a:r>
              <a:rPr lang="en-US" sz="20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umumnya</a:t>
            </a:r>
            <a:r>
              <a:rPr lang="en-US" sz="20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192.168.1.1).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847546" y="1891790"/>
            <a:ext cx="6157554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8"/>
              </a:lnSpc>
            </a:pPr>
            <a:r>
              <a:rPr lang="en-US" sz="2534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Langkah </a:t>
            </a:r>
            <a:r>
              <a:rPr lang="en-US" sz="2534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Umum</a:t>
            </a:r>
            <a:r>
              <a:rPr lang="en-US" sz="2534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534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Konfigurasi</a:t>
            </a:r>
            <a:r>
              <a:rPr lang="en-US" sz="2534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Modem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9847546" y="2724957"/>
            <a:ext cx="1001401" cy="100140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E8D6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3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847546" y="4265413"/>
            <a:ext cx="1001401" cy="100140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E8D6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3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847546" y="2875070"/>
            <a:ext cx="1001401" cy="615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7"/>
              </a:lnSpc>
            </a:pPr>
            <a:r>
              <a:rPr lang="en-US" sz="3519" b="1">
                <a:solidFill>
                  <a:srgbClr val="122455"/>
                </a:solidFill>
                <a:latin typeface="Roboto Bold"/>
                <a:ea typeface="Roboto Bold"/>
                <a:cs typeface="Roboto Bold"/>
                <a:sym typeface="Roboto Bold"/>
              </a:rPr>
              <a:t>01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847546" y="4415525"/>
            <a:ext cx="1001401" cy="615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7"/>
              </a:lnSpc>
            </a:pPr>
            <a:r>
              <a:rPr lang="en-US" sz="3519" b="1">
                <a:solidFill>
                  <a:srgbClr val="122455"/>
                </a:solidFill>
                <a:latin typeface="Roboto Bold"/>
                <a:ea typeface="Roboto Bold"/>
                <a:cs typeface="Roboto Bold"/>
                <a:sym typeface="Roboto Bold"/>
              </a:rPr>
              <a:t>02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164967" y="5938297"/>
            <a:ext cx="5346352" cy="729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7"/>
              </a:lnSpc>
            </a:pPr>
            <a:r>
              <a:rPr lang="nb-NO" sz="20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Konfigurasi koneksi internet (PPPoE, DHCP, atau Static IP).</a:t>
            </a:r>
            <a:endParaRPr lang="en-US" sz="204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9847546" y="5805869"/>
            <a:ext cx="1001401" cy="1001401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E8D6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3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9847546" y="5955981"/>
            <a:ext cx="1001401" cy="615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7"/>
              </a:lnSpc>
            </a:pPr>
            <a:r>
              <a:rPr lang="en-US" sz="3519" b="1">
                <a:solidFill>
                  <a:srgbClr val="122455"/>
                </a:solidFill>
                <a:latin typeface="Roboto Bold"/>
                <a:ea typeface="Roboto Bold"/>
                <a:cs typeface="Roboto Bold"/>
                <a:sym typeface="Roboto Bold"/>
              </a:rPr>
              <a:t>03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164967" y="7629787"/>
            <a:ext cx="5346352" cy="34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7"/>
              </a:lnSpc>
            </a:pPr>
            <a:r>
              <a:rPr lang="sv-SE" sz="20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Simpan pengaturan dan reboot modem.</a:t>
            </a:r>
            <a:endParaRPr lang="en-US" sz="204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5" name="Group 35"/>
          <p:cNvGrpSpPr/>
          <p:nvPr/>
        </p:nvGrpSpPr>
        <p:grpSpPr>
          <a:xfrm>
            <a:off x="9847546" y="7346325"/>
            <a:ext cx="1001401" cy="1001401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E8D6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3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9847546" y="7496437"/>
            <a:ext cx="1001401" cy="615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7"/>
              </a:lnSpc>
            </a:pPr>
            <a:r>
              <a:rPr lang="en-US" sz="3519" b="1">
                <a:solidFill>
                  <a:srgbClr val="122455"/>
                </a:solidFill>
                <a:latin typeface="Roboto Bold"/>
                <a:ea typeface="Roboto Bold"/>
                <a:cs typeface="Roboto Bold"/>
                <a:sym typeface="Roboto Bold"/>
              </a:rPr>
              <a:t>04</a:t>
            </a:r>
          </a:p>
        </p:txBody>
      </p:sp>
      <p:sp>
        <p:nvSpPr>
          <p:cNvPr id="39" name="Freeform 39"/>
          <p:cNvSpPr/>
          <p:nvPr/>
        </p:nvSpPr>
        <p:spPr>
          <a:xfrm rot="-10800000">
            <a:off x="580098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1" y="0"/>
                </a:lnTo>
                <a:lnTo>
                  <a:pt x="552681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1257145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19.</a:t>
            </a:r>
          </a:p>
        </p:txBody>
      </p:sp>
      <p:sp>
        <p:nvSpPr>
          <p:cNvPr id="41" name="Freeform 41"/>
          <p:cNvSpPr/>
          <p:nvPr/>
        </p:nvSpPr>
        <p:spPr>
          <a:xfrm rot="849206">
            <a:off x="7332600" y="859430"/>
            <a:ext cx="1557366" cy="1049275"/>
          </a:xfrm>
          <a:custGeom>
            <a:avLst/>
            <a:gdLst/>
            <a:ahLst/>
            <a:cxnLst/>
            <a:rect l="l" t="t" r="r" b="b"/>
            <a:pathLst>
              <a:path w="1557366" h="1049275">
                <a:moveTo>
                  <a:pt x="0" y="0"/>
                </a:moveTo>
                <a:lnTo>
                  <a:pt x="1557366" y="0"/>
                </a:lnTo>
                <a:lnTo>
                  <a:pt x="1557366" y="1049275"/>
                </a:lnTo>
                <a:lnTo>
                  <a:pt x="0" y="10492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 rot="-1060051">
            <a:off x="313566" y="5343148"/>
            <a:ext cx="1167478" cy="1076512"/>
          </a:xfrm>
          <a:custGeom>
            <a:avLst/>
            <a:gdLst/>
            <a:ahLst/>
            <a:cxnLst/>
            <a:rect l="l" t="t" r="r" b="b"/>
            <a:pathLst>
              <a:path w="1167478" h="1076512">
                <a:moveTo>
                  <a:pt x="0" y="0"/>
                </a:moveTo>
                <a:lnTo>
                  <a:pt x="1167477" y="0"/>
                </a:lnTo>
                <a:lnTo>
                  <a:pt x="1167477" y="1076512"/>
                </a:lnTo>
                <a:lnTo>
                  <a:pt x="0" y="10765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5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4851734" y="-381706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 rot="-5400000">
            <a:off x="17570148" y="8449403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4"/>
                </a:lnTo>
                <a:lnTo>
                  <a:pt x="0" y="8039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45" name="Group 45"/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46" name="Freeform 46"/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</p:grpSp>
      <p:pic>
        <p:nvPicPr>
          <p:cNvPr id="15362" name="Picture 2" descr="2 Cara Masuk Dashboard Huawei WebUI Modem Telkomsel Orbit - Umahdroid">
            <a:extLst>
              <a:ext uri="{FF2B5EF4-FFF2-40B4-BE49-F238E27FC236}">
                <a16:creationId xmlns:a16="http://schemas.microsoft.com/office/drawing/2014/main" id="{119145E6-A5FE-D59B-92DA-2A73212DA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5"/>
          <a:stretch/>
        </p:blipFill>
        <p:spPr bwMode="auto">
          <a:xfrm>
            <a:off x="776608" y="5095626"/>
            <a:ext cx="7620000" cy="425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57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/>
          <p:cNvGrpSpPr/>
          <p:nvPr/>
        </p:nvGrpSpPr>
        <p:grpSpPr>
          <a:xfrm rot="6204746">
            <a:off x="7315510" y="4348593"/>
            <a:ext cx="14153336" cy="5506247"/>
            <a:chOff x="0" y="0"/>
            <a:chExt cx="1044616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44616" cy="406400"/>
            </a:xfrm>
            <a:custGeom>
              <a:avLst/>
              <a:gdLst/>
              <a:ahLst/>
              <a:cxnLst/>
              <a:rect l="l" t="t" r="r" b="b"/>
              <a:pathLst>
                <a:path w="1044616" h="406400">
                  <a:moveTo>
                    <a:pt x="841416" y="0"/>
                  </a:moveTo>
                  <a:cubicBezTo>
                    <a:pt x="953641" y="0"/>
                    <a:pt x="1044616" y="90976"/>
                    <a:pt x="1044616" y="203200"/>
                  </a:cubicBezTo>
                  <a:cubicBezTo>
                    <a:pt x="1044616" y="315424"/>
                    <a:pt x="953641" y="406400"/>
                    <a:pt x="84141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104461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851734" y="6435625"/>
            <a:ext cx="5132375" cy="5132375"/>
          </a:xfrm>
          <a:custGeom>
            <a:avLst/>
            <a:gdLst/>
            <a:ahLst/>
            <a:cxnLst/>
            <a:rect l="l" t="t" r="r" b="b"/>
            <a:pathLst>
              <a:path w="5132375" h="5132375">
                <a:moveTo>
                  <a:pt x="0" y="0"/>
                </a:moveTo>
                <a:lnTo>
                  <a:pt x="5132375" y="0"/>
                </a:lnTo>
                <a:lnTo>
                  <a:pt x="5132375" y="5132375"/>
                </a:lnTo>
                <a:lnTo>
                  <a:pt x="0" y="51323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144000" y="1028700"/>
            <a:ext cx="8115300" cy="8229600"/>
            <a:chOff x="0" y="0"/>
            <a:chExt cx="1294655" cy="1312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94655" cy="1312890"/>
            </a:xfrm>
            <a:custGeom>
              <a:avLst/>
              <a:gdLst/>
              <a:ahLst/>
              <a:cxnLst/>
              <a:rect l="l" t="t" r="r" b="b"/>
              <a:pathLst>
                <a:path w="1294655" h="1312890">
                  <a:moveTo>
                    <a:pt x="95399" y="0"/>
                  </a:moveTo>
                  <a:lnTo>
                    <a:pt x="1199256" y="0"/>
                  </a:lnTo>
                  <a:cubicBezTo>
                    <a:pt x="1251944" y="0"/>
                    <a:pt x="1294655" y="42712"/>
                    <a:pt x="1294655" y="95399"/>
                  </a:cubicBezTo>
                  <a:lnTo>
                    <a:pt x="1294655" y="1217491"/>
                  </a:lnTo>
                  <a:cubicBezTo>
                    <a:pt x="1294655" y="1270178"/>
                    <a:pt x="1251944" y="1312890"/>
                    <a:pt x="1199256" y="1312890"/>
                  </a:cubicBezTo>
                  <a:lnTo>
                    <a:pt x="95399" y="1312890"/>
                  </a:lnTo>
                  <a:cubicBezTo>
                    <a:pt x="42712" y="1312890"/>
                    <a:pt x="0" y="1270178"/>
                    <a:pt x="0" y="1217491"/>
                  </a:cubicBezTo>
                  <a:lnTo>
                    <a:pt x="0" y="95399"/>
                  </a:lnTo>
                  <a:cubicBezTo>
                    <a:pt x="0" y="42712"/>
                    <a:pt x="42712" y="0"/>
                    <a:pt x="95399" y="0"/>
                  </a:cubicBezTo>
                  <a:close/>
                </a:path>
              </a:pathLst>
            </a:custGeom>
            <a:solidFill>
              <a:srgbClr val="12245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19050"/>
              <a:ext cx="1294655" cy="12938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69040" y="5466651"/>
            <a:ext cx="7583299" cy="3791649"/>
            <a:chOff x="0" y="0"/>
            <a:chExt cx="6350000" cy="3175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0" y="2286000"/>
                  </a:moveTo>
                  <a:lnTo>
                    <a:pt x="0" y="889000"/>
                  </a:lnTo>
                  <a:cubicBezTo>
                    <a:pt x="0" y="397510"/>
                    <a:pt x="397510" y="0"/>
                    <a:pt x="889000" y="0"/>
                  </a:cubicBezTo>
                  <a:lnTo>
                    <a:pt x="5461000" y="0"/>
                  </a:lnTo>
                  <a:cubicBezTo>
                    <a:pt x="5952490" y="0"/>
                    <a:pt x="6350000" y="397510"/>
                    <a:pt x="6350000" y="889000"/>
                  </a:cubicBezTo>
                  <a:lnTo>
                    <a:pt x="6350000" y="2286000"/>
                  </a:lnTo>
                  <a:cubicBezTo>
                    <a:pt x="6350000" y="2777490"/>
                    <a:pt x="5952490" y="3175000"/>
                    <a:pt x="5461000" y="3175000"/>
                  </a:cubicBezTo>
                  <a:lnTo>
                    <a:pt x="889000" y="3175000"/>
                  </a:lnTo>
                  <a:cubicBezTo>
                    <a:pt x="397510" y="3175000"/>
                    <a:pt x="0" y="2777490"/>
                    <a:pt x="0" y="2286000"/>
                  </a:cubicBezTo>
                  <a:close/>
                </a:path>
              </a:pathLst>
            </a:custGeom>
            <a:blipFill>
              <a:blip r:embed="rId5"/>
              <a:stretch>
                <a:fillRect t="-16625" b="-16625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028700" y="1834640"/>
            <a:ext cx="7838392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7126" b="1" dirty="0" err="1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Konfigurasi</a:t>
            </a:r>
            <a:r>
              <a:rPr lang="en-US" sz="7126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Switch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4061447"/>
            <a:ext cx="7082583" cy="135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7"/>
              </a:lnSpc>
            </a:pP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Switch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menghubungkan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beberapa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perangkat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dalam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satu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lokal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(LAN) dan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mengelola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distribusi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data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antar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perangkat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548314" y="6944183"/>
            <a:ext cx="6157554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8"/>
              </a:lnSpc>
            </a:pPr>
            <a:r>
              <a:rPr lang="en-US" sz="2534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Langkah </a:t>
            </a:r>
            <a:r>
              <a:rPr lang="en-US" sz="2534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Konfigurasi</a:t>
            </a:r>
            <a:r>
              <a:rPr lang="en-US" sz="2534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Switch dengan </a:t>
            </a:r>
            <a:r>
              <a:rPr lang="en-US" sz="2534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menghubungkan</a:t>
            </a:r>
            <a:r>
              <a:rPr lang="en-US" sz="2534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switch </a:t>
            </a:r>
            <a:r>
              <a:rPr lang="en-US" sz="2534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ke</a:t>
            </a:r>
            <a:r>
              <a:rPr lang="en-US" sz="2534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534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jaringan</a:t>
            </a:r>
            <a:r>
              <a:rPr lang="en-US" sz="2534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menggunakan </a:t>
            </a:r>
            <a:r>
              <a:rPr lang="en-US" sz="2534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kabel</a:t>
            </a:r>
            <a:r>
              <a:rPr lang="en-US" sz="2534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Ethernet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847546" y="2875070"/>
            <a:ext cx="1001401" cy="615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7"/>
              </a:lnSpc>
            </a:pPr>
            <a:r>
              <a:rPr lang="en-US" sz="3519" b="1">
                <a:solidFill>
                  <a:srgbClr val="122455"/>
                </a:solidFill>
                <a:latin typeface="Roboto Bold"/>
                <a:ea typeface="Roboto Bold"/>
                <a:cs typeface="Roboto Bold"/>
                <a:sym typeface="Roboto Bold"/>
              </a:rPr>
              <a:t>01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847546" y="5955981"/>
            <a:ext cx="1001401" cy="615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7"/>
              </a:lnSpc>
            </a:pPr>
            <a:r>
              <a:rPr lang="en-US" sz="3519" b="1">
                <a:solidFill>
                  <a:srgbClr val="122455"/>
                </a:solidFill>
                <a:latin typeface="Roboto Bold"/>
                <a:ea typeface="Roboto Bold"/>
                <a:cs typeface="Roboto Bold"/>
                <a:sym typeface="Roboto Bold"/>
              </a:rPr>
              <a:t>03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847546" y="7496437"/>
            <a:ext cx="1001401" cy="615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7"/>
              </a:lnSpc>
            </a:pPr>
            <a:r>
              <a:rPr lang="en-US" sz="3519" b="1">
                <a:solidFill>
                  <a:srgbClr val="122455"/>
                </a:solidFill>
                <a:latin typeface="Roboto Bold"/>
                <a:ea typeface="Roboto Bold"/>
                <a:cs typeface="Roboto Bold"/>
                <a:sym typeface="Roboto Bold"/>
              </a:rPr>
              <a:t>04</a:t>
            </a:r>
          </a:p>
        </p:txBody>
      </p:sp>
      <p:sp>
        <p:nvSpPr>
          <p:cNvPr id="39" name="Freeform 39"/>
          <p:cNvSpPr/>
          <p:nvPr/>
        </p:nvSpPr>
        <p:spPr>
          <a:xfrm rot="-10800000">
            <a:off x="580098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1" y="0"/>
                </a:lnTo>
                <a:lnTo>
                  <a:pt x="552681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1257145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20.</a:t>
            </a:r>
          </a:p>
        </p:txBody>
      </p:sp>
      <p:sp>
        <p:nvSpPr>
          <p:cNvPr id="41" name="Freeform 41"/>
          <p:cNvSpPr/>
          <p:nvPr/>
        </p:nvSpPr>
        <p:spPr>
          <a:xfrm rot="849206">
            <a:off x="7332600" y="859430"/>
            <a:ext cx="1557366" cy="1049275"/>
          </a:xfrm>
          <a:custGeom>
            <a:avLst/>
            <a:gdLst/>
            <a:ahLst/>
            <a:cxnLst/>
            <a:rect l="l" t="t" r="r" b="b"/>
            <a:pathLst>
              <a:path w="1557366" h="1049275">
                <a:moveTo>
                  <a:pt x="0" y="0"/>
                </a:moveTo>
                <a:lnTo>
                  <a:pt x="1557366" y="0"/>
                </a:lnTo>
                <a:lnTo>
                  <a:pt x="1557366" y="1049275"/>
                </a:lnTo>
                <a:lnTo>
                  <a:pt x="0" y="10492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 rot="-1060051">
            <a:off x="313566" y="5343148"/>
            <a:ext cx="1167478" cy="1076512"/>
          </a:xfrm>
          <a:custGeom>
            <a:avLst/>
            <a:gdLst/>
            <a:ahLst/>
            <a:cxnLst/>
            <a:rect l="l" t="t" r="r" b="b"/>
            <a:pathLst>
              <a:path w="1167478" h="1076512">
                <a:moveTo>
                  <a:pt x="0" y="0"/>
                </a:moveTo>
                <a:lnTo>
                  <a:pt x="1167477" y="0"/>
                </a:lnTo>
                <a:lnTo>
                  <a:pt x="1167477" y="1076512"/>
                </a:lnTo>
                <a:lnTo>
                  <a:pt x="0" y="10765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5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4851734" y="-381706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 rot="-5400000">
            <a:off x="17570148" y="8449403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4"/>
                </a:lnTo>
                <a:lnTo>
                  <a:pt x="0" y="8039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45" name="Group 45"/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46" name="Freeform 46"/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</p:grpSp>
      <p:pic>
        <p:nvPicPr>
          <p:cNvPr id="16386" name="Picture 2" descr="Citraweb.com : Konfigurasi VLAN pada Ruijie Switch (RG-ES200 Series)">
            <a:extLst>
              <a:ext uri="{FF2B5EF4-FFF2-40B4-BE49-F238E27FC236}">
                <a16:creationId xmlns:a16="http://schemas.microsoft.com/office/drawing/2014/main" id="{84D32B67-F4F9-397E-4262-54F3EF191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929" y="2187433"/>
            <a:ext cx="65055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DMS-108 8-Port 2.5G Multi-Gigabit Desktop Switch | D-Link UK">
            <a:extLst>
              <a:ext uri="{FF2B5EF4-FFF2-40B4-BE49-F238E27FC236}">
                <a16:creationId xmlns:a16="http://schemas.microsoft.com/office/drawing/2014/main" id="{E66D02DB-CEF7-2DCC-17C6-CEC6CE894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3" b="8209"/>
          <a:stretch/>
        </p:blipFill>
        <p:spPr bwMode="auto">
          <a:xfrm>
            <a:off x="742962" y="5412522"/>
            <a:ext cx="7590842" cy="388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822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/>
          <p:cNvGrpSpPr/>
          <p:nvPr/>
        </p:nvGrpSpPr>
        <p:grpSpPr>
          <a:xfrm rot="6204746">
            <a:off x="7315510" y="4348593"/>
            <a:ext cx="14153336" cy="5506247"/>
            <a:chOff x="0" y="0"/>
            <a:chExt cx="1044616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44616" cy="406400"/>
            </a:xfrm>
            <a:custGeom>
              <a:avLst/>
              <a:gdLst/>
              <a:ahLst/>
              <a:cxnLst/>
              <a:rect l="l" t="t" r="r" b="b"/>
              <a:pathLst>
                <a:path w="1044616" h="406400">
                  <a:moveTo>
                    <a:pt x="841416" y="0"/>
                  </a:moveTo>
                  <a:cubicBezTo>
                    <a:pt x="953641" y="0"/>
                    <a:pt x="1044616" y="90976"/>
                    <a:pt x="1044616" y="203200"/>
                  </a:cubicBezTo>
                  <a:cubicBezTo>
                    <a:pt x="1044616" y="315424"/>
                    <a:pt x="953641" y="406400"/>
                    <a:pt x="84141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104461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851734" y="6435625"/>
            <a:ext cx="5132375" cy="5132375"/>
          </a:xfrm>
          <a:custGeom>
            <a:avLst/>
            <a:gdLst/>
            <a:ahLst/>
            <a:cxnLst/>
            <a:rect l="l" t="t" r="r" b="b"/>
            <a:pathLst>
              <a:path w="5132375" h="5132375">
                <a:moveTo>
                  <a:pt x="0" y="0"/>
                </a:moveTo>
                <a:lnTo>
                  <a:pt x="5132375" y="0"/>
                </a:lnTo>
                <a:lnTo>
                  <a:pt x="5132375" y="5132375"/>
                </a:lnTo>
                <a:lnTo>
                  <a:pt x="0" y="51323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144000" y="1028700"/>
            <a:ext cx="8115300" cy="8229600"/>
            <a:chOff x="0" y="0"/>
            <a:chExt cx="1294655" cy="1312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94655" cy="1312890"/>
            </a:xfrm>
            <a:custGeom>
              <a:avLst/>
              <a:gdLst/>
              <a:ahLst/>
              <a:cxnLst/>
              <a:rect l="l" t="t" r="r" b="b"/>
              <a:pathLst>
                <a:path w="1294655" h="1312890">
                  <a:moveTo>
                    <a:pt x="95399" y="0"/>
                  </a:moveTo>
                  <a:lnTo>
                    <a:pt x="1199256" y="0"/>
                  </a:lnTo>
                  <a:cubicBezTo>
                    <a:pt x="1251944" y="0"/>
                    <a:pt x="1294655" y="42712"/>
                    <a:pt x="1294655" y="95399"/>
                  </a:cubicBezTo>
                  <a:lnTo>
                    <a:pt x="1294655" y="1217491"/>
                  </a:lnTo>
                  <a:cubicBezTo>
                    <a:pt x="1294655" y="1270178"/>
                    <a:pt x="1251944" y="1312890"/>
                    <a:pt x="1199256" y="1312890"/>
                  </a:cubicBezTo>
                  <a:lnTo>
                    <a:pt x="95399" y="1312890"/>
                  </a:lnTo>
                  <a:cubicBezTo>
                    <a:pt x="42712" y="1312890"/>
                    <a:pt x="0" y="1270178"/>
                    <a:pt x="0" y="1217491"/>
                  </a:cubicBezTo>
                  <a:lnTo>
                    <a:pt x="0" y="95399"/>
                  </a:lnTo>
                  <a:cubicBezTo>
                    <a:pt x="0" y="42712"/>
                    <a:pt x="42712" y="0"/>
                    <a:pt x="95399" y="0"/>
                  </a:cubicBezTo>
                  <a:close/>
                </a:path>
              </a:pathLst>
            </a:custGeom>
            <a:solidFill>
              <a:srgbClr val="12245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19050"/>
              <a:ext cx="1294655" cy="12938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69040" y="5466651"/>
            <a:ext cx="7583299" cy="3791649"/>
            <a:chOff x="0" y="0"/>
            <a:chExt cx="6350000" cy="3175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0" y="2286000"/>
                  </a:moveTo>
                  <a:lnTo>
                    <a:pt x="0" y="889000"/>
                  </a:lnTo>
                  <a:cubicBezTo>
                    <a:pt x="0" y="397510"/>
                    <a:pt x="397510" y="0"/>
                    <a:pt x="889000" y="0"/>
                  </a:cubicBezTo>
                  <a:lnTo>
                    <a:pt x="5461000" y="0"/>
                  </a:lnTo>
                  <a:cubicBezTo>
                    <a:pt x="5952490" y="0"/>
                    <a:pt x="6350000" y="397510"/>
                    <a:pt x="6350000" y="889000"/>
                  </a:cubicBezTo>
                  <a:lnTo>
                    <a:pt x="6350000" y="2286000"/>
                  </a:lnTo>
                  <a:cubicBezTo>
                    <a:pt x="6350000" y="2777490"/>
                    <a:pt x="5952490" y="3175000"/>
                    <a:pt x="5461000" y="3175000"/>
                  </a:cubicBezTo>
                  <a:lnTo>
                    <a:pt x="889000" y="3175000"/>
                  </a:lnTo>
                  <a:cubicBezTo>
                    <a:pt x="397510" y="3175000"/>
                    <a:pt x="0" y="2777490"/>
                    <a:pt x="0" y="2286000"/>
                  </a:cubicBezTo>
                  <a:close/>
                </a:path>
              </a:pathLst>
            </a:custGeom>
            <a:blipFill>
              <a:blip r:embed="rId5"/>
              <a:stretch>
                <a:fillRect t="-16625" b="-16625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028700" y="1834640"/>
            <a:ext cx="7838392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7126" b="1" dirty="0" err="1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Konfigurasi</a:t>
            </a:r>
            <a:r>
              <a:rPr lang="en-US" sz="7126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Router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3848100"/>
            <a:ext cx="7082583" cy="135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7"/>
              </a:lnSpc>
            </a:pP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Router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berfungsi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mengarahkan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lalu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lintas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antar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yang berbeda,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misalnya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dari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LAN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ke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internet.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164967" y="2781300"/>
            <a:ext cx="5346352" cy="729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7"/>
              </a:lnSpc>
            </a:pPr>
            <a:r>
              <a:rPr lang="en-US" sz="20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Hubungkan</a:t>
            </a:r>
            <a:r>
              <a:rPr lang="en-US" sz="20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perangkat</a:t>
            </a:r>
            <a:r>
              <a:rPr lang="en-US" sz="20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</a:t>
            </a:r>
            <a:r>
              <a:rPr lang="en-US" sz="20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router menggunakan </a:t>
            </a:r>
            <a:r>
              <a:rPr lang="en-US" sz="20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kabel</a:t>
            </a:r>
            <a:r>
              <a:rPr lang="en-US" sz="20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Ethernet atau Wi-Fi.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164967" y="3848100"/>
            <a:ext cx="5346352" cy="729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7"/>
              </a:lnSpc>
            </a:pPr>
            <a:r>
              <a:rPr lang="sv-SE" sz="20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Akses antarmuka router melalui browser dengan alamat IP (misal: 192.168.1.1).</a:t>
            </a:r>
            <a:endParaRPr lang="en-US" sz="204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847546" y="1891790"/>
            <a:ext cx="6157554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8"/>
              </a:lnSpc>
            </a:pPr>
            <a:r>
              <a:rPr lang="en-US" sz="2534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Langkah </a:t>
            </a:r>
            <a:r>
              <a:rPr lang="en-US" sz="2534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Umum</a:t>
            </a:r>
            <a:r>
              <a:rPr lang="en-US" sz="2534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534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Konfigurasi</a:t>
            </a:r>
            <a:r>
              <a:rPr lang="en-US" sz="2534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Router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9847546" y="2724957"/>
            <a:ext cx="1001401" cy="100140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E8D6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3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847546" y="3771900"/>
            <a:ext cx="1001401" cy="100140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E8D6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3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847546" y="2875070"/>
            <a:ext cx="1001401" cy="615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7"/>
              </a:lnSpc>
            </a:pPr>
            <a:r>
              <a:rPr lang="en-US" sz="3519" b="1">
                <a:solidFill>
                  <a:srgbClr val="122455"/>
                </a:solidFill>
                <a:latin typeface="Roboto Bold"/>
                <a:ea typeface="Roboto Bold"/>
                <a:cs typeface="Roboto Bold"/>
                <a:sym typeface="Roboto Bold"/>
              </a:rPr>
              <a:t>01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847546" y="3922012"/>
            <a:ext cx="1001401" cy="615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7"/>
              </a:lnSpc>
            </a:pPr>
            <a:r>
              <a:rPr lang="en-US" sz="3519" b="1">
                <a:solidFill>
                  <a:srgbClr val="122455"/>
                </a:solidFill>
                <a:latin typeface="Roboto Bold"/>
                <a:ea typeface="Roboto Bold"/>
                <a:cs typeface="Roboto Bold"/>
                <a:sym typeface="Roboto Bold"/>
              </a:rPr>
              <a:t>02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164967" y="4971128"/>
            <a:ext cx="5346352" cy="729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7"/>
              </a:lnSpc>
            </a:pPr>
            <a:r>
              <a:rPr lang="nb-NO" sz="20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Login menggunakan username dan password default (umumnya “admin”).</a:t>
            </a:r>
            <a:endParaRPr lang="en-US" sz="204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9847546" y="4838700"/>
            <a:ext cx="1001401" cy="1001401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E8D6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3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9847546" y="4988812"/>
            <a:ext cx="1001401" cy="615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7"/>
              </a:lnSpc>
            </a:pPr>
            <a:r>
              <a:rPr lang="en-US" sz="3519" b="1">
                <a:solidFill>
                  <a:srgbClr val="122455"/>
                </a:solidFill>
                <a:latin typeface="Roboto Bold"/>
                <a:ea typeface="Roboto Bold"/>
                <a:cs typeface="Roboto Bold"/>
                <a:sym typeface="Roboto Bold"/>
              </a:rPr>
              <a:t>03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164967" y="6057900"/>
            <a:ext cx="5346352" cy="716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7"/>
              </a:lnSpc>
            </a:pPr>
            <a:r>
              <a:rPr lang="sv-SE" sz="20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Atur konfigurasi WAN sesuai tipe koneksi ISP (DHCP, Static IP, atau PPPoE).</a:t>
            </a:r>
            <a:endParaRPr lang="en-US" sz="204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5" name="Group 35"/>
          <p:cNvGrpSpPr/>
          <p:nvPr/>
        </p:nvGrpSpPr>
        <p:grpSpPr>
          <a:xfrm>
            <a:off x="9847546" y="5899348"/>
            <a:ext cx="1001401" cy="1001401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E8D6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3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9847546" y="6049460"/>
            <a:ext cx="1001401" cy="615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7"/>
              </a:lnSpc>
            </a:pPr>
            <a:r>
              <a:rPr lang="en-US" sz="3519" b="1">
                <a:solidFill>
                  <a:srgbClr val="122455"/>
                </a:solidFill>
                <a:latin typeface="Roboto Bold"/>
                <a:ea typeface="Roboto Bold"/>
                <a:cs typeface="Roboto Bold"/>
                <a:sym typeface="Roboto Bold"/>
              </a:rPr>
              <a:t>04</a:t>
            </a:r>
          </a:p>
        </p:txBody>
      </p:sp>
      <p:sp>
        <p:nvSpPr>
          <p:cNvPr id="39" name="Freeform 39"/>
          <p:cNvSpPr/>
          <p:nvPr/>
        </p:nvSpPr>
        <p:spPr>
          <a:xfrm rot="-10800000">
            <a:off x="580098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1" y="0"/>
                </a:lnTo>
                <a:lnTo>
                  <a:pt x="552681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1257145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21.</a:t>
            </a:r>
          </a:p>
        </p:txBody>
      </p:sp>
      <p:sp>
        <p:nvSpPr>
          <p:cNvPr id="41" name="Freeform 41"/>
          <p:cNvSpPr/>
          <p:nvPr/>
        </p:nvSpPr>
        <p:spPr>
          <a:xfrm rot="849206">
            <a:off x="7332600" y="859430"/>
            <a:ext cx="1557366" cy="1049275"/>
          </a:xfrm>
          <a:custGeom>
            <a:avLst/>
            <a:gdLst/>
            <a:ahLst/>
            <a:cxnLst/>
            <a:rect l="l" t="t" r="r" b="b"/>
            <a:pathLst>
              <a:path w="1557366" h="1049275">
                <a:moveTo>
                  <a:pt x="0" y="0"/>
                </a:moveTo>
                <a:lnTo>
                  <a:pt x="1557366" y="0"/>
                </a:lnTo>
                <a:lnTo>
                  <a:pt x="1557366" y="1049275"/>
                </a:lnTo>
                <a:lnTo>
                  <a:pt x="0" y="10492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 rot="-1060051">
            <a:off x="313566" y="5343148"/>
            <a:ext cx="1167478" cy="1076512"/>
          </a:xfrm>
          <a:custGeom>
            <a:avLst/>
            <a:gdLst/>
            <a:ahLst/>
            <a:cxnLst/>
            <a:rect l="l" t="t" r="r" b="b"/>
            <a:pathLst>
              <a:path w="1167478" h="1076512">
                <a:moveTo>
                  <a:pt x="0" y="0"/>
                </a:moveTo>
                <a:lnTo>
                  <a:pt x="1167477" y="0"/>
                </a:lnTo>
                <a:lnTo>
                  <a:pt x="1167477" y="1076512"/>
                </a:lnTo>
                <a:lnTo>
                  <a:pt x="0" y="10765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5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4851734" y="-381706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 rot="-5400000">
            <a:off x="17570148" y="8290851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4"/>
                </a:lnTo>
                <a:lnTo>
                  <a:pt x="0" y="8039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45" name="Group 45"/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46" name="Freeform 46"/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</p:grpSp>
      <p:sp>
        <p:nvSpPr>
          <p:cNvPr id="16" name="TextBox 33">
            <a:extLst>
              <a:ext uri="{FF2B5EF4-FFF2-40B4-BE49-F238E27FC236}">
                <a16:creationId xmlns:a16="http://schemas.microsoft.com/office/drawing/2014/main" id="{177F0AF3-4037-A5B4-5D27-58CABEBD6B5B}"/>
              </a:ext>
            </a:extLst>
          </p:cNvPr>
          <p:cNvSpPr txBox="1"/>
          <p:nvPr/>
        </p:nvSpPr>
        <p:spPr>
          <a:xfrm>
            <a:off x="11189048" y="7094214"/>
            <a:ext cx="5346352" cy="716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7"/>
              </a:lnSpc>
            </a:pPr>
            <a:r>
              <a:rPr lang="sv-SE" sz="20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Konfigurasi LAN, aktifkan DHCP untuk membagikan IP ke perangkat.</a:t>
            </a:r>
            <a:endParaRPr lang="en-US" sz="204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" name="Group 35">
            <a:extLst>
              <a:ext uri="{FF2B5EF4-FFF2-40B4-BE49-F238E27FC236}">
                <a16:creationId xmlns:a16="http://schemas.microsoft.com/office/drawing/2014/main" id="{36799B01-FA2E-5A45-9387-1D547CA6EA30}"/>
              </a:ext>
            </a:extLst>
          </p:cNvPr>
          <p:cNvGrpSpPr/>
          <p:nvPr/>
        </p:nvGrpSpPr>
        <p:grpSpPr>
          <a:xfrm>
            <a:off x="9871627" y="6966148"/>
            <a:ext cx="1001401" cy="1001401"/>
            <a:chOff x="0" y="0"/>
            <a:chExt cx="812800" cy="812800"/>
          </a:xfrm>
        </p:grpSpPr>
        <p:sp>
          <p:nvSpPr>
            <p:cNvPr id="28" name="Freeform 36">
              <a:extLst>
                <a:ext uri="{FF2B5EF4-FFF2-40B4-BE49-F238E27FC236}">
                  <a16:creationId xmlns:a16="http://schemas.microsoft.com/office/drawing/2014/main" id="{EB41A46C-8A28-7054-4492-D2A1B00E1D1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E8D6"/>
            </a:solidFill>
          </p:spPr>
        </p:sp>
        <p:sp>
          <p:nvSpPr>
            <p:cNvPr id="34" name="TextBox 37">
              <a:extLst>
                <a:ext uri="{FF2B5EF4-FFF2-40B4-BE49-F238E27FC236}">
                  <a16:creationId xmlns:a16="http://schemas.microsoft.com/office/drawing/2014/main" id="{09DC3D42-48CE-2588-9B8F-36A806484E52}"/>
                </a:ext>
              </a:extLst>
            </p:cNvPr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3"/>
                </a:lnSpc>
              </a:pPr>
              <a:endParaRPr/>
            </a:p>
          </p:txBody>
        </p:sp>
      </p:grpSp>
      <p:sp>
        <p:nvSpPr>
          <p:cNvPr id="50" name="TextBox 38">
            <a:extLst>
              <a:ext uri="{FF2B5EF4-FFF2-40B4-BE49-F238E27FC236}">
                <a16:creationId xmlns:a16="http://schemas.microsoft.com/office/drawing/2014/main" id="{804B7935-144E-2760-2A1F-DD032EEBAD6F}"/>
              </a:ext>
            </a:extLst>
          </p:cNvPr>
          <p:cNvSpPr txBox="1"/>
          <p:nvPr/>
        </p:nvSpPr>
        <p:spPr>
          <a:xfrm>
            <a:off x="9871627" y="7116260"/>
            <a:ext cx="1001401" cy="584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7"/>
              </a:lnSpc>
            </a:pPr>
            <a:r>
              <a:rPr lang="en-US" sz="3519" b="1" dirty="0">
                <a:solidFill>
                  <a:srgbClr val="122455"/>
                </a:solidFill>
                <a:latin typeface="Roboto Bold"/>
                <a:ea typeface="Roboto Bold"/>
                <a:cs typeface="Roboto Bold"/>
                <a:sym typeface="Roboto Bold"/>
              </a:rPr>
              <a:t>05</a:t>
            </a:r>
          </a:p>
        </p:txBody>
      </p:sp>
      <p:sp>
        <p:nvSpPr>
          <p:cNvPr id="51" name="TextBox 33">
            <a:extLst>
              <a:ext uri="{FF2B5EF4-FFF2-40B4-BE49-F238E27FC236}">
                <a16:creationId xmlns:a16="http://schemas.microsoft.com/office/drawing/2014/main" id="{D993DDBA-3030-50FC-DAAC-DBAFA124BB14}"/>
              </a:ext>
            </a:extLst>
          </p:cNvPr>
          <p:cNvSpPr txBox="1"/>
          <p:nvPr/>
        </p:nvSpPr>
        <p:spPr>
          <a:xfrm>
            <a:off x="11189048" y="8304310"/>
            <a:ext cx="5346352" cy="34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7"/>
              </a:lnSpc>
            </a:pPr>
            <a:r>
              <a:rPr lang="sv-SE" sz="20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Simpan pengaturan dan reboot router.</a:t>
            </a:r>
            <a:endParaRPr lang="en-US" sz="204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2" name="Group 35">
            <a:extLst>
              <a:ext uri="{FF2B5EF4-FFF2-40B4-BE49-F238E27FC236}">
                <a16:creationId xmlns:a16="http://schemas.microsoft.com/office/drawing/2014/main" id="{59897EA4-F506-7510-1050-2663AE6D48E5}"/>
              </a:ext>
            </a:extLst>
          </p:cNvPr>
          <p:cNvGrpSpPr/>
          <p:nvPr/>
        </p:nvGrpSpPr>
        <p:grpSpPr>
          <a:xfrm>
            <a:off x="9871627" y="7952099"/>
            <a:ext cx="1001401" cy="1001401"/>
            <a:chOff x="0" y="0"/>
            <a:chExt cx="812800" cy="812800"/>
          </a:xfrm>
        </p:grpSpPr>
        <p:sp>
          <p:nvSpPr>
            <p:cNvPr id="53" name="Freeform 36">
              <a:extLst>
                <a:ext uri="{FF2B5EF4-FFF2-40B4-BE49-F238E27FC236}">
                  <a16:creationId xmlns:a16="http://schemas.microsoft.com/office/drawing/2014/main" id="{4C3C8086-4A72-CB9A-DABE-1C09EC0F7A5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E8D6"/>
            </a:solidFill>
          </p:spPr>
        </p:sp>
        <p:sp>
          <p:nvSpPr>
            <p:cNvPr id="54" name="TextBox 37">
              <a:extLst>
                <a:ext uri="{FF2B5EF4-FFF2-40B4-BE49-F238E27FC236}">
                  <a16:creationId xmlns:a16="http://schemas.microsoft.com/office/drawing/2014/main" id="{366AC541-2FFB-9EE2-BD1C-EB56FF035752}"/>
                </a:ext>
              </a:extLst>
            </p:cNvPr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3"/>
                </a:lnSpc>
              </a:pPr>
              <a:endParaRPr/>
            </a:p>
          </p:txBody>
        </p:sp>
      </p:grpSp>
      <p:sp>
        <p:nvSpPr>
          <p:cNvPr id="55" name="TextBox 38">
            <a:extLst>
              <a:ext uri="{FF2B5EF4-FFF2-40B4-BE49-F238E27FC236}">
                <a16:creationId xmlns:a16="http://schemas.microsoft.com/office/drawing/2014/main" id="{914F8B49-02A9-AE39-988B-447C265D182B}"/>
              </a:ext>
            </a:extLst>
          </p:cNvPr>
          <p:cNvSpPr txBox="1"/>
          <p:nvPr/>
        </p:nvSpPr>
        <p:spPr>
          <a:xfrm>
            <a:off x="9871627" y="8102211"/>
            <a:ext cx="1001401" cy="584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7"/>
              </a:lnSpc>
            </a:pPr>
            <a:r>
              <a:rPr lang="en-US" sz="3519" b="1" dirty="0">
                <a:solidFill>
                  <a:srgbClr val="122455"/>
                </a:solidFill>
                <a:latin typeface="Roboto Bold"/>
                <a:ea typeface="Roboto Bold"/>
                <a:cs typeface="Roboto Bold"/>
                <a:sym typeface="Roboto Bold"/>
              </a:rPr>
              <a:t>06</a:t>
            </a:r>
          </a:p>
        </p:txBody>
      </p:sp>
      <p:pic>
        <p:nvPicPr>
          <p:cNvPr id="17410" name="Picture 2" descr="Cara Konfigurasi Dasar Router Mikrotik - Kios Barcode">
            <a:extLst>
              <a:ext uri="{FF2B5EF4-FFF2-40B4-BE49-F238E27FC236}">
                <a16:creationId xmlns:a16="http://schemas.microsoft.com/office/drawing/2014/main" id="{76849472-738C-9841-1506-56A963792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8" y="5410669"/>
            <a:ext cx="8178012" cy="392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415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/>
          <p:cNvGrpSpPr/>
          <p:nvPr/>
        </p:nvGrpSpPr>
        <p:grpSpPr>
          <a:xfrm rot="6204746">
            <a:off x="7315510" y="4348593"/>
            <a:ext cx="14153336" cy="5506247"/>
            <a:chOff x="0" y="0"/>
            <a:chExt cx="1044616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44616" cy="406400"/>
            </a:xfrm>
            <a:custGeom>
              <a:avLst/>
              <a:gdLst/>
              <a:ahLst/>
              <a:cxnLst/>
              <a:rect l="l" t="t" r="r" b="b"/>
              <a:pathLst>
                <a:path w="1044616" h="406400">
                  <a:moveTo>
                    <a:pt x="841416" y="0"/>
                  </a:moveTo>
                  <a:cubicBezTo>
                    <a:pt x="953641" y="0"/>
                    <a:pt x="1044616" y="90976"/>
                    <a:pt x="1044616" y="203200"/>
                  </a:cubicBezTo>
                  <a:cubicBezTo>
                    <a:pt x="1044616" y="315424"/>
                    <a:pt x="953641" y="406400"/>
                    <a:pt x="84141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104461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851734" y="6435625"/>
            <a:ext cx="5132375" cy="5132375"/>
          </a:xfrm>
          <a:custGeom>
            <a:avLst/>
            <a:gdLst/>
            <a:ahLst/>
            <a:cxnLst/>
            <a:rect l="l" t="t" r="r" b="b"/>
            <a:pathLst>
              <a:path w="5132375" h="5132375">
                <a:moveTo>
                  <a:pt x="0" y="0"/>
                </a:moveTo>
                <a:lnTo>
                  <a:pt x="5132375" y="0"/>
                </a:lnTo>
                <a:lnTo>
                  <a:pt x="5132375" y="5132375"/>
                </a:lnTo>
                <a:lnTo>
                  <a:pt x="0" y="51323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144000" y="1028700"/>
            <a:ext cx="8115300" cy="8229600"/>
            <a:chOff x="0" y="0"/>
            <a:chExt cx="1294655" cy="1312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94655" cy="1312890"/>
            </a:xfrm>
            <a:custGeom>
              <a:avLst/>
              <a:gdLst/>
              <a:ahLst/>
              <a:cxnLst/>
              <a:rect l="l" t="t" r="r" b="b"/>
              <a:pathLst>
                <a:path w="1294655" h="1312890">
                  <a:moveTo>
                    <a:pt x="95399" y="0"/>
                  </a:moveTo>
                  <a:lnTo>
                    <a:pt x="1199256" y="0"/>
                  </a:lnTo>
                  <a:cubicBezTo>
                    <a:pt x="1251944" y="0"/>
                    <a:pt x="1294655" y="42712"/>
                    <a:pt x="1294655" y="95399"/>
                  </a:cubicBezTo>
                  <a:lnTo>
                    <a:pt x="1294655" y="1217491"/>
                  </a:lnTo>
                  <a:cubicBezTo>
                    <a:pt x="1294655" y="1270178"/>
                    <a:pt x="1251944" y="1312890"/>
                    <a:pt x="1199256" y="1312890"/>
                  </a:cubicBezTo>
                  <a:lnTo>
                    <a:pt x="95399" y="1312890"/>
                  </a:lnTo>
                  <a:cubicBezTo>
                    <a:pt x="42712" y="1312890"/>
                    <a:pt x="0" y="1270178"/>
                    <a:pt x="0" y="1217491"/>
                  </a:cubicBezTo>
                  <a:lnTo>
                    <a:pt x="0" y="95399"/>
                  </a:lnTo>
                  <a:cubicBezTo>
                    <a:pt x="0" y="42712"/>
                    <a:pt x="42712" y="0"/>
                    <a:pt x="95399" y="0"/>
                  </a:cubicBezTo>
                  <a:close/>
                </a:path>
              </a:pathLst>
            </a:custGeom>
            <a:solidFill>
              <a:srgbClr val="12245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19050"/>
              <a:ext cx="1294655" cy="12938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69040" y="5466651"/>
            <a:ext cx="7583299" cy="3791649"/>
            <a:chOff x="0" y="0"/>
            <a:chExt cx="6350000" cy="3175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0" y="2286000"/>
                  </a:moveTo>
                  <a:lnTo>
                    <a:pt x="0" y="889000"/>
                  </a:lnTo>
                  <a:cubicBezTo>
                    <a:pt x="0" y="397510"/>
                    <a:pt x="397510" y="0"/>
                    <a:pt x="889000" y="0"/>
                  </a:cubicBezTo>
                  <a:lnTo>
                    <a:pt x="5461000" y="0"/>
                  </a:lnTo>
                  <a:cubicBezTo>
                    <a:pt x="5952490" y="0"/>
                    <a:pt x="6350000" y="397510"/>
                    <a:pt x="6350000" y="889000"/>
                  </a:cubicBezTo>
                  <a:lnTo>
                    <a:pt x="6350000" y="2286000"/>
                  </a:lnTo>
                  <a:cubicBezTo>
                    <a:pt x="6350000" y="2777490"/>
                    <a:pt x="5952490" y="3175000"/>
                    <a:pt x="5461000" y="3175000"/>
                  </a:cubicBezTo>
                  <a:lnTo>
                    <a:pt x="889000" y="3175000"/>
                  </a:lnTo>
                  <a:cubicBezTo>
                    <a:pt x="397510" y="3175000"/>
                    <a:pt x="0" y="2777490"/>
                    <a:pt x="0" y="2286000"/>
                  </a:cubicBezTo>
                  <a:close/>
                </a:path>
              </a:pathLst>
            </a:custGeom>
            <a:blipFill>
              <a:blip r:embed="rId5"/>
              <a:stretch>
                <a:fillRect t="-16625" b="-16625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028700" y="1834640"/>
            <a:ext cx="7838392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7126" b="1" dirty="0" err="1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Konfigurasi</a:t>
            </a:r>
            <a:r>
              <a:rPr lang="en-US" sz="7126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Access Point (AP)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4061447"/>
            <a:ext cx="7082583" cy="88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7"/>
              </a:lnSpc>
            </a:pP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Access point (AP) memungkinkan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perangkat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nirkabel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(Wi-Fi)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terhubung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ke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kabel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164967" y="2890297"/>
            <a:ext cx="5346352" cy="729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7"/>
              </a:lnSpc>
            </a:pPr>
            <a:r>
              <a:rPr lang="en-US" sz="20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Hubungkan</a:t>
            </a:r>
            <a:r>
              <a:rPr lang="en-US" sz="20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AP </a:t>
            </a:r>
            <a:r>
              <a:rPr lang="en-US" sz="20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</a:t>
            </a:r>
            <a:r>
              <a:rPr lang="en-US" sz="20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switch atau router menggunakan </a:t>
            </a:r>
            <a:r>
              <a:rPr lang="en-US" sz="20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kabel</a:t>
            </a:r>
            <a:r>
              <a:rPr lang="en-US" sz="20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Ethernet.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164967" y="4414297"/>
            <a:ext cx="5346352" cy="729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7"/>
              </a:lnSpc>
            </a:pPr>
            <a:r>
              <a:rPr lang="en-US" sz="20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Akses </a:t>
            </a:r>
            <a:r>
              <a:rPr lang="en-US" sz="20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antarmuka</a:t>
            </a:r>
            <a:r>
              <a:rPr lang="en-US" sz="20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web AP melalui alamat IP default.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847546" y="1891790"/>
            <a:ext cx="6157554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8"/>
              </a:lnSpc>
            </a:pPr>
            <a:r>
              <a:rPr lang="en-US" sz="2534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Langkah </a:t>
            </a:r>
            <a:r>
              <a:rPr lang="en-US" sz="2534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Umum</a:t>
            </a:r>
            <a:r>
              <a:rPr lang="en-US" sz="2534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534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Konfigurasi</a:t>
            </a:r>
            <a:r>
              <a:rPr lang="en-US" sz="2534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AP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9847546" y="2724957"/>
            <a:ext cx="1001401" cy="100140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E8D6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3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847546" y="4265413"/>
            <a:ext cx="1001401" cy="100140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E8D6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3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847546" y="2875070"/>
            <a:ext cx="1001401" cy="615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7"/>
              </a:lnSpc>
            </a:pPr>
            <a:r>
              <a:rPr lang="en-US" sz="3519" b="1">
                <a:solidFill>
                  <a:srgbClr val="122455"/>
                </a:solidFill>
                <a:latin typeface="Roboto Bold"/>
                <a:ea typeface="Roboto Bold"/>
                <a:cs typeface="Roboto Bold"/>
                <a:sym typeface="Roboto Bold"/>
              </a:rPr>
              <a:t>01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847546" y="4415525"/>
            <a:ext cx="1001401" cy="615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7"/>
              </a:lnSpc>
            </a:pPr>
            <a:r>
              <a:rPr lang="en-US" sz="3519" b="1">
                <a:solidFill>
                  <a:srgbClr val="122455"/>
                </a:solidFill>
                <a:latin typeface="Roboto Bold"/>
                <a:ea typeface="Roboto Bold"/>
                <a:cs typeface="Roboto Bold"/>
                <a:sym typeface="Roboto Bold"/>
              </a:rPr>
              <a:t>02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164967" y="5938297"/>
            <a:ext cx="5346352" cy="729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7"/>
              </a:lnSpc>
            </a:pPr>
            <a:r>
              <a:rPr lang="nb-NO" sz="20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Konfigurasi SSID (nama Wi-Fi) dan atur keamanan (WPA2/WPA3).</a:t>
            </a:r>
            <a:endParaRPr lang="en-US" sz="204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9847546" y="5805869"/>
            <a:ext cx="1001401" cy="1001401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E8D6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3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9847546" y="5955981"/>
            <a:ext cx="1001401" cy="615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7"/>
              </a:lnSpc>
            </a:pPr>
            <a:r>
              <a:rPr lang="en-US" sz="3519" b="1">
                <a:solidFill>
                  <a:srgbClr val="122455"/>
                </a:solidFill>
                <a:latin typeface="Roboto Bold"/>
                <a:ea typeface="Roboto Bold"/>
                <a:cs typeface="Roboto Bold"/>
                <a:sym typeface="Roboto Bold"/>
              </a:rPr>
              <a:t>03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164967" y="7629787"/>
            <a:ext cx="5346352" cy="34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7"/>
              </a:lnSpc>
            </a:pPr>
            <a:r>
              <a:rPr lang="sv-SE" sz="20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Simpan pengaturan dan reboot AP.</a:t>
            </a:r>
            <a:endParaRPr lang="en-US" sz="204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5" name="Group 35"/>
          <p:cNvGrpSpPr/>
          <p:nvPr/>
        </p:nvGrpSpPr>
        <p:grpSpPr>
          <a:xfrm>
            <a:off x="9847546" y="7346325"/>
            <a:ext cx="1001401" cy="1001401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E8D6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3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9847546" y="7496437"/>
            <a:ext cx="1001401" cy="615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7"/>
              </a:lnSpc>
            </a:pPr>
            <a:r>
              <a:rPr lang="en-US" sz="3519" b="1">
                <a:solidFill>
                  <a:srgbClr val="122455"/>
                </a:solidFill>
                <a:latin typeface="Roboto Bold"/>
                <a:ea typeface="Roboto Bold"/>
                <a:cs typeface="Roboto Bold"/>
                <a:sym typeface="Roboto Bold"/>
              </a:rPr>
              <a:t>04</a:t>
            </a:r>
          </a:p>
        </p:txBody>
      </p:sp>
      <p:sp>
        <p:nvSpPr>
          <p:cNvPr id="39" name="Freeform 39"/>
          <p:cNvSpPr/>
          <p:nvPr/>
        </p:nvSpPr>
        <p:spPr>
          <a:xfrm rot="-10800000">
            <a:off x="580098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1" y="0"/>
                </a:lnTo>
                <a:lnTo>
                  <a:pt x="552681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1257145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22.</a:t>
            </a:r>
          </a:p>
        </p:txBody>
      </p:sp>
      <p:sp>
        <p:nvSpPr>
          <p:cNvPr id="41" name="Freeform 41"/>
          <p:cNvSpPr/>
          <p:nvPr/>
        </p:nvSpPr>
        <p:spPr>
          <a:xfrm rot="849206">
            <a:off x="7332600" y="859430"/>
            <a:ext cx="1557366" cy="1049275"/>
          </a:xfrm>
          <a:custGeom>
            <a:avLst/>
            <a:gdLst/>
            <a:ahLst/>
            <a:cxnLst/>
            <a:rect l="l" t="t" r="r" b="b"/>
            <a:pathLst>
              <a:path w="1557366" h="1049275">
                <a:moveTo>
                  <a:pt x="0" y="0"/>
                </a:moveTo>
                <a:lnTo>
                  <a:pt x="1557366" y="0"/>
                </a:lnTo>
                <a:lnTo>
                  <a:pt x="1557366" y="1049275"/>
                </a:lnTo>
                <a:lnTo>
                  <a:pt x="0" y="10492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 rot="-1060051">
            <a:off x="313566" y="5343148"/>
            <a:ext cx="1167478" cy="1076512"/>
          </a:xfrm>
          <a:custGeom>
            <a:avLst/>
            <a:gdLst/>
            <a:ahLst/>
            <a:cxnLst/>
            <a:rect l="l" t="t" r="r" b="b"/>
            <a:pathLst>
              <a:path w="1167478" h="1076512">
                <a:moveTo>
                  <a:pt x="0" y="0"/>
                </a:moveTo>
                <a:lnTo>
                  <a:pt x="1167477" y="0"/>
                </a:lnTo>
                <a:lnTo>
                  <a:pt x="1167477" y="1076512"/>
                </a:lnTo>
                <a:lnTo>
                  <a:pt x="0" y="10765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5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4851734" y="-381706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 rot="-5400000">
            <a:off x="17570148" y="8449403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4"/>
                </a:lnTo>
                <a:lnTo>
                  <a:pt x="0" y="8039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45" name="Group 45"/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46" name="Freeform 46"/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</p:grpSp>
      <p:pic>
        <p:nvPicPr>
          <p:cNvPr id="18434" name="Picture 2" descr="Konfigurasi Access Point WDS Repeater TP-LINK">
            <a:extLst>
              <a:ext uri="{FF2B5EF4-FFF2-40B4-BE49-F238E27FC236}">
                <a16:creationId xmlns:a16="http://schemas.microsoft.com/office/drawing/2014/main" id="{9F936273-4109-B28C-4E35-673B291A7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9" y="5447118"/>
            <a:ext cx="7583299" cy="393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907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/>
          <p:cNvGrpSpPr/>
          <p:nvPr/>
        </p:nvGrpSpPr>
        <p:grpSpPr>
          <a:xfrm rot="-4126767">
            <a:off x="-4118775" y="4193783"/>
            <a:ext cx="14431212" cy="5999056"/>
            <a:chOff x="0" y="0"/>
            <a:chExt cx="977628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77628" cy="406400"/>
            </a:xfrm>
            <a:custGeom>
              <a:avLst/>
              <a:gdLst/>
              <a:ahLst/>
              <a:cxnLst/>
              <a:rect l="l" t="t" r="r" b="b"/>
              <a:pathLst>
                <a:path w="977628" h="406400">
                  <a:moveTo>
                    <a:pt x="774428" y="0"/>
                  </a:moveTo>
                  <a:cubicBezTo>
                    <a:pt x="886652" y="0"/>
                    <a:pt x="977628" y="90976"/>
                    <a:pt x="977628" y="203200"/>
                  </a:cubicBezTo>
                  <a:cubicBezTo>
                    <a:pt x="977628" y="315424"/>
                    <a:pt x="886652" y="406400"/>
                    <a:pt x="77442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977628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22236" y="4970788"/>
            <a:ext cx="5895118" cy="5895118"/>
          </a:xfrm>
          <a:custGeom>
            <a:avLst/>
            <a:gdLst/>
            <a:ahLst/>
            <a:cxnLst/>
            <a:rect l="l" t="t" r="r" b="b"/>
            <a:pathLst>
              <a:path w="5895118" h="5895118">
                <a:moveTo>
                  <a:pt x="0" y="0"/>
                </a:moveTo>
                <a:lnTo>
                  <a:pt x="5895118" y="0"/>
                </a:lnTo>
                <a:lnTo>
                  <a:pt x="5895118" y="5895118"/>
                </a:lnTo>
                <a:lnTo>
                  <a:pt x="0" y="58951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-4126767">
            <a:off x="13614282" y="-3303429"/>
            <a:ext cx="14431212" cy="5999056"/>
            <a:chOff x="0" y="0"/>
            <a:chExt cx="977628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77628" cy="406400"/>
            </a:xfrm>
            <a:custGeom>
              <a:avLst/>
              <a:gdLst/>
              <a:ahLst/>
              <a:cxnLst/>
              <a:rect l="l" t="t" r="r" b="b"/>
              <a:pathLst>
                <a:path w="977628" h="406400">
                  <a:moveTo>
                    <a:pt x="774428" y="0"/>
                  </a:moveTo>
                  <a:cubicBezTo>
                    <a:pt x="886652" y="0"/>
                    <a:pt x="977628" y="90976"/>
                    <a:pt x="977628" y="203200"/>
                  </a:cubicBezTo>
                  <a:cubicBezTo>
                    <a:pt x="977628" y="315424"/>
                    <a:pt x="886652" y="406400"/>
                    <a:pt x="77442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19050"/>
              <a:ext cx="977628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793493" y="6763216"/>
            <a:ext cx="9764422" cy="2928078"/>
            <a:chOff x="0" y="0"/>
            <a:chExt cx="2571700" cy="77118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571700" cy="771181"/>
            </a:xfrm>
            <a:custGeom>
              <a:avLst/>
              <a:gdLst/>
              <a:ahLst/>
              <a:cxnLst/>
              <a:rect l="l" t="t" r="r" b="b"/>
              <a:pathLst>
                <a:path w="2571700" h="771181">
                  <a:moveTo>
                    <a:pt x="39644" y="0"/>
                  </a:moveTo>
                  <a:lnTo>
                    <a:pt x="2532056" y="0"/>
                  </a:lnTo>
                  <a:cubicBezTo>
                    <a:pt x="2553951" y="0"/>
                    <a:pt x="2571700" y="17749"/>
                    <a:pt x="2571700" y="39644"/>
                  </a:cubicBezTo>
                  <a:lnTo>
                    <a:pt x="2571700" y="731538"/>
                  </a:lnTo>
                  <a:cubicBezTo>
                    <a:pt x="2571700" y="753432"/>
                    <a:pt x="2553951" y="771181"/>
                    <a:pt x="2532056" y="771181"/>
                  </a:cubicBezTo>
                  <a:lnTo>
                    <a:pt x="39644" y="771181"/>
                  </a:lnTo>
                  <a:cubicBezTo>
                    <a:pt x="17749" y="771181"/>
                    <a:pt x="0" y="753432"/>
                    <a:pt x="0" y="731538"/>
                  </a:cubicBezTo>
                  <a:lnTo>
                    <a:pt x="0" y="39644"/>
                  </a:lnTo>
                  <a:cubicBezTo>
                    <a:pt x="0" y="17749"/>
                    <a:pt x="17749" y="0"/>
                    <a:pt x="39644" y="0"/>
                  </a:cubicBezTo>
                  <a:close/>
                </a:path>
              </a:pathLst>
            </a:custGeom>
            <a:solidFill>
              <a:srgbClr val="12245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19050"/>
              <a:ext cx="2571700" cy="752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8504726" y="7800778"/>
            <a:ext cx="544046" cy="544046"/>
          </a:xfrm>
          <a:custGeom>
            <a:avLst/>
            <a:gdLst/>
            <a:ahLst/>
            <a:cxnLst/>
            <a:rect l="l" t="t" r="r" b="b"/>
            <a:pathLst>
              <a:path w="544046" h="544046">
                <a:moveTo>
                  <a:pt x="0" y="0"/>
                </a:moveTo>
                <a:lnTo>
                  <a:pt x="544046" y="0"/>
                </a:lnTo>
                <a:lnTo>
                  <a:pt x="544046" y="544046"/>
                </a:lnTo>
                <a:lnTo>
                  <a:pt x="0" y="5440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504726" y="8619004"/>
            <a:ext cx="544046" cy="544046"/>
          </a:xfrm>
          <a:custGeom>
            <a:avLst/>
            <a:gdLst/>
            <a:ahLst/>
            <a:cxnLst/>
            <a:rect l="l" t="t" r="r" b="b"/>
            <a:pathLst>
              <a:path w="544046" h="544046">
                <a:moveTo>
                  <a:pt x="0" y="0"/>
                </a:moveTo>
                <a:lnTo>
                  <a:pt x="544046" y="0"/>
                </a:lnTo>
                <a:lnTo>
                  <a:pt x="544046" y="544046"/>
                </a:lnTo>
                <a:lnTo>
                  <a:pt x="0" y="5440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8504726" y="1210990"/>
            <a:ext cx="8115300" cy="4189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058"/>
              </a:lnSpc>
            </a:pPr>
            <a:r>
              <a:rPr lang="en-US" sz="16058" b="1" dirty="0" err="1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Terima</a:t>
            </a:r>
            <a:r>
              <a:rPr lang="en-US" sz="16058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Kasih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169619" y="7870722"/>
            <a:ext cx="2299104" cy="356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23"/>
              </a:lnSpc>
            </a:pPr>
            <a:r>
              <a:rPr lang="en-US" sz="2088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+6285291041812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169619" y="8688948"/>
            <a:ext cx="3787249" cy="356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23"/>
              </a:lnSpc>
            </a:pPr>
            <a:r>
              <a:rPr lang="en-US" sz="2088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hsibyan@unsiq.ac.id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528843" y="7151617"/>
            <a:ext cx="5068803" cy="356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23"/>
              </a:lnSpc>
            </a:pPr>
            <a:r>
              <a:rPr lang="en-US" sz="2088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Untuk Informasi Lebih Lanjut :</a:t>
            </a:r>
          </a:p>
        </p:txBody>
      </p:sp>
      <p:sp>
        <p:nvSpPr>
          <p:cNvPr id="24" name="Freeform 24"/>
          <p:cNvSpPr/>
          <p:nvPr/>
        </p:nvSpPr>
        <p:spPr>
          <a:xfrm>
            <a:off x="14704141" y="-303901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4"/>
                </a:lnTo>
                <a:lnTo>
                  <a:pt x="0" y="8039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310848" y="-303901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4"/>
                </a:lnTo>
                <a:lnTo>
                  <a:pt x="0" y="8039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103123" y="5143500"/>
            <a:ext cx="10184877" cy="5143500"/>
            <a:chOff x="0" y="0"/>
            <a:chExt cx="13579835" cy="68580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12100" b="12100"/>
            <a:stretch>
              <a:fillRect/>
            </a:stretch>
          </p:blipFill>
          <p:spPr>
            <a:xfrm>
              <a:off x="0" y="0"/>
              <a:ext cx="13579835" cy="6858000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 rot="-5400000">
            <a:off x="-3701178" y="-2293392"/>
            <a:ext cx="16295701" cy="11092414"/>
            <a:chOff x="0" y="0"/>
            <a:chExt cx="1202738" cy="8186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02738" cy="818699"/>
            </a:xfrm>
            <a:custGeom>
              <a:avLst/>
              <a:gdLst/>
              <a:ahLst/>
              <a:cxnLst/>
              <a:rect l="l" t="t" r="r" b="b"/>
              <a:pathLst>
                <a:path w="1202738" h="818699">
                  <a:moveTo>
                    <a:pt x="999538" y="0"/>
                  </a:moveTo>
                  <a:cubicBezTo>
                    <a:pt x="1111762" y="0"/>
                    <a:pt x="1202738" y="183272"/>
                    <a:pt x="1202738" y="409349"/>
                  </a:cubicBezTo>
                  <a:cubicBezTo>
                    <a:pt x="1202738" y="635427"/>
                    <a:pt x="1111762" y="818699"/>
                    <a:pt x="999538" y="818699"/>
                  </a:cubicBezTo>
                  <a:lnTo>
                    <a:pt x="203200" y="818699"/>
                  </a:lnTo>
                  <a:cubicBezTo>
                    <a:pt x="90976" y="818699"/>
                    <a:pt x="0" y="635427"/>
                    <a:pt x="0" y="409349"/>
                  </a:cubicBezTo>
                  <a:cubicBezTo>
                    <a:pt x="0" y="18327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2245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1202738" cy="7996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1755132"/>
            <a:ext cx="8368032" cy="256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56"/>
              </a:lnSpc>
            </a:pPr>
            <a:r>
              <a:rPr lang="en-US" sz="9051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Tools </a:t>
            </a:r>
            <a:r>
              <a:rPr lang="en-US" sz="9051" b="1" dirty="0" err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Jaringan</a:t>
            </a:r>
            <a:r>
              <a:rPr lang="en-US" sz="9051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Komputer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4963648"/>
            <a:ext cx="7806692" cy="135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7"/>
              </a:lnSpc>
            </a:pP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Tools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komputer adalah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perangkat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lunak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dan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perangkat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keras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yang digunakan untuk membangun,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memantau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mengelola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serta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mengamankan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018216" y="1725212"/>
            <a:ext cx="5041184" cy="10525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43"/>
              </a:lnSpc>
            </a:pPr>
            <a:r>
              <a:rPr lang="en-US" sz="203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perangkat</a:t>
            </a:r>
            <a:r>
              <a:rPr lang="en-US" sz="203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fisik yang digunakan untuk </a:t>
            </a:r>
            <a:r>
              <a:rPr lang="en-US" sz="203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menghubungkan</a:t>
            </a:r>
            <a:r>
              <a:rPr lang="en-US" sz="203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03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memproses</a:t>
            </a:r>
            <a:r>
              <a:rPr lang="en-US" sz="203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, dan </a:t>
            </a:r>
            <a:r>
              <a:rPr lang="en-US" sz="203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mengelola</a:t>
            </a:r>
            <a:r>
              <a:rPr lang="en-US" sz="203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3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03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komputer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018216" y="3405107"/>
            <a:ext cx="5041184" cy="10525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43"/>
              </a:lnSpc>
            </a:pPr>
            <a:r>
              <a:rPr lang="en-US" sz="203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program atau aplikasi yang digunakan untuk </a:t>
            </a:r>
            <a:r>
              <a:rPr lang="en-US" sz="203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memantau</a:t>
            </a:r>
            <a:r>
              <a:rPr lang="en-US" sz="203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03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mengelola</a:t>
            </a:r>
            <a:r>
              <a:rPr lang="en-US" sz="203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, dan </a:t>
            </a:r>
            <a:r>
              <a:rPr lang="en-US" sz="203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menganalisis</a:t>
            </a:r>
            <a:r>
              <a:rPr lang="en-US" sz="203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3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kinerja</a:t>
            </a:r>
            <a:r>
              <a:rPr lang="en-US" sz="203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3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endParaRPr lang="en-US" sz="2031" dirty="0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010729" y="1114425"/>
            <a:ext cx="2462806" cy="142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30"/>
              </a:lnSpc>
            </a:pPr>
            <a:r>
              <a:rPr lang="en-US" sz="9936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01.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010729" y="2761904"/>
            <a:ext cx="2462806" cy="142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30"/>
              </a:lnSpc>
            </a:pPr>
            <a:r>
              <a:rPr lang="en-US" sz="9936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02.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018216" y="1230816"/>
            <a:ext cx="3935576" cy="438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8"/>
              </a:lnSpc>
            </a:pPr>
            <a:r>
              <a:rPr lang="en-US" sz="3034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Hardware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018216" y="2910710"/>
            <a:ext cx="4679234" cy="438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8"/>
              </a:lnSpc>
            </a:pPr>
            <a:r>
              <a:rPr lang="en-US" sz="3034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Software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32779" y="7776743"/>
            <a:ext cx="3089337" cy="33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9"/>
              </a:lnSpc>
            </a:pPr>
            <a:r>
              <a:rPr lang="en-US" sz="2308" b="1">
                <a:solidFill>
                  <a:srgbClr val="122455"/>
                </a:solidFill>
                <a:latin typeface="Roboto Bold"/>
                <a:ea typeface="Roboto Bold"/>
                <a:cs typeface="Roboto Bold"/>
                <a:sym typeface="Roboto Bold"/>
              </a:rPr>
              <a:t>Daftar Sekarang</a:t>
            </a:r>
          </a:p>
        </p:txBody>
      </p:sp>
      <p:sp>
        <p:nvSpPr>
          <p:cNvPr id="20" name="Freeform 20"/>
          <p:cNvSpPr/>
          <p:nvPr/>
        </p:nvSpPr>
        <p:spPr>
          <a:xfrm rot="-10800000">
            <a:off x="580098" y="9497913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1" y="0"/>
                </a:lnTo>
                <a:lnTo>
                  <a:pt x="552681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257145" y="9469338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>
                <a:solidFill>
                  <a:srgbClr val="2BCEF3"/>
                </a:solidFill>
                <a:latin typeface="Roboto"/>
                <a:ea typeface="Roboto"/>
                <a:cs typeface="Roboto"/>
                <a:sym typeface="Roboto"/>
              </a:rPr>
              <a:t>02.</a:t>
            </a:r>
          </a:p>
        </p:txBody>
      </p:sp>
      <p:sp>
        <p:nvSpPr>
          <p:cNvPr id="22" name="Freeform 22"/>
          <p:cNvSpPr/>
          <p:nvPr/>
        </p:nvSpPr>
        <p:spPr>
          <a:xfrm rot="284207">
            <a:off x="16675561" y="545185"/>
            <a:ext cx="1167478" cy="1076512"/>
          </a:xfrm>
          <a:custGeom>
            <a:avLst/>
            <a:gdLst/>
            <a:ahLst/>
            <a:cxnLst/>
            <a:rect l="l" t="t" r="r" b="b"/>
            <a:pathLst>
              <a:path w="1167478" h="1076512">
                <a:moveTo>
                  <a:pt x="0" y="0"/>
                </a:moveTo>
                <a:lnTo>
                  <a:pt x="1167478" y="0"/>
                </a:lnTo>
                <a:lnTo>
                  <a:pt x="1167478" y="1076511"/>
                </a:lnTo>
                <a:lnTo>
                  <a:pt x="0" y="10765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347332" y="8750203"/>
            <a:ext cx="6976120" cy="6976120"/>
          </a:xfrm>
          <a:custGeom>
            <a:avLst/>
            <a:gdLst/>
            <a:ahLst/>
            <a:cxnLst/>
            <a:rect l="l" t="t" r="r" b="b"/>
            <a:pathLst>
              <a:path w="6976120" h="6976120">
                <a:moveTo>
                  <a:pt x="0" y="0"/>
                </a:moveTo>
                <a:lnTo>
                  <a:pt x="6976120" y="0"/>
                </a:lnTo>
                <a:lnTo>
                  <a:pt x="6976120" y="6976120"/>
                </a:lnTo>
                <a:lnTo>
                  <a:pt x="0" y="69761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9275028" y="-282501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4"/>
                </a:lnTo>
                <a:lnTo>
                  <a:pt x="0" y="8039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722013" flipH="1">
            <a:off x="5483328" y="-175280"/>
            <a:ext cx="3123806" cy="1534570"/>
          </a:xfrm>
          <a:custGeom>
            <a:avLst/>
            <a:gdLst/>
            <a:ahLst/>
            <a:cxnLst/>
            <a:rect l="l" t="t" r="r" b="b"/>
            <a:pathLst>
              <a:path w="3123806" h="1534570">
                <a:moveTo>
                  <a:pt x="3123806" y="0"/>
                </a:moveTo>
                <a:lnTo>
                  <a:pt x="0" y="0"/>
                </a:lnTo>
                <a:lnTo>
                  <a:pt x="0" y="1534570"/>
                </a:lnTo>
                <a:lnTo>
                  <a:pt x="3123806" y="1534570"/>
                </a:lnTo>
                <a:lnTo>
                  <a:pt x="312380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798414">
            <a:off x="5019098" y="7803676"/>
            <a:ext cx="1224802" cy="816535"/>
          </a:xfrm>
          <a:custGeom>
            <a:avLst/>
            <a:gdLst/>
            <a:ahLst/>
            <a:cxnLst/>
            <a:rect l="l" t="t" r="r" b="b"/>
            <a:pathLst>
              <a:path w="1224802" h="816535">
                <a:moveTo>
                  <a:pt x="0" y="0"/>
                </a:moveTo>
                <a:lnTo>
                  <a:pt x="1224802" y="0"/>
                </a:lnTo>
                <a:lnTo>
                  <a:pt x="1224802" y="816534"/>
                </a:lnTo>
                <a:lnTo>
                  <a:pt x="0" y="8165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5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28" name="Freeform 28"/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73098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580098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1" y="0"/>
                </a:lnTo>
                <a:lnTo>
                  <a:pt x="552681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787304" y="-1701879"/>
            <a:ext cx="14153336" cy="5506247"/>
            <a:chOff x="0" y="0"/>
            <a:chExt cx="1044616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44616" cy="406400"/>
            </a:xfrm>
            <a:custGeom>
              <a:avLst/>
              <a:gdLst/>
              <a:ahLst/>
              <a:cxnLst/>
              <a:rect l="l" t="t" r="r" b="b"/>
              <a:pathLst>
                <a:path w="1044616" h="406400">
                  <a:moveTo>
                    <a:pt x="841416" y="0"/>
                  </a:moveTo>
                  <a:cubicBezTo>
                    <a:pt x="953641" y="0"/>
                    <a:pt x="1044616" y="90976"/>
                    <a:pt x="1044616" y="203200"/>
                  </a:cubicBezTo>
                  <a:cubicBezTo>
                    <a:pt x="1044616" y="315424"/>
                    <a:pt x="953641" y="406400"/>
                    <a:pt x="84141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104461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9426967" y="814030"/>
            <a:ext cx="7437005" cy="2974802"/>
            <a:chOff x="0" y="0"/>
            <a:chExt cx="6350000" cy="254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2540000"/>
            </a:xfrm>
            <a:custGeom>
              <a:avLst/>
              <a:gdLst/>
              <a:ahLst/>
              <a:cxnLst/>
              <a:rect l="l" t="t" r="r" b="b"/>
              <a:pathLst>
                <a:path w="6350000" h="2540000">
                  <a:moveTo>
                    <a:pt x="0" y="1270000"/>
                  </a:moveTo>
                  <a:lnTo>
                    <a:pt x="0" y="1270000"/>
                  </a:lnTo>
                  <a:cubicBezTo>
                    <a:pt x="0" y="568960"/>
                    <a:pt x="568960" y="0"/>
                    <a:pt x="1270000" y="0"/>
                  </a:cubicBezTo>
                  <a:lnTo>
                    <a:pt x="5080000" y="0"/>
                  </a:lnTo>
                  <a:cubicBezTo>
                    <a:pt x="5781040" y="0"/>
                    <a:pt x="6350000" y="568960"/>
                    <a:pt x="6350000" y="1270000"/>
                  </a:cubicBezTo>
                  <a:lnTo>
                    <a:pt x="6350000" y="1270000"/>
                  </a:lnTo>
                  <a:cubicBezTo>
                    <a:pt x="6350000" y="1971040"/>
                    <a:pt x="5781040" y="2540000"/>
                    <a:pt x="5080000" y="2540000"/>
                  </a:cubicBezTo>
                  <a:lnTo>
                    <a:pt x="1270000" y="2540000"/>
                  </a:lnTo>
                  <a:cubicBezTo>
                    <a:pt x="568960" y="2540000"/>
                    <a:pt x="0" y="1971040"/>
                    <a:pt x="0" y="1270000"/>
                  </a:cubicBezTo>
                  <a:close/>
                </a:path>
              </a:pathLst>
            </a:custGeom>
            <a:blipFill>
              <a:blip r:embed="rId5"/>
              <a:stretch>
                <a:fillRect t="-43750" b="-43750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6350000" cy="2540000"/>
            </a:xfrm>
            <a:custGeom>
              <a:avLst/>
              <a:gdLst/>
              <a:ahLst/>
              <a:cxnLst/>
              <a:rect l="l" t="t" r="r" b="b"/>
              <a:pathLst>
                <a:path w="6350000" h="2540000">
                  <a:moveTo>
                    <a:pt x="5080000" y="19050"/>
                  </a:moveTo>
                  <a:cubicBezTo>
                    <a:pt x="5769610" y="19050"/>
                    <a:pt x="6330950" y="580390"/>
                    <a:pt x="6330950" y="1270000"/>
                  </a:cubicBezTo>
                  <a:cubicBezTo>
                    <a:pt x="6330950" y="1959610"/>
                    <a:pt x="5769610" y="2520950"/>
                    <a:pt x="5080000" y="2520950"/>
                  </a:cubicBezTo>
                  <a:lnTo>
                    <a:pt x="1270000" y="2520950"/>
                  </a:lnTo>
                  <a:cubicBezTo>
                    <a:pt x="580390" y="2520950"/>
                    <a:pt x="19050" y="1959610"/>
                    <a:pt x="19050" y="1270000"/>
                  </a:cubicBezTo>
                  <a:cubicBezTo>
                    <a:pt x="19050" y="580390"/>
                    <a:pt x="580390" y="19050"/>
                    <a:pt x="1270000" y="19050"/>
                  </a:cubicBezTo>
                  <a:lnTo>
                    <a:pt x="5080000" y="19050"/>
                  </a:lnTo>
                  <a:moveTo>
                    <a:pt x="5080000" y="0"/>
                  </a:moveTo>
                  <a:lnTo>
                    <a:pt x="1270000" y="0"/>
                  </a:lnTo>
                  <a:cubicBezTo>
                    <a:pt x="568960" y="0"/>
                    <a:pt x="0" y="568960"/>
                    <a:pt x="0" y="1270000"/>
                  </a:cubicBezTo>
                  <a:cubicBezTo>
                    <a:pt x="0" y="1971040"/>
                    <a:pt x="568960" y="2540000"/>
                    <a:pt x="1270000" y="2540000"/>
                  </a:cubicBezTo>
                  <a:lnTo>
                    <a:pt x="5080000" y="2540000"/>
                  </a:lnTo>
                  <a:cubicBezTo>
                    <a:pt x="5781040" y="2540000"/>
                    <a:pt x="6350000" y="1971040"/>
                    <a:pt x="6350000" y="1270000"/>
                  </a:cubicBezTo>
                  <a:cubicBezTo>
                    <a:pt x="6350000" y="568960"/>
                    <a:pt x="5781040" y="0"/>
                    <a:pt x="5080000" y="0"/>
                  </a:cubicBezTo>
                  <a:lnTo>
                    <a:pt x="5080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1222672" y="5153124"/>
            <a:ext cx="15946505" cy="0"/>
          </a:xfrm>
          <a:prstGeom prst="line">
            <a:avLst/>
          </a:prstGeom>
          <a:ln w="47625" cap="flat">
            <a:solidFill>
              <a:srgbClr val="12245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1905000" y="4092838"/>
            <a:ext cx="2082473" cy="208247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E8D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080327" y="4092838"/>
            <a:ext cx="2082473" cy="2082473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E8D6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382000" y="4092838"/>
            <a:ext cx="2082473" cy="208247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E8D6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557327" y="4092838"/>
            <a:ext cx="2082473" cy="2082473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E8D6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072246" y="1768630"/>
            <a:ext cx="8534084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56"/>
              </a:lnSpc>
            </a:pPr>
            <a:r>
              <a:rPr lang="en-US" sz="9051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Hardware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57145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03.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17424" y="6359397"/>
            <a:ext cx="3935576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8"/>
              </a:lnSpc>
            </a:pPr>
            <a:r>
              <a:rPr lang="en-US" sz="2534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Network Interface Card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962400" y="6359397"/>
            <a:ext cx="3935576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8"/>
              </a:lnSpc>
            </a:pPr>
            <a:r>
              <a:rPr lang="en-US" sz="2534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Kabel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391400" y="6359397"/>
            <a:ext cx="3935576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8"/>
              </a:lnSpc>
            </a:pPr>
            <a:r>
              <a:rPr lang="en-US" sz="2534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RJ45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515600" y="6359397"/>
            <a:ext cx="3935576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8"/>
              </a:lnSpc>
            </a:pPr>
            <a:r>
              <a:rPr lang="en-US" sz="2534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Crimping Tools</a:t>
            </a:r>
          </a:p>
        </p:txBody>
      </p:sp>
      <p:sp>
        <p:nvSpPr>
          <p:cNvPr id="38" name="Freeform 38"/>
          <p:cNvSpPr/>
          <p:nvPr/>
        </p:nvSpPr>
        <p:spPr>
          <a:xfrm>
            <a:off x="-3310035" y="4587050"/>
            <a:ext cx="4166474" cy="4166474"/>
          </a:xfrm>
          <a:custGeom>
            <a:avLst/>
            <a:gdLst/>
            <a:ahLst/>
            <a:cxnLst/>
            <a:rect l="l" t="t" r="r" b="b"/>
            <a:pathLst>
              <a:path w="4166474" h="4166474">
                <a:moveTo>
                  <a:pt x="0" y="0"/>
                </a:moveTo>
                <a:lnTo>
                  <a:pt x="4166474" y="0"/>
                </a:lnTo>
                <a:lnTo>
                  <a:pt x="4166474" y="4166474"/>
                </a:lnTo>
                <a:lnTo>
                  <a:pt x="0" y="41664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7580655" y="-401997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4"/>
                </a:lnTo>
                <a:lnTo>
                  <a:pt x="0" y="8039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41" name="Freeform 41"/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sp>
        <p:nvSpPr>
          <p:cNvPr id="66" name="AutoShape 10">
            <a:extLst>
              <a:ext uri="{FF2B5EF4-FFF2-40B4-BE49-F238E27FC236}">
                <a16:creationId xmlns:a16="http://schemas.microsoft.com/office/drawing/2014/main" id="{9B02E228-551B-F4FB-8E6C-1BC282654201}"/>
              </a:ext>
            </a:extLst>
          </p:cNvPr>
          <p:cNvSpPr/>
          <p:nvPr/>
        </p:nvSpPr>
        <p:spPr>
          <a:xfrm>
            <a:off x="1222672" y="7916947"/>
            <a:ext cx="15946505" cy="0"/>
          </a:xfrm>
          <a:prstGeom prst="line">
            <a:avLst/>
          </a:prstGeom>
          <a:ln w="47625" cap="flat">
            <a:solidFill>
              <a:srgbClr val="12245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7" name="Group 11">
            <a:extLst>
              <a:ext uri="{FF2B5EF4-FFF2-40B4-BE49-F238E27FC236}">
                <a16:creationId xmlns:a16="http://schemas.microsoft.com/office/drawing/2014/main" id="{F7DA472D-5404-83DD-17EA-DDBEA771E66E}"/>
              </a:ext>
            </a:extLst>
          </p:cNvPr>
          <p:cNvGrpSpPr/>
          <p:nvPr/>
        </p:nvGrpSpPr>
        <p:grpSpPr>
          <a:xfrm>
            <a:off x="1906751" y="6856661"/>
            <a:ext cx="2082473" cy="2082473"/>
            <a:chOff x="0" y="0"/>
            <a:chExt cx="812800" cy="812800"/>
          </a:xfrm>
        </p:grpSpPr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44C24DA3-445D-D789-1A48-E05FF4838BC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E8D6"/>
            </a:solidFill>
          </p:spPr>
        </p:sp>
        <p:sp>
          <p:nvSpPr>
            <p:cNvPr id="69" name="TextBox 13">
              <a:extLst>
                <a:ext uri="{FF2B5EF4-FFF2-40B4-BE49-F238E27FC236}">
                  <a16:creationId xmlns:a16="http://schemas.microsoft.com/office/drawing/2014/main" id="{D52DCC15-32E5-DF1A-4F0A-0F530B16D65F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grpSp>
        <p:nvGrpSpPr>
          <p:cNvPr id="70" name="Group 14">
            <a:extLst>
              <a:ext uri="{FF2B5EF4-FFF2-40B4-BE49-F238E27FC236}">
                <a16:creationId xmlns:a16="http://schemas.microsoft.com/office/drawing/2014/main" id="{C1D2439C-D897-9F30-ED70-BEE0628DADB2}"/>
              </a:ext>
            </a:extLst>
          </p:cNvPr>
          <p:cNvGrpSpPr/>
          <p:nvPr/>
        </p:nvGrpSpPr>
        <p:grpSpPr>
          <a:xfrm>
            <a:off x="5156493" y="6856661"/>
            <a:ext cx="2082473" cy="2082473"/>
            <a:chOff x="0" y="0"/>
            <a:chExt cx="812800" cy="812800"/>
          </a:xfrm>
        </p:grpSpPr>
        <p:sp>
          <p:nvSpPr>
            <p:cNvPr id="71" name="Freeform 15">
              <a:extLst>
                <a:ext uri="{FF2B5EF4-FFF2-40B4-BE49-F238E27FC236}">
                  <a16:creationId xmlns:a16="http://schemas.microsoft.com/office/drawing/2014/main" id="{7FF5AEF6-63BC-F7B0-5677-EE7864C7380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E8D6"/>
            </a:solidFill>
          </p:spPr>
        </p:sp>
        <p:sp>
          <p:nvSpPr>
            <p:cNvPr id="72" name="TextBox 16">
              <a:extLst>
                <a:ext uri="{FF2B5EF4-FFF2-40B4-BE49-F238E27FC236}">
                  <a16:creationId xmlns:a16="http://schemas.microsoft.com/office/drawing/2014/main" id="{73CB9A1B-A960-8D7A-7A6F-26A124351335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grpSp>
        <p:nvGrpSpPr>
          <p:cNvPr id="73" name="Group 17">
            <a:extLst>
              <a:ext uri="{FF2B5EF4-FFF2-40B4-BE49-F238E27FC236}">
                <a16:creationId xmlns:a16="http://schemas.microsoft.com/office/drawing/2014/main" id="{EBAF74DC-0F23-B3CC-9ECF-0C4595EC3E75}"/>
              </a:ext>
            </a:extLst>
          </p:cNvPr>
          <p:cNvGrpSpPr/>
          <p:nvPr/>
        </p:nvGrpSpPr>
        <p:grpSpPr>
          <a:xfrm>
            <a:off x="8356927" y="6856661"/>
            <a:ext cx="2082473" cy="2082473"/>
            <a:chOff x="0" y="0"/>
            <a:chExt cx="812800" cy="812800"/>
          </a:xfrm>
        </p:grpSpPr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11B1CE8C-62DF-DD3A-9856-3C50C10EB61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E8D6"/>
            </a:solidFill>
          </p:spPr>
        </p:sp>
        <p:sp>
          <p:nvSpPr>
            <p:cNvPr id="75" name="TextBox 19">
              <a:extLst>
                <a:ext uri="{FF2B5EF4-FFF2-40B4-BE49-F238E27FC236}">
                  <a16:creationId xmlns:a16="http://schemas.microsoft.com/office/drawing/2014/main" id="{F82D9931-056E-266E-FB48-B0B6E46E6495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grpSp>
        <p:nvGrpSpPr>
          <p:cNvPr id="76" name="Group 20">
            <a:extLst>
              <a:ext uri="{FF2B5EF4-FFF2-40B4-BE49-F238E27FC236}">
                <a16:creationId xmlns:a16="http://schemas.microsoft.com/office/drawing/2014/main" id="{81524FB7-F675-A00E-BA84-7DD2CE5F8883}"/>
              </a:ext>
            </a:extLst>
          </p:cNvPr>
          <p:cNvGrpSpPr/>
          <p:nvPr/>
        </p:nvGrpSpPr>
        <p:grpSpPr>
          <a:xfrm>
            <a:off x="14681527" y="6856661"/>
            <a:ext cx="2082473" cy="2082473"/>
            <a:chOff x="0" y="0"/>
            <a:chExt cx="812800" cy="812800"/>
          </a:xfrm>
        </p:grpSpPr>
        <p:sp>
          <p:nvSpPr>
            <p:cNvPr id="77" name="Freeform 21">
              <a:extLst>
                <a:ext uri="{FF2B5EF4-FFF2-40B4-BE49-F238E27FC236}">
                  <a16:creationId xmlns:a16="http://schemas.microsoft.com/office/drawing/2014/main" id="{60B21B0D-88DD-0FBA-5919-1C4ADDF0DD6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E8D6"/>
            </a:solidFill>
          </p:spPr>
        </p:sp>
        <p:sp>
          <p:nvSpPr>
            <p:cNvPr id="78" name="TextBox 22">
              <a:extLst>
                <a:ext uri="{FF2B5EF4-FFF2-40B4-BE49-F238E27FC236}">
                  <a16:creationId xmlns:a16="http://schemas.microsoft.com/office/drawing/2014/main" id="{4871249B-7A90-A19A-E4B8-37296D1D0026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83" name="TextBox 34">
            <a:extLst>
              <a:ext uri="{FF2B5EF4-FFF2-40B4-BE49-F238E27FC236}">
                <a16:creationId xmlns:a16="http://schemas.microsoft.com/office/drawing/2014/main" id="{DA256B3B-FD82-7C65-C9DC-32EDBE43F996}"/>
              </a:ext>
            </a:extLst>
          </p:cNvPr>
          <p:cNvSpPr txBox="1"/>
          <p:nvPr/>
        </p:nvSpPr>
        <p:spPr>
          <a:xfrm>
            <a:off x="1017424" y="9123220"/>
            <a:ext cx="3935576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8"/>
              </a:lnSpc>
            </a:pPr>
            <a:r>
              <a:rPr lang="en-US" sz="2534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Hub/ Switch</a:t>
            </a:r>
          </a:p>
        </p:txBody>
      </p:sp>
      <p:sp>
        <p:nvSpPr>
          <p:cNvPr id="84" name="TextBox 35">
            <a:extLst>
              <a:ext uri="{FF2B5EF4-FFF2-40B4-BE49-F238E27FC236}">
                <a16:creationId xmlns:a16="http://schemas.microsoft.com/office/drawing/2014/main" id="{92237052-21A2-B54F-1380-79D76E7DA2DE}"/>
              </a:ext>
            </a:extLst>
          </p:cNvPr>
          <p:cNvSpPr txBox="1"/>
          <p:nvPr/>
        </p:nvSpPr>
        <p:spPr>
          <a:xfrm>
            <a:off x="4267200" y="9123220"/>
            <a:ext cx="3935576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8"/>
              </a:lnSpc>
            </a:pPr>
            <a:r>
              <a:rPr lang="en-US" sz="2534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Modem</a:t>
            </a:r>
          </a:p>
        </p:txBody>
      </p:sp>
      <p:sp>
        <p:nvSpPr>
          <p:cNvPr id="85" name="TextBox 36">
            <a:extLst>
              <a:ext uri="{FF2B5EF4-FFF2-40B4-BE49-F238E27FC236}">
                <a16:creationId xmlns:a16="http://schemas.microsoft.com/office/drawing/2014/main" id="{8CD90A6D-C395-5D6A-EB79-E4DC459AB1E8}"/>
              </a:ext>
            </a:extLst>
          </p:cNvPr>
          <p:cNvSpPr txBox="1"/>
          <p:nvPr/>
        </p:nvSpPr>
        <p:spPr>
          <a:xfrm>
            <a:off x="7391400" y="9123220"/>
            <a:ext cx="3935576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8"/>
              </a:lnSpc>
            </a:pPr>
            <a:r>
              <a:rPr lang="en-US" sz="2534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Router</a:t>
            </a:r>
          </a:p>
        </p:txBody>
      </p:sp>
      <p:sp>
        <p:nvSpPr>
          <p:cNvPr id="86" name="TextBox 37">
            <a:extLst>
              <a:ext uri="{FF2B5EF4-FFF2-40B4-BE49-F238E27FC236}">
                <a16:creationId xmlns:a16="http://schemas.microsoft.com/office/drawing/2014/main" id="{107A34CB-2C97-91BE-5F73-76A32E4AD267}"/>
              </a:ext>
            </a:extLst>
          </p:cNvPr>
          <p:cNvSpPr txBox="1"/>
          <p:nvPr/>
        </p:nvSpPr>
        <p:spPr>
          <a:xfrm>
            <a:off x="13792200" y="9123220"/>
            <a:ext cx="3935576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8"/>
              </a:lnSpc>
            </a:pPr>
            <a:r>
              <a:rPr lang="en-US" sz="2534" b="1" dirty="0" err="1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MikroTIK</a:t>
            </a:r>
            <a:endParaRPr lang="en-US" sz="2534" b="1" dirty="0">
              <a:solidFill>
                <a:srgbClr val="122455"/>
              </a:solidFill>
              <a:latin typeface="Raleway Ultra-Bold"/>
              <a:ea typeface="Raleway Ultra-Bold"/>
              <a:cs typeface="Raleway Ultra-Bold"/>
              <a:sym typeface="Raleway Ultra-Bold"/>
            </a:endParaRPr>
          </a:p>
        </p:txBody>
      </p:sp>
      <p:grpSp>
        <p:nvGrpSpPr>
          <p:cNvPr id="87" name="Group 20">
            <a:extLst>
              <a:ext uri="{FF2B5EF4-FFF2-40B4-BE49-F238E27FC236}">
                <a16:creationId xmlns:a16="http://schemas.microsoft.com/office/drawing/2014/main" id="{7D3F2067-AFD8-7C47-E5BB-3F7250CF8415}"/>
              </a:ext>
            </a:extLst>
          </p:cNvPr>
          <p:cNvGrpSpPr/>
          <p:nvPr/>
        </p:nvGrpSpPr>
        <p:grpSpPr>
          <a:xfrm>
            <a:off x="11633527" y="6861268"/>
            <a:ext cx="2082473" cy="2082473"/>
            <a:chOff x="0" y="0"/>
            <a:chExt cx="812800" cy="812800"/>
          </a:xfrm>
        </p:grpSpPr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id="{1F2CD4C3-DA86-053C-EF88-9434E4BF837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E8D6"/>
            </a:solidFill>
          </p:spPr>
        </p:sp>
        <p:sp>
          <p:nvSpPr>
            <p:cNvPr id="89" name="TextBox 22">
              <a:extLst>
                <a:ext uri="{FF2B5EF4-FFF2-40B4-BE49-F238E27FC236}">
                  <a16:creationId xmlns:a16="http://schemas.microsoft.com/office/drawing/2014/main" id="{98AD9724-B984-2EE2-6F5F-8482B3257487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91" name="TextBox 37">
            <a:extLst>
              <a:ext uri="{FF2B5EF4-FFF2-40B4-BE49-F238E27FC236}">
                <a16:creationId xmlns:a16="http://schemas.microsoft.com/office/drawing/2014/main" id="{90FA1C07-92B1-5764-F101-F11F7BA71758}"/>
              </a:ext>
            </a:extLst>
          </p:cNvPr>
          <p:cNvSpPr txBox="1"/>
          <p:nvPr/>
        </p:nvSpPr>
        <p:spPr>
          <a:xfrm>
            <a:off x="10668000" y="9127827"/>
            <a:ext cx="3935576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8"/>
              </a:lnSpc>
            </a:pPr>
            <a:r>
              <a:rPr lang="en-US" sz="2534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Access Point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4ED6D267-ACA7-39B9-1368-296C2A99C565}"/>
              </a:ext>
            </a:extLst>
          </p:cNvPr>
          <p:cNvSpPr/>
          <p:nvPr/>
        </p:nvSpPr>
        <p:spPr>
          <a:xfrm>
            <a:off x="2305831" y="4513500"/>
            <a:ext cx="1260000" cy="1260000"/>
          </a:xfrm>
          <a:prstGeom prst="ellipse">
            <a:avLst/>
          </a:prstGeom>
          <a:blipFill dpi="0" rotWithShape="1">
            <a:blip r:embed="rId14">
              <a:alphaModFix amt="9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29" name="Oval 1028">
            <a:extLst>
              <a:ext uri="{FF2B5EF4-FFF2-40B4-BE49-F238E27FC236}">
                <a16:creationId xmlns:a16="http://schemas.microsoft.com/office/drawing/2014/main" id="{01629A5B-8E9E-E137-D50B-2AB79305AFE6}"/>
              </a:ext>
            </a:extLst>
          </p:cNvPr>
          <p:cNvSpPr/>
          <p:nvPr/>
        </p:nvSpPr>
        <p:spPr>
          <a:xfrm>
            <a:off x="5507985" y="4496261"/>
            <a:ext cx="1260000" cy="1260000"/>
          </a:xfrm>
          <a:prstGeom prst="ellipse">
            <a:avLst/>
          </a:prstGeom>
          <a:blipFill dpi="0" rotWithShape="1">
            <a:blip r:embed="rId15">
              <a:alphaModFix amt="9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30" name="Oval 1029">
            <a:extLst>
              <a:ext uri="{FF2B5EF4-FFF2-40B4-BE49-F238E27FC236}">
                <a16:creationId xmlns:a16="http://schemas.microsoft.com/office/drawing/2014/main" id="{4A6B3C63-B7A9-B550-418B-8CEAEC57ABE3}"/>
              </a:ext>
            </a:extLst>
          </p:cNvPr>
          <p:cNvSpPr/>
          <p:nvPr/>
        </p:nvSpPr>
        <p:spPr>
          <a:xfrm>
            <a:off x="8832992" y="4523124"/>
            <a:ext cx="1260000" cy="1260000"/>
          </a:xfrm>
          <a:prstGeom prst="ellipse">
            <a:avLst/>
          </a:prstGeom>
          <a:blipFill dpi="0" rotWithShape="1">
            <a:blip r:embed="rId16">
              <a:alphaModFix amt="9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31" name="Oval 1030">
            <a:extLst>
              <a:ext uri="{FF2B5EF4-FFF2-40B4-BE49-F238E27FC236}">
                <a16:creationId xmlns:a16="http://schemas.microsoft.com/office/drawing/2014/main" id="{70776BDA-C556-6936-51E6-2392FF90125D}"/>
              </a:ext>
            </a:extLst>
          </p:cNvPr>
          <p:cNvSpPr/>
          <p:nvPr/>
        </p:nvSpPr>
        <p:spPr>
          <a:xfrm>
            <a:off x="11968563" y="4523124"/>
            <a:ext cx="1260000" cy="1260000"/>
          </a:xfrm>
          <a:prstGeom prst="ellipse">
            <a:avLst/>
          </a:prstGeom>
          <a:blipFill dpi="0" rotWithShape="1">
            <a:blip r:embed="rId17">
              <a:alphaModFix amt="9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32" name="Oval 1031">
            <a:extLst>
              <a:ext uri="{FF2B5EF4-FFF2-40B4-BE49-F238E27FC236}">
                <a16:creationId xmlns:a16="http://schemas.microsoft.com/office/drawing/2014/main" id="{B61B0E45-0410-6EF7-E50F-BFC2B58E858D}"/>
              </a:ext>
            </a:extLst>
          </p:cNvPr>
          <p:cNvSpPr/>
          <p:nvPr/>
        </p:nvSpPr>
        <p:spPr>
          <a:xfrm>
            <a:off x="12005720" y="7179113"/>
            <a:ext cx="1260000" cy="1260000"/>
          </a:xfrm>
          <a:prstGeom prst="ellipse">
            <a:avLst/>
          </a:prstGeom>
          <a:blipFill dpi="0" rotWithShape="1">
            <a:blip r:embed="rId18">
              <a:alphaModFix amt="9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33" name="Oval 1032">
            <a:extLst>
              <a:ext uri="{FF2B5EF4-FFF2-40B4-BE49-F238E27FC236}">
                <a16:creationId xmlns:a16="http://schemas.microsoft.com/office/drawing/2014/main" id="{F3AEBB0B-73FB-3E5D-DFF5-92EDE6FCFECA}"/>
              </a:ext>
            </a:extLst>
          </p:cNvPr>
          <p:cNvSpPr/>
          <p:nvPr/>
        </p:nvSpPr>
        <p:spPr>
          <a:xfrm>
            <a:off x="8639865" y="7235597"/>
            <a:ext cx="1260000" cy="1260000"/>
          </a:xfrm>
          <a:prstGeom prst="ellipse">
            <a:avLst/>
          </a:prstGeom>
          <a:blipFill dpi="0" rotWithShape="1">
            <a:blip r:embed="rId19">
              <a:alphaModFix amt="9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34" name="Oval 1033">
            <a:extLst>
              <a:ext uri="{FF2B5EF4-FFF2-40B4-BE49-F238E27FC236}">
                <a16:creationId xmlns:a16="http://schemas.microsoft.com/office/drawing/2014/main" id="{BA1FD802-14D3-7CDE-E0FF-83BAFFB248B8}"/>
              </a:ext>
            </a:extLst>
          </p:cNvPr>
          <p:cNvSpPr/>
          <p:nvPr/>
        </p:nvSpPr>
        <p:spPr>
          <a:xfrm>
            <a:off x="5422990" y="7267897"/>
            <a:ext cx="1260000" cy="1260000"/>
          </a:xfrm>
          <a:prstGeom prst="ellipse">
            <a:avLst/>
          </a:prstGeom>
          <a:blipFill dpi="0" rotWithShape="1">
            <a:blip r:embed="rId20">
              <a:alphaModFix amt="9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F8DFD41C-1519-A7F2-2928-7B39E13547B1}"/>
              </a:ext>
            </a:extLst>
          </p:cNvPr>
          <p:cNvSpPr/>
          <p:nvPr/>
        </p:nvSpPr>
        <p:spPr>
          <a:xfrm>
            <a:off x="2245850" y="7267897"/>
            <a:ext cx="1260000" cy="1260000"/>
          </a:xfrm>
          <a:prstGeom prst="ellipse">
            <a:avLst/>
          </a:prstGeom>
          <a:blipFill dpi="0" rotWithShape="1">
            <a:blip r:embed="rId21">
              <a:alphaModFix amt="9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037" name="Group 20">
            <a:extLst>
              <a:ext uri="{FF2B5EF4-FFF2-40B4-BE49-F238E27FC236}">
                <a16:creationId xmlns:a16="http://schemas.microsoft.com/office/drawing/2014/main" id="{4091175C-4259-9EFF-1813-4CB2EB4D502E}"/>
              </a:ext>
            </a:extLst>
          </p:cNvPr>
          <p:cNvGrpSpPr/>
          <p:nvPr/>
        </p:nvGrpSpPr>
        <p:grpSpPr>
          <a:xfrm>
            <a:off x="14602410" y="4036107"/>
            <a:ext cx="2082473" cy="2082473"/>
            <a:chOff x="0" y="0"/>
            <a:chExt cx="812800" cy="812800"/>
          </a:xfrm>
        </p:grpSpPr>
        <p:sp>
          <p:nvSpPr>
            <p:cNvPr id="1038" name="Freeform 21">
              <a:extLst>
                <a:ext uri="{FF2B5EF4-FFF2-40B4-BE49-F238E27FC236}">
                  <a16:creationId xmlns:a16="http://schemas.microsoft.com/office/drawing/2014/main" id="{ECB67430-7A6C-4FD5-D0FD-77BE0996793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E8D6"/>
            </a:solidFill>
          </p:spPr>
        </p:sp>
        <p:sp>
          <p:nvSpPr>
            <p:cNvPr id="1039" name="TextBox 22">
              <a:extLst>
                <a:ext uri="{FF2B5EF4-FFF2-40B4-BE49-F238E27FC236}">
                  <a16:creationId xmlns:a16="http://schemas.microsoft.com/office/drawing/2014/main" id="{C9A0F1DD-2739-9C34-2C9A-033FCB44F32B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1041" name="TextBox 37">
            <a:extLst>
              <a:ext uri="{FF2B5EF4-FFF2-40B4-BE49-F238E27FC236}">
                <a16:creationId xmlns:a16="http://schemas.microsoft.com/office/drawing/2014/main" id="{53D6C785-2DE4-CE8B-A011-0A9963A33D01}"/>
              </a:ext>
            </a:extLst>
          </p:cNvPr>
          <p:cNvSpPr txBox="1"/>
          <p:nvPr/>
        </p:nvSpPr>
        <p:spPr>
          <a:xfrm>
            <a:off x="13639800" y="6384627"/>
            <a:ext cx="3935576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8"/>
              </a:lnSpc>
            </a:pPr>
            <a:r>
              <a:rPr lang="en-US" sz="2534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Cable Tester</a:t>
            </a:r>
          </a:p>
        </p:txBody>
      </p:sp>
      <p:sp>
        <p:nvSpPr>
          <p:cNvPr id="1042" name="Oval 1041">
            <a:extLst>
              <a:ext uri="{FF2B5EF4-FFF2-40B4-BE49-F238E27FC236}">
                <a16:creationId xmlns:a16="http://schemas.microsoft.com/office/drawing/2014/main" id="{AD84BCCE-F2C3-615E-CB01-935E2B3F360B}"/>
              </a:ext>
            </a:extLst>
          </p:cNvPr>
          <p:cNvSpPr/>
          <p:nvPr/>
        </p:nvSpPr>
        <p:spPr>
          <a:xfrm>
            <a:off x="14977588" y="4380038"/>
            <a:ext cx="1260000" cy="1260000"/>
          </a:xfrm>
          <a:prstGeom prst="ellipse">
            <a:avLst/>
          </a:prstGeom>
          <a:blipFill dpi="0" rotWithShape="1">
            <a:blip r:embed="rId22">
              <a:alphaModFix amt="9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44" name="Oval 1043">
            <a:extLst>
              <a:ext uri="{FF2B5EF4-FFF2-40B4-BE49-F238E27FC236}">
                <a16:creationId xmlns:a16="http://schemas.microsoft.com/office/drawing/2014/main" id="{97FC6585-FC0D-2FF1-F6A1-DA1F54DCC2CD}"/>
              </a:ext>
            </a:extLst>
          </p:cNvPr>
          <p:cNvSpPr/>
          <p:nvPr/>
        </p:nvSpPr>
        <p:spPr>
          <a:xfrm>
            <a:off x="15095861" y="7235597"/>
            <a:ext cx="1260000" cy="1260000"/>
          </a:xfrm>
          <a:prstGeom prst="ellipse">
            <a:avLst/>
          </a:prstGeom>
          <a:blipFill dpi="0" rotWithShape="1">
            <a:blip r:embed="rId23">
              <a:alphaModFix amt="9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455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0800000">
            <a:off x="7154463" y="935628"/>
            <a:ext cx="10405553" cy="3138068"/>
            <a:chOff x="0" y="0"/>
            <a:chExt cx="1347586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3124200" y="1717618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8" name="Freeform 8"/>
          <p:cNvSpPr/>
          <p:nvPr/>
        </p:nvSpPr>
        <p:spPr>
          <a:xfrm>
            <a:off x="-4528897" y="1663059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/>
          <p:cNvSpPr/>
          <p:nvPr/>
        </p:nvSpPr>
        <p:spPr>
          <a:xfrm>
            <a:off x="198989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/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/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9839779" y="4405560"/>
            <a:ext cx="7082583" cy="2274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7"/>
              </a:lnSpc>
            </a:pP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NIC adalah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perangkat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keras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yang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menghubungkan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komputer atau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perangkat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lain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ke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melalui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kabel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atau wireless. NIC bertanggung jawab untuk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menangani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komunikasi data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antara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perangkat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dan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296400" y="1516433"/>
            <a:ext cx="8468032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7126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Network Interface Card (NIC)</a:t>
            </a:r>
          </a:p>
        </p:txBody>
      </p:sp>
      <p:sp>
        <p:nvSpPr>
          <p:cNvPr id="26" name="Freeform 26"/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04.</a:t>
            </a:r>
          </a:p>
        </p:txBody>
      </p:sp>
      <p:sp>
        <p:nvSpPr>
          <p:cNvPr id="28" name="Freeform 28"/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/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pic>
        <p:nvPicPr>
          <p:cNvPr id="3074" name="Picture 2" descr="Network Adapter Card Lan Computer Hardware Stock Photo 435241702 |  Shutterstock">
            <a:extLst>
              <a:ext uri="{FF2B5EF4-FFF2-40B4-BE49-F238E27FC236}">
                <a16:creationId xmlns:a16="http://schemas.microsoft.com/office/drawing/2014/main" id="{FB07D184-498B-6B70-9B69-EC8211DAE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7"/>
          <a:stretch/>
        </p:blipFill>
        <p:spPr bwMode="auto">
          <a:xfrm>
            <a:off x="-2874887" y="2005110"/>
            <a:ext cx="11561687" cy="75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086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0800000">
            <a:off x="7154463" y="935628"/>
            <a:ext cx="10405553" cy="3138068"/>
            <a:chOff x="0" y="0"/>
            <a:chExt cx="1347586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4528897" y="1663059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/>
          <p:cNvSpPr/>
          <p:nvPr/>
        </p:nvSpPr>
        <p:spPr>
          <a:xfrm>
            <a:off x="198989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/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/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9989124" y="5226830"/>
            <a:ext cx="7082583" cy="2736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7"/>
              </a:lnSpc>
            </a:pP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Kabel coaxial memiliki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konduktor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pusat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yang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dikelilingi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oleh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isolasi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lapisan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pelindung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, dan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lapisan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luar. Kabel ini digunakan pada masa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lalu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untuk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LAN, namun sekarang lebih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banyak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digunakan untuk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koneksi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televisi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kabel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dan internet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kabel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(broadband).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958723" y="4385165"/>
            <a:ext cx="6932897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7"/>
              </a:lnSpc>
            </a:pPr>
            <a:r>
              <a:rPr lang="en-US" sz="6000" b="1" dirty="0">
                <a:solidFill>
                  <a:srgbClr val="122455"/>
                </a:solidFill>
                <a:latin typeface="Roboto Bold"/>
                <a:ea typeface="Roboto Bold"/>
                <a:cs typeface="Roboto Bold"/>
                <a:sym typeface="Roboto Bold"/>
              </a:rPr>
              <a:t>Kabel Coaxial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989951" y="1610731"/>
            <a:ext cx="4260757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7126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Kabel</a:t>
            </a:r>
          </a:p>
        </p:txBody>
      </p:sp>
      <p:sp>
        <p:nvSpPr>
          <p:cNvPr id="26" name="Freeform 26"/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05.</a:t>
            </a:r>
          </a:p>
        </p:txBody>
      </p:sp>
      <p:sp>
        <p:nvSpPr>
          <p:cNvPr id="28" name="Freeform 28"/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7B4418-7B50-FD9C-289C-1F5DB757183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r="8003"/>
          <a:stretch/>
        </p:blipFill>
        <p:spPr>
          <a:xfrm>
            <a:off x="-1399543" y="2149575"/>
            <a:ext cx="10010143" cy="7217700"/>
          </a:xfrm>
          <a:prstGeom prst="rect">
            <a:avLst/>
          </a:prstGeom>
        </p:spPr>
      </p:pic>
      <p:grpSp>
        <p:nvGrpSpPr>
          <p:cNvPr id="29" name="Group 29"/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/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-3124200" y="1717618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</p:spTree>
    <p:extLst>
      <p:ext uri="{BB962C8B-B14F-4D97-AF65-F5344CB8AC3E}">
        <p14:creationId xmlns:p14="http://schemas.microsoft.com/office/powerpoint/2010/main" val="2237532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0800000">
            <a:off x="7154463" y="935628"/>
            <a:ext cx="10405553" cy="3138068"/>
            <a:chOff x="0" y="0"/>
            <a:chExt cx="1347586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4528897" y="1663059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/>
          <p:cNvSpPr/>
          <p:nvPr/>
        </p:nvSpPr>
        <p:spPr>
          <a:xfrm>
            <a:off x="198989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/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/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9989124" y="5226830"/>
            <a:ext cx="7082583" cy="2274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7"/>
              </a:lnSpc>
            </a:pP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Kabel twisted pair adalah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jenis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kabel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yang paling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umum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digunakan dalam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komputer,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khususnya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untuk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lokal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(LAN). Kabel ini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terdiri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dari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sepasang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kawat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yang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dipelintir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untuk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mengurangi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interferensi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elektromagnetik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(EMI).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958723" y="4385165"/>
            <a:ext cx="6932897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7"/>
              </a:lnSpc>
            </a:pPr>
            <a:r>
              <a:rPr lang="en-US" sz="6000" b="1" dirty="0">
                <a:solidFill>
                  <a:srgbClr val="122455"/>
                </a:solidFill>
                <a:latin typeface="Roboto Bold"/>
                <a:ea typeface="Roboto Bold"/>
                <a:cs typeface="Roboto Bold"/>
                <a:sym typeface="Roboto Bold"/>
              </a:rPr>
              <a:t>Twisted Pair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989951" y="1610731"/>
            <a:ext cx="4260757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7126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Kabel</a:t>
            </a:r>
          </a:p>
        </p:txBody>
      </p:sp>
      <p:sp>
        <p:nvSpPr>
          <p:cNvPr id="26" name="Freeform 26"/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06.</a:t>
            </a:r>
          </a:p>
        </p:txBody>
      </p:sp>
      <p:sp>
        <p:nvSpPr>
          <p:cNvPr id="28" name="Freeform 28"/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/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-3124200" y="1717618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pic>
        <p:nvPicPr>
          <p:cNvPr id="4098" name="Picture 2" descr="Pengertian Kabel UTP, STP, Coaxial, dan Kabel Fiber Optic - Ayo Konfig!">
            <a:extLst>
              <a:ext uri="{FF2B5EF4-FFF2-40B4-BE49-F238E27FC236}">
                <a16:creationId xmlns:a16="http://schemas.microsoft.com/office/drawing/2014/main" id="{C6215161-06C4-9B9A-63C0-EF986F960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5805" y="2171700"/>
            <a:ext cx="12672605" cy="709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173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0800000">
            <a:off x="7154463" y="935628"/>
            <a:ext cx="10405553" cy="3138068"/>
            <a:chOff x="0" y="0"/>
            <a:chExt cx="1347586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4528897" y="1663059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/>
          <p:cNvSpPr/>
          <p:nvPr/>
        </p:nvSpPr>
        <p:spPr>
          <a:xfrm>
            <a:off x="198989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/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/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9984096" y="5071417"/>
            <a:ext cx="7082583" cy="135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7"/>
              </a:lnSpc>
            </a:pP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Tidak memiliki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pelindung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tambahan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, sehingga lebih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fleksibel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dan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murah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. UTP sering digunakan dalam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instalasi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LAN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seperti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Ethernet.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885192" y="4352660"/>
            <a:ext cx="6932897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3600" b="1" dirty="0">
                <a:solidFill>
                  <a:srgbClr val="122455"/>
                </a:solidFill>
                <a:latin typeface="Roboto Bold"/>
                <a:ea typeface="Roboto Bold"/>
                <a:cs typeface="Roboto Bold"/>
                <a:sym typeface="Roboto Bold"/>
              </a:rPr>
              <a:t>Unshielded Twisted Pair (UTP)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989951" y="1610731"/>
            <a:ext cx="4260757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7126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Kabel</a:t>
            </a:r>
          </a:p>
        </p:txBody>
      </p:sp>
      <p:sp>
        <p:nvSpPr>
          <p:cNvPr id="26" name="Freeform 26"/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07.</a:t>
            </a:r>
          </a:p>
        </p:txBody>
      </p:sp>
      <p:sp>
        <p:nvSpPr>
          <p:cNvPr id="28" name="Freeform 28"/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/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-3124200" y="1717618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pic>
        <p:nvPicPr>
          <p:cNvPr id="4098" name="Picture 2" descr="Pengertian Kabel UTP, STP, Coaxial, dan Kabel Fiber Optic - Ayo Konfig!">
            <a:extLst>
              <a:ext uri="{FF2B5EF4-FFF2-40B4-BE49-F238E27FC236}">
                <a16:creationId xmlns:a16="http://schemas.microsoft.com/office/drawing/2014/main" id="{C6215161-06C4-9B9A-63C0-EF986F960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5805" y="2171700"/>
            <a:ext cx="12672605" cy="709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id="{85C43587-912C-22ED-ABCC-2B30FDE64DF0}"/>
              </a:ext>
            </a:extLst>
          </p:cNvPr>
          <p:cNvSpPr txBox="1"/>
          <p:nvPr/>
        </p:nvSpPr>
        <p:spPr>
          <a:xfrm>
            <a:off x="9984096" y="6636392"/>
            <a:ext cx="7082583" cy="3197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4350" indent="-514350" algn="l">
              <a:lnSpc>
                <a:spcPts val="3557"/>
              </a:lnSpc>
              <a:buAutoNum type="arabicPeriod"/>
            </a:pP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Cat 5e: Mendukung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kecepatan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hingga 1 Gbps pada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jarak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100 meter.</a:t>
            </a:r>
          </a:p>
          <a:p>
            <a:pPr marL="514350" indent="-514350" algn="l">
              <a:lnSpc>
                <a:spcPts val="3557"/>
              </a:lnSpc>
              <a:buAutoNum type="arabicPeriod"/>
            </a:pP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Cat 6: Mendukung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kecepatan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hingga 10 Gbps pada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jarak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pendek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(37-55 meter), dan 1 Gbps hingga 100 meter.</a:t>
            </a:r>
          </a:p>
          <a:p>
            <a:pPr marL="514350" indent="-514350" algn="l">
              <a:lnSpc>
                <a:spcPts val="3557"/>
              </a:lnSpc>
              <a:buAutoNum type="arabicPeriod"/>
            </a:pP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Cat 6a: Mendukung hingga 10 Gbps pada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jarak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100 meter.</a:t>
            </a:r>
          </a:p>
        </p:txBody>
      </p:sp>
    </p:spTree>
    <p:extLst>
      <p:ext uri="{BB962C8B-B14F-4D97-AF65-F5344CB8AC3E}">
        <p14:creationId xmlns:p14="http://schemas.microsoft.com/office/powerpoint/2010/main" val="3111421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0800000">
            <a:off x="7154463" y="935628"/>
            <a:ext cx="10405553" cy="3138068"/>
            <a:chOff x="0" y="0"/>
            <a:chExt cx="1347586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4528897" y="1663059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/>
          <p:cNvSpPr/>
          <p:nvPr/>
        </p:nvSpPr>
        <p:spPr>
          <a:xfrm>
            <a:off x="198989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/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/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9910017" y="5071417"/>
            <a:ext cx="7082583" cy="2736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7"/>
              </a:lnSpc>
            </a:pP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Memiliki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lapisan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pelindung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(shielding) yang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melindungi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kabel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dari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interferensi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elektromagnetik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. Biasanya digunakan di lingkungan dengan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banyak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gangguan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elektromagnetik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seperti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pabrik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atau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fasilitas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industri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885192" y="4352660"/>
            <a:ext cx="6932897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3600" b="1" dirty="0">
                <a:solidFill>
                  <a:srgbClr val="122455"/>
                </a:solidFill>
                <a:latin typeface="Roboto Bold"/>
                <a:ea typeface="Roboto Bold"/>
                <a:cs typeface="Roboto Bold"/>
                <a:sym typeface="Roboto Bold"/>
              </a:rPr>
              <a:t>Shielded Twisted Pair (STP)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989951" y="1610731"/>
            <a:ext cx="4260757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7126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Kabel</a:t>
            </a:r>
          </a:p>
        </p:txBody>
      </p:sp>
      <p:sp>
        <p:nvSpPr>
          <p:cNvPr id="26" name="Freeform 26"/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08.</a:t>
            </a:r>
          </a:p>
        </p:txBody>
      </p:sp>
      <p:sp>
        <p:nvSpPr>
          <p:cNvPr id="28" name="Freeform 28"/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/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-3124200" y="1717618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pic>
        <p:nvPicPr>
          <p:cNvPr id="5122" name="Picture 2" descr="Pengertian dan Penjelasan tentang Kabel STP - Arduino Indonesia | Tutorial  Lengkap Arduino Bahasa Indonesia">
            <a:extLst>
              <a:ext uri="{FF2B5EF4-FFF2-40B4-BE49-F238E27FC236}">
                <a16:creationId xmlns:a16="http://schemas.microsoft.com/office/drawing/2014/main" id="{A0C8EB0B-5DE3-875F-6FCD-85C631AF0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305851" y="2149424"/>
            <a:ext cx="12992651" cy="72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660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1107</Words>
  <Application>Microsoft Office PowerPoint</Application>
  <PresentationFormat>Custom</PresentationFormat>
  <Paragraphs>145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Roboto</vt:lpstr>
      <vt:lpstr>Raleway</vt:lpstr>
      <vt:lpstr>Arial</vt:lpstr>
      <vt:lpstr>Roboto Bold</vt:lpstr>
      <vt:lpstr>Calibri</vt:lpstr>
      <vt:lpstr>Raleway Ultra-Bold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Slide PDK 2</dc:title>
  <cp:lastModifiedBy>admin</cp:lastModifiedBy>
  <cp:revision>8</cp:revision>
  <dcterms:created xsi:type="dcterms:W3CDTF">2006-08-16T00:00:00Z</dcterms:created>
  <dcterms:modified xsi:type="dcterms:W3CDTF">2024-09-26T06:16:49Z</dcterms:modified>
  <dc:identifier>DAGIqtTI4O0</dc:identifier>
</cp:coreProperties>
</file>