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6"/>
    <p:sldId id="257" r:id="rId27"/>
    <p:sldId id="258" r:id="rId28"/>
    <p:sldId id="259" r:id="rId29"/>
    <p:sldId id="260" r:id="rId30"/>
    <p:sldId id="261" r:id="rId31"/>
    <p:sldId id="262" r:id="rId32"/>
    <p:sldId id="263" r:id="rId33"/>
    <p:sldId id="264" r:id="rId34"/>
    <p:sldId id="265" r:id="rId35"/>
    <p:sldId id="266" r:id="rId36"/>
  </p:sldIdLst>
  <p:sldSz cx="18288000" cy="10287000"/>
  <p:notesSz cx="6858000" cy="9144000"/>
  <p:embeddedFontLst>
    <p:embeddedFont>
      <p:font typeface="Trocchi" charset="1" panose="00000500000000000000"/>
      <p:regular r:id="rId6"/>
    </p:embeddedFont>
    <p:embeddedFont>
      <p:font typeface="Arimo" charset="1" panose="020B0604020202020204"/>
      <p:regular r:id="rId7"/>
    </p:embeddedFont>
    <p:embeddedFont>
      <p:font typeface="Arimo Bold" charset="1" panose="020B0704020202020204"/>
      <p:regular r:id="rId8"/>
    </p:embeddedFont>
    <p:embeddedFont>
      <p:font typeface="Arimo Italics" charset="1" panose="020B0604020202090204"/>
      <p:regular r:id="rId9"/>
    </p:embeddedFont>
    <p:embeddedFont>
      <p:font typeface="Arimo Bold Italics" charset="1" panose="020B0704020202090204"/>
      <p:regular r:id="rId10"/>
    </p:embeddedFont>
    <p:embeddedFont>
      <p:font typeface="Canva Sans" charset="1" panose="020B0503030501040103"/>
      <p:regular r:id="rId11"/>
    </p:embeddedFont>
    <p:embeddedFont>
      <p:font typeface="Canva Sans Bold" charset="1" panose="020B0803030501040103"/>
      <p:regular r:id="rId12"/>
    </p:embeddedFont>
    <p:embeddedFont>
      <p:font typeface="Canva Sans Italics" charset="1" panose="020B0503030501040103"/>
      <p:regular r:id="rId13"/>
    </p:embeddedFont>
    <p:embeddedFont>
      <p:font typeface="Canva Sans Bold Italics" charset="1" panose="020B0803030501040103"/>
      <p:regular r:id="rId14"/>
    </p:embeddedFont>
    <p:embeddedFont>
      <p:font typeface="Canva Sans Medium" charset="1" panose="020B0603030501040103"/>
      <p:regular r:id="rId15"/>
    </p:embeddedFont>
    <p:embeddedFont>
      <p:font typeface="Canva Sans Medium Italics" charset="1" panose="020B0603030501040103"/>
      <p:regular r:id="rId16"/>
    </p:embeddedFont>
    <p:embeddedFont>
      <p:font typeface="Childos Arabic" charset="1" panose="00000500000000000000"/>
      <p:regular r:id="rId17"/>
    </p:embeddedFont>
    <p:embeddedFont>
      <p:font typeface="Childos Arabic Bold" charset="1" panose="00000800000000000000"/>
      <p:regular r:id="rId18"/>
    </p:embeddedFont>
    <p:embeddedFont>
      <p:font typeface="Childos Arabic Light" charset="1" panose="00000400000000000000"/>
      <p:regular r:id="rId19"/>
    </p:embeddedFont>
    <p:embeddedFont>
      <p:font typeface="Childos Arabic Medium" charset="1" panose="00000600000000000000"/>
      <p:regular r:id="rId20"/>
    </p:embeddedFont>
    <p:embeddedFont>
      <p:font typeface="Childos Arabic Semi-Bold" charset="1" panose="00000700000000000000"/>
      <p:regular r:id="rId21"/>
    </p:embeddedFont>
    <p:embeddedFont>
      <p:font typeface="Sondos" charset="1" panose="00000500000000000000"/>
      <p:regular r:id="rId22"/>
    </p:embeddedFont>
    <p:embeddedFont>
      <p:font typeface="Sondos Bold" charset="1" panose="00000800000000000000"/>
      <p:regular r:id="rId23"/>
    </p:embeddedFont>
    <p:embeddedFont>
      <p:font typeface="Sondos Light" charset="1" panose="00000400000000000000"/>
      <p:regular r:id="rId24"/>
    </p:embeddedFont>
    <p:embeddedFont>
      <p:font typeface="Sondos Heavy" charset="1" panose="00000A0000000000000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slides/slide1.xml" Type="http://schemas.openxmlformats.org/officeDocument/2006/relationships/slide"/><Relationship Id="rId27" Target="slides/slide2.xml" Type="http://schemas.openxmlformats.org/officeDocument/2006/relationships/slide"/><Relationship Id="rId28" Target="slides/slide3.xml" Type="http://schemas.openxmlformats.org/officeDocument/2006/relationships/slide"/><Relationship Id="rId29" Target="slides/slide4.xml" Type="http://schemas.openxmlformats.org/officeDocument/2006/relationships/slide"/><Relationship Id="rId3" Target="viewProps.xml" Type="http://schemas.openxmlformats.org/officeDocument/2006/relationships/viewProps"/><Relationship Id="rId30" Target="slides/slide5.xml" Type="http://schemas.openxmlformats.org/officeDocument/2006/relationships/slide"/><Relationship Id="rId31" Target="slides/slide6.xml" Type="http://schemas.openxmlformats.org/officeDocument/2006/relationships/slide"/><Relationship Id="rId32" Target="slides/slide7.xml" Type="http://schemas.openxmlformats.org/officeDocument/2006/relationships/slide"/><Relationship Id="rId33" Target="slides/slide8.xml" Type="http://schemas.openxmlformats.org/officeDocument/2006/relationships/slide"/><Relationship Id="rId34" Target="slides/slide9.xml" Type="http://schemas.openxmlformats.org/officeDocument/2006/relationships/slide"/><Relationship Id="rId35" Target="slides/slide10.xml" Type="http://schemas.openxmlformats.org/officeDocument/2006/relationships/slide"/><Relationship Id="rId36" Target="slides/slide11.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5.svg" Type="http://schemas.openxmlformats.org/officeDocument/2006/relationships/image"/><Relationship Id="rId11" Target="../media/image76.png" Type="http://schemas.openxmlformats.org/officeDocument/2006/relationships/image"/><Relationship Id="rId12" Target="../media/image77.svg" Type="http://schemas.openxmlformats.org/officeDocument/2006/relationships/image"/><Relationship Id="rId13" Target="../media/image78.png" Type="http://schemas.openxmlformats.org/officeDocument/2006/relationships/image"/><Relationship Id="rId14" Target="../media/image79.svg" Type="http://schemas.openxmlformats.org/officeDocument/2006/relationships/image"/><Relationship Id="rId15" Target="../media/image80.png" Type="http://schemas.openxmlformats.org/officeDocument/2006/relationships/image"/><Relationship Id="rId16" Target="../media/image81.svg" Type="http://schemas.openxmlformats.org/officeDocument/2006/relationships/image"/><Relationship Id="rId17" Target="../media/image82.png" Type="http://schemas.openxmlformats.org/officeDocument/2006/relationships/image"/><Relationship Id="rId18" Target="../media/image83.svg" Type="http://schemas.openxmlformats.org/officeDocument/2006/relationships/image"/><Relationship Id="rId19" Target="../media/image84.png" Type="http://schemas.openxmlformats.org/officeDocument/2006/relationships/image"/><Relationship Id="rId2" Target="../media/image67.png" Type="http://schemas.openxmlformats.org/officeDocument/2006/relationships/image"/><Relationship Id="rId20" Target="../media/image85.svg" Type="http://schemas.openxmlformats.org/officeDocument/2006/relationships/image"/><Relationship Id="rId3" Target="../media/image68.png" Type="http://schemas.openxmlformats.org/officeDocument/2006/relationships/image"/><Relationship Id="rId4" Target="../media/image69.svg" Type="http://schemas.openxmlformats.org/officeDocument/2006/relationships/image"/><Relationship Id="rId5" Target="../media/image70.png" Type="http://schemas.openxmlformats.org/officeDocument/2006/relationships/image"/><Relationship Id="rId6" Target="../media/image71.svg" Type="http://schemas.openxmlformats.org/officeDocument/2006/relationships/image"/><Relationship Id="rId7" Target="../media/image72.png" Type="http://schemas.openxmlformats.org/officeDocument/2006/relationships/image"/><Relationship Id="rId8" Target="../media/image73.svg" Type="http://schemas.openxmlformats.org/officeDocument/2006/relationships/image"/><Relationship Id="rId9" Target="../media/image74.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2.png" Type="http://schemas.openxmlformats.org/officeDocument/2006/relationships/image"/><Relationship Id="rId11" Target="../media/image93.svg" Type="http://schemas.openxmlformats.org/officeDocument/2006/relationships/image"/><Relationship Id="rId12" Target="../media/image94.png" Type="http://schemas.openxmlformats.org/officeDocument/2006/relationships/image"/><Relationship Id="rId13" Target="../media/image95.svg" Type="http://schemas.openxmlformats.org/officeDocument/2006/relationships/image"/><Relationship Id="rId2" Target="../media/image86.png" Type="http://schemas.openxmlformats.org/officeDocument/2006/relationships/image"/><Relationship Id="rId3" Target="../media/image87.sv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88.png" Type="http://schemas.openxmlformats.org/officeDocument/2006/relationships/image"/><Relationship Id="rId7" Target="../media/image89.svg" Type="http://schemas.openxmlformats.org/officeDocument/2006/relationships/image"/><Relationship Id="rId8" Target="../media/image90.png" Type="http://schemas.openxmlformats.org/officeDocument/2006/relationships/image"/><Relationship Id="rId9" Target="../media/image91.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14.jpe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11" Target="../media/image28.svg" Type="http://schemas.openxmlformats.org/officeDocument/2006/relationships/image"/><Relationship Id="rId12" Target="../media/image29.png" Type="http://schemas.openxmlformats.org/officeDocument/2006/relationships/image"/><Relationship Id="rId13" Target="../media/image30.svg" Type="http://schemas.openxmlformats.org/officeDocument/2006/relationships/image"/><Relationship Id="rId2" Target="../media/image19.png" Type="http://schemas.openxmlformats.org/officeDocument/2006/relationships/image"/><Relationship Id="rId3" Target="../media/image20.sv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23.png" Type="http://schemas.openxmlformats.org/officeDocument/2006/relationships/image"/><Relationship Id="rId7" Target="../media/image24.svg" Type="http://schemas.openxmlformats.org/officeDocument/2006/relationships/image"/><Relationship Id="rId8" Target="../media/image25.png" Type="http://schemas.openxmlformats.org/officeDocument/2006/relationships/image"/><Relationship Id="rId9" Target="../media/image26.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1.png" Type="http://schemas.openxmlformats.org/officeDocument/2006/relationships/image"/><Relationship Id="rId11" Target="../media/image32.svg" Type="http://schemas.openxmlformats.org/officeDocument/2006/relationships/image"/><Relationship Id="rId12" Target="../media/image33.png" Type="http://schemas.openxmlformats.org/officeDocument/2006/relationships/image"/><Relationship Id="rId13" Target="../media/image34.svg" Type="http://schemas.openxmlformats.org/officeDocument/2006/relationships/image"/><Relationship Id="rId2" Target="../media/image21.png" Type="http://schemas.openxmlformats.org/officeDocument/2006/relationships/image"/><Relationship Id="rId3" Target="../media/image22.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7.png" Type="http://schemas.openxmlformats.org/officeDocument/2006/relationships/image"/><Relationship Id="rId9" Target="../media/image28.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png" Type="http://schemas.openxmlformats.org/officeDocument/2006/relationships/image"/><Relationship Id="rId4" Target="../media/image37.svg" Type="http://schemas.openxmlformats.org/officeDocument/2006/relationships/image"/><Relationship Id="rId5" Target="../media/image38.png" Type="http://schemas.openxmlformats.org/officeDocument/2006/relationships/image"/><Relationship Id="rId6" Target="../media/image39.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8.png" Type="http://schemas.openxmlformats.org/officeDocument/2006/relationships/image"/><Relationship Id="rId11" Target="../media/image59.svg" Type="http://schemas.openxmlformats.org/officeDocument/2006/relationships/image"/><Relationship Id="rId12" Target="../media/image60.gif" Type="http://schemas.openxmlformats.org/officeDocument/2006/relationships/image"/><Relationship Id="rId2" Target="../media/image50.png" Type="http://schemas.openxmlformats.org/officeDocument/2006/relationships/image"/><Relationship Id="rId3" Target="../media/image51.svg" Type="http://schemas.openxmlformats.org/officeDocument/2006/relationships/image"/><Relationship Id="rId4" Target="../media/image52.png" Type="http://schemas.openxmlformats.org/officeDocument/2006/relationships/image"/><Relationship Id="rId5" Target="../media/image53.svg" Type="http://schemas.openxmlformats.org/officeDocument/2006/relationships/image"/><Relationship Id="rId6" Target="../media/image54.png" Type="http://schemas.openxmlformats.org/officeDocument/2006/relationships/image"/><Relationship Id="rId7" Target="../media/image55.svg" Type="http://schemas.openxmlformats.org/officeDocument/2006/relationships/image"/><Relationship Id="rId8" Target="../media/image56.png" Type="http://schemas.openxmlformats.org/officeDocument/2006/relationships/image"/><Relationship Id="rId9" Target="../media/image57.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1.png" Type="http://schemas.openxmlformats.org/officeDocument/2006/relationships/image"/><Relationship Id="rId3" Target="../media/image62.png" Type="http://schemas.openxmlformats.org/officeDocument/2006/relationships/image"/><Relationship Id="rId4" Target="../media/image63.png" Type="http://schemas.openxmlformats.org/officeDocument/2006/relationships/image"/><Relationship Id="rId5" Target="../media/image64.svg" Type="http://schemas.openxmlformats.org/officeDocument/2006/relationships/image"/><Relationship Id="rId6" Target="../media/image65.png" Type="http://schemas.openxmlformats.org/officeDocument/2006/relationships/image"/><Relationship Id="rId7" Target="../media/image66.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FBEE"/>
        </a:solidFill>
      </p:bgPr>
    </p:bg>
    <p:spTree>
      <p:nvGrpSpPr>
        <p:cNvPr id="1" name=""/>
        <p:cNvGrpSpPr/>
        <p:nvPr/>
      </p:nvGrpSpPr>
      <p:grpSpPr>
        <a:xfrm>
          <a:off x="0" y="0"/>
          <a:ext cx="0" cy="0"/>
          <a:chOff x="0" y="0"/>
          <a:chExt cx="0" cy="0"/>
        </a:xfrm>
      </p:grpSpPr>
      <p:sp>
        <p:nvSpPr>
          <p:cNvPr name="Freeform 2" id="2"/>
          <p:cNvSpPr/>
          <p:nvPr/>
        </p:nvSpPr>
        <p:spPr>
          <a:xfrm flipH="false" flipV="false" rot="0">
            <a:off x="5208336" y="6684759"/>
            <a:ext cx="8360009" cy="3532104"/>
          </a:xfrm>
          <a:custGeom>
            <a:avLst/>
            <a:gdLst/>
            <a:ahLst/>
            <a:cxnLst/>
            <a:rect r="r" b="b" t="t" l="l"/>
            <a:pathLst>
              <a:path h="3532104" w="8360009">
                <a:moveTo>
                  <a:pt x="0" y="0"/>
                </a:moveTo>
                <a:lnTo>
                  <a:pt x="8360009" y="0"/>
                </a:lnTo>
                <a:lnTo>
                  <a:pt x="8360009" y="3532104"/>
                </a:lnTo>
                <a:lnTo>
                  <a:pt x="0" y="35321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292938">
            <a:off x="16113352" y="5668487"/>
            <a:ext cx="3599208" cy="4458479"/>
          </a:xfrm>
          <a:custGeom>
            <a:avLst/>
            <a:gdLst/>
            <a:ahLst/>
            <a:cxnLst/>
            <a:rect r="r" b="b" t="t" l="l"/>
            <a:pathLst>
              <a:path h="4458479" w="3599208">
                <a:moveTo>
                  <a:pt x="0" y="0"/>
                </a:moveTo>
                <a:lnTo>
                  <a:pt x="3599208" y="0"/>
                </a:lnTo>
                <a:lnTo>
                  <a:pt x="3599208" y="4458479"/>
                </a:lnTo>
                <a:lnTo>
                  <a:pt x="0" y="445847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10944" y="56508"/>
            <a:ext cx="1835512" cy="2074024"/>
          </a:xfrm>
          <a:custGeom>
            <a:avLst/>
            <a:gdLst/>
            <a:ahLst/>
            <a:cxnLst/>
            <a:rect r="r" b="b" t="t" l="l"/>
            <a:pathLst>
              <a:path h="2074024" w="1835512">
                <a:moveTo>
                  <a:pt x="0" y="0"/>
                </a:moveTo>
                <a:lnTo>
                  <a:pt x="1835512" y="0"/>
                </a:lnTo>
                <a:lnTo>
                  <a:pt x="1835512" y="2074025"/>
                </a:lnTo>
                <a:lnTo>
                  <a:pt x="0" y="20740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10944" y="6336521"/>
            <a:ext cx="5097392" cy="3950479"/>
          </a:xfrm>
          <a:custGeom>
            <a:avLst/>
            <a:gdLst/>
            <a:ahLst/>
            <a:cxnLst/>
            <a:rect r="r" b="b" t="t" l="l"/>
            <a:pathLst>
              <a:path h="3950479" w="5097392">
                <a:moveTo>
                  <a:pt x="0" y="0"/>
                </a:moveTo>
                <a:lnTo>
                  <a:pt x="5097392" y="0"/>
                </a:lnTo>
                <a:lnTo>
                  <a:pt x="5097392" y="3950479"/>
                </a:lnTo>
                <a:lnTo>
                  <a:pt x="0" y="3950479"/>
                </a:lnTo>
                <a:lnTo>
                  <a:pt x="0" y="0"/>
                </a:lnTo>
                <a:close/>
              </a:path>
            </a:pathLst>
          </a:custGeom>
          <a:blipFill>
            <a:blip r:embed="rId8"/>
            <a:stretch>
              <a:fillRect l="0" t="0" r="0" b="0"/>
            </a:stretch>
          </a:blipFill>
        </p:spPr>
      </p:sp>
      <p:sp>
        <p:nvSpPr>
          <p:cNvPr name="Freeform 6" id="6"/>
          <p:cNvSpPr/>
          <p:nvPr/>
        </p:nvSpPr>
        <p:spPr>
          <a:xfrm flipH="false" flipV="false" rot="0">
            <a:off x="14314405" y="6614622"/>
            <a:ext cx="3357166" cy="3672378"/>
          </a:xfrm>
          <a:custGeom>
            <a:avLst/>
            <a:gdLst/>
            <a:ahLst/>
            <a:cxnLst/>
            <a:rect r="r" b="b" t="t" l="l"/>
            <a:pathLst>
              <a:path h="3672378" w="3357166">
                <a:moveTo>
                  <a:pt x="0" y="0"/>
                </a:moveTo>
                <a:lnTo>
                  <a:pt x="3357166" y="0"/>
                </a:lnTo>
                <a:lnTo>
                  <a:pt x="3357166" y="3672378"/>
                </a:lnTo>
                <a:lnTo>
                  <a:pt x="0" y="3672378"/>
                </a:lnTo>
                <a:lnTo>
                  <a:pt x="0" y="0"/>
                </a:lnTo>
                <a:close/>
              </a:path>
            </a:pathLst>
          </a:custGeom>
          <a:blipFill>
            <a:blip r:embed="rId9"/>
            <a:stretch>
              <a:fillRect l="0" t="0" r="0" b="0"/>
            </a:stretch>
          </a:blipFill>
        </p:spPr>
      </p:sp>
      <p:sp>
        <p:nvSpPr>
          <p:cNvPr name="Freeform 7" id="7"/>
          <p:cNvSpPr/>
          <p:nvPr/>
        </p:nvSpPr>
        <p:spPr>
          <a:xfrm flipH="false" flipV="false" rot="0">
            <a:off x="5021821" y="5756736"/>
            <a:ext cx="8733039" cy="4530264"/>
          </a:xfrm>
          <a:custGeom>
            <a:avLst/>
            <a:gdLst/>
            <a:ahLst/>
            <a:cxnLst/>
            <a:rect r="r" b="b" t="t" l="l"/>
            <a:pathLst>
              <a:path h="4530264" w="8733039">
                <a:moveTo>
                  <a:pt x="0" y="0"/>
                </a:moveTo>
                <a:lnTo>
                  <a:pt x="8733039" y="0"/>
                </a:lnTo>
                <a:lnTo>
                  <a:pt x="8733039" y="4530264"/>
                </a:lnTo>
                <a:lnTo>
                  <a:pt x="0" y="4530264"/>
                </a:lnTo>
                <a:lnTo>
                  <a:pt x="0" y="0"/>
                </a:lnTo>
                <a:close/>
              </a:path>
            </a:pathLst>
          </a:custGeom>
          <a:blipFill>
            <a:blip r:embed="rId10"/>
            <a:stretch>
              <a:fillRect l="0" t="0" r="0" b="0"/>
            </a:stretch>
          </a:blipFill>
        </p:spPr>
      </p:sp>
      <p:sp>
        <p:nvSpPr>
          <p:cNvPr name="Freeform 8" id="8"/>
          <p:cNvSpPr/>
          <p:nvPr/>
        </p:nvSpPr>
        <p:spPr>
          <a:xfrm flipH="false" flipV="false" rot="0">
            <a:off x="16314118" y="56508"/>
            <a:ext cx="1890363" cy="1890363"/>
          </a:xfrm>
          <a:custGeom>
            <a:avLst/>
            <a:gdLst/>
            <a:ahLst/>
            <a:cxnLst/>
            <a:rect r="r" b="b" t="t" l="l"/>
            <a:pathLst>
              <a:path h="1890363" w="1890363">
                <a:moveTo>
                  <a:pt x="0" y="0"/>
                </a:moveTo>
                <a:lnTo>
                  <a:pt x="1890364" y="0"/>
                </a:lnTo>
                <a:lnTo>
                  <a:pt x="1890364" y="1890363"/>
                </a:lnTo>
                <a:lnTo>
                  <a:pt x="0" y="189036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9" id="9"/>
          <p:cNvSpPr txBox="true"/>
          <p:nvPr/>
        </p:nvSpPr>
        <p:spPr>
          <a:xfrm rot="0">
            <a:off x="1227058" y="4098974"/>
            <a:ext cx="15833884" cy="1803302"/>
          </a:xfrm>
          <a:prstGeom prst="rect">
            <a:avLst/>
          </a:prstGeom>
        </p:spPr>
        <p:txBody>
          <a:bodyPr anchor="t" rtlCol="false" tIns="0" lIns="0" bIns="0" rIns="0">
            <a:spAutoFit/>
          </a:bodyPr>
          <a:lstStyle/>
          <a:p>
            <a:pPr algn="ctr">
              <a:lnSpc>
                <a:spcPts val="13999"/>
              </a:lnSpc>
            </a:pPr>
            <a:r>
              <a:rPr lang="en-US" sz="9999" spc="-399">
                <a:solidFill>
                  <a:srgbClr val="226959"/>
                </a:solidFill>
                <a:latin typeface="Childos Arabic Semi-Bold"/>
              </a:rPr>
              <a:t>SISTEM PENGAIRAN PERTANIAN</a:t>
            </a:r>
          </a:p>
        </p:txBody>
      </p:sp>
      <p:sp>
        <p:nvSpPr>
          <p:cNvPr name="TextBox 10" id="10"/>
          <p:cNvSpPr txBox="true"/>
          <p:nvPr/>
        </p:nvSpPr>
        <p:spPr>
          <a:xfrm rot="0">
            <a:off x="5951286" y="1272856"/>
            <a:ext cx="6385428" cy="1666299"/>
          </a:xfrm>
          <a:prstGeom prst="rect">
            <a:avLst/>
          </a:prstGeom>
        </p:spPr>
        <p:txBody>
          <a:bodyPr anchor="t" rtlCol="false" tIns="0" lIns="0" bIns="0" rIns="0">
            <a:spAutoFit/>
          </a:bodyPr>
          <a:lstStyle/>
          <a:p>
            <a:pPr algn="ctr">
              <a:lnSpc>
                <a:spcPts val="8407"/>
              </a:lnSpc>
            </a:pPr>
            <a:r>
              <a:rPr lang="en-US" sz="6005" spc="1092">
                <a:solidFill>
                  <a:srgbClr val="226959"/>
                </a:solidFill>
                <a:latin typeface="Sondos Bold"/>
              </a:rPr>
              <a:t>Agroteknologi</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BEE"/>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3882323"/>
            <a:ext cx="16230600" cy="5829491"/>
          </a:xfrm>
          <a:custGeom>
            <a:avLst/>
            <a:gdLst/>
            <a:ahLst/>
            <a:cxnLst/>
            <a:rect r="r" b="b" t="t" l="l"/>
            <a:pathLst>
              <a:path h="5829491" w="16230600">
                <a:moveTo>
                  <a:pt x="0" y="0"/>
                </a:moveTo>
                <a:lnTo>
                  <a:pt x="16230600" y="0"/>
                </a:lnTo>
                <a:lnTo>
                  <a:pt x="16230600" y="5829491"/>
                </a:lnTo>
                <a:lnTo>
                  <a:pt x="0" y="5829491"/>
                </a:lnTo>
                <a:lnTo>
                  <a:pt x="0" y="0"/>
                </a:lnTo>
                <a:close/>
              </a:path>
            </a:pathLst>
          </a:custGeom>
          <a:blipFill>
            <a:blip r:embed="rId2">
              <a:alphaModFix amt="28000"/>
            </a:blip>
            <a:stretch>
              <a:fillRect l="0" t="0" r="0" b="0"/>
            </a:stretch>
          </a:blipFill>
        </p:spPr>
      </p:sp>
      <p:sp>
        <p:nvSpPr>
          <p:cNvPr name="Freeform 3" id="3"/>
          <p:cNvSpPr/>
          <p:nvPr/>
        </p:nvSpPr>
        <p:spPr>
          <a:xfrm flipH="false" flipV="false" rot="0">
            <a:off x="4002818" y="1255277"/>
            <a:ext cx="10282364" cy="2808209"/>
          </a:xfrm>
          <a:custGeom>
            <a:avLst/>
            <a:gdLst/>
            <a:ahLst/>
            <a:cxnLst/>
            <a:rect r="r" b="b" t="t" l="l"/>
            <a:pathLst>
              <a:path h="2808209" w="10282364">
                <a:moveTo>
                  <a:pt x="0" y="0"/>
                </a:moveTo>
                <a:lnTo>
                  <a:pt x="10282364" y="0"/>
                </a:lnTo>
                <a:lnTo>
                  <a:pt x="10282364" y="2808209"/>
                </a:lnTo>
                <a:lnTo>
                  <a:pt x="0" y="28082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3092835" y="487590"/>
            <a:ext cx="2032567" cy="1535374"/>
          </a:xfrm>
          <a:custGeom>
            <a:avLst/>
            <a:gdLst/>
            <a:ahLst/>
            <a:cxnLst/>
            <a:rect r="r" b="b" t="t" l="l"/>
            <a:pathLst>
              <a:path h="1535374" w="2032567">
                <a:moveTo>
                  <a:pt x="0" y="0"/>
                </a:moveTo>
                <a:lnTo>
                  <a:pt x="2032567" y="0"/>
                </a:lnTo>
                <a:lnTo>
                  <a:pt x="2032567" y="1535374"/>
                </a:lnTo>
                <a:lnTo>
                  <a:pt x="0" y="15353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5994277" y="-1200877"/>
            <a:ext cx="4587446" cy="4114800"/>
          </a:xfrm>
          <a:custGeom>
            <a:avLst/>
            <a:gdLst/>
            <a:ahLst/>
            <a:cxnLst/>
            <a:rect r="r" b="b" t="t" l="l"/>
            <a:pathLst>
              <a:path h="4114800" w="4587446">
                <a:moveTo>
                  <a:pt x="0" y="0"/>
                </a:moveTo>
                <a:lnTo>
                  <a:pt x="4587446" y="0"/>
                </a:lnTo>
                <a:lnTo>
                  <a:pt x="458744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2293723" y="7664769"/>
            <a:ext cx="4587446" cy="4114800"/>
          </a:xfrm>
          <a:custGeom>
            <a:avLst/>
            <a:gdLst/>
            <a:ahLst/>
            <a:cxnLst/>
            <a:rect r="r" b="b" t="t" l="l"/>
            <a:pathLst>
              <a:path h="4114800" w="4587446">
                <a:moveTo>
                  <a:pt x="0" y="0"/>
                </a:moveTo>
                <a:lnTo>
                  <a:pt x="4587446" y="0"/>
                </a:lnTo>
                <a:lnTo>
                  <a:pt x="458744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8027114" y="4215895"/>
            <a:ext cx="2233773" cy="2311796"/>
          </a:xfrm>
          <a:custGeom>
            <a:avLst/>
            <a:gdLst/>
            <a:ahLst/>
            <a:cxnLst/>
            <a:rect r="r" b="b" t="t" l="l"/>
            <a:pathLst>
              <a:path h="2311796" w="2233773">
                <a:moveTo>
                  <a:pt x="0" y="0"/>
                </a:moveTo>
                <a:lnTo>
                  <a:pt x="2233772" y="0"/>
                </a:lnTo>
                <a:lnTo>
                  <a:pt x="2233772" y="2311796"/>
                </a:lnTo>
                <a:lnTo>
                  <a:pt x="0" y="231179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6664866" y="3882323"/>
            <a:ext cx="1757545" cy="1096269"/>
          </a:xfrm>
          <a:custGeom>
            <a:avLst/>
            <a:gdLst/>
            <a:ahLst/>
            <a:cxnLst/>
            <a:rect r="r" b="b" t="t" l="l"/>
            <a:pathLst>
              <a:path h="1096269" w="1757545">
                <a:moveTo>
                  <a:pt x="0" y="0"/>
                </a:moveTo>
                <a:lnTo>
                  <a:pt x="1757545" y="0"/>
                </a:lnTo>
                <a:lnTo>
                  <a:pt x="1757545" y="1096269"/>
                </a:lnTo>
                <a:lnTo>
                  <a:pt x="0" y="109626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9835701" y="4215895"/>
            <a:ext cx="2346094" cy="785942"/>
          </a:xfrm>
          <a:custGeom>
            <a:avLst/>
            <a:gdLst/>
            <a:ahLst/>
            <a:cxnLst/>
            <a:rect r="r" b="b" t="t" l="l"/>
            <a:pathLst>
              <a:path h="785942" w="2346094">
                <a:moveTo>
                  <a:pt x="0" y="0"/>
                </a:moveTo>
                <a:lnTo>
                  <a:pt x="2346094" y="0"/>
                </a:lnTo>
                <a:lnTo>
                  <a:pt x="2346094" y="785941"/>
                </a:lnTo>
                <a:lnTo>
                  <a:pt x="0" y="78594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0" id="10"/>
          <p:cNvSpPr/>
          <p:nvPr/>
        </p:nvSpPr>
        <p:spPr>
          <a:xfrm flipH="false" flipV="true" rot="5400000">
            <a:off x="7142617" y="5932543"/>
            <a:ext cx="1111438" cy="1190295"/>
          </a:xfrm>
          <a:custGeom>
            <a:avLst/>
            <a:gdLst/>
            <a:ahLst/>
            <a:cxnLst/>
            <a:rect r="r" b="b" t="t" l="l"/>
            <a:pathLst>
              <a:path h="1190295" w="1111438">
                <a:moveTo>
                  <a:pt x="0" y="1190295"/>
                </a:moveTo>
                <a:lnTo>
                  <a:pt x="1111439" y="1190295"/>
                </a:lnTo>
                <a:lnTo>
                  <a:pt x="1111439" y="0"/>
                </a:lnTo>
                <a:lnTo>
                  <a:pt x="0" y="0"/>
                </a:lnTo>
                <a:lnTo>
                  <a:pt x="0" y="1190295"/>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1" id="11"/>
          <p:cNvSpPr/>
          <p:nvPr/>
        </p:nvSpPr>
        <p:spPr>
          <a:xfrm flipH="false" flipV="true" rot="0">
            <a:off x="46818" y="0"/>
            <a:ext cx="3491951" cy="3024903"/>
          </a:xfrm>
          <a:custGeom>
            <a:avLst/>
            <a:gdLst/>
            <a:ahLst/>
            <a:cxnLst/>
            <a:rect r="r" b="b" t="t" l="l"/>
            <a:pathLst>
              <a:path h="3024903" w="3491951">
                <a:moveTo>
                  <a:pt x="0" y="3024903"/>
                </a:moveTo>
                <a:lnTo>
                  <a:pt x="3491952" y="3024903"/>
                </a:lnTo>
                <a:lnTo>
                  <a:pt x="3491952" y="0"/>
                </a:lnTo>
                <a:lnTo>
                  <a:pt x="0" y="0"/>
                </a:lnTo>
                <a:lnTo>
                  <a:pt x="0" y="3024903"/>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2" id="12"/>
          <p:cNvSpPr/>
          <p:nvPr/>
        </p:nvSpPr>
        <p:spPr>
          <a:xfrm flipH="false" flipV="false" rot="0">
            <a:off x="15306377" y="7401129"/>
            <a:ext cx="2885871" cy="2885871"/>
          </a:xfrm>
          <a:custGeom>
            <a:avLst/>
            <a:gdLst/>
            <a:ahLst/>
            <a:cxnLst/>
            <a:rect r="r" b="b" t="t" l="l"/>
            <a:pathLst>
              <a:path h="2885871" w="2885871">
                <a:moveTo>
                  <a:pt x="0" y="0"/>
                </a:moveTo>
                <a:lnTo>
                  <a:pt x="2885872" y="0"/>
                </a:lnTo>
                <a:lnTo>
                  <a:pt x="2885872" y="2885871"/>
                </a:lnTo>
                <a:lnTo>
                  <a:pt x="0" y="2885871"/>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13" id="13"/>
          <p:cNvSpPr txBox="true"/>
          <p:nvPr/>
        </p:nvSpPr>
        <p:spPr>
          <a:xfrm rot="-318865">
            <a:off x="4021228" y="1774600"/>
            <a:ext cx="10228110" cy="1260475"/>
          </a:xfrm>
          <a:prstGeom prst="rect">
            <a:avLst/>
          </a:prstGeom>
        </p:spPr>
        <p:txBody>
          <a:bodyPr anchor="t" rtlCol="false" tIns="0" lIns="0" bIns="0" rIns="0">
            <a:spAutoFit/>
          </a:bodyPr>
          <a:lstStyle/>
          <a:p>
            <a:pPr algn="ctr">
              <a:lnSpc>
                <a:spcPts val="9799"/>
              </a:lnSpc>
              <a:spcBef>
                <a:spcPct val="0"/>
              </a:spcBef>
            </a:pPr>
            <a:r>
              <a:rPr lang="en-US" sz="6999" spc="-279">
                <a:solidFill>
                  <a:srgbClr val="FFE147"/>
                </a:solidFill>
                <a:latin typeface="Childos Arabic Semi-Bold"/>
              </a:rPr>
              <a:t>Dampak Pembangunan Irigasi</a:t>
            </a:r>
          </a:p>
        </p:txBody>
      </p:sp>
      <p:sp>
        <p:nvSpPr>
          <p:cNvPr name="TextBox 14" id="14"/>
          <p:cNvSpPr txBox="true"/>
          <p:nvPr/>
        </p:nvSpPr>
        <p:spPr>
          <a:xfrm rot="0">
            <a:off x="1792794" y="4376699"/>
            <a:ext cx="5310395" cy="1870928"/>
          </a:xfrm>
          <a:prstGeom prst="rect">
            <a:avLst/>
          </a:prstGeom>
        </p:spPr>
        <p:txBody>
          <a:bodyPr anchor="t" rtlCol="false" tIns="0" lIns="0" bIns="0" rIns="0">
            <a:spAutoFit/>
          </a:bodyPr>
          <a:lstStyle/>
          <a:p>
            <a:pPr algn="ctr">
              <a:lnSpc>
                <a:spcPts val="4164"/>
              </a:lnSpc>
            </a:pPr>
            <a:r>
              <a:rPr lang="en-US" sz="3499" u="sng">
                <a:solidFill>
                  <a:srgbClr val="0F5243"/>
                </a:solidFill>
                <a:latin typeface="Sondos Heavy"/>
              </a:rPr>
              <a:t>Aspek Lingkungan</a:t>
            </a:r>
          </a:p>
          <a:p>
            <a:pPr algn="ctr">
              <a:lnSpc>
                <a:spcPts val="3569"/>
              </a:lnSpc>
            </a:pPr>
            <a:r>
              <a:rPr lang="en-US" sz="3000">
                <a:solidFill>
                  <a:srgbClr val="55917F"/>
                </a:solidFill>
                <a:latin typeface="Sondos Heavy"/>
              </a:rPr>
              <a:t>Air yang berlimpah ini dapat ditampung, sehingga bias mencegah terjadinya banjir</a:t>
            </a:r>
          </a:p>
        </p:txBody>
      </p:sp>
      <p:sp>
        <p:nvSpPr>
          <p:cNvPr name="TextBox 15" id="15"/>
          <p:cNvSpPr txBox="true"/>
          <p:nvPr/>
        </p:nvSpPr>
        <p:spPr>
          <a:xfrm rot="0">
            <a:off x="6488803" y="6680091"/>
            <a:ext cx="5310395" cy="2766212"/>
          </a:xfrm>
          <a:prstGeom prst="rect">
            <a:avLst/>
          </a:prstGeom>
        </p:spPr>
        <p:txBody>
          <a:bodyPr anchor="t" rtlCol="false" tIns="0" lIns="0" bIns="0" rIns="0">
            <a:spAutoFit/>
          </a:bodyPr>
          <a:lstStyle/>
          <a:p>
            <a:pPr algn="ctr">
              <a:lnSpc>
                <a:spcPts val="4164"/>
              </a:lnSpc>
            </a:pPr>
            <a:r>
              <a:rPr lang="en-US" sz="3499" u="sng">
                <a:solidFill>
                  <a:srgbClr val="0F5243"/>
                </a:solidFill>
                <a:latin typeface="Sondos Heavy"/>
              </a:rPr>
              <a:t>Aspek Sosial</a:t>
            </a:r>
          </a:p>
          <a:p>
            <a:pPr algn="ctr">
              <a:lnSpc>
                <a:spcPts val="3569"/>
              </a:lnSpc>
            </a:pPr>
            <a:r>
              <a:rPr lang="en-US" sz="3000">
                <a:solidFill>
                  <a:srgbClr val="55917F"/>
                </a:solidFill>
                <a:latin typeface="Sondos Heavy"/>
              </a:rPr>
              <a:t>Pembuatan sistem Irigasi dilakukan dengan ciri khas masing-masing daerah dengan memanfaatkan sumber daya alam yang ada</a:t>
            </a:r>
          </a:p>
        </p:txBody>
      </p:sp>
      <p:sp>
        <p:nvSpPr>
          <p:cNvPr name="TextBox 16" id="16"/>
          <p:cNvSpPr txBox="true"/>
          <p:nvPr/>
        </p:nvSpPr>
        <p:spPr>
          <a:xfrm rot="0">
            <a:off x="11184811" y="4063486"/>
            <a:ext cx="5310395" cy="2766212"/>
          </a:xfrm>
          <a:prstGeom prst="rect">
            <a:avLst/>
          </a:prstGeom>
        </p:spPr>
        <p:txBody>
          <a:bodyPr anchor="t" rtlCol="false" tIns="0" lIns="0" bIns="0" rIns="0">
            <a:spAutoFit/>
          </a:bodyPr>
          <a:lstStyle/>
          <a:p>
            <a:pPr algn="ctr">
              <a:lnSpc>
                <a:spcPts val="4164"/>
              </a:lnSpc>
            </a:pPr>
            <a:r>
              <a:rPr lang="en-US" sz="3499" u="sng">
                <a:solidFill>
                  <a:srgbClr val="0F5243"/>
                </a:solidFill>
                <a:latin typeface="Sondos Heavy"/>
              </a:rPr>
              <a:t>Aspek Ekonomi</a:t>
            </a:r>
          </a:p>
          <a:p>
            <a:pPr algn="ctr">
              <a:lnSpc>
                <a:spcPts val="3569"/>
              </a:lnSpc>
            </a:pPr>
            <a:r>
              <a:rPr lang="en-US" sz="3000">
                <a:solidFill>
                  <a:srgbClr val="55917F"/>
                </a:solidFill>
                <a:latin typeface="Sondos Heavy"/>
              </a:rPr>
              <a:t>Strategi sistem irigasi diharapkan dapat meningkatkan pendapatan petani, meskipun saat ini masih belum sepenuhnya terrealisasikan</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BEE"/>
        </a:solidFill>
      </p:bgPr>
    </p:bg>
    <p:spTree>
      <p:nvGrpSpPr>
        <p:cNvPr id="1" name=""/>
        <p:cNvGrpSpPr/>
        <p:nvPr/>
      </p:nvGrpSpPr>
      <p:grpSpPr>
        <a:xfrm>
          <a:off x="0" y="0"/>
          <a:ext cx="0" cy="0"/>
          <a:chOff x="0" y="0"/>
          <a:chExt cx="0" cy="0"/>
        </a:xfrm>
      </p:grpSpPr>
      <p:sp>
        <p:nvSpPr>
          <p:cNvPr name="Freeform 2" id="2"/>
          <p:cNvSpPr/>
          <p:nvPr/>
        </p:nvSpPr>
        <p:spPr>
          <a:xfrm flipH="false" flipV="false" rot="0">
            <a:off x="14540947" y="7094440"/>
            <a:ext cx="3747053" cy="3156892"/>
          </a:xfrm>
          <a:custGeom>
            <a:avLst/>
            <a:gdLst/>
            <a:ahLst/>
            <a:cxnLst/>
            <a:rect r="r" b="b" t="t" l="l"/>
            <a:pathLst>
              <a:path h="3156892" w="3747053">
                <a:moveTo>
                  <a:pt x="0" y="0"/>
                </a:moveTo>
                <a:lnTo>
                  <a:pt x="3747053" y="0"/>
                </a:lnTo>
                <a:lnTo>
                  <a:pt x="3747053" y="3156892"/>
                </a:lnTo>
                <a:lnTo>
                  <a:pt x="0" y="31568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1578706" y="7289090"/>
            <a:ext cx="2962241" cy="2962241"/>
          </a:xfrm>
          <a:custGeom>
            <a:avLst/>
            <a:gdLst/>
            <a:ahLst/>
            <a:cxnLst/>
            <a:rect r="r" b="b" t="t" l="l"/>
            <a:pathLst>
              <a:path h="2962241" w="2962241">
                <a:moveTo>
                  <a:pt x="0" y="0"/>
                </a:moveTo>
                <a:lnTo>
                  <a:pt x="2962241" y="0"/>
                </a:lnTo>
                <a:lnTo>
                  <a:pt x="2962241" y="2962242"/>
                </a:lnTo>
                <a:lnTo>
                  <a:pt x="0" y="29622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7808556" y="6594958"/>
            <a:ext cx="3730993" cy="3656374"/>
          </a:xfrm>
          <a:custGeom>
            <a:avLst/>
            <a:gdLst/>
            <a:ahLst/>
            <a:cxnLst/>
            <a:rect r="r" b="b" t="t" l="l"/>
            <a:pathLst>
              <a:path h="3656374" w="3730993">
                <a:moveTo>
                  <a:pt x="0" y="0"/>
                </a:moveTo>
                <a:lnTo>
                  <a:pt x="3730993" y="0"/>
                </a:lnTo>
                <a:lnTo>
                  <a:pt x="3730993" y="3656374"/>
                </a:lnTo>
                <a:lnTo>
                  <a:pt x="0" y="365637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0" y="0"/>
            <a:ext cx="2587452" cy="2587452"/>
          </a:xfrm>
          <a:custGeom>
            <a:avLst/>
            <a:gdLst/>
            <a:ahLst/>
            <a:cxnLst/>
            <a:rect r="r" b="b" t="t" l="l"/>
            <a:pathLst>
              <a:path h="2587452" w="2587452">
                <a:moveTo>
                  <a:pt x="0" y="0"/>
                </a:moveTo>
                <a:lnTo>
                  <a:pt x="2587452" y="0"/>
                </a:lnTo>
                <a:lnTo>
                  <a:pt x="2587452" y="2587452"/>
                </a:lnTo>
                <a:lnTo>
                  <a:pt x="0" y="258745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2416075" y="0"/>
            <a:ext cx="2587452" cy="2587452"/>
          </a:xfrm>
          <a:custGeom>
            <a:avLst/>
            <a:gdLst/>
            <a:ahLst/>
            <a:cxnLst/>
            <a:rect r="r" b="b" t="t" l="l"/>
            <a:pathLst>
              <a:path h="2587452" w="2587452">
                <a:moveTo>
                  <a:pt x="0" y="0"/>
                </a:moveTo>
                <a:lnTo>
                  <a:pt x="2587453" y="0"/>
                </a:lnTo>
                <a:lnTo>
                  <a:pt x="2587453" y="2587452"/>
                </a:lnTo>
                <a:lnTo>
                  <a:pt x="0" y="258745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5003528" y="0"/>
            <a:ext cx="2587452" cy="2587452"/>
          </a:xfrm>
          <a:custGeom>
            <a:avLst/>
            <a:gdLst/>
            <a:ahLst/>
            <a:cxnLst/>
            <a:rect r="r" b="b" t="t" l="l"/>
            <a:pathLst>
              <a:path h="2587452" w="2587452">
                <a:moveTo>
                  <a:pt x="0" y="0"/>
                </a:moveTo>
                <a:lnTo>
                  <a:pt x="2587452" y="0"/>
                </a:lnTo>
                <a:lnTo>
                  <a:pt x="2587452" y="2587452"/>
                </a:lnTo>
                <a:lnTo>
                  <a:pt x="0" y="258745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7590980" y="0"/>
            <a:ext cx="2587452" cy="2587452"/>
          </a:xfrm>
          <a:custGeom>
            <a:avLst/>
            <a:gdLst/>
            <a:ahLst/>
            <a:cxnLst/>
            <a:rect r="r" b="b" t="t" l="l"/>
            <a:pathLst>
              <a:path h="2587452" w="2587452">
                <a:moveTo>
                  <a:pt x="0" y="0"/>
                </a:moveTo>
                <a:lnTo>
                  <a:pt x="2587452" y="0"/>
                </a:lnTo>
                <a:lnTo>
                  <a:pt x="2587452" y="2587452"/>
                </a:lnTo>
                <a:lnTo>
                  <a:pt x="0" y="258745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10178432" y="0"/>
            <a:ext cx="2587452" cy="2587452"/>
          </a:xfrm>
          <a:custGeom>
            <a:avLst/>
            <a:gdLst/>
            <a:ahLst/>
            <a:cxnLst/>
            <a:rect r="r" b="b" t="t" l="l"/>
            <a:pathLst>
              <a:path h="2587452" w="2587452">
                <a:moveTo>
                  <a:pt x="0" y="0"/>
                </a:moveTo>
                <a:lnTo>
                  <a:pt x="2587453" y="0"/>
                </a:lnTo>
                <a:lnTo>
                  <a:pt x="2587453" y="2587452"/>
                </a:lnTo>
                <a:lnTo>
                  <a:pt x="0" y="258745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12765885" y="0"/>
            <a:ext cx="2587452" cy="2587452"/>
          </a:xfrm>
          <a:custGeom>
            <a:avLst/>
            <a:gdLst/>
            <a:ahLst/>
            <a:cxnLst/>
            <a:rect r="r" b="b" t="t" l="l"/>
            <a:pathLst>
              <a:path h="2587452" w="2587452">
                <a:moveTo>
                  <a:pt x="0" y="0"/>
                </a:moveTo>
                <a:lnTo>
                  <a:pt x="2587452" y="0"/>
                </a:lnTo>
                <a:lnTo>
                  <a:pt x="2587452" y="2587452"/>
                </a:lnTo>
                <a:lnTo>
                  <a:pt x="0" y="258745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15353337" y="0"/>
            <a:ext cx="2587452" cy="2587452"/>
          </a:xfrm>
          <a:custGeom>
            <a:avLst/>
            <a:gdLst/>
            <a:ahLst/>
            <a:cxnLst/>
            <a:rect r="r" b="b" t="t" l="l"/>
            <a:pathLst>
              <a:path h="2587452" w="2587452">
                <a:moveTo>
                  <a:pt x="0" y="0"/>
                </a:moveTo>
                <a:lnTo>
                  <a:pt x="2587452" y="0"/>
                </a:lnTo>
                <a:lnTo>
                  <a:pt x="2587452" y="2587452"/>
                </a:lnTo>
                <a:lnTo>
                  <a:pt x="0" y="258745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17772687" y="0"/>
            <a:ext cx="2587452" cy="2587452"/>
          </a:xfrm>
          <a:custGeom>
            <a:avLst/>
            <a:gdLst/>
            <a:ahLst/>
            <a:cxnLst/>
            <a:rect r="r" b="b" t="t" l="l"/>
            <a:pathLst>
              <a:path h="2587452" w="2587452">
                <a:moveTo>
                  <a:pt x="0" y="0"/>
                </a:moveTo>
                <a:lnTo>
                  <a:pt x="2587452" y="0"/>
                </a:lnTo>
                <a:lnTo>
                  <a:pt x="2587452" y="2587452"/>
                </a:lnTo>
                <a:lnTo>
                  <a:pt x="0" y="258745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4240986" y="6994712"/>
            <a:ext cx="3643770" cy="3256619"/>
          </a:xfrm>
          <a:custGeom>
            <a:avLst/>
            <a:gdLst/>
            <a:ahLst/>
            <a:cxnLst/>
            <a:rect r="r" b="b" t="t" l="l"/>
            <a:pathLst>
              <a:path h="3256619" w="3643770">
                <a:moveTo>
                  <a:pt x="0" y="0"/>
                </a:moveTo>
                <a:lnTo>
                  <a:pt x="3643770" y="0"/>
                </a:lnTo>
                <a:lnTo>
                  <a:pt x="3643770" y="3256620"/>
                </a:lnTo>
                <a:lnTo>
                  <a:pt x="0" y="325662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p:cNvSpPr/>
          <p:nvPr/>
        </p:nvSpPr>
        <p:spPr>
          <a:xfrm flipH="false" flipV="false" rot="0">
            <a:off x="292326" y="6594958"/>
            <a:ext cx="3910560" cy="3656374"/>
          </a:xfrm>
          <a:custGeom>
            <a:avLst/>
            <a:gdLst/>
            <a:ahLst/>
            <a:cxnLst/>
            <a:rect r="r" b="b" t="t" l="l"/>
            <a:pathLst>
              <a:path h="3656374" w="3910560">
                <a:moveTo>
                  <a:pt x="0" y="0"/>
                </a:moveTo>
                <a:lnTo>
                  <a:pt x="3910560" y="0"/>
                </a:lnTo>
                <a:lnTo>
                  <a:pt x="3910560" y="3656374"/>
                </a:lnTo>
                <a:lnTo>
                  <a:pt x="0" y="365637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5" id="15"/>
          <p:cNvSpPr txBox="true"/>
          <p:nvPr/>
        </p:nvSpPr>
        <p:spPr>
          <a:xfrm rot="0">
            <a:off x="1742673" y="3487081"/>
            <a:ext cx="14802654" cy="2865499"/>
          </a:xfrm>
          <a:prstGeom prst="rect">
            <a:avLst/>
          </a:prstGeom>
        </p:spPr>
        <p:txBody>
          <a:bodyPr anchor="t" rtlCol="false" tIns="0" lIns="0" bIns="0" rIns="0">
            <a:spAutoFit/>
          </a:bodyPr>
          <a:lstStyle/>
          <a:p>
            <a:pPr algn="ctr">
              <a:lnSpc>
                <a:spcPts val="22134"/>
              </a:lnSpc>
            </a:pPr>
            <a:r>
              <a:rPr lang="en-US" sz="15810" spc="-632">
                <a:solidFill>
                  <a:srgbClr val="0F5243"/>
                </a:solidFill>
                <a:latin typeface="Childos Arabic Semi-Bold"/>
              </a:rPr>
              <a:t>Terimakasih</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E147"/>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8763082" y="-292943"/>
            <a:ext cx="9927349" cy="6894995"/>
          </a:xfrm>
          <a:custGeom>
            <a:avLst/>
            <a:gdLst/>
            <a:ahLst/>
            <a:cxnLst/>
            <a:rect r="r" b="b" t="t" l="l"/>
            <a:pathLst>
              <a:path h="6894995" w="9927349">
                <a:moveTo>
                  <a:pt x="0" y="0"/>
                </a:moveTo>
                <a:lnTo>
                  <a:pt x="9927349" y="0"/>
                </a:lnTo>
                <a:lnTo>
                  <a:pt x="9927349" y="6894995"/>
                </a:lnTo>
                <a:lnTo>
                  <a:pt x="0" y="689499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1182628" y="2807946"/>
            <a:ext cx="6333923" cy="6333923"/>
            <a:chOff x="0" y="0"/>
            <a:chExt cx="3282950" cy="3282950"/>
          </a:xfrm>
        </p:grpSpPr>
        <p:sp>
          <p:nvSpPr>
            <p:cNvPr name="Freeform 4" id="4"/>
            <p:cNvSpPr/>
            <p:nvPr/>
          </p:nvSpPr>
          <p:spPr>
            <a:xfrm flipH="false" flipV="false" rot="0">
              <a:off x="0" y="0"/>
              <a:ext cx="3282950" cy="3282950"/>
            </a:xfrm>
            <a:custGeom>
              <a:avLst/>
              <a:gdLst/>
              <a:ahLst/>
              <a:cxnLst/>
              <a:rect r="r" b="b" t="t" l="l"/>
              <a:pathLst>
                <a:path h="3282950" w="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4"/>
              <a:stretch>
                <a:fillRect l="-16253" t="0" r="-27372" b="0"/>
              </a:stretch>
            </a:blipFill>
          </p:spPr>
        </p:sp>
      </p:grpSp>
      <p:grpSp>
        <p:nvGrpSpPr>
          <p:cNvPr name="Group 5" id="5"/>
          <p:cNvGrpSpPr/>
          <p:nvPr/>
        </p:nvGrpSpPr>
        <p:grpSpPr>
          <a:xfrm rot="0">
            <a:off x="7832460" y="3810715"/>
            <a:ext cx="9703140" cy="6161168"/>
            <a:chOff x="0" y="0"/>
            <a:chExt cx="2555560" cy="1622695"/>
          </a:xfrm>
        </p:grpSpPr>
        <p:sp>
          <p:nvSpPr>
            <p:cNvPr name="Freeform 6" id="6"/>
            <p:cNvSpPr/>
            <p:nvPr/>
          </p:nvSpPr>
          <p:spPr>
            <a:xfrm flipH="false" flipV="false" rot="0">
              <a:off x="0" y="0"/>
              <a:ext cx="2555560" cy="1622695"/>
            </a:xfrm>
            <a:custGeom>
              <a:avLst/>
              <a:gdLst/>
              <a:ahLst/>
              <a:cxnLst/>
              <a:rect r="r" b="b" t="t" l="l"/>
              <a:pathLst>
                <a:path h="1622695" w="2555560">
                  <a:moveTo>
                    <a:pt x="63032" y="0"/>
                  </a:moveTo>
                  <a:lnTo>
                    <a:pt x="2492527" y="0"/>
                  </a:lnTo>
                  <a:cubicBezTo>
                    <a:pt x="2527339" y="0"/>
                    <a:pt x="2555560" y="28221"/>
                    <a:pt x="2555560" y="63032"/>
                  </a:cubicBezTo>
                  <a:lnTo>
                    <a:pt x="2555560" y="1559662"/>
                  </a:lnTo>
                  <a:cubicBezTo>
                    <a:pt x="2555560" y="1594474"/>
                    <a:pt x="2527339" y="1622695"/>
                    <a:pt x="2492527" y="1622695"/>
                  </a:cubicBezTo>
                  <a:lnTo>
                    <a:pt x="63032" y="1622695"/>
                  </a:lnTo>
                  <a:cubicBezTo>
                    <a:pt x="28221" y="1622695"/>
                    <a:pt x="0" y="1594474"/>
                    <a:pt x="0" y="1559662"/>
                  </a:cubicBezTo>
                  <a:lnTo>
                    <a:pt x="0" y="63032"/>
                  </a:lnTo>
                  <a:cubicBezTo>
                    <a:pt x="0" y="28221"/>
                    <a:pt x="28221" y="0"/>
                    <a:pt x="63032" y="0"/>
                  </a:cubicBezTo>
                  <a:close/>
                </a:path>
              </a:pathLst>
            </a:custGeom>
            <a:solidFill>
              <a:srgbClr val="FFFBEE"/>
            </a:solidFill>
            <a:ln>
              <a:noFill/>
            </a:ln>
          </p:spPr>
        </p:sp>
        <p:sp>
          <p:nvSpPr>
            <p:cNvPr name="TextBox 7" id="7"/>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0" y="695325"/>
            <a:ext cx="9998227" cy="2112600"/>
          </a:xfrm>
          <a:prstGeom prst="rect">
            <a:avLst/>
          </a:prstGeom>
        </p:spPr>
        <p:txBody>
          <a:bodyPr anchor="t" rtlCol="false" tIns="0" lIns="0" bIns="0" rIns="0">
            <a:spAutoFit/>
          </a:bodyPr>
          <a:lstStyle/>
          <a:p>
            <a:pPr>
              <a:lnSpc>
                <a:spcPts val="16375"/>
              </a:lnSpc>
            </a:pPr>
            <a:r>
              <a:rPr lang="en-US" sz="11696" spc="-467">
                <a:solidFill>
                  <a:srgbClr val="226959"/>
                </a:solidFill>
                <a:latin typeface="Childos Arabic Semi-Bold"/>
              </a:rPr>
              <a:t>Sistem Pengairan</a:t>
            </a:r>
          </a:p>
        </p:txBody>
      </p:sp>
      <p:sp>
        <p:nvSpPr>
          <p:cNvPr name="TextBox 9" id="9"/>
          <p:cNvSpPr txBox="true"/>
          <p:nvPr/>
        </p:nvSpPr>
        <p:spPr>
          <a:xfrm rot="0">
            <a:off x="8112914" y="4168239"/>
            <a:ext cx="9146386" cy="5685080"/>
          </a:xfrm>
          <a:prstGeom prst="rect">
            <a:avLst/>
          </a:prstGeom>
        </p:spPr>
        <p:txBody>
          <a:bodyPr anchor="t" rtlCol="false" tIns="0" lIns="0" bIns="0" rIns="0">
            <a:spAutoFit/>
          </a:bodyPr>
          <a:lstStyle/>
          <a:p>
            <a:pPr algn="just" marL="817247" indent="-408623" lvl="1">
              <a:lnSpc>
                <a:spcPts val="5677"/>
              </a:lnSpc>
              <a:buFont typeface="Arial"/>
              <a:buChar char="•"/>
            </a:pPr>
            <a:r>
              <a:rPr lang="en-US" sz="3785" spc="-113">
                <a:solidFill>
                  <a:srgbClr val="226959"/>
                </a:solidFill>
                <a:latin typeface="Sondos Bold"/>
              </a:rPr>
              <a:t>Sistem pengairan (irigasi) merupakan semua atau segala kegiatan yang mempunyai hubungan dengan usaha untuk mendapatkan air guna keperluan pertanian. </a:t>
            </a:r>
          </a:p>
          <a:p>
            <a:pPr algn="just" marL="817247" indent="-408623" lvl="1">
              <a:lnSpc>
                <a:spcPts val="5677"/>
              </a:lnSpc>
              <a:buFont typeface="Arial"/>
              <a:buChar char="•"/>
            </a:pPr>
            <a:r>
              <a:rPr lang="en-US" sz="3785" spc="-113">
                <a:solidFill>
                  <a:srgbClr val="226959"/>
                </a:solidFill>
                <a:latin typeface="Sondos Bold"/>
              </a:rPr>
              <a:t>Upaya mendapatkan air dilakukan dengan perencanaan, pembuatan, pengelolaan, serta pemeliharaan sarana untuk mengambil air dari sumber air.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FBEE"/>
        </a:solidFill>
      </p:bgPr>
    </p:bg>
    <p:spTree>
      <p:nvGrpSpPr>
        <p:cNvPr id="1" name=""/>
        <p:cNvGrpSpPr/>
        <p:nvPr/>
      </p:nvGrpSpPr>
      <p:grpSpPr>
        <a:xfrm>
          <a:off x="0" y="0"/>
          <a:ext cx="0" cy="0"/>
          <a:chOff x="0" y="0"/>
          <a:chExt cx="0" cy="0"/>
        </a:xfrm>
      </p:grpSpPr>
      <p:sp>
        <p:nvSpPr>
          <p:cNvPr name="Freeform 2" id="2"/>
          <p:cNvSpPr/>
          <p:nvPr/>
        </p:nvSpPr>
        <p:spPr>
          <a:xfrm flipH="false" flipV="false" rot="0">
            <a:off x="-1817225" y="4623553"/>
            <a:ext cx="6666782" cy="9269494"/>
          </a:xfrm>
          <a:custGeom>
            <a:avLst/>
            <a:gdLst/>
            <a:ahLst/>
            <a:cxnLst/>
            <a:rect r="r" b="b" t="t" l="l"/>
            <a:pathLst>
              <a:path h="9269494" w="6666782">
                <a:moveTo>
                  <a:pt x="0" y="0"/>
                </a:moveTo>
                <a:lnTo>
                  <a:pt x="6666783" y="0"/>
                </a:lnTo>
                <a:lnTo>
                  <a:pt x="6666783" y="9269494"/>
                </a:lnTo>
                <a:lnTo>
                  <a:pt x="0" y="92694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3925909" y="-1922290"/>
            <a:ext cx="6666782" cy="9269494"/>
          </a:xfrm>
          <a:custGeom>
            <a:avLst/>
            <a:gdLst/>
            <a:ahLst/>
            <a:cxnLst/>
            <a:rect r="r" b="b" t="t" l="l"/>
            <a:pathLst>
              <a:path h="9269494" w="6666782">
                <a:moveTo>
                  <a:pt x="0" y="0"/>
                </a:moveTo>
                <a:lnTo>
                  <a:pt x="6666782" y="0"/>
                </a:lnTo>
                <a:lnTo>
                  <a:pt x="6666782" y="9269495"/>
                </a:lnTo>
                <a:lnTo>
                  <a:pt x="0" y="926949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5400000">
            <a:off x="11331786" y="-521564"/>
            <a:ext cx="2995498" cy="8859529"/>
            <a:chOff x="0" y="0"/>
            <a:chExt cx="457831" cy="1354089"/>
          </a:xfrm>
        </p:grpSpPr>
        <p:sp>
          <p:nvSpPr>
            <p:cNvPr name="Freeform 5" id="5"/>
            <p:cNvSpPr/>
            <p:nvPr/>
          </p:nvSpPr>
          <p:spPr>
            <a:xfrm flipH="false" flipV="false" rot="0">
              <a:off x="0" y="0"/>
              <a:ext cx="457831" cy="1354089"/>
            </a:xfrm>
            <a:custGeom>
              <a:avLst/>
              <a:gdLst/>
              <a:ahLst/>
              <a:cxnLst/>
              <a:rect r="r" b="b" t="t" l="l"/>
              <a:pathLst>
                <a:path h="1354089" w="457831">
                  <a:moveTo>
                    <a:pt x="152693" y="19070"/>
                  </a:moveTo>
                  <a:cubicBezTo>
                    <a:pt x="176089" y="7556"/>
                    <a:pt x="202849" y="0"/>
                    <a:pt x="229039" y="0"/>
                  </a:cubicBezTo>
                  <a:cubicBezTo>
                    <a:pt x="255230" y="0"/>
                    <a:pt x="280431" y="6476"/>
                    <a:pt x="303656" y="17990"/>
                  </a:cubicBezTo>
                  <a:cubicBezTo>
                    <a:pt x="304151" y="18350"/>
                    <a:pt x="304645" y="18350"/>
                    <a:pt x="305138" y="18710"/>
                  </a:cubicBezTo>
                  <a:cubicBezTo>
                    <a:pt x="392356" y="64765"/>
                    <a:pt x="456596" y="186379"/>
                    <a:pt x="457831" y="340526"/>
                  </a:cubicBezTo>
                  <a:lnTo>
                    <a:pt x="457831" y="1354089"/>
                  </a:lnTo>
                  <a:lnTo>
                    <a:pt x="0" y="1354089"/>
                  </a:lnTo>
                  <a:lnTo>
                    <a:pt x="0" y="341278"/>
                  </a:lnTo>
                  <a:cubicBezTo>
                    <a:pt x="1235" y="185660"/>
                    <a:pt x="64487" y="64045"/>
                    <a:pt x="152693" y="19070"/>
                  </a:cubicBezTo>
                </a:path>
              </a:pathLst>
            </a:custGeom>
            <a:solidFill>
              <a:srgbClr val="F7EF54"/>
            </a:solidFill>
          </p:spPr>
        </p:sp>
        <p:sp>
          <p:nvSpPr>
            <p:cNvPr name="TextBox 6" id="6"/>
            <p:cNvSpPr txBox="true"/>
            <p:nvPr/>
          </p:nvSpPr>
          <p:spPr>
            <a:xfrm>
              <a:off x="0" y="88900"/>
              <a:ext cx="660400" cy="7239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5400000">
            <a:off x="10621480" y="3378860"/>
            <a:ext cx="4416111" cy="8859529"/>
            <a:chOff x="0" y="0"/>
            <a:chExt cx="645261" cy="1294511"/>
          </a:xfrm>
        </p:grpSpPr>
        <p:sp>
          <p:nvSpPr>
            <p:cNvPr name="Freeform 8" id="8"/>
            <p:cNvSpPr/>
            <p:nvPr/>
          </p:nvSpPr>
          <p:spPr>
            <a:xfrm flipH="false" flipV="false" rot="0">
              <a:off x="0" y="0"/>
              <a:ext cx="645261" cy="1294511"/>
            </a:xfrm>
            <a:custGeom>
              <a:avLst/>
              <a:gdLst/>
              <a:ahLst/>
              <a:cxnLst/>
              <a:rect r="r" b="b" t="t" l="l"/>
              <a:pathLst>
                <a:path h="1294511" w="645261">
                  <a:moveTo>
                    <a:pt x="215203" y="19070"/>
                  </a:moveTo>
                  <a:cubicBezTo>
                    <a:pt x="248177" y="7556"/>
                    <a:pt x="285893" y="0"/>
                    <a:pt x="322804" y="0"/>
                  </a:cubicBezTo>
                  <a:cubicBezTo>
                    <a:pt x="359717" y="0"/>
                    <a:pt x="395236" y="6476"/>
                    <a:pt x="427968" y="17990"/>
                  </a:cubicBezTo>
                  <a:cubicBezTo>
                    <a:pt x="428665" y="18350"/>
                    <a:pt x="429361" y="18350"/>
                    <a:pt x="430057" y="18710"/>
                  </a:cubicBezTo>
                  <a:cubicBezTo>
                    <a:pt x="552981" y="64765"/>
                    <a:pt x="643520" y="186379"/>
                    <a:pt x="645261" y="339202"/>
                  </a:cubicBezTo>
                  <a:lnTo>
                    <a:pt x="645261" y="1294511"/>
                  </a:lnTo>
                  <a:lnTo>
                    <a:pt x="0" y="1294511"/>
                  </a:lnTo>
                  <a:lnTo>
                    <a:pt x="0" y="339911"/>
                  </a:lnTo>
                  <a:cubicBezTo>
                    <a:pt x="1741" y="185660"/>
                    <a:pt x="90887" y="64045"/>
                    <a:pt x="215203" y="19070"/>
                  </a:cubicBezTo>
                </a:path>
              </a:pathLst>
            </a:custGeom>
            <a:solidFill>
              <a:srgbClr val="F7EF54"/>
            </a:solidFill>
          </p:spPr>
        </p:sp>
        <p:sp>
          <p:nvSpPr>
            <p:cNvPr name="TextBox 9" id="9"/>
            <p:cNvSpPr txBox="true"/>
            <p:nvPr/>
          </p:nvSpPr>
          <p:spPr>
            <a:xfrm>
              <a:off x="0" y="88900"/>
              <a:ext cx="660400" cy="72390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1516166" y="2712458"/>
            <a:ext cx="6217729" cy="6217729"/>
          </a:xfrm>
          <a:custGeom>
            <a:avLst/>
            <a:gdLst/>
            <a:ahLst/>
            <a:cxnLst/>
            <a:rect r="r" b="b" t="t" l="l"/>
            <a:pathLst>
              <a:path h="6217729" w="6217729">
                <a:moveTo>
                  <a:pt x="0" y="0"/>
                </a:moveTo>
                <a:lnTo>
                  <a:pt x="6217729" y="0"/>
                </a:lnTo>
                <a:lnTo>
                  <a:pt x="6217729" y="6217728"/>
                </a:lnTo>
                <a:lnTo>
                  <a:pt x="0" y="62177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028700" y="-123825"/>
            <a:ext cx="9561141" cy="2004052"/>
          </a:xfrm>
          <a:prstGeom prst="rect">
            <a:avLst/>
          </a:prstGeom>
        </p:spPr>
        <p:txBody>
          <a:bodyPr anchor="t" rtlCol="false" tIns="0" lIns="0" bIns="0" rIns="0">
            <a:spAutoFit/>
          </a:bodyPr>
          <a:lstStyle/>
          <a:p>
            <a:pPr>
              <a:lnSpc>
                <a:spcPts val="15538"/>
              </a:lnSpc>
            </a:pPr>
            <a:r>
              <a:rPr lang="en-US" sz="11099" spc="-443">
                <a:solidFill>
                  <a:srgbClr val="FFE147"/>
                </a:solidFill>
                <a:latin typeface="Childos Arabic Semi-Bold"/>
              </a:rPr>
              <a:t>Tujuan Pengairan</a:t>
            </a:r>
          </a:p>
        </p:txBody>
      </p:sp>
      <p:sp>
        <p:nvSpPr>
          <p:cNvPr name="TextBox 12" id="12"/>
          <p:cNvSpPr txBox="true"/>
          <p:nvPr/>
        </p:nvSpPr>
        <p:spPr>
          <a:xfrm rot="0">
            <a:off x="8399771" y="2872620"/>
            <a:ext cx="8190796" cy="1750933"/>
          </a:xfrm>
          <a:prstGeom prst="rect">
            <a:avLst/>
          </a:prstGeom>
        </p:spPr>
        <p:txBody>
          <a:bodyPr anchor="t" rtlCol="false" tIns="0" lIns="0" bIns="0" rIns="0">
            <a:spAutoFit/>
          </a:bodyPr>
          <a:lstStyle/>
          <a:p>
            <a:pPr algn="just" marL="771669" indent="-385835" lvl="1">
              <a:lnSpc>
                <a:spcPts val="4646"/>
              </a:lnSpc>
              <a:buFont typeface="Arial"/>
              <a:buChar char="•"/>
            </a:pPr>
            <a:r>
              <a:rPr lang="en-US" sz="3574">
                <a:solidFill>
                  <a:srgbClr val="226959"/>
                </a:solidFill>
                <a:latin typeface="Sondos Bold"/>
              </a:rPr>
              <a:t>Tujuan Langsung : membasahi tanah berkaitan dengan kapasitas kandungan air dan udara dalam tanah.</a:t>
            </a:r>
          </a:p>
        </p:txBody>
      </p:sp>
      <p:sp>
        <p:nvSpPr>
          <p:cNvPr name="TextBox 13" id="13"/>
          <p:cNvSpPr txBox="true"/>
          <p:nvPr/>
        </p:nvSpPr>
        <p:spPr>
          <a:xfrm rot="0">
            <a:off x="8312781" y="5819009"/>
            <a:ext cx="7952139" cy="4188146"/>
          </a:xfrm>
          <a:prstGeom prst="rect">
            <a:avLst/>
          </a:prstGeom>
        </p:spPr>
        <p:txBody>
          <a:bodyPr anchor="t" rtlCol="false" tIns="0" lIns="0" bIns="0" rIns="0">
            <a:spAutoFit/>
          </a:bodyPr>
          <a:lstStyle/>
          <a:p>
            <a:pPr algn="just" marL="696221" indent="-348110" lvl="1">
              <a:lnSpc>
                <a:spcPts val="4192"/>
              </a:lnSpc>
              <a:buFont typeface="Arial"/>
              <a:buChar char="•"/>
            </a:pPr>
            <a:r>
              <a:rPr lang="en-US" sz="3224">
                <a:solidFill>
                  <a:srgbClr val="226959"/>
                </a:solidFill>
                <a:latin typeface="Sondos Bold"/>
              </a:rPr>
              <a:t>Tujuan Tidak langsung : mengatur suhu dari tanah, mencuci tanah yang mengandung racun, mengangkut bahan pupuk dengan melalui aliran air yang ada, menaikkan muka air tanah, meningkatkan elevasi suatu daerah dengan cara mengalirkan air dan mengendapkan lumpur yang terbawa air</a:t>
            </a:r>
          </a:p>
        </p:txBody>
      </p:sp>
      <p:sp>
        <p:nvSpPr>
          <p:cNvPr name="TextBox 14" id="14"/>
          <p:cNvSpPr txBox="true"/>
          <p:nvPr/>
        </p:nvSpPr>
        <p:spPr>
          <a:xfrm rot="0">
            <a:off x="7958422" y="1775452"/>
            <a:ext cx="4681968" cy="635000"/>
          </a:xfrm>
          <a:prstGeom prst="rect">
            <a:avLst/>
          </a:prstGeom>
        </p:spPr>
        <p:txBody>
          <a:bodyPr anchor="t" rtlCol="false" tIns="0" lIns="0" bIns="0" rIns="0">
            <a:spAutoFit/>
          </a:bodyPr>
          <a:lstStyle/>
          <a:p>
            <a:pPr algn="ctr">
              <a:lnSpc>
                <a:spcPts val="4900"/>
              </a:lnSpc>
              <a:spcBef>
                <a:spcPct val="0"/>
              </a:spcBef>
            </a:pPr>
            <a:r>
              <a:rPr lang="en-US" sz="3500">
                <a:solidFill>
                  <a:srgbClr val="000000"/>
                </a:solidFill>
                <a:latin typeface="Childos Arabic"/>
              </a:rPr>
              <a:t>Berdasarkan golongannya:</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FBEE"/>
        </a:solidFill>
      </p:bgPr>
    </p:bg>
    <p:spTree>
      <p:nvGrpSpPr>
        <p:cNvPr id="1" name=""/>
        <p:cNvGrpSpPr/>
        <p:nvPr/>
      </p:nvGrpSpPr>
      <p:grpSpPr>
        <a:xfrm>
          <a:off x="0" y="0"/>
          <a:ext cx="0" cy="0"/>
          <a:chOff x="0" y="0"/>
          <a:chExt cx="0" cy="0"/>
        </a:xfrm>
      </p:grpSpPr>
      <p:sp>
        <p:nvSpPr>
          <p:cNvPr name="Freeform 2" id="2"/>
          <p:cNvSpPr/>
          <p:nvPr/>
        </p:nvSpPr>
        <p:spPr>
          <a:xfrm flipH="false" flipV="false" rot="0">
            <a:off x="-2826517" y="4003053"/>
            <a:ext cx="9844862" cy="8552724"/>
          </a:xfrm>
          <a:custGeom>
            <a:avLst/>
            <a:gdLst/>
            <a:ahLst/>
            <a:cxnLst/>
            <a:rect r="r" b="b" t="t" l="l"/>
            <a:pathLst>
              <a:path h="8552724" w="9844862">
                <a:moveTo>
                  <a:pt x="0" y="0"/>
                </a:moveTo>
                <a:lnTo>
                  <a:pt x="9844862" y="0"/>
                </a:lnTo>
                <a:lnTo>
                  <a:pt x="9844862" y="8552723"/>
                </a:lnTo>
                <a:lnTo>
                  <a:pt x="0" y="85527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253269" y="2997222"/>
            <a:ext cx="6181759" cy="6261078"/>
            <a:chOff x="0" y="0"/>
            <a:chExt cx="2277336" cy="2306556"/>
          </a:xfrm>
        </p:grpSpPr>
        <p:sp>
          <p:nvSpPr>
            <p:cNvPr name="Freeform 4" id="4"/>
            <p:cNvSpPr/>
            <p:nvPr/>
          </p:nvSpPr>
          <p:spPr>
            <a:xfrm flipH="false" flipV="false" rot="0">
              <a:off x="0" y="0"/>
              <a:ext cx="2277336" cy="2306556"/>
            </a:xfrm>
            <a:custGeom>
              <a:avLst/>
              <a:gdLst/>
              <a:ahLst/>
              <a:cxnLst/>
              <a:rect r="r" b="b" t="t" l="l"/>
              <a:pathLst>
                <a:path h="2306556" w="2277336">
                  <a:moveTo>
                    <a:pt x="98938" y="0"/>
                  </a:moveTo>
                  <a:lnTo>
                    <a:pt x="2178397" y="0"/>
                  </a:lnTo>
                  <a:cubicBezTo>
                    <a:pt x="2233039" y="0"/>
                    <a:pt x="2277336" y="44296"/>
                    <a:pt x="2277336" y="98938"/>
                  </a:cubicBezTo>
                  <a:lnTo>
                    <a:pt x="2277336" y="2207618"/>
                  </a:lnTo>
                  <a:cubicBezTo>
                    <a:pt x="2277336" y="2262260"/>
                    <a:pt x="2233039" y="2306556"/>
                    <a:pt x="2178397" y="2306556"/>
                  </a:cubicBezTo>
                  <a:lnTo>
                    <a:pt x="98938" y="2306556"/>
                  </a:lnTo>
                  <a:cubicBezTo>
                    <a:pt x="44296" y="2306556"/>
                    <a:pt x="0" y="2262260"/>
                    <a:pt x="0" y="2207618"/>
                  </a:cubicBezTo>
                  <a:lnTo>
                    <a:pt x="0" y="98938"/>
                  </a:lnTo>
                  <a:cubicBezTo>
                    <a:pt x="0" y="44296"/>
                    <a:pt x="44296" y="0"/>
                    <a:pt x="98938" y="0"/>
                  </a:cubicBezTo>
                  <a:close/>
                </a:path>
              </a:pathLst>
            </a:custGeom>
            <a:solidFill>
              <a:srgbClr val="FFE147"/>
            </a:solidFill>
            <a:ln>
              <a:noFill/>
            </a:ln>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1919932">
            <a:off x="81383" y="635409"/>
            <a:ext cx="2130486" cy="918046"/>
          </a:xfrm>
          <a:custGeom>
            <a:avLst/>
            <a:gdLst/>
            <a:ahLst/>
            <a:cxnLst/>
            <a:rect r="r" b="b" t="t" l="l"/>
            <a:pathLst>
              <a:path h="918046" w="2130486">
                <a:moveTo>
                  <a:pt x="0" y="0"/>
                </a:moveTo>
                <a:lnTo>
                  <a:pt x="2130486" y="0"/>
                </a:lnTo>
                <a:lnTo>
                  <a:pt x="2130486" y="918046"/>
                </a:lnTo>
                <a:lnTo>
                  <a:pt x="0" y="9180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189106" y="917575"/>
            <a:ext cx="13719970" cy="1260475"/>
          </a:xfrm>
          <a:prstGeom prst="rect">
            <a:avLst/>
          </a:prstGeom>
        </p:spPr>
        <p:txBody>
          <a:bodyPr anchor="t" rtlCol="false" tIns="0" lIns="0" bIns="0" rIns="0">
            <a:spAutoFit/>
          </a:bodyPr>
          <a:lstStyle/>
          <a:p>
            <a:pPr algn="ctr">
              <a:lnSpc>
                <a:spcPts val="9799"/>
              </a:lnSpc>
            </a:pPr>
            <a:r>
              <a:rPr lang="en-US" sz="6999" spc="-279">
                <a:solidFill>
                  <a:srgbClr val="226959"/>
                </a:solidFill>
                <a:latin typeface="Childos Arabic Semi-Bold"/>
              </a:rPr>
              <a:t>Definisi irigasi sebagai cara pemberian air</a:t>
            </a:r>
          </a:p>
        </p:txBody>
      </p:sp>
      <p:grpSp>
        <p:nvGrpSpPr>
          <p:cNvPr name="Group 8" id="8"/>
          <p:cNvGrpSpPr/>
          <p:nvPr/>
        </p:nvGrpSpPr>
        <p:grpSpPr>
          <a:xfrm rot="-8739898">
            <a:off x="15027361" y="-1133962"/>
            <a:ext cx="3788856" cy="4456788"/>
            <a:chOff x="0" y="0"/>
            <a:chExt cx="5051808" cy="5942384"/>
          </a:xfrm>
        </p:grpSpPr>
        <p:sp>
          <p:nvSpPr>
            <p:cNvPr name="Freeform 9" id="9"/>
            <p:cNvSpPr/>
            <p:nvPr/>
          </p:nvSpPr>
          <p:spPr>
            <a:xfrm flipH="false" flipV="false" rot="-996455">
              <a:off x="596640" y="1063380"/>
              <a:ext cx="3702718" cy="3757371"/>
            </a:xfrm>
            <a:custGeom>
              <a:avLst/>
              <a:gdLst/>
              <a:ahLst/>
              <a:cxnLst/>
              <a:rect r="r" b="b" t="t" l="l"/>
              <a:pathLst>
                <a:path h="3757371" w="3702718">
                  <a:moveTo>
                    <a:pt x="0" y="0"/>
                  </a:moveTo>
                  <a:lnTo>
                    <a:pt x="3702718" y="0"/>
                  </a:lnTo>
                  <a:lnTo>
                    <a:pt x="3702718" y="3757371"/>
                  </a:lnTo>
                  <a:lnTo>
                    <a:pt x="0" y="375737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996455">
              <a:off x="2828151" y="234081"/>
              <a:ext cx="1954505" cy="2168660"/>
            </a:xfrm>
            <a:custGeom>
              <a:avLst/>
              <a:gdLst/>
              <a:ahLst/>
              <a:cxnLst/>
              <a:rect r="r" b="b" t="t" l="l"/>
              <a:pathLst>
                <a:path h="2168660" w="1954505">
                  <a:moveTo>
                    <a:pt x="0" y="0"/>
                  </a:moveTo>
                  <a:lnTo>
                    <a:pt x="1954505" y="0"/>
                  </a:lnTo>
                  <a:lnTo>
                    <a:pt x="1954505" y="2168660"/>
                  </a:lnTo>
                  <a:lnTo>
                    <a:pt x="0" y="216866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1703544">
              <a:off x="194517" y="3818081"/>
              <a:ext cx="2850358" cy="1539193"/>
            </a:xfrm>
            <a:custGeom>
              <a:avLst/>
              <a:gdLst/>
              <a:ahLst/>
              <a:cxnLst/>
              <a:rect r="r" b="b" t="t" l="l"/>
              <a:pathLst>
                <a:path h="1539193" w="2850358">
                  <a:moveTo>
                    <a:pt x="0" y="0"/>
                  </a:moveTo>
                  <a:lnTo>
                    <a:pt x="2850357" y="0"/>
                  </a:lnTo>
                  <a:lnTo>
                    <a:pt x="2850357" y="1539193"/>
                  </a:lnTo>
                  <a:lnTo>
                    <a:pt x="0" y="153919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grpSp>
        <p:nvGrpSpPr>
          <p:cNvPr name="Group 12" id="12"/>
          <p:cNvGrpSpPr/>
          <p:nvPr/>
        </p:nvGrpSpPr>
        <p:grpSpPr>
          <a:xfrm rot="0">
            <a:off x="9144000" y="2997222"/>
            <a:ext cx="6181759" cy="6261078"/>
            <a:chOff x="0" y="0"/>
            <a:chExt cx="2277336" cy="2306556"/>
          </a:xfrm>
        </p:grpSpPr>
        <p:sp>
          <p:nvSpPr>
            <p:cNvPr name="Freeform 13" id="13"/>
            <p:cNvSpPr/>
            <p:nvPr/>
          </p:nvSpPr>
          <p:spPr>
            <a:xfrm flipH="false" flipV="false" rot="0">
              <a:off x="0" y="0"/>
              <a:ext cx="2277336" cy="2306556"/>
            </a:xfrm>
            <a:custGeom>
              <a:avLst/>
              <a:gdLst/>
              <a:ahLst/>
              <a:cxnLst/>
              <a:rect r="r" b="b" t="t" l="l"/>
              <a:pathLst>
                <a:path h="2306556" w="2277336">
                  <a:moveTo>
                    <a:pt x="98938" y="0"/>
                  </a:moveTo>
                  <a:lnTo>
                    <a:pt x="2178397" y="0"/>
                  </a:lnTo>
                  <a:cubicBezTo>
                    <a:pt x="2233039" y="0"/>
                    <a:pt x="2277336" y="44296"/>
                    <a:pt x="2277336" y="98938"/>
                  </a:cubicBezTo>
                  <a:lnTo>
                    <a:pt x="2277336" y="2207618"/>
                  </a:lnTo>
                  <a:cubicBezTo>
                    <a:pt x="2277336" y="2262260"/>
                    <a:pt x="2233039" y="2306556"/>
                    <a:pt x="2178397" y="2306556"/>
                  </a:cubicBezTo>
                  <a:lnTo>
                    <a:pt x="98938" y="2306556"/>
                  </a:lnTo>
                  <a:cubicBezTo>
                    <a:pt x="44296" y="2306556"/>
                    <a:pt x="0" y="2262260"/>
                    <a:pt x="0" y="2207618"/>
                  </a:cubicBezTo>
                  <a:lnTo>
                    <a:pt x="0" y="98938"/>
                  </a:lnTo>
                  <a:cubicBezTo>
                    <a:pt x="0" y="44296"/>
                    <a:pt x="44296" y="0"/>
                    <a:pt x="98938" y="0"/>
                  </a:cubicBezTo>
                  <a:close/>
                </a:path>
              </a:pathLst>
            </a:custGeom>
            <a:solidFill>
              <a:srgbClr val="FFE147"/>
            </a:solidFill>
            <a:ln>
              <a:noFill/>
            </a:ln>
          </p:spPr>
        </p:sp>
        <p:sp>
          <p:nvSpPr>
            <p:cNvPr name="TextBox 14" id="14"/>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15325759" y="7296184"/>
            <a:ext cx="2962241" cy="2962241"/>
          </a:xfrm>
          <a:custGeom>
            <a:avLst/>
            <a:gdLst/>
            <a:ahLst/>
            <a:cxnLst/>
            <a:rect r="r" b="b" t="t" l="l"/>
            <a:pathLst>
              <a:path h="2962241" w="2962241">
                <a:moveTo>
                  <a:pt x="0" y="0"/>
                </a:moveTo>
                <a:lnTo>
                  <a:pt x="2962241" y="0"/>
                </a:lnTo>
                <a:lnTo>
                  <a:pt x="2962241" y="2962241"/>
                </a:lnTo>
                <a:lnTo>
                  <a:pt x="0" y="296224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6" id="16"/>
          <p:cNvSpPr txBox="true"/>
          <p:nvPr/>
        </p:nvSpPr>
        <p:spPr>
          <a:xfrm rot="0">
            <a:off x="1669953" y="3251837"/>
            <a:ext cx="5348392" cy="5656128"/>
          </a:xfrm>
          <a:prstGeom prst="rect">
            <a:avLst/>
          </a:prstGeom>
        </p:spPr>
        <p:txBody>
          <a:bodyPr anchor="t" rtlCol="false" tIns="0" lIns="0" bIns="0" rIns="0">
            <a:spAutoFit/>
          </a:bodyPr>
          <a:lstStyle/>
          <a:p>
            <a:pPr algn="just">
              <a:lnSpc>
                <a:spcPts val="4959"/>
              </a:lnSpc>
            </a:pPr>
            <a:r>
              <a:rPr lang="en-US" sz="3815" spc="-167" u="sng">
                <a:solidFill>
                  <a:srgbClr val="226959"/>
                </a:solidFill>
                <a:latin typeface="Sondos Bold"/>
              </a:rPr>
              <a:t>Secara Alamiah</a:t>
            </a:r>
          </a:p>
          <a:p>
            <a:pPr algn="just" marL="823725" indent="-411863" lvl="1">
              <a:lnSpc>
                <a:spcPts val="4959"/>
              </a:lnSpc>
              <a:buFont typeface="Arial"/>
              <a:buChar char="•"/>
            </a:pPr>
            <a:r>
              <a:rPr lang="en-US" sz="3815" spc="-167">
                <a:solidFill>
                  <a:srgbClr val="226959"/>
                </a:solidFill>
                <a:latin typeface="Sondos Bold"/>
              </a:rPr>
              <a:t>Air disuplai kepada tanaman melalui air hujan</a:t>
            </a:r>
          </a:p>
          <a:p>
            <a:pPr algn="just" marL="823725" indent="-411863" lvl="1">
              <a:lnSpc>
                <a:spcPts val="4959"/>
              </a:lnSpc>
              <a:buFont typeface="Arial"/>
              <a:buChar char="•"/>
            </a:pPr>
            <a:r>
              <a:rPr lang="en-US" sz="3815" spc="-167">
                <a:solidFill>
                  <a:srgbClr val="226959"/>
                </a:solidFill>
                <a:latin typeface="Sondos Bold"/>
              </a:rPr>
              <a:t>Melalui genangan air akibat banjir dari sungai, yang akan menggenangi suatu daerah selama musim hujan.</a:t>
            </a:r>
          </a:p>
        </p:txBody>
      </p:sp>
      <p:sp>
        <p:nvSpPr>
          <p:cNvPr name="TextBox 17" id="17"/>
          <p:cNvSpPr txBox="true"/>
          <p:nvPr/>
        </p:nvSpPr>
        <p:spPr>
          <a:xfrm rot="0">
            <a:off x="9560683" y="3301804"/>
            <a:ext cx="5348392" cy="5708455"/>
          </a:xfrm>
          <a:prstGeom prst="rect">
            <a:avLst/>
          </a:prstGeom>
        </p:spPr>
        <p:txBody>
          <a:bodyPr anchor="t" rtlCol="false" tIns="0" lIns="0" bIns="0" rIns="0">
            <a:spAutoFit/>
          </a:bodyPr>
          <a:lstStyle/>
          <a:p>
            <a:pPr algn="just">
              <a:lnSpc>
                <a:spcPts val="4569"/>
              </a:lnSpc>
            </a:pPr>
            <a:r>
              <a:rPr lang="en-US" sz="3515" spc="-154" u="sng">
                <a:solidFill>
                  <a:srgbClr val="226959"/>
                </a:solidFill>
                <a:latin typeface="Sondos Bold"/>
              </a:rPr>
              <a:t>Secara Buatan</a:t>
            </a:r>
          </a:p>
          <a:p>
            <a:pPr algn="just" marL="758957" indent="-379479" lvl="1">
              <a:lnSpc>
                <a:spcPts val="4569"/>
              </a:lnSpc>
              <a:buFont typeface="Arial"/>
              <a:buChar char="•"/>
            </a:pPr>
            <a:r>
              <a:rPr lang="en-US" sz="3515" spc="-154">
                <a:solidFill>
                  <a:srgbClr val="226959"/>
                </a:solidFill>
                <a:latin typeface="Sondos Bold"/>
              </a:rPr>
              <a:t>Irigasi Pompa: air diangkat dari sumber air yang rendah ke tempat yang lebih tinggi</a:t>
            </a:r>
          </a:p>
          <a:p>
            <a:pPr algn="just" marL="758957" indent="-379479" lvl="1">
              <a:lnSpc>
                <a:spcPts val="4569"/>
              </a:lnSpc>
              <a:buFont typeface="Arial"/>
              <a:buChar char="•"/>
            </a:pPr>
            <a:r>
              <a:rPr lang="en-US" sz="3515" spc="-154">
                <a:solidFill>
                  <a:srgbClr val="226959"/>
                </a:solidFill>
                <a:latin typeface="Sondos Bold"/>
              </a:rPr>
              <a:t>Irigasi Aliran, dimana air dialirkan ke lahan pertanian secara gravitasi dari sumber pengambilan air.</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BEE"/>
        </a:solidFill>
      </p:bgPr>
    </p:bg>
    <p:spTree>
      <p:nvGrpSpPr>
        <p:cNvPr id="1" name=""/>
        <p:cNvGrpSpPr/>
        <p:nvPr/>
      </p:nvGrpSpPr>
      <p:grpSpPr>
        <a:xfrm>
          <a:off x="0" y="0"/>
          <a:ext cx="0" cy="0"/>
          <a:chOff x="0" y="0"/>
          <a:chExt cx="0" cy="0"/>
        </a:xfrm>
      </p:grpSpPr>
      <p:sp>
        <p:nvSpPr>
          <p:cNvPr name="Freeform 2" id="2"/>
          <p:cNvSpPr/>
          <p:nvPr/>
        </p:nvSpPr>
        <p:spPr>
          <a:xfrm flipH="false" flipV="false" rot="-1919932">
            <a:off x="81383" y="635409"/>
            <a:ext cx="2130486" cy="918046"/>
          </a:xfrm>
          <a:custGeom>
            <a:avLst/>
            <a:gdLst/>
            <a:ahLst/>
            <a:cxnLst/>
            <a:rect r="r" b="b" t="t" l="l"/>
            <a:pathLst>
              <a:path h="918046" w="2130486">
                <a:moveTo>
                  <a:pt x="0" y="0"/>
                </a:moveTo>
                <a:lnTo>
                  <a:pt x="2130486" y="0"/>
                </a:lnTo>
                <a:lnTo>
                  <a:pt x="2130486" y="918046"/>
                </a:lnTo>
                <a:lnTo>
                  <a:pt x="0" y="91804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729518" y="917575"/>
            <a:ext cx="12639146" cy="1260475"/>
          </a:xfrm>
          <a:prstGeom prst="rect">
            <a:avLst/>
          </a:prstGeom>
        </p:spPr>
        <p:txBody>
          <a:bodyPr anchor="t" rtlCol="false" tIns="0" lIns="0" bIns="0" rIns="0">
            <a:spAutoFit/>
          </a:bodyPr>
          <a:lstStyle/>
          <a:p>
            <a:pPr algn="ctr">
              <a:lnSpc>
                <a:spcPts val="9799"/>
              </a:lnSpc>
            </a:pPr>
            <a:r>
              <a:rPr lang="en-US" sz="6999" spc="-279">
                <a:solidFill>
                  <a:srgbClr val="226959"/>
                </a:solidFill>
                <a:latin typeface="Childos Arabic Semi-Bold"/>
              </a:rPr>
              <a:t>Tujuan irigasi berdasarkan definisinya </a:t>
            </a:r>
          </a:p>
        </p:txBody>
      </p:sp>
      <p:grpSp>
        <p:nvGrpSpPr>
          <p:cNvPr name="Group 4" id="4"/>
          <p:cNvGrpSpPr/>
          <p:nvPr/>
        </p:nvGrpSpPr>
        <p:grpSpPr>
          <a:xfrm rot="-8739898">
            <a:off x="15027361" y="-1133962"/>
            <a:ext cx="3788856" cy="4456788"/>
            <a:chOff x="0" y="0"/>
            <a:chExt cx="5051808" cy="5942384"/>
          </a:xfrm>
        </p:grpSpPr>
        <p:sp>
          <p:nvSpPr>
            <p:cNvPr name="Freeform 5" id="5"/>
            <p:cNvSpPr/>
            <p:nvPr/>
          </p:nvSpPr>
          <p:spPr>
            <a:xfrm flipH="false" flipV="false" rot="-996455">
              <a:off x="596640" y="1063380"/>
              <a:ext cx="3702718" cy="3757371"/>
            </a:xfrm>
            <a:custGeom>
              <a:avLst/>
              <a:gdLst/>
              <a:ahLst/>
              <a:cxnLst/>
              <a:rect r="r" b="b" t="t" l="l"/>
              <a:pathLst>
                <a:path h="3757371" w="3702718">
                  <a:moveTo>
                    <a:pt x="0" y="0"/>
                  </a:moveTo>
                  <a:lnTo>
                    <a:pt x="3702718" y="0"/>
                  </a:lnTo>
                  <a:lnTo>
                    <a:pt x="3702718" y="3757371"/>
                  </a:lnTo>
                  <a:lnTo>
                    <a:pt x="0" y="37573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996455">
              <a:off x="2828151" y="234081"/>
              <a:ext cx="1954505" cy="2168660"/>
            </a:xfrm>
            <a:custGeom>
              <a:avLst/>
              <a:gdLst/>
              <a:ahLst/>
              <a:cxnLst/>
              <a:rect r="r" b="b" t="t" l="l"/>
              <a:pathLst>
                <a:path h="2168660" w="1954505">
                  <a:moveTo>
                    <a:pt x="0" y="0"/>
                  </a:moveTo>
                  <a:lnTo>
                    <a:pt x="1954505" y="0"/>
                  </a:lnTo>
                  <a:lnTo>
                    <a:pt x="1954505" y="2168660"/>
                  </a:lnTo>
                  <a:lnTo>
                    <a:pt x="0" y="216866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1703544">
              <a:off x="194517" y="3818081"/>
              <a:ext cx="2850358" cy="1539193"/>
            </a:xfrm>
            <a:custGeom>
              <a:avLst/>
              <a:gdLst/>
              <a:ahLst/>
              <a:cxnLst/>
              <a:rect r="r" b="b" t="t" l="l"/>
              <a:pathLst>
                <a:path h="1539193" w="2850358">
                  <a:moveTo>
                    <a:pt x="0" y="0"/>
                  </a:moveTo>
                  <a:lnTo>
                    <a:pt x="2850357" y="0"/>
                  </a:lnTo>
                  <a:lnTo>
                    <a:pt x="2850357" y="1539193"/>
                  </a:lnTo>
                  <a:lnTo>
                    <a:pt x="0" y="153919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grpSp>
        <p:nvGrpSpPr>
          <p:cNvPr name="Group 8" id="8"/>
          <p:cNvGrpSpPr/>
          <p:nvPr/>
        </p:nvGrpSpPr>
        <p:grpSpPr>
          <a:xfrm rot="0">
            <a:off x="2293252" y="2997222"/>
            <a:ext cx="12615824" cy="4777113"/>
            <a:chOff x="0" y="0"/>
            <a:chExt cx="4647620" cy="1759870"/>
          </a:xfrm>
        </p:grpSpPr>
        <p:sp>
          <p:nvSpPr>
            <p:cNvPr name="Freeform 9" id="9"/>
            <p:cNvSpPr/>
            <p:nvPr/>
          </p:nvSpPr>
          <p:spPr>
            <a:xfrm flipH="false" flipV="false" rot="0">
              <a:off x="0" y="0"/>
              <a:ext cx="4647620" cy="1759870"/>
            </a:xfrm>
            <a:custGeom>
              <a:avLst/>
              <a:gdLst/>
              <a:ahLst/>
              <a:cxnLst/>
              <a:rect r="r" b="b" t="t" l="l"/>
              <a:pathLst>
                <a:path h="1759870" w="4647620">
                  <a:moveTo>
                    <a:pt x="48480" y="0"/>
                  </a:moveTo>
                  <a:lnTo>
                    <a:pt x="4599140" y="0"/>
                  </a:lnTo>
                  <a:cubicBezTo>
                    <a:pt x="4611998" y="0"/>
                    <a:pt x="4624329" y="5108"/>
                    <a:pt x="4633420" y="14199"/>
                  </a:cubicBezTo>
                  <a:cubicBezTo>
                    <a:pt x="4642512" y="23291"/>
                    <a:pt x="4647620" y="35622"/>
                    <a:pt x="4647620" y="48480"/>
                  </a:cubicBezTo>
                  <a:lnTo>
                    <a:pt x="4647620" y="1711390"/>
                  </a:lnTo>
                  <a:cubicBezTo>
                    <a:pt x="4647620" y="1738164"/>
                    <a:pt x="4625915" y="1759870"/>
                    <a:pt x="4599140" y="1759870"/>
                  </a:cubicBezTo>
                  <a:lnTo>
                    <a:pt x="48480" y="1759870"/>
                  </a:lnTo>
                  <a:cubicBezTo>
                    <a:pt x="21705" y="1759870"/>
                    <a:pt x="0" y="1738164"/>
                    <a:pt x="0" y="1711390"/>
                  </a:cubicBezTo>
                  <a:lnTo>
                    <a:pt x="0" y="48480"/>
                  </a:lnTo>
                  <a:cubicBezTo>
                    <a:pt x="0" y="21705"/>
                    <a:pt x="21705" y="0"/>
                    <a:pt x="48480" y="0"/>
                  </a:cubicBezTo>
                  <a:close/>
                </a:path>
              </a:pathLst>
            </a:custGeom>
            <a:solidFill>
              <a:srgbClr val="FFE147"/>
            </a:solidFill>
            <a:ln>
              <a:noFill/>
            </a:ln>
          </p:spPr>
        </p:sp>
        <p:sp>
          <p:nvSpPr>
            <p:cNvPr name="TextBox 10" id="10"/>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772467" y="3292279"/>
            <a:ext cx="11661531" cy="3939584"/>
          </a:xfrm>
          <a:prstGeom prst="rect">
            <a:avLst/>
          </a:prstGeom>
        </p:spPr>
        <p:txBody>
          <a:bodyPr anchor="t" rtlCol="false" tIns="0" lIns="0" bIns="0" rIns="0">
            <a:spAutoFit/>
          </a:bodyPr>
          <a:lstStyle/>
          <a:p>
            <a:pPr algn="just">
              <a:lnSpc>
                <a:spcPts val="5219"/>
              </a:lnSpc>
            </a:pPr>
            <a:r>
              <a:rPr lang="en-US" sz="4015" spc="-176">
                <a:solidFill>
                  <a:srgbClr val="226959"/>
                </a:solidFill>
                <a:latin typeface="Sondos Bold"/>
              </a:rPr>
              <a:t>Sesuai dengan definisi irigasinya, maka tujuan irigasi pada suatu daerah adalah upaya rekayasa teknis untuk penyediaaan dan pengaturan air dalam menunjang proses produksi pertanian, dari sumber air ke daerah yang memerlukan serta mendistribusikan secara teknis dan sistematis.</a:t>
            </a:r>
          </a:p>
        </p:txBody>
      </p:sp>
      <p:sp>
        <p:nvSpPr>
          <p:cNvPr name="Freeform 12" id="12"/>
          <p:cNvSpPr/>
          <p:nvPr/>
        </p:nvSpPr>
        <p:spPr>
          <a:xfrm flipH="false" flipV="false" rot="0">
            <a:off x="15708543" y="7913899"/>
            <a:ext cx="2579457" cy="2373101"/>
          </a:xfrm>
          <a:custGeom>
            <a:avLst/>
            <a:gdLst/>
            <a:ahLst/>
            <a:cxnLst/>
            <a:rect r="r" b="b" t="t" l="l"/>
            <a:pathLst>
              <a:path h="2373101" w="2579457">
                <a:moveTo>
                  <a:pt x="0" y="0"/>
                </a:moveTo>
                <a:lnTo>
                  <a:pt x="2579457" y="0"/>
                </a:lnTo>
                <a:lnTo>
                  <a:pt x="2579457" y="2373101"/>
                </a:lnTo>
                <a:lnTo>
                  <a:pt x="0" y="237310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0">
            <a:off x="80785" y="7595317"/>
            <a:ext cx="2691683" cy="2691683"/>
          </a:xfrm>
          <a:custGeom>
            <a:avLst/>
            <a:gdLst/>
            <a:ahLst/>
            <a:cxnLst/>
            <a:rect r="r" b="b" t="t" l="l"/>
            <a:pathLst>
              <a:path h="2691683" w="2691683">
                <a:moveTo>
                  <a:pt x="0" y="0"/>
                </a:moveTo>
                <a:lnTo>
                  <a:pt x="2691682" y="0"/>
                </a:lnTo>
                <a:lnTo>
                  <a:pt x="2691682" y="2691683"/>
                </a:lnTo>
                <a:lnTo>
                  <a:pt x="0" y="269168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226959"/>
        </a:solidFill>
      </p:bgPr>
    </p:bg>
    <p:spTree>
      <p:nvGrpSpPr>
        <p:cNvPr id="1" name=""/>
        <p:cNvGrpSpPr/>
        <p:nvPr/>
      </p:nvGrpSpPr>
      <p:grpSpPr>
        <a:xfrm>
          <a:off x="0" y="0"/>
          <a:ext cx="0" cy="0"/>
          <a:chOff x="0" y="0"/>
          <a:chExt cx="0" cy="0"/>
        </a:xfrm>
      </p:grpSpPr>
      <p:sp>
        <p:nvSpPr>
          <p:cNvPr name="Freeform 2" id="2"/>
          <p:cNvSpPr/>
          <p:nvPr/>
        </p:nvSpPr>
        <p:spPr>
          <a:xfrm flipH="true" flipV="true" rot="-5974943">
            <a:off x="14320248" y="-1793923"/>
            <a:ext cx="5461321" cy="6068135"/>
          </a:xfrm>
          <a:custGeom>
            <a:avLst/>
            <a:gdLst/>
            <a:ahLst/>
            <a:cxnLst/>
            <a:rect r="r" b="b" t="t" l="l"/>
            <a:pathLst>
              <a:path h="6068135" w="5461321">
                <a:moveTo>
                  <a:pt x="5461321" y="6068135"/>
                </a:moveTo>
                <a:lnTo>
                  <a:pt x="0" y="6068135"/>
                </a:lnTo>
                <a:lnTo>
                  <a:pt x="0" y="0"/>
                </a:lnTo>
                <a:lnTo>
                  <a:pt x="5461321" y="0"/>
                </a:lnTo>
                <a:lnTo>
                  <a:pt x="5461321" y="6068135"/>
                </a:lnTo>
                <a:close/>
              </a:path>
            </a:pathLst>
          </a:custGeom>
          <a:blipFill>
            <a:blip r:embed="rId2"/>
            <a:stretch>
              <a:fillRect l="0" t="0" r="0" b="0"/>
            </a:stretch>
          </a:blipFill>
        </p:spPr>
      </p:sp>
      <p:sp>
        <p:nvSpPr>
          <p:cNvPr name="Freeform 3" id="3"/>
          <p:cNvSpPr/>
          <p:nvPr/>
        </p:nvSpPr>
        <p:spPr>
          <a:xfrm flipH="true" flipV="false" rot="-946185">
            <a:off x="4476734" y="8072992"/>
            <a:ext cx="5714777" cy="2005367"/>
          </a:xfrm>
          <a:custGeom>
            <a:avLst/>
            <a:gdLst/>
            <a:ahLst/>
            <a:cxnLst/>
            <a:rect r="r" b="b" t="t" l="l"/>
            <a:pathLst>
              <a:path h="2005367" w="5714777">
                <a:moveTo>
                  <a:pt x="5714777" y="0"/>
                </a:moveTo>
                <a:lnTo>
                  <a:pt x="0" y="0"/>
                </a:lnTo>
                <a:lnTo>
                  <a:pt x="0" y="2005367"/>
                </a:lnTo>
                <a:lnTo>
                  <a:pt x="5714777" y="2005367"/>
                </a:lnTo>
                <a:lnTo>
                  <a:pt x="5714777"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22847" y="2507261"/>
            <a:ext cx="17611447" cy="7229753"/>
          </a:xfrm>
          <a:prstGeom prst="rect">
            <a:avLst/>
          </a:prstGeom>
        </p:spPr>
        <p:txBody>
          <a:bodyPr anchor="t" rtlCol="false" tIns="0" lIns="0" bIns="0" rIns="0">
            <a:spAutoFit/>
          </a:bodyPr>
          <a:lstStyle/>
          <a:p>
            <a:pPr algn="just" marL="949957" indent="-474979" lvl="1">
              <a:lnSpc>
                <a:spcPts val="5719"/>
              </a:lnSpc>
              <a:buFont typeface="Arial"/>
              <a:buChar char="•"/>
            </a:pPr>
            <a:r>
              <a:rPr lang="en-US" sz="4399" spc="-131">
                <a:solidFill>
                  <a:srgbClr val="FFE147"/>
                </a:solidFill>
                <a:latin typeface="Sondos Bold"/>
              </a:rPr>
              <a:t>Untuk membasahi tanah, yaitu pembasahan tanah pada daerah yang curah hujannya kurang atau tidak menentu. </a:t>
            </a:r>
          </a:p>
          <a:p>
            <a:pPr algn="just" marL="949957" indent="-474979" lvl="1">
              <a:lnSpc>
                <a:spcPts val="5719"/>
              </a:lnSpc>
              <a:buFont typeface="Arial"/>
              <a:buChar char="•"/>
            </a:pPr>
            <a:r>
              <a:rPr lang="en-US" sz="4399" spc="-131">
                <a:solidFill>
                  <a:srgbClr val="FFE147"/>
                </a:solidFill>
                <a:latin typeface="Sondos Bold"/>
              </a:rPr>
              <a:t>Untuk mengatur pembasahan tanah, agar daerah pertanian dapat diairi sepanjang waktu pada saat dibutuhkan, baik pada musim kemarau maupun musim penghujan. </a:t>
            </a:r>
          </a:p>
          <a:p>
            <a:pPr algn="just" marL="949957" indent="-474979" lvl="1">
              <a:lnSpc>
                <a:spcPts val="5719"/>
              </a:lnSpc>
              <a:buFont typeface="Arial"/>
              <a:buChar char="•"/>
            </a:pPr>
            <a:r>
              <a:rPr lang="en-US" sz="4399" spc="-131">
                <a:solidFill>
                  <a:srgbClr val="FFE147"/>
                </a:solidFill>
                <a:latin typeface="Sondos Bold"/>
              </a:rPr>
              <a:t>Untuk menyuburkan tanah, dengan mengalirkan air yang mengandung lumpur &amp; zat – zat hara penyubur tanaman pada daerah pertanian tersebut, sehingga tanah menjadi subur. </a:t>
            </a:r>
          </a:p>
          <a:p>
            <a:pPr algn="just" marL="949957" indent="-474979" lvl="1">
              <a:lnSpc>
                <a:spcPts val="5719"/>
              </a:lnSpc>
              <a:buFont typeface="Arial"/>
              <a:buChar char="•"/>
            </a:pPr>
            <a:r>
              <a:rPr lang="en-US" sz="4399" spc="-131">
                <a:solidFill>
                  <a:srgbClr val="FFE147"/>
                </a:solidFill>
                <a:latin typeface="Sondos Bold"/>
              </a:rPr>
              <a:t>Untuk kolmatase, yaitu meninggikan tanah yang rendah / rawa dengan pengendapan lumpur yang dikandung oleh air irigasi</a:t>
            </a:r>
          </a:p>
        </p:txBody>
      </p:sp>
      <p:sp>
        <p:nvSpPr>
          <p:cNvPr name="Freeform 5" id="5"/>
          <p:cNvSpPr/>
          <p:nvPr/>
        </p:nvSpPr>
        <p:spPr>
          <a:xfrm flipH="true" flipV="true" rot="0">
            <a:off x="-1613775" y="-171382"/>
            <a:ext cx="8044973" cy="2823054"/>
          </a:xfrm>
          <a:custGeom>
            <a:avLst/>
            <a:gdLst/>
            <a:ahLst/>
            <a:cxnLst/>
            <a:rect r="r" b="b" t="t" l="l"/>
            <a:pathLst>
              <a:path h="2823054" w="8044973">
                <a:moveTo>
                  <a:pt x="8044973" y="2823054"/>
                </a:moveTo>
                <a:lnTo>
                  <a:pt x="0" y="2823054"/>
                </a:lnTo>
                <a:lnTo>
                  <a:pt x="0" y="0"/>
                </a:lnTo>
                <a:lnTo>
                  <a:pt x="8044973" y="0"/>
                </a:lnTo>
                <a:lnTo>
                  <a:pt x="8044973" y="2823054"/>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533634" y="539573"/>
            <a:ext cx="13409025" cy="2112078"/>
          </a:xfrm>
          <a:prstGeom prst="rect">
            <a:avLst/>
          </a:prstGeom>
        </p:spPr>
        <p:txBody>
          <a:bodyPr anchor="t" rtlCol="false" tIns="0" lIns="0" bIns="0" rIns="0">
            <a:spAutoFit/>
          </a:bodyPr>
          <a:lstStyle/>
          <a:p>
            <a:pPr>
              <a:lnSpc>
                <a:spcPts val="16403"/>
              </a:lnSpc>
            </a:pPr>
            <a:r>
              <a:rPr lang="en-US" sz="11717" spc="-468">
                <a:solidFill>
                  <a:srgbClr val="FFE147"/>
                </a:solidFill>
                <a:latin typeface="Childos Arabic Semi-Bold"/>
              </a:rPr>
              <a:t>Manfaat Sistem Irigasi</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E147"/>
        </a:solidFill>
      </p:bgPr>
    </p:bg>
    <p:spTree>
      <p:nvGrpSpPr>
        <p:cNvPr id="1" name=""/>
        <p:cNvGrpSpPr/>
        <p:nvPr/>
      </p:nvGrpSpPr>
      <p:grpSpPr>
        <a:xfrm>
          <a:off x="0" y="0"/>
          <a:ext cx="0" cy="0"/>
          <a:chOff x="0" y="0"/>
          <a:chExt cx="0" cy="0"/>
        </a:xfrm>
      </p:grpSpPr>
      <p:grpSp>
        <p:nvGrpSpPr>
          <p:cNvPr name="Group 2" id="2"/>
          <p:cNvGrpSpPr/>
          <p:nvPr/>
        </p:nvGrpSpPr>
        <p:grpSpPr>
          <a:xfrm rot="0">
            <a:off x="9809689" y="-492903"/>
            <a:ext cx="7449611" cy="12565583"/>
            <a:chOff x="0" y="0"/>
            <a:chExt cx="1962037" cy="3309454"/>
          </a:xfrm>
        </p:grpSpPr>
        <p:sp>
          <p:nvSpPr>
            <p:cNvPr name="Freeform 3" id="3"/>
            <p:cNvSpPr/>
            <p:nvPr/>
          </p:nvSpPr>
          <p:spPr>
            <a:xfrm flipH="false" flipV="false" rot="0">
              <a:off x="0" y="0"/>
              <a:ext cx="1962037" cy="3309454"/>
            </a:xfrm>
            <a:custGeom>
              <a:avLst/>
              <a:gdLst/>
              <a:ahLst/>
              <a:cxnLst/>
              <a:rect r="r" b="b" t="t" l="l"/>
              <a:pathLst>
                <a:path h="3309454" w="1962037">
                  <a:moveTo>
                    <a:pt x="0" y="0"/>
                  </a:moveTo>
                  <a:lnTo>
                    <a:pt x="1962037" y="0"/>
                  </a:lnTo>
                  <a:lnTo>
                    <a:pt x="1962037" y="3309454"/>
                  </a:lnTo>
                  <a:lnTo>
                    <a:pt x="0" y="3309454"/>
                  </a:lnTo>
                  <a:lnTo>
                    <a:pt x="0" y="0"/>
                  </a:lnTo>
                </a:path>
              </a:pathLst>
            </a:custGeom>
            <a:solidFill>
              <a:srgbClr val="0F5243"/>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5549272">
            <a:off x="13945637" y="-860110"/>
            <a:ext cx="4079780" cy="4114800"/>
          </a:xfrm>
          <a:custGeom>
            <a:avLst/>
            <a:gdLst/>
            <a:ahLst/>
            <a:cxnLst/>
            <a:rect r="r" b="b" t="t" l="l"/>
            <a:pathLst>
              <a:path h="4114800" w="4079780">
                <a:moveTo>
                  <a:pt x="0" y="0"/>
                </a:moveTo>
                <a:lnTo>
                  <a:pt x="4079781" y="0"/>
                </a:lnTo>
                <a:lnTo>
                  <a:pt x="407978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5549272">
            <a:off x="8566516" y="7356652"/>
            <a:ext cx="4079780" cy="4114800"/>
          </a:xfrm>
          <a:custGeom>
            <a:avLst/>
            <a:gdLst/>
            <a:ahLst/>
            <a:cxnLst/>
            <a:rect r="r" b="b" t="t" l="l"/>
            <a:pathLst>
              <a:path h="4114800" w="4079780">
                <a:moveTo>
                  <a:pt x="0" y="0"/>
                </a:moveTo>
                <a:lnTo>
                  <a:pt x="4079780" y="0"/>
                </a:lnTo>
                <a:lnTo>
                  <a:pt x="407978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0" y="8541105"/>
            <a:ext cx="3067867" cy="1745895"/>
          </a:xfrm>
          <a:custGeom>
            <a:avLst/>
            <a:gdLst/>
            <a:ahLst/>
            <a:cxnLst/>
            <a:rect r="r" b="b" t="t" l="l"/>
            <a:pathLst>
              <a:path h="1745895" w="3067867">
                <a:moveTo>
                  <a:pt x="0" y="0"/>
                </a:moveTo>
                <a:lnTo>
                  <a:pt x="3067867" y="0"/>
                </a:lnTo>
                <a:lnTo>
                  <a:pt x="3067867" y="1745895"/>
                </a:lnTo>
                <a:lnTo>
                  <a:pt x="0" y="174589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true" rot="0">
            <a:off x="-190749" y="0"/>
            <a:ext cx="3067867" cy="1745895"/>
          </a:xfrm>
          <a:custGeom>
            <a:avLst/>
            <a:gdLst/>
            <a:ahLst/>
            <a:cxnLst/>
            <a:rect r="r" b="b" t="t" l="l"/>
            <a:pathLst>
              <a:path h="1745895" w="3067867">
                <a:moveTo>
                  <a:pt x="0" y="1745895"/>
                </a:moveTo>
                <a:lnTo>
                  <a:pt x="3067867" y="1745895"/>
                </a:lnTo>
                <a:lnTo>
                  <a:pt x="3067867" y="0"/>
                </a:lnTo>
                <a:lnTo>
                  <a:pt x="0" y="0"/>
                </a:lnTo>
                <a:lnTo>
                  <a:pt x="0" y="1745895"/>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10405369" y="2887017"/>
            <a:ext cx="6258251" cy="4114800"/>
          </a:xfrm>
          <a:custGeom>
            <a:avLst/>
            <a:gdLst/>
            <a:ahLst/>
            <a:cxnLst/>
            <a:rect r="r" b="b" t="t" l="l"/>
            <a:pathLst>
              <a:path h="4114800" w="6258251">
                <a:moveTo>
                  <a:pt x="0" y="0"/>
                </a:moveTo>
                <a:lnTo>
                  <a:pt x="6258251" y="0"/>
                </a:lnTo>
                <a:lnTo>
                  <a:pt x="625825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0" id="10"/>
          <p:cNvSpPr txBox="true"/>
          <p:nvPr/>
        </p:nvSpPr>
        <p:spPr>
          <a:xfrm rot="0">
            <a:off x="1732998" y="882965"/>
            <a:ext cx="7186185" cy="2004052"/>
          </a:xfrm>
          <a:prstGeom prst="rect">
            <a:avLst/>
          </a:prstGeom>
        </p:spPr>
        <p:txBody>
          <a:bodyPr anchor="t" rtlCol="false" tIns="0" lIns="0" bIns="0" rIns="0">
            <a:spAutoFit/>
          </a:bodyPr>
          <a:lstStyle/>
          <a:p>
            <a:pPr>
              <a:lnSpc>
                <a:spcPts val="15538"/>
              </a:lnSpc>
            </a:pPr>
            <a:r>
              <a:rPr lang="en-US" sz="11099" spc="-443">
                <a:solidFill>
                  <a:srgbClr val="0F5243"/>
                </a:solidFill>
                <a:latin typeface="Childos Arabic Semi-Bold"/>
              </a:rPr>
              <a:t>Fungsi Irigasi</a:t>
            </a:r>
          </a:p>
        </p:txBody>
      </p:sp>
      <p:sp>
        <p:nvSpPr>
          <p:cNvPr name="TextBox 11" id="11"/>
          <p:cNvSpPr txBox="true"/>
          <p:nvPr/>
        </p:nvSpPr>
        <p:spPr>
          <a:xfrm rot="0">
            <a:off x="1122260" y="2839392"/>
            <a:ext cx="8407663" cy="4936685"/>
          </a:xfrm>
          <a:prstGeom prst="rect">
            <a:avLst/>
          </a:prstGeom>
        </p:spPr>
        <p:txBody>
          <a:bodyPr anchor="t" rtlCol="false" tIns="0" lIns="0" bIns="0" rIns="0">
            <a:spAutoFit/>
          </a:bodyPr>
          <a:lstStyle/>
          <a:p>
            <a:pPr algn="just" marL="1075749" indent="-537874" lvl="1">
              <a:lnSpc>
                <a:spcPts val="6477"/>
              </a:lnSpc>
              <a:buFont typeface="Arial"/>
              <a:buChar char="•"/>
            </a:pPr>
            <a:r>
              <a:rPr lang="en-US" sz="4982" spc="-149">
                <a:solidFill>
                  <a:srgbClr val="226959"/>
                </a:solidFill>
                <a:latin typeface="Sondos Bold"/>
              </a:rPr>
              <a:t>Memasok kebutuhan air pada tanaman.</a:t>
            </a:r>
          </a:p>
          <a:p>
            <a:pPr algn="just" marL="1097338" indent="-548669" lvl="1">
              <a:lnSpc>
                <a:spcPts val="6607"/>
              </a:lnSpc>
              <a:buFont typeface="Arial"/>
              <a:buChar char="•"/>
            </a:pPr>
            <a:r>
              <a:rPr lang="en-US" sz="5082" spc="-152">
                <a:solidFill>
                  <a:srgbClr val="226959"/>
                </a:solidFill>
                <a:latin typeface="Sondos Bold"/>
              </a:rPr>
              <a:t>Menjamin ketersediaan air di musim kemarau. </a:t>
            </a:r>
          </a:p>
          <a:p>
            <a:pPr algn="just" marL="1075749" indent="-537874" lvl="1">
              <a:lnSpc>
                <a:spcPts val="6477"/>
              </a:lnSpc>
              <a:buFont typeface="Arial"/>
              <a:buChar char="•"/>
            </a:pPr>
            <a:r>
              <a:rPr lang="en-US" sz="4982" spc="-149">
                <a:solidFill>
                  <a:srgbClr val="226959"/>
                </a:solidFill>
                <a:latin typeface="Sondos Bold"/>
              </a:rPr>
              <a:t>Menurunkan suhu tanah.</a:t>
            </a:r>
          </a:p>
          <a:p>
            <a:pPr algn="just" marL="1075749" indent="-537874" lvl="1">
              <a:lnSpc>
                <a:spcPts val="6477"/>
              </a:lnSpc>
              <a:buFont typeface="Arial"/>
              <a:buChar char="•"/>
            </a:pPr>
            <a:r>
              <a:rPr lang="en-US" sz="4982" spc="-149">
                <a:solidFill>
                  <a:srgbClr val="226959"/>
                </a:solidFill>
                <a:latin typeface="Sondos Bold"/>
              </a:rPr>
              <a:t>Mengurangi kerusakan tanah</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226959"/>
        </a:solidFill>
      </p:bgPr>
    </p:bg>
    <p:spTree>
      <p:nvGrpSpPr>
        <p:cNvPr id="1" name=""/>
        <p:cNvGrpSpPr/>
        <p:nvPr/>
      </p:nvGrpSpPr>
      <p:grpSpPr>
        <a:xfrm>
          <a:off x="0" y="0"/>
          <a:ext cx="0" cy="0"/>
          <a:chOff x="0" y="0"/>
          <a:chExt cx="0" cy="0"/>
        </a:xfrm>
      </p:grpSpPr>
      <p:sp>
        <p:nvSpPr>
          <p:cNvPr name="Freeform 2" id="2"/>
          <p:cNvSpPr/>
          <p:nvPr/>
        </p:nvSpPr>
        <p:spPr>
          <a:xfrm flipH="false" flipV="true" rot="0">
            <a:off x="-190749" y="0"/>
            <a:ext cx="3067867" cy="1745895"/>
          </a:xfrm>
          <a:custGeom>
            <a:avLst/>
            <a:gdLst/>
            <a:ahLst/>
            <a:cxnLst/>
            <a:rect r="r" b="b" t="t" l="l"/>
            <a:pathLst>
              <a:path h="1745895" w="3067867">
                <a:moveTo>
                  <a:pt x="0" y="1745895"/>
                </a:moveTo>
                <a:lnTo>
                  <a:pt x="3067867" y="1745895"/>
                </a:lnTo>
                <a:lnTo>
                  <a:pt x="3067867" y="0"/>
                </a:lnTo>
                <a:lnTo>
                  <a:pt x="0" y="0"/>
                </a:lnTo>
                <a:lnTo>
                  <a:pt x="0" y="174589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17378" y="4947298"/>
            <a:ext cx="6325972" cy="1667756"/>
          </a:xfrm>
          <a:custGeom>
            <a:avLst/>
            <a:gdLst/>
            <a:ahLst/>
            <a:cxnLst/>
            <a:rect r="r" b="b" t="t" l="l"/>
            <a:pathLst>
              <a:path h="1667756" w="6325972">
                <a:moveTo>
                  <a:pt x="0" y="0"/>
                </a:moveTo>
                <a:lnTo>
                  <a:pt x="6325972" y="0"/>
                </a:lnTo>
                <a:lnTo>
                  <a:pt x="6325972" y="1667757"/>
                </a:lnTo>
                <a:lnTo>
                  <a:pt x="0" y="166775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2517378" y="7162449"/>
            <a:ext cx="6325972" cy="1667756"/>
          </a:xfrm>
          <a:custGeom>
            <a:avLst/>
            <a:gdLst/>
            <a:ahLst/>
            <a:cxnLst/>
            <a:rect r="r" b="b" t="t" l="l"/>
            <a:pathLst>
              <a:path h="1667756" w="6325972">
                <a:moveTo>
                  <a:pt x="0" y="0"/>
                </a:moveTo>
                <a:lnTo>
                  <a:pt x="6325972" y="0"/>
                </a:lnTo>
                <a:lnTo>
                  <a:pt x="6325972" y="1667756"/>
                </a:lnTo>
                <a:lnTo>
                  <a:pt x="0" y="16677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44000" y="4947298"/>
            <a:ext cx="6325972" cy="1667756"/>
          </a:xfrm>
          <a:custGeom>
            <a:avLst/>
            <a:gdLst/>
            <a:ahLst/>
            <a:cxnLst/>
            <a:rect r="r" b="b" t="t" l="l"/>
            <a:pathLst>
              <a:path h="1667756" w="6325972">
                <a:moveTo>
                  <a:pt x="0" y="0"/>
                </a:moveTo>
                <a:lnTo>
                  <a:pt x="6325972" y="0"/>
                </a:lnTo>
                <a:lnTo>
                  <a:pt x="6325972" y="1667757"/>
                </a:lnTo>
                <a:lnTo>
                  <a:pt x="0" y="166775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9144000" y="7152751"/>
            <a:ext cx="6325972" cy="1667756"/>
          </a:xfrm>
          <a:custGeom>
            <a:avLst/>
            <a:gdLst/>
            <a:ahLst/>
            <a:cxnLst/>
            <a:rect r="r" b="b" t="t" l="l"/>
            <a:pathLst>
              <a:path h="1667756" w="6325972">
                <a:moveTo>
                  <a:pt x="0" y="0"/>
                </a:moveTo>
                <a:lnTo>
                  <a:pt x="6325972" y="0"/>
                </a:lnTo>
                <a:lnTo>
                  <a:pt x="6325972" y="1667756"/>
                </a:lnTo>
                <a:lnTo>
                  <a:pt x="0" y="16677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6072708" y="8011391"/>
            <a:ext cx="4551218" cy="4551218"/>
          </a:xfrm>
          <a:custGeom>
            <a:avLst/>
            <a:gdLst/>
            <a:ahLst/>
            <a:cxnLst/>
            <a:rect r="r" b="b" t="t" l="l"/>
            <a:pathLst>
              <a:path h="4551218" w="4551218">
                <a:moveTo>
                  <a:pt x="0" y="0"/>
                </a:moveTo>
                <a:lnTo>
                  <a:pt x="4551219" y="0"/>
                </a:lnTo>
                <a:lnTo>
                  <a:pt x="4551219" y="4551218"/>
                </a:lnTo>
                <a:lnTo>
                  <a:pt x="0" y="455121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2700000">
            <a:off x="1486586" y="7555141"/>
            <a:ext cx="1393881" cy="2623207"/>
          </a:xfrm>
          <a:custGeom>
            <a:avLst/>
            <a:gdLst/>
            <a:ahLst/>
            <a:cxnLst/>
            <a:rect r="r" b="b" t="t" l="l"/>
            <a:pathLst>
              <a:path h="2623207" w="1393881">
                <a:moveTo>
                  <a:pt x="0" y="0"/>
                </a:moveTo>
                <a:lnTo>
                  <a:pt x="1393881" y="0"/>
                </a:lnTo>
                <a:lnTo>
                  <a:pt x="1393881" y="2623207"/>
                </a:lnTo>
                <a:lnTo>
                  <a:pt x="0" y="262320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7732160">
            <a:off x="15375768" y="1854547"/>
            <a:ext cx="1393881" cy="2623207"/>
          </a:xfrm>
          <a:custGeom>
            <a:avLst/>
            <a:gdLst/>
            <a:ahLst/>
            <a:cxnLst/>
            <a:rect r="r" b="b" t="t" l="l"/>
            <a:pathLst>
              <a:path h="2623207" w="1393881">
                <a:moveTo>
                  <a:pt x="0" y="0"/>
                </a:moveTo>
                <a:lnTo>
                  <a:pt x="1393881" y="0"/>
                </a:lnTo>
                <a:lnTo>
                  <a:pt x="1393881" y="2623207"/>
                </a:lnTo>
                <a:lnTo>
                  <a:pt x="0" y="262320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pic>
        <p:nvPicPr>
          <p:cNvPr name="Picture 10" id="10"/>
          <p:cNvPicPr>
            <a:picLocks noChangeAspect="true"/>
          </p:cNvPicPr>
          <p:nvPr/>
        </p:nvPicPr>
        <p:blipFill>
          <a:blip r:embed="rId12"/>
          <a:srcRect l="0" t="0" r="0" b="0"/>
          <a:stretch>
            <a:fillRect/>
          </a:stretch>
        </p:blipFill>
        <p:spPr>
          <a:xfrm flipH="false" flipV="false" rot="0">
            <a:off x="-998862" y="4279677"/>
            <a:ext cx="4358400" cy="6053333"/>
          </a:xfrm>
          <a:prstGeom prst="rect">
            <a:avLst/>
          </a:prstGeom>
        </p:spPr>
      </p:pic>
      <p:sp>
        <p:nvSpPr>
          <p:cNvPr name="TextBox 11" id="11"/>
          <p:cNvSpPr txBox="true"/>
          <p:nvPr/>
        </p:nvSpPr>
        <p:spPr>
          <a:xfrm rot="0">
            <a:off x="2990897" y="742999"/>
            <a:ext cx="12306205" cy="2004052"/>
          </a:xfrm>
          <a:prstGeom prst="rect">
            <a:avLst/>
          </a:prstGeom>
        </p:spPr>
        <p:txBody>
          <a:bodyPr anchor="t" rtlCol="false" tIns="0" lIns="0" bIns="0" rIns="0">
            <a:spAutoFit/>
          </a:bodyPr>
          <a:lstStyle/>
          <a:p>
            <a:pPr algn="ctr">
              <a:lnSpc>
                <a:spcPts val="15538"/>
              </a:lnSpc>
            </a:pPr>
            <a:r>
              <a:rPr lang="en-US" sz="11099" spc="-443">
                <a:solidFill>
                  <a:srgbClr val="FFE147"/>
                </a:solidFill>
                <a:latin typeface="Childos Arabic Semi-Bold"/>
              </a:rPr>
              <a:t>Pengelolaan Irigasi</a:t>
            </a:r>
          </a:p>
        </p:txBody>
      </p:sp>
      <p:sp>
        <p:nvSpPr>
          <p:cNvPr name="TextBox 12" id="12"/>
          <p:cNvSpPr txBox="true"/>
          <p:nvPr/>
        </p:nvSpPr>
        <p:spPr>
          <a:xfrm rot="0">
            <a:off x="2730348" y="5277054"/>
            <a:ext cx="699180" cy="903469"/>
          </a:xfrm>
          <a:prstGeom prst="rect">
            <a:avLst/>
          </a:prstGeom>
        </p:spPr>
        <p:txBody>
          <a:bodyPr anchor="t" rtlCol="false" tIns="0" lIns="0" bIns="0" rIns="0">
            <a:spAutoFit/>
          </a:bodyPr>
          <a:lstStyle/>
          <a:p>
            <a:pPr algn="ctr">
              <a:lnSpc>
                <a:spcPts val="7420"/>
              </a:lnSpc>
            </a:pPr>
            <a:r>
              <a:rPr lang="en-US" sz="5300">
                <a:solidFill>
                  <a:srgbClr val="0F5243"/>
                </a:solidFill>
                <a:latin typeface="Sondos Heavy"/>
              </a:rPr>
              <a:t>1. </a:t>
            </a:r>
          </a:p>
        </p:txBody>
      </p:sp>
      <p:sp>
        <p:nvSpPr>
          <p:cNvPr name="TextBox 13" id="13"/>
          <p:cNvSpPr txBox="true"/>
          <p:nvPr/>
        </p:nvSpPr>
        <p:spPr>
          <a:xfrm rot="0">
            <a:off x="2641307" y="7482496"/>
            <a:ext cx="699180" cy="903490"/>
          </a:xfrm>
          <a:prstGeom prst="rect">
            <a:avLst/>
          </a:prstGeom>
        </p:spPr>
        <p:txBody>
          <a:bodyPr anchor="t" rtlCol="false" tIns="0" lIns="0" bIns="0" rIns="0">
            <a:spAutoFit/>
          </a:bodyPr>
          <a:lstStyle/>
          <a:p>
            <a:pPr algn="ctr">
              <a:lnSpc>
                <a:spcPts val="7420"/>
              </a:lnSpc>
            </a:pPr>
            <a:r>
              <a:rPr lang="en-US" sz="5300">
                <a:solidFill>
                  <a:srgbClr val="0F5243"/>
                </a:solidFill>
                <a:latin typeface="Sondos Heavy"/>
              </a:rPr>
              <a:t>2.</a:t>
            </a:r>
          </a:p>
        </p:txBody>
      </p:sp>
      <p:sp>
        <p:nvSpPr>
          <p:cNvPr name="TextBox 14" id="14"/>
          <p:cNvSpPr txBox="true"/>
          <p:nvPr/>
        </p:nvSpPr>
        <p:spPr>
          <a:xfrm rot="0">
            <a:off x="9356970" y="5277054"/>
            <a:ext cx="699180" cy="903490"/>
          </a:xfrm>
          <a:prstGeom prst="rect">
            <a:avLst/>
          </a:prstGeom>
        </p:spPr>
        <p:txBody>
          <a:bodyPr anchor="t" rtlCol="false" tIns="0" lIns="0" bIns="0" rIns="0">
            <a:spAutoFit/>
          </a:bodyPr>
          <a:lstStyle/>
          <a:p>
            <a:pPr algn="ctr">
              <a:lnSpc>
                <a:spcPts val="7420"/>
              </a:lnSpc>
            </a:pPr>
            <a:r>
              <a:rPr lang="en-US" sz="5300">
                <a:solidFill>
                  <a:srgbClr val="0F5243"/>
                </a:solidFill>
                <a:latin typeface="Sondos Heavy"/>
              </a:rPr>
              <a:t>3.</a:t>
            </a:r>
          </a:p>
        </p:txBody>
      </p:sp>
      <p:sp>
        <p:nvSpPr>
          <p:cNvPr name="TextBox 15" id="15"/>
          <p:cNvSpPr txBox="true"/>
          <p:nvPr/>
        </p:nvSpPr>
        <p:spPr>
          <a:xfrm rot="0">
            <a:off x="9356970" y="7482496"/>
            <a:ext cx="699180" cy="903490"/>
          </a:xfrm>
          <a:prstGeom prst="rect">
            <a:avLst/>
          </a:prstGeom>
        </p:spPr>
        <p:txBody>
          <a:bodyPr anchor="t" rtlCol="false" tIns="0" lIns="0" bIns="0" rIns="0">
            <a:spAutoFit/>
          </a:bodyPr>
          <a:lstStyle/>
          <a:p>
            <a:pPr algn="ctr">
              <a:lnSpc>
                <a:spcPts val="7420"/>
              </a:lnSpc>
            </a:pPr>
            <a:r>
              <a:rPr lang="en-US" sz="5300">
                <a:solidFill>
                  <a:srgbClr val="0F5243"/>
                </a:solidFill>
                <a:latin typeface="Sondos Heavy"/>
              </a:rPr>
              <a:t>4.</a:t>
            </a:r>
          </a:p>
        </p:txBody>
      </p:sp>
      <p:sp>
        <p:nvSpPr>
          <p:cNvPr name="TextBox 16" id="16"/>
          <p:cNvSpPr txBox="true"/>
          <p:nvPr/>
        </p:nvSpPr>
        <p:spPr>
          <a:xfrm rot="0">
            <a:off x="2877118" y="3099476"/>
            <a:ext cx="12306205" cy="1180201"/>
          </a:xfrm>
          <a:prstGeom prst="rect">
            <a:avLst/>
          </a:prstGeom>
        </p:spPr>
        <p:txBody>
          <a:bodyPr anchor="t" rtlCol="false" tIns="0" lIns="0" bIns="0" rIns="0">
            <a:spAutoFit/>
          </a:bodyPr>
          <a:lstStyle/>
          <a:p>
            <a:pPr algn="ctr">
              <a:lnSpc>
                <a:spcPts val="4759"/>
              </a:lnSpc>
            </a:pPr>
            <a:r>
              <a:rPr lang="en-US" sz="3399">
                <a:solidFill>
                  <a:srgbClr val="FFFFCC"/>
                </a:solidFill>
                <a:latin typeface="Trocchi"/>
              </a:rPr>
              <a:t>Pengelolaan irigasi sebagai usaha pendayagunaan air irigasi yang meliputi :</a:t>
            </a:r>
          </a:p>
        </p:txBody>
      </p:sp>
      <p:sp>
        <p:nvSpPr>
          <p:cNvPr name="TextBox 17" id="17"/>
          <p:cNvSpPr txBox="true"/>
          <p:nvPr/>
        </p:nvSpPr>
        <p:spPr>
          <a:xfrm rot="0">
            <a:off x="3340488" y="5441437"/>
            <a:ext cx="5502862" cy="662907"/>
          </a:xfrm>
          <a:prstGeom prst="rect">
            <a:avLst/>
          </a:prstGeom>
        </p:spPr>
        <p:txBody>
          <a:bodyPr anchor="t" rtlCol="false" tIns="0" lIns="0" bIns="0" rIns="0">
            <a:spAutoFit/>
          </a:bodyPr>
          <a:lstStyle/>
          <a:p>
            <a:pPr>
              <a:lnSpc>
                <a:spcPts val="5459"/>
              </a:lnSpc>
            </a:pPr>
            <a:r>
              <a:rPr lang="en-US" sz="3900">
                <a:solidFill>
                  <a:srgbClr val="0F5243"/>
                </a:solidFill>
                <a:latin typeface="Sondos Bold"/>
              </a:rPr>
              <a:t>Operasi dan pemeliharaan</a:t>
            </a:r>
          </a:p>
        </p:txBody>
      </p:sp>
      <p:sp>
        <p:nvSpPr>
          <p:cNvPr name="TextBox 18" id="18"/>
          <p:cNvSpPr txBox="true"/>
          <p:nvPr/>
        </p:nvSpPr>
        <p:spPr>
          <a:xfrm rot="0">
            <a:off x="3416688" y="7723079"/>
            <a:ext cx="3541010" cy="662907"/>
          </a:xfrm>
          <a:prstGeom prst="rect">
            <a:avLst/>
          </a:prstGeom>
        </p:spPr>
        <p:txBody>
          <a:bodyPr anchor="t" rtlCol="false" tIns="0" lIns="0" bIns="0" rIns="0">
            <a:spAutoFit/>
          </a:bodyPr>
          <a:lstStyle/>
          <a:p>
            <a:pPr>
              <a:lnSpc>
                <a:spcPts val="5459"/>
              </a:lnSpc>
            </a:pPr>
            <a:r>
              <a:rPr lang="en-US" sz="3900">
                <a:solidFill>
                  <a:srgbClr val="0F5243"/>
                </a:solidFill>
                <a:latin typeface="Sondos Bold"/>
              </a:rPr>
              <a:t>Pengamanan</a:t>
            </a:r>
          </a:p>
        </p:txBody>
      </p:sp>
      <p:sp>
        <p:nvSpPr>
          <p:cNvPr name="TextBox 19" id="19"/>
          <p:cNvSpPr txBox="true"/>
          <p:nvPr/>
        </p:nvSpPr>
        <p:spPr>
          <a:xfrm rot="0">
            <a:off x="10113301" y="5441437"/>
            <a:ext cx="3566162" cy="662907"/>
          </a:xfrm>
          <a:prstGeom prst="rect">
            <a:avLst/>
          </a:prstGeom>
        </p:spPr>
        <p:txBody>
          <a:bodyPr anchor="t" rtlCol="false" tIns="0" lIns="0" bIns="0" rIns="0">
            <a:spAutoFit/>
          </a:bodyPr>
          <a:lstStyle/>
          <a:p>
            <a:pPr>
              <a:lnSpc>
                <a:spcPts val="5459"/>
              </a:lnSpc>
            </a:pPr>
            <a:r>
              <a:rPr lang="en-US" sz="3900">
                <a:solidFill>
                  <a:srgbClr val="0F5243"/>
                </a:solidFill>
                <a:latin typeface="Sondos Bold"/>
              </a:rPr>
              <a:t>Rehabilitasi</a:t>
            </a:r>
          </a:p>
        </p:txBody>
      </p:sp>
      <p:sp>
        <p:nvSpPr>
          <p:cNvPr name="TextBox 20" id="20"/>
          <p:cNvSpPr txBox="true"/>
          <p:nvPr/>
        </p:nvSpPr>
        <p:spPr>
          <a:xfrm rot="0">
            <a:off x="10113301" y="7723079"/>
            <a:ext cx="4558008" cy="662907"/>
          </a:xfrm>
          <a:prstGeom prst="rect">
            <a:avLst/>
          </a:prstGeom>
        </p:spPr>
        <p:txBody>
          <a:bodyPr anchor="t" rtlCol="false" tIns="0" lIns="0" bIns="0" rIns="0">
            <a:spAutoFit/>
          </a:bodyPr>
          <a:lstStyle/>
          <a:p>
            <a:pPr>
              <a:lnSpc>
                <a:spcPts val="5459"/>
              </a:lnSpc>
            </a:pPr>
            <a:r>
              <a:rPr lang="en-US" sz="3900">
                <a:solidFill>
                  <a:srgbClr val="0F5243"/>
                </a:solidFill>
                <a:latin typeface="Sondos Bold"/>
              </a:rPr>
              <a:t>Peningkatan irigasi</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816" r="-3049" b="-20007"/>
            </a:stretch>
          </a:blipFill>
        </p:spPr>
      </p:sp>
      <p:grpSp>
        <p:nvGrpSpPr>
          <p:cNvPr name="Group 3" id="3"/>
          <p:cNvGrpSpPr/>
          <p:nvPr/>
        </p:nvGrpSpPr>
        <p:grpSpPr>
          <a:xfrm rot="0">
            <a:off x="836382" y="3884547"/>
            <a:ext cx="1689684" cy="1689684"/>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91638" y="0"/>
                  </a:moveTo>
                  <a:lnTo>
                    <a:pt x="721162" y="0"/>
                  </a:lnTo>
                  <a:cubicBezTo>
                    <a:pt x="745466" y="0"/>
                    <a:pt x="768775" y="9655"/>
                    <a:pt x="785960" y="26840"/>
                  </a:cubicBezTo>
                  <a:cubicBezTo>
                    <a:pt x="803145" y="44025"/>
                    <a:pt x="812800" y="67334"/>
                    <a:pt x="812800" y="91638"/>
                  </a:cubicBezTo>
                  <a:lnTo>
                    <a:pt x="812800" y="721162"/>
                  </a:lnTo>
                  <a:cubicBezTo>
                    <a:pt x="812800" y="745466"/>
                    <a:pt x="803145" y="768775"/>
                    <a:pt x="785960" y="785960"/>
                  </a:cubicBezTo>
                  <a:cubicBezTo>
                    <a:pt x="768775" y="803145"/>
                    <a:pt x="745466" y="812800"/>
                    <a:pt x="721162" y="812800"/>
                  </a:cubicBezTo>
                  <a:lnTo>
                    <a:pt x="91638" y="812800"/>
                  </a:lnTo>
                  <a:cubicBezTo>
                    <a:pt x="67334" y="812800"/>
                    <a:pt x="44025" y="803145"/>
                    <a:pt x="26840" y="785960"/>
                  </a:cubicBezTo>
                  <a:cubicBezTo>
                    <a:pt x="9655" y="768775"/>
                    <a:pt x="0" y="745466"/>
                    <a:pt x="0" y="721162"/>
                  </a:cubicBezTo>
                  <a:lnTo>
                    <a:pt x="0" y="91638"/>
                  </a:lnTo>
                  <a:cubicBezTo>
                    <a:pt x="0" y="67334"/>
                    <a:pt x="9655" y="44025"/>
                    <a:pt x="26840" y="26840"/>
                  </a:cubicBezTo>
                  <a:cubicBezTo>
                    <a:pt x="44025" y="9655"/>
                    <a:pt x="67334" y="0"/>
                    <a:pt x="91638" y="0"/>
                  </a:cubicBezTo>
                  <a:close/>
                </a:path>
              </a:pathLst>
            </a:custGeom>
            <a:solidFill>
              <a:srgbClr val="513A31"/>
            </a:solidFill>
          </p:spPr>
        </p:sp>
        <p:sp>
          <p:nvSpPr>
            <p:cNvPr name="TextBox 5" id="5"/>
            <p:cNvSpPr txBox="true"/>
            <p:nvPr/>
          </p:nvSpPr>
          <p:spPr>
            <a:xfrm>
              <a:off x="0" y="-133350"/>
              <a:ext cx="812800" cy="946150"/>
            </a:xfrm>
            <a:prstGeom prst="rect">
              <a:avLst/>
            </a:prstGeom>
          </p:spPr>
          <p:txBody>
            <a:bodyPr anchor="ctr" rtlCol="false" tIns="50800" lIns="50800" bIns="50800" rIns="50800"/>
            <a:lstStyle/>
            <a:p>
              <a:pPr algn="ctr">
                <a:lnSpc>
                  <a:spcPts val="9799"/>
                </a:lnSpc>
              </a:pPr>
              <a:r>
                <a:rPr lang="en-US" sz="6999" spc="1273">
                  <a:solidFill>
                    <a:srgbClr val="FFE147"/>
                  </a:solidFill>
                  <a:latin typeface="Sondos Bold"/>
                </a:rPr>
                <a:t>01</a:t>
              </a:r>
            </a:p>
          </p:txBody>
        </p:sp>
      </p:grpSp>
      <p:grpSp>
        <p:nvGrpSpPr>
          <p:cNvPr name="Group 6" id="6"/>
          <p:cNvGrpSpPr/>
          <p:nvPr/>
        </p:nvGrpSpPr>
        <p:grpSpPr>
          <a:xfrm rot="0">
            <a:off x="836382" y="6644881"/>
            <a:ext cx="1689684" cy="168968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91638" y="0"/>
                  </a:moveTo>
                  <a:lnTo>
                    <a:pt x="721162" y="0"/>
                  </a:lnTo>
                  <a:cubicBezTo>
                    <a:pt x="745466" y="0"/>
                    <a:pt x="768775" y="9655"/>
                    <a:pt x="785960" y="26840"/>
                  </a:cubicBezTo>
                  <a:cubicBezTo>
                    <a:pt x="803145" y="44025"/>
                    <a:pt x="812800" y="67334"/>
                    <a:pt x="812800" y="91638"/>
                  </a:cubicBezTo>
                  <a:lnTo>
                    <a:pt x="812800" y="721162"/>
                  </a:lnTo>
                  <a:cubicBezTo>
                    <a:pt x="812800" y="745466"/>
                    <a:pt x="803145" y="768775"/>
                    <a:pt x="785960" y="785960"/>
                  </a:cubicBezTo>
                  <a:cubicBezTo>
                    <a:pt x="768775" y="803145"/>
                    <a:pt x="745466" y="812800"/>
                    <a:pt x="721162" y="812800"/>
                  </a:cubicBezTo>
                  <a:lnTo>
                    <a:pt x="91638" y="812800"/>
                  </a:lnTo>
                  <a:cubicBezTo>
                    <a:pt x="67334" y="812800"/>
                    <a:pt x="44025" y="803145"/>
                    <a:pt x="26840" y="785960"/>
                  </a:cubicBezTo>
                  <a:cubicBezTo>
                    <a:pt x="9655" y="768775"/>
                    <a:pt x="0" y="745466"/>
                    <a:pt x="0" y="721162"/>
                  </a:cubicBezTo>
                  <a:lnTo>
                    <a:pt x="0" y="91638"/>
                  </a:lnTo>
                  <a:cubicBezTo>
                    <a:pt x="0" y="67334"/>
                    <a:pt x="9655" y="44025"/>
                    <a:pt x="26840" y="26840"/>
                  </a:cubicBezTo>
                  <a:cubicBezTo>
                    <a:pt x="44025" y="9655"/>
                    <a:pt x="67334" y="0"/>
                    <a:pt x="91638" y="0"/>
                  </a:cubicBezTo>
                  <a:close/>
                </a:path>
              </a:pathLst>
            </a:custGeom>
            <a:solidFill>
              <a:srgbClr val="513A31"/>
            </a:solidFill>
          </p:spPr>
        </p:sp>
        <p:sp>
          <p:nvSpPr>
            <p:cNvPr name="TextBox 8" id="8"/>
            <p:cNvSpPr txBox="true"/>
            <p:nvPr/>
          </p:nvSpPr>
          <p:spPr>
            <a:xfrm>
              <a:off x="0" y="-133350"/>
              <a:ext cx="812800" cy="946150"/>
            </a:xfrm>
            <a:prstGeom prst="rect">
              <a:avLst/>
            </a:prstGeom>
          </p:spPr>
          <p:txBody>
            <a:bodyPr anchor="ctr" rtlCol="false" tIns="50800" lIns="50800" bIns="50800" rIns="50800"/>
            <a:lstStyle/>
            <a:p>
              <a:pPr algn="ctr">
                <a:lnSpc>
                  <a:spcPts val="9799"/>
                </a:lnSpc>
              </a:pPr>
              <a:r>
                <a:rPr lang="en-US" sz="6999" spc="1273">
                  <a:solidFill>
                    <a:srgbClr val="FFE147"/>
                  </a:solidFill>
                  <a:latin typeface="Sondos Bold"/>
                </a:rPr>
                <a:t>02</a:t>
              </a:r>
            </a:p>
          </p:txBody>
        </p:sp>
      </p:grpSp>
      <p:grpSp>
        <p:nvGrpSpPr>
          <p:cNvPr name="Group 9" id="9"/>
          <p:cNvGrpSpPr/>
          <p:nvPr/>
        </p:nvGrpSpPr>
        <p:grpSpPr>
          <a:xfrm rot="0">
            <a:off x="9948703" y="3781798"/>
            <a:ext cx="1689684" cy="1689684"/>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91638" y="0"/>
                  </a:moveTo>
                  <a:lnTo>
                    <a:pt x="721162" y="0"/>
                  </a:lnTo>
                  <a:cubicBezTo>
                    <a:pt x="745466" y="0"/>
                    <a:pt x="768775" y="9655"/>
                    <a:pt x="785960" y="26840"/>
                  </a:cubicBezTo>
                  <a:cubicBezTo>
                    <a:pt x="803145" y="44025"/>
                    <a:pt x="812800" y="67334"/>
                    <a:pt x="812800" y="91638"/>
                  </a:cubicBezTo>
                  <a:lnTo>
                    <a:pt x="812800" y="721162"/>
                  </a:lnTo>
                  <a:cubicBezTo>
                    <a:pt x="812800" y="745466"/>
                    <a:pt x="803145" y="768775"/>
                    <a:pt x="785960" y="785960"/>
                  </a:cubicBezTo>
                  <a:cubicBezTo>
                    <a:pt x="768775" y="803145"/>
                    <a:pt x="745466" y="812800"/>
                    <a:pt x="721162" y="812800"/>
                  </a:cubicBezTo>
                  <a:lnTo>
                    <a:pt x="91638" y="812800"/>
                  </a:lnTo>
                  <a:cubicBezTo>
                    <a:pt x="67334" y="812800"/>
                    <a:pt x="44025" y="803145"/>
                    <a:pt x="26840" y="785960"/>
                  </a:cubicBezTo>
                  <a:cubicBezTo>
                    <a:pt x="9655" y="768775"/>
                    <a:pt x="0" y="745466"/>
                    <a:pt x="0" y="721162"/>
                  </a:cubicBezTo>
                  <a:lnTo>
                    <a:pt x="0" y="91638"/>
                  </a:lnTo>
                  <a:cubicBezTo>
                    <a:pt x="0" y="67334"/>
                    <a:pt x="9655" y="44025"/>
                    <a:pt x="26840" y="26840"/>
                  </a:cubicBezTo>
                  <a:cubicBezTo>
                    <a:pt x="44025" y="9655"/>
                    <a:pt x="67334" y="0"/>
                    <a:pt x="91638" y="0"/>
                  </a:cubicBezTo>
                  <a:close/>
                </a:path>
              </a:pathLst>
            </a:custGeom>
            <a:solidFill>
              <a:srgbClr val="513A31"/>
            </a:solidFill>
          </p:spPr>
        </p:sp>
        <p:sp>
          <p:nvSpPr>
            <p:cNvPr name="TextBox 11" id="11"/>
            <p:cNvSpPr txBox="true"/>
            <p:nvPr/>
          </p:nvSpPr>
          <p:spPr>
            <a:xfrm>
              <a:off x="0" y="-133350"/>
              <a:ext cx="812800" cy="946150"/>
            </a:xfrm>
            <a:prstGeom prst="rect">
              <a:avLst/>
            </a:prstGeom>
          </p:spPr>
          <p:txBody>
            <a:bodyPr anchor="ctr" rtlCol="false" tIns="50800" lIns="50800" bIns="50800" rIns="50800"/>
            <a:lstStyle/>
            <a:p>
              <a:pPr algn="ctr">
                <a:lnSpc>
                  <a:spcPts val="9799"/>
                </a:lnSpc>
              </a:pPr>
              <a:r>
                <a:rPr lang="en-US" sz="6999" spc="1273">
                  <a:solidFill>
                    <a:srgbClr val="FFE147"/>
                  </a:solidFill>
                  <a:latin typeface="Sondos Bold"/>
                </a:rPr>
                <a:t>03</a:t>
              </a:r>
            </a:p>
          </p:txBody>
        </p:sp>
      </p:grpSp>
      <p:grpSp>
        <p:nvGrpSpPr>
          <p:cNvPr name="Group 12" id="12"/>
          <p:cNvGrpSpPr/>
          <p:nvPr/>
        </p:nvGrpSpPr>
        <p:grpSpPr>
          <a:xfrm rot="0">
            <a:off x="9958228" y="6644881"/>
            <a:ext cx="1689684" cy="1689684"/>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91638" y="0"/>
                  </a:moveTo>
                  <a:lnTo>
                    <a:pt x="721162" y="0"/>
                  </a:lnTo>
                  <a:cubicBezTo>
                    <a:pt x="745466" y="0"/>
                    <a:pt x="768775" y="9655"/>
                    <a:pt x="785960" y="26840"/>
                  </a:cubicBezTo>
                  <a:cubicBezTo>
                    <a:pt x="803145" y="44025"/>
                    <a:pt x="812800" y="67334"/>
                    <a:pt x="812800" y="91638"/>
                  </a:cubicBezTo>
                  <a:lnTo>
                    <a:pt x="812800" y="721162"/>
                  </a:lnTo>
                  <a:cubicBezTo>
                    <a:pt x="812800" y="745466"/>
                    <a:pt x="803145" y="768775"/>
                    <a:pt x="785960" y="785960"/>
                  </a:cubicBezTo>
                  <a:cubicBezTo>
                    <a:pt x="768775" y="803145"/>
                    <a:pt x="745466" y="812800"/>
                    <a:pt x="721162" y="812800"/>
                  </a:cubicBezTo>
                  <a:lnTo>
                    <a:pt x="91638" y="812800"/>
                  </a:lnTo>
                  <a:cubicBezTo>
                    <a:pt x="67334" y="812800"/>
                    <a:pt x="44025" y="803145"/>
                    <a:pt x="26840" y="785960"/>
                  </a:cubicBezTo>
                  <a:cubicBezTo>
                    <a:pt x="9655" y="768775"/>
                    <a:pt x="0" y="745466"/>
                    <a:pt x="0" y="721162"/>
                  </a:cubicBezTo>
                  <a:lnTo>
                    <a:pt x="0" y="91638"/>
                  </a:lnTo>
                  <a:cubicBezTo>
                    <a:pt x="0" y="67334"/>
                    <a:pt x="9655" y="44025"/>
                    <a:pt x="26840" y="26840"/>
                  </a:cubicBezTo>
                  <a:cubicBezTo>
                    <a:pt x="44025" y="9655"/>
                    <a:pt x="67334" y="0"/>
                    <a:pt x="91638" y="0"/>
                  </a:cubicBezTo>
                  <a:close/>
                </a:path>
              </a:pathLst>
            </a:custGeom>
            <a:solidFill>
              <a:srgbClr val="513A31"/>
            </a:solidFill>
          </p:spPr>
        </p:sp>
        <p:sp>
          <p:nvSpPr>
            <p:cNvPr name="TextBox 14" id="14"/>
            <p:cNvSpPr txBox="true"/>
            <p:nvPr/>
          </p:nvSpPr>
          <p:spPr>
            <a:xfrm>
              <a:off x="0" y="-133350"/>
              <a:ext cx="812800" cy="946150"/>
            </a:xfrm>
            <a:prstGeom prst="rect">
              <a:avLst/>
            </a:prstGeom>
          </p:spPr>
          <p:txBody>
            <a:bodyPr anchor="ctr" rtlCol="false" tIns="50800" lIns="50800" bIns="50800" rIns="50800"/>
            <a:lstStyle/>
            <a:p>
              <a:pPr algn="ctr">
                <a:lnSpc>
                  <a:spcPts val="9799"/>
                </a:lnSpc>
              </a:pPr>
              <a:r>
                <a:rPr lang="en-US" sz="6999" spc="1273">
                  <a:solidFill>
                    <a:srgbClr val="FFE147"/>
                  </a:solidFill>
                  <a:latin typeface="Sondos Bold"/>
                </a:rPr>
                <a:t>04</a:t>
              </a:r>
            </a:p>
          </p:txBody>
        </p:sp>
      </p:grpSp>
      <p:sp>
        <p:nvSpPr>
          <p:cNvPr name="Freeform 15" id="15"/>
          <p:cNvSpPr/>
          <p:nvPr/>
        </p:nvSpPr>
        <p:spPr>
          <a:xfrm flipH="false" flipV="false" rot="0">
            <a:off x="-731453" y="8805889"/>
            <a:ext cx="19750906" cy="7143244"/>
          </a:xfrm>
          <a:custGeom>
            <a:avLst/>
            <a:gdLst/>
            <a:ahLst/>
            <a:cxnLst/>
            <a:rect r="r" b="b" t="t" l="l"/>
            <a:pathLst>
              <a:path h="7143244" w="19750906">
                <a:moveTo>
                  <a:pt x="0" y="0"/>
                </a:moveTo>
                <a:lnTo>
                  <a:pt x="19750906" y="0"/>
                </a:lnTo>
                <a:lnTo>
                  <a:pt x="19750906" y="7143244"/>
                </a:lnTo>
                <a:lnTo>
                  <a:pt x="0" y="7143244"/>
                </a:lnTo>
                <a:lnTo>
                  <a:pt x="0" y="0"/>
                </a:lnTo>
                <a:close/>
              </a:path>
            </a:pathLst>
          </a:custGeom>
          <a:blipFill>
            <a:blip r:embed="rId3"/>
            <a:stretch>
              <a:fillRect l="0" t="0" r="0" b="0"/>
            </a:stretch>
          </a:blipFill>
        </p:spPr>
      </p:sp>
      <p:sp>
        <p:nvSpPr>
          <p:cNvPr name="Freeform 16" id="16"/>
          <p:cNvSpPr/>
          <p:nvPr/>
        </p:nvSpPr>
        <p:spPr>
          <a:xfrm flipH="false" flipV="false" rot="0">
            <a:off x="15829945" y="-1459253"/>
            <a:ext cx="3189508" cy="3384093"/>
          </a:xfrm>
          <a:custGeom>
            <a:avLst/>
            <a:gdLst/>
            <a:ahLst/>
            <a:cxnLst/>
            <a:rect r="r" b="b" t="t" l="l"/>
            <a:pathLst>
              <a:path h="3384093" w="3189508">
                <a:moveTo>
                  <a:pt x="0" y="0"/>
                </a:moveTo>
                <a:lnTo>
                  <a:pt x="3189508" y="0"/>
                </a:lnTo>
                <a:lnTo>
                  <a:pt x="3189508" y="3384093"/>
                </a:lnTo>
                <a:lnTo>
                  <a:pt x="0" y="338409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1552075" y="8268016"/>
            <a:ext cx="3189508" cy="3384093"/>
          </a:xfrm>
          <a:custGeom>
            <a:avLst/>
            <a:gdLst/>
            <a:ahLst/>
            <a:cxnLst/>
            <a:rect r="r" b="b" t="t" l="l"/>
            <a:pathLst>
              <a:path h="3384093" w="3189508">
                <a:moveTo>
                  <a:pt x="0" y="0"/>
                </a:moveTo>
                <a:lnTo>
                  <a:pt x="3189508" y="0"/>
                </a:lnTo>
                <a:lnTo>
                  <a:pt x="3189508" y="3384093"/>
                </a:lnTo>
                <a:lnTo>
                  <a:pt x="0" y="338409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255352" y="106484"/>
            <a:ext cx="2851743" cy="2844613"/>
          </a:xfrm>
          <a:custGeom>
            <a:avLst/>
            <a:gdLst/>
            <a:ahLst/>
            <a:cxnLst/>
            <a:rect r="r" b="b" t="t" l="l"/>
            <a:pathLst>
              <a:path h="2844613" w="2851743">
                <a:moveTo>
                  <a:pt x="0" y="0"/>
                </a:moveTo>
                <a:lnTo>
                  <a:pt x="2851743" y="0"/>
                </a:lnTo>
                <a:lnTo>
                  <a:pt x="2851743" y="2844613"/>
                </a:lnTo>
                <a:lnTo>
                  <a:pt x="0" y="284461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9" id="19"/>
          <p:cNvSpPr txBox="true"/>
          <p:nvPr/>
        </p:nvSpPr>
        <p:spPr>
          <a:xfrm rot="0">
            <a:off x="4660607" y="1462055"/>
            <a:ext cx="8966785" cy="1489042"/>
          </a:xfrm>
          <a:prstGeom prst="rect">
            <a:avLst/>
          </a:prstGeom>
        </p:spPr>
        <p:txBody>
          <a:bodyPr anchor="t" rtlCol="false" tIns="0" lIns="0" bIns="0" rIns="0">
            <a:spAutoFit/>
          </a:bodyPr>
          <a:lstStyle/>
          <a:p>
            <a:pPr algn="ctr">
              <a:lnSpc>
                <a:spcPts val="10699"/>
              </a:lnSpc>
            </a:pPr>
            <a:r>
              <a:rPr lang="en-US" sz="9999" spc="-399">
                <a:solidFill>
                  <a:srgbClr val="0F5243"/>
                </a:solidFill>
                <a:latin typeface="Childos Arabic Semi-Bold"/>
              </a:rPr>
              <a:t>Jenis-jenis Irigasi</a:t>
            </a:r>
          </a:p>
        </p:txBody>
      </p:sp>
      <p:sp>
        <p:nvSpPr>
          <p:cNvPr name="TextBox 20" id="20"/>
          <p:cNvSpPr txBox="true"/>
          <p:nvPr/>
        </p:nvSpPr>
        <p:spPr>
          <a:xfrm rot="0">
            <a:off x="2948155" y="4330405"/>
            <a:ext cx="6183067" cy="1485801"/>
          </a:xfrm>
          <a:prstGeom prst="rect">
            <a:avLst/>
          </a:prstGeom>
        </p:spPr>
        <p:txBody>
          <a:bodyPr anchor="t" rtlCol="false" tIns="0" lIns="0" bIns="0" rIns="0">
            <a:spAutoFit/>
          </a:bodyPr>
          <a:lstStyle/>
          <a:p>
            <a:pPr algn="just">
              <a:lnSpc>
                <a:spcPts val="3900"/>
              </a:lnSpc>
            </a:pPr>
            <a:r>
              <a:rPr lang="en-US" sz="3000" spc="-48">
                <a:solidFill>
                  <a:srgbClr val="0F5243"/>
                </a:solidFill>
                <a:latin typeface="Sondos Heavy"/>
              </a:rPr>
              <a:t>Irigasi yang memanfaatkan gaya tarik gravitasi untuk mengalirkan air dari sumber ke tempat yang membutuhkan</a:t>
            </a:r>
          </a:p>
        </p:txBody>
      </p:sp>
      <p:sp>
        <p:nvSpPr>
          <p:cNvPr name="TextBox 21" id="21"/>
          <p:cNvSpPr txBox="true"/>
          <p:nvPr/>
        </p:nvSpPr>
        <p:spPr>
          <a:xfrm rot="0">
            <a:off x="2644426" y="3705598"/>
            <a:ext cx="7313802" cy="573305"/>
          </a:xfrm>
          <a:prstGeom prst="rect">
            <a:avLst/>
          </a:prstGeom>
        </p:spPr>
        <p:txBody>
          <a:bodyPr anchor="t" rtlCol="false" tIns="0" lIns="0" bIns="0" rIns="0">
            <a:spAutoFit/>
          </a:bodyPr>
          <a:lstStyle/>
          <a:p>
            <a:pPr>
              <a:lnSpc>
                <a:spcPts val="4620"/>
              </a:lnSpc>
            </a:pPr>
            <a:r>
              <a:rPr lang="en-US" sz="3300" u="sng">
                <a:solidFill>
                  <a:srgbClr val="0F5243"/>
                </a:solidFill>
                <a:latin typeface="Sondos Bold"/>
              </a:rPr>
              <a:t>Irigasi gravitasi (Gravitational Irrigation)</a:t>
            </a:r>
          </a:p>
        </p:txBody>
      </p:sp>
      <p:sp>
        <p:nvSpPr>
          <p:cNvPr name="TextBox 22" id="22"/>
          <p:cNvSpPr txBox="true"/>
          <p:nvPr/>
        </p:nvSpPr>
        <p:spPr>
          <a:xfrm rot="0">
            <a:off x="2644426" y="6578206"/>
            <a:ext cx="7122351" cy="523776"/>
          </a:xfrm>
          <a:prstGeom prst="rect">
            <a:avLst/>
          </a:prstGeom>
        </p:spPr>
        <p:txBody>
          <a:bodyPr anchor="t" rtlCol="false" tIns="0" lIns="0" bIns="0" rIns="0">
            <a:spAutoFit/>
          </a:bodyPr>
          <a:lstStyle/>
          <a:p>
            <a:pPr>
              <a:lnSpc>
                <a:spcPts val="4200"/>
              </a:lnSpc>
            </a:pPr>
            <a:r>
              <a:rPr lang="en-US" sz="3000" u="sng">
                <a:solidFill>
                  <a:srgbClr val="0F5243"/>
                </a:solidFill>
                <a:latin typeface="Sondos Bold"/>
              </a:rPr>
              <a:t>Irigasi bawah tanah (Sub Surface Irrigation)</a:t>
            </a:r>
          </a:p>
        </p:txBody>
      </p:sp>
      <p:sp>
        <p:nvSpPr>
          <p:cNvPr name="TextBox 23" id="23"/>
          <p:cNvSpPr txBox="true"/>
          <p:nvPr/>
        </p:nvSpPr>
        <p:spPr>
          <a:xfrm rot="0">
            <a:off x="11752687" y="3705598"/>
            <a:ext cx="6307724" cy="573306"/>
          </a:xfrm>
          <a:prstGeom prst="rect">
            <a:avLst/>
          </a:prstGeom>
        </p:spPr>
        <p:txBody>
          <a:bodyPr anchor="t" rtlCol="false" tIns="0" lIns="0" bIns="0" rIns="0">
            <a:spAutoFit/>
          </a:bodyPr>
          <a:lstStyle/>
          <a:p>
            <a:pPr>
              <a:lnSpc>
                <a:spcPts val="4620"/>
              </a:lnSpc>
            </a:pPr>
            <a:r>
              <a:rPr lang="en-US" sz="3300" u="sng">
                <a:solidFill>
                  <a:srgbClr val="0F5243"/>
                </a:solidFill>
                <a:latin typeface="Sondos Bold"/>
              </a:rPr>
              <a:t>Irigasi siraman (Sprinkler Irrigation)</a:t>
            </a:r>
          </a:p>
        </p:txBody>
      </p:sp>
      <p:sp>
        <p:nvSpPr>
          <p:cNvPr name="TextBox 24" id="24"/>
          <p:cNvSpPr txBox="true"/>
          <p:nvPr/>
        </p:nvSpPr>
        <p:spPr>
          <a:xfrm rot="0">
            <a:off x="11762212" y="6568681"/>
            <a:ext cx="6055014" cy="573306"/>
          </a:xfrm>
          <a:prstGeom prst="rect">
            <a:avLst/>
          </a:prstGeom>
        </p:spPr>
        <p:txBody>
          <a:bodyPr anchor="t" rtlCol="false" tIns="0" lIns="0" bIns="0" rIns="0">
            <a:spAutoFit/>
          </a:bodyPr>
          <a:lstStyle/>
          <a:p>
            <a:pPr>
              <a:lnSpc>
                <a:spcPts val="4620"/>
              </a:lnSpc>
            </a:pPr>
            <a:r>
              <a:rPr lang="en-US" sz="3300" u="sng">
                <a:solidFill>
                  <a:srgbClr val="0F5243"/>
                </a:solidFill>
                <a:latin typeface="Sondos Bold"/>
              </a:rPr>
              <a:t>Irigasi tetesan (Trickler Irrigation)</a:t>
            </a:r>
          </a:p>
        </p:txBody>
      </p:sp>
      <p:sp>
        <p:nvSpPr>
          <p:cNvPr name="TextBox 25" id="25"/>
          <p:cNvSpPr txBox="true"/>
          <p:nvPr/>
        </p:nvSpPr>
        <p:spPr>
          <a:xfrm rot="0">
            <a:off x="2588466" y="2750153"/>
            <a:ext cx="13111068" cy="1180201"/>
          </a:xfrm>
          <a:prstGeom prst="rect">
            <a:avLst/>
          </a:prstGeom>
        </p:spPr>
        <p:txBody>
          <a:bodyPr anchor="t" rtlCol="false" tIns="0" lIns="0" bIns="0" rIns="0">
            <a:spAutoFit/>
          </a:bodyPr>
          <a:lstStyle/>
          <a:p>
            <a:pPr algn="ctr">
              <a:lnSpc>
                <a:spcPts val="4759"/>
              </a:lnSpc>
            </a:pPr>
            <a:r>
              <a:rPr lang="en-US" sz="3399">
                <a:solidFill>
                  <a:srgbClr val="76594E"/>
                </a:solidFill>
                <a:latin typeface="Trocchi"/>
              </a:rPr>
              <a:t>Di tinjau dari cara pemberian airnya irigasi memiliki 4 jenis</a:t>
            </a:r>
          </a:p>
          <a:p>
            <a:pPr algn="ctr">
              <a:lnSpc>
                <a:spcPts val="4759"/>
              </a:lnSpc>
            </a:pPr>
          </a:p>
        </p:txBody>
      </p:sp>
      <p:sp>
        <p:nvSpPr>
          <p:cNvPr name="TextBox 26" id="26"/>
          <p:cNvSpPr txBox="true"/>
          <p:nvPr/>
        </p:nvSpPr>
        <p:spPr>
          <a:xfrm rot="0">
            <a:off x="2948155" y="7172455"/>
            <a:ext cx="6183067" cy="1981068"/>
          </a:xfrm>
          <a:prstGeom prst="rect">
            <a:avLst/>
          </a:prstGeom>
        </p:spPr>
        <p:txBody>
          <a:bodyPr anchor="t" rtlCol="false" tIns="0" lIns="0" bIns="0" rIns="0">
            <a:spAutoFit/>
          </a:bodyPr>
          <a:lstStyle/>
          <a:p>
            <a:pPr algn="just">
              <a:lnSpc>
                <a:spcPts val="3900"/>
              </a:lnSpc>
            </a:pPr>
            <a:r>
              <a:rPr lang="en-US" sz="3000" spc="-48">
                <a:solidFill>
                  <a:srgbClr val="0F5243"/>
                </a:solidFill>
                <a:latin typeface="Sondos Heavy"/>
              </a:rPr>
              <a:t>Irigasi yang menyuplai air langsung ke daerah perakaran tanaman yang membutuhkannya melalui aliran air tanah</a:t>
            </a:r>
          </a:p>
        </p:txBody>
      </p:sp>
      <p:sp>
        <p:nvSpPr>
          <p:cNvPr name="TextBox 27" id="27"/>
          <p:cNvSpPr txBox="true"/>
          <p:nvPr/>
        </p:nvSpPr>
        <p:spPr>
          <a:xfrm rot="0">
            <a:off x="11752687" y="4364867"/>
            <a:ext cx="6055014" cy="1981068"/>
          </a:xfrm>
          <a:prstGeom prst="rect">
            <a:avLst/>
          </a:prstGeom>
        </p:spPr>
        <p:txBody>
          <a:bodyPr anchor="t" rtlCol="false" tIns="0" lIns="0" bIns="0" rIns="0">
            <a:spAutoFit/>
          </a:bodyPr>
          <a:lstStyle/>
          <a:p>
            <a:pPr algn="just">
              <a:lnSpc>
                <a:spcPts val="3900"/>
              </a:lnSpc>
            </a:pPr>
            <a:r>
              <a:rPr lang="en-US" sz="3000" spc="-48">
                <a:solidFill>
                  <a:srgbClr val="0F5243"/>
                </a:solidFill>
                <a:latin typeface="Sondos Heavy"/>
              </a:rPr>
              <a:t>irigasi yang dilakukan dengan meniru air hujan dimana penyiramannya dilakukan dengan cara pengaliran air lewat pipa dengan tekanan (4 –6 Atm)</a:t>
            </a:r>
          </a:p>
        </p:txBody>
      </p:sp>
      <p:sp>
        <p:nvSpPr>
          <p:cNvPr name="TextBox 28" id="28"/>
          <p:cNvSpPr txBox="true"/>
          <p:nvPr/>
        </p:nvSpPr>
        <p:spPr>
          <a:xfrm rot="0">
            <a:off x="11762212" y="7231588"/>
            <a:ext cx="5702887" cy="2476335"/>
          </a:xfrm>
          <a:prstGeom prst="rect">
            <a:avLst/>
          </a:prstGeom>
        </p:spPr>
        <p:txBody>
          <a:bodyPr anchor="t" rtlCol="false" tIns="0" lIns="0" bIns="0" rIns="0">
            <a:spAutoFit/>
          </a:bodyPr>
          <a:lstStyle/>
          <a:p>
            <a:pPr algn="just">
              <a:lnSpc>
                <a:spcPts val="3900"/>
              </a:lnSpc>
            </a:pPr>
            <a:r>
              <a:rPr lang="en-US" sz="3000" spc="-48">
                <a:solidFill>
                  <a:srgbClr val="0F5243"/>
                </a:solidFill>
                <a:latin typeface="Sondos Heavy"/>
              </a:rPr>
              <a:t>irigasi yang prinsipnya mirip dengan irigasi siraman tetapi pipa tersiernya dibuat melalui jalur pohon dan tekanannya lebih kecil karena hanya menetes saja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DAFtfc-czGk</dc:identifier>
  <dcterms:modified xsi:type="dcterms:W3CDTF">2011-08-01T06:04:30Z</dcterms:modified>
  <cp:revision>1</cp:revision>
  <dc:title>Hijau Krem Kuning Ceria  Tugas Presentasi</dc:title>
</cp:coreProperties>
</file>