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Ciri-ciri teks akademik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7534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d-ID" dirty="0"/>
              <a:t>Teks Akademik Banyak Manfaat Istilah Teknis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Teknis merupakan penamaan kepada sesuatu dengan menggunakan nomina yang antara lain dibangun melalui proses nominalisasi.istilah teknis merupakan bagian yang esensial pada teks akademik. </a:t>
            </a:r>
            <a:endParaRPr lang="id-ID" dirty="0" smtClean="0"/>
          </a:p>
          <a:p>
            <a:r>
              <a:rPr lang="id-ID" dirty="0" smtClean="0"/>
              <a:t>Contoh</a:t>
            </a:r>
            <a:r>
              <a:rPr lang="id-ID" dirty="0"/>
              <a:t>, apabila istilah morfologi digunakan dibidang linguistik, maka mengandung makna “ilmu yang berkenaan dengan pembentukan kata”. Tetapi apabila ada istilah yang sama digunakan dibidang biologi/pertanian/fisika, maka mengandung makna “struktur, susunan, komposisi, atau tata letak”.  Teks ini cenderung lebih sulit dipahami oleh pembaca kareananya pembaca harus mengecek kamus istilah teknis dibidang ilmu yang dimaksud.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36668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d-ID" dirty="0"/>
              <a:t>Teks Akademik Bersifat Taksonomik dan Abstark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Taksonomi adalah pemetaan pokok persoalan melalui klasifikasi terhadap sesuatu</a:t>
            </a:r>
            <a:r>
              <a:rPr lang="id-ID" dirty="0" smtClean="0"/>
              <a:t>.</a:t>
            </a:r>
          </a:p>
          <a:p>
            <a:r>
              <a:rPr lang="id-ID" dirty="0" smtClean="0"/>
              <a:t>Taksonomi </a:t>
            </a:r>
            <a:r>
              <a:rPr lang="id-ID" dirty="0"/>
              <a:t>menjadi salah satu ciri akademik, berkonsentrasi pada penelitian terhadap wacana geografi-fisika, ketiga ilmuan tersebut berkesimpulan bahwa untuk mengubah bahasa sehari-hari menjadi bahasa ilmiah diperlukan istilah teknis yang disusun ke dalam taksonomi</a:t>
            </a:r>
            <a:r>
              <a:rPr lang="id-ID" dirty="0" smtClean="0"/>
              <a:t>.</a:t>
            </a:r>
          </a:p>
          <a:p>
            <a:r>
              <a:rPr lang="id-ID" dirty="0" smtClean="0"/>
              <a:t>Teks </a:t>
            </a:r>
            <a:r>
              <a:rPr lang="id-ID" dirty="0"/>
              <a:t>akademik dikatakan abstrak karena pokok persoalan yang dibicarakan didalamnya seringkali merupakan hasil dari pemformulasian pengalaman nyata menjadi </a:t>
            </a:r>
            <a:r>
              <a:rPr lang="id-ID" dirty="0" smtClean="0"/>
              <a:t>teori, </a:t>
            </a:r>
            <a:r>
              <a:rPr lang="id-ID" dirty="0"/>
              <a:t>pemformalian pengalaman merupakan proses abstraksi yang antara lain dicapai dengan nominalisasi dalam kerangka metafora gramatika. Proses tersebut digunakan untuk memahami dan menginterprestasikan realitas.</a:t>
            </a:r>
          </a:p>
        </p:txBody>
      </p:sp>
    </p:spTree>
    <p:extLst>
      <p:ext uri="{BB962C8B-B14F-4D97-AF65-F5344CB8AC3E}">
        <p14:creationId xmlns:p14="http://schemas.microsoft.com/office/powerpoint/2010/main" val="3880070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d-ID" dirty="0"/>
              <a:t>Teks Akademik Banyak Memanfaatkan Sistem Pengacuan Esfora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Pengacuan</a:t>
            </a:r>
            <a:r>
              <a:rPr lang="en-US" dirty="0"/>
              <a:t> </a:t>
            </a:r>
            <a:r>
              <a:rPr lang="en-US" dirty="0" err="1"/>
              <a:t>esfora</a:t>
            </a:r>
            <a:r>
              <a:rPr lang="en-US" dirty="0"/>
              <a:t> </a:t>
            </a:r>
            <a:r>
              <a:rPr lang="en-US" dirty="0" err="1"/>
              <a:t>dimanfaatkan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generalitas</a:t>
            </a:r>
            <a:r>
              <a:rPr lang="en-US" dirty="0"/>
              <a:t>,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nomina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yang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penyebutan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</a:t>
            </a:r>
            <a:endParaRPr lang="id-ID" dirty="0" smtClean="0"/>
          </a:p>
          <a:p>
            <a:r>
              <a:rPr lang="id-ID" dirty="0"/>
              <a:t>Dari jumlah kelomopok nomina sekitar 50% yang mengandung penegas yaitu benda pada kelompok nomina tersebut diberi penjelasan yang berupa kualifikasi. Kelomok ini menjadi ciri penting pada teks akademik dan terbukti bahwa teks-teks yang dicontohkan pada pembahasan menggunakan pengacuan esfora dengan presentase yang tinggi.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50564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d-ID" dirty="0"/>
              <a:t>Teks Akademik Tergolong </a:t>
            </a:r>
            <a:r>
              <a:rPr lang="en-ID" dirty="0"/>
              <a:t>d</a:t>
            </a:r>
            <a:r>
              <a:rPr lang="id-ID" dirty="0"/>
              <a:t>alam Genre Faktual </a:t>
            </a:r>
            <a:r>
              <a:rPr lang="en-ID" dirty="0"/>
              <a:t>b</a:t>
            </a:r>
            <a:r>
              <a:rPr lang="id-ID" dirty="0"/>
              <a:t>ukan Genre Fiksional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genre </a:t>
            </a:r>
            <a:r>
              <a:rPr lang="en-US" dirty="0" err="1"/>
              <a:t>faktual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genre </a:t>
            </a:r>
            <a:r>
              <a:rPr lang="en-US" dirty="0" err="1"/>
              <a:t>fiksional</a:t>
            </a:r>
            <a:r>
              <a:rPr lang="en-US" dirty="0"/>
              <a:t>.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faktual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rekaan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khayalan</a:t>
            </a:r>
            <a:r>
              <a:rPr lang="en-US"/>
              <a:t> (Martin, 1985b:Martin,1992:562-563). 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378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Menggali</a:t>
            </a:r>
            <a:r>
              <a:rPr lang="en-US" sz="2800" b="1" dirty="0"/>
              <a:t> </a:t>
            </a:r>
            <a:r>
              <a:rPr lang="en-ID" sz="2800" b="1" dirty="0"/>
              <a:t>d</a:t>
            </a:r>
            <a:r>
              <a:rPr lang="en-US" sz="2800" b="1" dirty="0"/>
              <a:t>an </a:t>
            </a:r>
            <a:r>
              <a:rPr lang="en-US" sz="2800" b="1" dirty="0" err="1"/>
              <a:t>Mengevaluasi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Jauh</a:t>
            </a:r>
            <a:r>
              <a:rPr lang="en-US" sz="2800" b="1" dirty="0"/>
              <a:t> </a:t>
            </a:r>
            <a:r>
              <a:rPr lang="en-US" sz="2800" b="1" dirty="0" err="1"/>
              <a:t>Ciri-Ciri</a:t>
            </a:r>
            <a:r>
              <a:rPr lang="en-US" sz="2800" b="1" dirty="0"/>
              <a:t> </a:t>
            </a:r>
            <a:r>
              <a:rPr lang="en-US" sz="2800" b="1" dirty="0" err="1"/>
              <a:t>Teks</a:t>
            </a:r>
            <a:r>
              <a:rPr lang="en-US" sz="2800" b="1" dirty="0"/>
              <a:t> </a:t>
            </a:r>
            <a:r>
              <a:rPr lang="en-US" sz="2800" b="1" dirty="0" err="1"/>
              <a:t>Akademik</a:t>
            </a:r>
            <a:endParaRPr lang="id-ID" sz="28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410" y="1354238"/>
            <a:ext cx="9595413" cy="518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5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466" y="682905"/>
            <a:ext cx="8102278" cy="570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7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43605"/>
            <a:ext cx="10179934" cy="4223795"/>
          </a:xfrm>
        </p:spPr>
        <p:txBody>
          <a:bodyPr/>
          <a:lstStyle/>
          <a:p>
            <a:pPr marL="0" indent="0" algn="just">
              <a:buNone/>
            </a:pPr>
            <a:r>
              <a:rPr lang="en-ID" sz="3200" dirty="0" err="1"/>
              <a:t>Ciri-ciri</a:t>
            </a:r>
            <a:r>
              <a:rPr lang="en-ID" sz="3200" dirty="0"/>
              <a:t> yang </a:t>
            </a:r>
            <a:r>
              <a:rPr lang="en-ID" sz="3200" dirty="0" err="1"/>
              <a:t>dapat</a:t>
            </a:r>
            <a:r>
              <a:rPr lang="en-ID" sz="3200" dirty="0"/>
              <a:t> </a:t>
            </a:r>
            <a:r>
              <a:rPr lang="en-ID" sz="3200" dirty="0" err="1"/>
              <a:t>membedakan</a:t>
            </a:r>
            <a:r>
              <a:rPr lang="en-ID" sz="3200" dirty="0"/>
              <a:t>  </a:t>
            </a:r>
            <a:r>
              <a:rPr lang="en-ID" sz="3200" dirty="0" err="1"/>
              <a:t>teks</a:t>
            </a:r>
            <a:r>
              <a:rPr lang="en-ID" sz="3200" dirty="0"/>
              <a:t> </a:t>
            </a:r>
            <a:r>
              <a:rPr lang="en-ID" sz="3200" dirty="0" err="1"/>
              <a:t>akademik</a:t>
            </a:r>
            <a:r>
              <a:rPr lang="en-ID" sz="3200" dirty="0"/>
              <a:t>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nonakademik</a:t>
            </a:r>
            <a:r>
              <a:rPr lang="en-ID" sz="3200" dirty="0"/>
              <a:t> </a:t>
            </a:r>
            <a:r>
              <a:rPr lang="en-ID" sz="3200" dirty="0" err="1"/>
              <a:t>tersebut</a:t>
            </a:r>
            <a:r>
              <a:rPr lang="en-ID" sz="3200" dirty="0"/>
              <a:t> </a:t>
            </a:r>
            <a:r>
              <a:rPr lang="en-ID" sz="3200" dirty="0" err="1"/>
              <a:t>adalah</a:t>
            </a:r>
            <a:r>
              <a:rPr lang="en-ID" sz="3200" dirty="0"/>
              <a:t> </a:t>
            </a:r>
            <a:r>
              <a:rPr lang="en-ID" sz="3200" dirty="0" err="1"/>
              <a:t>ciri-ciri</a:t>
            </a:r>
            <a:r>
              <a:rPr lang="en-ID" sz="3200" dirty="0"/>
              <a:t> </a:t>
            </a:r>
            <a:r>
              <a:rPr lang="en-ID" sz="3200" dirty="0" err="1"/>
              <a:t>leksikogramatika</a:t>
            </a:r>
            <a:r>
              <a:rPr lang="en-ID" sz="3200" dirty="0"/>
              <a:t> –kata-kata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susunan</a:t>
            </a:r>
            <a:r>
              <a:rPr lang="en-ID" sz="3200" dirty="0"/>
              <a:t> </a:t>
            </a:r>
            <a:r>
              <a:rPr lang="en-ID" sz="3200" dirty="0" err="1"/>
              <a:t>beserta</a:t>
            </a:r>
            <a:r>
              <a:rPr lang="en-ID" sz="3200" dirty="0"/>
              <a:t> </a:t>
            </a:r>
            <a:r>
              <a:rPr lang="en-ID" sz="3200" dirty="0" err="1"/>
              <a:t>makna</a:t>
            </a:r>
            <a:r>
              <a:rPr lang="en-ID" sz="3200" dirty="0"/>
              <a:t> yang </a:t>
            </a:r>
            <a:r>
              <a:rPr lang="en-ID" sz="3200" dirty="0" err="1"/>
              <a:t>dihasilkan</a:t>
            </a:r>
            <a:r>
              <a:rPr lang="en-ID" sz="3200" dirty="0" smtClean="0"/>
              <a:t>—</a:t>
            </a:r>
            <a:r>
              <a:rPr lang="id-ID" sz="3200" dirty="0" smtClean="0"/>
              <a:t> </a:t>
            </a:r>
            <a:r>
              <a:rPr lang="en-ID" sz="3200" dirty="0" smtClean="0"/>
              <a:t>yang </a:t>
            </a:r>
            <a:r>
              <a:rPr lang="en-ID" sz="3200" dirty="0" err="1"/>
              <a:t>ada</a:t>
            </a:r>
            <a:r>
              <a:rPr lang="en-ID" sz="3200" dirty="0"/>
              <a:t> di </a:t>
            </a:r>
            <a:r>
              <a:rPr lang="en-ID" sz="3200" dirty="0" err="1"/>
              <a:t>tingkat</a:t>
            </a:r>
            <a:r>
              <a:rPr lang="en-ID" sz="3200" dirty="0"/>
              <a:t> </a:t>
            </a:r>
            <a:r>
              <a:rPr lang="en-ID" sz="3200" dirty="0" err="1"/>
              <a:t>leksis</a:t>
            </a:r>
            <a:r>
              <a:rPr lang="en-ID" sz="3200" dirty="0"/>
              <a:t> (kata), </a:t>
            </a:r>
            <a:r>
              <a:rPr lang="en-ID" sz="3200" dirty="0" err="1"/>
              <a:t>kalimat</a:t>
            </a:r>
            <a:r>
              <a:rPr lang="en-ID" sz="3200" dirty="0"/>
              <a:t>,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wacana</a:t>
            </a:r>
            <a:r>
              <a:rPr lang="en-ID" sz="3200" dirty="0"/>
              <a:t>. </a:t>
            </a:r>
            <a:r>
              <a:rPr lang="en-ID" sz="3200" dirty="0" err="1"/>
              <a:t>Ciri-ciri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 </a:t>
            </a:r>
            <a:r>
              <a:rPr lang="en-ID" sz="3200" dirty="0" err="1"/>
              <a:t>terlihat</a:t>
            </a:r>
            <a:r>
              <a:rPr lang="en-ID" sz="3200" dirty="0"/>
              <a:t> </a:t>
            </a:r>
            <a:r>
              <a:rPr lang="en-ID" sz="3200" dirty="0" err="1"/>
              <a:t>antara</a:t>
            </a:r>
            <a:r>
              <a:rPr lang="en-ID" sz="3200" dirty="0"/>
              <a:t> lain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pemilihan</a:t>
            </a:r>
            <a:r>
              <a:rPr lang="en-ID" sz="3200" dirty="0"/>
              <a:t> </a:t>
            </a:r>
            <a:r>
              <a:rPr lang="en-ID" sz="3200" dirty="0" err="1"/>
              <a:t>leksis</a:t>
            </a:r>
            <a:r>
              <a:rPr lang="en-ID" sz="3200" dirty="0"/>
              <a:t>, </a:t>
            </a:r>
            <a:r>
              <a:rPr lang="en-ID" sz="3200" dirty="0" err="1"/>
              <a:t>kelompok</a:t>
            </a:r>
            <a:r>
              <a:rPr lang="en-ID" sz="3200" dirty="0"/>
              <a:t> kata, </a:t>
            </a:r>
            <a:r>
              <a:rPr lang="en-ID" sz="3200" dirty="0" err="1"/>
              <a:t>kompleksitas</a:t>
            </a:r>
            <a:r>
              <a:rPr lang="en-ID" sz="3200" dirty="0"/>
              <a:t> </a:t>
            </a:r>
            <a:r>
              <a:rPr lang="en-ID" sz="3200" dirty="0" err="1" smtClean="0"/>
              <a:t>kal</a:t>
            </a:r>
            <a:r>
              <a:rPr lang="id-ID" sz="3200" dirty="0" smtClean="0"/>
              <a:t>i</a:t>
            </a:r>
            <a:r>
              <a:rPr lang="en-ID" sz="3200" dirty="0" smtClean="0"/>
              <a:t>mat</a:t>
            </a:r>
            <a:r>
              <a:rPr lang="en-ID" sz="3200" dirty="0"/>
              <a:t>,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stuktur</a:t>
            </a:r>
            <a:r>
              <a:rPr lang="en-ID" sz="3200" dirty="0"/>
              <a:t> </a:t>
            </a:r>
            <a:r>
              <a:rPr lang="en-ID" sz="3200" dirty="0" err="1"/>
              <a:t>teks</a:t>
            </a:r>
            <a:r>
              <a:rPr lang="en-ID" sz="3200" dirty="0"/>
              <a:t>.</a:t>
            </a:r>
            <a:endParaRPr lang="id-ID" sz="32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0622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Stuktur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simpleks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yang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mengandung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aksi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peristiwa</a:t>
            </a:r>
            <a:r>
              <a:rPr lang="en-ID" dirty="0"/>
              <a:t>,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kompleks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yang </a:t>
            </a:r>
            <a:r>
              <a:rPr lang="en-ID" dirty="0" err="1"/>
              <a:t>mengandung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sat </a:t>
            </a:r>
            <a:r>
              <a:rPr lang="en-ID" dirty="0" err="1"/>
              <a:t>aksi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peristiwa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di </a:t>
            </a:r>
            <a:r>
              <a:rPr lang="en-ID" dirty="0" err="1"/>
              <a:t>nyatakan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paraktik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hipotaktik</a:t>
            </a:r>
            <a:r>
              <a:rPr lang="en-ID" dirty="0"/>
              <a:t>. </a:t>
            </a:r>
            <a:r>
              <a:rPr lang="en-ID" dirty="0" err="1"/>
              <a:t>Jadi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simpleks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kompleks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aksi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 </a:t>
            </a:r>
            <a:r>
              <a:rPr lang="en-ID" dirty="0" err="1"/>
              <a:t>peristiwa</a:t>
            </a:r>
            <a:r>
              <a:rPr lang="en-ID" dirty="0"/>
              <a:t> yang </a:t>
            </a:r>
            <a:r>
              <a:rPr lang="en-ID" dirty="0" err="1"/>
              <a:t>dikandung</a:t>
            </a:r>
            <a:r>
              <a:rPr lang="en-ID" dirty="0"/>
              <a:t>.</a:t>
            </a:r>
            <a:endParaRPr lang="id-ID" dirty="0"/>
          </a:p>
          <a:p>
            <a:r>
              <a:rPr lang="en-ID" dirty="0" err="1"/>
              <a:t>Adapun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 </a:t>
            </a:r>
            <a:r>
              <a:rPr lang="en-ID" dirty="0" err="1"/>
              <a:t>unsur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linier yang </a:t>
            </a:r>
            <a:r>
              <a:rPr lang="en-ID" dirty="0" err="1"/>
              <a:t>menyusun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simpleks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unsur</a:t>
            </a:r>
            <a:r>
              <a:rPr lang="en-ID" dirty="0"/>
              <a:t> </a:t>
            </a:r>
            <a:r>
              <a:rPr lang="en-ID" dirty="0" err="1"/>
              <a:t>subjek</a:t>
            </a:r>
            <a:r>
              <a:rPr lang="en-ID" dirty="0"/>
              <a:t> (</a:t>
            </a:r>
            <a:r>
              <a:rPr lang="en-ID" dirty="0" err="1"/>
              <a:t>dicetak</a:t>
            </a:r>
            <a:r>
              <a:rPr lang="en-ID" dirty="0"/>
              <a:t> </a:t>
            </a:r>
            <a:r>
              <a:rPr lang="en-ID" dirty="0" err="1"/>
              <a:t>tebal</a:t>
            </a:r>
            <a:r>
              <a:rPr lang="en-ID" dirty="0"/>
              <a:t>), </a:t>
            </a:r>
            <a:r>
              <a:rPr lang="en-ID" dirty="0" err="1"/>
              <a:t>unsur</a:t>
            </a:r>
            <a:r>
              <a:rPr lang="en-ID" dirty="0"/>
              <a:t> </a:t>
            </a:r>
            <a:r>
              <a:rPr lang="en-ID" dirty="0" err="1"/>
              <a:t>predikotor</a:t>
            </a:r>
            <a:r>
              <a:rPr lang="en-ID" dirty="0"/>
              <a:t> (</a:t>
            </a:r>
            <a:r>
              <a:rPr lang="en-ID" dirty="0" err="1"/>
              <a:t>digaris</a:t>
            </a:r>
            <a:r>
              <a:rPr lang="en-ID" dirty="0"/>
              <a:t> </a:t>
            </a:r>
            <a:r>
              <a:rPr lang="en-ID" dirty="0" err="1"/>
              <a:t>bawahi</a:t>
            </a:r>
            <a:r>
              <a:rPr lang="en-ID" dirty="0"/>
              <a:t>),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unsusr</a:t>
            </a:r>
            <a:r>
              <a:rPr lang="en-ID" dirty="0"/>
              <a:t> </a:t>
            </a:r>
            <a:r>
              <a:rPr lang="en-ID" dirty="0" err="1"/>
              <a:t>pelengkap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keterangan</a:t>
            </a:r>
            <a:r>
              <a:rPr lang="en-ID" dirty="0"/>
              <a:t> (</a:t>
            </a:r>
            <a:r>
              <a:rPr lang="en-ID" dirty="0" err="1"/>
              <a:t>dicetak</a:t>
            </a:r>
            <a:r>
              <a:rPr lang="en-ID" dirty="0"/>
              <a:t> miring).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9099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 </a:t>
            </a:r>
            <a:r>
              <a:rPr lang="en-ID" dirty="0" err="1"/>
              <a:t>Padat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padat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padat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padat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 kata-kata </a:t>
            </a:r>
            <a:r>
              <a:rPr lang="en-ID" dirty="0" err="1"/>
              <a:t>leksikal</a:t>
            </a:r>
            <a:r>
              <a:rPr lang="en-ID" dirty="0" smtClean="0"/>
              <a:t>.</a:t>
            </a:r>
            <a:endParaRPr lang="id-ID" dirty="0" smtClean="0"/>
          </a:p>
          <a:p>
            <a:r>
              <a:rPr lang="en-ID" dirty="0" err="1"/>
              <a:t>Kepadatan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dijelaskan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sisi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: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didapatkan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 </a:t>
            </a:r>
            <a:r>
              <a:rPr lang="en-ID" dirty="0" err="1"/>
              <a:t>simpleks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didapatkan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nominalisasi</a:t>
            </a:r>
            <a:r>
              <a:rPr lang="en-ID" dirty="0" smtClean="0"/>
              <a:t>.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6286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 </a:t>
            </a:r>
            <a:r>
              <a:rPr lang="en-ID" dirty="0" err="1"/>
              <a:t>Padat</a:t>
            </a:r>
            <a:r>
              <a:rPr lang="en-ID" dirty="0"/>
              <a:t> </a:t>
            </a:r>
            <a:r>
              <a:rPr lang="id-ID" dirty="0" smtClean="0"/>
              <a:t>Kata</a:t>
            </a:r>
            <a:r>
              <a:rPr lang="en-ID" dirty="0" smtClean="0"/>
              <a:t> </a:t>
            </a:r>
            <a:r>
              <a:rPr lang="en-ID" dirty="0" err="1" smtClean="0"/>
              <a:t>Leksikal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megandung</a:t>
            </a:r>
            <a:r>
              <a:rPr lang="en-ID" dirty="0"/>
              <a:t> kata </a:t>
            </a:r>
            <a:r>
              <a:rPr lang="en-ID" dirty="0" err="1"/>
              <a:t>leksikal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kata </a:t>
            </a:r>
            <a:r>
              <a:rPr lang="en-ID" dirty="0" err="1"/>
              <a:t>isi</a:t>
            </a:r>
            <a:r>
              <a:rPr lang="en-ID" dirty="0"/>
              <a:t> (</a:t>
            </a:r>
            <a:r>
              <a:rPr lang="en-ID" dirty="0" smtClean="0"/>
              <a:t>n</a:t>
            </a:r>
            <a:r>
              <a:rPr lang="id-ID" dirty="0" smtClean="0"/>
              <a:t>o</a:t>
            </a:r>
            <a:r>
              <a:rPr lang="en-ID" dirty="0" smtClean="0"/>
              <a:t>mina</a:t>
            </a:r>
            <a:r>
              <a:rPr lang="en-ID" dirty="0"/>
              <a:t>, </a:t>
            </a:r>
            <a:r>
              <a:rPr lang="en-ID" dirty="0" err="1"/>
              <a:t>verba-predikator</a:t>
            </a:r>
            <a:r>
              <a:rPr lang="en-ID" dirty="0"/>
              <a:t>, </a:t>
            </a:r>
            <a:r>
              <a:rPr lang="en-ID" dirty="0" err="1"/>
              <a:t>adjektiva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adverbial </a:t>
            </a:r>
            <a:r>
              <a:rPr lang="en-ID" dirty="0" err="1"/>
              <a:t>tertentu</a:t>
            </a:r>
            <a:r>
              <a:rPr lang="en-ID" dirty="0"/>
              <a:t>) </a:t>
            </a:r>
            <a:r>
              <a:rPr lang="en-ID" dirty="0" err="1"/>
              <a:t>daripada</a:t>
            </a:r>
            <a:r>
              <a:rPr lang="en-ID" dirty="0"/>
              <a:t> kata </a:t>
            </a:r>
            <a:r>
              <a:rPr lang="en-ID" dirty="0" err="1"/>
              <a:t>stuktural</a:t>
            </a:r>
            <a:r>
              <a:rPr lang="en-ID" dirty="0"/>
              <a:t> (</a:t>
            </a:r>
            <a:r>
              <a:rPr lang="en-ID" dirty="0" err="1"/>
              <a:t>konjungsi</a:t>
            </a:r>
            <a:r>
              <a:rPr lang="en-ID" dirty="0"/>
              <a:t>, kata </a:t>
            </a:r>
            <a:r>
              <a:rPr lang="en-ID" dirty="0" err="1"/>
              <a:t>sandang</a:t>
            </a:r>
            <a:r>
              <a:rPr lang="en-ID" dirty="0"/>
              <a:t>, </a:t>
            </a:r>
            <a:r>
              <a:rPr lang="en-ID" dirty="0" err="1"/>
              <a:t>preposisi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sebagainya</a:t>
            </a:r>
            <a:r>
              <a:rPr lang="en-ID" dirty="0" smtClean="0"/>
              <a:t>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3960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/>
              <a:t>Teks Akedemik Banyak Memanfaatkan Nominalisasi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leksis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yang </a:t>
            </a:r>
            <a:r>
              <a:rPr lang="en-US" dirty="0" err="1"/>
              <a:t>dicontohkan</a:t>
            </a:r>
            <a:r>
              <a:rPr lang="en-US" dirty="0"/>
              <a:t> </a:t>
            </a:r>
            <a:r>
              <a:rPr lang="en-US" dirty="0" err="1"/>
              <a:t>nominalisasi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memadatkan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nomonaslisasi</a:t>
            </a:r>
            <a:r>
              <a:rPr lang="en-US" dirty="0"/>
              <a:t> </a:t>
            </a:r>
            <a:r>
              <a:rPr lang="en-US" dirty="0" err="1"/>
              <a:t>ditempuh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leksis</a:t>
            </a:r>
            <a:r>
              <a:rPr lang="en-US" dirty="0"/>
              <a:t> </a:t>
            </a:r>
            <a:r>
              <a:rPr lang="en-US" dirty="0" err="1"/>
              <a:t>nonbenda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 (</a:t>
            </a:r>
            <a:r>
              <a:rPr lang="en-US" dirty="0" err="1"/>
              <a:t>verba</a:t>
            </a:r>
            <a:r>
              <a:rPr lang="en-US" dirty="0"/>
              <a:t>, </a:t>
            </a:r>
            <a:r>
              <a:rPr lang="en-US" dirty="0" err="1"/>
              <a:t>adjektif</a:t>
            </a:r>
            <a:r>
              <a:rPr lang="en-US" dirty="0"/>
              <a:t>, </a:t>
            </a:r>
            <a:r>
              <a:rPr lang="en-US" dirty="0" err="1"/>
              <a:t>adverba</a:t>
            </a:r>
            <a:r>
              <a:rPr lang="en-US" dirty="0"/>
              <a:t>, </a:t>
            </a:r>
            <a:r>
              <a:rPr lang="en-US" dirty="0" err="1"/>
              <a:t>konjungsi</a:t>
            </a:r>
            <a:r>
              <a:rPr lang="en-US" dirty="0"/>
              <a:t>)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leksisi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(nominal).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mengukapkan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ringkas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padat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nominalisasi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9093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/>
              <a:t>Teks Akademik Banyak Manfaat Metafora Gramatika Melalui Ungkapan Ingkongruen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Metafora</a:t>
            </a:r>
            <a:r>
              <a:rPr lang="en-US" dirty="0"/>
              <a:t> </a:t>
            </a:r>
            <a:r>
              <a:rPr lang="en-US" dirty="0" err="1"/>
              <a:t>gramatika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leksis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leksis</a:t>
            </a:r>
            <a:r>
              <a:rPr lang="en-US" dirty="0"/>
              <a:t> lain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tataran</a:t>
            </a:r>
            <a:r>
              <a:rPr lang="en-US" dirty="0"/>
              <a:t> </a:t>
            </a:r>
            <a:r>
              <a:rPr lang="en-US" dirty="0" err="1"/>
              <a:t>gramatika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ketataran</a:t>
            </a:r>
            <a:r>
              <a:rPr lang="en-US" dirty="0"/>
              <a:t> </a:t>
            </a:r>
            <a:r>
              <a:rPr lang="en-US" dirty="0" err="1"/>
              <a:t>gramatika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metafora</a:t>
            </a:r>
            <a:r>
              <a:rPr lang="en-US" dirty="0"/>
              <a:t> </a:t>
            </a:r>
            <a:r>
              <a:rPr lang="en-US" dirty="0" err="1"/>
              <a:t>gramatika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ungkapan</a:t>
            </a:r>
            <a:r>
              <a:rPr lang="en-US" dirty="0"/>
              <a:t> yang </a:t>
            </a:r>
            <a:r>
              <a:rPr lang="en-US" dirty="0" err="1"/>
              <a:t>inkongruen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keilmiahan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idesional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tekstual</a:t>
            </a:r>
            <a:r>
              <a:rPr lang="en-US" dirty="0"/>
              <a:t>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7981981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</TotalTime>
  <Words>679</Words>
  <Application>Microsoft Office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Ciri-ciri teks akademik</vt:lpstr>
      <vt:lpstr>Menggali dan Mengevaluasi Lebih Jauh Ciri-Ciri Teks Akademik</vt:lpstr>
      <vt:lpstr>PowerPoint Presentation</vt:lpstr>
      <vt:lpstr>PowerPoint Presentation</vt:lpstr>
      <vt:lpstr>Teks Akademik Sederhana dalam Stuktur Kalimat </vt:lpstr>
      <vt:lpstr>Teks Akademik Padat Informasi </vt:lpstr>
      <vt:lpstr>Teks Akademik Padat Kata Leksikal</vt:lpstr>
      <vt:lpstr>Teks Akedemik Banyak Memanfaatkan Nominalisasi </vt:lpstr>
      <vt:lpstr>Teks Akademik Banyak Manfaat Metafora Gramatika Melalui Ungkapan Ingkongruen</vt:lpstr>
      <vt:lpstr>Teks Akademik Banyak Manfaat Istilah Teknis</vt:lpstr>
      <vt:lpstr>Teks Akademik Bersifat Taksonomik dan Abstark</vt:lpstr>
      <vt:lpstr>Teks Akademik Banyak Memanfaatkan Sistem Pengacuan Esfora</vt:lpstr>
      <vt:lpstr>Teks Akademik Tergolong dalam Genre Faktual bukan Genre Fiksional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Ciri-ciri teks akademik</dc:title>
  <dc:creator>Windows 8</dc:creator>
  <cp:lastModifiedBy>Windows 8</cp:lastModifiedBy>
  <cp:revision>3</cp:revision>
  <dcterms:created xsi:type="dcterms:W3CDTF">2020-08-19T14:02:58Z</dcterms:created>
  <dcterms:modified xsi:type="dcterms:W3CDTF">2020-08-19T14:12:32Z</dcterms:modified>
</cp:coreProperties>
</file>