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87" r:id="rId2"/>
    <p:sldId id="260" r:id="rId3"/>
    <p:sldId id="293" r:id="rId4"/>
    <p:sldId id="283" r:id="rId5"/>
    <p:sldId id="295" r:id="rId6"/>
    <p:sldId id="288" r:id="rId7"/>
    <p:sldId id="277" r:id="rId8"/>
    <p:sldId id="278" r:id="rId9"/>
    <p:sldId id="279" r:id="rId10"/>
    <p:sldId id="284" r:id="rId11"/>
    <p:sldId id="290" r:id="rId12"/>
    <p:sldId id="291" r:id="rId13"/>
    <p:sldId id="292" r:id="rId14"/>
    <p:sldId id="280" r:id="rId15"/>
    <p:sldId id="289" r:id="rId16"/>
    <p:sldId id="281" r:id="rId17"/>
    <p:sldId id="286" r:id="rId18"/>
    <p:sldId id="256" r:id="rId19"/>
    <p:sldId id="257" r:id="rId20"/>
    <p:sldId id="28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1E67E-9912-4593-B062-9F77DF2A2554}" type="datetimeFigureOut">
              <a:rPr lang="en-US" smtClean="0"/>
              <a:pPr/>
              <a:t>2/16/2017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A68DC-65C2-4B04-BB38-216C274EF28E}" type="slidenum">
              <a:rPr lang="en-MY" smtClean="0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68DC-65C2-4B04-BB38-216C274EF28E}" type="slidenum">
              <a:rPr lang="en-MY" smtClean="0"/>
              <a:pPr/>
              <a:t>2</a:t>
            </a:fld>
            <a:endParaRPr lang="en-M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A68DC-65C2-4B04-BB38-216C274EF28E}" type="slidenum">
              <a:rPr lang="en-MY" smtClean="0"/>
              <a:pPr/>
              <a:t>18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3BADC-7A99-4176-A211-E24D7A0FD4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2870F-6E56-4815-9AFD-36010FA19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1B973-7E58-41DE-9F99-FF14F354FC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A524A-8DD5-4FCF-84A0-B1AB9912C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5EBEB-45BF-4738-A54F-53AFED087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14EA4-E5B6-4F6E-9669-F6D03E35D8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FFF0C-645C-4D99-A95B-AD33FDB3CE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45ED9-008A-4E8D-9FF8-40DB592E4D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3F2C0-54F4-4AD6-A191-91E4864AF4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0EA1C-DAF3-4343-B1EC-0F78B31D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435AF-576F-456A-9A8D-C506C57C03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17C79-20CB-4315-BA97-F5BCCD36E6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4EDA5-2961-4870-A2D6-4C3DE5E989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675B57-A242-4078-AD73-1C1E88AD5C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Radiasi</a:t>
            </a:r>
            <a:r>
              <a:rPr lang="en-US" dirty="0" smtClean="0"/>
              <a:t> Benda </a:t>
            </a:r>
            <a:r>
              <a:rPr lang="en-US" dirty="0" err="1" smtClean="0"/>
              <a:t>Hitam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Tim </a:t>
            </a:r>
            <a:r>
              <a:rPr lang="en-US" dirty="0" err="1" smtClean="0">
                <a:solidFill>
                  <a:srgbClr val="0070C0"/>
                </a:solidFill>
              </a:rPr>
              <a:t>Matakuliah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892175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Teori Kuantum </a:t>
            </a:r>
            <a:r>
              <a:rPr lang="en-US" sz="3200" dirty="0" err="1" smtClean="0">
                <a:solidFill>
                  <a:srgbClr val="FFFF00"/>
                </a:solidFill>
              </a:rPr>
              <a:t>Radiasi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Elektromagnetik</a:t>
            </a:r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625" y="1676400"/>
            <a:ext cx="8199465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dirty="0" smtClean="0"/>
              <a:t>Teori Rayleigh-Jeans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     </a:t>
            </a:r>
            <a:r>
              <a:rPr lang="en-US" sz="2000" dirty="0" err="1" smtClean="0"/>
              <a:t>Reyleigh</a:t>
            </a:r>
            <a:r>
              <a:rPr lang="en-US" sz="2000" dirty="0" smtClean="0"/>
              <a:t> dan Jeans menggunakan pendekatan </a:t>
            </a:r>
            <a:r>
              <a:rPr lang="en-US" sz="2000" dirty="0" err="1" smtClean="0"/>
              <a:t>fisika</a:t>
            </a:r>
            <a:r>
              <a:rPr lang="en-US" sz="2000" dirty="0" smtClean="0"/>
              <a:t> klasik untuk menjelaskan spektrum benda hitam, karena pada masa itu </a:t>
            </a:r>
            <a:r>
              <a:rPr lang="en-US" sz="2000" dirty="0" err="1" smtClean="0"/>
              <a:t>fisika</a:t>
            </a:r>
            <a:r>
              <a:rPr lang="en-US" sz="2000" dirty="0" smtClean="0"/>
              <a:t> kuantum belum diketahui.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     Mereka meninjau </a:t>
            </a:r>
            <a:r>
              <a:rPr lang="en-US" sz="2000" dirty="0" err="1" smtClean="0"/>
              <a:t>radiasi</a:t>
            </a:r>
            <a:r>
              <a:rPr lang="en-US" sz="2000" dirty="0" smtClean="0"/>
              <a:t> dalam rongga </a:t>
            </a:r>
            <a:r>
              <a:rPr lang="en-US" sz="2000" dirty="0" err="1" smtClean="0"/>
              <a:t>bertemperatur</a:t>
            </a:r>
            <a:r>
              <a:rPr lang="en-US" sz="2000" dirty="0" smtClean="0"/>
              <a:t> T yang dindingnya adalah pemantul sempurna sebagai </a:t>
            </a:r>
            <a:r>
              <a:rPr lang="en-US" sz="2000" dirty="0" err="1" smtClean="0"/>
              <a:t>sederetan</a:t>
            </a:r>
            <a:r>
              <a:rPr lang="en-US" sz="2000" dirty="0" smtClean="0"/>
              <a:t> gelombang </a:t>
            </a:r>
            <a:r>
              <a:rPr lang="en-US" sz="2000" dirty="0" err="1" smtClean="0"/>
              <a:t>elektromagnetik</a:t>
            </a:r>
            <a:r>
              <a:rPr lang="en-US" sz="2000" dirty="0" smtClean="0"/>
              <a:t> berdiri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      Rumus Rayleigh-Jeans</a:t>
            </a:r>
            <a:endParaRPr lang="en-US" sz="2400" dirty="0" smtClean="0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3806825" y="5172075"/>
          <a:ext cx="2601913" cy="876300"/>
        </p:xfrm>
        <a:graphic>
          <a:graphicData uri="http://schemas.openxmlformats.org/presentationml/2006/ole">
            <p:oleObj spid="_x0000_s3074" name="Equation" r:id="rId3" imgW="12445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s://img09.rl0.ru/2edf28ea93df9d0dd09be9125547a3f4/c960x720/images.slideplayer.com/14/4279506/slides/slide_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6172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g03.rl0.ru/6f9f328930a37f0f1ab0129d52ae8d1c/c960x720/images.slideplayer.com/32/9874489/slides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img07.rl0.ru/a2e6c4abb9a27ab5b5cbaccba4ee7995/c2000x1600/upload.wikimedia.org/wikipedia/commons/thumb/1/19/Black_body.svg/2000px-Black_bod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7724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EE01-D98E-40B6-826E-D810B6BF16F2}" type="datetime3">
              <a:rPr lang="en-US" smtClean="0"/>
              <a:pPr/>
              <a:t>16 February 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38DA-721F-4546-8F3C-57866E45E96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971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419600"/>
            <a:ext cx="8305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81000"/>
            <a:ext cx="7496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g01.rl0.ru/31c628ca53f2d72fc06456d7891d7c82/c500x382/68.media.tumblr.com/2c78ec31f60a291f497cd6327dec0a80/tumblr_mi54tafMWR1qbtjkwo1_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001000" cy="5486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EE01-D98E-40B6-826E-D810B6BF16F2}" type="datetime3">
              <a:rPr lang="en-US" smtClean="0"/>
              <a:pPr/>
              <a:t>16 February 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38DA-721F-4546-8F3C-57866E45E96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86200"/>
            <a:ext cx="822959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676400"/>
            <a:ext cx="4495800" cy="182880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609600"/>
            <a:ext cx="7496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1625" y="1412875"/>
            <a:ext cx="8485217" cy="444501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dirty="0" smtClean="0"/>
              <a:t>Hukum </a:t>
            </a:r>
            <a:r>
              <a:rPr lang="en-US" sz="2400" dirty="0" err="1" smtClean="0"/>
              <a:t>radiasi</a:t>
            </a:r>
            <a:r>
              <a:rPr lang="en-US" sz="2400" dirty="0" smtClean="0"/>
              <a:t> </a:t>
            </a:r>
            <a:r>
              <a:rPr lang="en-US" sz="2400" dirty="0" err="1" smtClean="0"/>
              <a:t>planck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dirty="0" smtClean="0"/>
              <a:t>    </a:t>
            </a:r>
            <a:r>
              <a:rPr lang="en-US" sz="2000" dirty="0" smtClean="0"/>
              <a:t>Planck menemukan rumus dengan </a:t>
            </a:r>
            <a:r>
              <a:rPr lang="en-US" sz="2000" dirty="0" err="1" smtClean="0"/>
              <a:t>menginterpolasikan</a:t>
            </a:r>
            <a:r>
              <a:rPr lang="en-US" sz="2000" dirty="0" smtClean="0"/>
              <a:t> rumus </a:t>
            </a:r>
            <a:r>
              <a:rPr lang="en-US" sz="2000" dirty="0" err="1" smtClean="0"/>
              <a:t>wein</a:t>
            </a:r>
            <a:r>
              <a:rPr lang="en-US" sz="2000" dirty="0" smtClean="0"/>
              <a:t> dan rumus Rayleigh-Jeans dengan </a:t>
            </a:r>
            <a:r>
              <a:rPr lang="en-US" sz="2000" dirty="0" err="1" smtClean="0"/>
              <a:t>mengasumsikan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terbentuknya </a:t>
            </a:r>
            <a:r>
              <a:rPr lang="en-US" sz="2000" dirty="0" err="1" smtClean="0"/>
              <a:t>radiasi</a:t>
            </a:r>
            <a:r>
              <a:rPr lang="en-US" sz="2000" dirty="0" smtClean="0"/>
              <a:t> benda hitam adalah dalam paket-paket </a:t>
            </a:r>
            <a:r>
              <a:rPr lang="en-US" sz="2000" dirty="0" err="1" smtClean="0"/>
              <a:t>energi</a:t>
            </a:r>
            <a:r>
              <a:rPr lang="en-US" sz="20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    Konsep paket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atau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terkuantisasi</a:t>
            </a:r>
            <a:r>
              <a:rPr lang="en-US" sz="2000" dirty="0" smtClean="0"/>
              <a:t> ini merupakan hipotesis Max Planck yang merupakan rumus yang benar tentang kerapatan </a:t>
            </a:r>
            <a:r>
              <a:rPr lang="en-US" sz="2000" dirty="0" err="1" smtClean="0"/>
              <a:t>energi</a:t>
            </a:r>
            <a:r>
              <a:rPr lang="en-US" sz="2000" dirty="0" smtClean="0"/>
              <a:t> </a:t>
            </a:r>
            <a:r>
              <a:rPr lang="en-US" sz="2000" dirty="0" err="1" smtClean="0"/>
              <a:t>radiasi</a:t>
            </a:r>
            <a:r>
              <a:rPr lang="en-US" sz="2000" dirty="0" smtClean="0"/>
              <a:t> benda hitam.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489075" y="4953000"/>
          <a:ext cx="1214438" cy="539750"/>
        </p:xfrm>
        <a:graphic>
          <a:graphicData uri="http://schemas.openxmlformats.org/presentationml/2006/ole">
            <p:oleObj spid="_x0000_s4098" name="Equation" r:id="rId3" imgW="457200" imgH="203040" progId="Equation.3">
              <p:embed/>
            </p:oleObj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3375025" y="4953000"/>
          <a:ext cx="3016250" cy="482600"/>
        </p:xfrm>
        <a:graphic>
          <a:graphicData uri="http://schemas.openxmlformats.org/presentationml/2006/ole">
            <p:oleObj spid="_x0000_s4099" name="Equation" r:id="rId4" imgW="1269720" imgH="203040" progId="Equation.3">
              <p:embed/>
            </p:oleObj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57200"/>
            <a:ext cx="7496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81000" y="304800"/>
            <a:ext cx="8458200" cy="6096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Kesimpulan: Hukum </a:t>
            </a:r>
            <a:r>
              <a:rPr lang="en-US" sz="2800" b="1" dirty="0" err="1" smtClean="0">
                <a:solidFill>
                  <a:schemeClr val="bg1"/>
                </a:solidFill>
              </a:rPr>
              <a:t>Radiasi</a:t>
            </a:r>
            <a:r>
              <a:rPr lang="en-US" sz="2800" b="1" dirty="0" smtClean="0">
                <a:solidFill>
                  <a:schemeClr val="bg1"/>
                </a:solidFill>
              </a:rPr>
              <a:t> Benda hitam 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81000" y="1371600"/>
            <a:ext cx="8458200" cy="1143000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55600" indent="-3556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1"/>
                </a:solidFill>
              </a:rPr>
              <a:t>Hukum </a:t>
            </a:r>
            <a:r>
              <a:rPr lang="en-US" sz="2400" b="1" dirty="0" err="1" smtClean="0">
                <a:solidFill>
                  <a:schemeClr val="bg1"/>
                </a:solidFill>
              </a:rPr>
              <a:t>Radiasi</a:t>
            </a:r>
            <a:r>
              <a:rPr lang="en-US" sz="2400" b="1" dirty="0" smtClean="0">
                <a:solidFill>
                  <a:schemeClr val="bg1"/>
                </a:solidFill>
              </a:rPr>
              <a:t> Benda hitam Rayleigh-Jeans: </a:t>
            </a:r>
          </a:p>
          <a:p>
            <a:pPr marL="355600" indent="-1588"/>
            <a:r>
              <a:rPr lang="en-US" sz="2400" b="1" dirty="0" err="1" smtClean="0">
                <a:solidFill>
                  <a:schemeClr val="bg1"/>
                </a:solidFill>
              </a:rPr>
              <a:t>Energi</a:t>
            </a:r>
            <a:r>
              <a:rPr lang="en-US" sz="2400" b="1" dirty="0" smtClean="0">
                <a:solidFill>
                  <a:schemeClr val="bg1"/>
                </a:solidFill>
              </a:rPr>
              <a:t> rata-rata </a:t>
            </a:r>
            <a:r>
              <a:rPr lang="en-US" sz="2400" b="1" dirty="0" err="1" smtClean="0">
                <a:solidFill>
                  <a:schemeClr val="bg1"/>
                </a:solidFill>
              </a:rPr>
              <a:t>osilator</a:t>
            </a:r>
            <a:r>
              <a:rPr lang="en-US" sz="2400" b="1" dirty="0" smtClean="0">
                <a:solidFill>
                  <a:schemeClr val="bg1"/>
                </a:solidFill>
              </a:rPr>
              <a:t> bebas frekuensi dan bergantung pada </a:t>
            </a:r>
            <a:r>
              <a:rPr lang="en-US" sz="2400" b="1" dirty="0" err="1" smtClean="0">
                <a:solidFill>
                  <a:schemeClr val="bg1"/>
                </a:solidFill>
              </a:rPr>
              <a:t>kT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yaitu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819400"/>
            <a:ext cx="30480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57200" y="3886200"/>
            <a:ext cx="8382000" cy="1143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-3556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bg1"/>
                </a:solidFill>
              </a:rPr>
              <a:t>Hukum </a:t>
            </a:r>
            <a:r>
              <a:rPr lang="en-US" sz="2400" b="1" dirty="0" err="1" smtClean="0">
                <a:solidFill>
                  <a:schemeClr val="bg1"/>
                </a:solidFill>
              </a:rPr>
              <a:t>Radiasi</a:t>
            </a:r>
            <a:r>
              <a:rPr lang="en-US" sz="2400" b="1" dirty="0" smtClean="0">
                <a:solidFill>
                  <a:schemeClr val="bg1"/>
                </a:solidFill>
              </a:rPr>
              <a:t> Benda hitam Planck: </a:t>
            </a:r>
          </a:p>
          <a:p>
            <a:pPr marL="355600" indent="-1588"/>
            <a:r>
              <a:rPr lang="en-US" sz="2400" b="1" dirty="0" err="1" smtClean="0">
                <a:solidFill>
                  <a:schemeClr val="bg1"/>
                </a:solidFill>
              </a:rPr>
              <a:t>Energi</a:t>
            </a:r>
            <a:r>
              <a:rPr lang="en-US" sz="2400" b="1" dirty="0" smtClean="0">
                <a:solidFill>
                  <a:schemeClr val="bg1"/>
                </a:solidFill>
              </a:rPr>
              <a:t> rata-rata </a:t>
            </a:r>
            <a:r>
              <a:rPr lang="en-US" sz="2400" b="1" dirty="0" err="1" smtClean="0">
                <a:solidFill>
                  <a:schemeClr val="bg1"/>
                </a:solidFill>
              </a:rPr>
              <a:t>osilator</a:t>
            </a:r>
            <a:r>
              <a:rPr lang="en-US" sz="2400" b="1" dirty="0" smtClean="0">
                <a:solidFill>
                  <a:schemeClr val="bg1"/>
                </a:solidFill>
              </a:rPr>
              <a:t> bergantung pada frekuensi, </a:t>
            </a:r>
            <a:r>
              <a:rPr lang="en-US" sz="2400" b="1" dirty="0" err="1" smtClean="0">
                <a:solidFill>
                  <a:schemeClr val="bg1"/>
                </a:solidFill>
              </a:rPr>
              <a:t>yaitu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895600"/>
            <a:ext cx="1752600" cy="76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3581400" y="3048000"/>
            <a:ext cx="1524000" cy="4572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257800"/>
            <a:ext cx="228600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3810000" y="5486400"/>
            <a:ext cx="1219200" cy="4572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5334000"/>
            <a:ext cx="3124200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  <p:bldP spid="31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7200" y="838200"/>
            <a:ext cx="8229600" cy="5715000"/>
          </a:xfrm>
          <a:prstGeom prst="rect">
            <a:avLst/>
          </a:prstGeom>
          <a:solidFill>
            <a:srgbClr val="002060">
              <a:alpha val="6588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524000" y="5105400"/>
            <a:ext cx="6248400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-457200" y="3124200"/>
            <a:ext cx="4267200" cy="158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" name="Freeform 19"/>
          <p:cNvSpPr/>
          <p:nvPr/>
        </p:nvSpPr>
        <p:spPr bwMode="auto">
          <a:xfrm>
            <a:off x="1705970" y="1985749"/>
            <a:ext cx="5609230" cy="3132161"/>
          </a:xfrm>
          <a:custGeom>
            <a:avLst/>
            <a:gdLst>
              <a:gd name="connsiteX0" fmla="*/ 0 w 5609230"/>
              <a:gd name="connsiteY0" fmla="*/ 3132161 h 3132161"/>
              <a:gd name="connsiteX1" fmla="*/ 1473958 w 5609230"/>
              <a:gd name="connsiteY1" fmla="*/ 102358 h 3132161"/>
              <a:gd name="connsiteX2" fmla="*/ 3725839 w 5609230"/>
              <a:gd name="connsiteY2" fmla="*/ 2518012 h 3132161"/>
              <a:gd name="connsiteX3" fmla="*/ 5609230 w 5609230"/>
              <a:gd name="connsiteY3" fmla="*/ 2995684 h 3132161"/>
              <a:gd name="connsiteX4" fmla="*/ 5609230 w 5609230"/>
              <a:gd name="connsiteY4" fmla="*/ 2995684 h 3132161"/>
              <a:gd name="connsiteX5" fmla="*/ 5609230 w 5609230"/>
              <a:gd name="connsiteY5" fmla="*/ 2995684 h 3132161"/>
              <a:gd name="connsiteX6" fmla="*/ 5609230 w 5609230"/>
              <a:gd name="connsiteY6" fmla="*/ 3009332 h 3132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30" h="3132161">
                <a:moveTo>
                  <a:pt x="0" y="3132161"/>
                </a:moveTo>
                <a:cubicBezTo>
                  <a:pt x="426492" y="1668438"/>
                  <a:pt x="852985" y="204716"/>
                  <a:pt x="1473958" y="102358"/>
                </a:cubicBezTo>
                <a:cubicBezTo>
                  <a:pt x="2094931" y="0"/>
                  <a:pt x="3036627" y="2035791"/>
                  <a:pt x="3725839" y="2518012"/>
                </a:cubicBezTo>
                <a:cubicBezTo>
                  <a:pt x="4415051" y="3000233"/>
                  <a:pt x="5609230" y="2995684"/>
                  <a:pt x="5609230" y="2995684"/>
                </a:cubicBezTo>
                <a:lnTo>
                  <a:pt x="5609230" y="2995684"/>
                </a:lnTo>
                <a:lnTo>
                  <a:pt x="5609230" y="2995684"/>
                </a:lnTo>
                <a:lnTo>
                  <a:pt x="5609230" y="3009332"/>
                </a:lnTo>
              </a:path>
            </a:pathLst>
          </a:custGeom>
          <a:solidFill>
            <a:schemeClr val="accent1">
              <a:lumMod val="75000"/>
              <a:alpha val="0"/>
            </a:schemeClr>
          </a:solidFill>
          <a:ln w="47625" cap="sq" cmpd="sng" algn="ctr">
            <a:solidFill>
              <a:schemeClr val="bg1">
                <a:lumMod val="95000"/>
              </a:schemeClr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104263" y="1487606"/>
            <a:ext cx="2306471" cy="3466531"/>
          </a:xfrm>
          <a:custGeom>
            <a:avLst/>
            <a:gdLst>
              <a:gd name="connsiteX0" fmla="*/ 2306471 w 2306471"/>
              <a:gd name="connsiteY0" fmla="*/ 3466531 h 3466531"/>
              <a:gd name="connsiteX1" fmla="*/ 1419367 w 2306471"/>
              <a:gd name="connsiteY1" fmla="*/ 3207224 h 3466531"/>
              <a:gd name="connsiteX2" fmla="*/ 682388 w 2306471"/>
              <a:gd name="connsiteY2" fmla="*/ 2606722 h 3466531"/>
              <a:gd name="connsiteX3" fmla="*/ 245659 w 2306471"/>
              <a:gd name="connsiteY3" fmla="*/ 1856095 h 3466531"/>
              <a:gd name="connsiteX4" fmla="*/ 81886 w 2306471"/>
              <a:gd name="connsiteY4" fmla="*/ 1023582 h 3466531"/>
              <a:gd name="connsiteX5" fmla="*/ 0 w 2306471"/>
              <a:gd name="connsiteY5" fmla="*/ 0 h 3466531"/>
              <a:gd name="connsiteX6" fmla="*/ 0 w 2306471"/>
              <a:gd name="connsiteY6" fmla="*/ 0 h 34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6471" h="3466531">
                <a:moveTo>
                  <a:pt x="2306471" y="3466531"/>
                </a:moveTo>
                <a:cubicBezTo>
                  <a:pt x="1998259" y="3408528"/>
                  <a:pt x="1690048" y="3350526"/>
                  <a:pt x="1419367" y="3207224"/>
                </a:cubicBezTo>
                <a:cubicBezTo>
                  <a:pt x="1148687" y="3063923"/>
                  <a:pt x="878006" y="2831910"/>
                  <a:pt x="682388" y="2606722"/>
                </a:cubicBezTo>
                <a:cubicBezTo>
                  <a:pt x="486770" y="2381534"/>
                  <a:pt x="345743" y="2119952"/>
                  <a:pt x="245659" y="1856095"/>
                </a:cubicBezTo>
                <a:cubicBezTo>
                  <a:pt x="145575" y="1592238"/>
                  <a:pt x="122829" y="1332931"/>
                  <a:pt x="81886" y="1023582"/>
                </a:cubicBezTo>
                <a:cubicBezTo>
                  <a:pt x="40943" y="71423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solidFill>
            <a:schemeClr val="accent1">
              <a:lumMod val="90000"/>
              <a:alpha val="0"/>
            </a:schemeClr>
          </a:solidFill>
          <a:ln w="41275" cap="sq" cmpd="sng" algn="ctr">
            <a:solidFill>
              <a:schemeClr val="bg1"/>
            </a:solidFill>
            <a:prstDash val="solid"/>
            <a:round/>
            <a:headEnd type="triangle" w="sm" len="sm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MY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81600" y="1066800"/>
            <a:ext cx="342900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Hukum </a:t>
            </a:r>
            <a:r>
              <a:rPr lang="en-US" b="1" dirty="0" err="1" smtClean="0">
                <a:solidFill>
                  <a:schemeClr val="bg1"/>
                </a:solidFill>
              </a:rPr>
              <a:t>Radiasi</a:t>
            </a:r>
            <a:r>
              <a:rPr lang="en-US" b="1" dirty="0" smtClean="0">
                <a:solidFill>
                  <a:schemeClr val="bg1"/>
                </a:solidFill>
              </a:rPr>
              <a:t> Benda hitam Rayleigh-Jeans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09800" y="1219200"/>
            <a:ext cx="243540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Hukum </a:t>
            </a:r>
            <a:r>
              <a:rPr lang="en-US" b="1" dirty="0" err="1" smtClean="0">
                <a:solidFill>
                  <a:schemeClr val="bg1"/>
                </a:solidFill>
              </a:rPr>
              <a:t>Radiasi</a:t>
            </a:r>
            <a:r>
              <a:rPr lang="en-US" b="1" dirty="0" smtClean="0">
                <a:solidFill>
                  <a:schemeClr val="bg1"/>
                </a:solidFill>
              </a:rPr>
              <a:t> Benda hitam Planck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62200" y="3581400"/>
            <a:ext cx="20574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Data eksperimen</a:t>
            </a:r>
            <a:endParaRPr lang="en-MY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0" y="5334000"/>
            <a:ext cx="20574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Panjang gel. EM</a:t>
            </a:r>
            <a:endParaRPr lang="en-MY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189637" y="2934563"/>
            <a:ext cx="21236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Rapat </a:t>
            </a:r>
            <a:r>
              <a:rPr lang="en-US" b="1" dirty="0" err="1" smtClean="0">
                <a:solidFill>
                  <a:schemeClr val="accent1">
                    <a:lumMod val="10000"/>
                  </a:schemeClr>
                </a:solidFill>
              </a:rPr>
              <a:t>energi</a:t>
            </a: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</a:rPr>
              <a:t> (I)</a:t>
            </a:r>
            <a:endParaRPr lang="en-MY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81000" y="152400"/>
            <a:ext cx="8458200" cy="6096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</a:rPr>
              <a:t>Kesimpulan: Hukum </a:t>
            </a:r>
            <a:r>
              <a:rPr lang="en-US" sz="2800" b="1" dirty="0" err="1" smtClean="0">
                <a:solidFill>
                  <a:schemeClr val="accent3">
                    <a:lumMod val="95000"/>
                  </a:schemeClr>
                </a:solidFill>
              </a:rPr>
              <a:t>Radiasi</a:t>
            </a:r>
            <a:r>
              <a:rPr lang="en-US" sz="2800" b="1" dirty="0" smtClean="0">
                <a:solidFill>
                  <a:schemeClr val="accent3">
                    <a:lumMod val="95000"/>
                  </a:schemeClr>
                </a:solidFill>
              </a:rPr>
              <a:t> Benda hitam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1000" y="228600"/>
            <a:ext cx="84582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err="1" smtClean="0"/>
              <a:t>Radiasi</a:t>
            </a:r>
            <a:r>
              <a:rPr lang="en-US" sz="2800" b="1" dirty="0" smtClean="0"/>
              <a:t> Benda </a:t>
            </a:r>
            <a:r>
              <a:rPr lang="en-US" sz="2800" b="1" dirty="0" err="1" smtClean="0"/>
              <a:t>hitam</a:t>
            </a:r>
            <a:r>
              <a:rPr lang="en-US" sz="2800" b="1" dirty="0" smtClean="0"/>
              <a:t>,,,</a:t>
            </a:r>
            <a:endParaRPr lang="en-US" sz="2800" b="1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62000" y="1295400"/>
            <a:ext cx="8153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 smtClean="0"/>
              <a:t>Kenapa benda kelihatan merah, kuning, hijau, dsb?</a:t>
            </a:r>
            <a:endParaRPr lang="en-US" sz="3200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85800" y="3048000"/>
            <a:ext cx="80772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</a:rPr>
              <a:t>K</a:t>
            </a:r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arena benda menyerap sebahagian frekuensi dan memancarkan sebahagian frekuensi yang lain </a:t>
            </a:r>
            <a:r>
              <a:rPr lang="en-US" sz="2400" dirty="0" err="1" smtClean="0">
                <a:solidFill>
                  <a:schemeClr val="accent1">
                    <a:lumMod val="10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10000"/>
                  </a:schemeClr>
                </a:solidFill>
              </a:rPr>
              <a:t>radiasi</a:t>
            </a:r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 gelombang </a:t>
            </a:r>
            <a:r>
              <a:rPr lang="en-US" sz="2400" dirty="0" err="1" smtClean="0">
                <a:solidFill>
                  <a:schemeClr val="accent1">
                    <a:lumMod val="10000"/>
                  </a:schemeClr>
                </a:solidFill>
              </a:rPr>
              <a:t>elektromagnetik</a:t>
            </a:r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accent1">
                    <a:lumMod val="10000"/>
                  </a:schemeClr>
                </a:solidFill>
              </a:rPr>
              <a:t>Sebagai</a:t>
            </a:r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10000"/>
                  </a:schemeClr>
                </a:solidFill>
              </a:rPr>
              <a:t>contoh</a:t>
            </a:r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10000"/>
                  </a:schemeClr>
                </a:solidFill>
              </a:rPr>
              <a:t>benda</a:t>
            </a:r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 merah, karena frekuensi </a:t>
            </a:r>
            <a:r>
              <a:rPr lang="en-US" sz="2400" dirty="0" err="1" smtClean="0">
                <a:solidFill>
                  <a:schemeClr val="accent1">
                    <a:lumMod val="10000"/>
                  </a:schemeClr>
                </a:solidFill>
              </a:rPr>
              <a:t>merah</a:t>
            </a:r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1">
                    <a:lumMod val="10000"/>
                  </a:schemeClr>
                </a:solidFill>
              </a:rPr>
              <a:t>dipancarkan</a:t>
            </a:r>
            <a:r>
              <a:rPr lang="en-US" sz="2400" dirty="0" smtClean="0">
                <a:solidFill>
                  <a:schemeClr val="accent1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467600" cy="792162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Kesimpulan: Hukum </a:t>
            </a:r>
            <a:r>
              <a:rPr lang="en-US" sz="2800" b="1" dirty="0" err="1" smtClean="0">
                <a:solidFill>
                  <a:schemeClr val="bg1"/>
                </a:solidFill>
              </a:rPr>
              <a:t>Radiasi</a:t>
            </a:r>
            <a:r>
              <a:rPr lang="en-US" sz="2800" b="1" dirty="0" smtClean="0">
                <a:solidFill>
                  <a:schemeClr val="bg1"/>
                </a:solidFill>
              </a:rPr>
              <a:t> Benda hitam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371600"/>
            <a:ext cx="746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Benda </a:t>
            </a:r>
            <a:r>
              <a:rPr lang="en-US" dirty="0" err="1" smtClean="0"/>
              <a:t>Hitam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57600" y="1676400"/>
            <a:ext cx="47244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 smtClean="0"/>
              <a:t>What is the blackbody radiation?</a:t>
            </a:r>
            <a:endParaRPr lang="en-US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57600" y="2590800"/>
            <a:ext cx="48006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/>
              <a:t>A </a:t>
            </a:r>
            <a:r>
              <a:rPr lang="en-US" sz="2800" i="1" dirty="0" smtClean="0"/>
              <a:t>blackbody</a:t>
            </a:r>
            <a:r>
              <a:rPr lang="en-US" sz="2800" dirty="0" smtClean="0"/>
              <a:t> is defined as an object that absorbs all the electromagnetic radiation falling on it and consequently appears black.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381000"/>
            <a:ext cx="8229600" cy="5943600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</a:ln>
        </p:spPr>
        <p:txBody>
          <a:bodyPr/>
          <a:lstStyle/>
          <a:p>
            <a:pPr marL="519113" marR="0" lvl="0" indent="-5191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Radiasi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Benda Hitam</a:t>
            </a:r>
          </a:p>
          <a:p>
            <a:pPr marL="519113" marR="0" lvl="0" indent="-5191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4213" marR="0" lvl="0" indent="-342900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Benda hitam adalah benda ideal yang mampu menyerap atau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mengabsorbsi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semua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radiasi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yang mengenainya, serta tidak bergantung pada frekuensi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radiasi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tersebut. </a:t>
            </a:r>
          </a:p>
          <a:p>
            <a:pPr marL="684213" marR="0" lvl="0" indent="-342900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Bisa dikatakan benda hitam merupakan penyerap dan pemancar yang sempurna.</a:t>
            </a:r>
          </a:p>
          <a:p>
            <a:pPr marL="684213" marR="0" lvl="0" indent="-342900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Benda hitam pada temperatur tertentu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meradiasi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energi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dengan laju lebih besar dari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beanda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lain.</a:t>
            </a:r>
          </a:p>
          <a:p>
            <a:pPr marL="684213" marR="0" lvl="0" indent="-342900" algn="l" defTabSz="914400" rtl="0" eaLnBrk="1" fontAlgn="base" latinLnBrk="0" hangingPunct="1"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Model yang dapat digunakan untuk mengamati sifat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radiasi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benda hitam adalah model rongga.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Radiasi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8845"/>
            <a:ext cx="7696200" cy="439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Ditribusi</a:t>
            </a:r>
            <a:r>
              <a:rPr lang="en-US" dirty="0" smtClean="0"/>
              <a:t> </a:t>
            </a:r>
            <a:r>
              <a:rPr lang="en-US" dirty="0" err="1" smtClean="0"/>
              <a:t>Radiasi</a:t>
            </a:r>
            <a:r>
              <a:rPr lang="en-US" dirty="0" smtClean="0"/>
              <a:t> Benda </a:t>
            </a:r>
            <a:r>
              <a:rPr lang="en-US" dirty="0" err="1" smtClean="0"/>
              <a:t>Hitam</a:t>
            </a:r>
            <a:endParaRPr lang="en-US" dirty="0"/>
          </a:p>
        </p:txBody>
      </p:sp>
      <p:pic>
        <p:nvPicPr>
          <p:cNvPr id="28674" name="Picture 2" descr="https://img03.rl0.ru/e8154db957057f1c74ee159fc4cdd0ef/c790x433/quantumfreak.com/wp-content/uploads/2008/09/black-body-radiation-curv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4582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EE01-D98E-40B6-826E-D810B6BF16F2}" type="datetime3">
              <a:rPr lang="en-US" smtClean="0"/>
              <a:pPr/>
              <a:t>16 February 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38DA-721F-4546-8F3C-57866E45E96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457200" y="381000"/>
            <a:ext cx="83534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EE01-D98E-40B6-826E-D810B6BF16F2}" type="datetime3">
              <a:rPr lang="en-US" smtClean="0"/>
              <a:pPr/>
              <a:t>16 February 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38DA-721F-4546-8F3C-57866E45E96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1295400" y="1219200"/>
            <a:ext cx="65532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1000"/>
            <a:ext cx="7496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lum bright="-30000" contrast="40000"/>
          </a:blip>
          <a:srcRect/>
          <a:stretch>
            <a:fillRect/>
          </a:stretch>
        </p:blipFill>
        <p:spPr bwMode="auto">
          <a:xfrm>
            <a:off x="609600" y="4953000"/>
            <a:ext cx="8229600" cy="129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EE01-D98E-40B6-826E-D810B6BF16F2}" type="datetime3">
              <a:rPr lang="en-US" smtClean="0"/>
              <a:pPr/>
              <a:t>16 February 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38DA-721F-4546-8F3C-57866E45E96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8153400" cy="2286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0"/>
            <a:ext cx="8153400" cy="24384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"/>
            <a:ext cx="7496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336</Words>
  <Application>Microsoft Office PowerPoint</Application>
  <PresentationFormat>On-screen Show (4:3)</PresentationFormat>
  <Paragraphs>51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Radiasi Benda Hitam</vt:lpstr>
      <vt:lpstr>Slide 2</vt:lpstr>
      <vt:lpstr>Benda Hitam</vt:lpstr>
      <vt:lpstr>Slide 4</vt:lpstr>
      <vt:lpstr>Ide Radiasi benda hitam</vt:lpstr>
      <vt:lpstr>Ditribusi Radiasi Benda Hitam</vt:lpstr>
      <vt:lpstr>Slide 7</vt:lpstr>
      <vt:lpstr>Slide 8</vt:lpstr>
      <vt:lpstr>Slide 9</vt:lpstr>
      <vt:lpstr> Teori Kuantum Radiasi Elektromagnetik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Kesimpulan: Hukum Radiasi Benda hitam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Culture</dc:title>
  <dc:creator>xp</dc:creator>
  <cp:lastModifiedBy>Pak Halim</cp:lastModifiedBy>
  <cp:revision>91</cp:revision>
  <dcterms:created xsi:type="dcterms:W3CDTF">2009-01-04T12:18:26Z</dcterms:created>
  <dcterms:modified xsi:type="dcterms:W3CDTF">2017-02-16T03:31:23Z</dcterms:modified>
</cp:coreProperties>
</file>