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8288000" cy="10287000"/>
  <p:notesSz cx="18288000" cy="10287000"/>
  <p:embeddedFontLst>
    <p:embeddedFont>
      <p:font typeface="GJTBKU+IreneFlorentina-Regular"/>
      <p:regular r:id="rId20"/>
    </p:embeddedFont>
    <p:embeddedFont>
      <p:font typeface="VJRRJO+IreneFlorentina-Regular,Bold"/>
      <p:regular r:id="rId21"/>
    </p:embeddedFont>
    <p:embeddedFont>
      <p:font typeface="ETVUWQ+BerlinSansFB-Reg"/>
      <p:regular r:id="rId22"/>
    </p:embeddedFont>
    <p:embeddedFont>
      <p:font typeface="GQMSSW+Roboto-Bold"/>
      <p:regular r:id="rId23"/>
    </p:embeddedFont>
    <p:embeddedFont>
      <p:font typeface="AIBIIB+Perpetua"/>
      <p:regular r:id="rId24"/>
    </p:embeddedFont>
    <p:embeddedFont>
      <p:font typeface="BVTIUF+Quicksand-Medium,Bold"/>
      <p:regular r:id="rId25"/>
    </p:embeddedFont>
    <p:embeddedFont>
      <p:font typeface="RTGRVP+Century"/>
      <p:regular r:id="rId26"/>
    </p:embeddedFont>
    <p:embeddedFont>
      <p:font typeface="UBBBJE+LeagueSpartan-Bold"/>
      <p:regular r:id="rId27"/>
    </p:embeddedFont>
    <p:embeddedFont>
      <p:font typeface="NMRVJQ+ArialMT"/>
      <p:regular r:id="rId28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font" Target="fonts/font1.fntdata" /><Relationship Id="rId21" Type="http://schemas.openxmlformats.org/officeDocument/2006/relationships/font" Target="fonts/font2.fntdata" /><Relationship Id="rId22" Type="http://schemas.openxmlformats.org/officeDocument/2006/relationships/font" Target="fonts/font3.fntdata" /><Relationship Id="rId23" Type="http://schemas.openxmlformats.org/officeDocument/2006/relationships/font" Target="fonts/font4.fntdata" /><Relationship Id="rId24" Type="http://schemas.openxmlformats.org/officeDocument/2006/relationships/font" Target="fonts/font5.fntdata" /><Relationship Id="rId25" Type="http://schemas.openxmlformats.org/officeDocument/2006/relationships/font" Target="fonts/font6.fntdata" /><Relationship Id="rId26" Type="http://schemas.openxmlformats.org/officeDocument/2006/relationships/font" Target="fonts/font7.fntdata" /><Relationship Id="rId27" Type="http://schemas.openxmlformats.org/officeDocument/2006/relationships/font" Target="fonts/font8.fntdata" /><Relationship Id="rId28" Type="http://schemas.openxmlformats.org/officeDocument/2006/relationships/font" Target="fonts/font9.fntdata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476663" y="4239562"/>
            <a:ext cx="13035138" cy="40025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05049" marR="0">
              <a:lnSpc>
                <a:spcPts val="7512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>
                <a:solidFill>
                  <a:srgbClr val="000000"/>
                </a:solidFill>
                <a:latin typeface="GJTBKU+IreneFlorentina-Regular"/>
                <a:cs typeface="GJTBKU+IreneFlorentina-Regular"/>
              </a:rPr>
              <a:t>Pertemuan</a:t>
            </a:r>
            <a:r>
              <a:rPr dirty="0" sz="6000">
                <a:solidFill>
                  <a:srgbClr val="000000"/>
                </a:solidFill>
                <a:latin typeface="GJTBKU+IreneFlorentina-Regular"/>
                <a:cs typeface="GJTBKU+IreneFlorentina-Regular"/>
              </a:rPr>
              <a:t> </a:t>
            </a:r>
            <a:r>
              <a:rPr dirty="0" sz="6000">
                <a:solidFill>
                  <a:srgbClr val="000000"/>
                </a:solidFill>
                <a:latin typeface="GJTBKU+IreneFlorentina-Regular"/>
                <a:cs typeface="GJTBKU+IreneFlorentina-Regular"/>
              </a:rPr>
              <a:t>14</a:t>
            </a:r>
          </a:p>
          <a:p>
            <a:pPr marL="0" marR="0">
              <a:lnSpc>
                <a:spcPts val="11519"/>
              </a:lnSpc>
              <a:spcBef>
                <a:spcPts val="284"/>
              </a:spcBef>
              <a:spcAft>
                <a:spcPts val="0"/>
              </a:spcAft>
            </a:pPr>
            <a:r>
              <a:rPr dirty="0" sz="9600">
                <a:solidFill>
                  <a:srgbClr val="000000"/>
                </a:solidFill>
                <a:latin typeface="GJTBKU+IreneFlorentina-Regular"/>
                <a:cs typeface="GJTBKU+IreneFlorentina-Regular"/>
              </a:rPr>
              <a:t>ALJABAR</a:t>
            </a:r>
            <a:r>
              <a:rPr dirty="0" sz="9600">
                <a:solidFill>
                  <a:srgbClr val="000000"/>
                </a:solidFill>
                <a:latin typeface="GJTBKU+IreneFlorentina-Regular"/>
                <a:cs typeface="GJTBKU+IreneFlorentina-Regular"/>
              </a:rPr>
              <a:t> </a:t>
            </a:r>
            <a:r>
              <a:rPr dirty="0" sz="9600">
                <a:solidFill>
                  <a:srgbClr val="000000"/>
                </a:solidFill>
                <a:latin typeface="GJTBKU+IreneFlorentina-Regular"/>
                <a:cs typeface="GJTBKU+IreneFlorentina-Regular"/>
              </a:rPr>
              <a:t>LINEAR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293276" y="3603751"/>
            <a:ext cx="8187436" cy="3255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09101" marR="0">
              <a:lnSpc>
                <a:spcPts val="1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8800" b="1">
                <a:solidFill>
                  <a:srgbClr val="545454"/>
                </a:solidFill>
                <a:latin typeface="UBBBJE+LeagueSpartan-Bold"/>
                <a:cs typeface="UBBBJE+LeagueSpartan-Bold"/>
              </a:rPr>
              <a:t>Thank</a:t>
            </a:r>
            <a:r>
              <a:rPr dirty="0" sz="8800" b="1">
                <a:solidFill>
                  <a:srgbClr val="545454"/>
                </a:solidFill>
                <a:latin typeface="UBBBJE+LeagueSpartan-Bold"/>
                <a:cs typeface="UBBBJE+LeagueSpartan-Bold"/>
              </a:rPr>
              <a:t> </a:t>
            </a:r>
            <a:r>
              <a:rPr dirty="0" sz="8800" b="1">
                <a:solidFill>
                  <a:srgbClr val="545454"/>
                </a:solidFill>
                <a:latin typeface="UBBBJE+LeagueSpartan-Bold"/>
                <a:cs typeface="UBBBJE+LeagueSpartan-Bold"/>
              </a:rPr>
              <a:t>You</a:t>
            </a:r>
          </a:p>
          <a:p>
            <a:pPr marL="0" marR="0">
              <a:lnSpc>
                <a:spcPts val="5000"/>
              </a:lnSpc>
              <a:spcBef>
                <a:spcPts val="30"/>
              </a:spcBef>
              <a:spcAft>
                <a:spcPts val="0"/>
              </a:spcAft>
            </a:pPr>
            <a:r>
              <a:rPr dirty="0" sz="4000" b="1">
                <a:solidFill>
                  <a:srgbClr val="545454"/>
                </a:solidFill>
                <a:latin typeface="UBBBJE+LeagueSpartan-Bold"/>
                <a:cs typeface="UBBBJE+LeagueSpartan-Bold"/>
              </a:rPr>
              <a:t>By</a:t>
            </a:r>
            <a:r>
              <a:rPr dirty="0" sz="4000" b="1">
                <a:solidFill>
                  <a:srgbClr val="545454"/>
                </a:solidFill>
                <a:latin typeface="UBBBJE+LeagueSpartan-Bold"/>
                <a:cs typeface="UBBBJE+LeagueSpartan-Bold"/>
              </a:rPr>
              <a:t> </a:t>
            </a:r>
            <a:r>
              <a:rPr dirty="0" sz="4000" b="1">
                <a:solidFill>
                  <a:srgbClr val="545454"/>
                </a:solidFill>
                <a:latin typeface="UBBBJE+LeagueSpartan-Bold"/>
                <a:cs typeface="UBBBJE+LeagueSpartan-Bold"/>
              </a:rPr>
              <a:t>Marniati,</a:t>
            </a:r>
            <a:r>
              <a:rPr dirty="0" sz="4000" b="1">
                <a:solidFill>
                  <a:srgbClr val="545454"/>
                </a:solidFill>
                <a:latin typeface="UBBBJE+LeagueSpartan-Bold"/>
                <a:cs typeface="UBBBJE+LeagueSpartan-Bold"/>
              </a:rPr>
              <a:t> </a:t>
            </a:r>
            <a:r>
              <a:rPr dirty="0" sz="4000" b="1">
                <a:solidFill>
                  <a:srgbClr val="545454"/>
                </a:solidFill>
                <a:latin typeface="UBBBJE+LeagueSpartan-Bold"/>
                <a:cs typeface="UBBBJE+LeagueSpartan-Bold"/>
              </a:rPr>
              <a:t>S.Pd.,M.PMat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849948" y="2633241"/>
            <a:ext cx="7580170" cy="12582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07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GJTBKU+IreneFlorentina-Regular"/>
                <a:cs typeface="GJTBKU+IreneFlorentina-Regular"/>
              </a:rPr>
              <a:t>Presented</a:t>
            </a:r>
            <a:r>
              <a:rPr dirty="0" sz="3600">
                <a:solidFill>
                  <a:srgbClr val="000000"/>
                </a:solidFill>
                <a:latin typeface="GJTBKU+IreneFlorentina-Regular"/>
                <a:cs typeface="GJTBKU+IreneFlorentina-Regular"/>
              </a:rPr>
              <a:t> </a:t>
            </a:r>
            <a:r>
              <a:rPr dirty="0" sz="3600">
                <a:solidFill>
                  <a:srgbClr val="000000"/>
                </a:solidFill>
                <a:latin typeface="GJTBKU+IreneFlorentina-Regular"/>
                <a:cs typeface="GJTBKU+IreneFlorentina-Regular"/>
              </a:rPr>
              <a:t>by</a:t>
            </a:r>
            <a:r>
              <a:rPr dirty="0" sz="3600">
                <a:solidFill>
                  <a:srgbClr val="000000"/>
                </a:solidFill>
                <a:latin typeface="GJTBKU+IreneFlorentina-Regular"/>
                <a:cs typeface="GJTBKU+IreneFlorentina-Regular"/>
              </a:rPr>
              <a:t> </a:t>
            </a:r>
            <a:r>
              <a:rPr dirty="0" sz="3600">
                <a:solidFill>
                  <a:srgbClr val="000000"/>
                </a:solidFill>
                <a:latin typeface="GJTBKU+IreneFlorentina-Regular"/>
                <a:cs typeface="GJTBKU+IreneFlorentina-Regular"/>
              </a:rPr>
              <a:t>Team</a:t>
            </a:r>
            <a:r>
              <a:rPr dirty="0" sz="3600">
                <a:solidFill>
                  <a:srgbClr val="000000"/>
                </a:solidFill>
                <a:latin typeface="GJTBKU+IreneFlorentina-Regular"/>
                <a:cs typeface="GJTBKU+IreneFlorentina-Regular"/>
              </a:rPr>
              <a:t> </a:t>
            </a:r>
            <a:r>
              <a:rPr dirty="0" sz="3600">
                <a:solidFill>
                  <a:srgbClr val="000000"/>
                </a:solidFill>
                <a:latin typeface="GJTBKU+IreneFlorentina-Regular"/>
                <a:cs typeface="GJTBKU+IreneFlorentina-Regular"/>
              </a:rPr>
              <a:t>USN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41891" y="3702201"/>
            <a:ext cx="17716070" cy="23067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263"/>
              </a:lnSpc>
              <a:spcBef>
                <a:spcPts val="0"/>
              </a:spcBef>
              <a:spcAft>
                <a:spcPts val="0"/>
              </a:spcAft>
            </a:pPr>
            <a:r>
              <a:rPr dirty="0" sz="6600">
                <a:solidFill>
                  <a:srgbClr val="000000"/>
                </a:solidFill>
                <a:latin typeface="GJTBKU+IreneFlorentina-Regular"/>
                <a:cs typeface="GJTBKU+IreneFlorentina-Regular"/>
              </a:rPr>
              <a:t>MATRIKS</a:t>
            </a:r>
            <a:r>
              <a:rPr dirty="0" sz="6600">
                <a:solidFill>
                  <a:srgbClr val="000000"/>
                </a:solidFill>
                <a:latin typeface="GJTBKU+IreneFlorentina-Regular"/>
                <a:cs typeface="GJTBKU+IreneFlorentina-Regular"/>
              </a:rPr>
              <a:t> </a:t>
            </a:r>
            <a:r>
              <a:rPr dirty="0" sz="6600">
                <a:solidFill>
                  <a:srgbClr val="000000"/>
                </a:solidFill>
                <a:latin typeface="GJTBKU+IreneFlorentina-Regular"/>
                <a:cs typeface="GJTBKU+IreneFlorentina-Regular"/>
              </a:rPr>
              <a:t>TRANSFORMASI</a:t>
            </a:r>
            <a:r>
              <a:rPr dirty="0" sz="6600">
                <a:solidFill>
                  <a:srgbClr val="000000"/>
                </a:solidFill>
                <a:latin typeface="GJTBKU+IreneFlorentina-Regular"/>
                <a:cs typeface="GJTBKU+IreneFlorentina-Regular"/>
              </a:rPr>
              <a:t> </a:t>
            </a:r>
            <a:r>
              <a:rPr dirty="0" sz="6600">
                <a:solidFill>
                  <a:srgbClr val="000000"/>
                </a:solidFill>
                <a:latin typeface="GJTBKU+IreneFlorentina-Regular"/>
                <a:cs typeface="GJTBKU+IreneFlorentina-Regular"/>
              </a:rPr>
              <a:t>LINEAR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981467" y="5658816"/>
            <a:ext cx="13995212" cy="2324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92968" marR="0">
              <a:lnSpc>
                <a:spcPts val="4507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VJRRJO+IreneFlorentina-Regular,Bold"/>
                <a:cs typeface="VJRRJO+IreneFlorentina-Regular,Bold"/>
              </a:rPr>
              <a:t>Program</a:t>
            </a:r>
            <a:r>
              <a:rPr dirty="0" sz="3600" spc="863">
                <a:solidFill>
                  <a:srgbClr val="000000"/>
                </a:solidFill>
                <a:latin typeface="VJRRJO+IreneFlorentina-Regular,Bold"/>
                <a:cs typeface="VJRRJO+IreneFlorentina-Regular,Bold"/>
              </a:rPr>
              <a:t> </a:t>
            </a:r>
            <a:r>
              <a:rPr dirty="0" sz="3600">
                <a:solidFill>
                  <a:srgbClr val="000000"/>
                </a:solidFill>
                <a:latin typeface="VJRRJO+IreneFlorentina-Regular,Bold"/>
                <a:cs typeface="VJRRJO+IreneFlorentina-Regular,Bold"/>
              </a:rPr>
              <a:t>Studi</a:t>
            </a:r>
            <a:r>
              <a:rPr dirty="0" sz="3600" spc="863">
                <a:solidFill>
                  <a:srgbClr val="000000"/>
                </a:solidFill>
                <a:latin typeface="VJRRJO+IreneFlorentina-Regular,Bold"/>
                <a:cs typeface="VJRRJO+IreneFlorentina-Regular,Bold"/>
              </a:rPr>
              <a:t> </a:t>
            </a:r>
            <a:r>
              <a:rPr dirty="0" sz="3600">
                <a:solidFill>
                  <a:srgbClr val="000000"/>
                </a:solidFill>
                <a:latin typeface="VJRRJO+IreneFlorentina-Regular,Bold"/>
                <a:cs typeface="VJRRJO+IreneFlorentina-Regular,Bold"/>
              </a:rPr>
              <a:t>Pendidikan</a:t>
            </a:r>
            <a:r>
              <a:rPr dirty="0" sz="3600" spc="863">
                <a:solidFill>
                  <a:srgbClr val="000000"/>
                </a:solidFill>
                <a:latin typeface="VJRRJO+IreneFlorentina-Regular,Bold"/>
                <a:cs typeface="VJRRJO+IreneFlorentina-Regular,Bold"/>
              </a:rPr>
              <a:t> </a:t>
            </a:r>
            <a:r>
              <a:rPr dirty="0" sz="3600">
                <a:solidFill>
                  <a:srgbClr val="000000"/>
                </a:solidFill>
                <a:latin typeface="VJRRJO+IreneFlorentina-Regular,Bold"/>
                <a:cs typeface="VJRRJO+IreneFlorentina-Regular,Bold"/>
              </a:rPr>
              <a:t>Matematika</a:t>
            </a:r>
          </a:p>
          <a:p>
            <a:pPr marL="3489325" marR="0">
              <a:lnSpc>
                <a:spcPts val="4198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VJRRJO+IreneFlorentina-Regular,Bold"/>
                <a:cs typeface="VJRRJO+IreneFlorentina-Regular,Bold"/>
              </a:rPr>
              <a:t>Universitas</a:t>
            </a:r>
            <a:r>
              <a:rPr dirty="0" sz="3600" spc="863">
                <a:solidFill>
                  <a:srgbClr val="000000"/>
                </a:solidFill>
                <a:latin typeface="VJRRJO+IreneFlorentina-Regular,Bold"/>
                <a:cs typeface="VJRRJO+IreneFlorentina-Regular,Bold"/>
              </a:rPr>
              <a:t> </a:t>
            </a:r>
            <a:r>
              <a:rPr dirty="0" sz="3600">
                <a:solidFill>
                  <a:srgbClr val="000000"/>
                </a:solidFill>
                <a:latin typeface="VJRRJO+IreneFlorentina-Regular,Bold"/>
                <a:cs typeface="VJRRJO+IreneFlorentina-Regular,Bold"/>
              </a:rPr>
              <a:t>Subang</a:t>
            </a:r>
          </a:p>
          <a:p>
            <a:pPr marL="0" marR="0">
              <a:lnSpc>
                <a:spcPts val="4198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VJRRJO+IreneFlorentina-Regular,Bold"/>
                <a:cs typeface="VJRRJO+IreneFlorentina-Regular,Bold"/>
              </a:rPr>
              <a:t>Universitas</a:t>
            </a:r>
            <a:r>
              <a:rPr dirty="0" sz="3600" spc="863">
                <a:solidFill>
                  <a:srgbClr val="000000"/>
                </a:solidFill>
                <a:latin typeface="VJRRJO+IreneFlorentina-Regular,Bold"/>
                <a:cs typeface="VJRRJO+IreneFlorentina-Regular,Bold"/>
              </a:rPr>
              <a:t> </a:t>
            </a:r>
            <a:r>
              <a:rPr dirty="0" sz="3600">
                <a:solidFill>
                  <a:srgbClr val="000000"/>
                </a:solidFill>
                <a:latin typeface="VJRRJO+IreneFlorentina-Regular,Bold"/>
                <a:cs typeface="VJRRJO+IreneFlorentina-Regular,Bold"/>
              </a:rPr>
              <a:t>Sembilan</a:t>
            </a:r>
            <a:r>
              <a:rPr dirty="0" sz="3600" spc="863">
                <a:solidFill>
                  <a:srgbClr val="000000"/>
                </a:solidFill>
                <a:latin typeface="VJRRJO+IreneFlorentina-Regular,Bold"/>
                <a:cs typeface="VJRRJO+IreneFlorentina-Regular,Bold"/>
              </a:rPr>
              <a:t> </a:t>
            </a:r>
            <a:r>
              <a:rPr dirty="0" sz="3600">
                <a:solidFill>
                  <a:srgbClr val="000000"/>
                </a:solidFill>
                <a:latin typeface="VJRRJO+IreneFlorentina-Regular,Bold"/>
                <a:cs typeface="VJRRJO+IreneFlorentina-Regular,Bold"/>
              </a:rPr>
              <a:t>Belas</a:t>
            </a:r>
            <a:r>
              <a:rPr dirty="0" sz="3600" spc="863">
                <a:solidFill>
                  <a:srgbClr val="000000"/>
                </a:solidFill>
                <a:latin typeface="VJRRJO+IreneFlorentina-Regular,Bold"/>
                <a:cs typeface="VJRRJO+IreneFlorentina-Regular,Bold"/>
              </a:rPr>
              <a:t> </a:t>
            </a:r>
            <a:r>
              <a:rPr dirty="0" sz="3600">
                <a:solidFill>
                  <a:srgbClr val="000000"/>
                </a:solidFill>
                <a:latin typeface="VJRRJO+IreneFlorentina-Regular,Bold"/>
                <a:cs typeface="VJRRJO+IreneFlorentina-Regular,Bold"/>
              </a:rPr>
              <a:t>November</a:t>
            </a:r>
            <a:r>
              <a:rPr dirty="0" sz="3600" spc="863">
                <a:solidFill>
                  <a:srgbClr val="000000"/>
                </a:solidFill>
                <a:latin typeface="VJRRJO+IreneFlorentina-Regular,Bold"/>
                <a:cs typeface="VJRRJO+IreneFlorentina-Regular,Bold"/>
              </a:rPr>
              <a:t> </a:t>
            </a:r>
            <a:r>
              <a:rPr dirty="0" sz="3600">
                <a:solidFill>
                  <a:srgbClr val="000000"/>
                </a:solidFill>
                <a:latin typeface="VJRRJO+IreneFlorentina-Regular,Bold"/>
                <a:cs typeface="VJRRJO+IreneFlorentina-Regular,Bold"/>
              </a:rPr>
              <a:t>Kolaka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760833" y="1250294"/>
            <a:ext cx="9882035" cy="18873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760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000000"/>
                </a:solidFill>
                <a:latin typeface="GJTBKU+IreneFlorentina-Regular"/>
                <a:cs typeface="GJTBKU+IreneFlorentina-Regular"/>
              </a:rPr>
              <a:t>Tujuan</a:t>
            </a:r>
            <a:r>
              <a:rPr dirty="0" sz="5400">
                <a:solidFill>
                  <a:srgbClr val="000000"/>
                </a:solidFill>
                <a:latin typeface="GJTBKU+IreneFlorentina-Regular"/>
                <a:cs typeface="GJTBKU+IreneFlorentina-Regular"/>
              </a:rPr>
              <a:t> </a:t>
            </a:r>
            <a:r>
              <a:rPr dirty="0" sz="5400">
                <a:solidFill>
                  <a:srgbClr val="000000"/>
                </a:solidFill>
                <a:latin typeface="GJTBKU+IreneFlorentina-Regular"/>
                <a:cs typeface="GJTBKU+IreneFlorentina-Regular"/>
              </a:rPr>
              <a:t>pembelajaran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83623" y="2971528"/>
            <a:ext cx="7999554" cy="142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404040"/>
                </a:solidFill>
                <a:latin typeface="ETVUWQ+BerlinSansFB-Reg"/>
                <a:cs typeface="ETVUWQ+BerlinSansFB-Reg"/>
              </a:rPr>
              <a:t>Menjelaskan</a:t>
            </a:r>
            <a:r>
              <a:rPr dirty="0" sz="4400">
                <a:solidFill>
                  <a:srgbClr val="404040"/>
                </a:solidFill>
                <a:latin typeface="ETVUWQ+BerlinSansFB-Reg"/>
                <a:cs typeface="ETVUWQ+BerlinSansFB-Reg"/>
              </a:rPr>
              <a:t> </a:t>
            </a:r>
            <a:r>
              <a:rPr dirty="0" sz="4400">
                <a:solidFill>
                  <a:srgbClr val="404040"/>
                </a:solidFill>
                <a:latin typeface="ETVUWQ+BerlinSansFB-Reg"/>
                <a:cs typeface="ETVUWQ+BerlinSansFB-Reg"/>
              </a:rPr>
              <a:t>tentang</a:t>
            </a:r>
            <a:r>
              <a:rPr dirty="0" sz="4400" spc="48">
                <a:solidFill>
                  <a:srgbClr val="404040"/>
                </a:solidFill>
                <a:latin typeface="ETVUWQ+BerlinSansFB-Reg"/>
                <a:cs typeface="ETVUWQ+BerlinSansFB-Reg"/>
              </a:rPr>
              <a:t> </a:t>
            </a:r>
            <a:r>
              <a:rPr dirty="0" sz="4400">
                <a:solidFill>
                  <a:srgbClr val="404040"/>
                </a:solidFill>
                <a:latin typeface="ETVUWQ+BerlinSansFB-Reg"/>
                <a:cs typeface="ETVUWQ+BerlinSansFB-Reg"/>
              </a:rPr>
              <a:t>Matriks-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68698" y="3192343"/>
            <a:ext cx="863650" cy="12582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07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ffffff"/>
                </a:solidFill>
                <a:latin typeface="GJTBKU+IreneFlorentina-Regular"/>
                <a:cs typeface="GJTBKU+IreneFlorentina-Regular"/>
              </a:rPr>
              <a:t>1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683623" y="3977368"/>
            <a:ext cx="9634164" cy="44379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404040"/>
                </a:solidFill>
                <a:latin typeface="ETVUWQ+BerlinSansFB-Reg"/>
                <a:cs typeface="ETVUWQ+BerlinSansFB-Reg"/>
              </a:rPr>
              <a:t>matriks</a:t>
            </a:r>
            <a:r>
              <a:rPr dirty="0" sz="4400">
                <a:solidFill>
                  <a:srgbClr val="404040"/>
                </a:solidFill>
                <a:latin typeface="ETVUWQ+BerlinSansFB-Reg"/>
                <a:cs typeface="ETVUWQ+BerlinSansFB-Reg"/>
              </a:rPr>
              <a:t> </a:t>
            </a:r>
            <a:r>
              <a:rPr dirty="0" sz="4400">
                <a:solidFill>
                  <a:srgbClr val="404040"/>
                </a:solidFill>
                <a:latin typeface="ETVUWQ+BerlinSansFB-Reg"/>
                <a:cs typeface="ETVUWQ+BerlinSansFB-Reg"/>
              </a:rPr>
              <a:t>Transformasi</a:t>
            </a:r>
            <a:r>
              <a:rPr dirty="0" sz="4400">
                <a:solidFill>
                  <a:srgbClr val="404040"/>
                </a:solidFill>
                <a:latin typeface="ETVUWQ+BerlinSansFB-Reg"/>
                <a:cs typeface="ETVUWQ+BerlinSansFB-Reg"/>
              </a:rPr>
              <a:t> </a:t>
            </a:r>
            <a:r>
              <a:rPr dirty="0" sz="4400">
                <a:solidFill>
                  <a:srgbClr val="404040"/>
                </a:solidFill>
                <a:latin typeface="ETVUWQ+BerlinSansFB-Reg"/>
                <a:cs typeface="ETVUWQ+BerlinSansFB-Reg"/>
              </a:rPr>
              <a:t>Linear</a:t>
            </a:r>
          </a:p>
          <a:p>
            <a:pPr marL="0" marR="0">
              <a:lnSpc>
                <a:spcPts val="4584"/>
              </a:lnSpc>
              <a:spcBef>
                <a:spcPts val="3335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ETVUWQ+BerlinSansFB-Reg"/>
                <a:cs typeface="ETVUWQ+BerlinSansFB-Reg"/>
              </a:rPr>
              <a:t>Menyelesaikan</a:t>
            </a:r>
            <a:r>
              <a:rPr dirty="0" sz="4400">
                <a:solidFill>
                  <a:srgbClr val="000000"/>
                </a:solidFill>
                <a:latin typeface="ETVUWQ+BerlinSansFB-Reg"/>
                <a:cs typeface="ETVUWQ+BerlinSansFB-Reg"/>
              </a:rPr>
              <a:t> </a:t>
            </a:r>
            <a:r>
              <a:rPr dirty="0" sz="4400">
                <a:solidFill>
                  <a:srgbClr val="000000"/>
                </a:solidFill>
                <a:latin typeface="ETVUWQ+BerlinSansFB-Reg"/>
                <a:cs typeface="ETVUWQ+BerlinSansFB-Reg"/>
              </a:rPr>
              <a:t>soal</a:t>
            </a:r>
            <a:r>
              <a:rPr dirty="0" sz="4400">
                <a:solidFill>
                  <a:srgbClr val="000000"/>
                </a:solidFill>
                <a:latin typeface="ETVUWQ+BerlinSansFB-Reg"/>
                <a:cs typeface="ETVUWQ+BerlinSansFB-Reg"/>
              </a:rPr>
              <a:t> </a:t>
            </a:r>
            <a:r>
              <a:rPr dirty="0" sz="4400">
                <a:solidFill>
                  <a:srgbClr val="000000"/>
                </a:solidFill>
                <a:latin typeface="ETVUWQ+BerlinSansFB-Reg"/>
                <a:cs typeface="ETVUWQ+BerlinSansFB-Reg"/>
              </a:rPr>
              <a:t>berkaitan</a:t>
            </a:r>
          </a:p>
          <a:p>
            <a:pPr marL="0" marR="0">
              <a:lnSpc>
                <a:spcPts val="4584"/>
              </a:lnSpc>
              <a:spcBef>
                <a:spcPts val="3335"/>
              </a:spcBef>
              <a:spcAft>
                <a:spcPts val="0"/>
              </a:spcAft>
            </a:pPr>
            <a:r>
              <a:rPr dirty="0" sz="4400">
                <a:solidFill>
                  <a:srgbClr val="404040"/>
                </a:solidFill>
                <a:latin typeface="ETVUWQ+BerlinSansFB-Reg"/>
                <a:cs typeface="ETVUWQ+BerlinSansFB-Reg"/>
              </a:rPr>
              <a:t>Matriks-matriks</a:t>
            </a:r>
            <a:r>
              <a:rPr dirty="0" sz="4400">
                <a:solidFill>
                  <a:srgbClr val="404040"/>
                </a:solidFill>
                <a:latin typeface="ETVUWQ+BerlinSansFB-Reg"/>
                <a:cs typeface="ETVUWQ+BerlinSansFB-Reg"/>
              </a:rPr>
              <a:t> </a:t>
            </a:r>
            <a:r>
              <a:rPr dirty="0" sz="4400">
                <a:solidFill>
                  <a:srgbClr val="404040"/>
                </a:solidFill>
                <a:latin typeface="ETVUWQ+BerlinSansFB-Reg"/>
                <a:cs typeface="ETVUWQ+BerlinSansFB-Reg"/>
              </a:rPr>
              <a:t>Transformasi</a:t>
            </a:r>
            <a:r>
              <a:rPr dirty="0" sz="4400">
                <a:solidFill>
                  <a:srgbClr val="404040"/>
                </a:solidFill>
                <a:latin typeface="ETVUWQ+BerlinSansFB-Reg"/>
                <a:cs typeface="ETVUWQ+BerlinSansFB-Reg"/>
              </a:rPr>
              <a:t> </a:t>
            </a:r>
            <a:r>
              <a:rPr dirty="0" sz="4400">
                <a:solidFill>
                  <a:srgbClr val="404040"/>
                </a:solidFill>
                <a:latin typeface="ETVUWQ+BerlinSansFB-Reg"/>
                <a:cs typeface="ETVUWQ+BerlinSansFB-Reg"/>
              </a:rPr>
              <a:t>Linear</a:t>
            </a:r>
          </a:p>
          <a:p>
            <a:pPr marL="0" marR="0">
              <a:lnSpc>
                <a:spcPts val="4584"/>
              </a:lnSpc>
              <a:spcBef>
                <a:spcPts val="3335"/>
              </a:spcBef>
              <a:spcAft>
                <a:spcPts val="0"/>
              </a:spcAft>
            </a:pPr>
            <a:r>
              <a:rPr dirty="0" sz="4400">
                <a:solidFill>
                  <a:srgbClr val="404040"/>
                </a:solidFill>
                <a:latin typeface="ETVUWQ+BerlinSansFB-Reg"/>
                <a:cs typeface="ETVUWQ+BerlinSansFB-Reg"/>
              </a:rPr>
              <a:t>Umum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56092" y="4825752"/>
            <a:ext cx="1049274" cy="12582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07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ffffff"/>
                </a:solidFill>
                <a:latin typeface="GJTBKU+IreneFlorentina-Regular"/>
                <a:cs typeface="GJTBKU+IreneFlorentina-Regular"/>
              </a:rPr>
              <a:t>2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235459" y="1524202"/>
            <a:ext cx="14630102" cy="25826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335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0" b="1">
                <a:solidFill>
                  <a:srgbClr val="18072b"/>
                </a:solidFill>
                <a:latin typeface="GQMSSW+Roboto-Bold"/>
                <a:cs typeface="GQMSSW+Roboto-Bold"/>
              </a:rPr>
              <a:t>MatriksꢀTransformasiꢀlinear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46361" y="2694799"/>
            <a:ext cx="10055830" cy="3959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210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18072b"/>
                </a:solidFill>
                <a:latin typeface="AIBIIB+Perpetua"/>
                <a:cs typeface="AIBIIB+Perpetua"/>
              </a:rPr>
              <a:t>Matriks</a:t>
            </a:r>
            <a:r>
              <a:rPr dirty="0" sz="3200">
                <a:solidFill>
                  <a:srgbClr val="18072b"/>
                </a:solidFill>
                <a:latin typeface="AIBIIB+Perpetua"/>
                <a:cs typeface="AIBIIB+Perpetua"/>
              </a:rPr>
              <a:t> </a:t>
            </a:r>
            <a:r>
              <a:rPr dirty="0" sz="3200">
                <a:solidFill>
                  <a:srgbClr val="18072b"/>
                </a:solidFill>
                <a:latin typeface="AIBIIB+Perpetua"/>
                <a:cs typeface="AIBIIB+Perpetua"/>
              </a:rPr>
              <a:t>Transformasi</a:t>
            </a:r>
            <a:r>
              <a:rPr dirty="0" sz="3200">
                <a:solidFill>
                  <a:srgbClr val="18072b"/>
                </a:solidFill>
                <a:latin typeface="AIBIIB+Perpetua"/>
                <a:cs typeface="AIBIIB+Perpetua"/>
              </a:rPr>
              <a:t> </a:t>
            </a:r>
            <a:r>
              <a:rPr dirty="0" sz="3200">
                <a:solidFill>
                  <a:srgbClr val="18072b"/>
                </a:solidFill>
                <a:latin typeface="AIBIIB+Perpetua"/>
                <a:cs typeface="AIBIIB+Perpetua"/>
              </a:rPr>
              <a:t>Linear</a:t>
            </a:r>
            <a:r>
              <a:rPr dirty="0" sz="3200">
                <a:solidFill>
                  <a:srgbClr val="18072b"/>
                </a:solidFill>
                <a:latin typeface="AIBIIB+Perpetua"/>
                <a:cs typeface="AIBIIB+Perpetua"/>
              </a:rPr>
              <a:t> </a:t>
            </a:r>
            <a:r>
              <a:rPr dirty="0" sz="3200">
                <a:solidFill>
                  <a:srgbClr val="18072b"/>
                </a:solidFill>
                <a:latin typeface="AIBIIB+Perpetua"/>
                <a:cs typeface="AIBIIB+Perpetua"/>
              </a:rPr>
              <a:t>adalah</a:t>
            </a:r>
            <a:r>
              <a:rPr dirty="0" sz="3200">
                <a:solidFill>
                  <a:srgbClr val="18072b"/>
                </a:solidFill>
                <a:latin typeface="AIBIIB+Perpetua"/>
                <a:cs typeface="AIBIIB+Perpetua"/>
              </a:rPr>
              <a:t> </a:t>
            </a:r>
            <a:r>
              <a:rPr dirty="0" sz="3200">
                <a:solidFill>
                  <a:srgbClr val="18072b"/>
                </a:solidFill>
                <a:latin typeface="AIBIIB+Perpetua"/>
                <a:cs typeface="AIBIIB+Perpetua"/>
              </a:rPr>
              <a:t>topik</a:t>
            </a:r>
            <a:r>
              <a:rPr dirty="0" sz="3200">
                <a:solidFill>
                  <a:srgbClr val="18072b"/>
                </a:solidFill>
                <a:latin typeface="AIBIIB+Perpetua"/>
                <a:cs typeface="AIBIIB+Perpetua"/>
              </a:rPr>
              <a:t> </a:t>
            </a:r>
            <a:r>
              <a:rPr dirty="0" sz="3200">
                <a:solidFill>
                  <a:srgbClr val="18072b"/>
                </a:solidFill>
                <a:latin typeface="AIBIIB+Perpetua"/>
                <a:cs typeface="AIBIIB+Perpetua"/>
              </a:rPr>
              <a:t>penting</a:t>
            </a:r>
            <a:r>
              <a:rPr dirty="0" sz="3200">
                <a:solidFill>
                  <a:srgbClr val="18072b"/>
                </a:solidFill>
                <a:latin typeface="AIBIIB+Perpetua"/>
                <a:cs typeface="AIBIIB+Perpetua"/>
              </a:rPr>
              <a:t> </a:t>
            </a:r>
            <a:r>
              <a:rPr dirty="0" sz="3200">
                <a:solidFill>
                  <a:srgbClr val="18072b"/>
                </a:solidFill>
                <a:latin typeface="AIBIIB+Perpetua"/>
                <a:cs typeface="AIBIIB+Perpetua"/>
              </a:rPr>
              <a:t>dalam</a:t>
            </a:r>
          </a:p>
          <a:p>
            <a:pPr marL="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>
                <a:solidFill>
                  <a:srgbClr val="18072b"/>
                </a:solidFill>
                <a:latin typeface="AIBIIB+Perpetua"/>
                <a:cs typeface="AIBIIB+Perpetua"/>
              </a:rPr>
              <a:t>aljabar</a:t>
            </a:r>
            <a:r>
              <a:rPr dirty="0" sz="3200">
                <a:solidFill>
                  <a:srgbClr val="18072b"/>
                </a:solidFill>
                <a:latin typeface="AIBIIB+Perpetua"/>
                <a:cs typeface="AIBIIB+Perpetua"/>
              </a:rPr>
              <a:t> </a:t>
            </a:r>
            <a:r>
              <a:rPr dirty="0" sz="3200">
                <a:solidFill>
                  <a:srgbClr val="18072b"/>
                </a:solidFill>
                <a:latin typeface="AIBIIB+Perpetua"/>
                <a:cs typeface="AIBIIB+Perpetua"/>
              </a:rPr>
              <a:t>linear</a:t>
            </a:r>
            <a:r>
              <a:rPr dirty="0" sz="3200">
                <a:solidFill>
                  <a:srgbClr val="18072b"/>
                </a:solidFill>
                <a:latin typeface="AIBIIB+Perpetua"/>
                <a:cs typeface="AIBIIB+Perpetua"/>
              </a:rPr>
              <a:t> </a:t>
            </a:r>
            <a:r>
              <a:rPr dirty="0" sz="3200">
                <a:solidFill>
                  <a:srgbClr val="18072b"/>
                </a:solidFill>
                <a:latin typeface="AIBIIB+Perpetua"/>
                <a:cs typeface="AIBIIB+Perpetua"/>
              </a:rPr>
              <a:t>yang</a:t>
            </a:r>
            <a:r>
              <a:rPr dirty="0" sz="3200">
                <a:solidFill>
                  <a:srgbClr val="18072b"/>
                </a:solidFill>
                <a:latin typeface="AIBIIB+Perpetua"/>
                <a:cs typeface="AIBIIB+Perpetua"/>
              </a:rPr>
              <a:t> </a:t>
            </a:r>
            <a:r>
              <a:rPr dirty="0" sz="3200">
                <a:solidFill>
                  <a:srgbClr val="18072b"/>
                </a:solidFill>
                <a:latin typeface="AIBIIB+Perpetua"/>
                <a:cs typeface="AIBIIB+Perpetua"/>
              </a:rPr>
              <a:t>menjembatani</a:t>
            </a:r>
            <a:r>
              <a:rPr dirty="0" sz="3200">
                <a:solidFill>
                  <a:srgbClr val="18072b"/>
                </a:solidFill>
                <a:latin typeface="AIBIIB+Perpetua"/>
                <a:cs typeface="AIBIIB+Perpetua"/>
              </a:rPr>
              <a:t> </a:t>
            </a:r>
            <a:r>
              <a:rPr dirty="0" sz="3200">
                <a:solidFill>
                  <a:srgbClr val="18072b"/>
                </a:solidFill>
                <a:latin typeface="AIBIIB+Perpetua"/>
                <a:cs typeface="AIBIIB+Perpetua"/>
              </a:rPr>
              <a:t>konsep</a:t>
            </a:r>
            <a:r>
              <a:rPr dirty="0" sz="3200">
                <a:solidFill>
                  <a:srgbClr val="18072b"/>
                </a:solidFill>
                <a:latin typeface="AIBIIB+Perpetua"/>
                <a:cs typeface="AIBIIB+Perpetua"/>
              </a:rPr>
              <a:t> </a:t>
            </a:r>
            <a:r>
              <a:rPr dirty="0" sz="3200">
                <a:solidFill>
                  <a:srgbClr val="18072b"/>
                </a:solidFill>
                <a:latin typeface="AIBIIB+Perpetua"/>
                <a:cs typeface="AIBIIB+Perpetua"/>
              </a:rPr>
              <a:t>transformasi</a:t>
            </a:r>
            <a:r>
              <a:rPr dirty="0" sz="3200">
                <a:solidFill>
                  <a:srgbClr val="18072b"/>
                </a:solidFill>
                <a:latin typeface="AIBIIB+Perpetua"/>
                <a:cs typeface="AIBIIB+Perpetua"/>
              </a:rPr>
              <a:t> </a:t>
            </a:r>
            <a:r>
              <a:rPr dirty="0" sz="3200">
                <a:solidFill>
                  <a:srgbClr val="18072b"/>
                </a:solidFill>
                <a:latin typeface="AIBIIB+Perpetua"/>
                <a:cs typeface="AIBIIB+Perpetua"/>
              </a:rPr>
              <a:t>linear</a:t>
            </a:r>
          </a:p>
          <a:p>
            <a:pPr marL="446881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dirty="0" sz="3200">
                <a:solidFill>
                  <a:srgbClr val="18072b"/>
                </a:solidFill>
                <a:latin typeface="AIBIIB+Perpetua"/>
                <a:cs typeface="AIBIIB+Perpetua"/>
              </a:rPr>
              <a:t>dengan</a:t>
            </a:r>
            <a:r>
              <a:rPr dirty="0" sz="3200">
                <a:solidFill>
                  <a:srgbClr val="18072b"/>
                </a:solidFill>
                <a:latin typeface="AIBIIB+Perpetua"/>
                <a:cs typeface="AIBIIB+Perpetua"/>
              </a:rPr>
              <a:t> </a:t>
            </a:r>
            <a:r>
              <a:rPr dirty="0" sz="3200">
                <a:solidFill>
                  <a:srgbClr val="18072b"/>
                </a:solidFill>
                <a:latin typeface="AIBIIB+Perpetua"/>
                <a:cs typeface="AIBIIB+Perpetua"/>
              </a:rPr>
              <a:t>representasi</a:t>
            </a:r>
            <a:r>
              <a:rPr dirty="0" sz="3200">
                <a:solidFill>
                  <a:srgbClr val="18072b"/>
                </a:solidFill>
                <a:latin typeface="AIBIIB+Perpetua"/>
                <a:cs typeface="AIBIIB+Perpetua"/>
              </a:rPr>
              <a:t> </a:t>
            </a:r>
            <a:r>
              <a:rPr dirty="0" sz="3200">
                <a:solidFill>
                  <a:srgbClr val="18072b"/>
                </a:solidFill>
                <a:latin typeface="AIBIIB+Perpetua"/>
                <a:cs typeface="AIBIIB+Perpetua"/>
              </a:rPr>
              <a:t>aljabarnya</a:t>
            </a:r>
            <a:r>
              <a:rPr dirty="0" sz="3200">
                <a:solidFill>
                  <a:srgbClr val="18072b"/>
                </a:solidFill>
                <a:latin typeface="AIBIIB+Perpetua"/>
                <a:cs typeface="AIBIIB+Perpetua"/>
              </a:rPr>
              <a:t> </a:t>
            </a:r>
            <a:r>
              <a:rPr dirty="0" sz="3200">
                <a:solidFill>
                  <a:srgbClr val="18072b"/>
                </a:solidFill>
                <a:latin typeface="AIBIIB+Perpetua"/>
                <a:cs typeface="AIBIIB+Perpetua"/>
              </a:rPr>
              <a:t>menggunakan</a:t>
            </a:r>
            <a:r>
              <a:rPr dirty="0" sz="3200">
                <a:solidFill>
                  <a:srgbClr val="18072b"/>
                </a:solidFill>
                <a:latin typeface="AIBIIB+Perpetua"/>
                <a:cs typeface="AIBIIB+Perpetua"/>
              </a:rPr>
              <a:t> </a:t>
            </a:r>
            <a:r>
              <a:rPr dirty="0" sz="3200">
                <a:solidFill>
                  <a:srgbClr val="18072b"/>
                </a:solidFill>
                <a:latin typeface="AIBIIB+Perpetua"/>
                <a:cs typeface="AIBIIB+Perpetua"/>
              </a:rPr>
              <a:t>matriks.</a:t>
            </a:r>
          </a:p>
          <a:p>
            <a:pPr marL="742156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>
                <a:solidFill>
                  <a:srgbClr val="18072b"/>
                </a:solidFill>
                <a:latin typeface="AIBIIB+Perpetua"/>
                <a:cs typeface="AIBIIB+Perpetua"/>
              </a:rPr>
              <a:t>Pemahaman</a:t>
            </a:r>
            <a:r>
              <a:rPr dirty="0" sz="3200">
                <a:solidFill>
                  <a:srgbClr val="18072b"/>
                </a:solidFill>
                <a:latin typeface="AIBIIB+Perpetua"/>
                <a:cs typeface="AIBIIB+Perpetua"/>
              </a:rPr>
              <a:t> </a:t>
            </a:r>
            <a:r>
              <a:rPr dirty="0" sz="3200">
                <a:solidFill>
                  <a:srgbClr val="18072b"/>
                </a:solidFill>
                <a:latin typeface="AIBIIB+Perpetua"/>
                <a:cs typeface="AIBIIB+Perpetua"/>
              </a:rPr>
              <a:t>mengenai</a:t>
            </a:r>
            <a:r>
              <a:rPr dirty="0" sz="3200">
                <a:solidFill>
                  <a:srgbClr val="18072b"/>
                </a:solidFill>
                <a:latin typeface="AIBIIB+Perpetua"/>
                <a:cs typeface="AIBIIB+Perpetua"/>
              </a:rPr>
              <a:t> </a:t>
            </a:r>
            <a:r>
              <a:rPr dirty="0" sz="3200">
                <a:solidFill>
                  <a:srgbClr val="18072b"/>
                </a:solidFill>
                <a:latin typeface="AIBIIB+Perpetua"/>
                <a:cs typeface="AIBIIB+Perpetua"/>
              </a:rPr>
              <a:t>matriks</a:t>
            </a:r>
            <a:r>
              <a:rPr dirty="0" sz="3200">
                <a:solidFill>
                  <a:srgbClr val="18072b"/>
                </a:solidFill>
                <a:latin typeface="AIBIIB+Perpetua"/>
                <a:cs typeface="AIBIIB+Perpetua"/>
              </a:rPr>
              <a:t> </a:t>
            </a:r>
            <a:r>
              <a:rPr dirty="0" sz="3200">
                <a:solidFill>
                  <a:srgbClr val="18072b"/>
                </a:solidFill>
                <a:latin typeface="AIBIIB+Perpetua"/>
                <a:cs typeface="AIBIIB+Perpetua"/>
              </a:rPr>
              <a:t>transformasi</a:t>
            </a:r>
            <a:r>
              <a:rPr dirty="0" sz="3200">
                <a:solidFill>
                  <a:srgbClr val="18072b"/>
                </a:solidFill>
                <a:latin typeface="AIBIIB+Perpetua"/>
                <a:cs typeface="AIBIIB+Perpetua"/>
              </a:rPr>
              <a:t> </a:t>
            </a:r>
            <a:r>
              <a:rPr dirty="0" sz="3200">
                <a:solidFill>
                  <a:srgbClr val="18072b"/>
                </a:solidFill>
                <a:latin typeface="AIBIIB+Perpetua"/>
                <a:cs typeface="AIBIIB+Perpetua"/>
              </a:rPr>
              <a:t>linear</a:t>
            </a:r>
          </a:p>
          <a:p>
            <a:pPr marL="915193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dirty="0" sz="3200">
                <a:solidFill>
                  <a:srgbClr val="18072b"/>
                </a:solidFill>
                <a:latin typeface="AIBIIB+Perpetua"/>
                <a:cs typeface="AIBIIB+Perpetua"/>
              </a:rPr>
              <a:t>memberikan</a:t>
            </a:r>
            <a:r>
              <a:rPr dirty="0" sz="3200">
                <a:solidFill>
                  <a:srgbClr val="18072b"/>
                </a:solidFill>
                <a:latin typeface="AIBIIB+Perpetua"/>
                <a:cs typeface="AIBIIB+Perpetua"/>
              </a:rPr>
              <a:t> </a:t>
            </a:r>
            <a:r>
              <a:rPr dirty="0" sz="3200">
                <a:solidFill>
                  <a:srgbClr val="18072b"/>
                </a:solidFill>
                <a:latin typeface="AIBIIB+Perpetua"/>
                <a:cs typeface="AIBIIB+Perpetua"/>
              </a:rPr>
              <a:t>alat</a:t>
            </a:r>
            <a:r>
              <a:rPr dirty="0" sz="3200">
                <a:solidFill>
                  <a:srgbClr val="18072b"/>
                </a:solidFill>
                <a:latin typeface="AIBIIB+Perpetua"/>
                <a:cs typeface="AIBIIB+Perpetua"/>
              </a:rPr>
              <a:t> </a:t>
            </a:r>
            <a:r>
              <a:rPr dirty="0" sz="3200">
                <a:solidFill>
                  <a:srgbClr val="18072b"/>
                </a:solidFill>
                <a:latin typeface="AIBIIB+Perpetua"/>
                <a:cs typeface="AIBIIB+Perpetua"/>
              </a:rPr>
              <a:t>yang</a:t>
            </a:r>
            <a:r>
              <a:rPr dirty="0" sz="3200">
                <a:solidFill>
                  <a:srgbClr val="18072b"/>
                </a:solidFill>
                <a:latin typeface="AIBIIB+Perpetua"/>
                <a:cs typeface="AIBIIB+Perpetua"/>
              </a:rPr>
              <a:t> </a:t>
            </a:r>
            <a:r>
              <a:rPr dirty="0" sz="3200">
                <a:solidFill>
                  <a:srgbClr val="18072b"/>
                </a:solidFill>
                <a:latin typeface="AIBIIB+Perpetua"/>
                <a:cs typeface="AIBIIB+Perpetua"/>
              </a:rPr>
              <a:t>kuat</a:t>
            </a:r>
            <a:r>
              <a:rPr dirty="0" sz="3200">
                <a:solidFill>
                  <a:srgbClr val="18072b"/>
                </a:solidFill>
                <a:latin typeface="AIBIIB+Perpetua"/>
                <a:cs typeface="AIBIIB+Perpetua"/>
              </a:rPr>
              <a:t> </a:t>
            </a:r>
            <a:r>
              <a:rPr dirty="0" sz="3200">
                <a:solidFill>
                  <a:srgbClr val="18072b"/>
                </a:solidFill>
                <a:latin typeface="AIBIIB+Perpetua"/>
                <a:cs typeface="AIBIIB+Perpetua"/>
              </a:rPr>
              <a:t>untuk</a:t>
            </a:r>
            <a:r>
              <a:rPr dirty="0" sz="3200">
                <a:solidFill>
                  <a:srgbClr val="18072b"/>
                </a:solidFill>
                <a:latin typeface="AIBIIB+Perpetua"/>
                <a:cs typeface="AIBIIB+Perpetua"/>
              </a:rPr>
              <a:t> </a:t>
            </a:r>
            <a:r>
              <a:rPr dirty="0" sz="3200">
                <a:solidFill>
                  <a:srgbClr val="18072b"/>
                </a:solidFill>
                <a:latin typeface="AIBIIB+Perpetua"/>
                <a:cs typeface="AIBIIB+Perpetua"/>
              </a:rPr>
              <a:t>menganalisis,</a:t>
            </a:r>
          </a:p>
          <a:p>
            <a:pPr marL="265112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dirty="0" sz="3200">
                <a:solidFill>
                  <a:srgbClr val="18072b"/>
                </a:solidFill>
                <a:latin typeface="AIBIIB+Perpetua"/>
                <a:cs typeface="AIBIIB+Perpetua"/>
              </a:rPr>
              <a:t>mengoperasikan,</a:t>
            </a:r>
            <a:r>
              <a:rPr dirty="0" sz="3200">
                <a:solidFill>
                  <a:srgbClr val="18072b"/>
                </a:solidFill>
                <a:latin typeface="AIBIIB+Perpetua"/>
                <a:cs typeface="AIBIIB+Perpetua"/>
              </a:rPr>
              <a:t> </a:t>
            </a:r>
            <a:r>
              <a:rPr dirty="0" sz="3200">
                <a:solidFill>
                  <a:srgbClr val="18072b"/>
                </a:solidFill>
                <a:latin typeface="AIBIIB+Perpetua"/>
                <a:cs typeface="AIBIIB+Perpetua"/>
              </a:rPr>
              <a:t>dan</a:t>
            </a:r>
            <a:r>
              <a:rPr dirty="0" sz="3200">
                <a:solidFill>
                  <a:srgbClr val="18072b"/>
                </a:solidFill>
                <a:latin typeface="AIBIIB+Perpetua"/>
                <a:cs typeface="AIBIIB+Perpetua"/>
              </a:rPr>
              <a:t> </a:t>
            </a:r>
            <a:r>
              <a:rPr dirty="0" sz="3200">
                <a:solidFill>
                  <a:srgbClr val="18072b"/>
                </a:solidFill>
                <a:latin typeface="AIBIIB+Perpetua"/>
                <a:cs typeface="AIBIIB+Perpetua"/>
              </a:rPr>
              <a:t>memahami</a:t>
            </a:r>
            <a:r>
              <a:rPr dirty="0" sz="3200">
                <a:solidFill>
                  <a:srgbClr val="18072b"/>
                </a:solidFill>
                <a:latin typeface="AIBIIB+Perpetua"/>
                <a:cs typeface="AIBIIB+Perpetua"/>
              </a:rPr>
              <a:t> </a:t>
            </a:r>
            <a:r>
              <a:rPr dirty="0" sz="3200">
                <a:solidFill>
                  <a:srgbClr val="18072b"/>
                </a:solidFill>
                <a:latin typeface="AIBIIB+Perpetua"/>
                <a:cs typeface="AIBIIB+Perpetua"/>
              </a:rPr>
              <a:t>berbagai</a:t>
            </a:r>
            <a:r>
              <a:rPr dirty="0" sz="3200">
                <a:solidFill>
                  <a:srgbClr val="18072b"/>
                </a:solidFill>
                <a:latin typeface="AIBIIB+Perpetua"/>
                <a:cs typeface="AIBIIB+Perpetua"/>
              </a:rPr>
              <a:t> </a:t>
            </a:r>
            <a:r>
              <a:rPr dirty="0" sz="3200">
                <a:solidFill>
                  <a:srgbClr val="18072b"/>
                </a:solidFill>
                <a:latin typeface="AIBIIB+Perpetua"/>
                <a:cs typeface="AIBIIB+Perpetua"/>
              </a:rPr>
              <a:t>operasi</a:t>
            </a:r>
            <a:r>
              <a:rPr dirty="0" sz="3200">
                <a:solidFill>
                  <a:srgbClr val="18072b"/>
                </a:solidFill>
                <a:latin typeface="AIBIIB+Perpetua"/>
                <a:cs typeface="AIBIIB+Perpetua"/>
              </a:rPr>
              <a:t> </a:t>
            </a:r>
            <a:r>
              <a:rPr dirty="0" sz="3200">
                <a:solidFill>
                  <a:srgbClr val="18072b"/>
                </a:solidFill>
                <a:latin typeface="AIBIIB+Perpetua"/>
                <a:cs typeface="AIBIIB+Perpetua"/>
              </a:rPr>
              <a:t>dalam</a:t>
            </a:r>
          </a:p>
          <a:p>
            <a:pPr marL="3810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>
                <a:solidFill>
                  <a:srgbClr val="18072b"/>
                </a:solidFill>
                <a:latin typeface="AIBIIB+Perpetua"/>
                <a:cs typeface="AIBIIB+Perpetua"/>
              </a:rPr>
              <a:t>ruang</a:t>
            </a:r>
            <a:r>
              <a:rPr dirty="0" sz="3200">
                <a:solidFill>
                  <a:srgbClr val="18072b"/>
                </a:solidFill>
                <a:latin typeface="AIBIIB+Perpetua"/>
                <a:cs typeface="AIBIIB+Perpetua"/>
              </a:rPr>
              <a:t> </a:t>
            </a:r>
            <a:r>
              <a:rPr dirty="0" sz="3200">
                <a:solidFill>
                  <a:srgbClr val="18072b"/>
                </a:solidFill>
                <a:latin typeface="AIBIIB+Perpetua"/>
                <a:cs typeface="AIBIIB+Perpetua"/>
              </a:rPr>
              <a:t>vektor,</a:t>
            </a:r>
            <a:r>
              <a:rPr dirty="0" sz="3200">
                <a:solidFill>
                  <a:srgbClr val="18072b"/>
                </a:solidFill>
                <a:latin typeface="AIBIIB+Perpetua"/>
                <a:cs typeface="AIBIIB+Perpetua"/>
              </a:rPr>
              <a:t> </a:t>
            </a:r>
            <a:r>
              <a:rPr dirty="0" sz="3200">
                <a:solidFill>
                  <a:srgbClr val="18072b"/>
                </a:solidFill>
                <a:latin typeface="AIBIIB+Perpetua"/>
                <a:cs typeface="AIBIIB+Perpetua"/>
              </a:rPr>
              <a:t>seperti</a:t>
            </a:r>
            <a:r>
              <a:rPr dirty="0" sz="3200">
                <a:solidFill>
                  <a:srgbClr val="18072b"/>
                </a:solidFill>
                <a:latin typeface="AIBIIB+Perpetua"/>
                <a:cs typeface="AIBIIB+Perpetua"/>
              </a:rPr>
              <a:t> </a:t>
            </a:r>
            <a:r>
              <a:rPr dirty="0" sz="3200">
                <a:solidFill>
                  <a:srgbClr val="18072b"/>
                </a:solidFill>
                <a:latin typeface="AIBIIB+Perpetua"/>
                <a:cs typeface="AIBIIB+Perpetua"/>
              </a:rPr>
              <a:t>rotasi,</a:t>
            </a:r>
            <a:r>
              <a:rPr dirty="0" sz="3200">
                <a:solidFill>
                  <a:srgbClr val="18072b"/>
                </a:solidFill>
                <a:latin typeface="AIBIIB+Perpetua"/>
                <a:cs typeface="AIBIIB+Perpetua"/>
              </a:rPr>
              <a:t> </a:t>
            </a:r>
            <a:r>
              <a:rPr dirty="0" sz="3200">
                <a:solidFill>
                  <a:srgbClr val="18072b"/>
                </a:solidFill>
                <a:latin typeface="AIBIIB+Perpetua"/>
                <a:cs typeface="AIBIIB+Perpetua"/>
              </a:rPr>
              <a:t>refleksi,</a:t>
            </a:r>
            <a:r>
              <a:rPr dirty="0" sz="3200">
                <a:solidFill>
                  <a:srgbClr val="18072b"/>
                </a:solidFill>
                <a:latin typeface="AIBIIB+Perpetua"/>
                <a:cs typeface="AIBIIB+Perpetua"/>
              </a:rPr>
              <a:t> </a:t>
            </a:r>
            <a:r>
              <a:rPr dirty="0" sz="3200">
                <a:solidFill>
                  <a:srgbClr val="18072b"/>
                </a:solidFill>
                <a:latin typeface="AIBIIB+Perpetua"/>
                <a:cs typeface="AIBIIB+Perpetua"/>
              </a:rPr>
              <a:t>dilatasi,</a:t>
            </a:r>
            <a:r>
              <a:rPr dirty="0" sz="3200">
                <a:solidFill>
                  <a:srgbClr val="18072b"/>
                </a:solidFill>
                <a:latin typeface="AIBIIB+Perpetua"/>
                <a:cs typeface="AIBIIB+Perpetua"/>
              </a:rPr>
              <a:t> </a:t>
            </a:r>
            <a:r>
              <a:rPr dirty="0" sz="3200">
                <a:solidFill>
                  <a:srgbClr val="18072b"/>
                </a:solidFill>
                <a:latin typeface="AIBIIB+Perpetua"/>
                <a:cs typeface="AIBIIB+Perpetua"/>
              </a:rPr>
              <a:t>dan</a:t>
            </a:r>
            <a:r>
              <a:rPr dirty="0" sz="3200">
                <a:solidFill>
                  <a:srgbClr val="18072b"/>
                </a:solidFill>
                <a:latin typeface="AIBIIB+Perpetua"/>
                <a:cs typeface="AIBIIB+Perpetua"/>
              </a:rPr>
              <a:t> </a:t>
            </a:r>
            <a:r>
              <a:rPr dirty="0" sz="3200">
                <a:solidFill>
                  <a:srgbClr val="18072b"/>
                </a:solidFill>
                <a:latin typeface="AIBIIB+Perpetua"/>
                <a:cs typeface="AIBIIB+Perpetua"/>
              </a:rPr>
              <a:t>proyeksi.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36445" y="4035111"/>
            <a:ext cx="307060" cy="488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BVTIUF+Quicksand-Medium,Bold"/>
                <a:cs typeface="BVTIUF+Quicksand-Medium,Bold"/>
              </a:rPr>
              <a:t>i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203529" y="2660193"/>
            <a:ext cx="7713878" cy="30991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3"/>
              </a:lnSpc>
              <a:spcBef>
                <a:spcPts val="0"/>
              </a:spcBef>
              <a:spcAft>
                <a:spcPts val="0"/>
              </a:spcAft>
            </a:pPr>
            <a:r>
              <a:rPr dirty="0" sz="9600">
                <a:solidFill>
                  <a:srgbClr val="156c99"/>
                </a:solidFill>
                <a:latin typeface="RTGRVP+Century"/>
                <a:cs typeface="RTGRVP+Century"/>
              </a:rPr>
              <a:t>Quiz</a:t>
            </a:r>
            <a:r>
              <a:rPr dirty="0" sz="9600">
                <a:solidFill>
                  <a:srgbClr val="156c99"/>
                </a:solidFill>
                <a:latin typeface="RTGRVP+Century"/>
                <a:cs typeface="RTGRVP+Century"/>
              </a:rPr>
              <a:t> </a:t>
            </a:r>
            <a:r>
              <a:rPr dirty="0" sz="9600">
                <a:solidFill>
                  <a:srgbClr val="156c99"/>
                </a:solidFill>
                <a:latin typeface="RTGRVP+Century"/>
                <a:cs typeface="RTGRVP+Century"/>
              </a:rPr>
              <a:t>Time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09267" y="5386720"/>
            <a:ext cx="8844203" cy="139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ff0000"/>
                </a:solidFill>
                <a:latin typeface="UBBBJE+LeagueSpartan-Bold"/>
                <a:cs typeface="UBBBJE+LeagueSpartan-Bold"/>
              </a:rPr>
              <a:t>Time</a:t>
            </a:r>
            <a:r>
              <a:rPr dirty="0" sz="4000" b="1">
                <a:solidFill>
                  <a:srgbClr val="ff0000"/>
                </a:solidFill>
                <a:latin typeface="UBBBJE+LeagueSpartan-Bold"/>
                <a:cs typeface="UBBBJE+LeagueSpartan-Bold"/>
              </a:rPr>
              <a:t> </a:t>
            </a:r>
            <a:r>
              <a:rPr dirty="0" sz="4000" b="1">
                <a:solidFill>
                  <a:srgbClr val="ff0000"/>
                </a:solidFill>
                <a:latin typeface="UBBBJE+LeagueSpartan-Bold"/>
                <a:cs typeface="UBBBJE+LeagueSpartan-Bold"/>
              </a:rPr>
              <a:t>to</a:t>
            </a:r>
            <a:r>
              <a:rPr dirty="0" sz="4000" b="1">
                <a:solidFill>
                  <a:srgbClr val="ff0000"/>
                </a:solidFill>
                <a:latin typeface="UBBBJE+LeagueSpartan-Bold"/>
                <a:cs typeface="UBBBJE+LeagueSpartan-Bold"/>
              </a:rPr>
              <a:t> </a:t>
            </a:r>
            <a:r>
              <a:rPr dirty="0" sz="4000" b="1">
                <a:solidFill>
                  <a:srgbClr val="ff0000"/>
                </a:solidFill>
                <a:latin typeface="UBBBJE+LeagueSpartan-Bold"/>
                <a:cs typeface="UBBBJE+LeagueSpartan-Bold"/>
              </a:rPr>
              <a:t>test</a:t>
            </a:r>
            <a:r>
              <a:rPr dirty="0" sz="4000" b="1">
                <a:solidFill>
                  <a:srgbClr val="ff0000"/>
                </a:solidFill>
                <a:latin typeface="UBBBJE+LeagueSpartan-Bold"/>
                <a:cs typeface="UBBBJE+LeagueSpartan-Bold"/>
              </a:rPr>
              <a:t> </a:t>
            </a:r>
            <a:r>
              <a:rPr dirty="0" sz="4000" b="1">
                <a:solidFill>
                  <a:srgbClr val="ff0000"/>
                </a:solidFill>
                <a:latin typeface="UBBBJE+LeagueSpartan-Bold"/>
                <a:cs typeface="UBBBJE+LeagueSpartan-Bold"/>
              </a:rPr>
              <a:t>your</a:t>
            </a:r>
            <a:r>
              <a:rPr dirty="0" sz="4000" b="1">
                <a:solidFill>
                  <a:srgbClr val="ff0000"/>
                </a:solidFill>
                <a:latin typeface="UBBBJE+LeagueSpartan-Bold"/>
                <a:cs typeface="UBBBJE+LeagueSpartan-Bold"/>
              </a:rPr>
              <a:t> </a:t>
            </a:r>
            <a:r>
              <a:rPr dirty="0" sz="4000" b="1">
                <a:solidFill>
                  <a:srgbClr val="ff0000"/>
                </a:solidFill>
                <a:latin typeface="UBBBJE+LeagueSpartan-Bold"/>
                <a:cs typeface="UBBBJE+LeagueSpartan-Bold"/>
              </a:rPr>
              <a:t>knowledge!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299763" y="2889750"/>
            <a:ext cx="8954935" cy="41349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3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800">
                <a:solidFill>
                  <a:srgbClr val="156c99"/>
                </a:solidFill>
                <a:latin typeface="NMRVJQ+ArialMT"/>
                <a:cs typeface="NMRVJQ+ArialMT"/>
              </a:rPr>
              <a:t>Question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pdfcandle</dc:creator>
  <cp:lastModifiedBy>pdfcandle</cp:lastModifiedBy>
  <cp:revision>1</cp:revision>
  <dcterms:modified xsi:type="dcterms:W3CDTF">2024-10-13T23:15:45-07:00</dcterms:modified>
</cp:coreProperties>
</file>