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9A5D-93BF-468B-B3F2-E7C213A4DE83}" type="datetimeFigureOut">
              <a:rPr lang="id-ID" smtClean="0"/>
              <a:pPr/>
              <a:t>08/09/24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C1E96-09F6-4944-A088-4F2A1712932F}" type="slidenum">
              <a:rPr lang="id-ID" smtClean="0"/>
              <a:pPr/>
              <a:t>‹#›</a:t>
            </a:fld>
            <a:endParaRPr lang="id-ID"/>
          </a:p>
        </p:txBody>
      </p:sp>
    </p:spTree>
    <p:extLst>
      <p:ext uri="{BB962C8B-B14F-4D97-AF65-F5344CB8AC3E}">
        <p14:creationId xmlns:p14="http://schemas.microsoft.com/office/powerpoint/2010/main" val="221942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13C1E96-09F6-4944-A088-4F2A1712932F}" type="slidenum">
              <a:rPr lang="id-ID" smtClean="0"/>
              <a:pPr/>
              <a:t>16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3572722-CA01-4E70-B255-D57B716876CF}" type="datetimeFigureOut">
              <a:rPr lang="id-ID" smtClean="0"/>
              <a:pPr/>
              <a:t>08/09/24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7888087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72722-CA01-4E70-B255-D57B716876CF}" type="datetimeFigureOut">
              <a:rPr lang="id-ID" smtClean="0"/>
              <a:pPr/>
              <a:t>08/09/24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302977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72722-CA01-4E70-B255-D57B716876CF}" type="datetimeFigureOut">
              <a:rPr lang="id-ID" smtClean="0"/>
              <a:pPr/>
              <a:t>08/09/24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319949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72722-CA01-4E70-B255-D57B716876CF}" type="datetimeFigureOut">
              <a:rPr lang="id-ID" smtClean="0"/>
              <a:pPr/>
              <a:t>08/09/24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32991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3572722-CA01-4E70-B255-D57B716876CF}" type="datetimeFigureOut">
              <a:rPr lang="id-ID" smtClean="0"/>
              <a:pPr/>
              <a:t>08/09/24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9830334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3572722-CA01-4E70-B255-D57B716876CF}" type="datetimeFigureOut">
              <a:rPr lang="id-ID" smtClean="0"/>
              <a:pPr/>
              <a:t>08/09/24</a:t>
            </a:fld>
            <a:endParaRPr lang="id-ID"/>
          </a:p>
        </p:txBody>
      </p:sp>
      <p:sp>
        <p:nvSpPr>
          <p:cNvPr id="9" name="Footer Placeholder 8"/>
          <p:cNvSpPr>
            <a:spLocks noGrp="1"/>
          </p:cNvSpPr>
          <p:nvPr>
            <p:ph type="ftr" sz="quarter" idx="11"/>
          </p:nvPr>
        </p:nvSpPr>
        <p:spPr/>
        <p:txBody>
          <a:bodyPr/>
          <a:lstStyle/>
          <a:p>
            <a:endParaRPr lang="id-ID"/>
          </a:p>
        </p:txBody>
      </p:sp>
      <p:sp>
        <p:nvSpPr>
          <p:cNvPr id="10" name="Slide Number Placeholder 9"/>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65451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3572722-CA01-4E70-B255-D57B716876CF}" type="datetimeFigureOut">
              <a:rPr lang="id-ID" smtClean="0"/>
              <a:pPr/>
              <a:t>08/09/24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081831-8D4A-42D9-A451-AFC6D01F1809}" type="slidenum">
              <a:rPr lang="id-ID" smtClean="0"/>
              <a:pPr/>
              <a:t>‹#›</a:t>
            </a:fld>
            <a:endParaRPr lang="id-ID"/>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220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72722-CA01-4E70-B255-D57B716876CF}" type="datetimeFigureOut">
              <a:rPr lang="id-ID" smtClean="0"/>
              <a:pPr/>
              <a:t>08/09/24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6573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72722-CA01-4E70-B255-D57B716876CF}" type="datetimeFigureOut">
              <a:rPr lang="id-ID" smtClean="0"/>
              <a:pPr/>
              <a:t>08/09/24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376478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3572722-CA01-4E70-B255-D57B716876CF}" type="datetimeFigureOut">
              <a:rPr lang="id-ID" smtClean="0"/>
              <a:pPr/>
              <a:t>08/09/24</a:t>
            </a:fld>
            <a:endParaRPr lang="id-ID"/>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id-ID"/>
          </a:p>
        </p:txBody>
      </p:sp>
      <p:sp>
        <p:nvSpPr>
          <p:cNvPr id="11" name="Slide Number Placeholder 10"/>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126337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3572722-CA01-4E70-B255-D57B716876CF}" type="datetimeFigureOut">
              <a:rPr lang="id-ID" smtClean="0"/>
              <a:pPr/>
              <a:t>08/09/24</a:t>
            </a:fld>
            <a:endParaRPr lang="id-ID"/>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id-ID"/>
          </a:p>
        </p:txBody>
      </p:sp>
      <p:sp>
        <p:nvSpPr>
          <p:cNvPr id="10" name="Slide Number Placeholder 9"/>
          <p:cNvSpPr>
            <a:spLocks noGrp="1"/>
          </p:cNvSpPr>
          <p:nvPr>
            <p:ph type="sldNum" sz="quarter" idx="12"/>
          </p:nvPr>
        </p:nvSpPr>
        <p:spPr/>
        <p:txBody>
          <a:bodyPr/>
          <a:lstStyle/>
          <a:p>
            <a:fld id="{D5081831-8D4A-42D9-A451-AFC6D01F1809}" type="slidenum">
              <a:rPr lang="id-ID" smtClean="0"/>
              <a:pPr/>
              <a:t>‹#›</a:t>
            </a:fld>
            <a:endParaRPr lang="id-ID"/>
          </a:p>
        </p:txBody>
      </p:sp>
    </p:spTree>
    <p:extLst>
      <p:ext uri="{BB962C8B-B14F-4D97-AF65-F5344CB8AC3E}">
        <p14:creationId xmlns:p14="http://schemas.microsoft.com/office/powerpoint/2010/main" val="303826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C3572722-CA01-4E70-B255-D57B716876CF}" type="datetimeFigureOut">
              <a:rPr lang="id-ID" smtClean="0"/>
              <a:pPr/>
              <a:t>08/09/24</a:t>
            </a:fld>
            <a:endParaRPr lang="id-ID"/>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id-ID"/>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081831-8D4A-42D9-A451-AFC6D01F1809}" type="slidenum">
              <a:rPr lang="id-ID" smtClean="0"/>
              <a:pPr/>
              <a:t>‹#›</a:t>
            </a:fld>
            <a:endParaRPr lang="id-ID"/>
          </a:p>
        </p:txBody>
      </p:sp>
    </p:spTree>
    <p:extLst>
      <p:ext uri="{BB962C8B-B14F-4D97-AF65-F5344CB8AC3E}">
        <p14:creationId xmlns:p14="http://schemas.microsoft.com/office/powerpoint/2010/main" val="6571408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sz="3200" b="1" dirty="0">
                <a:solidFill>
                  <a:srgbClr val="002060"/>
                </a:solidFill>
                <a:latin typeface="Andalus" pitchFamily="18" charset="-78"/>
                <a:cs typeface="Andalus" pitchFamily="18" charset="-78"/>
              </a:rPr>
              <a:t>POTENSI PENGEMBANGAN DESA DAN TANTANGAN GLOBAL</a:t>
            </a:r>
            <a:br>
              <a:rPr lang="id-ID" sz="3200" b="1" dirty="0">
                <a:solidFill>
                  <a:srgbClr val="002060"/>
                </a:solidFill>
                <a:latin typeface="Andalus" pitchFamily="18" charset="-78"/>
                <a:cs typeface="Andalus" pitchFamily="18" charset="-78"/>
              </a:rPr>
            </a:br>
            <a:endParaRPr lang="id-ID" sz="3200" b="1" dirty="0">
              <a:solidFill>
                <a:srgbClr val="002060"/>
              </a:solidFill>
              <a:latin typeface="Andalus" pitchFamily="18" charset="-78"/>
              <a:cs typeface="Andalus" pitchFamily="18" charset="-78"/>
            </a:endParaRPr>
          </a:p>
        </p:txBody>
      </p:sp>
      <p:sp>
        <p:nvSpPr>
          <p:cNvPr id="3" name="Subtitle 2"/>
          <p:cNvSpPr>
            <a:spLocks noGrp="1"/>
          </p:cNvSpPr>
          <p:nvPr>
            <p:ph type="subTitle" idx="1"/>
          </p:nvPr>
        </p:nvSpPr>
        <p:spPr>
          <a:xfrm>
            <a:off x="1371600" y="3886200"/>
            <a:ext cx="6400800" cy="2114568"/>
          </a:xfrm>
        </p:spPr>
        <p:txBody>
          <a:bodyPr/>
          <a:lstStyle/>
          <a:p>
            <a:endParaRPr lang="id-ID" sz="2000" dirty="0"/>
          </a:p>
          <a:p>
            <a:endParaRPr lang="id-ID" sz="2000" dirty="0"/>
          </a:p>
          <a:p>
            <a:r>
              <a:rPr lang="id-ID" sz="2000" dirty="0"/>
              <a:t>Akhmad Habibullah, M.IP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id-ID" sz="2800" dirty="0">
                <a:latin typeface="Brush Script MT" pitchFamily="66" charset="0"/>
              </a:rPr>
              <a:t>Bagaimana  kita hanya dipermainkan</a:t>
            </a:r>
          </a:p>
        </p:txBody>
      </p:sp>
      <p:pic>
        <p:nvPicPr>
          <p:cNvPr id="4" name="Content Placeholder 3" descr="foto 2.jpeg"/>
          <p:cNvPicPr>
            <a:picLocks noGrp="1" noChangeAspect="1"/>
          </p:cNvPicPr>
          <p:nvPr>
            <p:ph idx="1"/>
          </p:nvPr>
        </p:nvPicPr>
        <p:blipFill>
          <a:blip r:embed="rId2" cstate="print"/>
          <a:stretch>
            <a:fillRect/>
          </a:stretch>
        </p:blipFill>
        <p:spPr>
          <a:xfrm>
            <a:off x="2318376" y="2638425"/>
            <a:ext cx="4513598" cy="31019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4000" dirty="0">
                <a:solidFill>
                  <a:schemeClr val="accent6">
                    <a:lumMod val="50000"/>
                  </a:schemeClr>
                </a:solidFill>
              </a:rPr>
              <a:t>Akibat globalisasi bagi ekonomi Indonesia</a:t>
            </a:r>
          </a:p>
        </p:txBody>
      </p:sp>
      <p:sp>
        <p:nvSpPr>
          <p:cNvPr id="3" name="Content Placeholder 2"/>
          <p:cNvSpPr>
            <a:spLocks noGrp="1"/>
          </p:cNvSpPr>
          <p:nvPr>
            <p:ph idx="1"/>
          </p:nvPr>
        </p:nvSpPr>
        <p:spPr/>
        <p:txBody>
          <a:bodyPr>
            <a:normAutofit/>
          </a:bodyPr>
          <a:lstStyle/>
          <a:p>
            <a:pPr>
              <a:buNone/>
            </a:pPr>
            <a:r>
              <a:rPr lang="id-ID" dirty="0"/>
              <a:t>1. Ekonomi Indonesia memang menjadi bagian ekonomi global,tetapi bukan pada bagian yang untung ada 80 % namun penduduk 10 % super kaya dan sisanya menderita.</a:t>
            </a:r>
          </a:p>
          <a:p>
            <a:pPr>
              <a:buNone/>
            </a:pPr>
            <a:r>
              <a:rPr lang="id-ID" dirty="0"/>
              <a:t>2. Hutang semakin meroket, BUMN dijual untuk bayar hutang,pelayanan publik (pendidikan,kesehatan,listrik,air bersih/irigasi dan komunikasi semakin mahal dan serba harus membayar sementara segala sesuatu ditarif pajak.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latin typeface="Brush Script MT" pitchFamily="66" charset="0"/>
              </a:rPr>
              <a:t>Akibatnya ....</a:t>
            </a:r>
          </a:p>
        </p:txBody>
      </p:sp>
      <p:sp>
        <p:nvSpPr>
          <p:cNvPr id="3" name="Content Placeholder 2"/>
          <p:cNvSpPr>
            <a:spLocks noGrp="1"/>
          </p:cNvSpPr>
          <p:nvPr>
            <p:ph idx="1"/>
          </p:nvPr>
        </p:nvSpPr>
        <p:spPr/>
        <p:txBody>
          <a:bodyPr>
            <a:normAutofit/>
          </a:bodyPr>
          <a:lstStyle/>
          <a:p>
            <a:r>
              <a:rPr lang="id-ID" dirty="0"/>
              <a:t>Hutan,tambang,air,tanah serta laut yang sudah habis masih akan dikaplingkan pada pengusaha nasional maupun internasional.</a:t>
            </a:r>
          </a:p>
          <a:p>
            <a:r>
              <a:rPr lang="id-ID" dirty="0"/>
              <a:t>Tenaga kerja kasar dan PRT dieksport tetapi justru mengimport tenaga kerja trampil dan pintar.</a:t>
            </a:r>
          </a:p>
          <a:p>
            <a:r>
              <a:rPr lang="id-ID" dirty="0"/>
              <a:t>Ekonomi pasar gelap semakin marak dan menjadi kekuatan yang mengerikan ekonomi yang dikuasai preman</a:t>
            </a:r>
          </a:p>
          <a:p>
            <a:r>
              <a:rPr lang="id-ID" dirty="0"/>
              <a:t>Korupsi semakin menjadi jadi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solidFill>
                  <a:srgbClr val="002060"/>
                </a:solidFill>
                <a:latin typeface="Arial Narrow" pitchFamily="34" charset="0"/>
              </a:rPr>
              <a:t>Akibat  bagi Rakyat di desa</a:t>
            </a:r>
          </a:p>
        </p:txBody>
      </p:sp>
      <p:sp>
        <p:nvSpPr>
          <p:cNvPr id="3" name="Content Placeholder 2"/>
          <p:cNvSpPr>
            <a:spLocks noGrp="1"/>
          </p:cNvSpPr>
          <p:nvPr>
            <p:ph idx="1"/>
          </p:nvPr>
        </p:nvSpPr>
        <p:spPr/>
        <p:txBody>
          <a:bodyPr>
            <a:normAutofit/>
          </a:bodyPr>
          <a:lstStyle/>
          <a:p>
            <a:pPr>
              <a:buNone/>
            </a:pPr>
            <a:r>
              <a:rPr lang="id-ID" dirty="0"/>
              <a:t>	Petani miskin,nelayan,masyarakat adat pinggir hutan,para guru,buruh,pengusaha kecil, perempuan, anak anak menjadi </a:t>
            </a:r>
            <a:r>
              <a:rPr lang="id-ID" dirty="0">
                <a:latin typeface="Brush Script Std" pitchFamily="50" charset="0"/>
              </a:rPr>
              <a:t>ANGKREK. </a:t>
            </a:r>
            <a:r>
              <a:rPr lang="id-ID" dirty="0">
                <a:latin typeface="+mj-lt"/>
              </a:rPr>
              <a:t>Artinya. Fondasi untuk hidup berupa tanah,air,hutan,tambang,laut, untuk menjamin makan dan minum. Pekerjaan dan pendidikan dijual oleh negara atas nama publik kepada perusahaan swasta,sehingga kita kehilangan pijakan hidup dan  mudah dipermainkan layaknya angkrek.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3600" dirty="0">
                <a:solidFill>
                  <a:srgbClr val="C00000"/>
                </a:solidFill>
              </a:rPr>
              <a:t>Proses penghisapan terhadap desa di era global</a:t>
            </a:r>
          </a:p>
        </p:txBody>
      </p:sp>
      <p:sp>
        <p:nvSpPr>
          <p:cNvPr id="3" name="Content Placeholder 2"/>
          <p:cNvSpPr>
            <a:spLocks noGrp="1"/>
          </p:cNvSpPr>
          <p:nvPr>
            <p:ph idx="1"/>
          </p:nvPr>
        </p:nvSpPr>
        <p:spPr/>
        <p:txBody>
          <a:bodyPr/>
          <a:lstStyle/>
          <a:p>
            <a:pPr>
              <a:buNone/>
            </a:pPr>
            <a:r>
              <a:rPr lang="id-ID" dirty="0"/>
              <a:t>Dalam skema</a:t>
            </a:r>
          </a:p>
          <a:p>
            <a:pPr>
              <a:buNone/>
            </a:pPr>
            <a:endParaRPr lang="id-ID" dirty="0"/>
          </a:p>
          <a:p>
            <a:pPr>
              <a:buNone/>
            </a:pPr>
            <a:endParaRPr lang="id-ID" dirty="0"/>
          </a:p>
          <a:p>
            <a:pPr>
              <a:buNone/>
            </a:pPr>
            <a:endParaRPr lang="id-ID" dirty="0"/>
          </a:p>
          <a:p>
            <a:pPr>
              <a:buNone/>
            </a:pPr>
            <a:endParaRPr lang="id-ID" dirty="0"/>
          </a:p>
        </p:txBody>
      </p:sp>
      <p:sp>
        <p:nvSpPr>
          <p:cNvPr id="4" name="Rectangle 3"/>
          <p:cNvSpPr/>
          <p:nvPr/>
        </p:nvSpPr>
        <p:spPr>
          <a:xfrm>
            <a:off x="3571868" y="3357562"/>
            <a:ext cx="2571768"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Desa</a:t>
            </a:r>
          </a:p>
        </p:txBody>
      </p:sp>
      <p:sp>
        <p:nvSpPr>
          <p:cNvPr id="5" name="Right Arrow 4"/>
          <p:cNvSpPr/>
          <p:nvPr/>
        </p:nvSpPr>
        <p:spPr>
          <a:xfrm>
            <a:off x="1142976" y="2714620"/>
            <a:ext cx="2121416" cy="2428892"/>
          </a:xfrm>
          <a:prstGeom prst="rightArrow">
            <a:avLst>
              <a:gd name="adj1" fmla="val 50000"/>
              <a:gd name="adj2" fmla="val 24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t>Barang global</a:t>
            </a:r>
          </a:p>
        </p:txBody>
      </p:sp>
      <p:sp>
        <p:nvSpPr>
          <p:cNvPr id="6" name="Down Arrow 5"/>
          <p:cNvSpPr/>
          <p:nvPr/>
        </p:nvSpPr>
        <p:spPr>
          <a:xfrm>
            <a:off x="3000364" y="2285992"/>
            <a:ext cx="4000528"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Perbankan</a:t>
            </a:r>
          </a:p>
        </p:txBody>
      </p:sp>
      <p:sp>
        <p:nvSpPr>
          <p:cNvPr id="8" name="Right Arrow 7"/>
          <p:cNvSpPr/>
          <p:nvPr/>
        </p:nvSpPr>
        <p:spPr>
          <a:xfrm>
            <a:off x="6286512" y="3214686"/>
            <a:ext cx="1928826" cy="2000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Uang ke pusat global</a:t>
            </a:r>
          </a:p>
        </p:txBody>
      </p:sp>
      <p:sp>
        <p:nvSpPr>
          <p:cNvPr id="9" name="Right Arrow 8"/>
          <p:cNvSpPr/>
          <p:nvPr/>
        </p:nvSpPr>
        <p:spPr>
          <a:xfrm rot="17212528">
            <a:off x="3177682" y="4670141"/>
            <a:ext cx="1533173" cy="2254190"/>
          </a:xfrm>
          <a:prstGeom prst="rightArrow">
            <a:avLst>
              <a:gd name="adj1" fmla="val 50000"/>
              <a:gd name="adj2" fmla="val 43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investasi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solidFill>
                  <a:srgbClr val="C00000"/>
                </a:solidFill>
                <a:latin typeface="Brush Script Std" pitchFamily="50" charset="0"/>
              </a:rPr>
              <a:t>Apa yang harus kita kerjakan ?</a:t>
            </a:r>
          </a:p>
        </p:txBody>
      </p:sp>
      <p:sp>
        <p:nvSpPr>
          <p:cNvPr id="3" name="Content Placeholder 2"/>
          <p:cNvSpPr>
            <a:spLocks noGrp="1"/>
          </p:cNvSpPr>
          <p:nvPr>
            <p:ph idx="1"/>
          </p:nvPr>
        </p:nvSpPr>
        <p:spPr/>
        <p:txBody>
          <a:bodyPr>
            <a:normAutofit lnSpcReduction="10000"/>
          </a:bodyPr>
          <a:lstStyle/>
          <a:p>
            <a:r>
              <a:rPr lang="id-ID" dirty="0"/>
              <a:t>Dilokalisirnya kelompok warga,dusun,desa untuk berdikari </a:t>
            </a:r>
          </a:p>
          <a:p>
            <a:r>
              <a:rPr lang="id-ID" dirty="0"/>
              <a:t>Tingkat nasional dan regional stop perdagangan bebas dan proteksi produksi rakyat dan desa,stop privatisasi dan jaga BUMN, Petani dan pertanian keluar dari WTO dan hak cipta</a:t>
            </a:r>
          </a:p>
          <a:p>
            <a:r>
              <a:rPr lang="id-ID" dirty="0"/>
              <a:t>Bentuk jaringan ekonomi regional,nasional serta global dari inisiatif rakyat desa</a:t>
            </a:r>
          </a:p>
          <a:p>
            <a:r>
              <a:rPr lang="id-ID" dirty="0"/>
              <a:t>Penataan kembali secara adil basis basis ekonomi kerakyatan bagi Rakyat Desa</a:t>
            </a:r>
          </a:p>
          <a:p>
            <a:r>
              <a:rPr lang="id-ID" dirty="0"/>
              <a:t>Pendidikan penyadaran ekonomi rakyat dengan pendekatan industri pedesaan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b="1" dirty="0">
                <a:latin typeface="Bickham Script Pro Regular" pitchFamily="66" charset="0"/>
              </a:rPr>
              <a:t>Terima-kasih</a:t>
            </a:r>
          </a:p>
        </p:txBody>
      </p:sp>
      <p:sp>
        <p:nvSpPr>
          <p:cNvPr id="3" name="Content Placeholder 2"/>
          <p:cNvSpPr>
            <a:spLocks noGrp="1"/>
          </p:cNvSpPr>
          <p:nvPr>
            <p:ph idx="1"/>
          </p:nvPr>
        </p:nvSpPr>
        <p:spPr/>
        <p:txBody>
          <a:bodyPr>
            <a:normAutofit fontScale="25000" lnSpcReduction="20000"/>
          </a:bodyPr>
          <a:lstStyle/>
          <a:p>
            <a:pPr algn="r">
              <a:buNone/>
            </a:pPr>
            <a:endParaRPr lang="id-ID" i="1" dirty="0"/>
          </a:p>
          <a:p>
            <a:pPr algn="r">
              <a:buNone/>
            </a:pPr>
            <a:endParaRPr lang="id-ID" i="1" dirty="0"/>
          </a:p>
          <a:p>
            <a:pPr algn="r">
              <a:buNone/>
            </a:pPr>
            <a:endParaRPr lang="id-ID" i="1" dirty="0"/>
          </a:p>
          <a:p>
            <a:pPr algn="r">
              <a:buNone/>
            </a:pPr>
            <a:r>
              <a:rPr lang="id-ID" sz="2000" i="1" dirty="0">
                <a:latin typeface="Monotype Corsiva" pitchFamily="66" charset="0"/>
              </a:rPr>
              <a:t>Desaku yang kucinta , pujaan hatiku</a:t>
            </a:r>
          </a:p>
          <a:p>
            <a:pPr algn="r">
              <a:buNone/>
            </a:pPr>
            <a:r>
              <a:rPr lang="id-ID" sz="2000" i="1" dirty="0">
                <a:latin typeface="Monotype Corsiva" pitchFamily="66" charset="0"/>
              </a:rPr>
              <a:t>Tempat ayah dan bunda dan handai taulanku</a:t>
            </a:r>
          </a:p>
          <a:p>
            <a:pPr algn="r">
              <a:buNone/>
            </a:pPr>
            <a:r>
              <a:rPr lang="id-ID" sz="2000" i="1" dirty="0">
                <a:latin typeface="Monotype Corsiva" pitchFamily="66" charset="0"/>
              </a:rPr>
              <a:t>Tak mudah ku lupakan </a:t>
            </a:r>
          </a:p>
          <a:p>
            <a:pPr algn="r">
              <a:buNone/>
            </a:pPr>
            <a:r>
              <a:rPr lang="id-ID" sz="2000" i="1" dirty="0">
                <a:latin typeface="Monotype Corsiva" pitchFamily="66" charset="0"/>
              </a:rPr>
              <a:t>Tak mudah bercerai</a:t>
            </a:r>
          </a:p>
          <a:p>
            <a:pPr algn="r">
              <a:buNone/>
            </a:pPr>
            <a:r>
              <a:rPr lang="id-ID" sz="2000" i="1" dirty="0">
                <a:latin typeface="Monotype Corsiva" pitchFamily="66" charset="0"/>
              </a:rPr>
              <a:t>Selalu ku rindukan </a:t>
            </a:r>
          </a:p>
          <a:p>
            <a:pPr algn="r">
              <a:buNone/>
            </a:pPr>
            <a:r>
              <a:rPr lang="id-ID" sz="2000" i="1" dirty="0">
                <a:latin typeface="Monotype Corsiva" pitchFamily="66" charset="0"/>
              </a:rPr>
              <a:t>Desaku yang permai</a:t>
            </a:r>
          </a:p>
          <a:p>
            <a:pPr>
              <a:buNone/>
            </a:pPr>
            <a:endParaRPr lang="id-ID" sz="1500" i="1" dirty="0">
              <a:latin typeface="Monotype Corsiva" pitchFamily="66" charset="0"/>
            </a:endParaRPr>
          </a:p>
          <a:p>
            <a:pPr>
              <a:buNone/>
            </a:pPr>
            <a:endParaRPr lang="id-ID" sz="1500" i="1" dirty="0">
              <a:latin typeface="Monotype Corsiva" pitchFamily="66" charset="0"/>
            </a:endParaRPr>
          </a:p>
          <a:p>
            <a:pPr>
              <a:buNone/>
            </a:pPr>
            <a:endParaRPr lang="id-ID" sz="1500" i="1" dirty="0">
              <a:latin typeface="Monotype Corsiva" pitchFamily="66" charset="0"/>
            </a:endParaRPr>
          </a:p>
          <a:p>
            <a:pPr>
              <a:buNone/>
            </a:pPr>
            <a:r>
              <a:rPr lang="id-ID" sz="1500" i="1" dirty="0">
                <a:latin typeface="Monotype Corsiva" pitchFamily="66" charset="0"/>
              </a:rPr>
              <a:t>Agus subagyo</a:t>
            </a:r>
          </a:p>
          <a:p>
            <a:pPr>
              <a:buNone/>
            </a:pPr>
            <a:r>
              <a:rPr lang="id-ID" sz="1500" i="1" dirty="0">
                <a:latin typeface="Monotype Corsiva" pitchFamily="66" charset="0"/>
              </a:rPr>
              <a:t>08122715314</a:t>
            </a:r>
          </a:p>
          <a:p>
            <a:pPr>
              <a:buNone/>
            </a:pPr>
            <a:r>
              <a:rPr lang="id-ID" sz="1500" i="1" dirty="0">
                <a:latin typeface="Monotype Corsiva" pitchFamily="66" charset="0"/>
              </a:rPr>
              <a:t>masagoes_subagyo@yahoo.co.id</a:t>
            </a:r>
          </a:p>
          <a:p>
            <a:pPr>
              <a:buNone/>
            </a:pPr>
            <a:r>
              <a:rPr lang="id-ID" sz="1500" i="1" dirty="0">
                <a:latin typeface="Monotype Corsiva" pitchFamily="66" charset="0"/>
              </a:rPr>
              <a:t>@masaguses</a:t>
            </a:r>
          </a:p>
          <a:p>
            <a:pPr algn="r">
              <a:buNone/>
            </a:pPr>
            <a:endParaRPr lang="id-ID" sz="2000" i="1" dirty="0">
              <a:latin typeface="Monotype Corsiva" pitchFamily="66" charset="0"/>
            </a:endParaRPr>
          </a:p>
        </p:txBody>
      </p:sp>
      <p:pic>
        <p:nvPicPr>
          <p:cNvPr id="4" name="Picture 3" descr="Diskusi penangan.jpg"/>
          <p:cNvPicPr>
            <a:picLocks noChangeAspect="1"/>
          </p:cNvPicPr>
          <p:nvPr/>
        </p:nvPicPr>
        <p:blipFill>
          <a:blip r:embed="rId3"/>
          <a:stretch>
            <a:fillRect/>
          </a:stretch>
        </p:blipFill>
        <p:spPr>
          <a:xfrm>
            <a:off x="142844" y="387350"/>
            <a:ext cx="4214842" cy="48990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3600" dirty="0">
                <a:solidFill>
                  <a:srgbClr val="C00000"/>
                </a:solidFill>
              </a:rPr>
              <a:t>Dalam judul tersebut ada dua muatan pengertian yaitu</a:t>
            </a:r>
            <a:r>
              <a:rPr lang="id-ID" dirty="0">
                <a:solidFill>
                  <a:srgbClr val="C00000"/>
                </a:solidFill>
              </a:rPr>
              <a:t> :</a:t>
            </a:r>
          </a:p>
        </p:txBody>
      </p:sp>
      <p:sp>
        <p:nvSpPr>
          <p:cNvPr id="3" name="Content Placeholder 2"/>
          <p:cNvSpPr>
            <a:spLocks noGrp="1"/>
          </p:cNvSpPr>
          <p:nvPr>
            <p:ph idx="1"/>
          </p:nvPr>
        </p:nvSpPr>
        <p:spPr/>
        <p:txBody>
          <a:bodyPr>
            <a:normAutofit fontScale="92500" lnSpcReduction="10000"/>
          </a:bodyPr>
          <a:lstStyle/>
          <a:p>
            <a:pPr algn="just"/>
            <a:r>
              <a:rPr lang="id-ID" dirty="0"/>
              <a:t>Potensi pengembangan desa yang dimaksud adalah modal desa serta kinerja desa guna menuju berkembangnya desa. Dalam khasanah kinerja maka terkandung muatan kondisi, sarana dan prasarana. Modal desa dapat diartikan materi natural yang ada.</a:t>
            </a:r>
          </a:p>
          <a:p>
            <a:pPr algn="just">
              <a:buNone/>
            </a:pPr>
            <a:endParaRPr lang="id-ID" dirty="0"/>
          </a:p>
          <a:p>
            <a:pPr algn="just"/>
            <a:r>
              <a:rPr lang="id-ID" dirty="0"/>
              <a:t>Tantangan global adalah sesuatu yang dihadapan kita yang akan membentur kita, kita disini adalah warga, kondisi, sarana dan prasarana desa. Dalam benturan itu apakah kita yang kuat atau yang hancur. Jika kita kuat maka tantangan tersebut menjadi peluang. Namun jika hancur maka kita menjadi debu, ajur kumur-kumur ( jawa )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000" dirty="0"/>
              <a:t>Apakah global itu ?</a:t>
            </a:r>
          </a:p>
        </p:txBody>
      </p:sp>
      <p:sp>
        <p:nvSpPr>
          <p:cNvPr id="3" name="Content Placeholder 2"/>
          <p:cNvSpPr>
            <a:spLocks noGrp="1"/>
          </p:cNvSpPr>
          <p:nvPr>
            <p:ph idx="1"/>
          </p:nvPr>
        </p:nvSpPr>
        <p:spPr/>
        <p:txBody>
          <a:bodyPr>
            <a:normAutofit/>
          </a:bodyPr>
          <a:lstStyle/>
          <a:p>
            <a:pPr algn="just"/>
            <a:r>
              <a:rPr lang="id-ID" dirty="0"/>
              <a:t>Global dari makna katanya adalah sesuatu kekuatan dari luar yang bisa disebut internasional, mendunia dan bersifat progresif/begitu cepat dan bertubi tubi.</a:t>
            </a:r>
          </a:p>
          <a:p>
            <a:pPr algn="just">
              <a:buNone/>
            </a:pPr>
            <a:endParaRPr lang="id-ID" dirty="0"/>
          </a:p>
          <a:p>
            <a:pPr algn="just"/>
            <a:r>
              <a:rPr lang="id-ID" dirty="0"/>
              <a:t>Kekuatan global dapat dilihat misalnya berupa produk ( Coca cola dsbnya ),budaya asing, paham/ ajaran/idiologi,pengetahuan, dan sebagainya menjalar lewat komunikasi, baik teknologi, kelembagaan maupun personal.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solidFill>
                  <a:srgbClr val="C00000"/>
                </a:solidFill>
                <a:latin typeface="Brush Script MT" pitchFamily="66" charset="0"/>
              </a:rPr>
              <a:t>Globalisasi ........</a:t>
            </a:r>
          </a:p>
        </p:txBody>
      </p:sp>
      <p:sp>
        <p:nvSpPr>
          <p:cNvPr id="3" name="Content Placeholder 2"/>
          <p:cNvSpPr>
            <a:spLocks noGrp="1"/>
          </p:cNvSpPr>
          <p:nvPr>
            <p:ph idx="1"/>
          </p:nvPr>
        </p:nvSpPr>
        <p:spPr/>
        <p:txBody>
          <a:bodyPr/>
          <a:lstStyle/>
          <a:p>
            <a:pPr algn="just">
              <a:buNone/>
            </a:pPr>
            <a:r>
              <a:rPr lang="id-ID" dirty="0"/>
              <a:t>	Globalisasi adalah bentuk keterpengaruhan ekonomi yang dilakukan oleh perusahaan perusahaan raksasa lintas negara dan kaki tangannya di seantero jagad raya, dengan menguasai pondasi kehidupan setiap warga dan kelompok manusia yang dijamin sistem hukum lintas bangsa, dalam jiwa pasar bebas dan hak milik pribadi.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solidFill>
                  <a:srgbClr val="7030A0"/>
                </a:solidFill>
                <a:latin typeface="Brush Script MT" pitchFamily="66" charset="0"/>
              </a:rPr>
              <a:t>Macam macam globalisasi</a:t>
            </a:r>
          </a:p>
        </p:txBody>
      </p:sp>
      <p:sp>
        <p:nvSpPr>
          <p:cNvPr id="3" name="Content Placeholder 2"/>
          <p:cNvSpPr>
            <a:spLocks noGrp="1"/>
          </p:cNvSpPr>
          <p:nvPr>
            <p:ph idx="1"/>
          </p:nvPr>
        </p:nvSpPr>
        <p:spPr/>
        <p:txBody>
          <a:bodyPr>
            <a:normAutofit fontScale="92500" lnSpcReduction="20000"/>
          </a:bodyPr>
          <a:lstStyle/>
          <a:p>
            <a:pPr>
              <a:buNone/>
            </a:pPr>
            <a:r>
              <a:rPr lang="id-ID" dirty="0"/>
              <a:t>	Paling tidak ada lima macam globalisasi yang harus di tengarai :</a:t>
            </a:r>
          </a:p>
          <a:p>
            <a:pPr marL="514350" indent="-514350">
              <a:buAutoNum type="arabicParenR"/>
            </a:pPr>
            <a:r>
              <a:rPr lang="id-ID" dirty="0"/>
              <a:t>Globalisasi ekonomi – dalam mempengaruhi dunia seolah pasukan khususnya</a:t>
            </a:r>
          </a:p>
          <a:p>
            <a:pPr marL="514350" indent="-514350">
              <a:buAutoNum type="arabicParenR"/>
            </a:pPr>
            <a:r>
              <a:rPr lang="id-ID" dirty="0"/>
              <a:t>Globalisasi idiologi dan politik yang biasanya melalui penyebaran neo-liberalisme ke setiap jengkal desa</a:t>
            </a:r>
          </a:p>
          <a:p>
            <a:pPr marL="514350" indent="-514350">
              <a:buAutoNum type="arabicParenR"/>
            </a:pPr>
            <a:r>
              <a:rPr lang="id-ID" dirty="0"/>
              <a:t>Globalisasi iptek – sebagai strategi dan alat</a:t>
            </a:r>
          </a:p>
          <a:p>
            <a:pPr marL="514350" indent="-514350">
              <a:buAutoNum type="arabicParenR"/>
            </a:pPr>
            <a:r>
              <a:rPr lang="id-ID" dirty="0"/>
              <a:t>Globalisasi sosial dan budaya – sebagai yang disusupkan ke desa desa/warga</a:t>
            </a:r>
          </a:p>
          <a:p>
            <a:pPr marL="514350" indent="-514350">
              <a:buAutoNum type="arabicParenR"/>
            </a:pPr>
            <a:r>
              <a:rPr lang="id-ID" dirty="0"/>
              <a:t>Globalisasi agama – sebagai politik bantuan seolah publik relation , agar tidak nampak sangar mematut dengan semacam ini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a:t>Beginilah para globalist bermain di ... Sebuah negeri</a:t>
            </a:r>
            <a:r>
              <a:rPr lang="id-ID" dirty="0"/>
              <a:t> </a:t>
            </a:r>
          </a:p>
        </p:txBody>
      </p:sp>
      <p:pic>
        <p:nvPicPr>
          <p:cNvPr id="4" name="Content Placeholder 3" descr="foto 1.jpeg"/>
          <p:cNvPicPr>
            <a:picLocks noGrp="1" noChangeAspect="1"/>
          </p:cNvPicPr>
          <p:nvPr>
            <p:ph idx="1"/>
          </p:nvPr>
        </p:nvPicPr>
        <p:blipFill>
          <a:blip r:embed="rId2" cstate="print"/>
          <a:stretch>
            <a:fillRect/>
          </a:stretch>
        </p:blipFill>
        <p:spPr>
          <a:xfrm>
            <a:off x="2282411" y="2638425"/>
            <a:ext cx="4585528" cy="31019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d-ID" sz="3200" dirty="0">
                <a:solidFill>
                  <a:srgbClr val="C00000"/>
                </a:solidFill>
                <a:latin typeface="Brush Script MT" pitchFamily="66" charset="0"/>
              </a:rPr>
              <a:t>Ada 3 tengara mekanisme keterpengaruhan</a:t>
            </a:r>
          </a:p>
        </p:txBody>
      </p:sp>
      <p:sp>
        <p:nvSpPr>
          <p:cNvPr id="3" name="Content Placeholder 2"/>
          <p:cNvSpPr>
            <a:spLocks noGrp="1"/>
          </p:cNvSpPr>
          <p:nvPr>
            <p:ph idx="1"/>
          </p:nvPr>
        </p:nvSpPr>
        <p:spPr/>
        <p:txBody>
          <a:bodyPr/>
          <a:lstStyle/>
          <a:p>
            <a:pPr>
              <a:buNone/>
            </a:pPr>
            <a:r>
              <a:rPr lang="id-ID" dirty="0"/>
              <a:t>1.Mekanisme keterpengaruhan BD melalui kredit lunak,namun diperuntukkan bagi program2 agenda mereka sendiri yg menyiapkan perangkat pasar bebas dan privatisasi, pendidikan industrilisasi, sertifikasi tanah,penataan air, sarana fisik jalan dan bangunan.</a:t>
            </a:r>
          </a:p>
          <a:p>
            <a:pPr>
              <a:buNone/>
            </a:pPr>
            <a:r>
              <a:rPr lang="id-ID"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latin typeface="Brush Script MT" pitchFamily="66" charset="0"/>
              </a:rPr>
              <a:t>... Ada tiga mekanisme</a:t>
            </a:r>
          </a:p>
        </p:txBody>
      </p:sp>
      <p:sp>
        <p:nvSpPr>
          <p:cNvPr id="3" name="Content Placeholder 2"/>
          <p:cNvSpPr>
            <a:spLocks noGrp="1"/>
          </p:cNvSpPr>
          <p:nvPr>
            <p:ph idx="1"/>
          </p:nvPr>
        </p:nvSpPr>
        <p:spPr/>
        <p:txBody>
          <a:bodyPr/>
          <a:lstStyle/>
          <a:p>
            <a:pPr algn="just">
              <a:buNone/>
            </a:pPr>
            <a:r>
              <a:rPr lang="id-ID" dirty="0"/>
              <a:t>2.Mekanisme keterpengaruhan IMF berlangsung melalui dukungan cadangan devisa yang walaupun tidak digunakan tetapi tetap harus membayar bunga dan SAP ( </a:t>
            </a:r>
            <a:r>
              <a:rPr lang="id-ID" i="1" dirty="0"/>
              <a:t>struktur adjusment program) </a:t>
            </a:r>
            <a:r>
              <a:rPr lang="id-ID" dirty="0"/>
              <a:t>ditulis sebagai LoI, liberalisasi keuangan dan pasar tenaga kerja, privatisasi BUMN, desentralisasi pemerintahan serta Jaminan Pengaman Sosial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a:latin typeface="Brush Script MT" pitchFamily="66" charset="0"/>
              </a:rPr>
              <a:t>Ada tiga mekanisme ......</a:t>
            </a:r>
          </a:p>
        </p:txBody>
      </p:sp>
      <p:sp>
        <p:nvSpPr>
          <p:cNvPr id="3" name="Content Placeholder 2"/>
          <p:cNvSpPr>
            <a:spLocks noGrp="1"/>
          </p:cNvSpPr>
          <p:nvPr>
            <p:ph idx="1"/>
          </p:nvPr>
        </p:nvSpPr>
        <p:spPr/>
        <p:txBody>
          <a:bodyPr/>
          <a:lstStyle/>
          <a:p>
            <a:pPr>
              <a:buNone/>
            </a:pPr>
            <a:r>
              <a:rPr lang="id-ID" dirty="0"/>
              <a:t>3. Mekanisme keterpengaruhan pemaksaan WTO berlangsung melalui peraturan dagang dan yang berhubungan dengannya yang mengikat secara global seperti hak cipta termasuk makhluk hidup dan benih – produk pertanian termasuk makanan pokok – investasi – pelayanan umum termasuk pengemasan air</a:t>
            </a: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{5DAC2D7C-E950-E44E-BEC9-985BC6D2206E}tf10001120</Template>
  <TotalTime>274</TotalTime>
  <Words>797</Words>
  <Application>Microsoft Macintosh PowerPoint</Application>
  <PresentationFormat>On-screen Show (4:3)</PresentationFormat>
  <Paragraphs>73</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Brush Script MT</vt:lpstr>
      <vt:lpstr>Andalus</vt:lpstr>
      <vt:lpstr>Arial</vt:lpstr>
      <vt:lpstr>Arial Narrow</vt:lpstr>
      <vt:lpstr>Bickham Script Pro Regular</vt:lpstr>
      <vt:lpstr>Brush Script Std</vt:lpstr>
      <vt:lpstr>Calibri</vt:lpstr>
      <vt:lpstr>Gill Sans MT</vt:lpstr>
      <vt:lpstr>Monotype Corsiva</vt:lpstr>
      <vt:lpstr>Parcel</vt:lpstr>
      <vt:lpstr>POTENSI PENGEMBANGAN DESA DAN TANTANGAN GLOBAL </vt:lpstr>
      <vt:lpstr>Dalam judul tersebut ada dua muatan pengertian yaitu :</vt:lpstr>
      <vt:lpstr>Apakah global itu ?</vt:lpstr>
      <vt:lpstr>Globalisasi ........</vt:lpstr>
      <vt:lpstr>Macam macam globalisasi</vt:lpstr>
      <vt:lpstr>Beginilah para globalist bermain di ... Sebuah negeri </vt:lpstr>
      <vt:lpstr>Ada 3 tengara mekanisme keterpengaruhan</vt:lpstr>
      <vt:lpstr>... Ada tiga mekanisme</vt:lpstr>
      <vt:lpstr>Ada tiga mekanisme ......</vt:lpstr>
      <vt:lpstr>Bagaimana  kita hanya dipermainkan</vt:lpstr>
      <vt:lpstr>Akibat globalisasi bagi ekonomi Indonesia</vt:lpstr>
      <vt:lpstr>Akibatnya ....</vt:lpstr>
      <vt:lpstr>Akibat  bagi Rakyat di desa</vt:lpstr>
      <vt:lpstr>Proses penghisapan terhadap desa di era global</vt:lpstr>
      <vt:lpstr>Apa yang harus kita kerjakan ?</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POTENSI PENGEMBANGAN DESA DAN TANTANGAN GLOBAL</dc:title>
  <dc:creator>TOSHIBA</dc:creator>
  <cp:lastModifiedBy>Microsoft Office User</cp:lastModifiedBy>
  <cp:revision>5</cp:revision>
  <dcterms:created xsi:type="dcterms:W3CDTF">2014-11-12T17:22:30Z</dcterms:created>
  <dcterms:modified xsi:type="dcterms:W3CDTF">2024-09-08T15:15:08Z</dcterms:modified>
</cp:coreProperties>
</file>