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85" r:id="rId3"/>
    <p:sldId id="282" r:id="rId4"/>
    <p:sldId id="265" r:id="rId5"/>
    <p:sldId id="266" r:id="rId6"/>
    <p:sldId id="267" r:id="rId7"/>
    <p:sldId id="268" r:id="rId8"/>
    <p:sldId id="351" r:id="rId9"/>
    <p:sldId id="269" r:id="rId10"/>
    <p:sldId id="270" r:id="rId11"/>
    <p:sldId id="271" r:id="rId12"/>
    <p:sldId id="276" r:id="rId13"/>
    <p:sldId id="349" r:id="rId14"/>
    <p:sldId id="335" r:id="rId15"/>
    <p:sldId id="336" r:id="rId16"/>
    <p:sldId id="278" r:id="rId17"/>
    <p:sldId id="279" r:id="rId18"/>
    <p:sldId id="345" r:id="rId19"/>
    <p:sldId id="284" r:id="rId20"/>
    <p:sldId id="286" r:id="rId21"/>
    <p:sldId id="287" r:id="rId22"/>
    <p:sldId id="288" r:id="rId23"/>
    <p:sldId id="2151" r:id="rId24"/>
    <p:sldId id="292" r:id="rId25"/>
    <p:sldId id="348" r:id="rId26"/>
    <p:sldId id="352" r:id="rId27"/>
    <p:sldId id="293" r:id="rId28"/>
    <p:sldId id="295" r:id="rId29"/>
    <p:sldId id="300" r:id="rId30"/>
    <p:sldId id="301" r:id="rId31"/>
    <p:sldId id="302" r:id="rId32"/>
    <p:sldId id="353" r:id="rId33"/>
    <p:sldId id="303" r:id="rId34"/>
    <p:sldId id="305" r:id="rId35"/>
    <p:sldId id="2147" r:id="rId36"/>
    <p:sldId id="2137" r:id="rId37"/>
    <p:sldId id="356" r:id="rId38"/>
  </p:sldIdLst>
  <p:sldSz cx="9144000" cy="6858000" type="screen4x3"/>
  <p:notesSz cx="7315200" cy="9601200"/>
  <p:defaultTextStyle>
    <a:defPPr>
      <a:defRPr lang="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776" autoAdjust="0"/>
  </p:normalViewPr>
  <p:slideViewPr>
    <p:cSldViewPr>
      <p:cViewPr varScale="1">
        <p:scale>
          <a:sx n="97" d="100"/>
          <a:sy n="97" d="100"/>
        </p:scale>
        <p:origin x="19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62C6B5C-4F5D-4058-B1ED-7EF48671C4D5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8E7D1E9-0314-4F6B-97EF-CB102336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7D1E9-0314-4F6B-97EF-CB10233653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0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2FFB9294-E49F-E415-217A-69E27D122A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BA010651-51B5-474A-97F7-579ED2AFA75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69E602A0-ABAC-AD26-01AC-EADBD9076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611F07AA-612F-4926-28B3-1C2B5CC24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91141" name="Rectangle 4">
            <a:extLst>
              <a:ext uri="{FF2B5EF4-FFF2-40B4-BE49-F238E27FC236}">
                <a16:creationId xmlns:a16="http://schemas.microsoft.com/office/drawing/2014/main" id="{71EF4954-4DA7-0502-79F3-FC8D2B8D6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1142" name="Rectangle 5">
            <a:extLst>
              <a:ext uri="{FF2B5EF4-FFF2-40B4-BE49-F238E27FC236}">
                <a16:creationId xmlns:a16="http://schemas.microsoft.com/office/drawing/2014/main" id="{DA3CD72D-35C7-F5F9-8C97-1364F0099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1143" name="Rectangle 6">
            <a:extLst>
              <a:ext uri="{FF2B5EF4-FFF2-40B4-BE49-F238E27FC236}">
                <a16:creationId xmlns:a16="http://schemas.microsoft.com/office/drawing/2014/main" id="{109580E0-FA3C-42C5-814C-79BA2FAD0B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91144" name="Rectangle 7">
            <a:extLst>
              <a:ext uri="{FF2B5EF4-FFF2-40B4-BE49-F238E27FC236}">
                <a16:creationId xmlns:a16="http://schemas.microsoft.com/office/drawing/2014/main" id="{EAA40630-954D-300B-2E8F-96B1B3377F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22A096EC-8CED-E95E-B2C5-9B6955BCB7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B77FB0DE-EE1E-491D-B20E-CE56AD30833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068CBD99-C904-62ED-35D0-93BA068D0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0964B726-70C7-43BD-3ED6-7EFA756E8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92165" name="Rectangle 4">
            <a:extLst>
              <a:ext uri="{FF2B5EF4-FFF2-40B4-BE49-F238E27FC236}">
                <a16:creationId xmlns:a16="http://schemas.microsoft.com/office/drawing/2014/main" id="{7AA7661E-47C1-BC9E-91F5-C88510390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166" name="Rectangle 5">
            <a:extLst>
              <a:ext uri="{FF2B5EF4-FFF2-40B4-BE49-F238E27FC236}">
                <a16:creationId xmlns:a16="http://schemas.microsoft.com/office/drawing/2014/main" id="{1FFDDD15-99B6-DC61-11E0-7C219E9FE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167" name="Rectangle 6">
            <a:extLst>
              <a:ext uri="{FF2B5EF4-FFF2-40B4-BE49-F238E27FC236}">
                <a16:creationId xmlns:a16="http://schemas.microsoft.com/office/drawing/2014/main" id="{BA2826D3-5AC6-D79D-FD8E-3909F427E5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92168" name="Rectangle 7">
            <a:extLst>
              <a:ext uri="{FF2B5EF4-FFF2-40B4-BE49-F238E27FC236}">
                <a16:creationId xmlns:a16="http://schemas.microsoft.com/office/drawing/2014/main" id="{A2E50DA2-4FA5-C803-907E-1026ECFD9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D33FD583-FD29-92B6-D890-E13C1E9DB7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B48AC37A-C65D-4AD5-9643-E35F10D687F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9A5E4264-A44D-9A82-A5EF-9D46648D54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9172874B-F6B1-DD48-03B9-C714DB92F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F896B02E-DDD6-07FE-2D42-6DB2964D34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24283D3F-B40A-4EC5-B9D1-9EB7814967D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EDCC0B4-0CB6-B5AB-AFCB-8A77020E2E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1F2DEF1A-7BB4-E383-EC95-A7F8BFED5A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A60A2B5A-DC5D-D866-F9FA-4F504097E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66C41AF6-4426-4829-A2BA-D61FEE84A200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46E7ED1A-EB1D-B638-587C-E93844C3AE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4670BF7C-5F5C-2C98-2F9F-B0B4A968E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C7304002-85BC-CD86-0B50-E542D77DE7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5DEF5B72-7EB4-4261-9BEB-91EBB89FE7E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E36FE03D-64F7-06EB-39C5-C19EED4A9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DC840354-37D3-2B80-6023-B8C2B1274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97285" name="Rectangle 4">
            <a:extLst>
              <a:ext uri="{FF2B5EF4-FFF2-40B4-BE49-F238E27FC236}">
                <a16:creationId xmlns:a16="http://schemas.microsoft.com/office/drawing/2014/main" id="{C23735D5-94BE-1E3D-0B1D-24F813B27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7286" name="Rectangle 5">
            <a:extLst>
              <a:ext uri="{FF2B5EF4-FFF2-40B4-BE49-F238E27FC236}">
                <a16:creationId xmlns:a16="http://schemas.microsoft.com/office/drawing/2014/main" id="{B2C543C5-39A3-E2C0-023B-6CA8F49BE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7287" name="Rectangle 6">
            <a:extLst>
              <a:ext uri="{FF2B5EF4-FFF2-40B4-BE49-F238E27FC236}">
                <a16:creationId xmlns:a16="http://schemas.microsoft.com/office/drawing/2014/main" id="{5528FED2-C341-476D-F608-4F9190DA8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97288" name="Rectangle 7">
            <a:extLst>
              <a:ext uri="{FF2B5EF4-FFF2-40B4-BE49-F238E27FC236}">
                <a16:creationId xmlns:a16="http://schemas.microsoft.com/office/drawing/2014/main" id="{B8FD446E-62D5-9239-2CBA-827BD6F81D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5C1C0EFE-4C31-9F78-A877-361BA80865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7121EDF8-39AA-4134-9EDB-9B3058524AE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840C2856-5D14-DC4F-3B28-2F1FEE7BA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3D6DC507-697E-331B-3999-A054B90A6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01381" name="Rectangle 4">
            <a:extLst>
              <a:ext uri="{FF2B5EF4-FFF2-40B4-BE49-F238E27FC236}">
                <a16:creationId xmlns:a16="http://schemas.microsoft.com/office/drawing/2014/main" id="{6CC13DE4-7E24-98A4-0471-D3C29A4E7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1382" name="Rectangle 5">
            <a:extLst>
              <a:ext uri="{FF2B5EF4-FFF2-40B4-BE49-F238E27FC236}">
                <a16:creationId xmlns:a16="http://schemas.microsoft.com/office/drawing/2014/main" id="{703D0A6A-2C84-422F-6BD9-0709AEF97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1383" name="Rectangle 6">
            <a:extLst>
              <a:ext uri="{FF2B5EF4-FFF2-40B4-BE49-F238E27FC236}">
                <a16:creationId xmlns:a16="http://schemas.microsoft.com/office/drawing/2014/main" id="{DE3E2AE3-A396-BCAE-6174-740A569467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101384" name="Rectangle 7">
            <a:extLst>
              <a:ext uri="{FF2B5EF4-FFF2-40B4-BE49-F238E27FC236}">
                <a16:creationId xmlns:a16="http://schemas.microsoft.com/office/drawing/2014/main" id="{A4CE363D-9E73-41FC-87F4-499169CD22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BAF67AFF-50A7-F13F-885A-8CF74E50E1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E8303108-DF8C-4FE2-ADAF-ED5547AB42D2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13770DC4-3EEF-C0FD-7243-B75C107F34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9CDC4E3D-D9B1-4953-E1CD-B43EEDFF0D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A5AB4BCC-1A16-9899-2CAE-60EE48886A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3EBC04A8-B82F-47A6-9360-E37DBEB2AF7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3CD0B1B6-502D-F639-D64E-C594CAAC45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A30123C4-58C0-18B1-F427-2BB42B10A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36252242-AB80-5685-EEEB-F7AC2070D3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260BDDBA-F942-43D5-93C0-E8DCEA80887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CC87AA0B-D403-96CB-10A7-448CEE148A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F1DA622F-AE87-61B9-C497-47873696D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B8D48ED3-DA77-8816-3A9C-16FB1F80B4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EB6C1484-A87D-4009-ABEC-803F8572D74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AD51AAB7-BCB9-3211-772F-03C7F3FBF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E5A2D899-5142-B56B-F513-625C8502D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949" name="Rectangle 4">
            <a:extLst>
              <a:ext uri="{FF2B5EF4-FFF2-40B4-BE49-F238E27FC236}">
                <a16:creationId xmlns:a16="http://schemas.microsoft.com/office/drawing/2014/main" id="{C04422B5-3236-6AAD-713F-358CB5862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950" name="Rectangle 5">
            <a:extLst>
              <a:ext uri="{FF2B5EF4-FFF2-40B4-BE49-F238E27FC236}">
                <a16:creationId xmlns:a16="http://schemas.microsoft.com/office/drawing/2014/main" id="{DE472E10-3B18-BDD6-19FD-CB6E937EF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951" name="Rectangle 6">
            <a:extLst>
              <a:ext uri="{FF2B5EF4-FFF2-40B4-BE49-F238E27FC236}">
                <a16:creationId xmlns:a16="http://schemas.microsoft.com/office/drawing/2014/main" id="{3ADE6E0E-BDF9-B0FC-25A6-BA5901429D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2952" name="Rectangle 7">
            <a:extLst>
              <a:ext uri="{FF2B5EF4-FFF2-40B4-BE49-F238E27FC236}">
                <a16:creationId xmlns:a16="http://schemas.microsoft.com/office/drawing/2014/main" id="{4261E624-4126-6B9A-BAD0-63D63FFD6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8F73E506-260F-0847-0F9A-766AA34A96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DFFBF5CC-3E8E-4063-AC75-B507CE2814A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BC65969D-DEB6-AB2D-7A45-76BC8DBA6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C50BB976-8CB8-37F7-CE21-04B20684B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1FA725BD-372C-8CE6-2E42-DFAEE6C527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DC3FCA98-7525-421E-BAAB-4623777ABF8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C8BAF756-F229-76A5-2A9E-46010985FF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7B18A853-F244-AA16-A6D2-571D1FC7C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>
            <a:extLst>
              <a:ext uri="{FF2B5EF4-FFF2-40B4-BE49-F238E27FC236}">
                <a16:creationId xmlns:a16="http://schemas.microsoft.com/office/drawing/2014/main" id="{AC16CE41-EE06-9E9C-7093-6EC7218C5D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4C02CD2C-A24C-4522-B00B-D35D12C8268A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12643" name="Rectangle 2">
            <a:extLst>
              <a:ext uri="{FF2B5EF4-FFF2-40B4-BE49-F238E27FC236}">
                <a16:creationId xmlns:a16="http://schemas.microsoft.com/office/drawing/2014/main" id="{DB31B69F-1775-E53C-3AB8-16AF1D7050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12644" name="Rectangle 3">
            <a:extLst>
              <a:ext uri="{FF2B5EF4-FFF2-40B4-BE49-F238E27FC236}">
                <a16:creationId xmlns:a16="http://schemas.microsoft.com/office/drawing/2014/main" id="{BCECA6A2-9E30-8F5A-8F9A-253310F7C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7189F021-B444-B760-CDEF-915FD58E68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6890763B-89D3-4D8C-BC96-7D5557656FB1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5A4D5442-B6EF-ED56-40D7-FFFC48086D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EEB6E076-8CC6-D1BF-E9E1-D91EFEEF2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>
            <a:extLst>
              <a:ext uri="{FF2B5EF4-FFF2-40B4-BE49-F238E27FC236}">
                <a16:creationId xmlns:a16="http://schemas.microsoft.com/office/drawing/2014/main" id="{866EAC5E-7C60-9AC7-AA3F-62638E08B7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3AE1262F-D032-4911-9D60-07BC92FB3294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2DB23111-F333-A566-ADB0-33DC9C4328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14692" name="Rectangle 3">
            <a:extLst>
              <a:ext uri="{FF2B5EF4-FFF2-40B4-BE49-F238E27FC236}">
                <a16:creationId xmlns:a16="http://schemas.microsoft.com/office/drawing/2014/main" id="{BE9982F0-EC14-8014-307F-E492F594D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>
            <a:extLst>
              <a:ext uri="{FF2B5EF4-FFF2-40B4-BE49-F238E27FC236}">
                <a16:creationId xmlns:a16="http://schemas.microsoft.com/office/drawing/2014/main" id="{E501E052-CF8D-64DD-8FBE-410F7C8FF9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12C9A4D4-2702-4E80-B2B0-B0DBE8F96608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C861B978-7D86-4AED-3380-1965945A5A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16740" name="Rectangle 3">
            <a:extLst>
              <a:ext uri="{FF2B5EF4-FFF2-40B4-BE49-F238E27FC236}">
                <a16:creationId xmlns:a16="http://schemas.microsoft.com/office/drawing/2014/main" id="{71D5DF56-8FFD-C42E-1732-847DEED2D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C9B86783-660B-1E34-DE05-783E76D79C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47E3E13B-7DB1-4AA7-9DE9-F0A2A3259EC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CFC695FA-00E7-A1CA-E8D9-AE3FEC4418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5964D382-EB24-52EB-5F81-A5BF2B0FF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D42A5E36-24DB-A952-6769-A4B8977C16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1B6895AA-3D63-41D8-80D7-8A520981E801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24893425-38F1-341B-6314-0783499368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id="{D0C7BB09-A0BE-D2F6-1EF6-C3D7B768C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51AE0F01-0CE1-C2D3-049B-4D5EE17470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CDBAEA72-8279-4173-8D81-B36A103E4DC1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FA3673E8-38BC-EF33-9E79-37E54B8E73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FD09A144-1F51-AA90-6825-52ABBDE43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>
            <a:extLst>
              <a:ext uri="{FF2B5EF4-FFF2-40B4-BE49-F238E27FC236}">
                <a16:creationId xmlns:a16="http://schemas.microsoft.com/office/drawing/2014/main" id="{DEA3FFF7-57B9-F788-D496-F5EBF212F7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A9ABA6E3-852A-4A76-9CBD-A0593CAAB9F2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CBE3392B-552B-57FC-4618-6241523005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A8085FAE-EAE0-251F-D990-8D9BE90D2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14588228-F889-0A79-5797-41622E6BF5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A6B011E1-2640-4D58-A439-EB2A4F0C251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6737CCD4-A577-5703-101D-B5923165A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18EE112F-10F9-152B-B476-295C96A10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83973" name="Rectangle 4">
            <a:extLst>
              <a:ext uri="{FF2B5EF4-FFF2-40B4-BE49-F238E27FC236}">
                <a16:creationId xmlns:a16="http://schemas.microsoft.com/office/drawing/2014/main" id="{A40B522C-4458-3EFD-4376-2FB8B9155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3974" name="Rectangle 5">
            <a:extLst>
              <a:ext uri="{FF2B5EF4-FFF2-40B4-BE49-F238E27FC236}">
                <a16:creationId xmlns:a16="http://schemas.microsoft.com/office/drawing/2014/main" id="{207C0B81-9F97-E050-C1B0-84F05C41E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3975" name="Rectangle 6">
            <a:extLst>
              <a:ext uri="{FF2B5EF4-FFF2-40B4-BE49-F238E27FC236}">
                <a16:creationId xmlns:a16="http://schemas.microsoft.com/office/drawing/2014/main" id="{0A541981-70DC-973F-8880-C3087B7A39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3976" name="Rectangle 7">
            <a:extLst>
              <a:ext uri="{FF2B5EF4-FFF2-40B4-BE49-F238E27FC236}">
                <a16:creationId xmlns:a16="http://schemas.microsoft.com/office/drawing/2014/main" id="{EA3FA7D7-0358-BFA6-929C-51BA83B8B5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B6CA8BB3-0A0A-66C6-2A95-3A02B32A00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622CCCE9-64A9-4803-BC2F-F649FB769C11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2E6F29A9-1AB8-AB9F-853E-82B3EF6771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A7D97B08-29C9-B4F5-92BA-DFA82BB280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>
            <a:extLst>
              <a:ext uri="{FF2B5EF4-FFF2-40B4-BE49-F238E27FC236}">
                <a16:creationId xmlns:a16="http://schemas.microsoft.com/office/drawing/2014/main" id="{30E20092-5328-DFA8-8DFA-752A9C86D5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D56C7FF8-030C-40EF-922E-162757F5AFCF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85FC20DB-771A-F98A-E173-33B326777E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/>
        </p:spPr>
      </p:sp>
      <p:sp>
        <p:nvSpPr>
          <p:cNvPr id="126980" name="Rectangle 3">
            <a:extLst>
              <a:ext uri="{FF2B5EF4-FFF2-40B4-BE49-F238E27FC236}">
                <a16:creationId xmlns:a16="http://schemas.microsoft.com/office/drawing/2014/main" id="{69D419B7-6A19-1E29-0120-E89B51348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560A9C26-64AD-47C1-A8FA-4C49F30499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333CD313-D4AC-409B-939B-DE9BE0D1117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23F3A950-191E-565F-05A2-924E161D5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D3990A05-CBCC-F837-9EC3-F83DCFAB1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84997" name="Rectangle 4">
            <a:extLst>
              <a:ext uri="{FF2B5EF4-FFF2-40B4-BE49-F238E27FC236}">
                <a16:creationId xmlns:a16="http://schemas.microsoft.com/office/drawing/2014/main" id="{F8F2FA80-9789-9673-3C5E-5C319FF7A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4998" name="Rectangle 5">
            <a:extLst>
              <a:ext uri="{FF2B5EF4-FFF2-40B4-BE49-F238E27FC236}">
                <a16:creationId xmlns:a16="http://schemas.microsoft.com/office/drawing/2014/main" id="{026A2637-8D97-10BD-ABFB-44890FB02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4999" name="Rectangle 6">
            <a:extLst>
              <a:ext uri="{FF2B5EF4-FFF2-40B4-BE49-F238E27FC236}">
                <a16:creationId xmlns:a16="http://schemas.microsoft.com/office/drawing/2014/main" id="{84AA1B6D-DB79-581A-ECD5-A74A29AF2D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5000" name="Rectangle 7">
            <a:extLst>
              <a:ext uri="{FF2B5EF4-FFF2-40B4-BE49-F238E27FC236}">
                <a16:creationId xmlns:a16="http://schemas.microsoft.com/office/drawing/2014/main" id="{C1539476-EF51-F805-5F06-0F20139605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3DAA6D98-3315-682A-BFFE-F0197AFABA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77F8324A-FE83-4443-B8B9-9425B223CE3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7497C3EC-BFE4-8BEF-EB4A-61714581E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B6C887A3-42B2-0701-4E23-87C03EDE2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86021" name="Rectangle 4">
            <a:extLst>
              <a:ext uri="{FF2B5EF4-FFF2-40B4-BE49-F238E27FC236}">
                <a16:creationId xmlns:a16="http://schemas.microsoft.com/office/drawing/2014/main" id="{926AE891-80EF-BB8A-EFFD-3E6B2110C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6022" name="Rectangle 5">
            <a:extLst>
              <a:ext uri="{FF2B5EF4-FFF2-40B4-BE49-F238E27FC236}">
                <a16:creationId xmlns:a16="http://schemas.microsoft.com/office/drawing/2014/main" id="{F29D2541-94FB-27AC-8431-F30023C79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6023" name="Rectangle 6">
            <a:extLst>
              <a:ext uri="{FF2B5EF4-FFF2-40B4-BE49-F238E27FC236}">
                <a16:creationId xmlns:a16="http://schemas.microsoft.com/office/drawing/2014/main" id="{DE2DD4C3-D1D6-41F4-FCB4-13097957FB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6024" name="Rectangle 7">
            <a:extLst>
              <a:ext uri="{FF2B5EF4-FFF2-40B4-BE49-F238E27FC236}">
                <a16:creationId xmlns:a16="http://schemas.microsoft.com/office/drawing/2014/main" id="{532F4A98-AA93-0D48-2406-D058919B7B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286EB5DC-416F-027C-FAD3-8A2B685253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EF18CA34-2900-455D-929D-699C7772AAE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101678C6-C38E-1AD7-714C-9ADD5B0AC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141C2724-D4C2-454C-F396-8796E91BF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87045" name="Rectangle 4">
            <a:extLst>
              <a:ext uri="{FF2B5EF4-FFF2-40B4-BE49-F238E27FC236}">
                <a16:creationId xmlns:a16="http://schemas.microsoft.com/office/drawing/2014/main" id="{14B53629-2DE0-22D6-C131-4B9E645AF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7046" name="Rectangle 5">
            <a:extLst>
              <a:ext uri="{FF2B5EF4-FFF2-40B4-BE49-F238E27FC236}">
                <a16:creationId xmlns:a16="http://schemas.microsoft.com/office/drawing/2014/main" id="{D9317ACF-EED1-5CD4-A107-CD5D6A1B4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7047" name="Rectangle 6">
            <a:extLst>
              <a:ext uri="{FF2B5EF4-FFF2-40B4-BE49-F238E27FC236}">
                <a16:creationId xmlns:a16="http://schemas.microsoft.com/office/drawing/2014/main" id="{272EAAE3-9B74-9346-8D53-09CB80A5BC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7048" name="Rectangle 7">
            <a:extLst>
              <a:ext uri="{FF2B5EF4-FFF2-40B4-BE49-F238E27FC236}">
                <a16:creationId xmlns:a16="http://schemas.microsoft.com/office/drawing/2014/main" id="{718D7448-6B0B-6327-B39A-C000E3E01D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EFED51FF-8412-1C29-CEEA-F3FE976A66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1B04F22C-4377-44FB-8A98-19E1CB72864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F1C7D330-D2C6-D7B3-C5F8-C65CF764B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FDFD56B0-06BB-FB23-9D28-269B14F6B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88069" name="Rectangle 4">
            <a:extLst>
              <a:ext uri="{FF2B5EF4-FFF2-40B4-BE49-F238E27FC236}">
                <a16:creationId xmlns:a16="http://schemas.microsoft.com/office/drawing/2014/main" id="{2BDADF58-049B-0EE8-276A-273486F8E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8070" name="Rectangle 5">
            <a:extLst>
              <a:ext uri="{FF2B5EF4-FFF2-40B4-BE49-F238E27FC236}">
                <a16:creationId xmlns:a16="http://schemas.microsoft.com/office/drawing/2014/main" id="{163B8950-D8EF-5906-42F2-2BE0840CB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8071" name="Rectangle 6">
            <a:extLst>
              <a:ext uri="{FF2B5EF4-FFF2-40B4-BE49-F238E27FC236}">
                <a16:creationId xmlns:a16="http://schemas.microsoft.com/office/drawing/2014/main" id="{5D964D5A-A63C-A83C-8102-770B308A28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8072" name="Rectangle 7">
            <a:extLst>
              <a:ext uri="{FF2B5EF4-FFF2-40B4-BE49-F238E27FC236}">
                <a16:creationId xmlns:a16="http://schemas.microsoft.com/office/drawing/2014/main" id="{1B89FBEB-0925-0A20-C4BD-CE16822B8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34414EC1-6D33-34DF-42B6-17CEE975D5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1B574074-9F1B-4EEB-81DD-829B72C3F4C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1E221A5D-6759-0177-5712-524D53AF9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C19F15CB-ED7E-E388-C809-3DD572EB0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14" tIns="45642" rIns="92914" bIns="45642" anchor="b"/>
          <a:lstStyle>
            <a:lvl1pPr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id" altLang="en-US" sz="13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89093" name="Rectangle 4">
            <a:extLst>
              <a:ext uri="{FF2B5EF4-FFF2-40B4-BE49-F238E27FC236}">
                <a16:creationId xmlns:a16="http://schemas.microsoft.com/office/drawing/2014/main" id="{AFE7B212-9525-BFC6-2785-2138A46B7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905875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9094" name="Rectangle 5">
            <a:extLst>
              <a:ext uri="{FF2B5EF4-FFF2-40B4-BE49-F238E27FC236}">
                <a16:creationId xmlns:a16="http://schemas.microsoft.com/office/drawing/2014/main" id="{6ED3CAE7-0B1E-58D8-913B-1CA05EA2C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2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90" tIns="46145" rIns="92290" bIns="46145" anchor="ctr"/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9095" name="Rectangle 6">
            <a:extLst>
              <a:ext uri="{FF2B5EF4-FFF2-40B4-BE49-F238E27FC236}">
                <a16:creationId xmlns:a16="http://schemas.microsoft.com/office/drawing/2014/main" id="{52C5A2AB-FFB2-3ABA-0EB2-9FA5A78CD6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11200"/>
            <a:ext cx="4667250" cy="3500438"/>
          </a:xfrm>
          <a:ln w="12700" cap="flat"/>
        </p:spPr>
      </p:sp>
      <p:sp>
        <p:nvSpPr>
          <p:cNvPr id="89096" name="Rectangle 7">
            <a:extLst>
              <a:ext uri="{FF2B5EF4-FFF2-40B4-BE49-F238E27FC236}">
                <a16:creationId xmlns:a16="http://schemas.microsoft.com/office/drawing/2014/main" id="{37492140-809B-504B-7C65-670D955FB4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2975" y="4452938"/>
            <a:ext cx="5200650" cy="4214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14" tIns="45642" rIns="92914" bIns="45642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80B99293-E84B-8F56-7F74-C97EF814E9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fld id="{A6F82D98-4A3B-4576-9023-85B5C6AF33D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79AC2F5A-9609-7139-7B7E-A08BF71E38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C7D7B1A2-91C8-52E7-F9DD-1445744842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AE6600-2A21-4C30-8BAD-D3AC7532A5D7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office/troubleshoot/access/database-normalization-descript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61569" y="4539850"/>
            <a:ext cx="8458200" cy="1222375"/>
          </a:xfrm>
        </p:spPr>
        <p:txBody>
          <a:bodyPr/>
          <a:lstStyle/>
          <a:p>
            <a:pPr algn="r"/>
            <a:r>
              <a:rPr lang="id" dirty="0"/>
              <a:t>Data Dasar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61569" y="5029200"/>
            <a:ext cx="8458200" cy="914400"/>
          </a:xfrm>
        </p:spPr>
        <p:txBody>
          <a:bodyPr>
            <a:normAutofit/>
          </a:bodyPr>
          <a:lstStyle/>
          <a:p>
            <a:pPr algn="r"/>
            <a:r>
              <a:rPr lang="en-US" sz="2800" dirty="0"/>
              <a:t>Query</a:t>
            </a:r>
            <a:endParaRPr lang="es-E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3684" y="22123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" dirty="0"/>
              <a:t>I Made </a:t>
            </a:r>
            <a:r>
              <a:rPr lang="id" dirty="0" err="1"/>
              <a:t>Suartana </a:t>
            </a:r>
            <a:r>
              <a:rPr lang="id" dirty="0"/>
              <a:t>, </a:t>
            </a:r>
            <a:r>
              <a:rPr lang="id" dirty="0" err="1"/>
              <a:t>S.Kom </a:t>
            </a:r>
            <a:r>
              <a:rPr lang="id" dirty="0"/>
              <a:t>, </a:t>
            </a:r>
            <a:r>
              <a:rPr lang="id" dirty="0" err="1"/>
              <a:t>M.Kom </a:t>
            </a:r>
            <a:r>
              <a:rPr lang="id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4EDF44-7557-973C-7FEA-B57C7EB540C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600" y="1447800"/>
            <a:ext cx="5187361" cy="26348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AC17C042-F236-1078-57CD-E456C1855F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Klausul </a:t>
            </a:r>
            <a:r>
              <a:rPr lang="en-US" dirty="0"/>
              <a:t>from</a:t>
            </a:r>
            <a:endParaRPr lang="id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770677E-A93B-895D-0F83-B614248B1A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6363"/>
            <a:ext cx="7797800" cy="5024437"/>
          </a:xfrm>
          <a:noFill/>
        </p:spPr>
        <p:txBody>
          <a:bodyPr lIns="90488" tIns="44450" rIns="90488" bIns="44450">
            <a:normAutofit/>
          </a:bodyPr>
          <a:lstStyle/>
          <a:p>
            <a:pPr>
              <a:tabLst>
                <a:tab pos="635000" algn="l"/>
                <a:tab pos="2403475" algn="l"/>
              </a:tabLst>
            </a:pPr>
            <a:r>
              <a:rPr lang="en-US" altLang="en-US" dirty="0"/>
              <a:t>from</a:t>
            </a:r>
            <a:r>
              <a:rPr lang="id" altLang="en-US" dirty="0"/>
              <a:t> </a:t>
            </a:r>
            <a:r>
              <a:rPr lang="id" altLang="en-US" b="1" dirty="0">
                <a:solidFill>
                  <a:srgbClr val="000099"/>
                </a:solidFill>
              </a:rPr>
              <a:t>_</a:t>
            </a:r>
            <a:r>
              <a:rPr lang="id" altLang="en-US" b="1" dirty="0"/>
              <a:t> </a:t>
            </a:r>
            <a:r>
              <a:rPr lang="id" altLang="en-US" dirty="0"/>
              <a:t>klausa mencantumkan relasi yang terlibat dalam kueri</a:t>
            </a:r>
          </a:p>
          <a:p>
            <a:pPr lvl="1">
              <a:tabLst>
                <a:tab pos="635000" algn="l"/>
                <a:tab pos="2403475" algn="l"/>
              </a:tabLst>
            </a:pPr>
            <a:r>
              <a:rPr lang="id" altLang="en-US" dirty="0"/>
              <a:t>Sesuai dengan operasi produk Cartesian </a:t>
            </a:r>
            <a:r>
              <a:rPr lang="en-US" altLang="en-US" dirty="0"/>
              <a:t>from</a:t>
            </a:r>
            <a:r>
              <a:rPr lang="id" altLang="en-US" dirty="0"/>
              <a:t> aljabar relasional.</a:t>
            </a:r>
          </a:p>
          <a:p>
            <a:pPr>
              <a:buFont typeface="Monotype Sorts" pitchFamily="2" charset="2"/>
              <a:buNone/>
              <a:tabLst>
                <a:tab pos="635000" algn="l"/>
                <a:tab pos="2403475" algn="l"/>
              </a:tabLst>
            </a:pPr>
            <a:endParaRPr lang="en-US" altLang="en-US" b="1" dirty="0"/>
          </a:p>
          <a:p>
            <a:pPr>
              <a:buFont typeface="Monotype Sorts" pitchFamily="2" charset="2"/>
              <a:buNone/>
              <a:tabLst>
                <a:tab pos="635000" algn="l"/>
                <a:tab pos="2403475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dirty="0">
                <a:latin typeface="Symbol" panose="05050102010706020507" pitchFamily="18" charset="2"/>
              </a:rPr>
              <a:t></a:t>
            </a:r>
            <a:br>
              <a:rPr lang="en-US" altLang="en-US" dirty="0"/>
            </a:br>
            <a:r>
              <a:rPr lang="id" altLang="en-US" dirty="0"/>
              <a:t>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instruktur, mengajar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C889F819-4561-01AB-FE83-2E485917A8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7825" y="160337"/>
            <a:ext cx="8686800" cy="838200"/>
          </a:xfrm>
        </p:spPr>
        <p:txBody>
          <a:bodyPr/>
          <a:lstStyle/>
          <a:p>
            <a:pPr>
              <a:defRPr/>
            </a:pPr>
            <a:r>
              <a:rPr lang="id"/>
              <a:t>Produk Kartesius</a:t>
            </a:r>
          </a:p>
        </p:txBody>
      </p:sp>
      <p:pic>
        <p:nvPicPr>
          <p:cNvPr id="22531" name="Picture 4" descr="2">
            <a:extLst>
              <a:ext uri="{FF2B5EF4-FFF2-40B4-BE49-F238E27FC236}">
                <a16:creationId xmlns:a16="http://schemas.microsoft.com/office/drawing/2014/main" id="{0629CCE6-CFEB-61D8-69F9-00F42BD7F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06"/>
          <a:stretch>
            <a:fillRect/>
          </a:stretch>
        </p:blipFill>
        <p:spPr bwMode="auto">
          <a:xfrm>
            <a:off x="4721225" y="1155700"/>
            <a:ext cx="3890963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6">
            <a:extLst>
              <a:ext uri="{FF2B5EF4-FFF2-40B4-BE49-F238E27FC236}">
                <a16:creationId xmlns:a16="http://schemas.microsoft.com/office/drawing/2014/main" id="{F6D5DBCF-0030-1418-7CA9-7651D6766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3" y="833438"/>
            <a:ext cx="1227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id" altLang="en-US" sz="2000" i="1"/>
              <a:t>pengajar</a:t>
            </a:r>
          </a:p>
        </p:txBody>
      </p:sp>
      <p:sp>
        <p:nvSpPr>
          <p:cNvPr id="22533" name="Text Box 7">
            <a:extLst>
              <a:ext uri="{FF2B5EF4-FFF2-40B4-BE49-F238E27FC236}">
                <a16:creationId xmlns:a16="http://schemas.microsoft.com/office/drawing/2014/main" id="{C257EAEA-2C9B-2C22-4BE3-3619F920C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5688" y="800100"/>
            <a:ext cx="1073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id" altLang="en-US" sz="2000" i="1"/>
              <a:t>mengajar</a:t>
            </a:r>
          </a:p>
        </p:txBody>
      </p:sp>
      <p:pic>
        <p:nvPicPr>
          <p:cNvPr id="22534" name="Picture 8" descr="2">
            <a:extLst>
              <a:ext uri="{FF2B5EF4-FFF2-40B4-BE49-F238E27FC236}">
                <a16:creationId xmlns:a16="http://schemas.microsoft.com/office/drawing/2014/main" id="{54728513-A637-8791-8782-1DCB8EA06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57"/>
          <a:stretch>
            <a:fillRect/>
          </a:stretch>
        </p:blipFill>
        <p:spPr bwMode="auto">
          <a:xfrm>
            <a:off x="514350" y="1230313"/>
            <a:ext cx="38830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5" descr="3">
            <a:extLst>
              <a:ext uri="{FF2B5EF4-FFF2-40B4-BE49-F238E27FC236}">
                <a16:creationId xmlns:a16="http://schemas.microsoft.com/office/drawing/2014/main" id="{3001AEC4-B78A-3E1D-6C9E-5F923911B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724150"/>
            <a:ext cx="6629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>
            <a:extLst>
              <a:ext uri="{FF2B5EF4-FFF2-40B4-BE49-F238E27FC236}">
                <a16:creationId xmlns:a16="http://schemas.microsoft.com/office/drawing/2014/main" id="{6C250FC6-4D99-865E-6761-39BBED5B6A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Contoh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6561D9A-CF8D-9777-6803-DFB1B9302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91475" cy="4600575"/>
          </a:xfrm>
          <a:noFill/>
        </p:spPr>
        <p:txBody>
          <a:bodyPr lIns="90488" tIns="44450" rIns="90488" bIns="44450">
            <a:normAutofit fontScale="85000" lnSpcReduction="2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Temukan nama semua instruktur yang telah mengajar beberapa kursus dan </a:t>
            </a:r>
            <a:r>
              <a:rPr lang="id" altLang="en-US" dirty="0" err="1"/>
              <a:t>course_id</a:t>
            </a:r>
            <a:endParaRPr lang="en-US" altLang="en-US" dirty="0"/>
          </a:p>
          <a:p>
            <a:pPr lvl="1">
              <a:tabLst>
                <a:tab pos="2055813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nama, course_id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, mengajar </a:t>
            </a:r>
            <a:br>
              <a:rPr lang="en-US" altLang="en-US" i="1" dirty="0"/>
            </a:b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instruktur.ID = mengajar.ID 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dirty="0"/>
          </a:p>
          <a:p>
            <a:pPr>
              <a:tabLst>
                <a:tab pos="2055813" algn="l"/>
              </a:tabLst>
            </a:pPr>
            <a:r>
              <a:rPr lang="id" altLang="en-US" dirty="0"/>
              <a:t>Temukan nama semua instruktur di departemen Seni yang telah mengajar beberapa mata kuliah dan </a:t>
            </a:r>
            <a:r>
              <a:rPr lang="id" altLang="en-US" dirty="0" err="1"/>
              <a:t>course_id</a:t>
            </a:r>
            <a:endParaRPr lang="en-US" altLang="en-US" dirty="0"/>
          </a:p>
          <a:p>
            <a:pPr lvl="1">
              <a:tabLst>
                <a:tab pos="2055813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nama, course_id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, mengajar </a:t>
            </a:r>
            <a:br>
              <a:rPr lang="en-US" altLang="en-US" i="1" dirty="0"/>
            </a:br>
            <a:r>
              <a:rPr lang="en-US" altLang="en-US" b="1" i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instruktur.ID = mengajar.ID  </a:t>
            </a:r>
            <a:r>
              <a:rPr lang="en-US" altLang="en-US" b="1" i="1" dirty="0"/>
              <a:t>and</a:t>
            </a:r>
            <a:r>
              <a:rPr lang="id" altLang="en-US" b="1" i="1" dirty="0"/>
              <a:t> </a:t>
            </a:r>
            <a:r>
              <a:rPr lang="id" altLang="en-US" i="1" dirty="0"/>
              <a:t>instruktur. </a:t>
            </a:r>
            <a:r>
              <a:rPr lang="id" altLang="en-US" i="1" dirty="0" err="1"/>
              <a:t>dept_name </a:t>
            </a:r>
            <a:r>
              <a:rPr lang="id" altLang="en-US" i="1" dirty="0"/>
              <a:t>= </a:t>
            </a:r>
            <a:r>
              <a:rPr lang="id" altLang="en-US" dirty="0"/>
              <a:t>'Seni'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>
            <a:extLst>
              <a:ext uri="{FF2B5EF4-FFF2-40B4-BE49-F238E27FC236}">
                <a16:creationId xmlns:a16="http://schemas.microsoft.com/office/drawing/2014/main" id="{AFF520CE-E019-3AFE-12CA-0DB29083A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/>
              <a:t>Operasi Ganti Nama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02F8FEF-BF7B-FA64-989B-15210A45A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5625" y="1357393"/>
            <a:ext cx="8435975" cy="5208587"/>
          </a:xfrm>
          <a:noFill/>
        </p:spPr>
        <p:txBody>
          <a:bodyPr lIns="90488" tIns="44450" rIns="90488" bIns="44450">
            <a:normAutofit fontScale="85000" lnSpcReduction="1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SQL memungkinkan penggantian nama relasi dan atribut menggunakan klausa </a:t>
            </a:r>
            <a:r>
              <a:rPr lang="id" altLang="en-US" b="1" dirty="0"/>
              <a:t>as </a:t>
            </a:r>
            <a:r>
              <a:rPr lang="id" altLang="en-US" dirty="0"/>
              <a:t>:</a:t>
            </a:r>
          </a:p>
          <a:p>
            <a:pPr>
              <a:buFont typeface="Monotype Sorts" pitchFamily="2" charset="2"/>
              <a:buNone/>
              <a:tabLst>
                <a:tab pos="2055813" algn="l"/>
              </a:tabLst>
            </a:pPr>
            <a:r>
              <a:rPr lang="id" altLang="en-US" i="1" dirty="0"/>
              <a:t>nama lama </a:t>
            </a:r>
            <a:r>
              <a:rPr lang="en-US" altLang="en-US" b="1" dirty="0"/>
              <a:t>as</a:t>
            </a:r>
            <a:r>
              <a:rPr lang="id" altLang="en-US" b="1" dirty="0"/>
              <a:t> </a:t>
            </a:r>
            <a:r>
              <a:rPr lang="id" altLang="en-US" i="1" dirty="0"/>
              <a:t>nama baru</a:t>
            </a:r>
            <a:br>
              <a:rPr lang="en-US" altLang="en-US" dirty="0"/>
            </a:br>
            <a:endParaRPr lang="en-US" altLang="en-US" dirty="0"/>
          </a:p>
          <a:p>
            <a:pPr>
              <a:tabLst>
                <a:tab pos="2055813" algn="l"/>
              </a:tabLst>
            </a:pPr>
            <a:r>
              <a:rPr lang="id" altLang="en-US" dirty="0"/>
              <a:t>Temukan nama semua instruktur yang memiliki gaji lebih tinggi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id" altLang="en-US" dirty="0"/>
              <a:t>beberapa instruktur di 'Comp. Sains'.</a:t>
            </a:r>
          </a:p>
          <a:p>
            <a:pPr lvl="1">
              <a:tabLst>
                <a:tab pos="2055813" algn="l"/>
              </a:tabLst>
            </a:pPr>
            <a:r>
              <a:rPr lang="en-US" altLang="en-US" b="1" dirty="0"/>
              <a:t>Select distinct </a:t>
            </a:r>
            <a:r>
              <a:rPr lang="id" altLang="en-US" i="1" dirty="0"/>
              <a:t>T</a:t>
            </a:r>
            <a:r>
              <a:rPr lang="en-US" altLang="en-US" i="1" dirty="0"/>
              <a:t>.name</a:t>
            </a:r>
            <a:r>
              <a:rPr lang="id" altLang="en-US" i="1" dirty="0"/>
              <a:t>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</a:t>
            </a:r>
            <a:r>
              <a:rPr lang="en-US" altLang="en-US" b="1" dirty="0"/>
              <a:t>as</a:t>
            </a:r>
            <a:r>
              <a:rPr lang="id" altLang="en-US" b="1" dirty="0"/>
              <a:t> </a:t>
            </a:r>
            <a:r>
              <a:rPr lang="id" altLang="en-US" i="1" dirty="0"/>
              <a:t>T, instruktur </a:t>
            </a:r>
            <a:r>
              <a:rPr lang="en-US" altLang="en-US" b="1" i="1" dirty="0"/>
              <a:t>as</a:t>
            </a:r>
            <a:r>
              <a:rPr lang="id" altLang="en-US" b="1" dirty="0"/>
              <a:t> </a:t>
            </a:r>
            <a:r>
              <a:rPr lang="id" altLang="en-US" i="1" dirty="0"/>
              <a:t>S </a:t>
            </a:r>
            <a:br>
              <a:rPr lang="en-US" altLang="en-US" i="1" dirty="0"/>
            </a:br>
            <a:r>
              <a:rPr lang="id" altLang="en-US" b="1" dirty="0"/>
              <a:t>di mana </a:t>
            </a:r>
            <a:r>
              <a:rPr lang="id" altLang="en-US" i="1" dirty="0" err="1"/>
              <a:t>T.gaji </a:t>
            </a:r>
            <a:r>
              <a:rPr lang="id" altLang="en-US" i="1" dirty="0"/>
              <a:t>&gt; </a:t>
            </a:r>
            <a:r>
              <a:rPr lang="id" altLang="en-US" i="1" dirty="0" err="1"/>
              <a:t>S.gaji</a:t>
            </a:r>
            <a:r>
              <a:rPr lang="id" altLang="en-US" i="1" dirty="0"/>
              <a:t> </a:t>
            </a:r>
            <a:r>
              <a:rPr lang="id" altLang="en-US" b="1" dirty="0"/>
              <a:t>dan </a:t>
            </a:r>
            <a:r>
              <a:rPr lang="id" altLang="en-US" i="1" dirty="0" err="1"/>
              <a:t>S.dept_name </a:t>
            </a:r>
            <a:r>
              <a:rPr lang="id" altLang="en-US" i="1" dirty="0"/>
              <a:t>= 'Comp. Sains.'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dirty="0"/>
          </a:p>
          <a:p>
            <a:pPr>
              <a:tabLst>
                <a:tab pos="2055813" algn="l"/>
              </a:tabLst>
            </a:pPr>
            <a:r>
              <a:rPr lang="id" altLang="en-US" dirty="0"/>
              <a:t>Kata kunci </a:t>
            </a:r>
            <a:r>
              <a:rPr lang="en-US" altLang="en-US" b="1" dirty="0"/>
              <a:t>as</a:t>
            </a:r>
            <a:r>
              <a:rPr lang="id" altLang="en-US" b="1" dirty="0"/>
              <a:t> </a:t>
            </a:r>
            <a:r>
              <a:rPr lang="id" altLang="en-US" dirty="0"/>
              <a:t>bersifat opsional dan dapat dihilangkan</a:t>
            </a:r>
            <a:br>
              <a:rPr lang="en-US" altLang="en-US" dirty="0"/>
            </a:br>
            <a:r>
              <a:rPr lang="id" altLang="en-US" dirty="0"/>
              <a:t>              </a:t>
            </a:r>
            <a:r>
              <a:rPr lang="id" altLang="en-US" i="1" dirty="0"/>
              <a:t>instruktur </a:t>
            </a:r>
            <a:r>
              <a:rPr lang="id" altLang="en-US" b="1" dirty="0"/>
              <a:t>sebagai </a:t>
            </a:r>
            <a:r>
              <a:rPr lang="id" altLang="en-US" i="1" dirty="0"/>
              <a:t>T ≡ instruktur</a:t>
            </a:r>
            <a:r>
              <a:rPr lang="id" altLang="en-US" b="1" dirty="0"/>
              <a:t> </a:t>
            </a:r>
            <a:r>
              <a:rPr lang="id" altLang="en-US" i="1" dirty="0"/>
              <a:t>T</a:t>
            </a:r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>
            <a:extLst>
              <a:ext uri="{FF2B5EF4-FFF2-40B4-BE49-F238E27FC236}">
                <a16:creationId xmlns:a16="http://schemas.microsoft.com/office/drawing/2014/main" id="{74463AFB-012F-0A1B-79C7-3122D02E9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Operasi String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21244FD-772E-4F03-2361-A5A72514C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900" y="1295400"/>
            <a:ext cx="7848600" cy="5181600"/>
          </a:xfrm>
        </p:spPr>
        <p:txBody>
          <a:bodyPr>
            <a:normAutofit fontScale="85000" lnSpcReduction="10000"/>
          </a:bodyPr>
          <a:lstStyle/>
          <a:p>
            <a:pPr>
              <a:tabLst>
                <a:tab pos="1889125" algn="l"/>
                <a:tab pos="2403475" algn="l"/>
              </a:tabLst>
            </a:pPr>
            <a:r>
              <a:rPr lang="id" altLang="en-US" dirty="0"/>
              <a:t>SQL menyertakan operator pencocokan string untuk perbandingan string karakter. Operator </a:t>
            </a:r>
            <a:r>
              <a:rPr lang="id" altLang="en-US" b="1" dirty="0"/>
              <a:t>like </a:t>
            </a:r>
            <a:r>
              <a:rPr lang="id" altLang="en-US" dirty="0"/>
              <a:t>menggunakan pola yang dijelaskan menggunakan dua karakter khusus: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persen ( %). Karakter % cocok dengan substring apa pun.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garis bawah ( _ ). Karakter _ cocok dengan karakter apa pun.</a:t>
            </a:r>
          </a:p>
          <a:p>
            <a:pPr>
              <a:tabLst>
                <a:tab pos="1889125" algn="l"/>
                <a:tab pos="2403475" algn="l"/>
              </a:tabLst>
            </a:pPr>
            <a:r>
              <a:rPr lang="id" altLang="en-US" dirty="0"/>
              <a:t>Temukan nama semua instruktur yang namanya menyertakan substring “ </a:t>
            </a:r>
            <a:r>
              <a:rPr lang="id" altLang="en-US" dirty="0" err="1"/>
              <a:t>dar </a:t>
            </a:r>
            <a:r>
              <a:rPr lang="id" altLang="en-US" dirty="0"/>
              <a:t>”.</a:t>
            </a:r>
          </a:p>
          <a:p>
            <a:pPr>
              <a:buFont typeface="Monotype Sorts" pitchFamily="2" charset="2"/>
              <a:buNone/>
              <a:tabLst>
                <a:tab pos="1889125" algn="l"/>
                <a:tab pos="2403475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nama </a:t>
            </a:r>
            <a:br>
              <a:rPr lang="en-US" altLang="en-US" i="1" dirty="0"/>
            </a:br>
            <a:r>
              <a:rPr lang="id" altLang="en-US" i="1" dirty="0"/>
              <a:t>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  <a:br>
              <a:rPr lang="en-US" altLang="en-US" i="1" dirty="0"/>
            </a:br>
            <a:r>
              <a:rPr lang="id" altLang="en-US" i="1" dirty="0"/>
              <a:t> </a:t>
            </a:r>
            <a:r>
              <a:rPr lang="en-US" altLang="en-US" b="1" i="1" dirty="0"/>
              <a:t>where</a:t>
            </a:r>
            <a:r>
              <a:rPr lang="id" altLang="en-US" b="1" i="1" dirty="0"/>
              <a:t> </a:t>
            </a:r>
            <a:r>
              <a:rPr lang="id" altLang="en-US" i="1" dirty="0"/>
              <a:t>nama </a:t>
            </a:r>
            <a:r>
              <a:rPr lang="en-US" altLang="en-US" b="1" i="1" dirty="0"/>
              <a:t>like</a:t>
            </a:r>
            <a:r>
              <a:rPr lang="id" altLang="en-US" b="1" dirty="0"/>
              <a:t> </a:t>
            </a:r>
            <a:r>
              <a:rPr lang="id" altLang="en-US" b="1" dirty="0">
                <a:latin typeface="Century Gothic" panose="020B0502020202020204" pitchFamily="34" charset="0"/>
              </a:rPr>
              <a:t>' </a:t>
            </a:r>
            <a:r>
              <a:rPr lang="id" altLang="en-US" dirty="0"/>
              <a:t>% dar % </a:t>
            </a:r>
            <a:r>
              <a:rPr lang="id" altLang="en-US" dirty="0">
                <a:latin typeface="Century Gothic" panose="020B0502020202020204" pitchFamily="34" charset="0"/>
              </a:rPr>
              <a:t>‘</a:t>
            </a:r>
            <a:endParaRPr lang="en-US" altLang="en-US" dirty="0">
              <a:latin typeface="Century Gothic" panose="020B0502020202020204" pitchFamily="34" charset="0"/>
            </a:endParaRPr>
          </a:p>
          <a:p>
            <a:pPr>
              <a:buFont typeface="Monotype Sorts" pitchFamily="2" charset="2"/>
              <a:buNone/>
              <a:tabLst>
                <a:tab pos="1889125" algn="l"/>
                <a:tab pos="2403475" algn="l"/>
              </a:tabLst>
            </a:pPr>
            <a:endParaRPr lang="id" altLang="en-US" dirty="0">
              <a:latin typeface="Century Gothic" panose="020B0502020202020204" pitchFamily="34" charset="0"/>
            </a:endParaRPr>
          </a:p>
          <a:p>
            <a:pPr>
              <a:buFont typeface="Monotype Sorts" pitchFamily="2" charset="2"/>
              <a:buNone/>
              <a:tabLst>
                <a:tab pos="1889125" algn="l"/>
                <a:tab pos="2403475" algn="l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>
            <a:extLst>
              <a:ext uri="{FF2B5EF4-FFF2-40B4-BE49-F238E27FC236}">
                <a16:creationId xmlns:a16="http://schemas.microsoft.com/office/drawing/2014/main" id="{FC8FAAF9-D97C-DC1D-1220-25EC23549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Operasi String (Lanjutan)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5D33662-D514-70CC-4CBC-C92D6F967A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06488"/>
            <a:ext cx="7848600" cy="5181600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1889125" algn="l"/>
                <a:tab pos="2403475" algn="l"/>
              </a:tabLst>
            </a:pPr>
            <a:r>
              <a:rPr lang="id" altLang="en-US" dirty="0"/>
              <a:t>Pola peka huruf besar-kecil.</a:t>
            </a:r>
          </a:p>
          <a:p>
            <a:pPr>
              <a:tabLst>
                <a:tab pos="1889125" algn="l"/>
                <a:tab pos="2403475" algn="l"/>
              </a:tabLst>
            </a:pPr>
            <a:r>
              <a:rPr lang="id" altLang="en-US" dirty="0"/>
              <a:t>Contoh pencocokan pola: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'Intro%' cocok dengan string apa pun yang dimulai dengan "Intro".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'%Comp%' cocok dengan string apa pun yang berisi “Comp” sebagai substring.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'_ _ _' cocok dengan string apa pun yang terdiri </a:t>
            </a:r>
            <a:r>
              <a:rPr lang="en-US" altLang="en-US" dirty="0"/>
              <a:t>from</a:t>
            </a:r>
            <a:r>
              <a:rPr lang="id" altLang="en-US" dirty="0"/>
              <a:t> tepat tiga karakter.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'_ _ _ %' cocok dengan string apa pun yang terdiri </a:t>
            </a:r>
            <a:r>
              <a:rPr lang="en-US" altLang="en-US" dirty="0"/>
              <a:t>from</a:t>
            </a:r>
            <a:r>
              <a:rPr lang="id" altLang="en-US" dirty="0"/>
              <a:t> setidaknya tiga karakter.</a:t>
            </a:r>
          </a:p>
          <a:p>
            <a:pPr lvl="1">
              <a:buFont typeface="Monotype Sorts" pitchFamily="2" charset="2"/>
              <a:buNone/>
              <a:tabLst>
                <a:tab pos="1889125" algn="l"/>
                <a:tab pos="2403475" algn="l"/>
              </a:tabLst>
            </a:pPr>
            <a:endParaRPr lang="en-US" altLang="en-US" dirty="0"/>
          </a:p>
          <a:p>
            <a:pPr>
              <a:tabLst>
                <a:tab pos="1889125" algn="l"/>
                <a:tab pos="2403475" algn="l"/>
              </a:tabLst>
            </a:pPr>
            <a:r>
              <a:rPr lang="id" altLang="en-US" dirty="0"/>
              <a:t>SQL mendukung berbagai operasi string seperti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penggabungan (menggunakan “||”)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mengkonversi </a:t>
            </a:r>
            <a:r>
              <a:rPr lang="en-US" altLang="en-US" dirty="0"/>
              <a:t>from</a:t>
            </a:r>
            <a:r>
              <a:rPr lang="id" altLang="en-US" dirty="0"/>
              <a:t> huruf besar ke huruf kecil (dan sebaliknya)</a:t>
            </a:r>
          </a:p>
          <a:p>
            <a:pPr lvl="1">
              <a:tabLst>
                <a:tab pos="1889125" algn="l"/>
                <a:tab pos="2403475" algn="l"/>
              </a:tabLst>
            </a:pPr>
            <a:r>
              <a:rPr lang="id" altLang="en-US" dirty="0"/>
              <a:t>menemukan panjang string, mengekstraksi substring, dll.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>
            <a:extLst>
              <a:ext uri="{FF2B5EF4-FFF2-40B4-BE49-F238E27FC236}">
                <a16:creationId xmlns:a16="http://schemas.microsoft.com/office/drawing/2014/main" id="{2A34FBD6-91AB-950F-200D-9556E3D1B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Memesan Tampilan Tupel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32CB4C6-84F7-927B-7F03-404C7FF98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7562" y="1524000"/>
            <a:ext cx="7661275" cy="4876800"/>
          </a:xfrm>
        </p:spPr>
        <p:txBody>
          <a:bodyPr>
            <a:normAutofit lnSpcReduction="10000"/>
          </a:bodyPr>
          <a:lstStyle/>
          <a:p>
            <a:pPr>
              <a:tabLst>
                <a:tab pos="906463" algn="l"/>
              </a:tabLst>
            </a:pPr>
            <a:r>
              <a:rPr lang="id" altLang="en-US" sz="2800" dirty="0"/>
              <a:t>Cantumkan dalam urutan abjad nama semua instruktur</a:t>
            </a:r>
          </a:p>
          <a:p>
            <a:pPr>
              <a:buFont typeface="Monotype Sorts" pitchFamily="2" charset="2"/>
              <a:buNone/>
              <a:tabLst>
                <a:tab pos="906463" algn="l"/>
              </a:tabLst>
            </a:pPr>
            <a:r>
              <a:rPr lang="id" altLang="en-US" sz="2800" dirty="0"/>
              <a:t>     </a:t>
            </a:r>
            <a:r>
              <a:rPr lang="en-US" altLang="en-US" sz="2800" b="1" dirty="0"/>
              <a:t>select distinct </a:t>
            </a:r>
            <a:r>
              <a:rPr lang="id" altLang="en-US" sz="2800" i="1" dirty="0"/>
              <a:t>nama</a:t>
            </a:r>
            <a:br>
              <a:rPr lang="en-US" altLang="en-US" sz="2800" i="1" dirty="0"/>
            </a:br>
            <a:r>
              <a:rPr lang="id" altLang="en-US" sz="2800" i="1" dirty="0"/>
              <a:t> </a:t>
            </a:r>
            <a:r>
              <a:rPr lang="en-US" altLang="en-US" sz="2800" i="1" dirty="0"/>
              <a:t>    </a:t>
            </a:r>
            <a:r>
              <a:rPr lang="en-US" altLang="en-US" sz="2800" b="1" dirty="0"/>
              <a:t>from</a:t>
            </a:r>
            <a:r>
              <a:rPr lang="id" altLang="en-US" sz="2800" b="1" dirty="0"/>
              <a:t> </a:t>
            </a:r>
            <a:r>
              <a:rPr lang="id" altLang="en-US" sz="2800" i="1" dirty="0"/>
              <a:t>instruktur</a:t>
            </a:r>
            <a:br>
              <a:rPr lang="en-US" altLang="en-US" sz="2800" i="1" dirty="0"/>
            </a:br>
            <a:r>
              <a:rPr lang="id" altLang="en-US" sz="2800" i="1" dirty="0"/>
              <a:t> </a:t>
            </a:r>
            <a:r>
              <a:rPr lang="id" altLang="en-US" sz="2800" dirty="0"/>
              <a:t> </a:t>
            </a:r>
            <a:r>
              <a:rPr lang="en-US" altLang="en-US" sz="2800" dirty="0"/>
              <a:t>   </a:t>
            </a:r>
            <a:r>
              <a:rPr lang="en-US" altLang="en-US" sz="2800" b="1" dirty="0"/>
              <a:t>order by</a:t>
            </a:r>
            <a:r>
              <a:rPr lang="id" altLang="en-US" sz="2800" b="1" dirty="0"/>
              <a:t> </a:t>
            </a:r>
            <a:r>
              <a:rPr lang="id" altLang="en-US" sz="2800" i="1" dirty="0"/>
              <a:t>nama</a:t>
            </a:r>
            <a:endParaRPr lang="en-US" altLang="en-US" sz="2800" dirty="0"/>
          </a:p>
          <a:p>
            <a:pPr>
              <a:tabLst>
                <a:tab pos="906463" algn="l"/>
              </a:tabLst>
            </a:pPr>
            <a:r>
              <a:rPr lang="id" altLang="en-US" sz="2800" dirty="0"/>
              <a:t>Kita dapat menentukan </a:t>
            </a:r>
            <a:r>
              <a:rPr lang="id" altLang="en-US" sz="2800" b="1" dirty="0">
                <a:solidFill>
                  <a:srgbClr val="000099"/>
                </a:solidFill>
              </a:rPr>
              <a:t>desc </a:t>
            </a:r>
            <a:r>
              <a:rPr lang="id" altLang="en-US" sz="2800" dirty="0"/>
              <a:t>untuk urutan menurun atau </a:t>
            </a:r>
            <a:r>
              <a:rPr lang="id" altLang="en-US" sz="2800" b="1" dirty="0">
                <a:solidFill>
                  <a:srgbClr val="000099"/>
                </a:solidFill>
              </a:rPr>
              <a:t>asc </a:t>
            </a:r>
            <a:r>
              <a:rPr lang="id" altLang="en-US" sz="2800" dirty="0"/>
              <a:t>untuk urutan menaik, untuk setiap atribut; urutan menaik adalah default.</a:t>
            </a:r>
          </a:p>
          <a:p>
            <a:pPr>
              <a:tabLst>
                <a:tab pos="906463" algn="l"/>
              </a:tabLst>
            </a:pPr>
            <a:r>
              <a:rPr lang="id" altLang="en-US" sz="2800" dirty="0"/>
              <a:t>Dapat mengurutkan berdasarkan beberapa atribut</a:t>
            </a:r>
          </a:p>
          <a:p>
            <a:pPr lvl="1">
              <a:tabLst>
                <a:tab pos="906463" algn="l"/>
              </a:tabLst>
            </a:pPr>
            <a:r>
              <a:rPr lang="id" altLang="en-US" sz="2400" dirty="0"/>
              <a:t>Contoh: </a:t>
            </a:r>
            <a:r>
              <a:rPr lang="en-US" altLang="en-US" sz="2400" b="1" dirty="0"/>
              <a:t>order by</a:t>
            </a:r>
            <a:r>
              <a:rPr lang="en-US" altLang="en-US" sz="2400" dirty="0"/>
              <a:t> </a:t>
            </a:r>
            <a:r>
              <a:rPr lang="id" altLang="en-US" sz="2400" i="1" dirty="0"/>
              <a:t>nama_departemen, nama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>
            <a:extLst>
              <a:ext uri="{FF2B5EF4-FFF2-40B4-BE49-F238E27FC236}">
                <a16:creationId xmlns:a16="http://schemas.microsoft.com/office/drawing/2014/main" id="{1B93EF9C-F470-11F7-7969-32AF8B05B6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en-US" dirty="0"/>
              <a:t>where</a:t>
            </a:r>
            <a:r>
              <a:rPr lang="id" dirty="0"/>
              <a:t> Klausul Predikat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F5A5715-128B-5A46-2694-FC174DBDF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6717" y="1365950"/>
            <a:ext cx="8089900" cy="5038725"/>
          </a:xfrm>
          <a:noFill/>
        </p:spPr>
        <p:txBody>
          <a:bodyPr lIns="90488" tIns="44450" rIns="90488" bIns="44450">
            <a:normAutofit fontScale="92500" lnSpcReduction="20000"/>
          </a:bodyPr>
          <a:lstStyle/>
          <a:p>
            <a:r>
              <a:rPr lang="id" altLang="en-US" dirty="0"/>
              <a:t>SQL menyertakan operator perbandingan </a:t>
            </a:r>
            <a:r>
              <a:rPr lang="en-US" altLang="en-US" b="1" dirty="0">
                <a:solidFill>
                  <a:srgbClr val="000099"/>
                </a:solidFill>
              </a:rPr>
              <a:t>between</a:t>
            </a:r>
            <a:endParaRPr lang="id" altLang="en-US" b="1" dirty="0">
              <a:solidFill>
                <a:srgbClr val="000099"/>
              </a:solidFill>
            </a:endParaRPr>
          </a:p>
          <a:p>
            <a:r>
              <a:rPr lang="id" altLang="en-US" dirty="0"/>
              <a:t>Contoh: Temukan nama semua instruktur dengan gaji antara $90,000 dan $100,000 (yaitu, </a:t>
            </a:r>
            <a:r>
              <a:rPr lang="id" altLang="en-US" dirty="0">
                <a:latin typeface="Symbol" panose="05050102010706020507" pitchFamily="18" charset="2"/>
              </a:rPr>
              <a:t> </a:t>
            </a:r>
            <a:r>
              <a:rPr lang="id" altLang="en-US" dirty="0"/>
              <a:t>$90,000 dan </a:t>
            </a:r>
            <a:r>
              <a:rPr lang="id" altLang="en-US" dirty="0">
                <a:latin typeface="Symbol" panose="05050102010706020507" pitchFamily="18" charset="2"/>
              </a:rPr>
              <a:t> </a:t>
            </a:r>
            <a:r>
              <a:rPr lang="id" altLang="en-US" dirty="0"/>
              <a:t>$100,000)</a:t>
            </a:r>
          </a:p>
          <a:p>
            <a:pPr lvl="1"/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nama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</a:t>
            </a:r>
            <a:br>
              <a:rPr lang="en-US" altLang="en-US" dirty="0"/>
            </a:b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gajinya </a:t>
            </a:r>
            <a:r>
              <a:rPr lang="en-US" altLang="en-US" b="1" i="1" dirty="0"/>
              <a:t>between</a:t>
            </a:r>
            <a:r>
              <a:rPr lang="id" altLang="en-US" b="1" dirty="0"/>
              <a:t> </a:t>
            </a:r>
            <a:r>
              <a:rPr lang="id" altLang="en-US" dirty="0"/>
              <a:t>90000 </a:t>
            </a:r>
            <a:r>
              <a:rPr lang="id" altLang="en-US" b="1" dirty="0"/>
              <a:t>an</a:t>
            </a:r>
            <a:r>
              <a:rPr lang="en-US" altLang="en-US" b="1" dirty="0"/>
              <a:t>d</a:t>
            </a:r>
            <a:r>
              <a:rPr lang="id" altLang="en-US" b="1" dirty="0"/>
              <a:t> </a:t>
            </a:r>
            <a:r>
              <a:rPr lang="id" altLang="en-US" dirty="0"/>
              <a:t>100000</a:t>
            </a:r>
          </a:p>
          <a:p>
            <a:r>
              <a:rPr lang="id" altLang="en-US" dirty="0"/>
              <a:t>Perbandingan tupel</a:t>
            </a:r>
          </a:p>
          <a:p>
            <a:pPr lvl="1"/>
            <a:r>
              <a:rPr kumimoji="0" lang="en-US" altLang="en-US" b="1" dirty="0"/>
              <a:t>select</a:t>
            </a:r>
            <a:r>
              <a:rPr kumimoji="0" lang="id" altLang="en-US" b="1" dirty="0"/>
              <a:t> </a:t>
            </a:r>
            <a:r>
              <a:rPr kumimoji="0" lang="id" altLang="en-US" i="1" dirty="0"/>
              <a:t>nama </a:t>
            </a:r>
            <a:r>
              <a:rPr kumimoji="0" lang="id" altLang="en-US" dirty="0"/>
              <a:t>, </a:t>
            </a:r>
            <a:r>
              <a:rPr kumimoji="0" lang="id" altLang="en-US" i="1" dirty="0"/>
              <a:t>course_id </a:t>
            </a:r>
            <a:br>
              <a:rPr kumimoji="0" lang="en-US" altLang="en-US" i="1" dirty="0"/>
            </a:br>
            <a:r>
              <a:rPr kumimoji="0" lang="en-US" altLang="en-US" b="1" dirty="0"/>
              <a:t>from</a:t>
            </a:r>
            <a:r>
              <a:rPr kumimoji="0" lang="id" altLang="en-US" b="1" dirty="0"/>
              <a:t> </a:t>
            </a:r>
            <a:r>
              <a:rPr kumimoji="0" lang="id" altLang="en-US" i="1" dirty="0"/>
              <a:t>instruktur </a:t>
            </a:r>
            <a:r>
              <a:rPr kumimoji="0" lang="id" altLang="en-US" dirty="0"/>
              <a:t>, </a:t>
            </a:r>
            <a:r>
              <a:rPr kumimoji="0" lang="id" altLang="en-US" i="1" dirty="0"/>
              <a:t>mengajar </a:t>
            </a:r>
            <a:br>
              <a:rPr kumimoji="0" lang="en-US" altLang="en-US" i="1" dirty="0"/>
            </a:br>
            <a:r>
              <a:rPr lang="en-US" altLang="en-US" b="1" i="1" dirty="0"/>
              <a:t>where</a:t>
            </a:r>
            <a:r>
              <a:rPr kumimoji="0" lang="id" altLang="en-US" b="1" dirty="0"/>
              <a:t> </a:t>
            </a:r>
            <a:r>
              <a:rPr kumimoji="0" lang="id" altLang="en-US" dirty="0"/>
              <a:t>( </a:t>
            </a:r>
            <a:r>
              <a:rPr kumimoji="0" lang="id" altLang="en-US" i="1" dirty="0"/>
              <a:t>instruktur.ID </a:t>
            </a:r>
            <a:r>
              <a:rPr kumimoji="0" lang="id" altLang="en-US" dirty="0"/>
              <a:t>, </a:t>
            </a:r>
            <a:r>
              <a:rPr kumimoji="0" lang="id" altLang="en-US" i="1" dirty="0"/>
              <a:t>dept_name </a:t>
            </a:r>
            <a:r>
              <a:rPr kumimoji="0" lang="id" altLang="en-US" dirty="0"/>
              <a:t>) = ( </a:t>
            </a:r>
            <a:r>
              <a:rPr kumimoji="0" lang="id" altLang="en-US" i="1" dirty="0"/>
              <a:t>mengajar.ID , </a:t>
            </a:r>
            <a:r>
              <a:rPr kumimoji="0" lang="id" altLang="en-US" dirty="0"/>
              <a:t>' Biologi </a:t>
            </a:r>
            <a:r>
              <a:rPr kumimoji="0" lang="id" altLang="en-US" i="1" dirty="0"/>
              <a:t>' </a:t>
            </a:r>
            <a:r>
              <a:rPr kumimoji="0" lang="id" altLang="en-US" dirty="0"/>
              <a:t>) ;</a:t>
            </a:r>
          </a:p>
          <a:p>
            <a:pPr lvl="1"/>
            <a:endParaRPr kumimoji="0" lang="en-US" altLang="en-US" sz="2000" dirty="0">
              <a:latin typeface="Times New Roman" panose="02020603050405020304" pitchFamily="18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>
            <a:extLst>
              <a:ext uri="{FF2B5EF4-FFF2-40B4-BE49-F238E27FC236}">
                <a16:creationId xmlns:a16="http://schemas.microsoft.com/office/drawing/2014/main" id="{2C4F1B2C-3A86-3DC3-7548-BE09EBAF4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en-US" dirty="0"/>
              <a:t>set</a:t>
            </a:r>
            <a:r>
              <a:rPr lang="id" dirty="0"/>
              <a:t> Operasi (Lanjutan)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ED93DDFB-58EA-B634-DA41-FC6F4A424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0571" y="1556396"/>
            <a:ext cx="8435975" cy="4806950"/>
          </a:xfrm>
          <a:noFill/>
        </p:spPr>
        <p:txBody>
          <a:bodyPr lIns="90488" tIns="44450" rIns="90488" bIns="44450">
            <a:normAutofit fontScale="77500" lnSpcReduction="2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Temukan gaji semua instruktur yang kurang </a:t>
            </a:r>
            <a:r>
              <a:rPr lang="en-US" altLang="en-US" dirty="0"/>
              <a:t>from</a:t>
            </a:r>
            <a:r>
              <a:rPr lang="id" altLang="en-US" dirty="0"/>
              <a:t> gaji terbesar.</a:t>
            </a:r>
          </a:p>
          <a:p>
            <a:pPr lvl="1">
              <a:tabLst>
                <a:tab pos="2055813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T.gaji yang berbeda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</a:t>
            </a:r>
            <a:r>
              <a:rPr lang="id" altLang="en-US" b="1" dirty="0"/>
              <a:t>sebagai </a:t>
            </a:r>
            <a:r>
              <a:rPr lang="id" altLang="en-US" i="1" dirty="0"/>
              <a:t>T, instruktur </a:t>
            </a:r>
            <a:r>
              <a:rPr lang="id" altLang="en-US" b="1" dirty="0"/>
              <a:t>sebagai </a:t>
            </a:r>
            <a:r>
              <a:rPr lang="id" altLang="en-US" i="1" dirty="0"/>
              <a:t>S </a:t>
            </a:r>
            <a:br>
              <a:rPr lang="en-US" altLang="en-US" i="1" dirty="0"/>
            </a:br>
            <a:r>
              <a:rPr lang="id" altLang="en-US" b="1" dirty="0"/>
              <a:t>di mana </a:t>
            </a:r>
            <a:r>
              <a:rPr lang="id" altLang="en-US" i="1" dirty="0" err="1"/>
              <a:t>T.gaji </a:t>
            </a:r>
            <a:r>
              <a:rPr lang="id" altLang="en-US" i="1" dirty="0"/>
              <a:t>&lt; </a:t>
            </a:r>
            <a:r>
              <a:rPr lang="id" altLang="en-US" i="1" dirty="0" err="1"/>
              <a:t>S.gaji</a:t>
            </a:r>
            <a:r>
              <a:rPr lang="id" altLang="en-US" i="1" dirty="0"/>
              <a:t> 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i="1" dirty="0"/>
          </a:p>
          <a:p>
            <a:pPr>
              <a:tabLst>
                <a:tab pos="2055813" algn="l"/>
              </a:tabLst>
            </a:pPr>
            <a:r>
              <a:rPr lang="id" altLang="en-US" dirty="0"/>
              <a:t>Temukan semua gaji semua instruktur</a:t>
            </a:r>
          </a:p>
          <a:p>
            <a:pPr lvl="1">
              <a:tabLst>
                <a:tab pos="2055813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gaji yang berbeda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dirty="0"/>
          </a:p>
          <a:p>
            <a:pPr>
              <a:tabLst>
                <a:tab pos="2055813" algn="l"/>
              </a:tabLst>
            </a:pPr>
            <a:r>
              <a:rPr lang="id" altLang="en-US" dirty="0"/>
              <a:t>Temukan gaji terbesar </a:t>
            </a:r>
            <a:r>
              <a:rPr lang="en-US" altLang="en-US" dirty="0"/>
              <a:t>from</a:t>
            </a:r>
            <a:r>
              <a:rPr lang="id" altLang="en-US" dirty="0"/>
              <a:t> semua instruktur.</a:t>
            </a:r>
          </a:p>
          <a:p>
            <a:pPr lvl="1">
              <a:tabLst>
                <a:tab pos="2055813" algn="l"/>
              </a:tabLst>
            </a:pPr>
            <a:r>
              <a:rPr lang="id" altLang="en-US" dirty="0"/>
              <a:t>(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dirty="0"/>
              <a:t>“permintaan kedua”)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id" altLang="en-US" b="1" dirty="0"/>
              <a:t>kecuali</a:t>
            </a:r>
            <a:br>
              <a:rPr lang="en-US" altLang="en-US" b="1" dirty="0"/>
            </a:br>
            <a:r>
              <a:rPr lang="id" altLang="en-US" b="1" dirty="0"/>
              <a:t>   </a:t>
            </a:r>
            <a:r>
              <a:rPr lang="id" altLang="en-US" dirty="0"/>
              <a:t>(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dirty="0"/>
              <a:t>“permintaan pertama”)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>
            <a:extLst>
              <a:ext uri="{FF2B5EF4-FFF2-40B4-BE49-F238E27FC236}">
                <a16:creationId xmlns:a16="http://schemas.microsoft.com/office/drawing/2014/main" id="{BBD59B26-3644-E082-09AF-BFB375C49A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 dirty="0"/>
              <a:t>Nilai N</a:t>
            </a:r>
            <a:r>
              <a:rPr lang="en-US" dirty="0" err="1"/>
              <a:t>ULL</a:t>
            </a:r>
            <a:endParaRPr lang="id" dirty="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774F8A0-6EAA-EDA8-615C-E1D47E4D4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126288" cy="5156200"/>
          </a:xfrm>
        </p:spPr>
        <p:txBody>
          <a:bodyPr>
            <a:normAutofit fontScale="77500" lnSpcReduction="20000"/>
          </a:bodyPr>
          <a:lstStyle/>
          <a:p>
            <a:r>
              <a:rPr lang="id" altLang="en-US" dirty="0"/>
              <a:t>Ada kemungkinan tupel memiliki nilai null, dilambangkan dengan </a:t>
            </a:r>
            <a:r>
              <a:rPr lang="id" altLang="en-US" i="1" dirty="0"/>
              <a:t>null </a:t>
            </a:r>
            <a:r>
              <a:rPr lang="id" altLang="en-US" dirty="0"/>
              <a:t>, untuk beberapa atributnya</a:t>
            </a:r>
          </a:p>
          <a:p>
            <a:r>
              <a:rPr lang="id" altLang="en-US" i="1" dirty="0"/>
              <a:t>null </a:t>
            </a:r>
            <a:r>
              <a:rPr lang="id" altLang="en-US" dirty="0"/>
              <a:t>menandakan nilai yang tidak diketahui atau suatu nilai tidak ada.</a:t>
            </a:r>
          </a:p>
          <a:p>
            <a:r>
              <a:rPr lang="id" altLang="en-US" dirty="0"/>
              <a:t>Hasil </a:t>
            </a:r>
            <a:r>
              <a:rPr lang="en-US" altLang="en-US" dirty="0"/>
              <a:t>from</a:t>
            </a:r>
            <a:r>
              <a:rPr lang="id" altLang="en-US" dirty="0"/>
              <a:t> ekspresi aritmatika apa pun yang melibatkan </a:t>
            </a:r>
            <a:r>
              <a:rPr lang="id" altLang="en-US" i="1" dirty="0"/>
              <a:t>nol </a:t>
            </a:r>
            <a:r>
              <a:rPr lang="id" altLang="en-US" dirty="0"/>
              <a:t>adalah </a:t>
            </a:r>
            <a:r>
              <a:rPr lang="id" altLang="en-US" i="1" dirty="0"/>
              <a:t>nol</a:t>
            </a:r>
          </a:p>
          <a:p>
            <a:pPr lvl="1"/>
            <a:r>
              <a:rPr lang="id" altLang="en-US" dirty="0"/>
              <a:t>Contoh: 5 + </a:t>
            </a:r>
            <a:r>
              <a:rPr lang="id" altLang="en-US" i="1" dirty="0"/>
              <a:t>null </a:t>
            </a:r>
            <a:r>
              <a:rPr lang="id" altLang="en-US" dirty="0"/>
              <a:t>menghasilkan null</a:t>
            </a:r>
          </a:p>
          <a:p>
            <a:r>
              <a:rPr lang="id" altLang="en-US" dirty="0"/>
              <a:t>Predikat </a:t>
            </a:r>
            <a:r>
              <a:rPr lang="id" altLang="en-US" b="1" dirty="0"/>
              <a:t>null </a:t>
            </a:r>
            <a:r>
              <a:rPr lang="id" altLang="en-US" dirty="0"/>
              <a:t>dapat digunakan untuk memeriksa nilai null.</a:t>
            </a:r>
          </a:p>
          <a:p>
            <a:pPr lvl="1"/>
            <a:r>
              <a:rPr lang="id" altLang="en-US" dirty="0"/>
              <a:t>Contoh: Temukan semua instruktur yang gajinya null </a:t>
            </a:r>
            <a:r>
              <a:rPr lang="id" altLang="en-US" i="1" dirty="0"/>
              <a:t>.</a:t>
            </a:r>
          </a:p>
          <a:p>
            <a:pPr>
              <a:buFont typeface="Monotype Sorts" pitchFamily="2" charset="2"/>
              <a:buNone/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nama</a:t>
            </a:r>
            <a:br>
              <a:rPr lang="en-US" altLang="en-US" i="1" dirty="0"/>
            </a:br>
            <a:r>
              <a:rPr lang="id" altLang="en-US" i="1" dirty="0"/>
              <a:t>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  <a:br>
              <a:rPr lang="en-US" altLang="en-US" i="1" dirty="0"/>
            </a:br>
            <a:r>
              <a:rPr lang="id" altLang="en-US" i="1" dirty="0"/>
              <a:t> </a:t>
            </a: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gaji </a:t>
            </a:r>
            <a:r>
              <a:rPr lang="en-US" altLang="en-US" b="1" i="1" dirty="0"/>
              <a:t>is</a:t>
            </a:r>
            <a:r>
              <a:rPr lang="id" altLang="en-US" b="1" dirty="0"/>
              <a:t> n</a:t>
            </a:r>
            <a:r>
              <a:rPr lang="en-US" altLang="en-US" b="1" dirty="0" err="1"/>
              <a:t>ull</a:t>
            </a:r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" dirty="0"/>
              <a:t>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Query</a:t>
            </a:r>
            <a:endParaRPr lang="id" dirty="0"/>
          </a:p>
        </p:txBody>
      </p:sp>
    </p:spTree>
    <p:extLst>
      <p:ext uri="{BB962C8B-B14F-4D97-AF65-F5344CB8AC3E}">
        <p14:creationId xmlns:p14="http://schemas.microsoft.com/office/powerpoint/2010/main" val="442669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>
            <a:extLst>
              <a:ext uri="{FF2B5EF4-FFF2-40B4-BE49-F238E27FC236}">
                <a16:creationId xmlns:a16="http://schemas.microsoft.com/office/drawing/2014/main" id="{80D9CB2A-4708-6599-E284-7CDB730C3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Fungsi Agregat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513CD3F-4ECC-FD21-3675-D8253D3B45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480344"/>
            <a:ext cx="7010400" cy="3897312"/>
          </a:xfrm>
        </p:spPr>
        <p:txBody>
          <a:bodyPr>
            <a:normAutofit lnSpcReduction="10000"/>
          </a:bodyPr>
          <a:lstStyle/>
          <a:p>
            <a:pPr>
              <a:tabLst>
                <a:tab pos="2222500" algn="l"/>
              </a:tabLst>
            </a:pPr>
            <a:r>
              <a:rPr lang="id" altLang="en-US" dirty="0"/>
              <a:t>Fungsi-fungsi ini beroperasi pada multiset nilai kolom suatu relasi, dan mengembalikan suatu nilai</a:t>
            </a:r>
          </a:p>
          <a:p>
            <a:pPr>
              <a:buFont typeface="Monotype Sorts" pitchFamily="2" charset="2"/>
              <a:buNone/>
              <a:tabLst>
                <a:tab pos="2222500" algn="l"/>
              </a:tabLst>
            </a:pPr>
            <a:r>
              <a:rPr lang="id" altLang="en-US" dirty="0"/>
              <a:t>  </a:t>
            </a:r>
            <a:r>
              <a:rPr lang="en-US" altLang="en-US" dirty="0"/>
              <a:t>   </a:t>
            </a:r>
            <a:r>
              <a:rPr lang="id" altLang="en-US" b="1" dirty="0"/>
              <a:t>a</a:t>
            </a:r>
            <a:r>
              <a:rPr lang="en-US" altLang="en-US" b="1" dirty="0"/>
              <a:t>vg</a:t>
            </a:r>
            <a:r>
              <a:rPr lang="id" altLang="en-US" b="1" dirty="0"/>
              <a:t>: </a:t>
            </a:r>
            <a:r>
              <a:rPr lang="id" altLang="en-US" dirty="0"/>
              <a:t>nilai rata-rata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id" altLang="en-US" b="1" dirty="0"/>
              <a:t>min: </a:t>
            </a:r>
            <a:r>
              <a:rPr lang="id" altLang="en-US" dirty="0"/>
              <a:t>nilai minimum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id" altLang="en-US" b="1" dirty="0"/>
              <a:t>ma</a:t>
            </a:r>
            <a:r>
              <a:rPr lang="en-US" altLang="en-US" b="1" dirty="0"/>
              <a:t>x</a:t>
            </a:r>
            <a:r>
              <a:rPr lang="id" altLang="en-US" b="1" dirty="0"/>
              <a:t>: </a:t>
            </a:r>
            <a:r>
              <a:rPr lang="id" altLang="en-US" dirty="0"/>
              <a:t>nilai maksimum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dirty="0"/>
              <a:t>s</a:t>
            </a:r>
            <a:r>
              <a:rPr lang="id" altLang="en-US" b="1" dirty="0"/>
              <a:t>um: </a:t>
            </a:r>
            <a:r>
              <a:rPr lang="id" altLang="en-US" dirty="0"/>
              <a:t>jumlah nilai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id" altLang="en-US" b="1" dirty="0"/>
              <a:t>count: </a:t>
            </a:r>
            <a:r>
              <a:rPr lang="id" altLang="en-US" dirty="0"/>
              <a:t>jumlah nilai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>
            <a:extLst>
              <a:ext uri="{FF2B5EF4-FFF2-40B4-BE49-F238E27FC236}">
                <a16:creationId xmlns:a16="http://schemas.microsoft.com/office/drawing/2014/main" id="{2DB6E1BF-7204-7EDE-6DA6-D776FFFE3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Fungsi Agregat (Lanjutan)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4A078CE-AFF8-3CE7-0A44-74C7629AA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4988" y="1226842"/>
            <a:ext cx="7843837" cy="5251450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1711325" algn="l"/>
              </a:tabLst>
            </a:pPr>
            <a:r>
              <a:rPr lang="id" altLang="en-US" dirty="0"/>
              <a:t>Temukan gaji rata-rata instruktur di departemen Ilmu Komputer</a:t>
            </a:r>
          </a:p>
          <a:p>
            <a:pPr lvl="1">
              <a:tabLst>
                <a:tab pos="1711325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en-US" altLang="en-US" b="1" dirty="0"/>
              <a:t>avg</a:t>
            </a:r>
            <a:r>
              <a:rPr lang="id" altLang="en-US" dirty="0"/>
              <a:t>( </a:t>
            </a:r>
            <a:r>
              <a:rPr lang="id" altLang="en-US" i="1" dirty="0"/>
              <a:t>gaji </a:t>
            </a:r>
            <a:r>
              <a:rPr lang="id" altLang="en-US" dirty="0"/>
              <a:t>) </a:t>
            </a:r>
            <a:br>
              <a:rPr lang="en-US" altLang="en-US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</a:t>
            </a:r>
            <a:br>
              <a:rPr lang="en-US" altLang="en-US" i="1" dirty="0"/>
            </a:b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= 'Comp. Sains.';</a:t>
            </a:r>
          </a:p>
          <a:p>
            <a:pPr>
              <a:tabLst>
                <a:tab pos="1711325" algn="l"/>
              </a:tabLst>
            </a:pPr>
            <a:r>
              <a:rPr kumimoji="0" lang="id" altLang="en-US" dirty="0"/>
              <a:t>Temukan jumlah total instruktur yang mengajar suatu mata kuliah pada semester Musim Semi 2010</a:t>
            </a:r>
          </a:p>
          <a:p>
            <a:pPr lvl="1">
              <a:tabLst>
                <a:tab pos="1711325" algn="l"/>
              </a:tabLst>
            </a:pPr>
            <a:r>
              <a:rPr kumimoji="0" lang="en-US" altLang="en-US" b="1" dirty="0"/>
              <a:t>select</a:t>
            </a:r>
            <a:r>
              <a:rPr kumimoji="0" lang="id" altLang="en-US" b="1" dirty="0"/>
              <a:t> </a:t>
            </a:r>
            <a:r>
              <a:rPr kumimoji="0" lang="en-US" altLang="en-US" b="1" dirty="0"/>
              <a:t>count</a:t>
            </a:r>
            <a:r>
              <a:rPr kumimoji="0" lang="id" altLang="en-US" b="1" dirty="0"/>
              <a:t> </a:t>
            </a:r>
            <a:r>
              <a:rPr kumimoji="0" lang="id" altLang="en-US" dirty="0"/>
              <a:t>(</a:t>
            </a:r>
            <a:r>
              <a:rPr kumimoji="0" lang="en-US" altLang="en-US" b="1" dirty="0"/>
              <a:t>distinct</a:t>
            </a:r>
            <a:r>
              <a:rPr kumimoji="0" lang="id" altLang="en-US" dirty="0"/>
              <a:t> </a:t>
            </a:r>
            <a:r>
              <a:rPr kumimoji="0" lang="id" altLang="en-US" i="1" dirty="0"/>
              <a:t>ID</a:t>
            </a:r>
            <a:r>
              <a:rPr kumimoji="0" lang="id" altLang="en-US" dirty="0"/>
              <a:t>) </a:t>
            </a:r>
            <a:br>
              <a:rPr kumimoji="0" lang="en-US" altLang="en-US" dirty="0"/>
            </a:br>
            <a:r>
              <a:rPr kumimoji="0" lang="en-US" altLang="en-US" b="1" dirty="0"/>
              <a:t>from</a:t>
            </a:r>
            <a:r>
              <a:rPr kumimoji="0" lang="id" altLang="en-US" b="1" dirty="0"/>
              <a:t> </a:t>
            </a:r>
            <a:r>
              <a:rPr kumimoji="0" lang="id" altLang="en-US" i="1" dirty="0"/>
              <a:t>pengajar </a:t>
            </a:r>
            <a:br>
              <a:rPr kumimoji="0" lang="en-US" altLang="en-US" i="1" dirty="0"/>
            </a:br>
            <a:r>
              <a:rPr kumimoji="0" lang="en-US" altLang="en-US" b="1" dirty="0"/>
              <a:t>where</a:t>
            </a:r>
            <a:r>
              <a:rPr kumimoji="0" lang="id" altLang="en-US" b="1" dirty="0"/>
              <a:t> </a:t>
            </a:r>
            <a:r>
              <a:rPr kumimoji="0" lang="id" altLang="en-US" i="1" dirty="0"/>
              <a:t>semester </a:t>
            </a:r>
            <a:r>
              <a:rPr kumimoji="0" lang="id" altLang="en-US" dirty="0"/>
              <a:t>= 'Musim Semi’ </a:t>
            </a:r>
            <a:r>
              <a:rPr kumimoji="0" lang="en-US" altLang="en-US" b="1" dirty="0"/>
              <a:t>and</a:t>
            </a:r>
            <a:r>
              <a:rPr kumimoji="0" lang="id" altLang="en-US" b="1" dirty="0"/>
              <a:t> </a:t>
            </a:r>
            <a:r>
              <a:rPr kumimoji="0" lang="id" altLang="en-US" i="1" dirty="0"/>
              <a:t>tahun </a:t>
            </a:r>
            <a:r>
              <a:rPr kumimoji="0" lang="id" altLang="en-US" dirty="0"/>
              <a:t>= 2010;</a:t>
            </a:r>
          </a:p>
          <a:p>
            <a:pPr>
              <a:tabLst>
                <a:tab pos="1711325" algn="l"/>
              </a:tabLst>
            </a:pPr>
            <a:r>
              <a:rPr kumimoji="0" lang="id" altLang="en-US" dirty="0"/>
              <a:t>Temukan jumlah tupel dalam relasi </a:t>
            </a:r>
            <a:r>
              <a:rPr kumimoji="0" lang="id" altLang="en-US" i="1" dirty="0"/>
              <a:t>kursus</a:t>
            </a:r>
          </a:p>
          <a:p>
            <a:pPr lvl="1">
              <a:tabLst>
                <a:tab pos="1711325" algn="l"/>
              </a:tabLst>
            </a:pPr>
            <a:r>
              <a:rPr kumimoji="0" lang="en-US" altLang="en-US" b="1" dirty="0"/>
              <a:t>select</a:t>
            </a:r>
            <a:r>
              <a:rPr kumimoji="0" lang="id" altLang="en-US" b="1" dirty="0"/>
              <a:t> </a:t>
            </a:r>
            <a:r>
              <a:rPr kumimoji="0" lang="en-US" altLang="en-US" b="1" dirty="0"/>
              <a:t>count</a:t>
            </a:r>
            <a:r>
              <a:rPr kumimoji="0" lang="id" altLang="en-US" b="1" dirty="0"/>
              <a:t> </a:t>
            </a:r>
            <a:r>
              <a:rPr kumimoji="0" lang="id" altLang="en-US" dirty="0"/>
              <a:t>(*) </a:t>
            </a:r>
            <a:br>
              <a:rPr kumimoji="0" lang="en-US" altLang="en-US" dirty="0"/>
            </a:br>
            <a:r>
              <a:rPr kumimoji="0" lang="en-US" altLang="en-US" b="1" dirty="0"/>
              <a:t>from</a:t>
            </a:r>
            <a:r>
              <a:rPr kumimoji="0" lang="id" altLang="en-US" b="1" dirty="0"/>
              <a:t> </a:t>
            </a:r>
            <a:r>
              <a:rPr kumimoji="0" lang="id" altLang="en-US" i="1" dirty="0"/>
              <a:t>kursus </a:t>
            </a:r>
            <a:r>
              <a:rPr kumimoji="0" lang="id" altLang="en-US" dirty="0"/>
              <a:t>;</a:t>
            </a:r>
          </a:p>
          <a:p>
            <a:pPr>
              <a:tabLst>
                <a:tab pos="1711325" algn="l"/>
              </a:tabLst>
            </a:pPr>
            <a:endParaRPr kumimoji="0" lang="en-US" altLang="en-US" dirty="0"/>
          </a:p>
          <a:p>
            <a:pPr lvl="1">
              <a:tabLst>
                <a:tab pos="1711325" algn="l"/>
              </a:tabLst>
            </a:pPr>
            <a:endParaRPr kumimoji="0" lang="en-US" altLang="en-US" dirty="0"/>
          </a:p>
          <a:p>
            <a:pPr>
              <a:tabLst>
                <a:tab pos="1711325" algn="l"/>
              </a:tabLst>
            </a:pPr>
            <a:endParaRPr lang="en-US" altLang="en-US" dirty="0"/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F2ACD568-A1F1-4A54-66CB-3547DD706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2813050"/>
            <a:ext cx="7681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kumimoji="1" lang="id" altLang="en-US"/>
              <a:t>   </a:t>
            </a:r>
            <a:endParaRPr lang="en-US" altLang="en-US" sz="16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>
            <a:extLst>
              <a:ext uri="{FF2B5EF4-FFF2-40B4-BE49-F238E27FC236}">
                <a16:creationId xmlns:a16="http://schemas.microsoft.com/office/drawing/2014/main" id="{44DAEBD1-80C1-09EB-DE18-1845163ED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d"/>
              <a:t>Fungsi Agregat – Kelompokkan Berdasarkan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7BB3A38-F152-4E64-398F-58DC1DDC1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3887" y="1401762"/>
            <a:ext cx="8048625" cy="1414462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625475" algn="l"/>
              </a:tabLst>
            </a:pPr>
            <a:r>
              <a:rPr lang="id" altLang="en-US" dirty="0"/>
              <a:t>Temukan gaji rata-rata instruktur di setiap departemen</a:t>
            </a:r>
          </a:p>
          <a:p>
            <a:pPr lvl="1">
              <a:tabLst>
                <a:tab pos="625475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, </a:t>
            </a:r>
            <a:r>
              <a:rPr lang="id" altLang="en-US" b="1" dirty="0"/>
              <a:t>r</a:t>
            </a:r>
            <a:r>
              <a:rPr lang="en-US" altLang="en-US" b="1" dirty="0"/>
              <a:t>avg</a:t>
            </a:r>
            <a:r>
              <a:rPr lang="id" altLang="en-US" dirty="0"/>
              <a:t>( </a:t>
            </a:r>
            <a:r>
              <a:rPr lang="id" altLang="en-US" i="1" dirty="0"/>
              <a:t>gaji </a:t>
            </a:r>
            <a:r>
              <a:rPr lang="id" altLang="en-US" dirty="0"/>
              <a:t>)</a:t>
            </a:r>
            <a:r>
              <a:rPr lang="en-US" altLang="en-US" dirty="0"/>
              <a:t> </a:t>
            </a:r>
            <a:r>
              <a:rPr lang="en-US" altLang="en-US" b="1" dirty="0"/>
              <a:t>as</a:t>
            </a:r>
            <a:r>
              <a:rPr lang="id" altLang="en-US" dirty="0"/>
              <a:t> </a:t>
            </a:r>
            <a:r>
              <a:rPr lang="id" altLang="en-US" i="1" dirty="0"/>
              <a:t>avg_salary </a:t>
            </a:r>
            <a:br>
              <a:rPr lang="en-US" altLang="en-US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 </a:t>
            </a:r>
            <a:br>
              <a:rPr lang="en-US" altLang="en-US" i="1" dirty="0"/>
            </a:br>
            <a:r>
              <a:rPr lang="en-US" altLang="en-US" b="1" i="1" dirty="0"/>
              <a:t>group by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;</a:t>
            </a:r>
          </a:p>
          <a:p>
            <a:pPr lvl="1">
              <a:tabLst>
                <a:tab pos="625475" algn="l"/>
              </a:tabLst>
            </a:pPr>
            <a:endParaRPr lang="en-US" altLang="en-US" dirty="0"/>
          </a:p>
          <a:p>
            <a:pPr lvl="1">
              <a:tabLst>
                <a:tab pos="625475" algn="l"/>
              </a:tabLst>
            </a:pPr>
            <a:endParaRPr lang="en-US" altLang="en-US" dirty="0"/>
          </a:p>
        </p:txBody>
      </p:sp>
      <p:pic>
        <p:nvPicPr>
          <p:cNvPr id="38916" name="Picture 4" descr="3">
            <a:extLst>
              <a:ext uri="{FF2B5EF4-FFF2-40B4-BE49-F238E27FC236}">
                <a16:creationId xmlns:a16="http://schemas.microsoft.com/office/drawing/2014/main" id="{00DD20A5-8C00-D5D2-E3C8-A825F4CFD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99" y="3048000"/>
            <a:ext cx="4056062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3">
            <a:extLst>
              <a:ext uri="{FF2B5EF4-FFF2-40B4-BE49-F238E27FC236}">
                <a16:creationId xmlns:a16="http://schemas.microsoft.com/office/drawing/2014/main" id="{0A62E082-E3C9-0570-EA63-7383E98F0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75" y="3122613"/>
            <a:ext cx="2411413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6">
            <a:extLst>
              <a:ext uri="{FF2B5EF4-FFF2-40B4-BE49-F238E27FC236}">
                <a16:creationId xmlns:a16="http://schemas.microsoft.com/office/drawing/2014/main" id="{B474F953-811E-74A0-35D3-6396E1310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463" y="3228975"/>
            <a:ext cx="882650" cy="212725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id" altLang="en-US" sz="1400" i="1" dirty="0"/>
              <a:t>rata-rata_gaji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B32F00-AA19-144D-1A0F-BE69F9118F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Sub QUERY/nested query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C414EB2-81FD-FED8-96FF-995A3778C0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90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>
            <a:extLst>
              <a:ext uri="{FF2B5EF4-FFF2-40B4-BE49-F238E27FC236}">
                <a16:creationId xmlns:a16="http://schemas.microsoft.com/office/drawing/2014/main" id="{39BEF8C1-0D74-0122-8DD6-67273CCB1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/>
              <a:t>Subkueri Bersarang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095D7D4-AC18-5B6E-2A30-D7A632492B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2" y="1501239"/>
            <a:ext cx="7724775" cy="4876800"/>
          </a:xfrm>
        </p:spPr>
        <p:txBody>
          <a:bodyPr>
            <a:normAutofit fontScale="62500" lnSpcReduction="20000"/>
          </a:bodyPr>
          <a:lstStyle/>
          <a:p>
            <a:r>
              <a:rPr lang="id" altLang="en-US" dirty="0"/>
              <a:t>SQL menyediakan mekanisme untuk menyusun subkueri. Subkueri adalah ekspresi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dirty="0"/>
              <a:t>yang disarangkan dalam kueri lain </a:t>
            </a:r>
            <a:r>
              <a:rPr lang="id" altLang="en-US" b="1" dirty="0">
                <a:solidFill>
                  <a:srgbClr val="000099"/>
                </a:solidFill>
              </a:rPr>
              <a:t>.</a:t>
            </a:r>
          </a:p>
          <a:p>
            <a:r>
              <a:rPr lang="id" altLang="en-US" dirty="0"/>
              <a:t>Penyarangannya dapat dilakukan dalam kueri SQL berikut</a:t>
            </a:r>
            <a:br>
              <a:rPr lang="en-US" altLang="en-US" dirty="0"/>
            </a:b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A </a:t>
            </a:r>
            <a:r>
              <a:rPr lang="id" altLang="en-US" baseline="-25000" dirty="0"/>
              <a:t>1 </a:t>
            </a:r>
            <a:r>
              <a:rPr lang="id" altLang="en-US" dirty="0"/>
              <a:t>, </a:t>
            </a:r>
            <a:r>
              <a:rPr lang="id" altLang="en-US" i="1" dirty="0"/>
              <a:t>A </a:t>
            </a:r>
            <a:r>
              <a:rPr lang="id" altLang="en-US" baseline="-25000" dirty="0"/>
              <a:t>2 </a:t>
            </a:r>
            <a:r>
              <a:rPr lang="id" altLang="en-US" dirty="0"/>
              <a:t>, ..., </a:t>
            </a:r>
            <a:r>
              <a:rPr lang="id" altLang="en-US" i="1" dirty="0"/>
              <a:t>A </a:t>
            </a:r>
            <a:r>
              <a:rPr lang="id" altLang="en-US" i="1" baseline="-25000" dirty="0"/>
              <a:t>n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from</a:t>
            </a:r>
            <a:r>
              <a:rPr lang="id" altLang="en-US" dirty="0"/>
              <a:t> </a:t>
            </a:r>
            <a:r>
              <a:rPr lang="id" altLang="en-US" i="1" dirty="0"/>
              <a:t>r </a:t>
            </a:r>
            <a:r>
              <a:rPr lang="id" altLang="en-US" baseline="-25000" dirty="0"/>
              <a:t>1 </a:t>
            </a:r>
            <a:r>
              <a:rPr lang="id" altLang="en-US" dirty="0"/>
              <a:t>, </a:t>
            </a:r>
            <a:r>
              <a:rPr lang="id" altLang="en-US" i="1" dirty="0"/>
              <a:t>r </a:t>
            </a:r>
            <a:r>
              <a:rPr lang="id" altLang="en-US" baseline="-25000" dirty="0"/>
              <a:t>2 </a:t>
            </a:r>
            <a:r>
              <a:rPr lang="id" altLang="en-US" dirty="0"/>
              <a:t>, ..., </a:t>
            </a:r>
            <a:r>
              <a:rPr lang="id" altLang="en-US" i="1" dirty="0"/>
              <a:t>r </a:t>
            </a:r>
            <a:r>
              <a:rPr lang="id" altLang="en-US" i="1" baseline="-25000" dirty="0"/>
              <a:t>m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P</a:t>
            </a:r>
          </a:p>
          <a:p>
            <a:pPr>
              <a:buFont typeface="Monotype Sorts" pitchFamily="2" charset="2"/>
              <a:buNone/>
            </a:pPr>
            <a:br>
              <a:rPr lang="en-US" altLang="en-US" i="1" dirty="0"/>
            </a:br>
            <a:r>
              <a:rPr lang="id" altLang="en-US" dirty="0"/>
              <a:t>sebagai berikut:</a:t>
            </a:r>
          </a:p>
          <a:p>
            <a:pPr lvl="1"/>
            <a:r>
              <a:rPr lang="id" altLang="en-US" i="1" dirty="0"/>
              <a:t>A </a:t>
            </a:r>
            <a:r>
              <a:rPr lang="id" altLang="en-US" i="1" baseline="-25000" dirty="0"/>
              <a:t>i </a:t>
            </a:r>
            <a:r>
              <a:rPr lang="id" altLang="en-US" dirty="0"/>
              <a:t>dapat diganti menjadi subquery yang menghasilkan nilai tunggal.</a:t>
            </a:r>
          </a:p>
          <a:p>
            <a:pPr lvl="1"/>
            <a:r>
              <a:rPr lang="id" altLang="en-US" i="1" dirty="0" err="1"/>
              <a:t>r </a:t>
            </a:r>
            <a:r>
              <a:rPr lang="id" altLang="en-US" i="1" baseline="-25000" dirty="0" err="1"/>
              <a:t>i</a:t>
            </a:r>
            <a:r>
              <a:rPr lang="id" altLang="en-US" i="1" baseline="-25000" dirty="0"/>
              <a:t> </a:t>
            </a:r>
            <a:r>
              <a:rPr lang="id" altLang="en-US" dirty="0"/>
              <a:t>dapat diganti dengan subkueri apa pun yang valid</a:t>
            </a:r>
          </a:p>
          <a:p>
            <a:pPr lvl="1"/>
            <a:r>
              <a:rPr lang="id" altLang="en-US" i="1" dirty="0"/>
              <a:t>P </a:t>
            </a:r>
            <a:r>
              <a:rPr lang="id" altLang="en-US" dirty="0"/>
              <a:t>dapat diganti dengan ekspresi berbentuk:</a:t>
            </a:r>
          </a:p>
          <a:p>
            <a:pPr lvl="1">
              <a:buFont typeface="Monotype Sorts" pitchFamily="2" charset="2"/>
              <a:buNone/>
            </a:pPr>
            <a:r>
              <a:rPr lang="id" altLang="en-US" dirty="0"/>
              <a:t>                </a:t>
            </a:r>
            <a:r>
              <a:rPr lang="id" altLang="en-US" i="1" dirty="0"/>
              <a:t>B </a:t>
            </a:r>
            <a:r>
              <a:rPr lang="id" altLang="en-US" dirty="0"/>
              <a:t>&lt;operasi&gt; (subkueri)</a:t>
            </a:r>
          </a:p>
          <a:p>
            <a:pPr lvl="1">
              <a:buFont typeface="Monotype Sorts" pitchFamily="2" charset="2"/>
              <a:buNone/>
            </a:pPr>
            <a:r>
              <a:rPr lang="en-US" altLang="en-US" dirty="0"/>
              <a:t>where</a:t>
            </a:r>
            <a:r>
              <a:rPr lang="id" altLang="en-US" dirty="0"/>
              <a:t> </a:t>
            </a:r>
            <a:r>
              <a:rPr lang="id" altLang="en-US" i="1" dirty="0"/>
              <a:t>B </a:t>
            </a:r>
            <a:r>
              <a:rPr lang="id" altLang="en-US" dirty="0"/>
              <a:t>adalah atribut dan &lt;operation&gt; yang akan didefinisikan nanti.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>
            <a:extLst>
              <a:ext uri="{FF2B5EF4-FFF2-40B4-BE49-F238E27FC236}">
                <a16:creationId xmlns:a16="http://schemas.microsoft.com/office/drawing/2014/main" id="{C4F3E1D5-C52F-72AA-D284-CC5C971F61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2571750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" dirty="0"/>
              <a:t>Subkueri di Klausul Where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77E1444-1F0A-A111-E879-7DAA36CDE3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3275" y="803275"/>
            <a:ext cx="7343775" cy="458628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altLang="en-US"/>
          </a:p>
          <a:p>
            <a:pPr>
              <a:buFont typeface="Monotype Sorts" pitchFamily="2" charset="2"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>
            <a:extLst>
              <a:ext uri="{FF2B5EF4-FFF2-40B4-BE49-F238E27FC236}">
                <a16:creationId xmlns:a16="http://schemas.microsoft.com/office/drawing/2014/main" id="{24D5AA99-5E29-7A54-DF6A-22D7754B50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165100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" dirty="0"/>
              <a:t>Subkueri di Klausul Where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92D504B-B681-9AC3-8EFF-5890EF5E6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3275" y="803275"/>
            <a:ext cx="7343775" cy="458628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altLang="en-US"/>
          </a:p>
          <a:p>
            <a:r>
              <a:rPr lang="id" altLang="en-US"/>
              <a:t>Penggunaan subkueri yang umum adalah untuk melakukan pengujian:</a:t>
            </a:r>
          </a:p>
          <a:p>
            <a:pPr lvl="1"/>
            <a:r>
              <a:rPr lang="id" altLang="en-US"/>
              <a:t>Untuk keanggotaan yang ditetapkan</a:t>
            </a:r>
          </a:p>
          <a:p>
            <a:pPr lvl="1"/>
            <a:r>
              <a:rPr lang="id" altLang="en-US"/>
              <a:t>Untuk perbandingan set</a:t>
            </a:r>
          </a:p>
          <a:p>
            <a:pPr lvl="1"/>
            <a:r>
              <a:rPr lang="id" altLang="en-US"/>
              <a:t>Untuk kardinalitas himpunan.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>
            <a:extLst>
              <a:ext uri="{FF2B5EF4-FFF2-40B4-BE49-F238E27FC236}">
                <a16:creationId xmlns:a16="http://schemas.microsoft.com/office/drawing/2014/main" id="{41BD7CD0-8B24-2D2C-9C9A-373D5BBA5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 dirty="0"/>
              <a:t>Tetapkan Keanggotaan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B49B40BE-CC5D-DBA5-5AE3-BBCAFE899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1213" y="1109663"/>
            <a:ext cx="7661275" cy="917575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1027113" algn="l"/>
              </a:tabLst>
            </a:pPr>
            <a:r>
              <a:rPr lang="id" altLang="en-US"/>
              <a:t>Temukan kursus yang ditawarkan pada Musim Gugur 2009 dan Musim Semi 2010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C9C2A5F7-4373-93C7-6407-F9917C387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3595688"/>
            <a:ext cx="7688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</a:pPr>
            <a:r>
              <a:rPr kumimoji="1" lang="id" altLang="en-US" dirty="0"/>
              <a:t>Temukan kursus yang ditawarkan pada Musim Gugur 2009 tetapi tidak pada Musim Semi 2010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6085" name="Text Box 5">
            <a:extLst>
              <a:ext uri="{FF2B5EF4-FFF2-40B4-BE49-F238E27FC236}">
                <a16:creationId xmlns:a16="http://schemas.microsoft.com/office/drawing/2014/main" id="{5F19F304-2095-4F22-34AE-BFF4EDCDF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8257" y="1908835"/>
            <a:ext cx="62166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600" b="1" dirty="0"/>
              <a:t>select distinct</a:t>
            </a:r>
            <a:r>
              <a:rPr lang="id" altLang="en-US" sz="1600" b="1" dirty="0"/>
              <a:t> </a:t>
            </a:r>
            <a:r>
              <a:rPr lang="id" altLang="en-US" sz="1600" i="1" dirty="0"/>
              <a:t>course_id</a:t>
            </a:r>
          </a:p>
          <a:p>
            <a:r>
              <a:rPr lang="en-US" altLang="en-US" sz="1600" b="1" dirty="0"/>
              <a:t>from</a:t>
            </a:r>
            <a:r>
              <a:rPr lang="id" altLang="en-US" sz="1600" b="1" dirty="0"/>
              <a:t> </a:t>
            </a:r>
            <a:r>
              <a:rPr lang="en-US" altLang="en-US" sz="1600" i="1" dirty="0"/>
              <a:t>section</a:t>
            </a:r>
            <a:endParaRPr lang="id" altLang="en-US" sz="1600" i="1" dirty="0"/>
          </a:p>
          <a:p>
            <a:r>
              <a:rPr lang="en-US" altLang="en-US" sz="1600" b="1" dirty="0"/>
              <a:t>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semester </a:t>
            </a:r>
            <a:r>
              <a:rPr lang="id" altLang="en-US" sz="1600" dirty="0"/>
              <a:t>= 'Musim Gugur' </a:t>
            </a:r>
            <a:r>
              <a:rPr lang="en-US" altLang="en-US" sz="1600" b="1" dirty="0"/>
              <a:t>and</a:t>
            </a:r>
            <a:r>
              <a:rPr lang="id" altLang="en-US" sz="1600" b="1" dirty="0"/>
              <a:t> </a:t>
            </a:r>
            <a:r>
              <a:rPr lang="id" altLang="en-US" sz="1600" i="1" dirty="0"/>
              <a:t>tahun </a:t>
            </a:r>
            <a:r>
              <a:rPr lang="id" altLang="en-US" sz="1600" dirty="0"/>
              <a:t>= 2009 </a:t>
            </a:r>
            <a:r>
              <a:rPr lang="id" altLang="en-US" sz="1600" b="1" dirty="0"/>
              <a:t>an</a:t>
            </a:r>
            <a:r>
              <a:rPr lang="en-US" altLang="en-US" sz="1600" b="1" dirty="0"/>
              <a:t>d</a:t>
            </a:r>
            <a:br>
              <a:rPr lang="en-US" altLang="en-US" sz="1600" b="1" dirty="0"/>
            </a:br>
            <a:r>
              <a:rPr lang="id" altLang="en-US" sz="1600" b="1" dirty="0"/>
              <a:t>           </a:t>
            </a:r>
            <a:r>
              <a:rPr lang="id" altLang="en-US" sz="1600" i="1" dirty="0"/>
              <a:t>course_id </a:t>
            </a:r>
            <a:r>
              <a:rPr lang="id" altLang="en-US" sz="1600" b="1" dirty="0"/>
              <a:t>i</a:t>
            </a:r>
            <a:r>
              <a:rPr lang="en-US" altLang="en-US" sz="1600" b="1" dirty="0"/>
              <a:t>n</a:t>
            </a:r>
            <a:r>
              <a:rPr lang="id" altLang="en-US" sz="1600" b="1" dirty="0"/>
              <a:t> </a:t>
            </a:r>
            <a:r>
              <a:rPr lang="id" altLang="en-US" sz="1600" dirty="0"/>
              <a:t>( </a:t>
            </a:r>
            <a:r>
              <a:rPr lang="en-US" altLang="en-US" sz="1600" b="1" dirty="0"/>
              <a:t>select</a:t>
            </a:r>
            <a:r>
              <a:rPr lang="id" altLang="en-US" sz="1600" b="1" dirty="0"/>
              <a:t> </a:t>
            </a:r>
            <a:r>
              <a:rPr lang="id" altLang="en-US" sz="1600" i="1" dirty="0"/>
              <a:t>course_id</a:t>
            </a:r>
          </a:p>
          <a:p>
            <a:r>
              <a:rPr lang="en-US" altLang="en-US" sz="1600" b="1" dirty="0"/>
              <a:t>		 from</a:t>
            </a:r>
            <a:r>
              <a:rPr lang="id" altLang="en-US" sz="1600" b="1" dirty="0"/>
              <a:t> </a:t>
            </a:r>
            <a:r>
              <a:rPr lang="en-US" altLang="en-US" sz="1600" i="1" dirty="0"/>
              <a:t>section</a:t>
            </a:r>
            <a:endParaRPr lang="id" altLang="en-US" sz="1600" i="1" dirty="0"/>
          </a:p>
          <a:p>
            <a:r>
              <a:rPr lang="en-US" altLang="en-US" sz="1600" b="1" dirty="0"/>
              <a:t>		 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semester </a:t>
            </a:r>
            <a:r>
              <a:rPr lang="id" altLang="en-US" sz="1600" dirty="0"/>
              <a:t>= 'Musim Semi’ </a:t>
            </a:r>
            <a:r>
              <a:rPr lang="en-US" altLang="en-US" sz="1600" b="1" dirty="0"/>
              <a:t>a</a:t>
            </a:r>
            <a:r>
              <a:rPr lang="id" altLang="en-US" sz="1600" b="1" dirty="0"/>
              <a:t>n</a:t>
            </a:r>
            <a:r>
              <a:rPr lang="en-US" altLang="en-US" sz="1600" b="1" dirty="0"/>
              <a:t>d</a:t>
            </a:r>
            <a:r>
              <a:rPr lang="id" altLang="en-US" sz="1600" b="1" dirty="0"/>
              <a:t> </a:t>
            </a:r>
            <a:r>
              <a:rPr lang="id" altLang="en-US" sz="1600" i="1" dirty="0"/>
              <a:t>tahun </a:t>
            </a:r>
            <a:r>
              <a:rPr lang="id" altLang="en-US" sz="1600" dirty="0"/>
              <a:t>= </a:t>
            </a:r>
            <a:r>
              <a:rPr lang="en-US" altLang="en-US" sz="1600" dirty="0"/>
              <a:t>		 </a:t>
            </a:r>
            <a:r>
              <a:rPr lang="id" altLang="en-US" sz="1600" dirty="0"/>
              <a:t>2010);</a:t>
            </a:r>
          </a:p>
        </p:txBody>
      </p:sp>
      <p:sp>
        <p:nvSpPr>
          <p:cNvPr id="46086" name="Text Box 6">
            <a:extLst>
              <a:ext uri="{FF2B5EF4-FFF2-40B4-BE49-F238E27FC236}">
                <a16:creationId xmlns:a16="http://schemas.microsoft.com/office/drawing/2014/main" id="{9E2B185E-7124-48C2-BA05-099AEE573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600" y="4225925"/>
            <a:ext cx="658653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600" b="1" dirty="0"/>
              <a:t>select distinct</a:t>
            </a:r>
            <a:r>
              <a:rPr lang="id" altLang="en-US" sz="1600" b="1" dirty="0"/>
              <a:t> </a:t>
            </a:r>
            <a:r>
              <a:rPr lang="id" altLang="en-US" sz="1600" i="1" dirty="0"/>
              <a:t>course_id</a:t>
            </a:r>
          </a:p>
          <a:p>
            <a:r>
              <a:rPr lang="en-US" altLang="en-US" sz="1600" b="1" dirty="0"/>
              <a:t>from</a:t>
            </a:r>
            <a:r>
              <a:rPr lang="id" altLang="en-US" sz="1600" b="1" dirty="0"/>
              <a:t> </a:t>
            </a:r>
            <a:r>
              <a:rPr lang="en-US" altLang="en-US" sz="1600" i="1" dirty="0"/>
              <a:t>section</a:t>
            </a:r>
            <a:endParaRPr lang="id" altLang="en-US" sz="1600" i="1" dirty="0"/>
          </a:p>
          <a:p>
            <a:r>
              <a:rPr lang="en-US" altLang="en-US" sz="1600" b="1" dirty="0"/>
              <a:t>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semester </a:t>
            </a:r>
            <a:r>
              <a:rPr lang="id" altLang="en-US" sz="1600" dirty="0"/>
              <a:t>= 'Musim Gugur’ </a:t>
            </a:r>
            <a:r>
              <a:rPr lang="id" altLang="en-US" sz="1600" b="1" dirty="0"/>
              <a:t>an</a:t>
            </a:r>
            <a:r>
              <a:rPr lang="en-US" altLang="en-US" sz="1600" b="1" dirty="0"/>
              <a:t>d</a:t>
            </a:r>
            <a:r>
              <a:rPr lang="id" altLang="en-US" sz="1600" b="1" dirty="0"/>
              <a:t> </a:t>
            </a:r>
            <a:r>
              <a:rPr lang="id" altLang="en-US" sz="1600" i="1" dirty="0"/>
              <a:t>tahun </a:t>
            </a:r>
            <a:r>
              <a:rPr lang="id" altLang="en-US" sz="1600" dirty="0"/>
              <a:t>= 2009 </a:t>
            </a:r>
            <a:r>
              <a:rPr lang="id" altLang="en-US" sz="1600" b="1" dirty="0"/>
              <a:t>an</a:t>
            </a:r>
            <a:r>
              <a:rPr lang="en-US" altLang="en-US" sz="1600" b="1" dirty="0"/>
              <a:t>d</a:t>
            </a:r>
            <a:br>
              <a:rPr lang="en-US" altLang="en-US" sz="1600" b="1" dirty="0"/>
            </a:br>
            <a:r>
              <a:rPr lang="id" altLang="en-US" sz="1600" b="1" dirty="0"/>
              <a:t>           </a:t>
            </a:r>
            <a:r>
              <a:rPr lang="id" altLang="en-US" sz="1600" i="1" dirty="0"/>
              <a:t>course_id </a:t>
            </a:r>
            <a:r>
              <a:rPr lang="en-US" altLang="en-US" sz="1600" b="1" dirty="0"/>
              <a:t>not in</a:t>
            </a:r>
            <a:r>
              <a:rPr lang="id" altLang="en-US" sz="1600" b="1" dirty="0"/>
              <a:t> </a:t>
            </a:r>
            <a:r>
              <a:rPr lang="id" altLang="en-US" sz="1600" dirty="0"/>
              <a:t>( </a:t>
            </a:r>
            <a:r>
              <a:rPr lang="en-US" altLang="en-US" sz="1600" b="1" dirty="0"/>
              <a:t>select</a:t>
            </a:r>
            <a:r>
              <a:rPr lang="id" altLang="en-US" sz="1600" b="1" dirty="0"/>
              <a:t> </a:t>
            </a:r>
            <a:r>
              <a:rPr lang="id" altLang="en-US" sz="1600" i="1" dirty="0"/>
              <a:t>course_id</a:t>
            </a:r>
          </a:p>
          <a:p>
            <a:r>
              <a:rPr lang="en-US" altLang="en-US" sz="1600" b="1" dirty="0"/>
              <a:t>		        from</a:t>
            </a:r>
            <a:r>
              <a:rPr lang="id" altLang="en-US" sz="1600" b="1" dirty="0"/>
              <a:t> </a:t>
            </a:r>
            <a:r>
              <a:rPr lang="id" altLang="en-US" sz="1600" i="1" dirty="0"/>
              <a:t>bagian</a:t>
            </a:r>
          </a:p>
          <a:p>
            <a:r>
              <a:rPr lang="en-US" altLang="en-US" sz="1600" b="1" dirty="0"/>
              <a:t>		        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semester </a:t>
            </a:r>
            <a:r>
              <a:rPr lang="id" altLang="en-US" sz="1600" dirty="0"/>
              <a:t>= 'Musim Semi' </a:t>
            </a:r>
            <a:r>
              <a:rPr lang="id" altLang="en-US" sz="1600" b="1" dirty="0"/>
              <a:t>dan </a:t>
            </a:r>
            <a:r>
              <a:rPr lang="id" altLang="en-US" sz="1600" i="1" dirty="0"/>
              <a:t>tahun </a:t>
            </a:r>
            <a:r>
              <a:rPr lang="id" altLang="en-US" sz="1600" dirty="0"/>
              <a:t>= </a:t>
            </a:r>
            <a:r>
              <a:rPr lang="en-US" altLang="en-US" sz="1600" dirty="0"/>
              <a:t>		        </a:t>
            </a:r>
            <a:r>
              <a:rPr lang="id" altLang="en-US" sz="1600" dirty="0"/>
              <a:t>2010);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>
            <a:extLst>
              <a:ext uri="{FF2B5EF4-FFF2-40B4-BE49-F238E27FC236}">
                <a16:creationId xmlns:a16="http://schemas.microsoft.com/office/drawing/2014/main" id="{C93E40A0-9C2A-9D6F-CF4C-634E278238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2450" y="142875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" dirty="0"/>
              <a:t>Set Perbandingan – Klausa “</a:t>
            </a:r>
            <a:r>
              <a:rPr lang="en-US" dirty="0"/>
              <a:t>some</a:t>
            </a:r>
            <a:r>
              <a:rPr lang="id" dirty="0"/>
              <a:t>”.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12F2B53-EEB2-C17A-72DB-0389FB68D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06488"/>
            <a:ext cx="7661275" cy="766762"/>
          </a:xfrm>
        </p:spPr>
        <p:txBody>
          <a:bodyPr>
            <a:normAutofit fontScale="70000" lnSpcReduction="20000"/>
          </a:bodyPr>
          <a:lstStyle/>
          <a:p>
            <a:pPr defTabSz="915988">
              <a:tabLst>
                <a:tab pos="1830388" algn="l"/>
              </a:tabLst>
            </a:pPr>
            <a:r>
              <a:rPr lang="id" altLang="en-US" dirty="0"/>
              <a:t>Temukan nama-nama instruktur yang gajinya lebih besar </a:t>
            </a:r>
            <a:r>
              <a:rPr lang="en-US" altLang="en-US" dirty="0"/>
              <a:t>from</a:t>
            </a:r>
            <a:r>
              <a:rPr lang="id" altLang="en-US" dirty="0"/>
              <a:t> </a:t>
            </a:r>
            <a:r>
              <a:rPr lang="en-US" altLang="en-US" dirty="0"/>
              <a:t>“some”</a:t>
            </a:r>
            <a:r>
              <a:rPr lang="id" altLang="en-US" dirty="0"/>
              <a:t> (minimal satu) instruktur di jurusan Biologi.</a:t>
            </a: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181A26E4-2935-BA87-A3DD-F2B7F565B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5" y="3077369"/>
            <a:ext cx="7235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2" charset="2"/>
              <a:buChar char="n"/>
            </a:pPr>
            <a:r>
              <a:rPr kumimoji="1" lang="id" altLang="en-US"/>
              <a:t>Kueri yang sama menggunakan klausa &gt; 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8133" name="Text Box 5">
            <a:extLst>
              <a:ext uri="{FF2B5EF4-FFF2-40B4-BE49-F238E27FC236}">
                <a16:creationId xmlns:a16="http://schemas.microsoft.com/office/drawing/2014/main" id="{9A75703B-4F07-7DE8-2C46-2594A40A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388" y="3597275"/>
            <a:ext cx="56578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600" b="1" dirty="0"/>
              <a:t>select</a:t>
            </a:r>
            <a:r>
              <a:rPr lang="id" altLang="en-US" sz="1600" b="1" dirty="0"/>
              <a:t> </a:t>
            </a:r>
            <a:r>
              <a:rPr lang="id" altLang="en-US" sz="1600" i="1" dirty="0"/>
              <a:t>nama</a:t>
            </a:r>
          </a:p>
          <a:p>
            <a:r>
              <a:rPr lang="en-US" altLang="en-US" sz="1600" b="1" dirty="0"/>
              <a:t>from</a:t>
            </a:r>
            <a:r>
              <a:rPr lang="id" altLang="en-US" sz="1600" b="1" dirty="0"/>
              <a:t> </a:t>
            </a:r>
            <a:r>
              <a:rPr lang="id" altLang="en-US" sz="1600" i="1" dirty="0"/>
              <a:t>instruktur</a:t>
            </a:r>
          </a:p>
          <a:p>
            <a:r>
              <a:rPr lang="en-US" altLang="en-US" sz="1600" b="1" dirty="0"/>
              <a:t>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gaji </a:t>
            </a:r>
            <a:r>
              <a:rPr lang="id" altLang="en-US" sz="1600" dirty="0"/>
              <a:t>&gt; </a:t>
            </a:r>
            <a:r>
              <a:rPr lang="en-US" altLang="en-US" sz="1600" b="1" dirty="0"/>
              <a:t>some</a:t>
            </a:r>
            <a:r>
              <a:rPr lang="id" altLang="en-US" sz="1600" b="1" dirty="0"/>
              <a:t> </a:t>
            </a:r>
            <a:r>
              <a:rPr lang="id" altLang="en-US" sz="1600" dirty="0"/>
              <a:t>( </a:t>
            </a:r>
            <a:r>
              <a:rPr lang="en-US" altLang="en-US" sz="1600" b="1" dirty="0"/>
              <a:t>select</a:t>
            </a:r>
            <a:r>
              <a:rPr lang="id" altLang="en-US" sz="1600" b="1" dirty="0"/>
              <a:t> </a:t>
            </a:r>
            <a:r>
              <a:rPr lang="id" altLang="en-US" sz="1600" i="1" dirty="0"/>
              <a:t>gaji</a:t>
            </a:r>
          </a:p>
          <a:p>
            <a:r>
              <a:rPr lang="en-US" altLang="en-US" sz="1600" b="1" dirty="0"/>
              <a:t>from</a:t>
            </a:r>
            <a:r>
              <a:rPr lang="id" altLang="en-US" sz="1600" b="1" dirty="0"/>
              <a:t> </a:t>
            </a:r>
            <a:r>
              <a:rPr lang="id" altLang="en-US" sz="1600" i="1" dirty="0"/>
              <a:t>instruktur</a:t>
            </a:r>
          </a:p>
          <a:p>
            <a:r>
              <a:rPr lang="en-US" altLang="en-US" sz="1600" b="1" dirty="0"/>
              <a:t>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nama departemen </a:t>
            </a:r>
            <a:r>
              <a:rPr lang="id" altLang="en-US" sz="1600" dirty="0"/>
              <a:t>= 'Biologi');</a:t>
            </a:r>
          </a:p>
        </p:txBody>
      </p:sp>
      <p:sp>
        <p:nvSpPr>
          <p:cNvPr id="48134" name="Text Box 6">
            <a:extLst>
              <a:ext uri="{FF2B5EF4-FFF2-40B4-BE49-F238E27FC236}">
                <a16:creationId xmlns:a16="http://schemas.microsoft.com/office/drawing/2014/main" id="{FD0C391A-EE79-4D39-72CB-BF71E99CF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1957388"/>
            <a:ext cx="527526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600" b="1" dirty="0"/>
              <a:t>select</a:t>
            </a:r>
            <a:r>
              <a:rPr lang="id" altLang="en-US" sz="1600" b="1" dirty="0"/>
              <a:t> </a:t>
            </a:r>
            <a:r>
              <a:rPr lang="id" altLang="en-US" sz="1600" i="1" dirty="0"/>
              <a:t>T yang berbeda </a:t>
            </a:r>
            <a:r>
              <a:rPr lang="id" altLang="en-US" sz="1600" dirty="0"/>
              <a:t>. </a:t>
            </a:r>
            <a:r>
              <a:rPr lang="id" altLang="en-US" sz="1600" i="1" dirty="0"/>
              <a:t>nama</a:t>
            </a:r>
          </a:p>
          <a:p>
            <a:r>
              <a:rPr lang="en-US" altLang="en-US" sz="1600" b="1" dirty="0"/>
              <a:t>from</a:t>
            </a:r>
            <a:r>
              <a:rPr lang="id" altLang="en-US" sz="1600" b="1" dirty="0"/>
              <a:t> </a:t>
            </a:r>
            <a:r>
              <a:rPr lang="id" altLang="en-US" sz="1600" i="1" dirty="0"/>
              <a:t>instruktur </a:t>
            </a:r>
            <a:r>
              <a:rPr lang="id" altLang="en-US" sz="1600" b="1" dirty="0"/>
              <a:t>sebagai </a:t>
            </a:r>
            <a:r>
              <a:rPr lang="id" altLang="en-US" sz="1600" i="1" dirty="0"/>
              <a:t>T </a:t>
            </a:r>
            <a:r>
              <a:rPr lang="id" altLang="en-US" sz="1600" dirty="0"/>
              <a:t>, </a:t>
            </a:r>
            <a:r>
              <a:rPr lang="id" altLang="en-US" sz="1600" i="1" dirty="0"/>
              <a:t>instruktur </a:t>
            </a:r>
            <a:r>
              <a:rPr lang="id" altLang="en-US" sz="1600" b="1" dirty="0"/>
              <a:t>sebagai </a:t>
            </a:r>
            <a:r>
              <a:rPr lang="id" altLang="en-US" sz="1600" i="1" dirty="0"/>
              <a:t>S</a:t>
            </a:r>
          </a:p>
          <a:p>
            <a:r>
              <a:rPr lang="en-US" altLang="en-US" sz="1600" b="1" dirty="0"/>
              <a:t>where</a:t>
            </a:r>
            <a:r>
              <a:rPr lang="id" altLang="en-US" sz="1600" b="1" dirty="0"/>
              <a:t> </a:t>
            </a:r>
            <a:r>
              <a:rPr lang="id" altLang="en-US" sz="1600" i="1" dirty="0"/>
              <a:t>T.gaji </a:t>
            </a:r>
            <a:r>
              <a:rPr lang="id" altLang="en-US" sz="1600" dirty="0"/>
              <a:t>&gt; </a:t>
            </a:r>
            <a:r>
              <a:rPr lang="id" altLang="en-US" sz="1600" i="1" dirty="0"/>
              <a:t>S.gaji </a:t>
            </a:r>
            <a:r>
              <a:rPr lang="id" altLang="en-US" sz="1600" b="1" dirty="0"/>
              <a:t>dan </a:t>
            </a:r>
            <a:r>
              <a:rPr lang="id" altLang="en-US" sz="1600" i="1" dirty="0"/>
              <a:t>nama S.dept </a:t>
            </a:r>
            <a:r>
              <a:rPr lang="id" altLang="en-US" sz="1600" dirty="0"/>
              <a:t>= 'Biologi';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>
            <a:extLst>
              <a:ext uri="{FF2B5EF4-FFF2-40B4-BE49-F238E27FC236}">
                <a16:creationId xmlns:a16="http://schemas.microsoft.com/office/drawing/2014/main" id="{6886377F-E061-199A-DE11-5C85AE339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 dirty="0"/>
              <a:t>Penggunaan Klausul “</a:t>
            </a:r>
            <a:r>
              <a:rPr lang="en-US" dirty="0"/>
              <a:t>exists</a:t>
            </a:r>
            <a:r>
              <a:rPr lang="id" dirty="0"/>
              <a:t>”.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9EC3F2A-81EF-C7EA-18D5-6D94745D2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" altLang="en-US" dirty="0"/>
              <a:t>Namun cara lain untuk menentukan kueri "Temukan semua mata kuliah yang diajarkan pada semester Musim Gugur 2009 dan semester Musim Semi 2010"</a:t>
            </a:r>
          </a:p>
          <a:p>
            <a:pPr>
              <a:buFont typeface="Monotype Sorts" pitchFamily="2" charset="2"/>
              <a:buNone/>
            </a:pPr>
            <a:r>
              <a:rPr lang="en-US" altLang="en-US" sz="2000" b="1" dirty="0"/>
              <a:t>select</a:t>
            </a:r>
            <a:r>
              <a:rPr lang="id" altLang="en-US" sz="2000" b="1" dirty="0"/>
              <a:t> </a:t>
            </a:r>
            <a:r>
              <a:rPr lang="id" altLang="en-US" sz="2000" i="1" dirty="0"/>
              <a:t>kursus_id</a:t>
            </a:r>
            <a:br>
              <a:rPr lang="en-US" altLang="en-US" sz="2000" i="1" dirty="0"/>
            </a:br>
            <a:r>
              <a:rPr lang="id" altLang="en-US" sz="2000" i="1" dirty="0"/>
              <a:t>   </a:t>
            </a:r>
            <a:r>
              <a:rPr lang="en-US" altLang="en-US" sz="2000" b="1" dirty="0"/>
              <a:t>from</a:t>
            </a:r>
            <a:r>
              <a:rPr lang="id" altLang="en-US" sz="2000" b="1" dirty="0"/>
              <a:t> </a:t>
            </a:r>
            <a:r>
              <a:rPr lang="en-US" altLang="en-US" sz="2000" i="1" dirty="0"/>
              <a:t>section</a:t>
            </a:r>
            <a:r>
              <a:rPr lang="id" altLang="en-US" sz="2000" i="1" dirty="0"/>
              <a:t> </a:t>
            </a:r>
            <a:r>
              <a:rPr lang="en-US" altLang="en-US" sz="2000" b="1" i="1" dirty="0"/>
              <a:t>as</a:t>
            </a:r>
            <a:r>
              <a:rPr lang="id" altLang="en-US" sz="2000" b="1" dirty="0"/>
              <a:t> </a:t>
            </a:r>
            <a:r>
              <a:rPr lang="id" altLang="en-US" sz="2000" i="1" dirty="0"/>
              <a:t>S</a:t>
            </a:r>
            <a:br>
              <a:rPr lang="en-US" altLang="en-US" sz="2000" i="1" dirty="0"/>
            </a:br>
            <a:r>
              <a:rPr lang="id" altLang="en-US" sz="2000" i="1" dirty="0"/>
              <a:t>   </a:t>
            </a:r>
            <a:r>
              <a:rPr lang="en-US" altLang="en-US" sz="2000" b="1" dirty="0"/>
              <a:t>where</a:t>
            </a:r>
            <a:r>
              <a:rPr lang="id" altLang="en-US" sz="2000" b="1" dirty="0"/>
              <a:t> </a:t>
            </a:r>
            <a:r>
              <a:rPr lang="id" altLang="en-US" sz="2000" i="1" dirty="0"/>
              <a:t>semester </a:t>
            </a:r>
            <a:r>
              <a:rPr lang="id" altLang="en-US" sz="2000" dirty="0"/>
              <a:t>= 'Musim Gugur’ </a:t>
            </a:r>
            <a:r>
              <a:rPr lang="id" altLang="en-US" sz="2000" b="1" dirty="0"/>
              <a:t>an</a:t>
            </a:r>
            <a:r>
              <a:rPr lang="en-US" altLang="en-US" sz="2000" b="1" dirty="0"/>
              <a:t>d</a:t>
            </a:r>
            <a:r>
              <a:rPr lang="id" altLang="en-US" sz="2000" b="1" dirty="0"/>
              <a:t> </a:t>
            </a:r>
            <a:r>
              <a:rPr lang="id" altLang="en-US" sz="2000" i="1" dirty="0"/>
              <a:t>tahun </a:t>
            </a:r>
            <a:r>
              <a:rPr lang="id" altLang="en-US" sz="2000" dirty="0"/>
              <a:t>= 2009 </a:t>
            </a:r>
            <a:r>
              <a:rPr lang="en-US" altLang="en-US" sz="2000" dirty="0"/>
              <a:t> </a:t>
            </a:r>
            <a:r>
              <a:rPr lang="id" altLang="en-US" sz="2000" b="1" dirty="0"/>
              <a:t>an</a:t>
            </a:r>
            <a:r>
              <a:rPr lang="en-US" altLang="en-US" sz="2000" b="1" dirty="0"/>
              <a:t>d</a:t>
            </a:r>
            <a:r>
              <a:rPr lang="id" altLang="en-US" sz="2000" b="1" dirty="0"/>
              <a:t> </a:t>
            </a:r>
            <a:br>
              <a:rPr lang="en-US" altLang="en-US" sz="2000" b="1" dirty="0"/>
            </a:br>
            <a:r>
              <a:rPr lang="en-US" altLang="en-US" sz="2000" b="1" dirty="0"/>
              <a:t>   exists</a:t>
            </a:r>
            <a:r>
              <a:rPr lang="id" altLang="en-US" sz="2000" b="1" dirty="0"/>
              <a:t> </a:t>
            </a:r>
            <a:r>
              <a:rPr lang="id" altLang="en-US" sz="2000" dirty="0"/>
              <a:t>( </a:t>
            </a:r>
            <a:r>
              <a:rPr lang="en-US" altLang="en-US" sz="2000" b="1" dirty="0"/>
              <a:t>select</a:t>
            </a:r>
            <a:r>
              <a:rPr lang="id" altLang="en-US" sz="2000" b="1" dirty="0"/>
              <a:t> </a:t>
            </a:r>
            <a:r>
              <a:rPr lang="id" altLang="en-US" sz="2000" dirty="0"/>
              <a:t>*</a:t>
            </a:r>
            <a:br>
              <a:rPr lang="en-US" altLang="en-US" sz="2000" dirty="0"/>
            </a:br>
            <a:r>
              <a:rPr lang="id" altLang="en-US" sz="2000" dirty="0"/>
              <a:t>               </a:t>
            </a:r>
            <a:r>
              <a:rPr lang="en-US" altLang="en-US" sz="2000" b="1" dirty="0"/>
              <a:t>from</a:t>
            </a:r>
            <a:r>
              <a:rPr lang="id" altLang="en-US" sz="2000" b="1" dirty="0"/>
              <a:t> </a:t>
            </a:r>
            <a:r>
              <a:rPr lang="en-US" altLang="en-US" sz="2000" dirty="0"/>
              <a:t>section </a:t>
            </a:r>
            <a:r>
              <a:rPr lang="en-US" altLang="en-US" sz="2000" b="1" dirty="0"/>
              <a:t>as</a:t>
            </a:r>
            <a:r>
              <a:rPr lang="id" altLang="en-US" sz="2000" b="1" dirty="0"/>
              <a:t> </a:t>
            </a:r>
            <a:r>
              <a:rPr lang="id" altLang="en-US" sz="2000" i="1" dirty="0"/>
              <a:t>T</a:t>
            </a:r>
            <a:br>
              <a:rPr lang="en-US" altLang="en-US" sz="2000" i="1" dirty="0"/>
            </a:br>
            <a:r>
              <a:rPr lang="id" altLang="en-US" sz="2000" i="1" dirty="0"/>
              <a:t>               </a:t>
            </a:r>
            <a:r>
              <a:rPr lang="en-US" altLang="en-US" sz="2000" b="1" dirty="0"/>
              <a:t>where</a:t>
            </a:r>
            <a:r>
              <a:rPr lang="id" altLang="en-US" sz="2000" b="1" dirty="0"/>
              <a:t> </a:t>
            </a:r>
            <a:r>
              <a:rPr lang="id" altLang="en-US" sz="2000" i="1" dirty="0"/>
              <a:t>semester </a:t>
            </a:r>
            <a:r>
              <a:rPr lang="id" altLang="en-US" sz="2000" dirty="0"/>
              <a:t>= 'Musim Semi’ </a:t>
            </a:r>
            <a:r>
              <a:rPr lang="id" altLang="en-US" sz="2000" b="1" dirty="0"/>
              <a:t>an</a:t>
            </a:r>
            <a:r>
              <a:rPr lang="en-US" altLang="en-US" sz="2000" b="1" dirty="0"/>
              <a:t>d</a:t>
            </a:r>
            <a:r>
              <a:rPr lang="id" altLang="en-US" sz="2000" b="1" dirty="0"/>
              <a:t> </a:t>
            </a:r>
            <a:r>
              <a:rPr lang="id" altLang="en-US" sz="2000" i="1" dirty="0"/>
              <a:t>tahun </a:t>
            </a:r>
            <a:r>
              <a:rPr lang="id" altLang="en-US" sz="2000" dirty="0"/>
              <a:t>= 2010</a:t>
            </a:r>
            <a:br>
              <a:rPr lang="en-US" altLang="en-US" sz="2000" dirty="0"/>
            </a:br>
            <a:r>
              <a:rPr lang="id" altLang="en-US" sz="2000" dirty="0"/>
              <a:t>               </a:t>
            </a:r>
            <a:r>
              <a:rPr lang="id" altLang="en-US" sz="2000" b="1" dirty="0"/>
              <a:t>an</a:t>
            </a:r>
            <a:r>
              <a:rPr lang="en-US" altLang="en-US" sz="2000" b="1" dirty="0"/>
              <a:t>d</a:t>
            </a:r>
            <a:r>
              <a:rPr lang="id" altLang="en-US" sz="2000" b="1" dirty="0"/>
              <a:t> </a:t>
            </a:r>
            <a:r>
              <a:rPr lang="id" altLang="en-US" sz="2000" i="1" dirty="0"/>
              <a:t>S. </a:t>
            </a:r>
            <a:r>
              <a:rPr lang="id" altLang="en-US" sz="2000" dirty="0"/>
              <a:t>_ </a:t>
            </a:r>
            <a:r>
              <a:rPr lang="id" altLang="en-US" sz="2000" i="1" dirty="0"/>
              <a:t>kursus_id </a:t>
            </a:r>
            <a:r>
              <a:rPr lang="id" altLang="en-US" sz="2000" dirty="0"/>
              <a:t>= </a:t>
            </a:r>
            <a:r>
              <a:rPr lang="id" altLang="en-US" sz="2000" i="1" dirty="0"/>
              <a:t>T </a:t>
            </a:r>
            <a:r>
              <a:rPr lang="id" altLang="en-US" sz="2000" dirty="0"/>
              <a:t>. </a:t>
            </a:r>
            <a:r>
              <a:rPr lang="id" altLang="en-US" sz="2000" i="1" dirty="0"/>
              <a:t>kursus_id </a:t>
            </a:r>
            <a:r>
              <a:rPr lang="id" altLang="en-US" sz="2000" dirty="0"/>
              <a:t>);</a:t>
            </a:r>
          </a:p>
          <a:p>
            <a:pPr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endParaRPr lang="en-US" altLang="en-US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Query</a:t>
            </a:r>
            <a:endParaRPr lang="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69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>
            <a:extLst>
              <a:ext uri="{FF2B5EF4-FFF2-40B4-BE49-F238E27FC236}">
                <a16:creationId xmlns:a16="http://schemas.microsoft.com/office/drawing/2014/main" id="{E274BF98-D551-EB55-315F-F5E826E0FA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" dirty="0"/>
              <a:t>Penggunaan Klausul “</a:t>
            </a:r>
            <a:r>
              <a:rPr lang="en-US" dirty="0"/>
              <a:t>NOT EXISTS</a:t>
            </a:r>
            <a:r>
              <a:rPr lang="id" dirty="0"/>
              <a:t>”.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1BF93AF3-FADC-40B6-595B-193E632499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14450"/>
            <a:ext cx="7661275" cy="876300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461963" algn="l"/>
                <a:tab pos="1027113" algn="l"/>
                <a:tab pos="1547813" algn="l"/>
              </a:tabLst>
            </a:pPr>
            <a:r>
              <a:rPr lang="id" altLang="en-US" dirty="0"/>
              <a:t>Temukan semua mahasiswa yang telah mengambil semua mata kuliah yang ditawarkan di departemen Biologi.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A4C72F77-DDA5-97F3-3960-97E0F1559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09800"/>
            <a:ext cx="616267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kumimoji="1" lang="en-US" altLang="en-US" sz="1600" b="1" dirty="0"/>
              <a:t>Select distinct</a:t>
            </a:r>
            <a:r>
              <a:rPr kumimoji="1" lang="id" altLang="en-US" sz="1600" b="1" dirty="0"/>
              <a:t> </a:t>
            </a:r>
            <a:r>
              <a:rPr kumimoji="1" lang="en-US" altLang="en-US" sz="1600" i="1" dirty="0" err="1"/>
              <a:t>S.ID</a:t>
            </a:r>
            <a:r>
              <a:rPr kumimoji="1" lang="en-US" altLang="en-US" sz="1600" i="1" dirty="0"/>
              <a:t>, </a:t>
            </a:r>
            <a:r>
              <a:rPr kumimoji="1" lang="en-US" altLang="en-US" sz="1600" i="1" dirty="0" err="1"/>
              <a:t>S.name</a:t>
            </a:r>
            <a:endParaRPr kumimoji="1" lang="en-US" altLang="en-US" sz="1600" i="1" dirty="0"/>
          </a:p>
          <a:p>
            <a:r>
              <a:rPr kumimoji="1" lang="en-US" altLang="en-US" sz="1600" b="1" dirty="0"/>
              <a:t>from</a:t>
            </a:r>
            <a:r>
              <a:rPr kumimoji="1" lang="id" altLang="en-US" sz="1600" b="1" dirty="0"/>
              <a:t> </a:t>
            </a:r>
            <a:r>
              <a:rPr kumimoji="1" lang="id" altLang="en-US" sz="1600" i="1" dirty="0"/>
              <a:t>siswa </a:t>
            </a:r>
            <a:r>
              <a:rPr kumimoji="1" lang="id" altLang="en-US" sz="1600" b="1" dirty="0"/>
              <a:t>a</a:t>
            </a:r>
            <a:r>
              <a:rPr kumimoji="1" lang="en-US" altLang="en-US" sz="1600" b="1" dirty="0"/>
              <a:t>s</a:t>
            </a:r>
            <a:r>
              <a:rPr kumimoji="1" lang="id" altLang="en-US" sz="1600" b="1" dirty="0"/>
              <a:t> </a:t>
            </a:r>
            <a:r>
              <a:rPr kumimoji="1" lang="id" altLang="en-US" sz="1600" i="1" dirty="0"/>
              <a:t>S</a:t>
            </a:r>
          </a:p>
          <a:p>
            <a:r>
              <a:rPr kumimoji="1" lang="en-US" altLang="en-US" sz="1600" b="1" dirty="0"/>
              <a:t>where</a:t>
            </a:r>
            <a:r>
              <a:rPr kumimoji="1" lang="id" altLang="en-US" sz="1600" b="1" dirty="0"/>
              <a:t> </a:t>
            </a:r>
            <a:r>
              <a:rPr kumimoji="1" lang="en-US" altLang="en-US" sz="1600" b="1" dirty="0"/>
              <a:t>not exists</a:t>
            </a:r>
            <a:r>
              <a:rPr kumimoji="1" lang="id" altLang="en-US" sz="1600" b="1" dirty="0"/>
              <a:t> </a:t>
            </a:r>
            <a:r>
              <a:rPr kumimoji="1" lang="id" altLang="en-US" sz="1600" dirty="0"/>
              <a:t>( ( </a:t>
            </a:r>
            <a:r>
              <a:rPr kumimoji="1" lang="en-US" altLang="en-US" sz="1600" b="1" dirty="0"/>
              <a:t>select</a:t>
            </a:r>
            <a:r>
              <a:rPr kumimoji="1" lang="id" altLang="en-US" sz="1600" b="1" dirty="0"/>
              <a:t> </a:t>
            </a:r>
            <a:r>
              <a:rPr kumimoji="1" lang="id" altLang="en-US" sz="1600" i="1" dirty="0"/>
              <a:t>course_id</a:t>
            </a:r>
          </a:p>
          <a:p>
            <a:r>
              <a:rPr kumimoji="1" lang="en-US" altLang="en-US" sz="1600" b="1" dirty="0"/>
              <a:t>		from</a:t>
            </a:r>
            <a:r>
              <a:rPr kumimoji="1" lang="id" altLang="en-US" sz="1600" b="1" dirty="0"/>
              <a:t> </a:t>
            </a:r>
            <a:r>
              <a:rPr kumimoji="1" lang="en-US" altLang="en-US" sz="1600" i="1" dirty="0"/>
              <a:t>course</a:t>
            </a:r>
            <a:endParaRPr kumimoji="1" lang="id" altLang="en-US" sz="1600" i="1" dirty="0"/>
          </a:p>
          <a:p>
            <a:r>
              <a:rPr kumimoji="1" lang="en-US" altLang="en-US" sz="1600" b="1" dirty="0"/>
              <a:t>		where</a:t>
            </a:r>
            <a:r>
              <a:rPr kumimoji="1" lang="id" altLang="en-US" sz="1600" b="1" dirty="0"/>
              <a:t> </a:t>
            </a:r>
            <a:r>
              <a:rPr kumimoji="1" lang="id" altLang="en-US" sz="1600" i="1" dirty="0"/>
              <a:t>dept_name </a:t>
            </a:r>
            <a:r>
              <a:rPr kumimoji="1" lang="id" altLang="en-US" sz="1600" dirty="0"/>
              <a:t>= 'Biologi’)</a:t>
            </a:r>
          </a:p>
          <a:p>
            <a:r>
              <a:rPr kumimoji="1" lang="en-US" altLang="en-US" sz="1600" b="1" dirty="0"/>
              <a:t>		except</a:t>
            </a:r>
            <a:endParaRPr kumimoji="1" lang="id" altLang="en-US" sz="1600" b="1" dirty="0"/>
          </a:p>
          <a:p>
            <a:r>
              <a:rPr kumimoji="1" lang="en-US" altLang="en-US" sz="1600" dirty="0"/>
              <a:t>		</a:t>
            </a:r>
            <a:r>
              <a:rPr kumimoji="1" lang="id" altLang="en-US" sz="1600" dirty="0"/>
              <a:t>( </a:t>
            </a:r>
            <a:r>
              <a:rPr kumimoji="1" lang="en-US" altLang="en-US" sz="1600" b="1" dirty="0"/>
              <a:t>select</a:t>
            </a:r>
            <a:r>
              <a:rPr kumimoji="1" lang="id" altLang="en-US" sz="1600" b="1" dirty="0"/>
              <a:t> </a:t>
            </a:r>
            <a:r>
              <a:rPr kumimoji="1" lang="id" altLang="en-US" sz="1600" i="1" dirty="0"/>
              <a:t>T </a:t>
            </a:r>
            <a:r>
              <a:rPr kumimoji="1" lang="id" altLang="en-US" sz="1600" dirty="0"/>
              <a:t>.course_id </a:t>
            </a:r>
            <a:r>
              <a:rPr kumimoji="1" lang="id" altLang="en-US" sz="1600" i="1" dirty="0"/>
              <a:t>_</a:t>
            </a:r>
          </a:p>
          <a:p>
            <a:r>
              <a:rPr kumimoji="1" lang="en-US" altLang="en-US" sz="1600" b="1" dirty="0"/>
              <a:t>		from</a:t>
            </a:r>
            <a:r>
              <a:rPr kumimoji="1" lang="id" altLang="en-US" sz="1600" b="1" dirty="0"/>
              <a:t> </a:t>
            </a:r>
            <a:r>
              <a:rPr kumimoji="1" lang="en-US" altLang="en-US" sz="1600" dirty="0" err="1"/>
              <a:t>mengambil</a:t>
            </a:r>
            <a:r>
              <a:rPr kumimoji="1" lang="en-US" altLang="en-US" sz="1600" b="1" dirty="0"/>
              <a:t> as</a:t>
            </a:r>
            <a:r>
              <a:rPr kumimoji="1" lang="id" altLang="en-US" sz="1600" i="1" dirty="0"/>
              <a:t> T</a:t>
            </a:r>
          </a:p>
          <a:p>
            <a:r>
              <a:rPr kumimoji="1" lang="en-US" altLang="en-US" sz="1600" b="1" dirty="0"/>
              <a:t>		where</a:t>
            </a:r>
            <a:r>
              <a:rPr kumimoji="1" lang="id" altLang="en-US" sz="1600" b="1" dirty="0"/>
              <a:t> </a:t>
            </a:r>
            <a:r>
              <a:rPr kumimoji="1" lang="id" altLang="en-US" sz="1600" i="1" dirty="0"/>
              <a:t>S</a:t>
            </a:r>
            <a:r>
              <a:rPr kumimoji="1" lang="en-US" altLang="en-US" sz="1600" i="1" dirty="0"/>
              <a:t>.</a:t>
            </a:r>
            <a:r>
              <a:rPr kumimoji="1" lang="id" altLang="en-US" sz="1600" i="1" dirty="0"/>
              <a:t>ID </a:t>
            </a:r>
            <a:r>
              <a:rPr kumimoji="1" lang="id" altLang="en-US" sz="1600" dirty="0"/>
              <a:t>= </a:t>
            </a:r>
            <a:r>
              <a:rPr kumimoji="1" lang="id" altLang="en-US" sz="1600" i="1" dirty="0"/>
              <a:t>T</a:t>
            </a:r>
            <a:r>
              <a:rPr kumimoji="1" lang="id" altLang="en-US" sz="1600" dirty="0"/>
              <a:t>.</a:t>
            </a:r>
            <a:r>
              <a:rPr kumimoji="1" lang="en-US" altLang="en-US" sz="1600" dirty="0"/>
              <a:t>ID</a:t>
            </a:r>
            <a:r>
              <a:rPr kumimoji="1" lang="id" altLang="en-US" sz="1600" i="1" dirty="0"/>
              <a:t> </a:t>
            </a:r>
            <a:r>
              <a:rPr kumimoji="1" lang="id" altLang="en-US" sz="1600" dirty="0"/>
              <a:t>));</a:t>
            </a:r>
          </a:p>
          <a:p>
            <a:endParaRPr kumimoji="1" lang="en-US" altLang="en-US" sz="1600" dirty="0"/>
          </a:p>
          <a:p>
            <a:pPr>
              <a:buFontTx/>
              <a:buChar char="•"/>
            </a:pPr>
            <a:r>
              <a:rPr kumimoji="1" lang="id" altLang="en-US" sz="1600" dirty="0"/>
              <a:t>Kueri bersarang pertama mencantumkan semua mata kuliah yang ditawarkan di Biologi</a:t>
            </a:r>
          </a:p>
          <a:p>
            <a:pPr>
              <a:buFontTx/>
              <a:buChar char="•"/>
            </a:pPr>
            <a:r>
              <a:rPr kumimoji="1" lang="id" altLang="en-US" sz="1600" dirty="0"/>
              <a:t>Kueri bertingkat kedua mencantumkan semua mata kuliah yang diambil siswa tertentu</a:t>
            </a:r>
          </a:p>
          <a:p>
            <a:endParaRPr kumimoji="1" lang="en-US" altLang="en-US"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>
            <a:extLst>
              <a:ext uri="{FF2B5EF4-FFF2-40B4-BE49-F238E27FC236}">
                <a16:creationId xmlns:a16="http://schemas.microsoft.com/office/drawing/2014/main" id="{F3FED46B-2195-3FD4-454E-19137A73B9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1050" y="152400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"/>
              <a:t>Uji Tidak Adanya Tupel Duplikat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FA4663A-B28E-C382-9123-C859057570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112838"/>
            <a:ext cx="6965950" cy="4367212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803275" algn="l"/>
                <a:tab pos="1547813" algn="l"/>
              </a:tabLst>
            </a:pPr>
            <a:r>
              <a:rPr lang="id" altLang="en-US" dirty="0"/>
              <a:t>Konstruk </a:t>
            </a:r>
            <a:r>
              <a:rPr lang="id" altLang="en-US" b="1" dirty="0">
                <a:solidFill>
                  <a:srgbClr val="000099"/>
                </a:solidFill>
              </a:rPr>
              <a:t>un</a:t>
            </a:r>
            <a:r>
              <a:rPr lang="en-US" altLang="en-US" b="1" dirty="0" err="1">
                <a:solidFill>
                  <a:srgbClr val="000099"/>
                </a:solidFill>
              </a:rPr>
              <a:t>ique</a:t>
            </a:r>
            <a:r>
              <a:rPr lang="id" altLang="en-US" b="1" dirty="0">
                <a:solidFill>
                  <a:srgbClr val="000099"/>
                </a:solidFill>
              </a:rPr>
              <a:t> </a:t>
            </a:r>
            <a:r>
              <a:rPr lang="id" altLang="en-US" dirty="0"/>
              <a:t>menguji apakah suatu subkueri memiliki tupel duplikat dalam hasilnya.</a:t>
            </a:r>
          </a:p>
          <a:p>
            <a:pPr>
              <a:tabLst>
                <a:tab pos="803275" algn="l"/>
                <a:tab pos="1547813" algn="l"/>
              </a:tabLst>
            </a:pPr>
            <a:r>
              <a:rPr lang="id" altLang="en-US" dirty="0"/>
              <a:t>Konstruk </a:t>
            </a:r>
            <a:r>
              <a:rPr lang="en-US" altLang="en-US" b="1" dirty="0">
                <a:solidFill>
                  <a:srgbClr val="000099"/>
                </a:solidFill>
              </a:rPr>
              <a:t>unique</a:t>
            </a:r>
            <a:r>
              <a:rPr lang="id" altLang="en-US" b="1" dirty="0">
                <a:solidFill>
                  <a:srgbClr val="000099"/>
                </a:solidFill>
              </a:rPr>
              <a:t> </a:t>
            </a:r>
            <a:r>
              <a:rPr lang="id" altLang="en-US" dirty="0"/>
              <a:t>dievaluasi menjadi “benar” jika subkueri tertentu tidak mengandung duplikat.</a:t>
            </a:r>
          </a:p>
          <a:p>
            <a:pPr>
              <a:tabLst>
                <a:tab pos="803275" algn="l"/>
                <a:tab pos="1547813" algn="l"/>
              </a:tabLst>
            </a:pPr>
            <a:r>
              <a:rPr lang="id" altLang="en-US" dirty="0"/>
              <a:t>Temukan semua kursus yang ditawarkan paling banyak satu kali pada tahun 2009</a:t>
            </a:r>
          </a:p>
          <a:p>
            <a:pPr lvl="1">
              <a:buFont typeface="Monotype Sorts" pitchFamily="2" charset="2"/>
              <a:buNone/>
              <a:tabLst>
                <a:tab pos="803275" algn="l"/>
                <a:tab pos="1547813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T.course_id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kursus </a:t>
            </a:r>
            <a:r>
              <a:rPr lang="id" altLang="en-US" b="1" dirty="0"/>
              <a:t>a</a:t>
            </a:r>
            <a:r>
              <a:rPr lang="en-US" altLang="en-US" b="1" dirty="0"/>
              <a:t>s</a:t>
            </a:r>
            <a:r>
              <a:rPr lang="id" altLang="en-US" b="1" dirty="0"/>
              <a:t> </a:t>
            </a:r>
            <a:r>
              <a:rPr lang="id" altLang="en-US" i="1" dirty="0"/>
              <a:t>T </a:t>
            </a:r>
            <a:br>
              <a:rPr lang="en-US" altLang="en-US" i="1" dirty="0"/>
            </a:br>
            <a:r>
              <a:rPr lang="en-US" altLang="en-US" i="1" dirty="0"/>
              <a:t>where unique</a:t>
            </a:r>
            <a:r>
              <a:rPr lang="id" altLang="en-US" b="1" dirty="0"/>
              <a:t> </a:t>
            </a:r>
            <a:r>
              <a:rPr lang="id" altLang="en-US" dirty="0"/>
              <a:t>(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R </a:t>
            </a:r>
            <a:r>
              <a:rPr lang="id" altLang="en-US" dirty="0"/>
              <a:t>.course_id</a:t>
            </a:r>
            <a:r>
              <a:rPr lang="id" altLang="en-US" i="1" dirty="0"/>
              <a:t> </a:t>
            </a:r>
            <a:endParaRPr lang="en-US" altLang="en-US" i="1" dirty="0"/>
          </a:p>
          <a:p>
            <a:pPr lvl="1">
              <a:buFont typeface="Monotype Sorts" pitchFamily="2" charset="2"/>
              <a:buNone/>
              <a:tabLst>
                <a:tab pos="803275" algn="l"/>
                <a:tab pos="1547813" algn="l"/>
              </a:tabLst>
            </a:pPr>
            <a:r>
              <a:rPr lang="en-US" altLang="en-US" i="1" dirty="0"/>
              <a:t>	</a:t>
            </a:r>
            <a:r>
              <a:rPr lang="id" altLang="en-US" i="1" dirty="0"/>
              <a:t>                        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en-US" altLang="en-US" i="1" dirty="0"/>
              <a:t>section</a:t>
            </a:r>
            <a:r>
              <a:rPr lang="en-US" altLang="en-US" b="1" i="1" dirty="0"/>
              <a:t> as</a:t>
            </a:r>
            <a:r>
              <a:rPr lang="id" altLang="en-US" i="1" dirty="0"/>
              <a:t> R</a:t>
            </a:r>
            <a:br>
              <a:rPr lang="en-US" altLang="en-US" i="1" dirty="0"/>
            </a:br>
            <a:r>
              <a:rPr lang="id" altLang="en-US" i="1" dirty="0"/>
              <a:t>                          </a:t>
            </a:r>
            <a:r>
              <a:rPr lang="en-US" altLang="en-US" b="1" dirty="0"/>
              <a:t>where</a:t>
            </a:r>
            <a:r>
              <a:rPr lang="id" altLang="en-US" b="1" dirty="0"/>
              <a:t> </a:t>
            </a:r>
            <a:r>
              <a:rPr lang="id" altLang="en-US" i="1" dirty="0"/>
              <a:t>T.kursus_id </a:t>
            </a:r>
            <a:r>
              <a:rPr lang="id" altLang="en-US" dirty="0"/>
              <a:t>= </a:t>
            </a:r>
            <a:r>
              <a:rPr lang="id" altLang="en-US" i="1" dirty="0"/>
              <a:t>R</a:t>
            </a:r>
            <a:r>
              <a:rPr lang="id" altLang="en-US" dirty="0"/>
              <a:t>.</a:t>
            </a:r>
            <a:r>
              <a:rPr lang="id" altLang="en-US" i="1" dirty="0"/>
              <a:t>kursus_id</a:t>
            </a:r>
            <a:br>
              <a:rPr lang="en-US" altLang="en-US" i="1" dirty="0"/>
            </a:br>
            <a:r>
              <a:rPr lang="id" altLang="en-US" i="1" dirty="0"/>
              <a:t>                          </a:t>
            </a:r>
            <a:r>
              <a:rPr lang="id" altLang="en-US" b="1" dirty="0"/>
              <a:t>an</a:t>
            </a:r>
            <a:r>
              <a:rPr lang="en-US" altLang="en-US" b="1" dirty="0"/>
              <a:t>d</a:t>
            </a:r>
            <a:r>
              <a:rPr lang="id" altLang="en-US" b="1" dirty="0"/>
              <a:t> </a:t>
            </a:r>
            <a:r>
              <a:rPr lang="id" altLang="en-US" i="1" dirty="0"/>
              <a:t>R.tahun </a:t>
            </a:r>
            <a:r>
              <a:rPr lang="id" altLang="en-US" dirty="0"/>
              <a:t>= 2009);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>
            <a:extLst>
              <a:ext uri="{FF2B5EF4-FFF2-40B4-BE49-F238E27FC236}">
                <a16:creationId xmlns:a16="http://schemas.microsoft.com/office/drawing/2014/main" id="{7A6D20B5-1D7A-F97E-4C32-886305CC9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2470150"/>
            <a:ext cx="80772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" dirty="0"/>
              <a:t>Subkueri dalam Klausul Form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159C1C54-1059-A019-5D35-689275ED52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06488"/>
            <a:ext cx="7848600" cy="4876800"/>
          </a:xfrm>
        </p:spPr>
        <p:txBody>
          <a:bodyPr/>
          <a:lstStyle/>
          <a:p>
            <a:pPr>
              <a:tabLst>
                <a:tab pos="1146175" algn="l"/>
                <a:tab pos="1608138" algn="l"/>
                <a:tab pos="1711325" algn="l"/>
              </a:tabLst>
            </a:pPr>
            <a:endParaRPr lang="en-US" altLang="en-US" dirty="0"/>
          </a:p>
          <a:p>
            <a:pPr>
              <a:buFont typeface="Monotype Sorts" pitchFamily="2" charset="2"/>
              <a:buNone/>
              <a:tabLst>
                <a:tab pos="1146175" algn="l"/>
                <a:tab pos="1608138" algn="l"/>
                <a:tab pos="1711325" algn="l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>
            <a:extLst>
              <a:ext uri="{FF2B5EF4-FFF2-40B4-BE49-F238E27FC236}">
                <a16:creationId xmlns:a16="http://schemas.microsoft.com/office/drawing/2014/main" id="{5A03EF32-2490-0036-6D14-002AF726B0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 dirty="0"/>
              <a:t>Subkueri dalam Klaus</a:t>
            </a:r>
            <a:r>
              <a:rPr lang="en-US" dirty="0"/>
              <a:t>a from</a:t>
            </a:r>
            <a:endParaRPr lang="id" dirty="0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61C9566-18C4-8F44-E8FF-F9D6743D37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900" y="1506187"/>
            <a:ext cx="7848600" cy="4876800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1146175" algn="l"/>
                <a:tab pos="1608138" algn="l"/>
                <a:tab pos="1711325" algn="l"/>
              </a:tabLst>
            </a:pPr>
            <a:r>
              <a:rPr lang="id" altLang="en-US" dirty="0"/>
              <a:t>SQL mengizinkan ekspresi subquery untuk digunakan dalam klausa </a:t>
            </a:r>
            <a:r>
              <a:rPr lang="id" altLang="en-US" b="1" dirty="0"/>
              <a:t>from</a:t>
            </a:r>
          </a:p>
          <a:p>
            <a:pPr>
              <a:tabLst>
                <a:tab pos="1146175" algn="l"/>
                <a:tab pos="1608138" algn="l"/>
                <a:tab pos="1711325" algn="l"/>
              </a:tabLst>
            </a:pPr>
            <a:r>
              <a:rPr lang="id" altLang="en-US" dirty="0"/>
              <a:t>Temukan gaji rata-rata instruktur di departemen yang gaji rata-ratanya lebih besar </a:t>
            </a:r>
            <a:r>
              <a:rPr lang="en-US" altLang="en-US" dirty="0"/>
              <a:t>from</a:t>
            </a:r>
            <a:r>
              <a:rPr lang="id" altLang="en-US" dirty="0"/>
              <a:t> $42.000.”</a:t>
            </a:r>
          </a:p>
          <a:p>
            <a:pPr lvl="1">
              <a:buFont typeface="Monotype Sorts" pitchFamily="2" charset="2"/>
              <a:buNone/>
              <a:tabLst>
                <a:tab pos="1146175" algn="l"/>
                <a:tab pos="1608138" algn="l"/>
                <a:tab pos="1711325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, </a:t>
            </a:r>
            <a:r>
              <a:rPr lang="id" altLang="en-US" i="1" dirty="0"/>
              <a:t>avg_salary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dirty="0"/>
              <a:t>(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, </a:t>
            </a:r>
            <a:r>
              <a:rPr lang="id" altLang="en-US" b="1" dirty="0"/>
              <a:t>avg </a:t>
            </a:r>
            <a:r>
              <a:rPr lang="id" altLang="en-US" dirty="0"/>
              <a:t>( </a:t>
            </a:r>
            <a:r>
              <a:rPr lang="id" altLang="en-US" i="1" dirty="0"/>
              <a:t>gaji </a:t>
            </a:r>
            <a:r>
              <a:rPr lang="id" altLang="en-US" dirty="0"/>
              <a:t>) </a:t>
            </a:r>
            <a:r>
              <a:rPr lang="en-US" altLang="en-US" b="1" dirty="0"/>
              <a:t>a</a:t>
            </a:r>
            <a:r>
              <a:rPr lang="id" altLang="en-US" b="1" dirty="0"/>
              <a:t>s </a:t>
            </a:r>
            <a:r>
              <a:rPr lang="id" altLang="en-US" i="1" dirty="0"/>
              <a:t>avg_salary</a:t>
            </a:r>
            <a:br>
              <a:rPr lang="en-US" altLang="en-US" i="1" dirty="0"/>
            </a:br>
            <a:r>
              <a:rPr lang="id" altLang="en-US" i="1" dirty="0"/>
              <a:t>         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  <a:br>
              <a:rPr lang="en-US" altLang="en-US" i="1" dirty="0"/>
            </a:br>
            <a:r>
              <a:rPr lang="id" altLang="en-US" i="1" dirty="0"/>
              <a:t>           </a:t>
            </a:r>
            <a:r>
              <a:rPr lang="en-US" altLang="en-US" b="1" dirty="0"/>
              <a:t>group by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) </a:t>
            </a:r>
            <a:br>
              <a:rPr lang="en-US" altLang="en-US" dirty="0"/>
            </a:br>
            <a:r>
              <a:rPr lang="en-US" altLang="en-US" dirty="0"/>
              <a:t>           where</a:t>
            </a:r>
            <a:r>
              <a:rPr lang="id" altLang="en-US" b="1" dirty="0"/>
              <a:t> </a:t>
            </a:r>
            <a:r>
              <a:rPr lang="en-US" altLang="en-US" dirty="0"/>
              <a:t>avg</a:t>
            </a:r>
            <a:r>
              <a:rPr lang="id" altLang="en-US" i="1" dirty="0"/>
              <a:t>_salary </a:t>
            </a:r>
            <a:r>
              <a:rPr lang="id" altLang="en-US" dirty="0"/>
              <a:t>&gt; 42000;</a:t>
            </a:r>
          </a:p>
          <a:p>
            <a:pPr>
              <a:tabLst>
                <a:tab pos="1146175" algn="l"/>
                <a:tab pos="1608138" algn="l"/>
                <a:tab pos="1711325" algn="l"/>
              </a:tabLst>
            </a:pPr>
            <a:r>
              <a:rPr lang="id" altLang="en-US" dirty="0"/>
              <a:t>Cara lain untuk menulis kueri di atas</a:t>
            </a:r>
          </a:p>
          <a:p>
            <a:pPr lvl="1">
              <a:buFont typeface="Monotype Sorts" pitchFamily="2" charset="2"/>
              <a:buNone/>
              <a:tabLst>
                <a:tab pos="1146175" algn="l"/>
                <a:tab pos="1608138" algn="l"/>
                <a:tab pos="1711325" algn="l"/>
              </a:tabLst>
            </a:pP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, </a:t>
            </a:r>
            <a:r>
              <a:rPr lang="id" altLang="en-US" i="1" dirty="0"/>
              <a:t>avg_salary </a:t>
            </a:r>
            <a:br>
              <a:rPr lang="en-US" altLang="en-US" i="1" dirty="0"/>
            </a:b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dirty="0"/>
              <a:t>(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dept_name</a:t>
            </a:r>
            <a:r>
              <a:rPr lang="id" altLang="en-US" dirty="0"/>
              <a:t>, </a:t>
            </a:r>
            <a:r>
              <a:rPr lang="id" altLang="en-US" b="1" dirty="0"/>
              <a:t>avg </a:t>
            </a:r>
            <a:r>
              <a:rPr lang="id" altLang="en-US" dirty="0"/>
              <a:t>( </a:t>
            </a:r>
            <a:r>
              <a:rPr lang="id" altLang="en-US" i="1" dirty="0"/>
              <a:t>gaji </a:t>
            </a:r>
            <a:r>
              <a:rPr lang="id" altLang="en-US" dirty="0"/>
              <a:t>)</a:t>
            </a:r>
            <a:br>
              <a:rPr lang="en-US" altLang="en-US" i="1" dirty="0"/>
            </a:br>
            <a:r>
              <a:rPr lang="id" altLang="en-US" i="1" dirty="0"/>
              <a:t>         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  <a:br>
              <a:rPr lang="en-US" altLang="en-US" i="1" dirty="0"/>
            </a:br>
            <a:r>
              <a:rPr lang="id" altLang="en-US" i="1" dirty="0"/>
              <a:t> </a:t>
            </a:r>
            <a:r>
              <a:rPr lang="en-US" altLang="en-US" i="1" dirty="0"/>
              <a:t>	     </a:t>
            </a:r>
            <a:r>
              <a:rPr lang="en-US" altLang="en-US" b="1" dirty="0"/>
              <a:t>group by</a:t>
            </a:r>
            <a:r>
              <a:rPr lang="id" altLang="en-US" b="1" dirty="0"/>
              <a:t> </a:t>
            </a:r>
            <a:r>
              <a:rPr lang="id" altLang="en-US" i="1" dirty="0"/>
              <a:t>dept_name </a:t>
            </a:r>
            <a:r>
              <a:rPr lang="id" altLang="en-US" dirty="0"/>
              <a:t>) </a:t>
            </a:r>
            <a:r>
              <a:rPr lang="en-US" altLang="en-US" b="1" dirty="0"/>
              <a:t>as</a:t>
            </a:r>
            <a:r>
              <a:rPr lang="id" altLang="en-US" b="1" dirty="0"/>
              <a:t> </a:t>
            </a:r>
            <a:r>
              <a:rPr lang="id" altLang="en-US" i="1" dirty="0"/>
              <a:t>dept_avg </a:t>
            </a:r>
            <a:r>
              <a:rPr lang="id" altLang="en-US" dirty="0"/>
              <a:t>( </a:t>
            </a:r>
            <a:r>
              <a:rPr lang="id" altLang="en-US" i="1" dirty="0"/>
              <a:t>dept_name </a:t>
            </a:r>
            <a:r>
              <a:rPr lang="id" altLang="en-US" dirty="0"/>
              <a:t>, </a:t>
            </a:r>
            <a:r>
              <a:rPr lang="en-US" altLang="en-US" dirty="0"/>
              <a:t>  	   	      </a:t>
            </a:r>
            <a:r>
              <a:rPr lang="id" altLang="en-US" i="1" dirty="0"/>
              <a:t>avg_salary </a:t>
            </a:r>
            <a:r>
              <a:rPr lang="id" altLang="en-US" dirty="0"/>
              <a:t>)</a:t>
            </a:r>
          </a:p>
          <a:p>
            <a:pPr lvl="1">
              <a:buFont typeface="Monotype Sorts" pitchFamily="2" charset="2"/>
              <a:buNone/>
              <a:tabLst>
                <a:tab pos="1146175" algn="l"/>
                <a:tab pos="1608138" algn="l"/>
                <a:tab pos="1711325" algn="l"/>
              </a:tabLst>
            </a:pPr>
            <a:r>
              <a:rPr lang="en-US" altLang="en-US" b="1" dirty="0"/>
              <a:t>		      where</a:t>
            </a:r>
            <a:r>
              <a:rPr lang="id" altLang="en-US" b="1" dirty="0"/>
              <a:t> </a:t>
            </a:r>
            <a:r>
              <a:rPr lang="en-US" altLang="en-US" dirty="0" err="1"/>
              <a:t>avg_salary</a:t>
            </a:r>
            <a:r>
              <a:rPr lang="id" altLang="en-US" i="1" dirty="0"/>
              <a:t> </a:t>
            </a:r>
            <a:r>
              <a:rPr lang="id" altLang="en-US" dirty="0"/>
              <a:t>&gt; 42000;</a:t>
            </a:r>
          </a:p>
          <a:p>
            <a:pPr>
              <a:tabLst>
                <a:tab pos="1146175" algn="l"/>
                <a:tab pos="1608138" algn="l"/>
                <a:tab pos="1711325" algn="l"/>
              </a:tabLst>
            </a:pPr>
            <a:endParaRPr lang="en-US" altLang="en-US" dirty="0"/>
          </a:p>
          <a:p>
            <a:pPr>
              <a:buFont typeface="Monotype Sorts" pitchFamily="2" charset="2"/>
              <a:buNone/>
              <a:tabLst>
                <a:tab pos="1146175" algn="l"/>
                <a:tab pos="1608138" algn="l"/>
                <a:tab pos="1711325" algn="l"/>
              </a:tabLst>
            </a:pPr>
            <a:endParaRPr lang="en-US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>
            <a:extLst>
              <a:ext uri="{FF2B5EF4-FFF2-40B4-BE49-F238E27FC236}">
                <a16:creationId xmlns:a16="http://schemas.microsoft.com/office/drawing/2014/main" id="{DF3ED286-4EA5-CF9F-50AE-E575874D7D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" dirty="0"/>
              <a:t>Klaus</a:t>
            </a:r>
            <a:r>
              <a:rPr lang="en-US" dirty="0"/>
              <a:t>a with</a:t>
            </a:r>
            <a:endParaRPr lang="id" dirty="0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BDA4E59A-3249-8531-5B9D-EB37CE97DE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421563" cy="4903787"/>
          </a:xfrm>
        </p:spPr>
        <p:txBody>
          <a:bodyPr>
            <a:normAutofit fontScale="85000" lnSpcReduction="20000"/>
          </a:bodyPr>
          <a:lstStyle/>
          <a:p>
            <a:r>
              <a:rPr lang="id" altLang="en-US" dirty="0"/>
              <a:t>Klausa </a:t>
            </a:r>
            <a:r>
              <a:rPr lang="id" altLang="en-US" b="1" dirty="0">
                <a:solidFill>
                  <a:srgbClr val="000099"/>
                </a:solidFill>
              </a:rPr>
              <a:t>with </a:t>
            </a:r>
            <a:r>
              <a:rPr lang="id" altLang="en-US" dirty="0"/>
              <a:t>menyediakan cara untuk mendefinisikan relasi sementara yang definisinya hanya tersedia untuk kueri yang berisi </a:t>
            </a:r>
            <a:r>
              <a:rPr lang="id" altLang="en-US" b="1" dirty="0"/>
              <a:t>with</a:t>
            </a:r>
            <a:r>
              <a:rPr lang="id" altLang="en-US" b="1" dirty="0">
                <a:solidFill>
                  <a:schemeClr val="tx2"/>
                </a:solidFill>
              </a:rPr>
              <a:t> </a:t>
            </a:r>
            <a:r>
              <a:rPr lang="id" altLang="en-US" dirty="0"/>
              <a:t>klausa terjadi.</a:t>
            </a:r>
          </a:p>
          <a:p>
            <a:r>
              <a:rPr lang="id" altLang="en-US" dirty="0"/>
              <a:t>Temukan semua departemen dengan anggaran maksimum </a:t>
            </a:r>
            <a:br>
              <a:rPr lang="en-US" altLang="en-US" dirty="0"/>
            </a:br>
            <a:br>
              <a:rPr lang="en-US" altLang="en-US" b="1" dirty="0"/>
            </a:br>
            <a:r>
              <a:rPr lang="en-US" altLang="en-US" b="1" dirty="0"/>
              <a:t>with</a:t>
            </a:r>
            <a:r>
              <a:rPr lang="id" altLang="en-US" b="1" dirty="0"/>
              <a:t> </a:t>
            </a:r>
            <a:r>
              <a:rPr lang="id" altLang="en-US" i="1" dirty="0"/>
              <a:t>max_budget </a:t>
            </a:r>
            <a:r>
              <a:rPr lang="id" altLang="en-US" dirty="0"/>
              <a:t>( </a:t>
            </a:r>
            <a:r>
              <a:rPr lang="id" altLang="en-US" i="1" dirty="0"/>
              <a:t>value </a:t>
            </a:r>
            <a:r>
              <a:rPr lang="id" altLang="en-US" dirty="0"/>
              <a:t>) </a:t>
            </a:r>
            <a:r>
              <a:rPr lang="en-US" altLang="en-US" b="1" dirty="0"/>
              <a:t>as</a:t>
            </a:r>
            <a:br>
              <a:rPr lang="en-US" altLang="en-US" b="1" dirty="0"/>
            </a:br>
            <a:r>
              <a:rPr lang="id" altLang="en-US" b="1" dirty="0"/>
              <a:t>             </a:t>
            </a:r>
            <a:r>
              <a:rPr lang="id" altLang="en-US" dirty="0"/>
              <a:t>( </a:t>
            </a:r>
            <a:r>
              <a:rPr lang="en-US" altLang="en-US" b="1" dirty="0"/>
              <a:t>select</a:t>
            </a:r>
            <a:r>
              <a:rPr lang="id" altLang="en-US" b="1" dirty="0"/>
              <a:t> ma</a:t>
            </a:r>
            <a:r>
              <a:rPr lang="en-US" altLang="en-US" b="1" dirty="0"/>
              <a:t>x</a:t>
            </a:r>
            <a:r>
              <a:rPr lang="id" altLang="en-US" b="1" dirty="0"/>
              <a:t> </a:t>
            </a:r>
            <a:r>
              <a:rPr lang="id" altLang="en-US" dirty="0"/>
              <a:t>( </a:t>
            </a:r>
            <a:r>
              <a:rPr lang="en-US" altLang="en-US" dirty="0"/>
              <a:t>budget</a:t>
            </a:r>
            <a:r>
              <a:rPr lang="id" altLang="en-US" i="1" dirty="0"/>
              <a:t> </a:t>
            </a:r>
            <a:r>
              <a:rPr lang="id" altLang="en-US" dirty="0"/>
              <a:t>)</a:t>
            </a:r>
            <a:br>
              <a:rPr lang="en-US" altLang="en-US" dirty="0"/>
            </a:br>
            <a:r>
              <a:rPr lang="id" altLang="en-US" dirty="0"/>
              <a:t>            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departemen </a:t>
            </a:r>
            <a:r>
              <a:rPr lang="id" altLang="en-US" dirty="0"/>
              <a:t>)</a:t>
            </a:r>
            <a:br>
              <a:rPr lang="en-US" altLang="en-US" dirty="0"/>
            </a:br>
            <a:r>
              <a:rPr lang="id" altLang="en-US" dirty="0"/>
              <a:t>    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departemen.nama</a:t>
            </a:r>
            <a:br>
              <a:rPr lang="en-US" altLang="en-US" i="1" dirty="0"/>
            </a:br>
            <a:r>
              <a:rPr lang="id" altLang="en-US" i="1" dirty="0"/>
              <a:t>   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departemen </a:t>
            </a:r>
            <a:r>
              <a:rPr lang="id" altLang="en-US" dirty="0"/>
              <a:t>, </a:t>
            </a:r>
            <a:r>
              <a:rPr lang="id" altLang="en-US" i="1" dirty="0"/>
              <a:t>max_budget</a:t>
            </a:r>
            <a:br>
              <a:rPr lang="en-US" altLang="en-US" i="1" dirty="0"/>
            </a:br>
            <a:r>
              <a:rPr lang="id" altLang="en-US" i="1" dirty="0"/>
              <a:t>     </a:t>
            </a:r>
            <a:r>
              <a:rPr lang="en-US" altLang="en-US" b="1" i="1" dirty="0"/>
              <a:t>where </a:t>
            </a:r>
            <a:r>
              <a:rPr lang="id" altLang="en-US" i="1" dirty="0"/>
              <a:t>departemen</a:t>
            </a:r>
            <a:r>
              <a:rPr lang="id" altLang="en-US" dirty="0"/>
              <a:t>. </a:t>
            </a:r>
            <a:r>
              <a:rPr lang="id" altLang="en-US" i="1" dirty="0"/>
              <a:t>anggaran </a:t>
            </a:r>
            <a:r>
              <a:rPr lang="id" altLang="en-US" dirty="0"/>
              <a:t>= </a:t>
            </a:r>
            <a:r>
              <a:rPr lang="en-US" altLang="en-US" dirty="0"/>
              <a:t>							</a:t>
            </a:r>
            <a:r>
              <a:rPr lang="id" altLang="en-US" i="1" dirty="0"/>
              <a:t>max_budget.nilai </a:t>
            </a:r>
            <a:r>
              <a:rPr lang="id" altLang="en-US" dirty="0"/>
              <a:t>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" dirty="0" err="1"/>
              <a:t>STUdi</a:t>
            </a:r>
            <a:r>
              <a:rPr lang="id" dirty="0"/>
              <a:t> </a:t>
            </a:r>
            <a:r>
              <a:rPr lang="id" dirty="0" err="1"/>
              <a:t>kasus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9027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3CA9-D9A8-C8CE-FFDC-33E9BCB83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" dirty="0" err="1"/>
              <a:t>Studi</a:t>
            </a:r>
            <a:r>
              <a:rPr lang="id" dirty="0"/>
              <a:t> </a:t>
            </a:r>
            <a:r>
              <a:rPr lang="id" dirty="0" err="1"/>
              <a:t>kasus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1C54FA-A26B-6F29-0D8F-33AF61D4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" dirty="0"/>
              <a:t>Buat </a:t>
            </a:r>
            <a:r>
              <a:rPr lang="en-US" dirty="0"/>
              <a:t>10 query pada database yang dibuat pada tugas sebelumnya</a:t>
            </a:r>
            <a:endParaRPr lang="id" dirty="0"/>
          </a:p>
        </p:txBody>
      </p:sp>
    </p:spTree>
    <p:extLst>
      <p:ext uri="{BB962C8B-B14F-4D97-AF65-F5344CB8AC3E}">
        <p14:creationId xmlns:p14="http://schemas.microsoft.com/office/powerpoint/2010/main" val="14977865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8AAD-F411-EBC0-7AFE-44D1F5C3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" dirty="0">
                <a:sym typeface="+mn-ea"/>
              </a:rPr>
              <a:t>Referensi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35E07-0BC8-A732-CDF0-9143DD28C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" dirty="0">
                <a:hlinkClick r:id="rId2"/>
              </a:rPr>
              <a:t>https://</a:t>
            </a:r>
            <a:r>
              <a:rPr lang="id" dirty="0" err="1">
                <a:hlinkClick r:id="rId2"/>
              </a:rPr>
              <a:t>learn.microsoft.com</a:t>
            </a:r>
            <a:r>
              <a:rPr lang="id" dirty="0">
                <a:hlinkClick r:id="rId2"/>
              </a:rPr>
              <a:t>/</a:t>
            </a:r>
            <a:r>
              <a:rPr lang="id" dirty="0" err="1">
                <a:hlinkClick r:id="rId2"/>
              </a:rPr>
              <a:t>en</a:t>
            </a:r>
            <a:r>
              <a:rPr lang="id" dirty="0">
                <a:hlinkClick r:id="rId2"/>
              </a:rPr>
              <a:t>-us/office/troubleshoot/access/database-normalization-description</a:t>
            </a:r>
            <a:endParaRPr lang="en-US" dirty="0"/>
          </a:p>
          <a:p>
            <a:r>
              <a:rPr lang="id" dirty="0"/>
              <a:t>https://</a:t>
            </a:r>
            <a:r>
              <a:rPr lang="id" dirty="0" err="1"/>
              <a:t>hackr.io</a:t>
            </a:r>
            <a:r>
              <a:rPr lang="id" dirty="0"/>
              <a:t>/blog/</a:t>
            </a:r>
            <a:r>
              <a:rPr lang="id" dirty="0" err="1"/>
              <a:t>dbms</a:t>
            </a:r>
            <a:r>
              <a:rPr lang="id" dirty="0"/>
              <a:t>-normalization</a:t>
            </a:r>
          </a:p>
          <a:p>
            <a:r>
              <a:rPr lang="id" dirty="0"/>
              <a:t>https://</a:t>
            </a:r>
            <a:r>
              <a:rPr lang="id" dirty="0" err="1"/>
              <a:t>online.visual-paradigm.com</a:t>
            </a:r>
            <a:r>
              <a:rPr lang="id" dirty="0"/>
              <a:t>/knowledge/visual-modeling/conceptual-vs-logical-vs-physical-data-model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7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>
            <a:extLst>
              <a:ext uri="{FF2B5EF4-FFF2-40B4-BE49-F238E27FC236}">
                <a16:creationId xmlns:a16="http://schemas.microsoft.com/office/drawing/2014/main" id="{439EC90C-93A3-121D-87CC-52E413E40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Struktur Kueri Dasar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406669D-A16D-0676-047C-C5CD896CD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1681" y="1541194"/>
            <a:ext cx="7640638" cy="4881562"/>
          </a:xfrm>
          <a:noFill/>
        </p:spPr>
        <p:txBody>
          <a:bodyPr lIns="90488" tIns="44450" rIns="90488" bIns="44450">
            <a:normAutofit fontScale="925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Kueri SQL yang khas memiliki bentuk:</a:t>
            </a:r>
            <a:br>
              <a:rPr lang="en-US" altLang="en-US" dirty="0"/>
            </a:b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A </a:t>
            </a:r>
            <a:r>
              <a:rPr lang="id" altLang="en-US" baseline="-25000" dirty="0"/>
              <a:t>1 </a:t>
            </a:r>
            <a:r>
              <a:rPr lang="id" altLang="en-US" dirty="0"/>
              <a:t>, </a:t>
            </a:r>
            <a:r>
              <a:rPr lang="id" altLang="en-US" i="1" dirty="0"/>
              <a:t>A </a:t>
            </a:r>
            <a:r>
              <a:rPr lang="id" altLang="en-US" baseline="-25000" dirty="0"/>
              <a:t>2 </a:t>
            </a:r>
            <a:r>
              <a:rPr lang="id" altLang="en-US" dirty="0"/>
              <a:t>, ..., </a:t>
            </a:r>
            <a:r>
              <a:rPr lang="id" altLang="en-US" i="1" dirty="0"/>
              <a:t>A </a:t>
            </a:r>
            <a:r>
              <a:rPr lang="id" altLang="en-US" i="1" baseline="-25000" dirty="0"/>
              <a:t>n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from</a:t>
            </a:r>
            <a:r>
              <a:rPr lang="id" altLang="en-US" dirty="0"/>
              <a:t> </a:t>
            </a:r>
            <a:r>
              <a:rPr lang="id" altLang="en-US" i="1" dirty="0"/>
              <a:t>r </a:t>
            </a:r>
            <a:r>
              <a:rPr lang="id" altLang="en-US" baseline="-25000" dirty="0"/>
              <a:t>1 </a:t>
            </a:r>
            <a:r>
              <a:rPr lang="id" altLang="en-US" dirty="0"/>
              <a:t>, </a:t>
            </a:r>
            <a:r>
              <a:rPr lang="id" altLang="en-US" i="1" dirty="0"/>
              <a:t>r </a:t>
            </a:r>
            <a:r>
              <a:rPr lang="id" altLang="en-US" baseline="-25000" dirty="0"/>
              <a:t>2 </a:t>
            </a:r>
            <a:r>
              <a:rPr lang="id" altLang="en-US" dirty="0"/>
              <a:t>, ..., </a:t>
            </a:r>
            <a:r>
              <a:rPr lang="id" altLang="en-US" i="1" dirty="0"/>
              <a:t>r </a:t>
            </a:r>
            <a:r>
              <a:rPr lang="id" altLang="en-US" i="1" baseline="-25000" dirty="0"/>
              <a:t>m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where </a:t>
            </a:r>
            <a:r>
              <a:rPr lang="id" altLang="en-US" i="1" dirty="0"/>
              <a:t>P</a:t>
            </a:r>
            <a:br>
              <a:rPr lang="en-US" altLang="en-US" i="1" dirty="0"/>
            </a:br>
            <a:endParaRPr lang="en-US" altLang="en-US" dirty="0"/>
          </a:p>
          <a:p>
            <a:pPr lvl="1">
              <a:tabLst>
                <a:tab pos="2055813" algn="l"/>
              </a:tabLst>
            </a:pPr>
            <a:r>
              <a:rPr lang="id" altLang="en-US" i="1" dirty="0"/>
              <a:t>A </a:t>
            </a:r>
            <a:r>
              <a:rPr lang="id" altLang="en-US" i="1" baseline="-25000" dirty="0"/>
              <a:t>i </a:t>
            </a:r>
            <a:r>
              <a:rPr lang="id" altLang="en-US" dirty="0"/>
              <a:t>mewakili suatu atribut</a:t>
            </a:r>
          </a:p>
          <a:p>
            <a:pPr lvl="1">
              <a:tabLst>
                <a:tab pos="2055813" algn="l"/>
              </a:tabLst>
            </a:pPr>
            <a:r>
              <a:rPr lang="id" altLang="en-US" i="1" dirty="0"/>
              <a:t>R </a:t>
            </a:r>
            <a:r>
              <a:rPr lang="id" altLang="en-US" i="1" baseline="-25000" dirty="0"/>
              <a:t>i </a:t>
            </a:r>
            <a:r>
              <a:rPr lang="id" altLang="en-US" dirty="0"/>
              <a:t>mewakili suatu relasi</a:t>
            </a:r>
          </a:p>
          <a:p>
            <a:pPr lvl="1">
              <a:tabLst>
                <a:tab pos="2055813" algn="l"/>
              </a:tabLst>
            </a:pPr>
            <a:r>
              <a:rPr lang="id" altLang="en-US" i="1" dirty="0"/>
              <a:t>P </a:t>
            </a:r>
            <a:r>
              <a:rPr lang="id" altLang="en-US" dirty="0"/>
              <a:t>adalah predikat.</a:t>
            </a:r>
          </a:p>
          <a:p>
            <a:pPr>
              <a:tabLst>
                <a:tab pos="2055813" algn="l"/>
              </a:tabLst>
            </a:pPr>
            <a:r>
              <a:rPr lang="id" altLang="en-US" dirty="0"/>
              <a:t>Hasil </a:t>
            </a:r>
            <a:r>
              <a:rPr lang="en-US" altLang="en-US" dirty="0"/>
              <a:t>from</a:t>
            </a:r>
            <a:r>
              <a:rPr lang="id" altLang="en-US" dirty="0"/>
              <a:t> query SQL adalah sebuah relasi.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>
            <a:extLst>
              <a:ext uri="{FF2B5EF4-FFF2-40B4-BE49-F238E27FC236}">
                <a16:creationId xmlns:a16="http://schemas.microsoft.com/office/drawing/2014/main" id="{A233BD81-C77F-AEC2-3109-62559B2A3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Klaus</a:t>
            </a:r>
            <a:r>
              <a:rPr lang="en-US" dirty="0"/>
              <a:t>a</a:t>
            </a:r>
            <a:r>
              <a:rPr lang="id" dirty="0"/>
              <a:t> </a:t>
            </a:r>
            <a:r>
              <a:rPr lang="en-US" dirty="0"/>
              <a:t>select</a:t>
            </a:r>
            <a:endParaRPr lang="id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B3DCDED-9BA8-1DEC-C75A-614F18446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3112" y="1372892"/>
            <a:ext cx="8066088" cy="5165725"/>
          </a:xfrm>
          <a:noFill/>
        </p:spPr>
        <p:txBody>
          <a:bodyPr lIns="90488" tIns="44450" rIns="90488" bIns="44450">
            <a:normAutofit lnSpcReduction="1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Klausa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dirty="0"/>
              <a:t>mencantumkan atribut yang diinginkan dalam hasil kueri</a:t>
            </a:r>
          </a:p>
          <a:p>
            <a:pPr lvl="1">
              <a:tabLst>
                <a:tab pos="2055813" algn="l"/>
              </a:tabLst>
            </a:pPr>
            <a:r>
              <a:rPr lang="id" altLang="en-US" dirty="0"/>
              <a:t>sesuai dengan operasi proyeksi </a:t>
            </a:r>
            <a:r>
              <a:rPr lang="id" altLang="en-US" dirty="0">
                <a:solidFill>
                  <a:srgbClr val="FF0000"/>
                </a:solidFill>
              </a:rPr>
              <a:t>aljabar relasional</a:t>
            </a:r>
          </a:p>
          <a:p>
            <a:pPr>
              <a:lnSpc>
                <a:spcPct val="110000"/>
              </a:lnSpc>
              <a:tabLst>
                <a:tab pos="2055813" algn="l"/>
              </a:tabLst>
            </a:pPr>
            <a:r>
              <a:rPr lang="id" altLang="en-US" dirty="0"/>
              <a:t>Contoh: temukan nama semua instruktur:</a:t>
            </a:r>
            <a:br>
              <a:rPr lang="en-US" altLang="en-US" dirty="0"/>
            </a:br>
            <a:r>
              <a:rPr lang="id" altLang="en-US" dirty="0"/>
              <a:t> 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nama</a:t>
            </a:r>
            <a:br>
              <a:rPr lang="en-US" altLang="en-US" dirty="0"/>
            </a:br>
            <a:r>
              <a:rPr lang="id" altLang="en-US" dirty="0"/>
              <a:t>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  <a:p>
            <a:pPr>
              <a:tabLst>
                <a:tab pos="2055813" algn="l"/>
              </a:tabLst>
            </a:pPr>
            <a:r>
              <a:rPr lang="id" altLang="en-US" dirty="0"/>
              <a:t>CATATAN: Nama SQL tidak peka huruf besar-kecil (</a:t>
            </a:r>
            <a:r>
              <a:rPr lang="en-US" altLang="en-US" dirty="0"/>
              <a:t>tidak case </a:t>
            </a:r>
            <a:r>
              <a:rPr lang="en-US" altLang="en-US" dirty="0" err="1"/>
              <a:t>sensitif</a:t>
            </a:r>
            <a:r>
              <a:rPr lang="id" altLang="en-US" dirty="0"/>
              <a:t>.)</a:t>
            </a:r>
          </a:p>
          <a:p>
            <a:pPr lvl="1">
              <a:tabLst>
                <a:tab pos="2055813" algn="l"/>
              </a:tabLst>
            </a:pPr>
            <a:r>
              <a:rPr lang="id" altLang="en-US" dirty="0"/>
              <a:t>Misalnya, </a:t>
            </a:r>
            <a:r>
              <a:rPr lang="id" altLang="en-US" i="1" dirty="0"/>
              <a:t>Nama </a:t>
            </a:r>
            <a:r>
              <a:rPr lang="id" altLang="en-US" dirty="0"/>
              <a:t>≡ </a:t>
            </a:r>
            <a:r>
              <a:rPr lang="id" altLang="en-US" i="1" dirty="0"/>
              <a:t>NAMA </a:t>
            </a:r>
            <a:r>
              <a:rPr lang="id" altLang="en-US" dirty="0"/>
              <a:t>≡ </a:t>
            </a:r>
            <a:r>
              <a:rPr lang="id" altLang="en-US" i="1" dirty="0"/>
              <a:t>nama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C1E5F409-2F4A-6DE4-83BA-3117A1089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Klausa </a:t>
            </a:r>
            <a:r>
              <a:rPr lang="en-US" dirty="0"/>
              <a:t>select</a:t>
            </a:r>
            <a:r>
              <a:rPr lang="id" dirty="0"/>
              <a:t> (Lanjutan)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48B28F8-FC87-5A2B-1B6F-2AB7FF26DD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475538" cy="4876800"/>
          </a:xfrm>
          <a:noFill/>
        </p:spPr>
        <p:txBody>
          <a:bodyPr lIns="90488" tIns="44450" rIns="90488" bIns="44450">
            <a:normAutofit fontScale="85000" lnSpcReduction="2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SQL memungkinkan duplikat dalam relasi serta hasil kueri.</a:t>
            </a:r>
          </a:p>
          <a:p>
            <a:pPr>
              <a:tabLst>
                <a:tab pos="2055813" algn="l"/>
              </a:tabLst>
            </a:pPr>
            <a:r>
              <a:rPr lang="id" altLang="en-US" dirty="0"/>
              <a:t>Untuk memaksa penghapusan duplikat, masukkan kata kunci </a:t>
            </a:r>
            <a:r>
              <a:rPr lang="en-US" altLang="en-US" b="1" dirty="0">
                <a:solidFill>
                  <a:srgbClr val="000099"/>
                </a:solidFill>
              </a:rPr>
              <a:t>distinct</a:t>
            </a:r>
            <a:r>
              <a:rPr lang="id" altLang="en-US" b="1" dirty="0">
                <a:solidFill>
                  <a:schemeClr val="tx2"/>
                </a:solidFill>
              </a:rPr>
              <a:t> </a:t>
            </a:r>
            <a:r>
              <a:rPr lang="id" altLang="en-US" dirty="0"/>
              <a:t>setelah </a:t>
            </a:r>
            <a:r>
              <a:rPr lang="en-US" altLang="en-US" dirty="0"/>
              <a:t>select</a:t>
            </a:r>
            <a:r>
              <a:rPr lang="id" altLang="en-US" dirty="0"/>
              <a:t> </a:t>
            </a:r>
            <a:r>
              <a:rPr lang="id" altLang="en-US" b="1" dirty="0"/>
              <a:t>.</a:t>
            </a:r>
          </a:p>
          <a:p>
            <a:pPr>
              <a:tabLst>
                <a:tab pos="2055813" algn="l"/>
              </a:tabLst>
            </a:pPr>
            <a:r>
              <a:rPr lang="id" altLang="en-US" dirty="0"/>
              <a:t>Temukan nama departemen semua instruktur, dan hapus duplikatnya</a:t>
            </a:r>
          </a:p>
          <a:p>
            <a:pPr>
              <a:buFont typeface="Monotype Sorts" pitchFamily="2" charset="2"/>
              <a:buNone/>
              <a:tabLst>
                <a:tab pos="2055813" algn="l"/>
              </a:tabLst>
            </a:pPr>
            <a:r>
              <a:rPr lang="id" altLang="en-US" dirty="0"/>
              <a:t>  </a:t>
            </a:r>
            <a:r>
              <a:rPr lang="en-US" altLang="en-US" b="1" dirty="0"/>
              <a:t>select distinct</a:t>
            </a:r>
            <a:r>
              <a:rPr lang="id" altLang="en-US" b="1" dirty="0"/>
              <a:t> </a:t>
            </a:r>
            <a:r>
              <a:rPr lang="id" altLang="en-US" i="1" dirty="0"/>
              <a:t>dept_name</a:t>
            </a:r>
            <a:br>
              <a:rPr lang="en-US" altLang="en-US" dirty="0"/>
            </a:br>
            <a:r>
              <a:rPr lang="id" altLang="en-US" dirty="0"/>
              <a:t>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  <a:p>
            <a:pPr>
              <a:tabLst>
                <a:tab pos="2055813" algn="l"/>
              </a:tabLst>
            </a:pPr>
            <a:r>
              <a:rPr lang="id" altLang="en-US" dirty="0"/>
              <a:t>Kata kunci </a:t>
            </a:r>
            <a:r>
              <a:rPr lang="id" altLang="en-US" b="1" dirty="0"/>
              <a:t>all </a:t>
            </a:r>
            <a:r>
              <a:rPr lang="id" altLang="en-US" dirty="0"/>
              <a:t>menetapkan bahwa duplikat tidak boleh dihapus.</a:t>
            </a:r>
            <a:br>
              <a:rPr lang="en-US" altLang="en-US" dirty="0"/>
            </a:br>
            <a:endParaRPr lang="en-US" altLang="en-US" dirty="0"/>
          </a:p>
          <a:p>
            <a:pPr>
              <a:buFont typeface="Monotype Sorts" pitchFamily="2" charset="2"/>
              <a:buNone/>
              <a:tabLst>
                <a:tab pos="2055813" algn="l"/>
              </a:tabLst>
            </a:pPr>
            <a:r>
              <a:rPr lang="id" altLang="en-US" dirty="0"/>
              <a:t> 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en-US" altLang="en-US" b="1" dirty="0"/>
              <a:t>all</a:t>
            </a:r>
            <a:r>
              <a:rPr lang="id" altLang="en-US" dirty="0"/>
              <a:t> </a:t>
            </a:r>
            <a:r>
              <a:rPr lang="id" altLang="en-US" i="1" dirty="0"/>
              <a:t>nama_departemen</a:t>
            </a:r>
            <a:br>
              <a:rPr lang="en-US" altLang="en-US" i="1" dirty="0"/>
            </a:br>
            <a:r>
              <a:rPr lang="id" altLang="en-US" i="1" dirty="0"/>
              <a:t>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71972C7D-FC6E-A439-D944-D72B73720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en-US" dirty="0" err="1"/>
              <a:t>Klausa</a:t>
            </a:r>
            <a:r>
              <a:rPr lang="en-US" dirty="0"/>
              <a:t> </a:t>
            </a:r>
            <a:r>
              <a:rPr lang="id" dirty="0"/>
              <a:t>select</a:t>
            </a:r>
            <a:r>
              <a:rPr lang="en-US" dirty="0"/>
              <a:t> </a:t>
            </a:r>
            <a:r>
              <a:rPr lang="en-US" dirty="0" err="1"/>
              <a:t>lanjutan</a:t>
            </a:r>
            <a:r>
              <a:rPr lang="en-US" dirty="0"/>
              <a:t>…</a:t>
            </a:r>
            <a:endParaRPr lang="id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0F1CC81-D9ED-B82F-90CE-D7193C320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0146" y="1371600"/>
            <a:ext cx="8072438" cy="5178425"/>
          </a:xfrm>
          <a:noFill/>
        </p:spPr>
        <p:txBody>
          <a:bodyPr lIns="90488" tIns="44450" rIns="90488" bIns="44450">
            <a:normAutofit fontScale="92500" lnSpcReduction="1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asterisk </a:t>
            </a:r>
            <a:r>
              <a:rPr lang="en-US" altLang="en-US" dirty="0"/>
              <a:t>pada </a:t>
            </a:r>
            <a:r>
              <a:rPr lang="en-US" altLang="en-US" dirty="0" err="1"/>
              <a:t>klausa</a:t>
            </a:r>
            <a:r>
              <a:rPr lang="id" altLang="en-US" dirty="0"/>
              <a:t> select </a:t>
            </a:r>
            <a:r>
              <a:rPr lang="en-US" altLang="en-US" dirty="0"/>
              <a:t>berarti </a:t>
            </a:r>
            <a:r>
              <a:rPr lang="id" altLang="en-US" dirty="0"/>
              <a:t>“</a:t>
            </a:r>
            <a:r>
              <a:rPr lang="en-US" altLang="en-US" dirty="0"/>
              <a:t>semua </a:t>
            </a:r>
            <a:r>
              <a:rPr lang="en-US" altLang="en-US" dirty="0" err="1"/>
              <a:t>atribut</a:t>
            </a:r>
            <a:r>
              <a:rPr lang="id" altLang="en-US" dirty="0"/>
              <a:t>”</a:t>
            </a:r>
          </a:p>
          <a:p>
            <a:pPr>
              <a:buFont typeface="Monotype Sorts" pitchFamily="2" charset="2"/>
              <a:buNone/>
              <a:tabLst>
                <a:tab pos="2055813" algn="l"/>
              </a:tabLst>
            </a:pPr>
            <a:r>
              <a:rPr lang="en-US" altLang="en-US" b="1" dirty="0"/>
              <a:t>	select</a:t>
            </a:r>
            <a:r>
              <a:rPr lang="id" altLang="en-US" b="1" dirty="0"/>
              <a:t> </a:t>
            </a:r>
            <a:r>
              <a:rPr lang="id" altLang="en-US" dirty="0"/>
              <a:t>*</a:t>
            </a:r>
            <a:br>
              <a:rPr lang="en-US" altLang="en-US" dirty="0"/>
            </a:br>
            <a:r>
              <a:rPr lang="id" altLang="en-US" dirty="0"/>
              <a:t>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  <a:p>
            <a:pPr>
              <a:tabLst>
                <a:tab pos="2055813" algn="l"/>
              </a:tabLst>
            </a:pPr>
            <a:r>
              <a:rPr lang="id" altLang="en-US" dirty="0"/>
              <a:t>Atribut dapat berupa klausa with </a:t>
            </a:r>
            <a:r>
              <a:rPr lang="id" altLang="en-US" b="1" dirty="0"/>
              <a:t>from secara literal</a:t>
            </a:r>
          </a:p>
          <a:p>
            <a:pPr>
              <a:buFont typeface="Monotype Sorts" pitchFamily="2" charset="2"/>
              <a:buNone/>
              <a:tabLst>
                <a:tab pos="2055813" algn="l"/>
              </a:tabLst>
            </a:pPr>
            <a:r>
              <a:rPr lang="en-US" altLang="en-US" b="1" dirty="0"/>
              <a:t>	select</a:t>
            </a:r>
            <a:r>
              <a:rPr lang="id" altLang="en-US" b="1" dirty="0"/>
              <a:t> </a:t>
            </a:r>
            <a:r>
              <a:rPr lang="id" altLang="en-US" dirty="0"/>
              <a:t>'A'</a:t>
            </a:r>
            <a:br>
              <a:rPr lang="en-US" altLang="en-US" dirty="0"/>
            </a:br>
            <a:r>
              <a:rPr lang="id" altLang="en-US" dirty="0"/>
              <a:t>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  <a:p>
            <a:pPr lvl="1">
              <a:tabLst>
                <a:tab pos="2055813" algn="l"/>
              </a:tabLst>
            </a:pPr>
            <a:r>
              <a:rPr lang="id" altLang="en-US" dirty="0"/>
              <a:t>Hasilnya adalah tabel dengan satu kolom dan </a:t>
            </a:r>
            <a:r>
              <a:rPr lang="id" altLang="en-US" i="1" dirty="0"/>
              <a:t>N </a:t>
            </a:r>
            <a:r>
              <a:rPr lang="id" altLang="en-US" dirty="0"/>
              <a:t>baris (jumlah tupel pada tabel </a:t>
            </a:r>
            <a:r>
              <a:rPr lang="id" altLang="en-US" i="1" dirty="0"/>
              <a:t>instruktur </a:t>
            </a:r>
            <a:r>
              <a:rPr lang="id" altLang="en-US" dirty="0"/>
              <a:t>), setiap baris bernilai “A”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2478A08E-69B2-3FF8-8EB6-62DF4DFF8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Klausa </a:t>
            </a:r>
            <a:r>
              <a:rPr lang="en-US" dirty="0"/>
              <a:t>select</a:t>
            </a:r>
            <a:r>
              <a:rPr lang="id" dirty="0"/>
              <a:t>an (Lanjutan)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53AF07D-90E9-9C5D-523D-A85EEE99A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2462" y="1447800"/>
            <a:ext cx="7839075" cy="5178425"/>
          </a:xfrm>
          <a:noFill/>
        </p:spPr>
        <p:txBody>
          <a:bodyPr lIns="90488" tIns="44450" rIns="90488" bIns="44450">
            <a:normAutofit fontScale="92500" lnSpcReduction="20000"/>
          </a:bodyPr>
          <a:lstStyle/>
          <a:p>
            <a:pPr>
              <a:tabLst>
                <a:tab pos="2055813" algn="l"/>
              </a:tabLst>
            </a:pPr>
            <a:r>
              <a:rPr lang="id" altLang="en-US" dirty="0"/>
              <a:t>Klausa </a:t>
            </a:r>
            <a:r>
              <a:rPr lang="en-US" altLang="en-US" b="1" dirty="0">
                <a:solidFill>
                  <a:srgbClr val="000099"/>
                </a:solidFill>
              </a:rPr>
              <a:t>select</a:t>
            </a:r>
            <a:r>
              <a:rPr lang="id" altLang="en-US" b="1" dirty="0">
                <a:solidFill>
                  <a:srgbClr val="000099"/>
                </a:solidFill>
              </a:rPr>
              <a:t> </a:t>
            </a:r>
            <a:r>
              <a:rPr lang="id" altLang="en-US" dirty="0"/>
              <a:t>dapat berisi ekspresi aritmatika yang melibatkan operasi, +, –, </a:t>
            </a:r>
            <a:r>
              <a:rPr lang="id" altLang="en-US" dirty="0">
                <a:latin typeface="Symbol" panose="05050102010706020507" pitchFamily="18" charset="2"/>
              </a:rPr>
              <a:t> </a:t>
            </a:r>
            <a:r>
              <a:rPr lang="id" altLang="en-US" dirty="0"/>
              <a:t>, dan /, dan beroperasi pada konstanta atau atribut tupel.</a:t>
            </a:r>
          </a:p>
          <a:p>
            <a:pPr lvl="1">
              <a:tabLst>
                <a:tab pos="2055813" algn="l"/>
              </a:tabLst>
            </a:pPr>
            <a:r>
              <a:rPr lang="en-US" altLang="en-US" dirty="0"/>
              <a:t>Query</a:t>
            </a:r>
            <a:r>
              <a:rPr lang="id" altLang="en-US" dirty="0"/>
              <a:t>: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r>
              <a:rPr lang="en-US" altLang="en-US" b="1" dirty="0"/>
              <a:t>            select</a:t>
            </a:r>
            <a:r>
              <a:rPr lang="id" altLang="en-US" dirty="0"/>
              <a:t> </a:t>
            </a:r>
            <a:r>
              <a:rPr lang="id" altLang="en-US" i="1" dirty="0"/>
              <a:t>ID, nama, gaji/12</a:t>
            </a:r>
            <a:br>
              <a:rPr lang="en-US" altLang="en-US" dirty="0"/>
            </a:br>
            <a:r>
              <a:rPr lang="id" altLang="en-US" dirty="0"/>
              <a:t>                  </a:t>
            </a:r>
            <a:r>
              <a:rPr lang="en-US" altLang="en-US" b="1" dirty="0"/>
              <a:t>from</a:t>
            </a:r>
            <a:r>
              <a:rPr lang="id" altLang="en-US" b="1" dirty="0"/>
              <a:t> </a:t>
            </a:r>
            <a:r>
              <a:rPr lang="id" altLang="en-US" i="1" dirty="0"/>
              <a:t>instruktur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r>
              <a:rPr lang="id" altLang="en-US" i="1" dirty="0"/>
              <a:t> </a:t>
            </a:r>
            <a:r>
              <a:rPr lang="en-US" altLang="en-US" i="1" dirty="0"/>
              <a:t>   </a:t>
            </a:r>
            <a:r>
              <a:rPr lang="id" altLang="en-US" dirty="0"/>
              <a:t>akan mengembalikan relasi yang sama dengan relasi </a:t>
            </a:r>
            <a:r>
              <a:rPr lang="id" altLang="en-US" i="1" dirty="0"/>
              <a:t>instruktur </a:t>
            </a:r>
            <a:r>
              <a:rPr lang="id" altLang="en-US" dirty="0"/>
              <a:t>, hanya saja nilai atribut </a:t>
            </a:r>
            <a:r>
              <a:rPr lang="id" altLang="en-US" i="1" dirty="0"/>
              <a:t>gaji </a:t>
            </a:r>
            <a:r>
              <a:rPr lang="id" altLang="en-US" dirty="0"/>
              <a:t>dibagi 12.</a:t>
            </a:r>
          </a:p>
          <a:p>
            <a:pPr lvl="1">
              <a:tabLst>
                <a:tab pos="2055813" algn="l"/>
              </a:tabLst>
            </a:pPr>
            <a:r>
              <a:rPr lang="id" altLang="en-US" dirty="0"/>
              <a:t>Dapat mengganti nama “</a:t>
            </a:r>
            <a:r>
              <a:rPr lang="en-US" altLang="en-US" dirty="0" err="1"/>
              <a:t>gaji</a:t>
            </a:r>
            <a:r>
              <a:rPr lang="id" altLang="en-US" i="1" dirty="0"/>
              <a:t>/12” </a:t>
            </a:r>
            <a:r>
              <a:rPr lang="id" altLang="en-US" dirty="0"/>
              <a:t>menggunakan klausa </a:t>
            </a:r>
            <a:r>
              <a:rPr lang="id" altLang="en-US" b="1" dirty="0"/>
              <a:t>as </a:t>
            </a:r>
            <a:r>
              <a:rPr lang="id" altLang="en-US" dirty="0"/>
              <a:t>:</a:t>
            </a:r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r>
              <a:rPr lang="id" altLang="en-US" i="1" dirty="0"/>
              <a:t>         </a:t>
            </a:r>
            <a:r>
              <a:rPr lang="en-US" altLang="en-US" b="1" dirty="0"/>
              <a:t>select</a:t>
            </a:r>
            <a:r>
              <a:rPr lang="id" altLang="en-US" b="1" dirty="0"/>
              <a:t> </a:t>
            </a:r>
            <a:r>
              <a:rPr lang="id" altLang="en-US" i="1" dirty="0"/>
              <a:t>ID, nama, gaji/12 </a:t>
            </a:r>
            <a:r>
              <a:rPr lang="en-US" altLang="en-US" b="1" i="1" dirty="0"/>
              <a:t>as</a:t>
            </a:r>
            <a:r>
              <a:rPr lang="id" altLang="en-US" b="1" dirty="0"/>
              <a:t> </a:t>
            </a:r>
            <a:r>
              <a:rPr lang="id" altLang="en-US" i="1" dirty="0"/>
              <a:t>gaji_bulanan</a:t>
            </a:r>
            <a:br>
              <a:rPr lang="en-US" altLang="en-US" i="1" dirty="0"/>
            </a:br>
            <a:endParaRPr lang="en-US" altLang="en-US" dirty="0"/>
          </a:p>
          <a:p>
            <a:pPr lvl="1">
              <a:tabLst>
                <a:tab pos="2055813" algn="l"/>
              </a:tabLst>
            </a:pPr>
            <a:endParaRPr lang="en-US" altLang="en-US" dirty="0"/>
          </a:p>
          <a:p>
            <a:pPr lvl="1"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dirty="0"/>
          </a:p>
          <a:p>
            <a:pPr>
              <a:buFont typeface="Monotype Sorts" pitchFamily="2" charset="2"/>
              <a:buNone/>
              <a:tabLst>
                <a:tab pos="2055813" algn="l"/>
              </a:tabLst>
            </a:pPr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284CF4E3-11F3-0581-3AE7-E7050B8F7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ctr"/>
          <a:lstStyle/>
          <a:p>
            <a:pPr>
              <a:defRPr/>
            </a:pPr>
            <a:r>
              <a:rPr lang="id" dirty="0"/>
              <a:t>Klausul </a:t>
            </a:r>
            <a:r>
              <a:rPr lang="en-US" dirty="0"/>
              <a:t>where</a:t>
            </a:r>
            <a:endParaRPr lang="id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D35D7C3-0866-5170-9254-7E1D9D97D6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7379"/>
            <a:ext cx="7461250" cy="4876800"/>
          </a:xfrm>
          <a:noFill/>
        </p:spPr>
        <p:txBody>
          <a:bodyPr lIns="90488" tIns="44450" rIns="90488" bIns="44450">
            <a:normAutofit fontScale="85000" lnSpcReduction="10000"/>
          </a:bodyPr>
          <a:lstStyle/>
          <a:p>
            <a:pPr>
              <a:tabLst>
                <a:tab pos="1311275" algn="l"/>
              </a:tabLst>
            </a:pPr>
            <a:r>
              <a:rPr lang="en-US" altLang="en-US" sz="2400" dirty="0"/>
              <a:t>where</a:t>
            </a:r>
            <a:r>
              <a:rPr lang="id" altLang="en-US" sz="2400" dirty="0"/>
              <a:t> </a:t>
            </a:r>
            <a:r>
              <a:rPr lang="id" altLang="en-US" sz="2400" b="1" dirty="0">
                <a:solidFill>
                  <a:srgbClr val="000099"/>
                </a:solidFill>
              </a:rPr>
              <a:t>_</a:t>
            </a:r>
            <a:r>
              <a:rPr lang="id" altLang="en-US" sz="2400" b="1" dirty="0"/>
              <a:t> </a:t>
            </a:r>
            <a:r>
              <a:rPr lang="id" altLang="en-US" sz="2400" dirty="0"/>
              <a:t>klausa menentukan kondisi yang harus dipenuhi oleh hasil</a:t>
            </a:r>
          </a:p>
          <a:p>
            <a:pPr lvl="1">
              <a:tabLst>
                <a:tab pos="1311275" algn="l"/>
              </a:tabLst>
            </a:pPr>
            <a:r>
              <a:rPr lang="id" altLang="en-US" sz="1800" dirty="0"/>
              <a:t>Sesuai dengan pemilihan predikat aljabar relasional.</a:t>
            </a:r>
          </a:p>
          <a:p>
            <a:pPr>
              <a:tabLst>
                <a:tab pos="1311275" algn="l"/>
              </a:tabLst>
            </a:pPr>
            <a:r>
              <a:rPr lang="id" altLang="en-US" sz="2400" dirty="0"/>
              <a:t>Untuk menemukan semua instruktur di Comp. Sains. departemen</a:t>
            </a:r>
          </a:p>
          <a:p>
            <a:pPr>
              <a:buFont typeface="Monotype Sorts" pitchFamily="2" charset="2"/>
              <a:buNone/>
              <a:tabLst>
                <a:tab pos="1311275" algn="l"/>
              </a:tabLst>
            </a:pPr>
            <a:r>
              <a:rPr lang="en-US" altLang="en-US" sz="2400" b="1" dirty="0"/>
              <a:t>		select</a:t>
            </a:r>
            <a:r>
              <a:rPr lang="id" altLang="en-US" sz="2400" b="1" dirty="0"/>
              <a:t> </a:t>
            </a:r>
            <a:r>
              <a:rPr lang="id" altLang="en-US" sz="2400" i="1" dirty="0"/>
              <a:t>nama</a:t>
            </a:r>
            <a:br>
              <a:rPr lang="en-US" altLang="en-US" sz="2400" i="1" dirty="0"/>
            </a:br>
            <a:r>
              <a:rPr lang="en-US" altLang="en-US" sz="2400" i="1" dirty="0"/>
              <a:t>		</a:t>
            </a:r>
            <a:r>
              <a:rPr lang="id" altLang="en-US" sz="2400" i="1" dirty="0"/>
              <a:t> </a:t>
            </a:r>
            <a:r>
              <a:rPr lang="en-US" altLang="en-US" sz="2400" b="1" dirty="0"/>
              <a:t>from</a:t>
            </a:r>
            <a:r>
              <a:rPr lang="id" altLang="en-US" sz="2400" b="1" dirty="0"/>
              <a:t> </a:t>
            </a:r>
            <a:r>
              <a:rPr lang="id" altLang="en-US" sz="2400" i="1" dirty="0"/>
              <a:t>instruktur</a:t>
            </a:r>
            <a:br>
              <a:rPr lang="en-US" altLang="en-US" sz="2400" i="1" dirty="0"/>
            </a:br>
            <a:r>
              <a:rPr lang="id" altLang="en-US" sz="2400" i="1" dirty="0"/>
              <a:t> </a:t>
            </a:r>
            <a:r>
              <a:rPr lang="en-US" altLang="en-US" sz="2400" i="1" dirty="0"/>
              <a:t>		 </a:t>
            </a:r>
            <a:r>
              <a:rPr lang="en-US" altLang="en-US" sz="2400" b="1" i="1" dirty="0"/>
              <a:t>where</a:t>
            </a:r>
            <a:r>
              <a:rPr lang="id" altLang="en-US" sz="2400" b="1" dirty="0"/>
              <a:t> </a:t>
            </a:r>
            <a:r>
              <a:rPr lang="id" altLang="en-US" sz="2400" i="1" dirty="0"/>
              <a:t>nama_departemen =</a:t>
            </a:r>
            <a:r>
              <a:rPr lang="id" altLang="en-US" sz="2400" dirty="0"/>
              <a:t> </a:t>
            </a:r>
            <a:r>
              <a:rPr lang="id" altLang="en-US" sz="2400" i="1" dirty="0"/>
              <a:t>' </a:t>
            </a:r>
            <a:r>
              <a:rPr lang="id" altLang="en-US" sz="2400" dirty="0"/>
              <a:t>Komp. Sains.'</a:t>
            </a:r>
          </a:p>
          <a:p>
            <a:pPr>
              <a:tabLst>
                <a:tab pos="1311275" algn="l"/>
              </a:tabLst>
            </a:pPr>
            <a:r>
              <a:rPr lang="id" altLang="en-US" sz="2400" dirty="0"/>
              <a:t>Hasil perbandingan dapat digabungkan menggunakan kata penghubung logis </a:t>
            </a:r>
            <a:r>
              <a:rPr lang="en-US" altLang="en-US" sz="2400" b="1" dirty="0"/>
              <a:t>and</a:t>
            </a:r>
            <a:r>
              <a:rPr lang="id" altLang="en-US" sz="2400" b="1" dirty="0"/>
              <a:t>, </a:t>
            </a:r>
            <a:r>
              <a:rPr lang="en-US" altLang="en-US" sz="2400" b="1" dirty="0"/>
              <a:t>or</a:t>
            </a:r>
            <a:r>
              <a:rPr lang="id" altLang="en-US" sz="2400" b="1" dirty="0"/>
              <a:t>, </a:t>
            </a:r>
            <a:r>
              <a:rPr lang="id" altLang="en-US" sz="2400" dirty="0"/>
              <a:t>dan </a:t>
            </a:r>
            <a:r>
              <a:rPr lang="en-US" altLang="en-US" sz="2400" b="1" dirty="0"/>
              <a:t>not</a:t>
            </a:r>
            <a:endParaRPr lang="id" altLang="en-US" sz="2400" b="1" dirty="0"/>
          </a:p>
          <a:p>
            <a:pPr lvl="1">
              <a:tabLst>
                <a:tab pos="1311275" algn="l"/>
              </a:tabLst>
            </a:pPr>
            <a:r>
              <a:rPr lang="id" altLang="en-US" sz="1800" dirty="0"/>
              <a:t>Untuk menemukan semua instruktur di Comp. Sains. departemen dengan gaji&gt; 80000</a:t>
            </a:r>
          </a:p>
          <a:p>
            <a:pPr lvl="1">
              <a:buFont typeface="Monotype Sorts" pitchFamily="2" charset="2"/>
              <a:buNone/>
              <a:tabLst>
                <a:tab pos="1311275" algn="l"/>
              </a:tabLst>
            </a:pPr>
            <a:r>
              <a:rPr lang="en-US" altLang="en-US" sz="1800" b="1" dirty="0"/>
              <a:t>	select</a:t>
            </a:r>
            <a:r>
              <a:rPr lang="id" altLang="en-US" sz="1800" b="1" dirty="0"/>
              <a:t> </a:t>
            </a:r>
            <a:r>
              <a:rPr lang="id" altLang="en-US" sz="1800" i="1" dirty="0"/>
              <a:t>nama</a:t>
            </a:r>
            <a:br>
              <a:rPr lang="en-US" altLang="en-US" sz="1800" i="1" dirty="0"/>
            </a:br>
            <a:r>
              <a:rPr lang="en-US" altLang="en-US" sz="1800" i="1" dirty="0"/>
              <a:t>	</a:t>
            </a:r>
            <a:r>
              <a:rPr lang="id" altLang="en-US" sz="1800" i="1" dirty="0"/>
              <a:t> </a:t>
            </a:r>
            <a:r>
              <a:rPr lang="en-US" altLang="en-US" sz="1800" b="1" dirty="0"/>
              <a:t>from</a:t>
            </a:r>
            <a:r>
              <a:rPr lang="id" altLang="en-US" sz="1800" b="1" dirty="0"/>
              <a:t> </a:t>
            </a:r>
            <a:r>
              <a:rPr lang="id" altLang="en-US" sz="1800" i="1" dirty="0"/>
              <a:t>instruktur</a:t>
            </a:r>
            <a:br>
              <a:rPr lang="en-US" altLang="en-US" sz="1800" i="1" dirty="0"/>
            </a:br>
            <a:r>
              <a:rPr lang="en-US" altLang="en-US" sz="1800" i="1" dirty="0"/>
              <a:t>	</a:t>
            </a:r>
            <a:r>
              <a:rPr lang="id" altLang="en-US" sz="1800" i="1" dirty="0"/>
              <a:t> </a:t>
            </a:r>
            <a:r>
              <a:rPr lang="en-US" altLang="en-US" sz="1800" b="1" i="1" dirty="0"/>
              <a:t>where</a:t>
            </a:r>
            <a:r>
              <a:rPr lang="id" altLang="en-US" sz="1800" b="1" dirty="0"/>
              <a:t> </a:t>
            </a:r>
            <a:r>
              <a:rPr lang="id" altLang="en-US" sz="1800" i="1" dirty="0"/>
              <a:t>nama_departemen =</a:t>
            </a:r>
            <a:r>
              <a:rPr lang="id" altLang="en-US" sz="1800" dirty="0"/>
              <a:t> </a:t>
            </a:r>
            <a:r>
              <a:rPr lang="id" altLang="en-US" sz="1800" i="1" dirty="0"/>
              <a:t>' </a:t>
            </a:r>
            <a:r>
              <a:rPr lang="id" altLang="en-US" sz="1800" dirty="0"/>
              <a:t>Komp. Sains.’</a:t>
            </a:r>
            <a:r>
              <a:rPr lang="id" altLang="en-US" sz="1800" i="1" dirty="0"/>
              <a:t>  </a:t>
            </a:r>
            <a:r>
              <a:rPr lang="en-US" altLang="en-US" sz="1800" b="1" i="1" dirty="0"/>
              <a:t>and</a:t>
            </a:r>
            <a:r>
              <a:rPr lang="id" altLang="en-US" sz="1800" b="1" dirty="0"/>
              <a:t> </a:t>
            </a:r>
            <a:r>
              <a:rPr lang="id" altLang="en-US" sz="1800" i="1" dirty="0"/>
              <a:t>gaji </a:t>
            </a:r>
            <a:r>
              <a:rPr lang="id" altLang="en-US" sz="1800" dirty="0"/>
              <a:t>&gt; 80000</a:t>
            </a:r>
          </a:p>
          <a:p>
            <a:pPr>
              <a:buFont typeface="Monotype Sorts" pitchFamily="2" charset="2"/>
              <a:buNone/>
              <a:tabLst>
                <a:tab pos="1311275" algn="l"/>
              </a:tabLst>
            </a:pPr>
            <a:endParaRPr lang="en-US" altLang="en-US" sz="2400" dirty="0"/>
          </a:p>
          <a:p>
            <a:pPr>
              <a:tabLst>
                <a:tab pos="1311275" algn="l"/>
              </a:tabLst>
            </a:pPr>
            <a:r>
              <a:rPr lang="id" altLang="en-US" sz="2400" dirty="0"/>
              <a:t>Perbandingan dapat diterapkan pada hasil ekspresi aritmatika.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7855</TotalTime>
  <Words>2295</Words>
  <Application>Microsoft Office PowerPoint</Application>
  <PresentationFormat>On-screen Show (4:3)</PresentationFormat>
  <Paragraphs>260</Paragraphs>
  <Slides>37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Calibri</vt:lpstr>
      <vt:lpstr>Century Gothic</vt:lpstr>
      <vt:lpstr>Franklin Gothic Book</vt:lpstr>
      <vt:lpstr>Franklin Gothic Medium</vt:lpstr>
      <vt:lpstr>Helvetica</vt:lpstr>
      <vt:lpstr>Monotype Sorts</vt:lpstr>
      <vt:lpstr>Symbol</vt:lpstr>
      <vt:lpstr>Times New Roman</vt:lpstr>
      <vt:lpstr>Wingdings 2</vt:lpstr>
      <vt:lpstr>Trek</vt:lpstr>
      <vt:lpstr>Data Dasar</vt:lpstr>
      <vt:lpstr>MATERI</vt:lpstr>
      <vt:lpstr>Query</vt:lpstr>
      <vt:lpstr>Struktur Kueri Dasar</vt:lpstr>
      <vt:lpstr>Klausa select</vt:lpstr>
      <vt:lpstr>Klausa select (Lanjutan)</vt:lpstr>
      <vt:lpstr>Klausa select lanjutan…</vt:lpstr>
      <vt:lpstr>Klausa selectan (Lanjutan)</vt:lpstr>
      <vt:lpstr>Klausul where</vt:lpstr>
      <vt:lpstr>Klausul from</vt:lpstr>
      <vt:lpstr>Produk Kartesius</vt:lpstr>
      <vt:lpstr>Contoh</vt:lpstr>
      <vt:lpstr>Operasi Ganti Nama</vt:lpstr>
      <vt:lpstr>Operasi String</vt:lpstr>
      <vt:lpstr>Operasi String (Lanjutan)</vt:lpstr>
      <vt:lpstr>Memesan Tampilan Tupel</vt:lpstr>
      <vt:lpstr>where Klausul Predikat</vt:lpstr>
      <vt:lpstr>set Operasi (Lanjutan)</vt:lpstr>
      <vt:lpstr>Nilai NULL</vt:lpstr>
      <vt:lpstr>Fungsi Agregat</vt:lpstr>
      <vt:lpstr>Fungsi Agregat (Lanjutan)</vt:lpstr>
      <vt:lpstr>Fungsi Agregat – Kelompokkan Berdasarkan</vt:lpstr>
      <vt:lpstr>Sub QUERY/nested query</vt:lpstr>
      <vt:lpstr>Subkueri Bersarang</vt:lpstr>
      <vt:lpstr>Subkueri di Klausul Where</vt:lpstr>
      <vt:lpstr>Subkueri di Klausul Where</vt:lpstr>
      <vt:lpstr>Tetapkan Keanggotaan</vt:lpstr>
      <vt:lpstr>Set Perbandingan – Klausa “some”.</vt:lpstr>
      <vt:lpstr>Penggunaan Klausul “exists”.</vt:lpstr>
      <vt:lpstr>Penggunaan Klausul “NOT EXISTS”.</vt:lpstr>
      <vt:lpstr>Uji Tidak Adanya Tupel Duplikat</vt:lpstr>
      <vt:lpstr>Subkueri dalam Klausul Form</vt:lpstr>
      <vt:lpstr>Subkueri dalam Klausa from</vt:lpstr>
      <vt:lpstr>Klausa with</vt:lpstr>
      <vt:lpstr>STUdi kasus</vt:lpstr>
      <vt:lpstr>Studi kasus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dedariku</dc:creator>
  <cp:lastModifiedBy>imsuartana</cp:lastModifiedBy>
  <cp:revision>148</cp:revision>
  <cp:lastPrinted>2013-09-23T13:04:35Z</cp:lastPrinted>
  <dcterms:created xsi:type="dcterms:W3CDTF">2012-12-06T02:49:22Z</dcterms:created>
  <dcterms:modified xsi:type="dcterms:W3CDTF">2023-11-01T16:41:05Z</dcterms:modified>
</cp:coreProperties>
</file>