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6" r:id="rId1"/>
  </p:sld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61" r:id="rId13"/>
    <p:sldId id="262" r:id="rId14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36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87869FC-C1B9-4949-9A6D-C0D114F60FA8}" type="datetimeFigureOut">
              <a:rPr lang="id-ID" smtClean="0"/>
              <a:t>20/10/2020</a:t>
            </a:fld>
            <a:endParaRPr lang="id-ID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6AD93A8-DAF6-42C7-8137-D897DAEC55D9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869FC-C1B9-4949-9A6D-C0D114F60FA8}" type="datetimeFigureOut">
              <a:rPr lang="id-ID" smtClean="0"/>
              <a:t>20/10/2020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D93A8-DAF6-42C7-8137-D897DAEC55D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687869FC-C1B9-4949-9A6D-C0D114F60FA8}" type="datetimeFigureOut">
              <a:rPr lang="id-ID" smtClean="0"/>
              <a:t>20/10/2020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AD93A8-DAF6-42C7-8137-D897DAEC55D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869FC-C1B9-4949-9A6D-C0D114F60FA8}" type="datetimeFigureOut">
              <a:rPr lang="id-ID" smtClean="0"/>
              <a:t>20/10/2020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D93A8-DAF6-42C7-8137-D897DAEC55D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87869FC-C1B9-4949-9A6D-C0D114F60FA8}" type="datetimeFigureOut">
              <a:rPr lang="id-ID" smtClean="0"/>
              <a:t>20/10/2020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B6AD93A8-DAF6-42C7-8137-D897DAEC55D9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869FC-C1B9-4949-9A6D-C0D114F60FA8}" type="datetimeFigureOut">
              <a:rPr lang="id-ID" smtClean="0"/>
              <a:t>20/10/2020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D93A8-DAF6-42C7-8137-D897DAEC55D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869FC-C1B9-4949-9A6D-C0D114F60FA8}" type="datetimeFigureOut">
              <a:rPr lang="id-ID" smtClean="0"/>
              <a:t>20/10/2020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D93A8-DAF6-42C7-8137-D897DAEC55D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869FC-C1B9-4949-9A6D-C0D114F60FA8}" type="datetimeFigureOut">
              <a:rPr lang="id-ID" smtClean="0"/>
              <a:t>20/10/2020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D93A8-DAF6-42C7-8137-D897DAEC55D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87869FC-C1B9-4949-9A6D-C0D114F60FA8}" type="datetimeFigureOut">
              <a:rPr lang="id-ID" smtClean="0"/>
              <a:t>20/10/2020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D93A8-DAF6-42C7-8137-D897DAEC55D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869FC-C1B9-4949-9A6D-C0D114F60FA8}" type="datetimeFigureOut">
              <a:rPr lang="id-ID" smtClean="0"/>
              <a:t>20/10/2020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D93A8-DAF6-42C7-8137-D897DAEC55D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869FC-C1B9-4949-9A6D-C0D114F60FA8}" type="datetimeFigureOut">
              <a:rPr lang="id-ID" smtClean="0"/>
              <a:t>20/10/2020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D93A8-DAF6-42C7-8137-D897DAEC55D9}" type="slidenum">
              <a:rPr lang="id-ID" smtClean="0"/>
              <a:t>‹#›</a:t>
            </a:fld>
            <a:endParaRPr lang="id-ID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687869FC-C1B9-4949-9A6D-C0D114F60FA8}" type="datetimeFigureOut">
              <a:rPr lang="id-ID" smtClean="0"/>
              <a:t>20/10/2020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AD93A8-DAF6-42C7-8137-D897DAEC55D9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1520" y="836712"/>
            <a:ext cx="7704856" cy="3384376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id-ID" sz="4800" dirty="0" smtClean="0"/>
              <a:t>PENEGAKAN HUKUM LINGKUNGAN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err="1" smtClean="0"/>
              <a:t>Penyelesaian</a:t>
            </a:r>
            <a:r>
              <a:rPr lang="en-US" sz="4800" dirty="0" smtClean="0"/>
              <a:t> </a:t>
            </a:r>
            <a:r>
              <a:rPr lang="en-US" sz="4800" dirty="0" err="1" smtClean="0"/>
              <a:t>sengketa</a:t>
            </a:r>
            <a:r>
              <a:rPr lang="en-US" sz="4800" dirty="0" smtClean="0"/>
              <a:t> di </a:t>
            </a:r>
            <a:r>
              <a:rPr lang="en-US" sz="4800" dirty="0" err="1" smtClean="0"/>
              <a:t>luar</a:t>
            </a:r>
            <a:r>
              <a:rPr lang="en-US" sz="4800" dirty="0" smtClean="0"/>
              <a:t> </a:t>
            </a:r>
            <a:r>
              <a:rPr lang="en-US" sz="4800" dirty="0" err="1" smtClean="0"/>
              <a:t>pengadilan</a:t>
            </a:r>
            <a:endParaRPr lang="id-ID" sz="4800" dirty="0"/>
          </a:p>
        </p:txBody>
      </p:sp>
    </p:spTree>
    <p:extLst>
      <p:ext uri="{BB962C8B-B14F-4D97-AF65-F5344CB8AC3E}">
        <p14:creationId xmlns:p14="http://schemas.microsoft.com/office/powerpoint/2010/main" val="1962132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7239000" cy="576304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/>
              <a:t>Penyelesaian</a:t>
            </a:r>
            <a:r>
              <a:rPr lang="en-US" dirty="0"/>
              <a:t> </a:t>
            </a:r>
            <a:r>
              <a:rPr lang="en-US" dirty="0" err="1"/>
              <a:t>sengketa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ketiga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memperhatikan</a:t>
            </a:r>
            <a:r>
              <a:rPr lang="en-US" dirty="0"/>
              <a:t> </a:t>
            </a:r>
            <a:r>
              <a:rPr lang="en-US" dirty="0" err="1"/>
              <a:t>prinsip-prinsip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berikut</a:t>
            </a:r>
            <a:r>
              <a:rPr lang="en-US" dirty="0" smtClean="0"/>
              <a:t> </a:t>
            </a:r>
            <a:r>
              <a:rPr lang="en-US" dirty="0"/>
              <a:t>: </a:t>
            </a:r>
            <a:endParaRPr lang="en-US" dirty="0" smtClean="0"/>
          </a:p>
          <a:p>
            <a:r>
              <a:rPr lang="en-US" dirty="0" err="1"/>
              <a:t>P</a:t>
            </a:r>
            <a:r>
              <a:rPr lang="en-US" dirty="0" err="1" smtClean="0"/>
              <a:t>ertama</a:t>
            </a:r>
            <a:r>
              <a:rPr lang="en-US" dirty="0"/>
              <a:t>, para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suka</a:t>
            </a:r>
            <a:r>
              <a:rPr lang="en-US" dirty="0"/>
              <a:t> </a:t>
            </a:r>
            <a:r>
              <a:rPr lang="en-US" dirty="0" err="1"/>
              <a:t>rela</a:t>
            </a:r>
            <a:r>
              <a:rPr lang="en-US" dirty="0"/>
              <a:t> </a:t>
            </a:r>
            <a:r>
              <a:rPr lang="en-US" dirty="0" err="1"/>
              <a:t>bersedia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berkeinginan</a:t>
            </a:r>
            <a:r>
              <a:rPr lang="en-US" dirty="0"/>
              <a:t> </a:t>
            </a:r>
            <a:r>
              <a:rPr lang="en-US" dirty="0" err="1"/>
              <a:t>menyelesaikan</a:t>
            </a:r>
            <a:r>
              <a:rPr lang="en-US" dirty="0"/>
              <a:t> </a:t>
            </a:r>
            <a:r>
              <a:rPr lang="en-US" dirty="0" err="1"/>
              <a:t>sengketa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bermusyawarah</a:t>
            </a:r>
            <a:r>
              <a:rPr lang="en-US" dirty="0"/>
              <a:t>; </a:t>
            </a:r>
            <a:endParaRPr lang="en-US" dirty="0" smtClean="0"/>
          </a:p>
          <a:p>
            <a:r>
              <a:rPr lang="en-US" dirty="0" err="1"/>
              <a:t>K</a:t>
            </a:r>
            <a:r>
              <a:rPr lang="en-US" dirty="0" err="1" smtClean="0"/>
              <a:t>edua</a:t>
            </a:r>
            <a:r>
              <a:rPr lang="en-US" dirty="0"/>
              <a:t>,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ketiga</a:t>
            </a:r>
            <a:r>
              <a:rPr lang="en-US" dirty="0"/>
              <a:t> yang </a:t>
            </a:r>
            <a:r>
              <a:rPr lang="en-US" dirty="0" err="1"/>
              <a:t>bertindak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fasilitator</a:t>
            </a:r>
            <a:r>
              <a:rPr lang="en-US" dirty="0"/>
              <a:t>/mediator/arbiter di </a:t>
            </a:r>
            <a:r>
              <a:rPr lang="en-US" dirty="0" err="1"/>
              <a:t>setujui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para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netral</a:t>
            </a:r>
            <a:r>
              <a:rPr lang="en-US" dirty="0"/>
              <a:t>; </a:t>
            </a:r>
            <a:endParaRPr lang="en-US" dirty="0" smtClean="0"/>
          </a:p>
          <a:p>
            <a:r>
              <a:rPr lang="en-US" dirty="0" err="1"/>
              <a:t>K</a:t>
            </a:r>
            <a:r>
              <a:rPr lang="en-US" dirty="0" err="1" smtClean="0"/>
              <a:t>etiga</a:t>
            </a:r>
            <a:r>
              <a:rPr lang="en-US" dirty="0"/>
              <a:t>, </a:t>
            </a:r>
            <a:r>
              <a:rPr lang="en-US" dirty="0" err="1"/>
              <a:t>masing-masing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bertahan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posisinya</a:t>
            </a:r>
            <a:r>
              <a:rPr lang="en-US" dirty="0"/>
              <a:t>; </a:t>
            </a:r>
            <a:endParaRPr lang="en-US" dirty="0" smtClean="0"/>
          </a:p>
          <a:p>
            <a:r>
              <a:rPr lang="en-US" dirty="0" err="1"/>
              <a:t>K</a:t>
            </a:r>
            <a:r>
              <a:rPr lang="en-US" dirty="0" err="1" smtClean="0"/>
              <a:t>eempat</a:t>
            </a:r>
            <a:r>
              <a:rPr lang="en-US" dirty="0"/>
              <a:t>, para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kecurigaan</a:t>
            </a:r>
            <a:r>
              <a:rPr lang="en-US" dirty="0"/>
              <a:t> yang </a:t>
            </a:r>
            <a:r>
              <a:rPr lang="en-US" dirty="0" err="1"/>
              <a:t>berlebihan</a:t>
            </a:r>
            <a:r>
              <a:rPr lang="en-US" dirty="0"/>
              <a:t>; </a:t>
            </a:r>
            <a:endParaRPr lang="en-US" dirty="0" smtClean="0"/>
          </a:p>
          <a:p>
            <a:r>
              <a:rPr lang="en-US" dirty="0" err="1" smtClean="0"/>
              <a:t>Kelima</a:t>
            </a:r>
            <a:r>
              <a:rPr lang="en-US" dirty="0"/>
              <a:t>, </a:t>
            </a:r>
            <a:r>
              <a:rPr lang="en-US" dirty="0" err="1"/>
              <a:t>persyaratan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tuntutan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rasional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36021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7239000" cy="5619024"/>
          </a:xfrm>
        </p:spPr>
        <p:txBody>
          <a:bodyPr/>
          <a:lstStyle/>
          <a:p>
            <a:r>
              <a:rPr lang="en-US" dirty="0" err="1"/>
              <a:t>Penyelesaian</a:t>
            </a:r>
            <a:r>
              <a:rPr lang="en-US" dirty="0"/>
              <a:t> </a:t>
            </a:r>
            <a:r>
              <a:rPr lang="en-US" dirty="0" err="1"/>
              <a:t>sengketa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 di </a:t>
            </a:r>
            <a:r>
              <a:rPr lang="en-US" dirty="0" err="1"/>
              <a:t>luar</a:t>
            </a:r>
            <a:r>
              <a:rPr lang="en-US" dirty="0"/>
              <a:t> </a:t>
            </a:r>
            <a:r>
              <a:rPr lang="en-US" dirty="0" err="1"/>
              <a:t>pengadilan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pilihan</a:t>
            </a:r>
            <a:r>
              <a:rPr lang="en-US" dirty="0"/>
              <a:t> para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sukarela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Para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bebas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lembaga</a:t>
            </a:r>
            <a:r>
              <a:rPr lang="en-US" dirty="0"/>
              <a:t> </a:t>
            </a:r>
            <a:r>
              <a:rPr lang="en-US" dirty="0" err="1"/>
              <a:t>penyedia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 yang </a:t>
            </a:r>
            <a:r>
              <a:rPr lang="en-US" dirty="0" err="1"/>
              <a:t>membantu</a:t>
            </a:r>
            <a:r>
              <a:rPr lang="en-US" dirty="0"/>
              <a:t> </a:t>
            </a:r>
            <a:r>
              <a:rPr lang="en-US" dirty="0" err="1"/>
              <a:t>penyelesaian</a:t>
            </a:r>
            <a:r>
              <a:rPr lang="en-US" dirty="0"/>
              <a:t> </a:t>
            </a:r>
            <a:r>
              <a:rPr lang="en-US" dirty="0" err="1"/>
              <a:t>sengketa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Lembaga</a:t>
            </a:r>
            <a:r>
              <a:rPr lang="en-US" dirty="0" smtClean="0"/>
              <a:t> </a:t>
            </a:r>
            <a:r>
              <a:rPr lang="en-US" dirty="0" err="1"/>
              <a:t>penyedia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menyediakan</a:t>
            </a:r>
            <a:r>
              <a:rPr lang="en-US" dirty="0"/>
              <a:t> </a:t>
            </a:r>
            <a:r>
              <a:rPr lang="en-US" dirty="0" err="1"/>
              <a:t>pelayanan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penyelesaian</a:t>
            </a:r>
            <a:r>
              <a:rPr lang="en-US" dirty="0"/>
              <a:t> </a:t>
            </a:r>
            <a:r>
              <a:rPr lang="en-US" dirty="0" err="1"/>
              <a:t>sengketa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bantuan</a:t>
            </a:r>
            <a:r>
              <a:rPr lang="en-US" dirty="0"/>
              <a:t> arbiter </a:t>
            </a:r>
            <a:r>
              <a:rPr lang="en-US" dirty="0" err="1"/>
              <a:t>atau</a:t>
            </a:r>
            <a:r>
              <a:rPr lang="en-US" dirty="0"/>
              <a:t> mediator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ketiga</a:t>
            </a:r>
            <a:r>
              <a:rPr lang="en-US" dirty="0"/>
              <a:t> </a:t>
            </a:r>
            <a:r>
              <a:rPr lang="en-US" dirty="0" err="1"/>
              <a:t>lainnya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2255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id-ID" dirty="0" smtClean="0"/>
              <a:t>PENYELESAIAN SENGKETA LINGKUNGAN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40"/>
            <a:ext cx="7931224" cy="4137323"/>
          </a:xfrm>
        </p:spPr>
        <p:txBody>
          <a:bodyPr>
            <a:normAutofit/>
          </a:bodyPr>
          <a:lstStyle/>
          <a:p>
            <a:r>
              <a:rPr lang="id-ID" sz="2800" dirty="0" smtClean="0"/>
              <a:t>Dapat ditempuh melalui pengadilan atau di luar pengadilan</a:t>
            </a:r>
          </a:p>
          <a:p>
            <a:r>
              <a:rPr lang="id-ID" sz="2800" dirty="0" smtClean="0"/>
              <a:t>Pilihan penyelesaian sengketa lingkungan dapat dilakukan secara sukarela oleh para pihak yang bersengketa</a:t>
            </a:r>
          </a:p>
          <a:p>
            <a:r>
              <a:rPr lang="id-ID" sz="2800" dirty="0" smtClean="0"/>
              <a:t>Gugatan melalui pengadilan hanya dapat ditempuh jika penyelesaian sengketa di luar pengadilan dinyatakan tidak berhasil</a:t>
            </a:r>
            <a:endParaRPr lang="id-ID" sz="2800" dirty="0"/>
          </a:p>
        </p:txBody>
      </p:sp>
    </p:spTree>
    <p:extLst>
      <p:ext uri="{BB962C8B-B14F-4D97-AF65-F5344CB8AC3E}">
        <p14:creationId xmlns:p14="http://schemas.microsoft.com/office/powerpoint/2010/main" val="37882906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/>
            <a:r>
              <a:rPr lang="id-ID" dirty="0" smtClean="0"/>
              <a:t>Penyelesaian sengketa lingkungan di luar pengadilan dilakukan untuk mencapai kesepakatan  :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4864"/>
            <a:ext cx="7715200" cy="3921299"/>
          </a:xfrm>
        </p:spPr>
        <p:txBody>
          <a:bodyPr>
            <a:normAutofit/>
          </a:bodyPr>
          <a:lstStyle/>
          <a:p>
            <a:r>
              <a:rPr lang="id-ID" sz="2800" dirty="0" smtClean="0"/>
              <a:t>Bentuk dan besarnya ganti rugi;</a:t>
            </a:r>
          </a:p>
          <a:p>
            <a:r>
              <a:rPr lang="id-ID" sz="2800" dirty="0" smtClean="0"/>
              <a:t>Tindakan pemulihan akibat pencemaran dan/atau perusakan;</a:t>
            </a:r>
          </a:p>
          <a:p>
            <a:r>
              <a:rPr lang="id-ID" sz="2800" dirty="0" smtClean="0"/>
              <a:t>Tindakan tertentu untuk menjamin tidak akan terulangnya pencemaran dan/atau perusakan;</a:t>
            </a:r>
          </a:p>
          <a:p>
            <a:r>
              <a:rPr lang="id-ID" sz="2800" dirty="0" smtClean="0"/>
              <a:t>Tindakan untuk mencegah timbulnya dampak negatif terhadap lingkungan hidup.</a:t>
            </a:r>
            <a:endParaRPr lang="id-ID" sz="2800" dirty="0"/>
          </a:p>
        </p:txBody>
      </p:sp>
    </p:spTree>
    <p:extLst>
      <p:ext uri="{BB962C8B-B14F-4D97-AF65-F5344CB8AC3E}">
        <p14:creationId xmlns:p14="http://schemas.microsoft.com/office/powerpoint/2010/main" val="1251065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020728"/>
          </a:xfrm>
        </p:spPr>
        <p:txBody>
          <a:bodyPr>
            <a:noAutofit/>
          </a:bodyPr>
          <a:lstStyle/>
          <a:p>
            <a:r>
              <a:rPr lang="en-US" sz="3600" b="0" cap="none" dirty="0" err="1">
                <a:ln>
                  <a:noFill/>
                </a:ln>
                <a:solidFill>
                  <a:prstClr val="black"/>
                </a:solidFill>
                <a:ea typeface="+mn-ea"/>
                <a:cs typeface="+mn-cs"/>
              </a:rPr>
              <a:t>P</a:t>
            </a:r>
            <a:r>
              <a:rPr lang="en-US" sz="3600" b="0" cap="none" dirty="0" err="1" smtClean="0">
                <a:ln>
                  <a:noFill/>
                </a:ln>
                <a:solidFill>
                  <a:prstClr val="black"/>
                </a:solidFill>
                <a:ea typeface="+mn-ea"/>
                <a:cs typeface="+mn-cs"/>
              </a:rPr>
              <a:t>enyelesaian</a:t>
            </a:r>
            <a:r>
              <a:rPr lang="en-US" sz="3600" b="0" cap="none" dirty="0" smtClean="0">
                <a:ln>
                  <a:noFill/>
                </a:ln>
                <a:solidFill>
                  <a:prstClr val="black"/>
                </a:solidFill>
                <a:ea typeface="+mn-ea"/>
                <a:cs typeface="+mn-cs"/>
              </a:rPr>
              <a:t> </a:t>
            </a:r>
            <a:r>
              <a:rPr lang="en-US" sz="3600" b="0" cap="none" dirty="0" err="1">
                <a:ln>
                  <a:noFill/>
                </a:ln>
                <a:solidFill>
                  <a:prstClr val="black"/>
                </a:solidFill>
                <a:ea typeface="+mn-ea"/>
                <a:cs typeface="+mn-cs"/>
              </a:rPr>
              <a:t>sengketa</a:t>
            </a:r>
            <a:r>
              <a:rPr lang="en-US" sz="3600" b="0" cap="none" dirty="0">
                <a:ln>
                  <a:noFill/>
                </a:ln>
                <a:solidFill>
                  <a:prstClr val="black"/>
                </a:solidFill>
                <a:ea typeface="+mn-ea"/>
                <a:cs typeface="+mn-cs"/>
              </a:rPr>
              <a:t> di </a:t>
            </a:r>
            <a:r>
              <a:rPr lang="en-US" sz="3600" b="0" cap="none" dirty="0" err="1">
                <a:ln>
                  <a:noFill/>
                </a:ln>
                <a:solidFill>
                  <a:prstClr val="black"/>
                </a:solidFill>
                <a:ea typeface="+mn-ea"/>
                <a:cs typeface="+mn-cs"/>
              </a:rPr>
              <a:t>luar</a:t>
            </a:r>
            <a:r>
              <a:rPr lang="en-US" sz="3600" b="0" cap="none" dirty="0">
                <a:ln>
                  <a:noFill/>
                </a:ln>
                <a:solidFill>
                  <a:prstClr val="black"/>
                </a:solidFill>
                <a:ea typeface="+mn-ea"/>
                <a:cs typeface="+mn-cs"/>
              </a:rPr>
              <a:t> </a:t>
            </a:r>
            <a:r>
              <a:rPr lang="en-US" sz="3600" b="0" cap="none" dirty="0" err="1">
                <a:ln>
                  <a:noFill/>
                </a:ln>
                <a:solidFill>
                  <a:prstClr val="black"/>
                </a:solidFill>
                <a:ea typeface="+mn-ea"/>
                <a:cs typeface="+mn-cs"/>
              </a:rPr>
              <a:t>pengadilan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/>
              <a:t>U</a:t>
            </a:r>
            <a:r>
              <a:rPr lang="en-US" dirty="0" err="1" smtClean="0"/>
              <a:t>ntuk</a:t>
            </a:r>
            <a:r>
              <a:rPr lang="en-US" dirty="0" smtClean="0"/>
              <a:t> </a:t>
            </a:r>
            <a:r>
              <a:rPr lang="en-US" dirty="0" err="1"/>
              <a:t>melindungi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keperdataan</a:t>
            </a:r>
            <a:r>
              <a:rPr lang="en-US" dirty="0"/>
              <a:t> para </a:t>
            </a:r>
            <a:r>
              <a:rPr lang="en-US" dirty="0" err="1"/>
              <a:t>pihak</a:t>
            </a:r>
            <a:r>
              <a:rPr lang="en-US" dirty="0"/>
              <a:t> yang </a:t>
            </a:r>
            <a:r>
              <a:rPr lang="en-US" dirty="0" err="1"/>
              <a:t>bersengketa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cepat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 smtClean="0"/>
              <a:t>efisien</a:t>
            </a:r>
            <a:r>
              <a:rPr lang="en-US" dirty="0" smtClean="0"/>
              <a:t>.</a:t>
            </a:r>
          </a:p>
          <a:p>
            <a:r>
              <a:rPr lang="en-US" dirty="0" err="1"/>
              <a:t>P</a:t>
            </a:r>
            <a:r>
              <a:rPr lang="en-US" dirty="0" err="1" smtClean="0"/>
              <a:t>enyelesaian</a:t>
            </a:r>
            <a:r>
              <a:rPr lang="en-US" dirty="0" smtClean="0"/>
              <a:t> </a:t>
            </a:r>
            <a:r>
              <a:rPr lang="en-US" dirty="0" err="1"/>
              <a:t>sengketa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jalur</a:t>
            </a:r>
            <a:r>
              <a:rPr lang="en-US" dirty="0"/>
              <a:t> </a:t>
            </a:r>
            <a:r>
              <a:rPr lang="en-US" dirty="0" err="1"/>
              <a:t>litigasi</a:t>
            </a:r>
            <a:r>
              <a:rPr lang="en-US" dirty="0"/>
              <a:t> </a:t>
            </a:r>
            <a:r>
              <a:rPr lang="en-US" dirty="0" err="1"/>
              <a:t>cenderung</a:t>
            </a:r>
            <a:r>
              <a:rPr lang="en-US" dirty="0"/>
              <a:t> </a:t>
            </a:r>
            <a:r>
              <a:rPr lang="en-US" dirty="0" err="1"/>
              <a:t>membutuhkan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lama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 yang relative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sedikit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proses </a:t>
            </a:r>
            <a:r>
              <a:rPr lang="en-US" dirty="0" err="1"/>
              <a:t>penyelesaian</a:t>
            </a:r>
            <a:r>
              <a:rPr lang="en-US" dirty="0"/>
              <a:t> </a:t>
            </a:r>
            <a:r>
              <a:rPr lang="en-US" dirty="0" err="1"/>
              <a:t>sengketa</a:t>
            </a:r>
            <a:r>
              <a:rPr lang="en-US" dirty="0"/>
              <a:t> </a:t>
            </a:r>
            <a:r>
              <a:rPr lang="en-US" dirty="0" err="1"/>
              <a:t>lambat</a:t>
            </a:r>
            <a:r>
              <a:rPr lang="en-US" dirty="0"/>
              <a:t>, </a:t>
            </a:r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beracara</a:t>
            </a:r>
            <a:r>
              <a:rPr lang="en-US" dirty="0"/>
              <a:t> di </a:t>
            </a:r>
            <a:r>
              <a:rPr lang="en-US" dirty="0" err="1"/>
              <a:t>pengadilan</a:t>
            </a:r>
            <a:r>
              <a:rPr lang="en-US" dirty="0"/>
              <a:t> </a:t>
            </a:r>
            <a:r>
              <a:rPr lang="en-US" dirty="0" err="1"/>
              <a:t>mahal</a:t>
            </a:r>
            <a:r>
              <a:rPr lang="en-US" dirty="0"/>
              <a:t>, </a:t>
            </a:r>
            <a:r>
              <a:rPr lang="en-US" dirty="0" err="1"/>
              <a:t>pengadilan</a:t>
            </a:r>
            <a:r>
              <a:rPr lang="en-US" dirty="0"/>
              <a:t> di </a:t>
            </a:r>
            <a:r>
              <a:rPr lang="en-US" dirty="0" err="1"/>
              <a:t>anggap</a:t>
            </a:r>
            <a:r>
              <a:rPr lang="en-US" dirty="0"/>
              <a:t> </a:t>
            </a: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responsif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 smtClean="0"/>
              <a:t>penyelesaian</a:t>
            </a:r>
            <a:r>
              <a:rPr lang="en-US" dirty="0" smtClean="0"/>
              <a:t>,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putusan</a:t>
            </a:r>
            <a:r>
              <a:rPr lang="en-US" dirty="0"/>
              <a:t>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menyelesaikan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penumpukan</a:t>
            </a:r>
            <a:r>
              <a:rPr lang="en-US" dirty="0"/>
              <a:t> </a:t>
            </a:r>
            <a:r>
              <a:rPr lang="en-US" dirty="0" err="1"/>
              <a:t>perkara</a:t>
            </a:r>
            <a:r>
              <a:rPr lang="en-US" dirty="0"/>
              <a:t> </a:t>
            </a:r>
            <a:r>
              <a:rPr lang="en-US" dirty="0" err="1"/>
              <a:t>ditingkat</a:t>
            </a:r>
            <a:r>
              <a:rPr lang="en-US" dirty="0"/>
              <a:t> </a:t>
            </a:r>
            <a:r>
              <a:rPr lang="en-US" dirty="0" err="1"/>
              <a:t>Mahkamah</a:t>
            </a:r>
            <a:r>
              <a:rPr lang="en-US" dirty="0"/>
              <a:t> </a:t>
            </a:r>
            <a:r>
              <a:rPr lang="en-US" dirty="0" err="1"/>
              <a:t>Agung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terselesaikan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013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236752"/>
          </a:xfrm>
        </p:spPr>
        <p:txBody>
          <a:bodyPr>
            <a:normAutofit/>
          </a:bodyPr>
          <a:lstStyle/>
          <a:p>
            <a:r>
              <a:rPr lang="en-US" sz="3200" b="0" cap="none" dirty="0" err="1">
                <a:ln>
                  <a:noFill/>
                </a:ln>
                <a:solidFill>
                  <a:prstClr val="black"/>
                </a:solidFill>
                <a:ea typeface="+mn-ea"/>
                <a:cs typeface="+mn-cs"/>
              </a:rPr>
              <a:t>Penyelesaian</a:t>
            </a:r>
            <a:r>
              <a:rPr lang="en-US" sz="3200" b="0" cap="none" dirty="0">
                <a:ln>
                  <a:noFill/>
                </a:ln>
                <a:solidFill>
                  <a:prstClr val="black"/>
                </a:solidFill>
                <a:ea typeface="+mn-ea"/>
                <a:cs typeface="+mn-cs"/>
              </a:rPr>
              <a:t> </a:t>
            </a:r>
            <a:r>
              <a:rPr lang="en-US" sz="3200" b="0" cap="none" dirty="0" err="1">
                <a:ln>
                  <a:noFill/>
                </a:ln>
                <a:solidFill>
                  <a:prstClr val="black"/>
                </a:solidFill>
                <a:ea typeface="+mn-ea"/>
                <a:cs typeface="+mn-cs"/>
              </a:rPr>
              <a:t>sengketa</a:t>
            </a:r>
            <a:r>
              <a:rPr lang="en-US" sz="3200" b="0" cap="none" dirty="0">
                <a:ln>
                  <a:noFill/>
                </a:ln>
                <a:solidFill>
                  <a:prstClr val="black"/>
                </a:solidFill>
                <a:ea typeface="+mn-ea"/>
                <a:cs typeface="+mn-cs"/>
              </a:rPr>
              <a:t> di </a:t>
            </a:r>
            <a:r>
              <a:rPr lang="en-US" sz="3200" b="0" cap="none" dirty="0" err="1">
                <a:ln>
                  <a:noFill/>
                </a:ln>
                <a:solidFill>
                  <a:prstClr val="black"/>
                </a:solidFill>
                <a:ea typeface="+mn-ea"/>
                <a:cs typeface="+mn-cs"/>
              </a:rPr>
              <a:t>luar</a:t>
            </a:r>
            <a:r>
              <a:rPr lang="en-US" sz="3200" b="0" cap="none" dirty="0">
                <a:ln>
                  <a:noFill/>
                </a:ln>
                <a:solidFill>
                  <a:prstClr val="black"/>
                </a:solidFill>
                <a:ea typeface="+mn-ea"/>
                <a:cs typeface="+mn-cs"/>
              </a:rPr>
              <a:t> </a:t>
            </a:r>
            <a:r>
              <a:rPr lang="en-US" sz="3200" b="0" cap="none" dirty="0" err="1">
                <a:ln>
                  <a:noFill/>
                </a:ln>
                <a:solidFill>
                  <a:prstClr val="black"/>
                </a:solidFill>
                <a:ea typeface="+mn-ea"/>
                <a:cs typeface="+mn-cs"/>
              </a:rPr>
              <a:t>pengadilan</a:t>
            </a:r>
            <a:r>
              <a:rPr lang="en-US" sz="3200" b="0" cap="none" dirty="0">
                <a:ln>
                  <a:noFill/>
                </a:ln>
                <a:solidFill>
                  <a:prstClr val="black"/>
                </a:solidFill>
                <a:ea typeface="+mn-ea"/>
                <a:cs typeface="+mn-cs"/>
              </a:rPr>
              <a:t> </a:t>
            </a:r>
            <a:r>
              <a:rPr lang="en-US" sz="3200" b="0" cap="none" dirty="0" err="1">
                <a:ln>
                  <a:noFill/>
                </a:ln>
                <a:solidFill>
                  <a:prstClr val="black"/>
                </a:solidFill>
                <a:ea typeface="+mn-ea"/>
                <a:cs typeface="+mn-cs"/>
              </a:rPr>
              <a:t>dapat</a:t>
            </a:r>
            <a:r>
              <a:rPr lang="en-US" sz="3200" b="0" cap="none" dirty="0">
                <a:ln>
                  <a:noFill/>
                </a:ln>
                <a:solidFill>
                  <a:prstClr val="black"/>
                </a:solidFill>
                <a:ea typeface="+mn-ea"/>
                <a:cs typeface="+mn-cs"/>
              </a:rPr>
              <a:t> </a:t>
            </a:r>
            <a:r>
              <a:rPr lang="en-US" sz="3200" b="0" cap="none" dirty="0" err="1" smtClean="0">
                <a:ln>
                  <a:noFill/>
                </a:ln>
                <a:solidFill>
                  <a:prstClr val="black"/>
                </a:solidFill>
                <a:ea typeface="+mn-ea"/>
                <a:cs typeface="+mn-cs"/>
              </a:rPr>
              <a:t>dibedakan</a:t>
            </a:r>
            <a:r>
              <a:rPr lang="en-US" sz="3200" b="0" cap="none" dirty="0" smtClean="0">
                <a:ln>
                  <a:noFill/>
                </a:ln>
                <a:solidFill>
                  <a:prstClr val="black"/>
                </a:solidFill>
                <a:ea typeface="+mn-ea"/>
                <a:cs typeface="+mn-cs"/>
              </a:rPr>
              <a:t> </a:t>
            </a:r>
            <a:r>
              <a:rPr lang="en-US" sz="3200" b="0" cap="none" dirty="0" err="1" smtClean="0">
                <a:ln>
                  <a:noFill/>
                </a:ln>
                <a:solidFill>
                  <a:prstClr val="black"/>
                </a:solidFill>
                <a:ea typeface="+mn-ea"/>
                <a:cs typeface="+mn-cs"/>
              </a:rPr>
              <a:t>menjadi</a:t>
            </a:r>
            <a:r>
              <a:rPr lang="en-US" sz="3200" b="0" cap="none" dirty="0" smtClean="0">
                <a:ln>
                  <a:noFill/>
                </a:ln>
                <a:solidFill>
                  <a:prstClr val="black"/>
                </a:solidFill>
                <a:ea typeface="+mn-ea"/>
                <a:cs typeface="+mn-cs"/>
              </a:rPr>
              <a:t> :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132856"/>
            <a:ext cx="7239000" cy="4104456"/>
          </a:xfrm>
        </p:spPr>
        <p:txBody>
          <a:bodyPr/>
          <a:lstStyle/>
          <a:p>
            <a:r>
              <a:rPr lang="en-US" dirty="0" err="1"/>
              <a:t>P</a:t>
            </a:r>
            <a:r>
              <a:rPr lang="en-US" dirty="0" err="1" smtClean="0"/>
              <a:t>enyelesaian</a:t>
            </a:r>
            <a:r>
              <a:rPr lang="en-US" dirty="0" smtClean="0"/>
              <a:t> </a:t>
            </a:r>
            <a:r>
              <a:rPr lang="en-US" dirty="0" err="1"/>
              <a:t>sengketa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damai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penyelesaian</a:t>
            </a:r>
            <a:r>
              <a:rPr lang="en-US" dirty="0"/>
              <a:t> </a:t>
            </a:r>
            <a:r>
              <a:rPr lang="en-US" dirty="0" err="1"/>
              <a:t>sengketa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adversarial. </a:t>
            </a:r>
            <a:r>
              <a:rPr lang="en-US" dirty="0" err="1"/>
              <a:t>Penyelesaian</a:t>
            </a:r>
            <a:r>
              <a:rPr lang="en-US" dirty="0"/>
              <a:t> </a:t>
            </a:r>
            <a:r>
              <a:rPr lang="en-US" dirty="0" err="1"/>
              <a:t>sengketa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damai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dikenal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penyelesaian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musyawarah</a:t>
            </a:r>
            <a:r>
              <a:rPr lang="en-US" dirty="0"/>
              <a:t> </a:t>
            </a:r>
            <a:r>
              <a:rPr lang="en-US" dirty="0" err="1"/>
              <a:t>mufakat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/>
              <a:t>P</a:t>
            </a:r>
            <a:r>
              <a:rPr lang="en-US" dirty="0" err="1" smtClean="0"/>
              <a:t>enyelesaian</a:t>
            </a:r>
            <a:r>
              <a:rPr lang="en-US" dirty="0" smtClean="0"/>
              <a:t> </a:t>
            </a:r>
            <a:r>
              <a:rPr lang="en-US" dirty="0" err="1"/>
              <a:t>sengketa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smtClean="0"/>
              <a:t>adversarial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dikenal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penyelesaian</a:t>
            </a:r>
            <a:r>
              <a:rPr lang="en-US" dirty="0"/>
              <a:t> </a:t>
            </a:r>
            <a:r>
              <a:rPr lang="en-US" dirty="0" err="1"/>
              <a:t>sengketa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ketiga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terlibat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sengketa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106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092736"/>
          </a:xfrm>
        </p:spPr>
        <p:txBody>
          <a:bodyPr>
            <a:noAutofit/>
          </a:bodyPr>
          <a:lstStyle/>
          <a:p>
            <a:r>
              <a:rPr lang="en-US" sz="3600" b="0" cap="none" dirty="0" err="1" smtClean="0">
                <a:ln>
                  <a:noFill/>
                </a:ln>
                <a:solidFill>
                  <a:prstClr val="black"/>
                </a:solidFill>
                <a:ea typeface="+mn-ea"/>
                <a:cs typeface="+mn-cs"/>
              </a:rPr>
              <a:t>Penyelesaian</a:t>
            </a:r>
            <a:r>
              <a:rPr lang="en-US" sz="3600" b="0" cap="none" dirty="0" smtClean="0">
                <a:ln>
                  <a:noFill/>
                </a:ln>
                <a:solidFill>
                  <a:prstClr val="black"/>
                </a:solidFill>
                <a:ea typeface="+mn-ea"/>
                <a:cs typeface="+mn-cs"/>
              </a:rPr>
              <a:t> </a:t>
            </a:r>
            <a:r>
              <a:rPr lang="en-US" sz="3600" b="0" cap="none" dirty="0" err="1">
                <a:ln>
                  <a:noFill/>
                </a:ln>
                <a:solidFill>
                  <a:prstClr val="black"/>
                </a:solidFill>
                <a:ea typeface="+mn-ea"/>
                <a:cs typeface="+mn-cs"/>
              </a:rPr>
              <a:t>sengketa</a:t>
            </a:r>
            <a:r>
              <a:rPr lang="en-US" sz="3600" b="0" cap="none" dirty="0">
                <a:ln>
                  <a:noFill/>
                </a:ln>
                <a:solidFill>
                  <a:prstClr val="black"/>
                </a:solidFill>
                <a:ea typeface="+mn-ea"/>
                <a:cs typeface="+mn-cs"/>
              </a:rPr>
              <a:t> </a:t>
            </a:r>
            <a:r>
              <a:rPr lang="en-US" sz="3600" b="0" cap="none" dirty="0" err="1">
                <a:ln>
                  <a:noFill/>
                </a:ln>
                <a:solidFill>
                  <a:prstClr val="black"/>
                </a:solidFill>
                <a:ea typeface="+mn-ea"/>
                <a:cs typeface="+mn-cs"/>
              </a:rPr>
              <a:t>secara</a:t>
            </a:r>
            <a:r>
              <a:rPr lang="en-US" sz="3600" b="0" cap="none" dirty="0">
                <a:ln>
                  <a:noFill/>
                </a:ln>
                <a:solidFill>
                  <a:prstClr val="black"/>
                </a:solidFill>
                <a:ea typeface="+mn-ea"/>
                <a:cs typeface="+mn-cs"/>
              </a:rPr>
              <a:t> </a:t>
            </a:r>
            <a:r>
              <a:rPr lang="en-US" sz="3600" b="0" cap="none" dirty="0" err="1">
                <a:ln>
                  <a:noFill/>
                </a:ln>
                <a:solidFill>
                  <a:prstClr val="black"/>
                </a:solidFill>
                <a:ea typeface="+mn-ea"/>
                <a:cs typeface="+mn-cs"/>
              </a:rPr>
              <a:t>damai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7239000" cy="4754928"/>
          </a:xfrm>
        </p:spPr>
        <p:txBody>
          <a:bodyPr/>
          <a:lstStyle/>
          <a:p>
            <a:r>
              <a:rPr lang="en-US" dirty="0" err="1"/>
              <a:t>T</a:t>
            </a:r>
            <a:r>
              <a:rPr lang="en-US" dirty="0" err="1" smtClean="0"/>
              <a:t>idak</a:t>
            </a:r>
            <a:r>
              <a:rPr lang="en-US" dirty="0" smtClean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yang </a:t>
            </a:r>
            <a:r>
              <a:rPr lang="en-US" dirty="0" err="1"/>
              <a:t>mengambil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penyelesaian</a:t>
            </a:r>
            <a:r>
              <a:rPr lang="en-US" dirty="0"/>
              <a:t> </a:t>
            </a:r>
            <a:r>
              <a:rPr lang="en-US" dirty="0" err="1"/>
              <a:t>sengketa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Keterlibatan</a:t>
            </a:r>
            <a:r>
              <a:rPr lang="en-US" dirty="0" smtClean="0"/>
              <a:t>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ketiga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penyelesaian</a:t>
            </a:r>
            <a:r>
              <a:rPr lang="en-US" dirty="0"/>
              <a:t> </a:t>
            </a:r>
            <a:r>
              <a:rPr lang="en-US" dirty="0" err="1"/>
              <a:t>sengketa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damai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rangka</a:t>
            </a:r>
            <a:r>
              <a:rPr lang="en-US" dirty="0"/>
              <a:t> </a:t>
            </a:r>
            <a:r>
              <a:rPr lang="en-US" dirty="0" err="1"/>
              <a:t>mengusahakan</a:t>
            </a:r>
            <a:r>
              <a:rPr lang="en-US" dirty="0"/>
              <a:t> agar para </a:t>
            </a:r>
            <a:r>
              <a:rPr lang="en-US" dirty="0" err="1"/>
              <a:t>pihak</a:t>
            </a:r>
            <a:r>
              <a:rPr lang="en-US" dirty="0"/>
              <a:t> yang </a:t>
            </a:r>
            <a:r>
              <a:rPr lang="en-US" dirty="0" err="1"/>
              <a:t>bersengketa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sepakat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menyelesaian</a:t>
            </a:r>
            <a:r>
              <a:rPr lang="en-US" dirty="0"/>
              <a:t> </a:t>
            </a:r>
            <a:r>
              <a:rPr lang="en-US" dirty="0" err="1"/>
              <a:t>sengketa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penyelesaian</a:t>
            </a:r>
            <a:r>
              <a:rPr lang="en-US" dirty="0"/>
              <a:t> </a:t>
            </a:r>
            <a:r>
              <a:rPr lang="en-US" dirty="0" err="1"/>
              <a:t>sengketa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damai</a:t>
            </a:r>
            <a:r>
              <a:rPr lang="en-US" dirty="0"/>
              <a:t> </a:t>
            </a:r>
            <a:r>
              <a:rPr lang="en-US" dirty="0" err="1" smtClean="0"/>
              <a:t>adalah</a:t>
            </a:r>
            <a:r>
              <a:rPr lang="en-US" dirty="0"/>
              <a:t> </a:t>
            </a:r>
            <a:r>
              <a:rPr lang="en-US" dirty="0" err="1"/>
              <a:t>negosiasi</a:t>
            </a:r>
            <a:r>
              <a:rPr lang="en-US" dirty="0"/>
              <a:t>, </a:t>
            </a:r>
            <a:r>
              <a:rPr lang="en-US" dirty="0" err="1"/>
              <a:t>mediasi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konsiliasi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3710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7239000" cy="5835048"/>
          </a:xfrm>
        </p:spPr>
        <p:txBody>
          <a:bodyPr>
            <a:normAutofit/>
          </a:bodyPr>
          <a:lstStyle/>
          <a:p>
            <a:r>
              <a:rPr lang="en-US" sz="2800" dirty="0" err="1"/>
              <a:t>Negosiasi</a:t>
            </a:r>
            <a:r>
              <a:rPr lang="en-US" sz="2800" dirty="0"/>
              <a:t>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penyelesaian</a:t>
            </a:r>
            <a:r>
              <a:rPr lang="en-US" sz="2800" dirty="0"/>
              <a:t> </a:t>
            </a:r>
            <a:r>
              <a:rPr lang="en-US" sz="2800" dirty="0" err="1"/>
              <a:t>sengketa</a:t>
            </a:r>
            <a:r>
              <a:rPr lang="en-US" sz="2800" dirty="0"/>
              <a:t> </a:t>
            </a:r>
            <a:r>
              <a:rPr lang="en-US" sz="2800" dirty="0" err="1"/>
              <a:t>secara</a:t>
            </a:r>
            <a:r>
              <a:rPr lang="en-US" sz="2800" dirty="0"/>
              <a:t> </a:t>
            </a:r>
            <a:r>
              <a:rPr lang="en-US" sz="2800" dirty="0" err="1"/>
              <a:t>damai</a:t>
            </a:r>
            <a:r>
              <a:rPr lang="en-US" sz="2800" dirty="0"/>
              <a:t> </a:t>
            </a:r>
            <a:r>
              <a:rPr lang="en-US" sz="2800" dirty="0" err="1"/>
              <a:t>dimana</a:t>
            </a:r>
            <a:r>
              <a:rPr lang="en-US" sz="2800" dirty="0"/>
              <a:t> para </a:t>
            </a:r>
            <a:r>
              <a:rPr lang="en-US" sz="2800" dirty="0" err="1"/>
              <a:t>pihak</a:t>
            </a:r>
            <a:r>
              <a:rPr lang="en-US" sz="2800" dirty="0"/>
              <a:t> </a:t>
            </a:r>
            <a:r>
              <a:rPr lang="en-US" sz="2800" dirty="0" err="1"/>
              <a:t>berhadapan</a:t>
            </a:r>
            <a:r>
              <a:rPr lang="en-US" sz="2800" dirty="0"/>
              <a:t> </a:t>
            </a:r>
            <a:r>
              <a:rPr lang="en-US" sz="2800" dirty="0" err="1"/>
              <a:t>langsung</a:t>
            </a:r>
            <a:r>
              <a:rPr lang="en-US" sz="2800" dirty="0"/>
              <a:t> </a:t>
            </a:r>
            <a:r>
              <a:rPr lang="en-US" sz="2800" dirty="0" err="1"/>
              <a:t>tanpa</a:t>
            </a:r>
            <a:r>
              <a:rPr lang="en-US" sz="2800" dirty="0"/>
              <a:t> </a:t>
            </a:r>
            <a:r>
              <a:rPr lang="en-US" sz="2800" dirty="0" err="1"/>
              <a:t>ada</a:t>
            </a:r>
            <a:r>
              <a:rPr lang="en-US" sz="2800" dirty="0"/>
              <a:t> </a:t>
            </a:r>
            <a:r>
              <a:rPr lang="en-US" sz="2800" dirty="0" err="1"/>
              <a:t>keikutsertaan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pihak</a:t>
            </a:r>
            <a:r>
              <a:rPr lang="en-US" sz="2800" dirty="0"/>
              <a:t> </a:t>
            </a:r>
            <a:r>
              <a:rPr lang="en-US" sz="2800" dirty="0" err="1" smtClean="0"/>
              <a:t>ketiga</a:t>
            </a:r>
            <a:endParaRPr lang="en-US" sz="2800" dirty="0" smtClean="0"/>
          </a:p>
          <a:p>
            <a:r>
              <a:rPr lang="en-US" sz="2800" dirty="0" err="1" smtClean="0"/>
              <a:t>Mediasi</a:t>
            </a:r>
            <a:r>
              <a:rPr lang="en-US" sz="2800" dirty="0" smtClean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konsiliasi</a:t>
            </a:r>
            <a:r>
              <a:rPr lang="en-US" sz="2800" dirty="0"/>
              <a:t>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penyelesaian</a:t>
            </a:r>
            <a:r>
              <a:rPr lang="en-US" sz="2800" dirty="0"/>
              <a:t> </a:t>
            </a:r>
            <a:r>
              <a:rPr lang="en-US" sz="2800" dirty="0" err="1"/>
              <a:t>sengketa</a:t>
            </a:r>
            <a:r>
              <a:rPr lang="en-US" sz="2800" dirty="0"/>
              <a:t> </a:t>
            </a:r>
            <a:r>
              <a:rPr lang="en-US" sz="2800" dirty="0" err="1"/>
              <a:t>secara</a:t>
            </a:r>
            <a:r>
              <a:rPr lang="en-US" sz="2800" dirty="0"/>
              <a:t> </a:t>
            </a:r>
            <a:r>
              <a:rPr lang="en-US" sz="2800" dirty="0" err="1"/>
              <a:t>damai</a:t>
            </a:r>
            <a:r>
              <a:rPr lang="en-US" sz="2800" dirty="0"/>
              <a:t> </a:t>
            </a:r>
            <a:r>
              <a:rPr lang="en-US" sz="2800" dirty="0" err="1"/>
              <a:t>dimana</a:t>
            </a:r>
            <a:r>
              <a:rPr lang="en-US" sz="2800" dirty="0"/>
              <a:t> </a:t>
            </a:r>
            <a:r>
              <a:rPr lang="en-US" sz="2800" dirty="0" err="1"/>
              <a:t>ada</a:t>
            </a:r>
            <a:r>
              <a:rPr lang="en-US" sz="2800" dirty="0"/>
              <a:t> </a:t>
            </a:r>
            <a:r>
              <a:rPr lang="en-US" sz="2800" dirty="0" err="1"/>
              <a:t>turut</a:t>
            </a:r>
            <a:r>
              <a:rPr lang="en-US" sz="2800" dirty="0"/>
              <a:t> </a:t>
            </a:r>
            <a:r>
              <a:rPr lang="en-US" sz="2800" dirty="0" err="1"/>
              <a:t>campur</a:t>
            </a:r>
            <a:r>
              <a:rPr lang="en-US" sz="2800" dirty="0"/>
              <a:t> </a:t>
            </a:r>
            <a:r>
              <a:rPr lang="en-US" sz="2800" dirty="0" err="1"/>
              <a:t>pihak</a:t>
            </a:r>
            <a:r>
              <a:rPr lang="en-US" sz="2800" dirty="0"/>
              <a:t> </a:t>
            </a:r>
            <a:r>
              <a:rPr lang="en-US" sz="2800" dirty="0" err="1" smtClean="0"/>
              <a:t>ketiga</a:t>
            </a:r>
            <a:endParaRPr lang="en-US" sz="2800" dirty="0" smtClean="0"/>
          </a:p>
          <a:p>
            <a:r>
              <a:rPr lang="en-US" sz="2800" dirty="0" err="1"/>
              <a:t>Perbedaan</a:t>
            </a:r>
            <a:r>
              <a:rPr lang="en-US" sz="2800" dirty="0"/>
              <a:t> </a:t>
            </a:r>
            <a:r>
              <a:rPr lang="en-US" sz="2800" dirty="0" err="1"/>
              <a:t>antara</a:t>
            </a:r>
            <a:r>
              <a:rPr lang="en-US" sz="2800" dirty="0"/>
              <a:t> </a:t>
            </a:r>
            <a:r>
              <a:rPr lang="en-US" sz="2800" dirty="0" err="1"/>
              <a:t>konsiliasi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mediasi</a:t>
            </a:r>
            <a:r>
              <a:rPr lang="en-US" sz="2800" dirty="0"/>
              <a:t> </a:t>
            </a:r>
            <a:r>
              <a:rPr lang="en-US" sz="2800" dirty="0" err="1"/>
              <a:t>terletak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aktif-tidaknya</a:t>
            </a:r>
            <a:r>
              <a:rPr lang="en-US" sz="2800" dirty="0"/>
              <a:t> </a:t>
            </a:r>
            <a:r>
              <a:rPr lang="en-US" sz="2800" dirty="0" err="1"/>
              <a:t>pihak</a:t>
            </a:r>
            <a:r>
              <a:rPr lang="en-US" sz="2800" dirty="0"/>
              <a:t> </a:t>
            </a:r>
            <a:r>
              <a:rPr lang="en-US" sz="2800" dirty="0" err="1"/>
              <a:t>ketiga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mengusahakan</a:t>
            </a:r>
            <a:r>
              <a:rPr lang="en-US" sz="2800" dirty="0"/>
              <a:t> para </a:t>
            </a:r>
            <a:r>
              <a:rPr lang="en-US" sz="2800" dirty="0" err="1"/>
              <a:t>pihak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menyelesaikan</a:t>
            </a:r>
            <a:r>
              <a:rPr lang="en-US" sz="2800" dirty="0"/>
              <a:t> </a:t>
            </a:r>
            <a:r>
              <a:rPr lang="en-US" sz="2800" dirty="0" err="1"/>
              <a:t>sengketa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33311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020728"/>
          </a:xfrm>
        </p:spPr>
        <p:txBody>
          <a:bodyPr>
            <a:normAutofit/>
          </a:bodyPr>
          <a:lstStyle/>
          <a:p>
            <a:r>
              <a:rPr lang="en-US" sz="3200" b="0" cap="none" dirty="0" err="1">
                <a:ln>
                  <a:noFill/>
                </a:ln>
                <a:solidFill>
                  <a:prstClr val="black"/>
                </a:solidFill>
                <a:ea typeface="+mn-ea"/>
                <a:cs typeface="+mn-cs"/>
              </a:rPr>
              <a:t>Penyelesaian</a:t>
            </a:r>
            <a:r>
              <a:rPr lang="en-US" sz="3200" b="0" cap="none" dirty="0">
                <a:ln>
                  <a:noFill/>
                </a:ln>
                <a:solidFill>
                  <a:prstClr val="black"/>
                </a:solidFill>
                <a:ea typeface="+mn-ea"/>
                <a:cs typeface="+mn-cs"/>
              </a:rPr>
              <a:t> </a:t>
            </a:r>
            <a:r>
              <a:rPr lang="en-US" sz="3200" b="0" cap="none" dirty="0" err="1">
                <a:ln>
                  <a:noFill/>
                </a:ln>
                <a:solidFill>
                  <a:prstClr val="black"/>
                </a:solidFill>
                <a:ea typeface="+mn-ea"/>
                <a:cs typeface="+mn-cs"/>
              </a:rPr>
              <a:t>sengketa</a:t>
            </a:r>
            <a:r>
              <a:rPr lang="en-US" sz="3200" b="0" cap="none" dirty="0">
                <a:ln>
                  <a:noFill/>
                </a:ln>
                <a:solidFill>
                  <a:prstClr val="black"/>
                </a:solidFill>
                <a:ea typeface="+mn-ea"/>
                <a:cs typeface="+mn-cs"/>
              </a:rPr>
              <a:t> </a:t>
            </a:r>
            <a:r>
              <a:rPr lang="en-US" sz="3200" b="0" cap="none" dirty="0" err="1">
                <a:ln>
                  <a:noFill/>
                </a:ln>
                <a:solidFill>
                  <a:prstClr val="black"/>
                </a:solidFill>
                <a:ea typeface="+mn-ea"/>
                <a:cs typeface="+mn-cs"/>
              </a:rPr>
              <a:t>secara</a:t>
            </a:r>
            <a:r>
              <a:rPr lang="en-US" sz="3200" b="0" cap="none" dirty="0">
                <a:ln>
                  <a:noFill/>
                </a:ln>
                <a:solidFill>
                  <a:prstClr val="black"/>
                </a:solidFill>
                <a:ea typeface="+mn-ea"/>
                <a:cs typeface="+mn-cs"/>
              </a:rPr>
              <a:t> adversarial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Penyelesaian</a:t>
            </a:r>
            <a:r>
              <a:rPr lang="en-US" dirty="0"/>
              <a:t> </a:t>
            </a:r>
            <a:r>
              <a:rPr lang="en-US" dirty="0" err="1"/>
              <a:t>sengketa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adversarial </a:t>
            </a:r>
            <a:r>
              <a:rPr lang="en-US" dirty="0" err="1"/>
              <a:t>diselesaikan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lembaga</a:t>
            </a:r>
            <a:r>
              <a:rPr lang="en-US" dirty="0"/>
              <a:t> </a:t>
            </a:r>
            <a:r>
              <a:rPr lang="en-US" dirty="0" err="1"/>
              <a:t>penyelesaian</a:t>
            </a:r>
            <a:r>
              <a:rPr lang="en-US" dirty="0"/>
              <a:t> </a:t>
            </a:r>
            <a:r>
              <a:rPr lang="en-US" dirty="0" err="1"/>
              <a:t>sengketa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Ada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lembaga</a:t>
            </a:r>
            <a:r>
              <a:rPr lang="en-US" dirty="0"/>
              <a:t> </a:t>
            </a:r>
            <a:r>
              <a:rPr lang="en-US" dirty="0" err="1"/>
              <a:t>penyelesaian</a:t>
            </a:r>
            <a:r>
              <a:rPr lang="en-US" dirty="0"/>
              <a:t> </a:t>
            </a:r>
            <a:r>
              <a:rPr lang="en-US" dirty="0" err="1" smtClean="0"/>
              <a:t>sengketa</a:t>
            </a:r>
            <a:r>
              <a:rPr lang="en-US" dirty="0"/>
              <a:t> </a:t>
            </a:r>
            <a:r>
              <a:rPr lang="en-US" dirty="0" smtClean="0"/>
              <a:t>:</a:t>
            </a:r>
          </a:p>
          <a:p>
            <a:pPr marL="231775" indent="0">
              <a:buNone/>
            </a:pPr>
            <a:r>
              <a:rPr lang="en-US" dirty="0" err="1" smtClean="0"/>
              <a:t>Pertama</a:t>
            </a:r>
            <a:r>
              <a:rPr lang="en-US" dirty="0" smtClean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lembaga</a:t>
            </a:r>
            <a:r>
              <a:rPr lang="en-US" dirty="0"/>
              <a:t> </a:t>
            </a:r>
            <a:r>
              <a:rPr lang="en-US" dirty="0" err="1"/>
              <a:t>penyelesaian</a:t>
            </a:r>
            <a:r>
              <a:rPr lang="en-US" dirty="0"/>
              <a:t> </a:t>
            </a:r>
            <a:r>
              <a:rPr lang="en-US" dirty="0" err="1"/>
              <a:t>sengketa</a:t>
            </a:r>
            <a:r>
              <a:rPr lang="en-US" dirty="0"/>
              <a:t> yang </a:t>
            </a:r>
            <a:r>
              <a:rPr lang="en-US" dirty="0" err="1"/>
              <a:t>disediakan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yang di </a:t>
            </a:r>
            <a:r>
              <a:rPr lang="en-US" dirty="0" err="1"/>
              <a:t>sebut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istilah</a:t>
            </a:r>
            <a:r>
              <a:rPr lang="en-US" dirty="0"/>
              <a:t> “</a:t>
            </a:r>
            <a:r>
              <a:rPr lang="en-US" dirty="0" err="1"/>
              <a:t>Pengadilan</a:t>
            </a:r>
            <a:r>
              <a:rPr lang="en-US" dirty="0"/>
              <a:t>”. </a:t>
            </a:r>
            <a:endParaRPr lang="en-US" dirty="0" smtClean="0"/>
          </a:p>
          <a:p>
            <a:pPr marL="231775" indent="0">
              <a:buNone/>
            </a:pPr>
            <a:r>
              <a:rPr lang="en-US" dirty="0" err="1" smtClean="0"/>
              <a:t>Kedua</a:t>
            </a:r>
            <a:r>
              <a:rPr lang="en-US" dirty="0" smtClean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lembaga</a:t>
            </a:r>
            <a:r>
              <a:rPr lang="en-US" dirty="0"/>
              <a:t> </a:t>
            </a:r>
            <a:r>
              <a:rPr lang="en-US" dirty="0" err="1"/>
              <a:t>penyelesaian</a:t>
            </a:r>
            <a:r>
              <a:rPr lang="en-US" dirty="0"/>
              <a:t> </a:t>
            </a:r>
            <a:r>
              <a:rPr lang="en-US" dirty="0" err="1"/>
              <a:t>sengketa</a:t>
            </a:r>
            <a:r>
              <a:rPr lang="en-US" dirty="0"/>
              <a:t> yang </a:t>
            </a:r>
            <a:r>
              <a:rPr lang="en-US" dirty="0" err="1"/>
              <a:t>disediakan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non </a:t>
            </a:r>
            <a:r>
              <a:rPr lang="en-US" dirty="0" err="1"/>
              <a:t>negara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swasta</a:t>
            </a:r>
            <a:r>
              <a:rPr lang="en-US" dirty="0"/>
              <a:t> yang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“</a:t>
            </a:r>
            <a:r>
              <a:rPr lang="en-US" dirty="0" err="1"/>
              <a:t>Arbitrase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6432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020728"/>
          </a:xfrm>
        </p:spPr>
        <p:txBody>
          <a:bodyPr>
            <a:normAutofit/>
          </a:bodyPr>
          <a:lstStyle/>
          <a:p>
            <a:r>
              <a:rPr lang="en-US" sz="4800" dirty="0" err="1" smtClean="0"/>
              <a:t>Arbitrase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7239000" cy="4610912"/>
          </a:xfrm>
        </p:spPr>
        <p:txBody>
          <a:bodyPr>
            <a:normAutofit/>
          </a:bodyPr>
          <a:lstStyle/>
          <a:p>
            <a:r>
              <a:rPr lang="en-US" sz="3200" dirty="0" err="1"/>
              <a:t>Penyelesaian</a:t>
            </a:r>
            <a:r>
              <a:rPr lang="en-US" sz="3200" dirty="0"/>
              <a:t> </a:t>
            </a:r>
            <a:r>
              <a:rPr lang="en-US" sz="3200" dirty="0" err="1"/>
              <a:t>melelui</a:t>
            </a:r>
            <a:r>
              <a:rPr lang="en-US" sz="3200" dirty="0"/>
              <a:t> </a:t>
            </a:r>
            <a:r>
              <a:rPr lang="en-US" sz="3200" dirty="0" err="1"/>
              <a:t>arbitrase</a:t>
            </a:r>
            <a:r>
              <a:rPr lang="en-US" sz="3200" dirty="0"/>
              <a:t> </a:t>
            </a:r>
            <a:r>
              <a:rPr lang="en-US" sz="3200" dirty="0" err="1"/>
              <a:t>menghasilkan</a:t>
            </a:r>
            <a:r>
              <a:rPr lang="en-US" sz="3200" dirty="0"/>
              <a:t> </a:t>
            </a:r>
            <a:r>
              <a:rPr lang="en-US" sz="3200" dirty="0" err="1"/>
              <a:t>putusan</a:t>
            </a:r>
            <a:r>
              <a:rPr lang="en-US" sz="3200" dirty="0"/>
              <a:t>. </a:t>
            </a:r>
            <a:endParaRPr lang="en-US" sz="3200" dirty="0" smtClean="0"/>
          </a:p>
          <a:p>
            <a:r>
              <a:rPr lang="en-US" sz="3200" dirty="0" err="1" smtClean="0"/>
              <a:t>Arbitrase</a:t>
            </a:r>
            <a:r>
              <a:rPr lang="en-US" sz="3200" dirty="0" smtClean="0"/>
              <a:t> </a:t>
            </a:r>
            <a:r>
              <a:rPr lang="en-US" sz="3200" dirty="0" err="1" smtClean="0"/>
              <a:t>diatur</a:t>
            </a:r>
            <a:r>
              <a:rPr lang="en-US" sz="3200" dirty="0" smtClean="0"/>
              <a:t> </a:t>
            </a:r>
            <a:r>
              <a:rPr lang="en-US" sz="3200" dirty="0" err="1" smtClean="0"/>
              <a:t>dalam</a:t>
            </a:r>
            <a:r>
              <a:rPr lang="en-US" sz="3200" dirty="0" smtClean="0"/>
              <a:t> </a:t>
            </a:r>
            <a:r>
              <a:rPr lang="en-US" sz="3200" dirty="0" err="1" smtClean="0"/>
              <a:t>Undang-undang</a:t>
            </a:r>
            <a:r>
              <a:rPr lang="en-US" sz="3200" dirty="0" smtClean="0"/>
              <a:t> </a:t>
            </a:r>
            <a:r>
              <a:rPr lang="en-US" sz="3200" dirty="0" err="1"/>
              <a:t>Nomor</a:t>
            </a:r>
            <a:r>
              <a:rPr lang="en-US" sz="3200" dirty="0"/>
              <a:t> 30 </a:t>
            </a:r>
            <a:r>
              <a:rPr lang="en-US" sz="3200" dirty="0" err="1"/>
              <a:t>Tahun</a:t>
            </a:r>
            <a:r>
              <a:rPr lang="en-US" sz="3200" dirty="0"/>
              <a:t> 1999 </a:t>
            </a:r>
            <a:r>
              <a:rPr lang="en-US" sz="3200" dirty="0" err="1"/>
              <a:t>tentang</a:t>
            </a:r>
            <a:r>
              <a:rPr lang="en-US" sz="3200" dirty="0"/>
              <a:t> </a:t>
            </a:r>
            <a:r>
              <a:rPr lang="en-US" sz="3200" dirty="0" err="1"/>
              <a:t>Arbitrase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Alternatif</a:t>
            </a:r>
            <a:r>
              <a:rPr lang="en-US" sz="3200" dirty="0"/>
              <a:t> </a:t>
            </a:r>
            <a:r>
              <a:rPr lang="en-US" sz="3200" dirty="0" err="1"/>
              <a:t>Penyelesaian</a:t>
            </a:r>
            <a:r>
              <a:rPr lang="en-US" sz="3200" dirty="0"/>
              <a:t> </a:t>
            </a:r>
            <a:r>
              <a:rPr lang="en-US" sz="3200" dirty="0" err="1"/>
              <a:t>Sengketa</a:t>
            </a:r>
            <a:r>
              <a:rPr lang="en-US" sz="3200" dirty="0"/>
              <a:t> (</a:t>
            </a:r>
            <a:r>
              <a:rPr lang="en-US" sz="3200" dirty="0" err="1"/>
              <a:t>selanjutnya</a:t>
            </a:r>
            <a:r>
              <a:rPr lang="en-US" sz="3200" dirty="0"/>
              <a:t> </a:t>
            </a:r>
            <a:r>
              <a:rPr lang="en-US" sz="3200" dirty="0" err="1"/>
              <a:t>disebut</a:t>
            </a:r>
            <a:r>
              <a:rPr lang="en-US" sz="3200" dirty="0"/>
              <a:t> “</a:t>
            </a:r>
            <a:r>
              <a:rPr lang="en-US" sz="3200" dirty="0" err="1"/>
              <a:t>Undang-undang</a:t>
            </a:r>
            <a:r>
              <a:rPr lang="en-US" sz="3200" dirty="0"/>
              <a:t> </a:t>
            </a:r>
            <a:r>
              <a:rPr lang="en-US" sz="3200" dirty="0" err="1"/>
              <a:t>Arbitrase</a:t>
            </a:r>
            <a:r>
              <a:rPr lang="en-US" sz="3200" dirty="0" smtClean="0"/>
              <a:t>”)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796676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7239000" cy="804704"/>
          </a:xfrm>
        </p:spPr>
        <p:txBody>
          <a:bodyPr>
            <a:normAutofit/>
          </a:bodyPr>
          <a:lstStyle/>
          <a:p>
            <a:r>
              <a:rPr lang="en-US" dirty="0" err="1"/>
              <a:t>Keuntungan</a:t>
            </a:r>
            <a:r>
              <a:rPr lang="en-US" dirty="0"/>
              <a:t> </a:t>
            </a:r>
            <a:r>
              <a:rPr lang="en-US" dirty="0" err="1" smtClean="0"/>
              <a:t>arbitrase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7239000" cy="4898944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Arbitrase</a:t>
            </a:r>
            <a:r>
              <a:rPr lang="en-US" dirty="0" smtClean="0"/>
              <a:t> </a:t>
            </a:r>
            <a:r>
              <a:rPr lang="en-US" dirty="0" err="1"/>
              <a:t>tidak</a:t>
            </a:r>
            <a:r>
              <a:rPr lang="en-US" dirty="0"/>
              <a:t> formal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kaku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Proses </a:t>
            </a:r>
            <a:r>
              <a:rPr lang="en-US" dirty="0" err="1"/>
              <a:t>penyelesaian</a:t>
            </a:r>
            <a:r>
              <a:rPr lang="en-US" dirty="0"/>
              <a:t> </a:t>
            </a:r>
            <a:r>
              <a:rPr lang="en-US" dirty="0" err="1"/>
              <a:t>sengketa</a:t>
            </a:r>
            <a:r>
              <a:rPr lang="en-US" dirty="0"/>
              <a:t> pun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dirahasiakan</a:t>
            </a:r>
            <a:r>
              <a:rPr lang="en-US" dirty="0"/>
              <a:t> </a:t>
            </a:r>
            <a:r>
              <a:rPr lang="en-US" dirty="0" err="1"/>
              <a:t>dimana</a:t>
            </a:r>
            <a:r>
              <a:rPr lang="en-US" dirty="0"/>
              <a:t> </a:t>
            </a:r>
            <a:r>
              <a:rPr lang="en-US" dirty="0" err="1"/>
              <a:t>selain</a:t>
            </a:r>
            <a:r>
              <a:rPr lang="en-US" dirty="0"/>
              <a:t> para </a:t>
            </a:r>
            <a:r>
              <a:rPr lang="en-US" dirty="0" err="1"/>
              <a:t>pihak</a:t>
            </a:r>
            <a:r>
              <a:rPr lang="en-US" dirty="0"/>
              <a:t> yang </a:t>
            </a:r>
            <a:r>
              <a:rPr lang="en-US" dirty="0" err="1"/>
              <a:t>bersengketa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para arbiter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boleh</a:t>
            </a:r>
            <a:r>
              <a:rPr lang="en-US" dirty="0"/>
              <a:t> </a:t>
            </a:r>
            <a:r>
              <a:rPr lang="en-US" dirty="0" err="1"/>
              <a:t>diikuti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ketiga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Penyelesaian</a:t>
            </a:r>
            <a:r>
              <a:rPr lang="en-US" dirty="0" smtClean="0"/>
              <a:t> </a:t>
            </a:r>
            <a:r>
              <a:rPr lang="en-US" dirty="0" err="1"/>
              <a:t>sengketa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arbitrase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penyelesaian</a:t>
            </a:r>
            <a:r>
              <a:rPr lang="en-US" dirty="0"/>
              <a:t> yang </a:t>
            </a:r>
            <a:r>
              <a:rPr lang="en-US" dirty="0" err="1"/>
              <a:t>jauh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intervensi</a:t>
            </a:r>
            <a:r>
              <a:rPr lang="en-US" dirty="0"/>
              <a:t> </a:t>
            </a:r>
            <a:r>
              <a:rPr lang="en-US" dirty="0" err="1"/>
              <a:t>pemerintah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menghasilkan</a:t>
            </a:r>
            <a:r>
              <a:rPr lang="en-US" dirty="0"/>
              <a:t> </a:t>
            </a:r>
            <a:r>
              <a:rPr lang="en-US" dirty="0" err="1"/>
              <a:t>putusan</a:t>
            </a:r>
            <a:r>
              <a:rPr lang="en-US" dirty="0"/>
              <a:t> </a:t>
            </a:r>
            <a:r>
              <a:rPr lang="en-US" dirty="0" err="1"/>
              <a:t>akhir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smtClean="0"/>
              <a:t>disbanding</a:t>
            </a:r>
            <a:endParaRPr lang="en-US" dirty="0"/>
          </a:p>
          <a:p>
            <a:r>
              <a:rPr lang="en-US" dirty="0" err="1" smtClean="0"/>
              <a:t>Penyelesaian</a:t>
            </a:r>
            <a:r>
              <a:rPr lang="en-US" dirty="0" smtClean="0"/>
              <a:t> </a:t>
            </a:r>
            <a:r>
              <a:rPr lang="en-US" dirty="0" err="1"/>
              <a:t>sengketa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arbitrase</a:t>
            </a:r>
            <a:r>
              <a:rPr lang="en-US" dirty="0"/>
              <a:t> </a:t>
            </a:r>
            <a:r>
              <a:rPr lang="en-US" dirty="0" err="1"/>
              <a:t>dianggap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cepat</a:t>
            </a:r>
            <a:r>
              <a:rPr lang="en-US" dirty="0"/>
              <a:t> di </a:t>
            </a:r>
            <a:r>
              <a:rPr lang="en-US" dirty="0" err="1" smtClean="0"/>
              <a:t>bandingkan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pengadilan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6286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04704"/>
          </a:xfrm>
        </p:spPr>
        <p:txBody>
          <a:bodyPr/>
          <a:lstStyle/>
          <a:p>
            <a:r>
              <a:rPr lang="en-US" dirty="0" err="1" smtClean="0"/>
              <a:t>Kekurangan</a:t>
            </a:r>
            <a:r>
              <a:rPr lang="en-US" dirty="0" smtClean="0"/>
              <a:t> </a:t>
            </a:r>
            <a:r>
              <a:rPr lang="en-US" dirty="0" err="1" smtClean="0"/>
              <a:t>Arbitrase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7239000" cy="5042960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penyelesaian</a:t>
            </a:r>
            <a:r>
              <a:rPr lang="en-US" dirty="0"/>
              <a:t> </a:t>
            </a:r>
            <a:r>
              <a:rPr lang="en-US" dirty="0" err="1"/>
              <a:t>sengketa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arbitrase</a:t>
            </a:r>
            <a:r>
              <a:rPr lang="en-US" dirty="0"/>
              <a:t> di </a:t>
            </a:r>
            <a:r>
              <a:rPr lang="en-US" dirty="0" err="1"/>
              <a:t>antaranya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mahal</a:t>
            </a:r>
            <a:r>
              <a:rPr lang="en-US" dirty="0"/>
              <a:t>. Hal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disebabkan</a:t>
            </a:r>
            <a:r>
              <a:rPr lang="en-US" dirty="0"/>
              <a:t>, para </a:t>
            </a:r>
            <a:r>
              <a:rPr lang="en-US" dirty="0" err="1"/>
              <a:t>pihak</a:t>
            </a:r>
            <a:r>
              <a:rPr lang="en-US" dirty="0"/>
              <a:t> yang </a:t>
            </a:r>
            <a:r>
              <a:rPr lang="en-US" dirty="0" err="1"/>
              <a:t>bersengketa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membiayai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keperluan</a:t>
            </a:r>
            <a:r>
              <a:rPr lang="en-US" dirty="0"/>
              <a:t>, </a:t>
            </a:r>
            <a:r>
              <a:rPr lang="en-US" dirty="0" err="1"/>
              <a:t>mulai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honor arbiter yang </a:t>
            </a:r>
            <a:r>
              <a:rPr lang="en-US" dirty="0" err="1"/>
              <a:t>menyelesaikan</a:t>
            </a:r>
            <a:r>
              <a:rPr lang="en-US" dirty="0"/>
              <a:t> </a:t>
            </a:r>
            <a:r>
              <a:rPr lang="en-US" dirty="0" err="1"/>
              <a:t>sengketa</a:t>
            </a:r>
            <a:r>
              <a:rPr lang="en-US" dirty="0"/>
              <a:t> </a:t>
            </a:r>
            <a:r>
              <a:rPr lang="en-US" dirty="0" err="1"/>
              <a:t>hingga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sewa</a:t>
            </a:r>
            <a:r>
              <a:rPr lang="en-US" dirty="0"/>
              <a:t> </a:t>
            </a:r>
            <a:r>
              <a:rPr lang="en-US" dirty="0" err="1"/>
              <a:t>ruangan</a:t>
            </a:r>
            <a:r>
              <a:rPr lang="en-US" dirty="0"/>
              <a:t>, </a:t>
            </a:r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kesekretariatan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 fax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telepon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/>
              <a:t>A</a:t>
            </a:r>
            <a:r>
              <a:rPr lang="en-US" dirty="0" err="1" smtClean="0"/>
              <a:t>rbitrase</a:t>
            </a:r>
            <a:r>
              <a:rPr lang="en-US" dirty="0" smtClean="0"/>
              <a:t> </a:t>
            </a:r>
            <a:r>
              <a:rPr lang="en-US" dirty="0"/>
              <a:t>yang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permanen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ditemukan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mudah</a:t>
            </a:r>
            <a:r>
              <a:rPr lang="en-US" dirty="0"/>
              <a:t>. </a:t>
            </a:r>
            <a:r>
              <a:rPr lang="en-US" dirty="0" err="1"/>
              <a:t>Arbitrase</a:t>
            </a:r>
            <a:r>
              <a:rPr lang="en-US" dirty="0"/>
              <a:t> yang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permanen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dikota-kota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.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berbeda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pengadilan</a:t>
            </a:r>
            <a:r>
              <a:rPr lang="en-US" dirty="0"/>
              <a:t> </a:t>
            </a:r>
            <a:r>
              <a:rPr lang="en-US" dirty="0" smtClean="0"/>
              <a:t>di mana </a:t>
            </a:r>
            <a:r>
              <a:rPr lang="en-US" dirty="0"/>
              <a:t>di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Kabupaten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Kota di Indonesia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pengadilan</a:t>
            </a:r>
            <a:r>
              <a:rPr lang="en-US" dirty="0"/>
              <a:t> yang </a:t>
            </a:r>
            <a:r>
              <a:rPr lang="en-US" dirty="0" err="1"/>
              <a:t>berwenang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menyelesaikan</a:t>
            </a:r>
            <a:r>
              <a:rPr lang="en-US" dirty="0"/>
              <a:t> </a:t>
            </a:r>
            <a:r>
              <a:rPr lang="en-US" dirty="0" err="1" smtClean="0"/>
              <a:t>sengketa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70363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239</TotalTime>
  <Words>658</Words>
  <Application>Microsoft Office PowerPoint</Application>
  <PresentationFormat>On-screen Show (4:3)</PresentationFormat>
  <Paragraphs>50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Trebuchet MS</vt:lpstr>
      <vt:lpstr>Wingdings</vt:lpstr>
      <vt:lpstr>Wingdings 2</vt:lpstr>
      <vt:lpstr>Opulent</vt:lpstr>
      <vt:lpstr>PENEGAKAN HUKUM LINGKUNGAN Penyelesaian sengketa di luar pengadilan</vt:lpstr>
      <vt:lpstr>Penyelesaian sengketa di luar pengadilan</vt:lpstr>
      <vt:lpstr>Penyelesaian sengketa di luar pengadilan dapat dibedakan menjadi :</vt:lpstr>
      <vt:lpstr>Penyelesaian sengketa secara damai</vt:lpstr>
      <vt:lpstr>PowerPoint Presentation</vt:lpstr>
      <vt:lpstr>Penyelesaian sengketa secara adversarial</vt:lpstr>
      <vt:lpstr>Arbitrase</vt:lpstr>
      <vt:lpstr>Keuntungan arbitrase</vt:lpstr>
      <vt:lpstr>Kekurangan Arbitrase</vt:lpstr>
      <vt:lpstr>PowerPoint Presentation</vt:lpstr>
      <vt:lpstr>PowerPoint Presentation</vt:lpstr>
      <vt:lpstr>PENYELESAIAN SENGKETA LINGKUNGAN</vt:lpstr>
      <vt:lpstr>Penyelesaian sengketa lingkungan di luar pengadilan dilakukan untuk mencapai kesepakatan  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PENEGAKAN HUKUM LINGKUNGAN</dc:title>
  <dc:creator>windows8</dc:creator>
  <cp:lastModifiedBy>User</cp:lastModifiedBy>
  <cp:revision>19</cp:revision>
  <dcterms:created xsi:type="dcterms:W3CDTF">2013-12-08T12:42:15Z</dcterms:created>
  <dcterms:modified xsi:type="dcterms:W3CDTF">2020-10-20T07:14:02Z</dcterms:modified>
</cp:coreProperties>
</file>