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6" r:id="rId5"/>
    <p:sldId id="270" r:id="rId6"/>
    <p:sldId id="268" r:id="rId7"/>
    <p:sldId id="276" r:id="rId8"/>
    <p:sldId id="269" r:id="rId9"/>
    <p:sldId id="271" r:id="rId10"/>
    <p:sldId id="273" r:id="rId11"/>
    <p:sldId id="277" r:id="rId12"/>
    <p:sldId id="282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47813" y="1701800"/>
            <a:ext cx="6908800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927350"/>
            <a:ext cx="6913562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6350" y="0"/>
            <a:ext cx="915035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B30175DD-9C5D-43F6-8CA4-B9E004EFFBF1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18501CF5-D6BF-42AC-8000-3681DA5E9B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9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660" y="1031875"/>
            <a:ext cx="7625715" cy="108267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13</a:t>
            </a:r>
            <a:br>
              <a:rPr lang="en-US" dirty="0" smtClean="0"/>
            </a:br>
            <a:r>
              <a:rPr lang="en-US" sz="4000" b="1" dirty="0" smtClean="0">
                <a:latin typeface="Arial Bold" panose="020B0604020202090204" charset="0"/>
                <a:cs typeface="Arial Bold" panose="020B0604020202090204" charset="0"/>
              </a:rPr>
              <a:t>PSIKOLOGI TRANSPERSONAL</a:t>
            </a:r>
            <a:endParaRPr lang="en-US" sz="4000" b="1" dirty="0" smtClean="0">
              <a:latin typeface="Arial Bold" panose="020B0604020202090204" charset="0"/>
              <a:cs typeface="Arial Bold" panose="020B060402020209020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Tim Dosen Pengampu </a:t>
            </a:r>
            <a:endParaRPr lang="en-US" dirty="0"/>
          </a:p>
          <a:p>
            <a:r>
              <a:rPr lang="en-US" dirty="0"/>
              <a:t>Sejarah Aliran Psikologi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dirty="0" err="1" smtClean="0">
                <a:sym typeface="+mn-ea"/>
              </a:rPr>
              <a:t>Psikologi</a:t>
            </a:r>
            <a:r>
              <a:rPr lang="en-US" dirty="0" smtClean="0">
                <a:sym typeface="+mn-ea"/>
              </a:rPr>
              <a:t> yang </a:t>
            </a:r>
            <a:r>
              <a:rPr lang="en-US" dirty="0" err="1" smtClean="0">
                <a:sym typeface="+mn-ea"/>
              </a:rPr>
              <a:t>berbasis</a:t>
            </a:r>
            <a:r>
              <a:rPr lang="en-US" dirty="0" smtClean="0">
                <a:sym typeface="+mn-ea"/>
              </a:rPr>
              <a:t> Agama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sz="2400" dirty="0" err="1" smtClean="0">
                <a:sym typeface="+mn-ea"/>
              </a:rPr>
              <a:t>Psikologi</a:t>
            </a:r>
            <a:r>
              <a:rPr lang="en-US" sz="2400" dirty="0" smtClean="0">
                <a:sym typeface="+mn-ea"/>
              </a:rPr>
              <a:t> Islam</a:t>
            </a:r>
            <a:endParaRPr lang="en-US" sz="2400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sz="2400" dirty="0" err="1" smtClean="0">
                <a:sym typeface="+mn-ea"/>
              </a:rPr>
              <a:t>Latar</a:t>
            </a:r>
            <a:r>
              <a:rPr lang="en-US" sz="2400" dirty="0" smtClean="0">
                <a:sym typeface="+mn-ea"/>
              </a:rPr>
              <a:t> </a:t>
            </a:r>
            <a:r>
              <a:rPr lang="en-US" sz="2400" dirty="0" err="1" smtClean="0">
                <a:sym typeface="+mn-ea"/>
              </a:rPr>
              <a:t>belakang</a:t>
            </a:r>
            <a:r>
              <a:rPr lang="en-US" sz="2400" dirty="0" smtClean="0">
                <a:sym typeface="+mn-ea"/>
              </a:rPr>
              <a:t> </a:t>
            </a:r>
            <a:r>
              <a:rPr lang="en-US" sz="2400" dirty="0" err="1" smtClean="0">
                <a:sym typeface="+mn-ea"/>
              </a:rPr>
              <a:t>munculnya</a:t>
            </a:r>
            <a:r>
              <a:rPr lang="en-US" sz="2400" dirty="0" smtClean="0">
                <a:sym typeface="+mn-ea"/>
              </a:rPr>
              <a:t> </a:t>
            </a:r>
            <a:r>
              <a:rPr lang="en-US" sz="2400" dirty="0" err="1" smtClean="0">
                <a:sym typeface="+mn-ea"/>
              </a:rPr>
              <a:t>Psikologi</a:t>
            </a:r>
            <a:r>
              <a:rPr lang="en-US" sz="2400" dirty="0" smtClean="0">
                <a:sym typeface="+mn-ea"/>
              </a:rPr>
              <a:t> Islam</a:t>
            </a:r>
            <a:endParaRPr lang="en-US" sz="2400" dirty="0" smtClean="0">
              <a:sym typeface="+mn-ea"/>
            </a:endParaRPr>
          </a:p>
          <a:p>
            <a:pPr marL="419100" lvl="0" indent="0">
              <a:buFont typeface="Wingdings" panose="05000000000000000000" pitchFamily="2" charset="2"/>
              <a:buNone/>
            </a:pP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r>
              <a:rPr lang="en-US" sz="2400" dirty="0" smtClean="0"/>
              <a:t>			Malik Babikir Badri </a:t>
            </a: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r>
              <a:rPr lang="en-US" sz="2400" dirty="0" smtClean="0"/>
              <a:t>			(1932 - sekarang)</a:t>
            </a:r>
            <a:endParaRPr lang="en-US" sz="2400" dirty="0" smtClean="0"/>
          </a:p>
          <a:p>
            <a:pPr marL="419100" lvl="0" indent="0">
              <a:buFont typeface="Wingdings" panose="05000000000000000000" pitchFamily="2" charset="2"/>
              <a:buNone/>
            </a:pPr>
            <a:endParaRPr lang="en-US" sz="2400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sz="2400" dirty="0" err="1" smtClean="0">
                <a:sym typeface="+mn-ea"/>
              </a:rPr>
              <a:t>Perkembangan</a:t>
            </a:r>
            <a:r>
              <a:rPr lang="en-US" sz="2400" dirty="0" smtClean="0">
                <a:sym typeface="+mn-ea"/>
              </a:rPr>
              <a:t> </a:t>
            </a:r>
            <a:r>
              <a:rPr lang="en-US" sz="2400" dirty="0" err="1" smtClean="0">
                <a:sym typeface="+mn-ea"/>
              </a:rPr>
              <a:t>Psikologi</a:t>
            </a:r>
            <a:r>
              <a:rPr lang="en-US" sz="2400" dirty="0" smtClean="0">
                <a:sym typeface="+mn-ea"/>
              </a:rPr>
              <a:t> Islam</a:t>
            </a:r>
            <a:endParaRPr lang="en-US" sz="2400" dirty="0" smtClean="0"/>
          </a:p>
          <a:p>
            <a:endParaRPr lang="en-US" sz="2400"/>
          </a:p>
        </p:txBody>
      </p:sp>
      <p:pic>
        <p:nvPicPr>
          <p:cNvPr id="4" name="Picture 3" descr="Dr.-Malik-Badri-thumb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0765" y="2052955"/>
            <a:ext cx="1982470" cy="222059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TERIMA KASIH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Baca, </a:t>
            </a:r>
            <a:r>
              <a:rPr lang="en-US" dirty="0" err="1" smtClean="0"/>
              <a:t>pahami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mind map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smtClean="0"/>
              <a:t>berikutnya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: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kritik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Materi</a:t>
            </a:r>
            <a:r>
              <a:rPr lang="en-US" sz="2800" dirty="0" smtClean="0"/>
              <a:t> 13:</a:t>
            </a:r>
            <a:br>
              <a:rPr lang="en-US" sz="2800" dirty="0" smtClean="0"/>
            </a:br>
            <a:r>
              <a:rPr lang="en-US" sz="2800" dirty="0" smtClean="0"/>
              <a:t>Overview </a:t>
            </a:r>
            <a:r>
              <a:rPr lang="en-US" sz="2800" dirty="0" err="1" smtClean="0"/>
              <a:t>Psikologi</a:t>
            </a:r>
            <a:r>
              <a:rPr lang="en-US" sz="2800" dirty="0" smtClean="0"/>
              <a:t> Transpersonal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Spiritualitas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Dan 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Mahzab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. </a:t>
            </a:r>
            <a:endParaRPr lang="en-US" dirty="0" smtClean="0"/>
          </a:p>
          <a:p>
            <a:pPr lvl="0"/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Psychodelic</a:t>
            </a:r>
            <a:r>
              <a:rPr lang="en-US" dirty="0" smtClean="0"/>
              <a:t> Drugs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Ketidakpuasan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pPr marL="319405" indent="-319405"/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smtClean="0"/>
              <a:t>Richard Maurice </a:t>
            </a:r>
            <a:r>
              <a:rPr lang="en-US" dirty="0" err="1" smtClean="0"/>
              <a:t>Bucke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smtClean="0"/>
              <a:t>Roberto </a:t>
            </a:r>
            <a:r>
              <a:rPr lang="en-US" dirty="0" err="1" smtClean="0"/>
              <a:t>Assagioli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19405" lvl="0" indent="-319405"/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Kennet</a:t>
            </a:r>
            <a:r>
              <a:rPr lang="en-US" dirty="0" smtClean="0"/>
              <a:t> Earl Wilber II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Stanislav</a:t>
            </a:r>
            <a:r>
              <a:rPr lang="en-US" dirty="0" smtClean="0"/>
              <a:t> </a:t>
            </a:r>
            <a:r>
              <a:rPr lang="en-US" dirty="0" err="1" smtClean="0"/>
              <a:t>Grof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smtClean="0"/>
              <a:t>Robert </a:t>
            </a:r>
            <a:r>
              <a:rPr lang="en-US" dirty="0" err="1" smtClean="0"/>
              <a:t>Frager</a:t>
            </a:r>
            <a:endParaRPr lang="en-US" dirty="0" smtClean="0"/>
          </a:p>
          <a:p>
            <a:pPr marL="319405" lvl="0" indent="-319405"/>
            <a:r>
              <a:rPr lang="en-US" dirty="0" err="1" smtClean="0"/>
              <a:t>Psikologi</a:t>
            </a:r>
            <a:r>
              <a:rPr lang="en-US" dirty="0" smtClean="0"/>
              <a:t> yang </a:t>
            </a:r>
            <a:r>
              <a:rPr lang="en-US" dirty="0" err="1" smtClean="0"/>
              <a:t>berbasis</a:t>
            </a:r>
            <a:r>
              <a:rPr lang="en-US" dirty="0" smtClean="0"/>
              <a:t> Agama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Psikologi</a:t>
            </a:r>
            <a:r>
              <a:rPr lang="en-US" dirty="0" smtClean="0"/>
              <a:t> Islam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Islam</a:t>
            </a:r>
            <a:endParaRPr lang="en-US" dirty="0" smtClean="0"/>
          </a:p>
          <a:p>
            <a:pPr marL="738505" lvl="0" indent="-319405">
              <a:buFont typeface="Wingdings" panose="05000000000000000000" pitchFamily="2" charset="2"/>
              <a:buChar char="Ø"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Islam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Materi</a:t>
            </a:r>
            <a:r>
              <a:rPr lang="en-US" sz="2800" dirty="0" smtClean="0"/>
              <a:t> 13:</a:t>
            </a:r>
            <a:br>
              <a:rPr lang="en-US" sz="2800" dirty="0" smtClean="0"/>
            </a:br>
            <a:r>
              <a:rPr lang="en-US" sz="2800" dirty="0" err="1" smtClean="0"/>
              <a:t>Pembahasan</a:t>
            </a:r>
            <a:r>
              <a:rPr lang="en-US" sz="2800" dirty="0" smtClean="0"/>
              <a:t> </a:t>
            </a:r>
            <a:r>
              <a:rPr lang="en-US" sz="2800" dirty="0" err="1" smtClean="0"/>
              <a:t>Psikologi</a:t>
            </a:r>
            <a:r>
              <a:rPr lang="en-US" sz="2800" dirty="0" smtClean="0"/>
              <a:t> Transpersonal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Dimensi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Spiritualitas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Manusia</a:t>
            </a:r>
            <a:r>
              <a:rPr lang="en-US" dirty="0" smtClean="0"/>
              <a:t>. </a:t>
            </a:r>
            <a:r>
              <a:rPr lang="en-US" b="1" u="sng" dirty="0" err="1" smtClean="0">
                <a:latin typeface="Arial Bold" panose="020B0604020202090204" charset="0"/>
                <a:cs typeface="Arial Bold" panose="020B0604020202090204" charset="0"/>
              </a:rPr>
              <a:t>Mahzab</a:t>
            </a:r>
            <a:r>
              <a:rPr lang="en-US" b="1" u="sng" dirty="0" smtClean="0">
                <a:latin typeface="Arial Bold" panose="020B0604020202090204" charset="0"/>
                <a:cs typeface="Arial Bold" panose="020B0604020202090204" charset="0"/>
              </a:rPr>
              <a:t> ke-4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psikologi (Behaviorisme, Psikoanalisis, Humanistik)</a:t>
            </a:r>
            <a:r>
              <a:rPr lang="en-US" dirty="0" smtClean="0"/>
              <a:t>. </a:t>
            </a:r>
            <a:endParaRPr lang="en-US" dirty="0" smtClean="0"/>
          </a:p>
          <a:p>
            <a:pPr lvl="1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Trans</a:t>
            </a:r>
            <a:r>
              <a:rPr lang="en-US" i="1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i="1" dirty="0" smtClean="0">
                <a:sym typeface="Wingdings" panose="05000000000000000000" pitchFamily="2" charset="2"/>
              </a:rPr>
              <a:t>beyond </a:t>
            </a:r>
            <a:r>
              <a:rPr lang="en-US" dirty="0" smtClean="0">
                <a:sym typeface="Wingdings" panose="05000000000000000000" pitchFamily="2" charset="2"/>
              </a:rPr>
              <a:t>/ </a:t>
            </a:r>
            <a:r>
              <a:rPr lang="en-US" dirty="0" err="1" smtClean="0">
                <a:sym typeface="Wingdings" panose="05000000000000000000" pitchFamily="2" charset="2"/>
              </a:rPr>
              <a:t>melewati</a:t>
            </a:r>
            <a:endParaRPr lang="en-US" dirty="0" smtClean="0">
              <a:sym typeface="Wingdings" panose="05000000000000000000" pitchFamily="2" charset="2"/>
            </a:endParaRPr>
          </a:p>
          <a:p>
            <a:pPr lvl="1">
              <a:buNone/>
            </a:pPr>
            <a:r>
              <a:rPr lang="en-US" b="1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Personal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diri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manusia</a:t>
            </a:r>
            <a:endParaRPr lang="en-US" dirty="0" smtClean="0">
              <a:sym typeface="Wingdings" panose="05000000000000000000" pitchFamily="2" charset="2"/>
            </a:endParaRPr>
          </a:p>
          <a:p>
            <a:pPr lvl="1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lvl="0"/>
            <a:r>
              <a:rPr lang="en-US" dirty="0" err="1" smtClean="0">
                <a:sym typeface="Wingdings" panose="05000000000000000000" pitchFamily="2" charset="2"/>
              </a:rPr>
              <a:t>Lebih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tertarik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mengkaji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isu-isu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mengenai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pengalaman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puncak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peak Experience</a:t>
            </a:r>
            <a:r>
              <a:rPr lang="en-US" dirty="0" smtClean="0">
                <a:sym typeface="Wingdings" panose="05000000000000000000" pitchFamily="2" charset="2"/>
              </a:rPr>
              <a:t>),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trance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altered state of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consiousness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pengalaman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mistik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perkembangan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spiritual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lain-lain. </a:t>
            </a:r>
            <a:endParaRPr lang="en-US" dirty="0" smtClean="0">
              <a:sym typeface="Wingdings" panose="05000000000000000000" pitchFamily="2" charset="2"/>
            </a:endParaRPr>
          </a:p>
          <a:p>
            <a:pPr lvl="0">
              <a:buNone/>
            </a:pPr>
            <a:endParaRPr lang="en-US" dirty="0" smtClean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Definisi Psikologi Transpersonal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/>
              <a:t>“Ilmu yang mempelajari potensi tertinggi manusia dengan mengakui, memahami, dan merealisasikan kesatuan kesadaran spiritual dan transenden”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“Pengalaman intra-subjektif atau kesadaran (</a:t>
            </a:r>
            <a:r>
              <a:rPr lang="en-US" i="1">
                <a:latin typeface="Arial Italic" panose="020B0604020202090204" charset="0"/>
                <a:cs typeface="Arial Italic" panose="020B0604020202090204" charset="0"/>
              </a:rPr>
              <a:t>state of consciousness</a:t>
            </a:r>
            <a:r>
              <a:rPr lang="en-US">
                <a:latin typeface="Arial" panose="020B0604020202090204" pitchFamily="34" charset="0"/>
                <a:cs typeface="Arial" panose="020B0604020202090204" pitchFamily="34" charset="0"/>
              </a:rPr>
              <a:t>), </a:t>
            </a:r>
            <a:r>
              <a:rPr lang="en-US" i="1">
                <a:latin typeface="Arial Italic" panose="020B0604020202090204" charset="0"/>
                <a:cs typeface="Arial Italic" panose="020B0604020202090204" charset="0"/>
              </a:rPr>
              <a:t>transpersonal knowledge</a:t>
            </a:r>
            <a:r>
              <a:rPr lang="en-US">
                <a:latin typeface="Arial" panose="020B0604020202090204" pitchFamily="34" charset="0"/>
                <a:cs typeface="Arial" panose="020B0604020202090204" pitchFamily="34" charset="0"/>
              </a:rPr>
              <a:t>”</a:t>
            </a:r>
            <a:endParaRPr lang="en-US">
              <a:latin typeface="Arial" panose="020B0604020202090204" pitchFamily="34" charset="0"/>
              <a:cs typeface="Arial" panose="020B0604020202090204" pitchFamily="34" charset="0"/>
            </a:endParaRPr>
          </a:p>
          <a:p>
            <a:pPr marL="0" indent="0">
              <a:buNone/>
            </a:pPr>
            <a:r>
              <a:rPr lang="en-US">
                <a:latin typeface="Arial" panose="020B0604020202090204" pitchFamily="34" charset="0"/>
                <a:cs typeface="Arial" panose="020B0604020202090204" pitchFamily="34" charset="0"/>
              </a:rPr>
              <a:t>						(Ferrer, 2002)</a:t>
            </a:r>
            <a:endParaRPr lang="en-US">
              <a:latin typeface="Arial" panose="020B0604020202090204" pitchFamily="34" charset="0"/>
              <a:cs typeface="Arial" panose="020B060402020209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b="1" dirty="0" smtClean="0">
                <a:latin typeface="Arial Bold" panose="020B0604020202090204" charset="0"/>
                <a:cs typeface="Arial Bold" panose="020B0604020202090204" charset="0"/>
              </a:rPr>
            </a:br>
            <a:r>
              <a:rPr lang="en-US" sz="2800" b="1" dirty="0" err="1" smtClean="0">
                <a:latin typeface="Arial Bold" panose="020B0604020202090204" charset="0"/>
                <a:cs typeface="Arial Bold" panose="020B0604020202090204" charset="0"/>
              </a:rPr>
              <a:t>Faktor</a:t>
            </a:r>
            <a:r>
              <a:rPr lang="en-US" sz="2800" b="1" dirty="0" smtClean="0">
                <a:latin typeface="Arial Bold" panose="020B0604020202090204" charset="0"/>
                <a:cs typeface="Arial Bold" panose="020B0604020202090204" charset="0"/>
              </a:rPr>
              <a:t> </a:t>
            </a:r>
            <a:r>
              <a:rPr lang="en-US" sz="2800" b="1" dirty="0" err="1" smtClean="0">
                <a:latin typeface="Arial Bold" panose="020B0604020202090204" charset="0"/>
                <a:cs typeface="Arial Bold" panose="020B0604020202090204" charset="0"/>
              </a:rPr>
              <a:t>munculnya</a:t>
            </a:r>
            <a:r>
              <a:rPr lang="en-US" sz="2800" b="1" dirty="0" smtClean="0">
                <a:latin typeface="Arial Bold" panose="020B0604020202090204" charset="0"/>
                <a:cs typeface="Arial Bold" panose="020B0604020202090204" charset="0"/>
              </a:rPr>
              <a:t> </a:t>
            </a:r>
            <a:r>
              <a:rPr lang="en-US" sz="2800" b="1" dirty="0" err="1" smtClean="0">
                <a:latin typeface="Arial Bold" panose="020B0604020202090204" charset="0"/>
                <a:cs typeface="Arial Bold" panose="020B0604020202090204" charset="0"/>
              </a:rPr>
              <a:t>Psikologi</a:t>
            </a:r>
            <a:r>
              <a:rPr lang="en-US" sz="2800" b="1" dirty="0" smtClean="0">
                <a:latin typeface="Arial Bold" panose="020B0604020202090204" charset="0"/>
                <a:cs typeface="Arial Bold" panose="020B0604020202090204" charset="0"/>
              </a:rPr>
              <a:t> Transpersonal</a:t>
            </a:r>
            <a:endParaRPr lang="en-US" sz="2800" b="1" dirty="0">
              <a:latin typeface="Arial Bold" panose="020B0604020202090204" charset="0"/>
              <a:cs typeface="Arial Bold" panose="020B06040202020902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284480" lvl="0" indent="-284480">
              <a:buFont typeface="+mj-lt"/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Faktor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Sosial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budaya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politik</a:t>
            </a:r>
            <a:endParaRPr lang="en-US" dirty="0" smtClean="0">
              <a:sym typeface="Wingdings" panose="05000000000000000000" pitchFamily="2" charset="2"/>
            </a:endParaRPr>
          </a:p>
          <a:p>
            <a:pPr marL="284480" lvl="0" indent="-284480">
              <a:buNone/>
            </a:pPr>
            <a:r>
              <a:rPr lang="en-US" dirty="0" smtClean="0">
                <a:sym typeface="Wingdings" panose="05000000000000000000" pitchFamily="2" charset="2"/>
              </a:rPr>
              <a:t>	</a:t>
            </a:r>
            <a:r>
              <a:rPr lang="en-US" dirty="0" err="1" smtClean="0">
                <a:sym typeface="Wingdings" panose="05000000000000000000" pitchFamily="2" charset="2"/>
              </a:rPr>
              <a:t>Protes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Minoritas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keinginan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berfikir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serta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bertindak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cara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baru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sym typeface="Wingdings" panose="05000000000000000000" pitchFamily="2" charset="2"/>
              </a:rPr>
              <a:t>Tokoh-tokoh</a:t>
            </a:r>
            <a:r>
              <a:rPr lang="en-US" dirty="0" smtClean="0">
                <a:sym typeface="Wingdings" panose="05000000000000000000" pitchFamily="2" charset="2"/>
              </a:rPr>
              <a:t> agama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perjalanan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Asia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Timur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tengah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 smtClean="0">
              <a:sym typeface="Wingdings" panose="05000000000000000000" pitchFamily="2" charset="2"/>
            </a:endParaRPr>
          </a:p>
          <a:p>
            <a:pPr marL="284480" lvl="0" indent="-284480">
              <a:buFont typeface="+mj-lt"/>
              <a:buAutoNum type="arabicPeriod" startAt="2"/>
            </a:pPr>
            <a:r>
              <a:rPr lang="en-US" dirty="0" err="1" smtClean="0">
                <a:sym typeface="Wingdings" panose="05000000000000000000" pitchFamily="2" charset="2"/>
              </a:rPr>
              <a:t>Penggunaan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psychedilic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psychodilic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 drugs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)</a:t>
            </a:r>
            <a:endParaRPr lang="en-US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284480" lvl="0" indent="-284480">
              <a:buNone/>
            </a:pP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err="1" smtClean="0">
                <a:sym typeface="Wingdings" panose="05000000000000000000" pitchFamily="2" charset="2"/>
              </a:rPr>
              <a:t>Obat-obatan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sering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dipakai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terapi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namun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bisa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merubah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persepsi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kognisi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kesadaran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seseorang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seperti</a:t>
            </a:r>
            <a:r>
              <a:rPr lang="en-US" dirty="0" smtClean="0">
                <a:sym typeface="Wingdings" panose="05000000000000000000" pitchFamily="2" charset="2"/>
              </a:rPr>
              <a:t> LCD (</a:t>
            </a:r>
            <a:r>
              <a:rPr lang="en-US" i="1" dirty="0" smtClean="0">
                <a:sym typeface="Wingdings" panose="05000000000000000000" pitchFamily="2" charset="2"/>
              </a:rPr>
              <a:t>d-lysergic acid diethylamide</a:t>
            </a:r>
            <a:r>
              <a:rPr lang="en-US" dirty="0" smtClean="0">
                <a:sym typeface="Wingdings" panose="05000000000000000000" pitchFamily="2" charset="2"/>
              </a:rPr>
              <a:t>), </a:t>
            </a:r>
            <a:r>
              <a:rPr lang="en-US" dirty="0" err="1" smtClean="0">
                <a:sym typeface="Wingdings" panose="05000000000000000000" pitchFamily="2" charset="2"/>
              </a:rPr>
              <a:t>halusinogen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, mescaline.</a:t>
            </a:r>
            <a:endParaRPr lang="en-US" dirty="0" smtClean="0">
              <a:sym typeface="Wingdings" panose="05000000000000000000" pitchFamily="2" charset="2"/>
            </a:endParaRPr>
          </a:p>
          <a:p>
            <a:pPr marL="284480" lvl="0" indent="-284480">
              <a:buFont typeface="+mj-lt"/>
              <a:buAutoNum type="arabicPeriod" startAt="3"/>
            </a:pPr>
            <a:r>
              <a:rPr lang="en-US" dirty="0" err="1" smtClean="0">
                <a:sym typeface="Wingdings" panose="05000000000000000000" pitchFamily="2" charset="2"/>
              </a:rPr>
              <a:t>Ketidakpuasan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terhadap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aliran-aliran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pemikiran</a:t>
            </a:r>
            <a:r>
              <a:rPr lang="en-US" dirty="0" smtClean="0">
                <a:sym typeface="Wingdings" panose="05000000000000000000" pitchFamily="2" charset="2"/>
              </a:rPr>
              <a:t> yang </a:t>
            </a:r>
            <a:r>
              <a:rPr lang="en-US" dirty="0" err="1" smtClean="0">
                <a:sym typeface="Wingdings" panose="05000000000000000000" pitchFamily="2" charset="2"/>
              </a:rPr>
              <a:t>sebelumnya</a:t>
            </a:r>
            <a:endParaRPr lang="en-US" dirty="0" smtClean="0">
              <a:sym typeface="Wingdings" panose="05000000000000000000" pitchFamily="2" charset="2"/>
            </a:endParaRPr>
          </a:p>
          <a:p>
            <a:pPr marL="509905" lvl="0" indent="-209550">
              <a:buFont typeface="+mj-lt"/>
              <a:buAutoNum type="alphaLcPeriod"/>
            </a:pPr>
            <a:r>
              <a:rPr lang="en-US" dirty="0" err="1" smtClean="0">
                <a:sym typeface="Wingdings" panose="05000000000000000000" pitchFamily="2" charset="2"/>
              </a:rPr>
              <a:t>Behaviorisme</a:t>
            </a:r>
            <a:endParaRPr lang="en-US" dirty="0" smtClean="0">
              <a:sym typeface="Wingdings" panose="05000000000000000000" pitchFamily="2" charset="2"/>
            </a:endParaRPr>
          </a:p>
          <a:p>
            <a:pPr marL="509905" lvl="0" indent="-209550">
              <a:buFont typeface="+mj-lt"/>
              <a:buAutoNum type="alphaLcPeriod"/>
            </a:pPr>
            <a:r>
              <a:rPr lang="en-US" dirty="0" err="1" smtClean="0">
                <a:sym typeface="Wingdings" panose="05000000000000000000" pitchFamily="2" charset="2"/>
              </a:rPr>
              <a:t>Psikoanalisis</a:t>
            </a:r>
            <a:endParaRPr lang="en-US" dirty="0" smtClean="0">
              <a:sym typeface="Wingdings" panose="05000000000000000000" pitchFamily="2" charset="2"/>
            </a:endParaRPr>
          </a:p>
          <a:p>
            <a:pPr marL="509905" lvl="0" indent="-209550">
              <a:buFont typeface="+mj-lt"/>
              <a:buAutoNum type="alphaLcPeriod"/>
            </a:pPr>
            <a:r>
              <a:rPr lang="en-US" dirty="0" err="1" smtClean="0">
                <a:sym typeface="Wingdings" panose="05000000000000000000" pitchFamily="2" charset="2"/>
              </a:rPr>
              <a:t>Humanisme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Tokoh-tokoh</a:t>
            </a:r>
            <a:r>
              <a:rPr lang="en-US" sz="4000" dirty="0" smtClean="0"/>
              <a:t> </a:t>
            </a:r>
            <a:r>
              <a:rPr lang="en-US" sz="4000" dirty="0" err="1" smtClean="0"/>
              <a:t>sebelum</a:t>
            </a:r>
            <a:r>
              <a:rPr lang="en-US" sz="4000" dirty="0" smtClean="0"/>
              <a:t> </a:t>
            </a:r>
            <a:r>
              <a:rPr lang="en-US" sz="4000" dirty="0" err="1" smtClean="0"/>
              <a:t>munculnya</a:t>
            </a:r>
            <a:r>
              <a:rPr lang="en-US" sz="4000" dirty="0" smtClean="0"/>
              <a:t> </a:t>
            </a:r>
            <a:r>
              <a:rPr lang="en-US" sz="4000" dirty="0" err="1" smtClean="0"/>
              <a:t>Psikologi</a:t>
            </a:r>
            <a:r>
              <a:rPr lang="en-US" sz="4000" dirty="0" smtClean="0"/>
              <a:t> Transpersonal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5857240"/>
          </a:xfrm>
        </p:spPr>
        <p:txBody>
          <a:bodyPr>
            <a:normAutofit fontScale="70000"/>
          </a:bodyPr>
          <a:lstStyle/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319405" indent="-319405"/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>
                <a:latin typeface="Arial Regular" panose="020B0604020202090204" charset="0"/>
                <a:cs typeface="Arial Regular" panose="020B0604020202090204" charset="0"/>
              </a:rPr>
              <a:t>Richard Maurice </a:t>
            </a:r>
            <a:r>
              <a:rPr lang="en-US" sz="2800" dirty="0" err="1" smtClean="0">
                <a:latin typeface="Arial Regular" panose="020B0604020202090204" charset="0"/>
                <a:cs typeface="Arial Regular" panose="020B0604020202090204" charset="0"/>
              </a:rPr>
              <a:t>Bucke</a:t>
            </a:r>
            <a:endParaRPr lang="en-US" sz="2800" dirty="0" err="1" smtClean="0">
              <a:latin typeface="Arial Regular" panose="020B0604020202090204" charset="0"/>
              <a:cs typeface="Arial Regular" panose="020B0604020202090204" charset="0"/>
            </a:endParaRPr>
          </a:p>
          <a:p>
            <a:pPr marL="0" indent="0" algn="ctr">
              <a:buNone/>
            </a:pPr>
            <a:r>
              <a:rPr lang="en-US" sz="2800" dirty="0" err="1" smtClean="0">
                <a:latin typeface="Arial Regular" panose="020B0604020202090204" charset="0"/>
                <a:cs typeface="Arial Regular" panose="020B0604020202090204" charset="0"/>
              </a:rPr>
              <a:t>(1837 - 1902)</a:t>
            </a:r>
            <a:r>
              <a:rPr lang="en-US" sz="2800" dirty="0" smtClean="0">
                <a:latin typeface="Arial Regular" panose="020B0604020202090204" charset="0"/>
                <a:cs typeface="Arial Regular" panose="020B0604020202090204" charset="0"/>
              </a:rPr>
              <a:t> </a:t>
            </a:r>
            <a:endParaRPr lang="en-US" sz="2800" dirty="0" smtClean="0">
              <a:latin typeface="Arial Regular" panose="020B0604020202090204" charset="0"/>
              <a:cs typeface="Arial Regular" panose="020B0604020202090204" charset="0"/>
            </a:endParaRPr>
          </a:p>
          <a:p>
            <a:pPr marL="319405" indent="-319405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319405" indent="-319405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en-US" dirty="0" smtClean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endParaRPr lang="en-US" dirty="0" smtClean="0">
              <a:sym typeface="+mn-ea"/>
            </a:endParaRPr>
          </a:p>
          <a:p>
            <a:pPr marL="0" indent="0" algn="ctr">
              <a:buNone/>
            </a:pPr>
            <a:endParaRPr lang="en-US" sz="2000" dirty="0" smtClean="0">
              <a:sym typeface="+mn-ea"/>
            </a:endParaRPr>
          </a:p>
          <a:p>
            <a:pPr marL="0" indent="0" algn="ctr">
              <a:buNone/>
            </a:pPr>
            <a:r>
              <a:rPr lang="en-US" sz="2000" dirty="0" smtClean="0">
                <a:sym typeface="+mn-ea"/>
              </a:rPr>
              <a:t>Roberto </a:t>
            </a:r>
            <a:r>
              <a:rPr lang="en-US" sz="2000" dirty="0" err="1" smtClean="0">
                <a:sym typeface="+mn-ea"/>
              </a:rPr>
              <a:t>Assagioli</a:t>
            </a:r>
            <a:endParaRPr lang="en-US" sz="2000" dirty="0" err="1" smtClean="0">
              <a:sym typeface="+mn-ea"/>
            </a:endParaRPr>
          </a:p>
          <a:p>
            <a:pPr marL="0" indent="0" algn="ctr">
              <a:buNone/>
            </a:pPr>
            <a:r>
              <a:rPr lang="en-US" sz="2000"/>
              <a:t>(1888 - 1974)</a:t>
            </a:r>
            <a:endParaRPr lang="en-US" sz="2000"/>
          </a:p>
        </p:txBody>
      </p:sp>
      <p:pic>
        <p:nvPicPr>
          <p:cNvPr id="4" name="Picture 3" descr="richard mauric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0" y="2428875"/>
            <a:ext cx="1991360" cy="2887980"/>
          </a:xfrm>
          <a:prstGeom prst="rect">
            <a:avLst/>
          </a:prstGeom>
        </p:spPr>
      </p:pic>
      <p:pic>
        <p:nvPicPr>
          <p:cNvPr id="6" name="Picture 5" descr="aSSAGIOLI-1968-207x3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220" y="2428875"/>
            <a:ext cx="1939925" cy="2812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Transpersonal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20000"/>
          </a:bodyPr>
          <a:lstStyle/>
          <a:p>
            <a:pPr marL="319405" lvl="0" indent="-319405"/>
            <a:r>
              <a:rPr lang="en-US" dirty="0" err="1" smtClean="0"/>
              <a:t>Kennet</a:t>
            </a:r>
            <a:r>
              <a:rPr lang="en-US" dirty="0" smtClean="0"/>
              <a:t> Earl Wilber II </a:t>
            </a:r>
            <a:endParaRPr lang="en-US" dirty="0" smtClean="0"/>
          </a:p>
          <a:p>
            <a:pPr marL="0" lvl="0" indent="302260">
              <a:buNone/>
            </a:pPr>
            <a:r>
              <a:rPr lang="en-US" dirty="0" smtClean="0"/>
              <a:t>(1949 - sekarang)</a:t>
            </a:r>
            <a:endParaRPr lang="en-US" dirty="0" smtClean="0"/>
          </a:p>
          <a:p>
            <a:pPr marL="319405" lvl="0" indent="-319405"/>
            <a:endParaRPr lang="en-US" dirty="0" smtClean="0"/>
          </a:p>
          <a:p>
            <a:pPr marL="319405" lvl="0" indent="-319405"/>
            <a:endParaRPr lang="en-US" dirty="0" smtClean="0"/>
          </a:p>
          <a:p>
            <a:pPr marL="1830070" lvl="0" indent="-466090"/>
            <a:r>
              <a:rPr lang="en-US" dirty="0" err="1" smtClean="0"/>
              <a:t>Stanislav</a:t>
            </a:r>
            <a:r>
              <a:rPr lang="en-US" dirty="0" smtClean="0"/>
              <a:t> </a:t>
            </a:r>
            <a:r>
              <a:rPr lang="en-US" dirty="0" err="1" smtClean="0"/>
              <a:t>Grof</a:t>
            </a:r>
            <a:r>
              <a:rPr lang="en-US" dirty="0" smtClean="0"/>
              <a:t>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		(1931 - sekarang)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3357245" lvl="0" indent="-544830"/>
            <a:r>
              <a:rPr lang="en-US" dirty="0" smtClean="0"/>
              <a:t>Robert </a:t>
            </a:r>
            <a:r>
              <a:rPr lang="en-US" dirty="0" err="1" smtClean="0"/>
              <a:t>Frager </a:t>
            </a:r>
            <a:endParaRPr lang="en-US" dirty="0" err="1" smtClean="0"/>
          </a:p>
          <a:p>
            <a:pPr marL="0" lvl="0" indent="0">
              <a:buNone/>
            </a:pPr>
            <a:r>
              <a:rPr lang="en-US" dirty="0" err="1" smtClean="0"/>
              <a:t>			     (1940 - sekarang)</a:t>
            </a:r>
            <a:endParaRPr lang="en-US" dirty="0" smtClean="0"/>
          </a:p>
          <a:p>
            <a:pPr marL="319405" lvl="0" indent="-319405"/>
            <a:endParaRPr lang="en-US" dirty="0" smtClean="0"/>
          </a:p>
        </p:txBody>
      </p:sp>
      <p:pic>
        <p:nvPicPr>
          <p:cNvPr id="4" name="Picture 3" descr="kennet earl wibe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00930" y="1174750"/>
            <a:ext cx="1744980" cy="1795145"/>
          </a:xfrm>
          <a:prstGeom prst="rect">
            <a:avLst/>
          </a:prstGeom>
        </p:spPr>
      </p:pic>
      <p:pic>
        <p:nvPicPr>
          <p:cNvPr id="5" name="Picture 4" descr="Stanislav-Gro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115" y="3275965"/>
            <a:ext cx="1615440" cy="1615440"/>
          </a:xfrm>
          <a:prstGeom prst="rect">
            <a:avLst/>
          </a:prstGeom>
        </p:spPr>
      </p:pic>
      <p:pic>
        <p:nvPicPr>
          <p:cNvPr id="6" name="Picture 5" descr="robert frag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125" y="5041265"/>
            <a:ext cx="1607185" cy="184658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2768</Words>
  <Application>WPS Presentation</Application>
  <PresentationFormat>On-screen Show (4:3)</PresentationFormat>
  <Paragraphs>128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5" baseType="lpstr">
      <vt:lpstr>Arial</vt:lpstr>
      <vt:lpstr>SimSun</vt:lpstr>
      <vt:lpstr>Wingdings</vt:lpstr>
      <vt:lpstr>宋体-简</vt:lpstr>
      <vt:lpstr>Arial Bold</vt:lpstr>
      <vt:lpstr>Arial Italic</vt:lpstr>
      <vt:lpstr>Arial Regular</vt:lpstr>
      <vt:lpstr>微软雅黑</vt:lpstr>
      <vt:lpstr>汉仪旗黑</vt:lpstr>
      <vt:lpstr>Arial Unicode MS</vt:lpstr>
      <vt:lpstr>Calibri</vt:lpstr>
      <vt:lpstr>Helvetica Neue</vt:lpstr>
      <vt:lpstr>Gear Drives</vt:lpstr>
      <vt:lpstr>PERTEMUAN 13 PSIKOLOGI TRANSPERSONAL</vt:lpstr>
      <vt:lpstr>Tujuan </vt:lpstr>
      <vt:lpstr>Materi 13: Overview Psikologi Transpersonal</vt:lpstr>
      <vt:lpstr>Overview Psikologi Transpersonal</vt:lpstr>
      <vt:lpstr>Materi 13: Pembahasan Psikologi Transpersonal</vt:lpstr>
      <vt:lpstr>Definisi Psikologi Transpersonal</vt:lpstr>
      <vt:lpstr> Faktor munculnya Psikologi Transpersonal</vt:lpstr>
      <vt:lpstr>Tokoh-tokoh sebelum munculnya Psikologi Transpersonal</vt:lpstr>
      <vt:lpstr>Tokoh-tokoh Psikologi Transpersonal</vt:lpstr>
      <vt:lpstr>Psikologi yang berbasis Agama</vt:lpstr>
      <vt:lpstr>PowerPoint 演示文稿</vt:lpstr>
      <vt:lpstr>Tugas Minggu Depan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ke 6</dc:title>
  <dc:creator>LENOVO</dc:creator>
  <cp:lastModifiedBy>ekasufartianinsih</cp:lastModifiedBy>
  <cp:revision>22</cp:revision>
  <dcterms:created xsi:type="dcterms:W3CDTF">2021-11-07T14:08:40Z</dcterms:created>
  <dcterms:modified xsi:type="dcterms:W3CDTF">2021-11-07T14:08:40Z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1033-3.1.6.6275</vt:lpwstr>
  </property>
</Properties>
</file>