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handoutMasterIdLst>
    <p:handoutMasterId r:id="rId13"/>
  </p:handoutMasterIdLst>
  <p:sldIdLst>
    <p:sldId id="256" r:id="rId2"/>
    <p:sldId id="260" r:id="rId3"/>
    <p:sldId id="261" r:id="rId4"/>
    <p:sldId id="263" r:id="rId5"/>
    <p:sldId id="264" r:id="rId6"/>
    <p:sldId id="265" r:id="rId7"/>
    <p:sldId id="266" r:id="rId8"/>
    <p:sldId id="269" r:id="rId9"/>
    <p:sldId id="268" r:id="rId10"/>
    <p:sldId id="270" r:id="rId11"/>
  </p:sldIdLst>
  <p:sldSz cx="9144000" cy="6858000" type="screen4x3"/>
  <p:notesSz cx="9945688" cy="6858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integrasi fisik</c:v>
                </c:pt>
              </c:strCache>
            </c:strRef>
          </c:tx>
          <c:invertIfNegative val="0"/>
          <c:dPt>
            <c:idx val="0"/>
            <c:invertIfNegative val="0"/>
            <c:bubble3D val="0"/>
            <c:spPr>
              <a:gradFill rotWithShape="1">
                <a:gsLst>
                  <a:gs pos="0">
                    <a:schemeClr val="accent1">
                      <a:shade val="47500"/>
                      <a:satMod val="137000"/>
                    </a:schemeClr>
                  </a:gs>
                  <a:gs pos="55000">
                    <a:schemeClr val="accent1">
                      <a:shade val="69000"/>
                      <a:satMod val="137000"/>
                    </a:schemeClr>
                  </a:gs>
                  <a:gs pos="100000">
                    <a:schemeClr val="accent1">
                      <a:shade val="98000"/>
                      <a:satMod val="137000"/>
                    </a:schemeClr>
                  </a:gs>
                </a:gsLst>
                <a:lin ang="16200000" scaled="0"/>
              </a:gradFill>
              <a:ln w="6350" cap="rnd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:ln>
              <a:effectLst>
                <a:outerShdw blurRad="39000" dist="25400" dir="5400000" rotWithShape="0">
                  <a:srgbClr val="000000">
                    <a:alpha val="38000"/>
                  </a:srgb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0-1938-48F0-BFF7-97386B2F5DE0}"/>
              </c:ext>
            </c:extLst>
          </c:dPt>
          <c:dPt>
            <c:idx val="1"/>
            <c:invertIfNegative val="0"/>
            <c:bubble3D val="0"/>
            <c:spPr>
              <a:gradFill rotWithShape="1">
                <a:gsLst>
                  <a:gs pos="0">
                    <a:schemeClr val="accent2">
                      <a:shade val="47500"/>
                      <a:satMod val="137000"/>
                    </a:schemeClr>
                  </a:gs>
                  <a:gs pos="55000">
                    <a:schemeClr val="accent2">
                      <a:shade val="69000"/>
                      <a:satMod val="137000"/>
                    </a:schemeClr>
                  </a:gs>
                  <a:gs pos="100000">
                    <a:schemeClr val="accent2">
                      <a:shade val="98000"/>
                      <a:satMod val="137000"/>
                    </a:schemeClr>
                  </a:gs>
                </a:gsLst>
                <a:lin ang="16200000" scaled="0"/>
              </a:gradFill>
              <a:ln w="6350" cap="rnd" cmpd="sng" algn="ctr">
                <a:solidFill>
                  <a:schemeClr val="accent2">
                    <a:shade val="95000"/>
                    <a:satMod val="105000"/>
                  </a:schemeClr>
                </a:solidFill>
                <a:prstDash val="solid"/>
              </a:ln>
              <a:effectLst>
                <a:outerShdw blurRad="39000" dist="25400" dir="5400000" rotWithShape="0">
                  <a:srgbClr val="000000">
                    <a:alpha val="38000"/>
                  </a:srgb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1938-48F0-BFF7-97386B2F5DE0}"/>
              </c:ext>
            </c:extLst>
          </c:dPt>
          <c:dPt>
            <c:idx val="2"/>
            <c:invertIfNegative val="0"/>
            <c:bubble3D val="0"/>
            <c:spPr>
              <a:gradFill rotWithShape="1">
                <a:gsLst>
                  <a:gs pos="0">
                    <a:schemeClr val="accent4">
                      <a:shade val="47500"/>
                      <a:satMod val="137000"/>
                    </a:schemeClr>
                  </a:gs>
                  <a:gs pos="55000">
                    <a:schemeClr val="accent4">
                      <a:shade val="69000"/>
                      <a:satMod val="137000"/>
                    </a:schemeClr>
                  </a:gs>
                  <a:gs pos="100000">
                    <a:schemeClr val="accent4">
                      <a:shade val="98000"/>
                      <a:satMod val="137000"/>
                    </a:schemeClr>
                  </a:gs>
                </a:gsLst>
                <a:lin ang="16200000" scaled="0"/>
              </a:gradFill>
              <a:ln w="6350" cap="rnd" cmpd="sng" algn="ctr">
                <a:solidFill>
                  <a:schemeClr val="accent4">
                    <a:shade val="95000"/>
                    <a:satMod val="105000"/>
                  </a:schemeClr>
                </a:solidFill>
                <a:prstDash val="solid"/>
              </a:ln>
              <a:effectLst>
                <a:outerShdw blurRad="39000" dist="25400" dir="5400000" rotWithShape="0">
                  <a:srgbClr val="000000">
                    <a:alpha val="38000"/>
                  </a:srgb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2-1938-48F0-BFF7-97386B2F5DE0}"/>
              </c:ext>
            </c:extLst>
          </c:dPt>
          <c:cat>
            <c:strRef>
              <c:f>Sheet1!$A$2:$A$5</c:f>
              <c:strCache>
                <c:ptCount val="3"/>
                <c:pt idx="0">
                  <c:v>integrasi Fisik</c:v>
                </c:pt>
                <c:pt idx="1">
                  <c:v>integrasi sosial</c:v>
                </c:pt>
                <c:pt idx="2">
                  <c:v>integrasi pembelajaran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4.5</c:v>
                </c:pt>
                <c:pt idx="1">
                  <c:v>3.5</c:v>
                </c:pt>
                <c:pt idx="2">
                  <c:v>2.5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1938-48F0-BFF7-97386B2F5DE0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Column1</c:v>
                </c:pt>
              </c:strCache>
            </c:strRef>
          </c:tx>
          <c:invertIfNegative val="0"/>
          <c:cat>
            <c:strRef>
              <c:f>Sheet1!$A$2:$A$5</c:f>
              <c:strCache>
                <c:ptCount val="3"/>
                <c:pt idx="0">
                  <c:v>integrasi Fisik</c:v>
                </c:pt>
                <c:pt idx="1">
                  <c:v>integrasi sosial</c:v>
                </c:pt>
                <c:pt idx="2">
                  <c:v>integrasi pembelajaran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1938-48F0-BFF7-97386B2F5DE0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Column2</c:v>
                </c:pt>
              </c:strCache>
            </c:strRef>
          </c:tx>
          <c:invertIfNegative val="0"/>
          <c:cat>
            <c:strRef>
              <c:f>Sheet1!$A$2:$A$5</c:f>
              <c:strCache>
                <c:ptCount val="3"/>
                <c:pt idx="0">
                  <c:v>integrasi Fisik</c:v>
                </c:pt>
                <c:pt idx="1">
                  <c:v>integrasi sosial</c:v>
                </c:pt>
                <c:pt idx="2">
                  <c:v>integrasi pembelajaran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1938-48F0-BFF7-97386B2F5DE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314274944"/>
        <c:axId val="44690816"/>
      </c:barChart>
      <c:catAx>
        <c:axId val="314274944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 dirty="0" err="1"/>
                  <a:t>Gambar</a:t>
                </a:r>
                <a:r>
                  <a:rPr lang="en-US" dirty="0"/>
                  <a:t>.</a:t>
                </a:r>
                <a:r>
                  <a:rPr lang="en-US" baseline="0" dirty="0"/>
                  <a:t> 1</a:t>
                </a:r>
                <a:endParaRPr lang="en-US" dirty="0"/>
              </a:p>
            </c:rich>
          </c:tx>
          <c:layout/>
          <c:overlay val="0"/>
        </c:title>
        <c:numFmt formatCode="General" sourceLinked="0"/>
        <c:majorTickMark val="none"/>
        <c:minorTickMark val="none"/>
        <c:tickLblPos val="nextTo"/>
        <c:crossAx val="44690816"/>
        <c:crosses val="autoZero"/>
        <c:auto val="1"/>
        <c:lblAlgn val="ctr"/>
        <c:lblOffset val="100"/>
        <c:noMultiLvlLbl val="0"/>
      </c:catAx>
      <c:valAx>
        <c:axId val="44690816"/>
        <c:scaling>
          <c:orientation val="minMax"/>
        </c:scaling>
        <c:delete val="0"/>
        <c:axPos val="l"/>
        <c:title>
          <c:tx>
            <c:rich>
              <a:bodyPr/>
              <a:lstStyle/>
              <a:p>
                <a:pPr>
                  <a:defRPr/>
                </a:pPr>
                <a:r>
                  <a:rPr lang="en-US" dirty="0" err="1"/>
                  <a:t>Waktu</a:t>
                </a:r>
                <a:r>
                  <a:rPr lang="en-US" dirty="0"/>
                  <a:t> </a:t>
                </a:r>
                <a:r>
                  <a:rPr lang="en-US" dirty="0" err="1"/>
                  <a:t>belajar</a:t>
                </a:r>
                <a:r>
                  <a:rPr lang="en-US" dirty="0"/>
                  <a:t> </a:t>
                </a:r>
                <a:r>
                  <a:rPr lang="en-US" dirty="0" err="1"/>
                  <a:t>perhari</a:t>
                </a:r>
                <a:endParaRPr lang="en-US" dirty="0"/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31427494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309798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633588" y="1"/>
            <a:ext cx="4309798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D7F664-7602-42E2-9DC6-B0A1F5A00EFF}" type="datetimeFigureOut">
              <a:rPr lang="en-US" smtClean="0"/>
              <a:t>12/3/2016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4309798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633588" y="6513910"/>
            <a:ext cx="4309798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275D73-10E1-443F-8045-5F28683D1F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734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9798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633588" y="0"/>
            <a:ext cx="4309798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485C40-2838-49E5-A7C7-121B7902793C}" type="datetimeFigureOut">
              <a:rPr lang="en-US" smtClean="0"/>
              <a:pPr/>
              <a:t>12/3/2016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257550" y="514350"/>
            <a:ext cx="3430588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94569" y="3257550"/>
            <a:ext cx="7956550" cy="30861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4309798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633588" y="6513910"/>
            <a:ext cx="4309798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1222DD-71CB-4DFC-89D9-90ACF97078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76346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D574C-1682-4B2E-979E-441E9DEF2FF7}" type="datetimeFigureOut">
              <a:rPr lang="id-ID" smtClean="0"/>
              <a:pPr/>
              <a:t>03/12/2016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C1B0E-12F8-4530-81E2-BFA413939DF6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D574C-1682-4B2E-979E-441E9DEF2FF7}" type="datetimeFigureOut">
              <a:rPr lang="id-ID" smtClean="0"/>
              <a:pPr/>
              <a:t>03/12/2016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C1B0E-12F8-4530-81E2-BFA413939DF6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D574C-1682-4B2E-979E-441E9DEF2FF7}" type="datetimeFigureOut">
              <a:rPr lang="id-ID" smtClean="0"/>
              <a:pPr/>
              <a:t>03/12/2016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C1B0E-12F8-4530-81E2-BFA413939DF6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D574C-1682-4B2E-979E-441E9DEF2FF7}" type="datetimeFigureOut">
              <a:rPr lang="id-ID" smtClean="0"/>
              <a:pPr/>
              <a:t>03/12/2016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C1B0E-12F8-4530-81E2-BFA413939DF6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D574C-1682-4B2E-979E-441E9DEF2FF7}" type="datetimeFigureOut">
              <a:rPr lang="id-ID" smtClean="0"/>
              <a:pPr/>
              <a:t>03/12/2016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C1B0E-12F8-4530-81E2-BFA413939DF6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D574C-1682-4B2E-979E-441E9DEF2FF7}" type="datetimeFigureOut">
              <a:rPr lang="id-ID" smtClean="0"/>
              <a:pPr/>
              <a:t>03/12/2016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C1B0E-12F8-4530-81E2-BFA413939DF6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D574C-1682-4B2E-979E-441E9DEF2FF7}" type="datetimeFigureOut">
              <a:rPr lang="id-ID" smtClean="0"/>
              <a:pPr/>
              <a:t>03/12/2016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C1B0E-12F8-4530-81E2-BFA413939DF6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D574C-1682-4B2E-979E-441E9DEF2FF7}" type="datetimeFigureOut">
              <a:rPr lang="id-ID" smtClean="0"/>
              <a:pPr/>
              <a:t>03/12/2016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C1B0E-12F8-4530-81E2-BFA413939DF6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D574C-1682-4B2E-979E-441E9DEF2FF7}" type="datetimeFigureOut">
              <a:rPr lang="id-ID" smtClean="0"/>
              <a:pPr/>
              <a:t>03/12/2016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C1B0E-12F8-4530-81E2-BFA413939DF6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D574C-1682-4B2E-979E-441E9DEF2FF7}" type="datetimeFigureOut">
              <a:rPr lang="id-ID" smtClean="0"/>
              <a:pPr/>
              <a:t>03/12/2016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C1B0E-12F8-4530-81E2-BFA413939DF6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E1FD574C-1682-4B2E-979E-441E9DEF2FF7}" type="datetimeFigureOut">
              <a:rPr lang="id-ID" smtClean="0"/>
              <a:pPr/>
              <a:t>03/12/2016</a:t>
            </a:fld>
            <a:endParaRPr lang="id-ID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DDAC1B0E-12F8-4530-81E2-BFA413939DF6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E1FD574C-1682-4B2E-979E-441E9DEF2FF7}" type="datetimeFigureOut">
              <a:rPr lang="id-ID" smtClean="0"/>
              <a:pPr/>
              <a:t>03/12/2016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DDAC1B0E-12F8-4530-81E2-BFA413939DF6}" type="slidenum">
              <a:rPr lang="id-ID" smtClean="0"/>
              <a:pPr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Integrasi%20penuh.docx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2285984" y="4786323"/>
            <a:ext cx="5143536" cy="120032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 prst="coolSlant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i="1" dirty="0" err="1">
                <a:solidFill>
                  <a:schemeClr val="bg1"/>
                </a:solidFill>
              </a:rPr>
              <a:t>Berbagai</a:t>
            </a:r>
            <a:r>
              <a:rPr lang="en-US" sz="2400" b="1" i="1" dirty="0">
                <a:solidFill>
                  <a:schemeClr val="bg1"/>
                </a:solidFill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</a:rPr>
              <a:t>Bentuk</a:t>
            </a:r>
            <a:r>
              <a:rPr lang="en-US" sz="2400" b="1" i="1" dirty="0">
                <a:solidFill>
                  <a:schemeClr val="bg1"/>
                </a:solidFill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</a:rPr>
              <a:t>dan</a:t>
            </a:r>
            <a:r>
              <a:rPr lang="en-US" sz="2400" b="1" i="1" dirty="0">
                <a:solidFill>
                  <a:schemeClr val="bg1"/>
                </a:solidFill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</a:rPr>
              <a:t>Layanan</a:t>
            </a:r>
            <a:r>
              <a:rPr lang="en-US" sz="2400" b="1" i="1" dirty="0">
                <a:solidFill>
                  <a:schemeClr val="bg1"/>
                </a:solidFill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</a:rPr>
              <a:t>Bagi</a:t>
            </a:r>
            <a:r>
              <a:rPr lang="en-US" sz="2400" b="1" i="1" dirty="0">
                <a:solidFill>
                  <a:schemeClr val="bg1"/>
                </a:solidFill>
              </a:rPr>
              <a:t> </a:t>
            </a:r>
          </a:p>
          <a:p>
            <a:pPr algn="ctr"/>
            <a:r>
              <a:rPr lang="en-US" sz="2400" b="1" i="1" dirty="0" err="1">
                <a:solidFill>
                  <a:schemeClr val="bg1"/>
                </a:solidFill>
              </a:rPr>
              <a:t>Anak</a:t>
            </a:r>
            <a:r>
              <a:rPr lang="en-US" sz="2400" b="1" i="1" dirty="0">
                <a:solidFill>
                  <a:schemeClr val="bg1"/>
                </a:solidFill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</a:rPr>
              <a:t>Berkebutuhan</a:t>
            </a:r>
            <a:r>
              <a:rPr lang="en-US" sz="2400" b="1" i="1" dirty="0">
                <a:solidFill>
                  <a:schemeClr val="bg1"/>
                </a:solidFill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</a:rPr>
              <a:t>Khusus</a:t>
            </a:r>
            <a:endParaRPr lang="en-US" sz="2400" b="1" dirty="0">
              <a:solidFill>
                <a:schemeClr val="bg1"/>
              </a:solidFill>
            </a:endParaRPr>
          </a:p>
          <a:p>
            <a:pPr algn="ctr"/>
            <a:endParaRPr lang="en-US" sz="2400" b="1" cap="none" spc="0" dirty="0">
              <a:ln w="11430"/>
              <a:solidFill>
                <a:schemeClr val="bg1"/>
              </a:solidFill>
              <a:effectLst>
                <a:reflection blurRad="6350" stA="60000" endA="900" endPos="58000" dir="5400000" sy="-100000" algn="bl" rotWithShape="0"/>
              </a:effectLst>
              <a:latin typeface="Comic Sans MS" pitchFamily="66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587401" y="6072206"/>
            <a:ext cx="5636479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id-ID" sz="3200" b="1" spc="0" dirty="0">
                <a:ln w="0"/>
                <a:solidFill>
                  <a:schemeClr val="bg1"/>
                </a:solidFill>
                <a:effectLst>
                  <a:reflection blurRad="12700" stA="50000" endPos="50000" dist="5000" dir="5400000" sy="-100000" rotWithShape="0"/>
                </a:effectLst>
                <a:latin typeface="Comic Sans MS" pitchFamily="66" charset="0"/>
              </a:rPr>
              <a:t>Oleh: </a:t>
            </a:r>
            <a:r>
              <a:rPr lang="en-ID" sz="3200" b="1" spc="0" dirty="0" err="1" smtClean="0">
                <a:ln w="0"/>
                <a:solidFill>
                  <a:schemeClr val="bg1"/>
                </a:solidFill>
                <a:effectLst>
                  <a:reflection blurRad="12700" stA="50000" endPos="50000" dist="5000" dir="5400000" sy="-100000" rotWithShape="0"/>
                </a:effectLst>
                <a:latin typeface="Comic Sans MS" pitchFamily="66" charset="0"/>
              </a:rPr>
              <a:t>Adi</a:t>
            </a:r>
            <a:r>
              <a:rPr lang="en-ID" sz="3200" b="1" spc="0" dirty="0" smtClean="0">
                <a:ln w="0"/>
                <a:solidFill>
                  <a:schemeClr val="bg1"/>
                </a:solidFill>
                <a:effectLst>
                  <a:reflection blurRad="12700" stA="50000" endPos="50000" dist="5000" dir="5400000" sy="-100000" rotWithShape="0"/>
                </a:effectLst>
                <a:latin typeface="Comic Sans MS" pitchFamily="66" charset="0"/>
              </a:rPr>
              <a:t> </a:t>
            </a:r>
            <a:r>
              <a:rPr lang="en-ID" sz="3200" b="1" spc="0" dirty="0" err="1" smtClean="0">
                <a:ln w="0"/>
                <a:solidFill>
                  <a:schemeClr val="bg1"/>
                </a:solidFill>
                <a:effectLst>
                  <a:reflection blurRad="12700" stA="50000" endPos="50000" dist="5000" dir="5400000" sy="-100000" rotWithShape="0"/>
                </a:effectLst>
                <a:latin typeface="Comic Sans MS" pitchFamily="66" charset="0"/>
              </a:rPr>
              <a:t>Apriadi</a:t>
            </a:r>
            <a:r>
              <a:rPr lang="en-ID" sz="3200" b="1" spc="0" dirty="0" smtClean="0">
                <a:ln w="0"/>
                <a:solidFill>
                  <a:schemeClr val="bg1"/>
                </a:solidFill>
                <a:effectLst>
                  <a:reflection blurRad="12700" stA="50000" endPos="50000" dist="5000" dir="5400000" sy="-100000" rotWithShape="0"/>
                </a:effectLst>
                <a:latin typeface="Comic Sans MS" pitchFamily="66" charset="0"/>
              </a:rPr>
              <a:t> </a:t>
            </a:r>
            <a:r>
              <a:rPr lang="en-ID" sz="3200" b="1" spc="0" dirty="0" err="1" smtClean="0">
                <a:ln w="0"/>
                <a:solidFill>
                  <a:schemeClr val="bg1"/>
                </a:solidFill>
                <a:effectLst>
                  <a:reflection blurRad="12700" stA="50000" endPos="50000" dist="5000" dir="5400000" sy="-100000" rotWithShape="0"/>
                </a:effectLst>
                <a:latin typeface="Comic Sans MS" pitchFamily="66" charset="0"/>
              </a:rPr>
              <a:t>Adiansha</a:t>
            </a:r>
            <a:endParaRPr lang="en-US" sz="3200" b="1" spc="0" dirty="0">
              <a:ln w="0"/>
              <a:solidFill>
                <a:schemeClr val="bg1"/>
              </a:solidFill>
              <a:effectLst>
                <a:reflection blurRad="12700" stA="50000" endPos="50000" dist="5000" dir="5400000" sy="-100000" rotWithShape="0"/>
              </a:effectLst>
              <a:latin typeface="Comic Sans MS" pitchFamily="66" charset="0"/>
            </a:endParaRPr>
          </a:p>
        </p:txBody>
      </p:sp>
      <p:pic>
        <p:nvPicPr>
          <p:cNvPr id="1026" name="Picture 2" descr="E:\BAHAN AJAR\MK PABK\baru\sekolah untuk ATN\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71538" y="500042"/>
            <a:ext cx="6929485" cy="3852883"/>
          </a:xfrm>
          <a:prstGeom prst="rect">
            <a:avLst/>
          </a:prstGeom>
          <a:noFill/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allAtOnce" animBg="1"/>
      <p:bldP spid="7" grpId="0" build="allAtOnce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D:\WALPAPER\30 Beautiful 3D Animated Animals HD Wallpapers\5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</p:spPr>
      </p:pic>
      <p:sp>
        <p:nvSpPr>
          <p:cNvPr id="6" name="Rectangle 5"/>
          <p:cNvSpPr/>
          <p:nvPr/>
        </p:nvSpPr>
        <p:spPr>
          <a:xfrm>
            <a:off x="2143108" y="3071810"/>
            <a:ext cx="5992346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600" b="1" cap="none" spc="0" dirty="0" err="1">
                <a:ln w="11430"/>
              </a:rPr>
              <a:t>Trimakasih</a:t>
            </a:r>
            <a:r>
              <a:rPr lang="en-US" sz="3600" b="1" cap="none" spc="0" dirty="0">
                <a:ln w="11430"/>
              </a:rPr>
              <a:t>,…</a:t>
            </a:r>
          </a:p>
          <a:p>
            <a:pPr algn="ctr"/>
            <a:r>
              <a:rPr lang="en-US" sz="3600" b="1" dirty="0" err="1">
                <a:ln w="11430"/>
              </a:rPr>
              <a:t>Sampai</a:t>
            </a:r>
            <a:r>
              <a:rPr lang="en-US" sz="3600" b="1" dirty="0">
                <a:ln w="11430"/>
              </a:rPr>
              <a:t> </a:t>
            </a:r>
            <a:r>
              <a:rPr lang="en-US" sz="3600" b="1" dirty="0" err="1">
                <a:ln w="11430"/>
              </a:rPr>
              <a:t>jumpa</a:t>
            </a:r>
            <a:r>
              <a:rPr lang="en-US" sz="3600" b="1" dirty="0">
                <a:ln w="11430"/>
              </a:rPr>
              <a:t> </a:t>
            </a:r>
            <a:r>
              <a:rPr lang="en-US" sz="3600" b="1" dirty="0" err="1">
                <a:ln w="11430"/>
              </a:rPr>
              <a:t>minggu</a:t>
            </a:r>
            <a:r>
              <a:rPr lang="en-US" sz="3600" b="1" dirty="0">
                <a:ln w="11430"/>
              </a:rPr>
              <a:t> </a:t>
            </a:r>
            <a:r>
              <a:rPr lang="en-US" sz="3600" b="1" dirty="0" err="1">
                <a:ln w="11430"/>
              </a:rPr>
              <a:t>depan</a:t>
            </a:r>
            <a:endParaRPr lang="en-US" sz="3600" b="1" dirty="0">
              <a:ln w="1143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allAtOnce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Layanan</a:t>
            </a:r>
            <a:r>
              <a:rPr lang="en-US" dirty="0"/>
              <a:t> </a:t>
            </a:r>
            <a:r>
              <a:rPr lang="en-US" dirty="0" err="1"/>
              <a:t>pendidikan</a:t>
            </a:r>
            <a:r>
              <a:rPr lang="en-US" dirty="0"/>
              <a:t> </a:t>
            </a:r>
            <a:r>
              <a:rPr lang="en-US" dirty="0" err="1"/>
              <a:t>Segregasi</a:t>
            </a:r>
            <a:r>
              <a:rPr lang="en-US" dirty="0"/>
              <a:t> (</a:t>
            </a:r>
            <a:r>
              <a:rPr lang="en-US" dirty="0" err="1"/>
              <a:t>terpisah</a:t>
            </a:r>
            <a:r>
              <a:rPr lang="en-US" dirty="0"/>
              <a:t>), </a:t>
            </a:r>
            <a:r>
              <a:rPr lang="en-US" dirty="0" err="1"/>
              <a:t>kelebihan</a:t>
            </a:r>
            <a:r>
              <a:rPr lang="en-US" dirty="0"/>
              <a:t>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Anak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mendapat</a:t>
            </a:r>
            <a:r>
              <a:rPr lang="en-US" dirty="0"/>
              <a:t> </a:t>
            </a:r>
            <a:r>
              <a:rPr lang="en-US" dirty="0" err="1"/>
              <a:t>perlakuan</a:t>
            </a:r>
            <a:r>
              <a:rPr lang="en-US" dirty="0"/>
              <a:t> </a:t>
            </a:r>
            <a:r>
              <a:rPr lang="en-US" dirty="0" err="1"/>
              <a:t>yg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insentif</a:t>
            </a:r>
            <a:r>
              <a:rPr lang="en-US" dirty="0"/>
              <a:t>  (</a:t>
            </a:r>
            <a:r>
              <a:rPr lang="en-US" dirty="0" err="1"/>
              <a:t>para</a:t>
            </a:r>
            <a:r>
              <a:rPr lang="en-US" dirty="0"/>
              <a:t> guru </a:t>
            </a:r>
            <a:r>
              <a:rPr lang="en-US" dirty="0" err="1"/>
              <a:t>dipersiapkan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melayani</a:t>
            </a:r>
            <a:r>
              <a:rPr lang="en-US" dirty="0"/>
              <a:t> </a:t>
            </a:r>
            <a:r>
              <a:rPr lang="en-US" dirty="0" err="1"/>
              <a:t>anak-anak</a:t>
            </a:r>
            <a:r>
              <a:rPr lang="en-US" dirty="0"/>
              <a:t>)</a:t>
            </a:r>
          </a:p>
          <a:p>
            <a:r>
              <a:rPr lang="en-US" dirty="0" err="1"/>
              <a:t>Anak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bergaul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akrab</a:t>
            </a:r>
            <a:endParaRPr lang="en-US" dirty="0"/>
          </a:p>
          <a:p>
            <a:r>
              <a:rPr lang="en-US" dirty="0" err="1"/>
              <a:t>Keinginan</a:t>
            </a:r>
            <a:r>
              <a:rPr lang="en-US" dirty="0"/>
              <a:t> </a:t>
            </a:r>
            <a:r>
              <a:rPr lang="en-US" dirty="0" err="1"/>
              <a:t>utk</a:t>
            </a:r>
            <a:r>
              <a:rPr lang="en-US" dirty="0"/>
              <a:t> </a:t>
            </a:r>
            <a:r>
              <a:rPr lang="en-US" dirty="0" err="1"/>
              <a:t>bersaing</a:t>
            </a:r>
            <a:r>
              <a:rPr lang="en-US" dirty="0"/>
              <a:t> </a:t>
            </a:r>
            <a:r>
              <a:rPr lang="en-US" dirty="0" err="1"/>
              <a:t>dlm</a:t>
            </a:r>
            <a:r>
              <a:rPr lang="en-US" dirty="0"/>
              <a:t> </a:t>
            </a:r>
            <a:r>
              <a:rPr lang="en-US" dirty="0" err="1"/>
              <a:t>pendidikan</a:t>
            </a:r>
            <a:r>
              <a:rPr lang="en-US" dirty="0"/>
              <a:t> </a:t>
            </a:r>
            <a:r>
              <a:rPr lang="en-US" dirty="0" err="1"/>
              <a:t>segregasi</a:t>
            </a:r>
            <a:r>
              <a:rPr lang="en-US" dirty="0"/>
              <a:t> </a:t>
            </a:r>
            <a:r>
              <a:rPr lang="en-US" dirty="0" err="1"/>
              <a:t>mungkin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tinggi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para</a:t>
            </a:r>
            <a:r>
              <a:rPr lang="en-US" dirty="0"/>
              <a:t> ABK </a:t>
            </a:r>
            <a:r>
              <a:rPr lang="en-US" dirty="0" err="1"/>
              <a:t>merasa</a:t>
            </a:r>
            <a:r>
              <a:rPr lang="en-US" dirty="0"/>
              <a:t> </a:t>
            </a:r>
            <a:r>
              <a:rPr lang="en-US" dirty="0" err="1"/>
              <a:t>mempunyai</a:t>
            </a:r>
            <a:r>
              <a:rPr lang="en-US" dirty="0"/>
              <a:t> </a:t>
            </a:r>
            <a:r>
              <a:rPr lang="en-US" dirty="0" err="1"/>
              <a:t>kemampuan</a:t>
            </a:r>
            <a:r>
              <a:rPr lang="en-US" dirty="0"/>
              <a:t> </a:t>
            </a:r>
            <a:r>
              <a:rPr lang="en-US" dirty="0" err="1"/>
              <a:t>setara</a:t>
            </a:r>
            <a:r>
              <a:rPr lang="en-US" dirty="0"/>
              <a:t>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kesempatan</a:t>
            </a:r>
            <a:r>
              <a:rPr lang="en-US" dirty="0"/>
              <a:t> </a:t>
            </a:r>
            <a:r>
              <a:rPr lang="en-US" dirty="0" err="1"/>
              <a:t>utk</a:t>
            </a:r>
            <a:r>
              <a:rPr lang="en-US" dirty="0"/>
              <a:t> </a:t>
            </a:r>
            <a:r>
              <a:rPr lang="en-US" dirty="0" err="1"/>
              <a:t>unggul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semakin</a:t>
            </a:r>
            <a:r>
              <a:rPr lang="en-US" dirty="0"/>
              <a:t> </a:t>
            </a:r>
            <a:r>
              <a:rPr lang="en-US" dirty="0" err="1"/>
              <a:t>terbuka</a:t>
            </a:r>
            <a:r>
              <a:rPr lang="en-US" dirty="0"/>
              <a:t>.</a:t>
            </a: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Kekurangan</a:t>
            </a:r>
            <a:r>
              <a:rPr lang="en-US" dirty="0"/>
              <a:t> </a:t>
            </a:r>
            <a:r>
              <a:rPr lang="en-US" dirty="0" err="1"/>
              <a:t>layanan</a:t>
            </a:r>
            <a:r>
              <a:rPr lang="en-US" dirty="0"/>
              <a:t> </a:t>
            </a:r>
            <a:r>
              <a:rPr lang="en-US" dirty="0" err="1"/>
              <a:t>segregasi</a:t>
            </a:r>
            <a:r>
              <a:rPr lang="en-US" dirty="0"/>
              <a:t>;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anak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didik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terpisah</a:t>
            </a:r>
            <a:r>
              <a:rPr lang="en-US" dirty="0"/>
              <a:t>, </a:t>
            </a:r>
            <a:r>
              <a:rPr lang="en-US" dirty="0" err="1"/>
              <a:t>anak</a:t>
            </a:r>
            <a:r>
              <a:rPr lang="en-US" dirty="0"/>
              <a:t> </a:t>
            </a:r>
            <a:r>
              <a:rPr lang="en-US" dirty="0" err="1"/>
              <a:t>seolah</a:t>
            </a:r>
            <a:r>
              <a:rPr lang="en-US" dirty="0"/>
              <a:t> </a:t>
            </a:r>
            <a:r>
              <a:rPr lang="en-US" dirty="0" err="1"/>
              <a:t>mempunyai</a:t>
            </a:r>
            <a:r>
              <a:rPr lang="en-US" dirty="0"/>
              <a:t> </a:t>
            </a:r>
            <a:r>
              <a:rPr lang="en-US" dirty="0" err="1"/>
              <a:t>dunia</a:t>
            </a:r>
            <a:r>
              <a:rPr lang="en-US" dirty="0"/>
              <a:t> </a:t>
            </a:r>
            <a:r>
              <a:rPr lang="en-US" dirty="0" err="1"/>
              <a:t>sendiri</a:t>
            </a:r>
            <a:endParaRPr lang="en-US" dirty="0"/>
          </a:p>
          <a:p>
            <a:r>
              <a:rPr lang="en-US" dirty="0"/>
              <a:t>ABK </a:t>
            </a:r>
            <a:r>
              <a:rPr lang="en-US" dirty="0" err="1"/>
              <a:t>sering</a:t>
            </a:r>
            <a:r>
              <a:rPr lang="en-US" dirty="0"/>
              <a:t> </a:t>
            </a:r>
            <a:r>
              <a:rPr lang="en-US" dirty="0" err="1"/>
              <a:t>terisolasi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dunia</a:t>
            </a:r>
            <a:r>
              <a:rPr lang="en-US" dirty="0"/>
              <a:t> </a:t>
            </a:r>
            <a:r>
              <a:rPr lang="en-US" dirty="0" err="1"/>
              <a:t>luar</a:t>
            </a:r>
            <a:r>
              <a:rPr lang="en-US" dirty="0"/>
              <a:t>.</a:t>
            </a:r>
          </a:p>
          <a:p>
            <a:r>
              <a:rPr lang="en-US" dirty="0" err="1"/>
              <a:t>Tdk</a:t>
            </a:r>
            <a:r>
              <a:rPr lang="en-US" dirty="0"/>
              <a:t> </a:t>
            </a:r>
            <a:r>
              <a:rPr lang="en-US" dirty="0" err="1"/>
              <a:t>pernah</a:t>
            </a:r>
            <a:r>
              <a:rPr lang="en-US" dirty="0"/>
              <a:t> </a:t>
            </a:r>
            <a:r>
              <a:rPr lang="en-US" dirty="0" err="1"/>
              <a:t>mendpat</a:t>
            </a:r>
            <a:r>
              <a:rPr lang="en-US" dirty="0"/>
              <a:t> </a:t>
            </a:r>
            <a:r>
              <a:rPr lang="en-US" dirty="0" err="1"/>
              <a:t>tantangan</a:t>
            </a:r>
            <a:r>
              <a:rPr lang="en-US" dirty="0"/>
              <a:t> </a:t>
            </a:r>
            <a:r>
              <a:rPr lang="en-US" dirty="0" err="1"/>
              <a:t>utk</a:t>
            </a:r>
            <a:r>
              <a:rPr lang="en-US" dirty="0"/>
              <a:t> </a:t>
            </a:r>
            <a:r>
              <a:rPr lang="en-US" dirty="0" err="1"/>
              <a:t>mencapai</a:t>
            </a:r>
            <a:r>
              <a:rPr lang="en-US" dirty="0"/>
              <a:t> </a:t>
            </a:r>
            <a:r>
              <a:rPr lang="en-US" dirty="0" err="1"/>
              <a:t>sesuatu</a:t>
            </a:r>
            <a:r>
              <a:rPr lang="en-US" dirty="0"/>
              <a:t> </a:t>
            </a:r>
            <a:r>
              <a:rPr lang="en-US" dirty="0" err="1"/>
              <a:t>yg</a:t>
            </a:r>
            <a:r>
              <a:rPr lang="en-US" dirty="0"/>
              <a:t> </a:t>
            </a:r>
            <a:r>
              <a:rPr lang="en-US" dirty="0" err="1"/>
              <a:t>lbh</a:t>
            </a:r>
            <a:r>
              <a:rPr lang="en-US" dirty="0"/>
              <a:t> </a:t>
            </a:r>
            <a:r>
              <a:rPr lang="en-US" dirty="0" err="1"/>
              <a:t>baik</a:t>
            </a:r>
            <a:r>
              <a:rPr lang="en-US" dirty="0"/>
              <a:t> , </a:t>
            </a:r>
            <a:r>
              <a:rPr lang="en-US" dirty="0" err="1"/>
              <a:t>krn</a:t>
            </a:r>
            <a:r>
              <a:rPr lang="en-US" dirty="0"/>
              <a:t> </a:t>
            </a:r>
            <a:r>
              <a:rPr lang="en-US" dirty="0" err="1"/>
              <a:t>mempunyai</a:t>
            </a:r>
            <a:r>
              <a:rPr lang="en-US" dirty="0"/>
              <a:t> teman2 </a:t>
            </a:r>
            <a:r>
              <a:rPr lang="en-US" dirty="0" err="1"/>
              <a:t>yh</a:t>
            </a:r>
            <a:r>
              <a:rPr lang="en-US" dirty="0"/>
              <a:t> </a:t>
            </a:r>
            <a:r>
              <a:rPr lang="en-US" dirty="0" err="1"/>
              <a:t>hampir</a:t>
            </a:r>
            <a:r>
              <a:rPr lang="en-US" dirty="0"/>
              <a:t> </a:t>
            </a:r>
            <a:r>
              <a:rPr lang="en-US" dirty="0" err="1"/>
              <a:t>sama</a:t>
            </a:r>
            <a:endParaRPr lang="en-US" dirty="0"/>
          </a:p>
          <a:p>
            <a:r>
              <a:rPr lang="en-US" dirty="0" err="1"/>
              <a:t>Terkadang</a:t>
            </a:r>
            <a:r>
              <a:rPr lang="en-US" dirty="0"/>
              <a:t> </a:t>
            </a:r>
            <a:r>
              <a:rPr lang="en-US" dirty="0" err="1"/>
              <a:t>mas</a:t>
            </a:r>
            <a:r>
              <a:rPr lang="en-US" dirty="0"/>
              <a:t> </a:t>
            </a:r>
            <a:r>
              <a:rPr lang="en-US" dirty="0" err="1"/>
              <a:t>tdk</a:t>
            </a:r>
            <a:r>
              <a:rPr lang="en-US" dirty="0"/>
              <a:t> </a:t>
            </a:r>
            <a:r>
              <a:rPr lang="en-US" dirty="0" err="1"/>
              <a:t>mengenal</a:t>
            </a:r>
            <a:r>
              <a:rPr lang="en-US" dirty="0"/>
              <a:t> ABK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benar</a:t>
            </a:r>
            <a:r>
              <a:rPr lang="en-US" dirty="0"/>
              <a:t>, </a:t>
            </a:r>
            <a:r>
              <a:rPr lang="en-US" dirty="0" err="1"/>
              <a:t>shg</a:t>
            </a:r>
            <a:r>
              <a:rPr lang="en-US" dirty="0"/>
              <a:t> </a:t>
            </a:r>
            <a:r>
              <a:rPr lang="en-US" dirty="0" err="1"/>
              <a:t>tdk</a:t>
            </a:r>
            <a:r>
              <a:rPr lang="en-US" dirty="0"/>
              <a:t> </a:t>
            </a:r>
            <a:r>
              <a:rPr lang="en-US" dirty="0" err="1"/>
              <a:t>dpt</a:t>
            </a:r>
            <a:r>
              <a:rPr lang="en-US" dirty="0"/>
              <a:t> </a:t>
            </a:r>
            <a:r>
              <a:rPr lang="en-US" dirty="0" err="1"/>
              <a:t>menghargai</a:t>
            </a:r>
            <a:r>
              <a:rPr lang="en-US" dirty="0"/>
              <a:t> </a:t>
            </a:r>
            <a:r>
              <a:rPr lang="en-US" dirty="0" err="1"/>
              <a:t>mereka</a:t>
            </a:r>
            <a:r>
              <a:rPr lang="en-US" dirty="0"/>
              <a:t>.</a:t>
            </a: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Layanan</a:t>
            </a:r>
            <a:r>
              <a:rPr lang="en-US" dirty="0"/>
              <a:t> </a:t>
            </a:r>
            <a:r>
              <a:rPr lang="en-US" dirty="0" err="1"/>
              <a:t>pendidikan</a:t>
            </a:r>
            <a:r>
              <a:rPr lang="en-US" dirty="0"/>
              <a:t> </a:t>
            </a:r>
            <a:r>
              <a:rPr lang="en-US" dirty="0" err="1"/>
              <a:t>integrasi</a:t>
            </a:r>
            <a:r>
              <a:rPr lang="en-US" dirty="0"/>
              <a:t>, </a:t>
            </a:r>
            <a:r>
              <a:rPr lang="en-US" dirty="0" err="1"/>
              <a:t>kelebihan</a:t>
            </a:r>
            <a:r>
              <a:rPr lang="en-US" dirty="0"/>
              <a:t>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ABK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tempatkan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sekolah</a:t>
            </a:r>
            <a:r>
              <a:rPr lang="en-US" dirty="0"/>
              <a:t> </a:t>
            </a:r>
            <a:r>
              <a:rPr lang="en-US" dirty="0" err="1"/>
              <a:t>yg</a:t>
            </a:r>
            <a:r>
              <a:rPr lang="en-US" dirty="0"/>
              <a:t> </a:t>
            </a:r>
            <a:r>
              <a:rPr lang="en-US" dirty="0" err="1"/>
              <a:t>sama</a:t>
            </a:r>
            <a:r>
              <a:rPr lang="en-US" dirty="0"/>
              <a:t> </a:t>
            </a:r>
            <a:r>
              <a:rPr lang="en-US" dirty="0" err="1"/>
              <a:t>dgn</a:t>
            </a:r>
            <a:r>
              <a:rPr lang="en-US" dirty="0"/>
              <a:t> </a:t>
            </a:r>
            <a:r>
              <a:rPr lang="en-US" dirty="0" err="1"/>
              <a:t>anak</a:t>
            </a:r>
            <a:r>
              <a:rPr lang="en-US" dirty="0"/>
              <a:t> normal</a:t>
            </a:r>
          </a:p>
          <a:p>
            <a:r>
              <a:rPr lang="en-US" dirty="0"/>
              <a:t>ABK </a:t>
            </a:r>
            <a:r>
              <a:rPr lang="en-US" dirty="0" err="1"/>
              <a:t>menghayati</a:t>
            </a:r>
            <a:r>
              <a:rPr lang="en-US" dirty="0"/>
              <a:t> </a:t>
            </a:r>
            <a:r>
              <a:rPr lang="en-US" dirty="0" err="1"/>
              <a:t>dunia</a:t>
            </a:r>
            <a:r>
              <a:rPr lang="en-US" dirty="0"/>
              <a:t> </a:t>
            </a:r>
            <a:r>
              <a:rPr lang="en-US" dirty="0" err="1"/>
              <a:t>yg</a:t>
            </a:r>
            <a:r>
              <a:rPr lang="en-US" dirty="0"/>
              <a:t> </a:t>
            </a:r>
            <a:r>
              <a:rPr lang="en-US" dirty="0" err="1"/>
              <a:t>sama</a:t>
            </a:r>
            <a:r>
              <a:rPr lang="en-US" dirty="0"/>
              <a:t> </a:t>
            </a:r>
            <a:r>
              <a:rPr lang="en-US" dirty="0" err="1"/>
              <a:t>dgn</a:t>
            </a:r>
            <a:r>
              <a:rPr lang="en-US" dirty="0"/>
              <a:t> </a:t>
            </a:r>
            <a:r>
              <a:rPr lang="en-US" dirty="0" err="1"/>
              <a:t>anak</a:t>
            </a:r>
            <a:r>
              <a:rPr lang="en-US" dirty="0"/>
              <a:t> normal</a:t>
            </a:r>
          </a:p>
          <a:p>
            <a:r>
              <a:rPr lang="en-US" dirty="0" err="1"/>
              <a:t>Anak</a:t>
            </a:r>
            <a:r>
              <a:rPr lang="en-US" dirty="0"/>
              <a:t> normal </a:t>
            </a:r>
            <a:r>
              <a:rPr lang="en-US" dirty="0" err="1"/>
              <a:t>mendapat</a:t>
            </a:r>
            <a:r>
              <a:rPr lang="en-US" dirty="0"/>
              <a:t> </a:t>
            </a:r>
            <a:r>
              <a:rPr lang="en-US" dirty="0" err="1"/>
              <a:t>kesempatan</a:t>
            </a:r>
            <a:r>
              <a:rPr lang="en-US" dirty="0"/>
              <a:t> </a:t>
            </a:r>
            <a:r>
              <a:rPr lang="en-US" dirty="0" err="1"/>
              <a:t>utk</a:t>
            </a:r>
            <a:r>
              <a:rPr lang="en-US" dirty="0"/>
              <a:t> </a:t>
            </a:r>
            <a:r>
              <a:rPr lang="en-US" dirty="0" err="1"/>
              <a:t>menghayati</a:t>
            </a:r>
            <a:r>
              <a:rPr lang="en-US" dirty="0"/>
              <a:t> </a:t>
            </a:r>
            <a:r>
              <a:rPr lang="en-US" dirty="0" err="1"/>
              <a:t>keanekaragam</a:t>
            </a:r>
            <a:r>
              <a:rPr lang="en-US" dirty="0"/>
              <a:t> </a:t>
            </a:r>
            <a:r>
              <a:rPr lang="en-US" dirty="0" err="1"/>
              <a:t>dlm</a:t>
            </a:r>
            <a:r>
              <a:rPr lang="en-US" dirty="0"/>
              <a:t> </a:t>
            </a:r>
            <a:r>
              <a:rPr lang="en-US" dirty="0" err="1"/>
              <a:t>hidup</a:t>
            </a:r>
            <a:endParaRPr lang="en-US" dirty="0"/>
          </a:p>
          <a:p>
            <a:r>
              <a:rPr lang="en-US" dirty="0" err="1"/>
              <a:t>Anak</a:t>
            </a:r>
            <a:r>
              <a:rPr lang="en-US" dirty="0"/>
              <a:t> normal &amp; </a:t>
            </a:r>
            <a:r>
              <a:rPr lang="en-US" dirty="0" err="1"/>
              <a:t>mas</a:t>
            </a:r>
            <a:r>
              <a:rPr lang="en-US" dirty="0"/>
              <a:t> </a:t>
            </a:r>
            <a:r>
              <a:rPr lang="en-US" dirty="0" err="1"/>
              <a:t>dpt</a:t>
            </a:r>
            <a:r>
              <a:rPr lang="en-US" dirty="0"/>
              <a:t> </a:t>
            </a:r>
            <a:r>
              <a:rPr lang="en-US" dirty="0" err="1"/>
              <a:t>menyadari</a:t>
            </a:r>
            <a:r>
              <a:rPr lang="en-US" dirty="0"/>
              <a:t> </a:t>
            </a:r>
            <a:r>
              <a:rPr lang="en-US" dirty="0" err="1"/>
              <a:t>bhw</a:t>
            </a:r>
            <a:r>
              <a:rPr lang="en-US" dirty="0"/>
              <a:t> </a:t>
            </a: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manusia</a:t>
            </a:r>
            <a:r>
              <a:rPr lang="en-US" dirty="0"/>
              <a:t> </a:t>
            </a:r>
            <a:r>
              <a:rPr lang="en-US" dirty="0" err="1"/>
              <a:t>mempunyai</a:t>
            </a:r>
            <a:r>
              <a:rPr lang="en-US" dirty="0"/>
              <a:t> </a:t>
            </a:r>
            <a:r>
              <a:rPr lang="en-US" dirty="0" err="1"/>
              <a:t>karakter</a:t>
            </a:r>
            <a:r>
              <a:rPr lang="en-US" dirty="0"/>
              <a:t> </a:t>
            </a:r>
            <a:r>
              <a:rPr lang="en-US" dirty="0" err="1"/>
              <a:t>yg</a:t>
            </a:r>
            <a:r>
              <a:rPr lang="en-US" dirty="0"/>
              <a:t> </a:t>
            </a:r>
            <a:r>
              <a:rPr lang="en-US" dirty="0" err="1"/>
              <a:t>khas</a:t>
            </a:r>
            <a:r>
              <a:rPr lang="en-US" dirty="0"/>
              <a:t>, </a:t>
            </a:r>
            <a:r>
              <a:rPr lang="en-US" dirty="0" err="1"/>
              <a:t>yg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diterima</a:t>
            </a:r>
            <a:r>
              <a:rPr lang="en-US" dirty="0"/>
              <a:t> </a:t>
            </a:r>
            <a:r>
              <a:rPr lang="en-US" dirty="0" err="1"/>
              <a:t>sbg</a:t>
            </a:r>
            <a:r>
              <a:rPr lang="en-US" dirty="0"/>
              <a:t> </a:t>
            </a:r>
            <a:r>
              <a:rPr lang="en-US" dirty="0" err="1"/>
              <a:t>sesuatu</a:t>
            </a:r>
            <a:r>
              <a:rPr lang="en-US" dirty="0"/>
              <a:t> </a:t>
            </a:r>
            <a:r>
              <a:rPr lang="en-US" dirty="0" err="1"/>
              <a:t>yg</a:t>
            </a:r>
            <a:r>
              <a:rPr lang="en-US" dirty="0"/>
              <a:t> </a:t>
            </a:r>
            <a:r>
              <a:rPr lang="en-US" dirty="0" err="1"/>
              <a:t>wajar</a:t>
            </a:r>
            <a:endParaRPr lang="en-US" dirty="0"/>
          </a:p>
          <a:p>
            <a:r>
              <a:rPr lang="en-US" dirty="0"/>
              <a:t>ABK &amp; </a:t>
            </a:r>
            <a:r>
              <a:rPr lang="en-US" dirty="0" err="1"/>
              <a:t>anak</a:t>
            </a:r>
            <a:r>
              <a:rPr lang="en-US" dirty="0"/>
              <a:t> normal </a:t>
            </a:r>
            <a:r>
              <a:rPr lang="en-US" dirty="0" err="1"/>
              <a:t>dpt</a:t>
            </a:r>
            <a:r>
              <a:rPr lang="en-US" dirty="0"/>
              <a:t> </a:t>
            </a:r>
            <a:r>
              <a:rPr lang="en-US" dirty="0" err="1"/>
              <a:t>belajar</a:t>
            </a:r>
            <a:r>
              <a:rPr lang="en-US" dirty="0"/>
              <a:t> </a:t>
            </a:r>
            <a:r>
              <a:rPr lang="en-US" dirty="0" err="1"/>
              <a:t>bersama</a:t>
            </a:r>
            <a:r>
              <a:rPr lang="en-US" dirty="0"/>
              <a:t> </a:t>
            </a:r>
            <a:r>
              <a:rPr lang="en-US" dirty="0" err="1"/>
              <a:t>shg</a:t>
            </a:r>
            <a:r>
              <a:rPr lang="en-US" dirty="0"/>
              <a:t> </a:t>
            </a:r>
            <a:r>
              <a:rPr lang="en-US" dirty="0" err="1"/>
              <a:t>tdk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jurang</a:t>
            </a:r>
            <a:r>
              <a:rPr lang="en-US" dirty="0"/>
              <a:t> </a:t>
            </a:r>
            <a:r>
              <a:rPr lang="en-US" dirty="0" err="1"/>
              <a:t>pemisah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Kekurang</a:t>
            </a:r>
            <a:r>
              <a:rPr lang="en-US" dirty="0"/>
              <a:t> </a:t>
            </a:r>
            <a:r>
              <a:rPr lang="en-US" dirty="0" err="1"/>
              <a:t>layanan</a:t>
            </a:r>
            <a:r>
              <a:rPr lang="en-US" dirty="0"/>
              <a:t> </a:t>
            </a:r>
            <a:r>
              <a:rPr lang="en-US" dirty="0" err="1"/>
              <a:t>integrasi</a:t>
            </a:r>
            <a:r>
              <a:rPr lang="en-US" dirty="0"/>
              <a:t>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ABK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bisa</a:t>
            </a:r>
            <a:r>
              <a:rPr lang="en-US" dirty="0"/>
              <a:t> </a:t>
            </a:r>
            <a:r>
              <a:rPr lang="en-US" dirty="0" err="1"/>
              <a:t>dilayani</a:t>
            </a:r>
            <a:r>
              <a:rPr lang="en-US" dirty="0"/>
              <a:t>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kebutuhannya</a:t>
            </a:r>
            <a:endParaRPr lang="en-US" dirty="0"/>
          </a:p>
          <a:p>
            <a:r>
              <a:rPr lang="en-US" dirty="0" err="1"/>
              <a:t>Kemungkinan</a:t>
            </a:r>
            <a:r>
              <a:rPr lang="en-US" dirty="0"/>
              <a:t> ABK </a:t>
            </a:r>
            <a:r>
              <a:rPr lang="en-US" dirty="0" err="1"/>
              <a:t>bisa</a:t>
            </a:r>
            <a:r>
              <a:rPr lang="en-US" dirty="0"/>
              <a:t> </a:t>
            </a:r>
            <a:r>
              <a:rPr lang="en-US" dirty="0" err="1"/>
              <a:t>dijadikan</a:t>
            </a:r>
            <a:r>
              <a:rPr lang="en-US" dirty="0"/>
              <a:t> </a:t>
            </a:r>
            <a:r>
              <a:rPr lang="en-US" dirty="0" err="1"/>
              <a:t>bahan</a:t>
            </a:r>
            <a:r>
              <a:rPr lang="en-US" dirty="0"/>
              <a:t> </a:t>
            </a:r>
            <a:r>
              <a:rPr lang="en-US" dirty="0" err="1"/>
              <a:t>ejekan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anak</a:t>
            </a:r>
            <a:r>
              <a:rPr lang="en-US" dirty="0"/>
              <a:t> normal </a:t>
            </a:r>
            <a:r>
              <a:rPr lang="en-US" dirty="0" err="1"/>
              <a:t>terbuka</a:t>
            </a:r>
            <a:r>
              <a:rPr lang="en-US" dirty="0"/>
              <a:t> </a:t>
            </a:r>
            <a:r>
              <a:rPr lang="en-US" dirty="0" err="1"/>
              <a:t>lbh</a:t>
            </a:r>
            <a:r>
              <a:rPr lang="en-US" dirty="0"/>
              <a:t> </a:t>
            </a:r>
            <a:r>
              <a:rPr lang="en-US" dirty="0" err="1"/>
              <a:t>luas</a:t>
            </a:r>
            <a:endParaRPr lang="en-US" dirty="0"/>
          </a:p>
          <a:p>
            <a:r>
              <a:rPr lang="en-US" dirty="0" err="1"/>
              <a:t>Pendidikan</a:t>
            </a:r>
            <a:r>
              <a:rPr lang="en-US" dirty="0"/>
              <a:t> </a:t>
            </a:r>
            <a:r>
              <a:rPr lang="en-US" dirty="0" err="1"/>
              <a:t>integrasi</a:t>
            </a:r>
            <a:r>
              <a:rPr lang="en-US" dirty="0"/>
              <a:t> </a:t>
            </a:r>
            <a:r>
              <a:rPr lang="en-US" dirty="0" err="1"/>
              <a:t>mungkin</a:t>
            </a:r>
            <a:r>
              <a:rPr lang="en-US" dirty="0"/>
              <a:t> </a:t>
            </a:r>
            <a:r>
              <a:rPr lang="en-US" dirty="0" err="1"/>
              <a:t>dpt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berdampak</a:t>
            </a:r>
            <a:r>
              <a:rPr lang="en-US" dirty="0"/>
              <a:t> </a:t>
            </a:r>
            <a:r>
              <a:rPr lang="en-US" dirty="0" err="1"/>
              <a:t>buruk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anak</a:t>
            </a:r>
            <a:r>
              <a:rPr lang="en-US" dirty="0"/>
              <a:t> normal (</a:t>
            </a:r>
            <a:r>
              <a:rPr lang="en-US" dirty="0" err="1"/>
              <a:t>tanggapan</a:t>
            </a:r>
            <a:r>
              <a:rPr lang="en-US" dirty="0"/>
              <a:t> </a:t>
            </a:r>
            <a:r>
              <a:rPr lang="en-US" dirty="0" err="1"/>
              <a:t>anak</a:t>
            </a:r>
            <a:r>
              <a:rPr lang="en-US" dirty="0"/>
              <a:t> normal),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dpt</a:t>
            </a:r>
            <a:r>
              <a:rPr lang="en-US" dirty="0"/>
              <a:t> </a:t>
            </a:r>
            <a:r>
              <a:rPr lang="en-US" dirty="0" err="1"/>
              <a:t>berpengaruh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sikap</a:t>
            </a:r>
            <a:r>
              <a:rPr lang="en-US" dirty="0"/>
              <a:t> </a:t>
            </a:r>
            <a:r>
              <a:rPr lang="en-US" dirty="0" err="1"/>
              <a:t>yg</a:t>
            </a:r>
            <a:r>
              <a:rPr lang="en-US" dirty="0"/>
              <a:t> </a:t>
            </a:r>
            <a:r>
              <a:rPr lang="en-US" dirty="0" err="1"/>
              <a:t>lbh</a:t>
            </a:r>
            <a:r>
              <a:rPr lang="en-US" dirty="0"/>
              <a:t> </a:t>
            </a:r>
            <a:r>
              <a:rPr lang="en-US" dirty="0" err="1"/>
              <a:t>negatif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ABK.</a:t>
            </a:r>
          </a:p>
          <a:p>
            <a:endParaRPr lang="en-US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472518" cy="1252728"/>
          </a:xfrm>
        </p:spPr>
        <p:txBody>
          <a:bodyPr>
            <a:noAutofit/>
          </a:bodyPr>
          <a:lstStyle/>
          <a:p>
            <a:r>
              <a:rPr lang="en-US" sz="3200" dirty="0" err="1"/>
              <a:t>Contoh</a:t>
            </a:r>
            <a:r>
              <a:rPr lang="en-US" sz="3200" dirty="0"/>
              <a:t> </a:t>
            </a:r>
            <a:r>
              <a:rPr lang="en-US" sz="3200" dirty="0" err="1"/>
              <a:t>Profil</a:t>
            </a:r>
            <a:r>
              <a:rPr lang="en-US" sz="3200" dirty="0"/>
              <a:t> </a:t>
            </a:r>
            <a:r>
              <a:rPr lang="en-US" sz="3200" dirty="0" err="1"/>
              <a:t>Integrasi</a:t>
            </a:r>
            <a:r>
              <a:rPr lang="en-US" sz="3200" dirty="0"/>
              <a:t> </a:t>
            </a:r>
            <a:r>
              <a:rPr lang="en-US" sz="3200" dirty="0" err="1"/>
              <a:t>Fisik</a:t>
            </a:r>
            <a:r>
              <a:rPr lang="en-US" sz="3200" dirty="0"/>
              <a:t>, </a:t>
            </a:r>
            <a:r>
              <a:rPr lang="en-US" sz="3200" dirty="0" err="1"/>
              <a:t>Sosial,dan</a:t>
            </a:r>
            <a:r>
              <a:rPr lang="en-US" sz="3200" dirty="0"/>
              <a:t> </a:t>
            </a:r>
            <a:r>
              <a:rPr lang="en-US" sz="3200" dirty="0" err="1"/>
              <a:t>Pembelajaran</a:t>
            </a:r>
            <a:r>
              <a:rPr lang="en-US" sz="3200" dirty="0"/>
              <a:t> </a:t>
            </a:r>
            <a:r>
              <a:rPr lang="en-US" sz="3200" dirty="0" err="1"/>
              <a:t>bagi</a:t>
            </a:r>
            <a:r>
              <a:rPr lang="en-US" sz="3200" dirty="0"/>
              <a:t> </a:t>
            </a:r>
            <a:r>
              <a:rPr lang="en-US" sz="3200" dirty="0" err="1"/>
              <a:t>Seorang</a:t>
            </a:r>
            <a:r>
              <a:rPr lang="en-US" sz="3200" dirty="0"/>
              <a:t> ABK (</a:t>
            </a:r>
            <a:r>
              <a:rPr lang="en-US" sz="3200" dirty="0" err="1"/>
              <a:t>Diadaptasi</a:t>
            </a:r>
            <a:r>
              <a:rPr lang="en-US" sz="3200" dirty="0"/>
              <a:t> </a:t>
            </a:r>
            <a:r>
              <a:rPr lang="en-US" sz="3200" dirty="0" err="1"/>
              <a:t>dari</a:t>
            </a:r>
            <a:r>
              <a:rPr lang="en-US" sz="3200" dirty="0"/>
              <a:t> Reynolds &amp; </a:t>
            </a:r>
            <a:r>
              <a:rPr lang="en-US" sz="3200" dirty="0" err="1"/>
              <a:t>Bireh</a:t>
            </a:r>
            <a:r>
              <a:rPr lang="en-US" sz="3200" dirty="0"/>
              <a:t>, 1988: 17) 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28596" y="2143116"/>
          <a:ext cx="8229600" cy="42862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0" categoryIdx="0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">
                                            <p:graphicEl>
                                              <a:chart seriesIdx="0" categoryIdx="0" bldStep="ptIn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0" categoryIdx="1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4">
                                            <p:graphicEl>
                                              <a:chart seriesIdx="0" categoryIdx="1" bldStep="ptIn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0" categoryIdx="2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4">
                                            <p:graphicEl>
                                              <a:chart seriesIdx="0" categoryIdx="2" bldStep="ptIn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0" categoryIdx="3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4">
                                            <p:graphicEl>
                                              <a:chart seriesIdx="0" categoryIdx="3" bldStep="ptIn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1" categoryIdx="0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4">
                                            <p:graphicEl>
                                              <a:chart seriesIdx="1" categoryIdx="0" bldStep="ptIn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1" categoryIdx="1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4">
                                            <p:graphicEl>
                                              <a:chart seriesIdx="1" categoryIdx="1" bldStep="ptIn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1" categoryIdx="2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4">
                                            <p:graphicEl>
                                              <a:chart seriesIdx="1" categoryIdx="2" bldStep="ptIn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1" categoryIdx="3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4">
                                            <p:graphicEl>
                                              <a:chart seriesIdx="1" categoryIdx="3" bldStep="ptIn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2" categoryIdx="0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4">
                                            <p:graphicEl>
                                              <a:chart seriesIdx="2" categoryIdx="0" bldStep="ptIn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2" categoryIdx="1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4">
                                            <p:graphicEl>
                                              <a:chart seriesIdx="2" categoryIdx="1" bldStep="ptIn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2" categoryIdx="2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4">
                                            <p:graphicEl>
                                              <a:chart seriesIdx="2" categoryIdx="2" bldStep="ptIn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2" categoryIdx="3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4">
                                            <p:graphicEl>
                                              <a:chart seriesIdx="2" categoryIdx="3" bldStep="ptIn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4" grpId="0">
        <p:bldSub>
          <a:bldChart bld="seriesEl"/>
        </p:bldSub>
      </p:bldGraphic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mengacu</a:t>
            </a:r>
            <a:r>
              <a:rPr lang="en-US" sz="2400" dirty="0"/>
              <a:t> pd model </a:t>
            </a:r>
            <a:r>
              <a:rPr lang="en-US" sz="2400" dirty="0" err="1"/>
              <a:t>pengitegrasian</a:t>
            </a:r>
            <a:r>
              <a:rPr lang="en-US" sz="2400" dirty="0"/>
              <a:t> </a:t>
            </a:r>
            <a:r>
              <a:rPr lang="en-US" sz="2400" dirty="0" err="1"/>
              <a:t>di</a:t>
            </a:r>
            <a:r>
              <a:rPr lang="en-US" sz="2400" dirty="0"/>
              <a:t> </a:t>
            </a:r>
            <a:r>
              <a:rPr lang="en-US" sz="2400" dirty="0" err="1"/>
              <a:t>atas</a:t>
            </a:r>
            <a:r>
              <a:rPr lang="en-US" sz="2400" dirty="0"/>
              <a:t>, </a:t>
            </a:r>
            <a:r>
              <a:rPr lang="en-US" sz="2400" dirty="0" err="1"/>
              <a:t>kita</a:t>
            </a:r>
            <a:r>
              <a:rPr lang="en-US" sz="2400" dirty="0"/>
              <a:t> </a:t>
            </a:r>
            <a:r>
              <a:rPr lang="en-US" sz="2400" dirty="0" err="1"/>
              <a:t>dpt</a:t>
            </a:r>
            <a:r>
              <a:rPr lang="en-US" sz="2400" dirty="0"/>
              <a:t> </a:t>
            </a:r>
            <a:r>
              <a:rPr lang="en-US" sz="2400" dirty="0" err="1"/>
              <a:t>membuat</a:t>
            </a:r>
            <a:r>
              <a:rPr lang="en-US" sz="2400" dirty="0"/>
              <a:t> </a:t>
            </a:r>
            <a:r>
              <a:rPr lang="en-US" sz="2400" dirty="0" err="1"/>
              <a:t>rentangan</a:t>
            </a:r>
            <a:r>
              <a:rPr lang="en-US" sz="2400" dirty="0"/>
              <a:t> </a:t>
            </a:r>
            <a:r>
              <a:rPr lang="en-US" sz="2400" dirty="0" err="1"/>
              <a:t>pengintegrasian</a:t>
            </a:r>
            <a:r>
              <a:rPr lang="en-US" sz="2400" dirty="0"/>
              <a:t> </a:t>
            </a:r>
            <a:r>
              <a:rPr lang="en-US" sz="2400" dirty="0" err="1"/>
              <a:t>menurut</a:t>
            </a:r>
            <a:r>
              <a:rPr lang="en-US" sz="2400" dirty="0"/>
              <a:t> </a:t>
            </a:r>
            <a:r>
              <a:rPr lang="en-US" sz="2400" dirty="0" err="1"/>
              <a:t>jenis</a:t>
            </a:r>
            <a:r>
              <a:rPr lang="en-US" sz="2400" dirty="0"/>
              <a:t> </a:t>
            </a:r>
            <a:r>
              <a:rPr lang="en-US" sz="2400" dirty="0" err="1"/>
              <a:t>pelayanan</a:t>
            </a:r>
            <a:r>
              <a:rPr lang="en-US" sz="2400" dirty="0"/>
              <a:t> </a:t>
            </a:r>
            <a:r>
              <a:rPr lang="en-US" sz="2400" dirty="0" err="1"/>
              <a:t>pendidikan</a:t>
            </a:r>
            <a:r>
              <a:rPr lang="en-US" sz="2400" dirty="0"/>
              <a:t>, </a:t>
            </a:r>
            <a:r>
              <a:rPr lang="en-US" sz="2400" dirty="0" err="1"/>
              <a:t>sbb</a:t>
            </a:r>
            <a:r>
              <a:rPr lang="en-US" sz="2400" dirty="0"/>
              <a:t>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>
                <a:hlinkClick r:id="rId2" action="ppaction://hlinkfile"/>
              </a:rPr>
              <a:t>Integrasi</a:t>
            </a:r>
            <a:r>
              <a:rPr lang="en-US" dirty="0">
                <a:hlinkClick r:id="rId2" action="ppaction://hlinkfile"/>
              </a:rPr>
              <a:t> penuh.docx</a:t>
            </a:r>
            <a:endParaRPr lang="en-US" dirty="0"/>
          </a:p>
          <a:p>
            <a:endParaRPr lang="en-US" dirty="0"/>
          </a:p>
        </p:txBody>
      </p:sp>
      <p:sp>
        <p:nvSpPr>
          <p:cNvPr id="4" name="Right Arrow 3"/>
          <p:cNvSpPr/>
          <p:nvPr/>
        </p:nvSpPr>
        <p:spPr>
          <a:xfrm>
            <a:off x="142844" y="2714620"/>
            <a:ext cx="1928826" cy="1143008"/>
          </a:xfrm>
          <a:prstGeom prst="right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/>
              <a:t>Jenis</a:t>
            </a:r>
            <a:r>
              <a:rPr lang="en-US" dirty="0"/>
              <a:t> </a:t>
            </a:r>
            <a:r>
              <a:rPr lang="en-US" dirty="0" err="1"/>
              <a:t>Pelayanan</a:t>
            </a:r>
            <a:r>
              <a:rPr lang="en-US" dirty="0"/>
              <a:t> PAB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2143108" y="2428868"/>
            <a:ext cx="6858048" cy="4286280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Font typeface="Wingdings" pitchFamily="2" charset="2"/>
              <a:buChar char="Ø"/>
            </a:pP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Layanan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Sekolah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Biasa</a:t>
            </a:r>
            <a:r>
              <a:rPr lang="en-US" sz="2400" dirty="0">
                <a:solidFill>
                  <a:schemeClr val="tx1"/>
                </a:solidFill>
              </a:rPr>
              <a:t>  </a:t>
            </a:r>
          </a:p>
          <a:p>
            <a:pPr>
              <a:buFont typeface="Wingdings" pitchFamily="2" charset="2"/>
              <a:buChar char="Ø"/>
            </a:pP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Sekolah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Biasa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dengan</a:t>
            </a:r>
            <a:r>
              <a:rPr lang="en-US" sz="2400" dirty="0">
                <a:solidFill>
                  <a:schemeClr val="tx1"/>
                </a:solidFill>
              </a:rPr>
              <a:t> Guru </a:t>
            </a:r>
            <a:r>
              <a:rPr lang="en-US" sz="2400" dirty="0" err="1">
                <a:solidFill>
                  <a:schemeClr val="tx1"/>
                </a:solidFill>
              </a:rPr>
              <a:t>Konsultan</a:t>
            </a:r>
            <a:endParaRPr lang="en-US" sz="2400" dirty="0">
              <a:solidFill>
                <a:schemeClr val="tx1"/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Sekolah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Biasa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dengn</a:t>
            </a:r>
            <a:r>
              <a:rPr lang="en-US" sz="2400" dirty="0">
                <a:solidFill>
                  <a:schemeClr val="tx1"/>
                </a:solidFill>
              </a:rPr>
              <a:t> Guru </a:t>
            </a:r>
            <a:r>
              <a:rPr lang="en-US" sz="2400" dirty="0" err="1">
                <a:solidFill>
                  <a:schemeClr val="tx1"/>
                </a:solidFill>
              </a:rPr>
              <a:t>Kunjung</a:t>
            </a:r>
            <a:endParaRPr lang="en-US" sz="2400" dirty="0">
              <a:solidFill>
                <a:schemeClr val="tx1"/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en-US" sz="2400" dirty="0">
                <a:solidFill>
                  <a:schemeClr val="tx1"/>
                </a:solidFill>
              </a:rPr>
              <a:t>Model </a:t>
            </a:r>
            <a:r>
              <a:rPr lang="en-US" sz="2400" dirty="0" err="1">
                <a:solidFill>
                  <a:schemeClr val="tx1"/>
                </a:solidFill>
              </a:rPr>
              <a:t>Ruang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Sumber</a:t>
            </a:r>
            <a:endParaRPr lang="en-US" sz="2400" dirty="0">
              <a:solidFill>
                <a:schemeClr val="tx1"/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en-US" sz="2400" dirty="0">
                <a:solidFill>
                  <a:schemeClr val="tx1"/>
                </a:solidFill>
              </a:rPr>
              <a:t> Model </a:t>
            </a:r>
            <a:r>
              <a:rPr lang="en-US" sz="2400" dirty="0" err="1">
                <a:solidFill>
                  <a:schemeClr val="tx1"/>
                </a:solidFill>
              </a:rPr>
              <a:t>Kelas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Khusus</a:t>
            </a:r>
            <a:endParaRPr lang="en-US" sz="2400" dirty="0">
              <a:solidFill>
                <a:schemeClr val="tx1"/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Miodel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Sekolah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khusus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siang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hari</a:t>
            </a:r>
            <a:endParaRPr lang="en-US" sz="2400" dirty="0">
              <a:solidFill>
                <a:schemeClr val="tx1"/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en-US" sz="2400" dirty="0">
                <a:solidFill>
                  <a:schemeClr val="tx1"/>
                </a:solidFill>
              </a:rPr>
              <a:t> Model </a:t>
            </a:r>
            <a:r>
              <a:rPr lang="en-US" sz="2400" dirty="0" err="1">
                <a:solidFill>
                  <a:schemeClr val="tx1"/>
                </a:solidFill>
              </a:rPr>
              <a:t>Sekolah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dalam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Panti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Asuhan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atau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Rumah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Sakit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</a:p>
          <a:p>
            <a:pPr>
              <a:buFont typeface="Wingdings" pitchFamily="2" charset="2"/>
              <a:buChar char="Ø"/>
            </a:pPr>
            <a:r>
              <a:rPr lang="en-US" sz="2400" i="1" dirty="0">
                <a:solidFill>
                  <a:schemeClr val="tx1"/>
                </a:solidFill>
              </a:rPr>
              <a:t> Speech</a:t>
            </a:r>
            <a:r>
              <a:rPr lang="en-US" sz="2400" dirty="0">
                <a:solidFill>
                  <a:schemeClr val="tx1"/>
                </a:solidFill>
              </a:rPr>
              <a:t> (Guru </a:t>
            </a:r>
            <a:r>
              <a:rPr lang="en-US" sz="2400" dirty="0" err="1">
                <a:solidFill>
                  <a:schemeClr val="tx1"/>
                </a:solidFill>
              </a:rPr>
              <a:t>bina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wicara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persepsi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bunyi</a:t>
            </a:r>
            <a:r>
              <a:rPr lang="en-US" sz="2400" dirty="0">
                <a:solidFill>
                  <a:schemeClr val="tx1"/>
                </a:solidFill>
              </a:rPr>
              <a:t>)</a:t>
            </a:r>
          </a:p>
          <a:p>
            <a:pPr>
              <a:buFont typeface="Wingdings" pitchFamily="2" charset="2"/>
              <a:buChar char="Ø"/>
            </a:pP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Dokter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dari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berbagai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keahlian</a:t>
            </a:r>
            <a:r>
              <a:rPr lang="en-US" sz="2400" dirty="0">
                <a:solidFill>
                  <a:schemeClr val="tx1"/>
                </a:solidFill>
              </a:rPr>
              <a:t> (</a:t>
            </a:r>
            <a:r>
              <a:rPr lang="en-US" sz="2400" dirty="0" err="1">
                <a:solidFill>
                  <a:schemeClr val="tx1"/>
                </a:solidFill>
              </a:rPr>
              <a:t>dokter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spesialis</a:t>
            </a:r>
            <a:r>
              <a:rPr lang="en-US" sz="2400" dirty="0">
                <a:solidFill>
                  <a:schemeClr val="tx1"/>
                </a:solidFill>
              </a:rPr>
              <a:t>)</a:t>
            </a:r>
          </a:p>
          <a:p>
            <a:pPr algn="ctr">
              <a:buFont typeface="Wingdings" pitchFamily="2" charset="2"/>
              <a:buChar char="Ø"/>
            </a:pPr>
            <a:endParaRPr lang="en-US" sz="2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allAtOnce"/>
      <p:bldP spid="4" grpId="0" build="allAtOnce" animBg="1"/>
      <p:bldP spid="5" grpId="0" build="p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214282" y="214290"/>
            <a:ext cx="7215238" cy="107157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err="1"/>
              <a:t>Pendekatan</a:t>
            </a:r>
            <a:r>
              <a:rPr lang="en-US" sz="2400" dirty="0"/>
              <a:t> </a:t>
            </a:r>
            <a:r>
              <a:rPr lang="en-US" sz="2400" dirty="0" err="1"/>
              <a:t>Kolaboratif</a:t>
            </a:r>
            <a:r>
              <a:rPr lang="en-US" sz="2400" dirty="0"/>
              <a:t> 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Pelayanan</a:t>
            </a:r>
            <a:r>
              <a:rPr lang="en-US" sz="2400" dirty="0"/>
              <a:t> ABK (org2 </a:t>
            </a:r>
            <a:r>
              <a:rPr lang="en-US" sz="2400" dirty="0" err="1"/>
              <a:t>yg</a:t>
            </a:r>
            <a:r>
              <a:rPr lang="en-US" sz="2400" dirty="0"/>
              <a:t> </a:t>
            </a:r>
            <a:r>
              <a:rPr lang="en-US" sz="2400" dirty="0" err="1"/>
              <a:t>terlibat</a:t>
            </a:r>
            <a:r>
              <a:rPr lang="en-US" sz="2400" dirty="0"/>
              <a:t> </a:t>
            </a:r>
            <a:r>
              <a:rPr lang="en-US" sz="2400" dirty="0" err="1"/>
              <a:t>dlm</a:t>
            </a:r>
            <a:r>
              <a:rPr lang="en-US" sz="2400" dirty="0"/>
              <a:t>  </a:t>
            </a:r>
            <a:r>
              <a:rPr lang="en-US" sz="2400" dirty="0" err="1"/>
              <a:t>Pelayanan</a:t>
            </a:r>
            <a:r>
              <a:rPr lang="en-US" sz="2400" dirty="0"/>
              <a:t> ABK)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642910" y="1571612"/>
            <a:ext cx="7858180" cy="4500594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Font typeface="Wingdings" pitchFamily="2" charset="2"/>
              <a:buChar char="v"/>
            </a:pPr>
            <a:r>
              <a:rPr lang="en-US" sz="2800" dirty="0">
                <a:solidFill>
                  <a:schemeClr val="tx1"/>
                </a:solidFill>
              </a:rPr>
              <a:t> Guru </a:t>
            </a:r>
            <a:r>
              <a:rPr lang="en-US" sz="2800" dirty="0" err="1">
                <a:solidFill>
                  <a:schemeClr val="tx1"/>
                </a:solidFill>
              </a:rPr>
              <a:t>Sekolah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Biasa</a:t>
            </a:r>
            <a:endParaRPr lang="en-US" sz="2800" dirty="0">
              <a:solidFill>
                <a:schemeClr val="tx1"/>
              </a:solidFill>
            </a:endParaRPr>
          </a:p>
          <a:p>
            <a:pPr>
              <a:buFont typeface="Wingdings" pitchFamily="2" charset="2"/>
              <a:buChar char="v"/>
            </a:pPr>
            <a:r>
              <a:rPr lang="en-US" sz="2800" dirty="0">
                <a:solidFill>
                  <a:schemeClr val="tx1"/>
                </a:solidFill>
              </a:rPr>
              <a:t> Guru PLB</a:t>
            </a:r>
          </a:p>
          <a:p>
            <a:pPr>
              <a:buFont typeface="Wingdings" pitchFamily="2" charset="2"/>
              <a:buChar char="v"/>
            </a:pP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Pengawas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Sekolah</a:t>
            </a:r>
            <a:endParaRPr lang="en-US" sz="2800" dirty="0">
              <a:solidFill>
                <a:schemeClr val="tx1"/>
              </a:solidFill>
            </a:endParaRPr>
          </a:p>
          <a:p>
            <a:pPr>
              <a:buFont typeface="Wingdings" pitchFamily="2" charset="2"/>
              <a:buChar char="v"/>
            </a:pP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Kepala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Sekolah</a:t>
            </a:r>
            <a:endParaRPr lang="en-US" sz="2800" dirty="0">
              <a:solidFill>
                <a:schemeClr val="tx1"/>
              </a:solidFill>
            </a:endParaRPr>
          </a:p>
          <a:p>
            <a:pPr>
              <a:buFont typeface="Wingdings" pitchFamily="2" charset="2"/>
              <a:buChar char="v"/>
            </a:pP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Orangtua</a:t>
            </a:r>
            <a:r>
              <a:rPr lang="en-US" sz="2800" dirty="0">
                <a:solidFill>
                  <a:schemeClr val="tx1"/>
                </a:solidFill>
              </a:rPr>
              <a:t> ABK</a:t>
            </a:r>
          </a:p>
          <a:p>
            <a:pPr>
              <a:buFont typeface="Wingdings" pitchFamily="2" charset="2"/>
              <a:buChar char="v"/>
            </a:pPr>
            <a:r>
              <a:rPr lang="en-US" sz="2800" dirty="0">
                <a:solidFill>
                  <a:schemeClr val="tx1"/>
                </a:solidFill>
              </a:rPr>
              <a:t> ABK </a:t>
            </a:r>
            <a:r>
              <a:rPr lang="en-US" sz="2800" dirty="0" err="1">
                <a:solidFill>
                  <a:schemeClr val="tx1"/>
                </a:solidFill>
              </a:rPr>
              <a:t>itu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sendiri</a:t>
            </a:r>
            <a:endParaRPr lang="en-US" sz="2800" dirty="0">
              <a:solidFill>
                <a:schemeClr val="tx1"/>
              </a:solidFill>
            </a:endParaRPr>
          </a:p>
          <a:p>
            <a:pPr>
              <a:buFont typeface="Wingdings" pitchFamily="2" charset="2"/>
              <a:buChar char="v"/>
            </a:pP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Psikolog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Sekolah</a:t>
            </a:r>
            <a:endParaRPr lang="en-US" sz="2800" dirty="0">
              <a:solidFill>
                <a:schemeClr val="tx1"/>
              </a:solidFill>
            </a:endParaRPr>
          </a:p>
          <a:p>
            <a:pPr>
              <a:buFont typeface="Wingdings" pitchFamily="2" charset="2"/>
              <a:buChar char="v"/>
            </a:pPr>
            <a:r>
              <a:rPr lang="en-US" sz="2800" i="1" dirty="0">
                <a:solidFill>
                  <a:schemeClr val="tx1"/>
                </a:solidFill>
              </a:rPr>
              <a:t> Speech</a:t>
            </a:r>
            <a:r>
              <a:rPr lang="en-US" sz="2800" dirty="0">
                <a:solidFill>
                  <a:schemeClr val="tx1"/>
                </a:solidFill>
              </a:rPr>
              <a:t> (Guru </a:t>
            </a:r>
            <a:r>
              <a:rPr lang="en-US" sz="2800" dirty="0" err="1">
                <a:solidFill>
                  <a:schemeClr val="tx1"/>
                </a:solidFill>
              </a:rPr>
              <a:t>bina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wicara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dan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persepsi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bunyi</a:t>
            </a:r>
            <a:r>
              <a:rPr lang="en-US" sz="2800" dirty="0">
                <a:solidFill>
                  <a:schemeClr val="tx1"/>
                </a:solidFill>
              </a:rPr>
              <a:t>)</a:t>
            </a:r>
          </a:p>
          <a:p>
            <a:pPr algn="ctr">
              <a:buFont typeface="Wingdings" pitchFamily="2" charset="2"/>
              <a:buChar char="v"/>
            </a:pPr>
            <a:endParaRPr lang="en-US" sz="28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allAtOnce" animBg="1"/>
      <p:bldP spid="5" grpId="0" build="p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ight Arrow 4"/>
          <p:cNvSpPr/>
          <p:nvPr/>
        </p:nvSpPr>
        <p:spPr>
          <a:xfrm>
            <a:off x="285720" y="0"/>
            <a:ext cx="3357586" cy="1428760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>
                <a:solidFill>
                  <a:schemeClr val="tx1"/>
                </a:solidFill>
              </a:rPr>
              <a:t>Lanjutan</a:t>
            </a:r>
            <a:r>
              <a:rPr lang="en-US" sz="2800" dirty="0">
                <a:solidFill>
                  <a:schemeClr val="tx1"/>
                </a:solidFill>
              </a:rPr>
              <a:t>…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500034" y="1643050"/>
            <a:ext cx="8429684" cy="4429156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Font typeface="Wingdings" pitchFamily="2" charset="2"/>
              <a:buChar char="v"/>
            </a:pP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dokter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dari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berbagai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Keahlian</a:t>
            </a:r>
            <a:r>
              <a:rPr lang="en-US" sz="2800" b="1" dirty="0">
                <a:solidFill>
                  <a:schemeClr val="tx1"/>
                </a:solidFill>
              </a:rPr>
              <a:t> (</a:t>
            </a:r>
            <a:r>
              <a:rPr lang="en-US" sz="2800" b="1" dirty="0" err="1">
                <a:solidFill>
                  <a:schemeClr val="tx1"/>
                </a:solidFill>
              </a:rPr>
              <a:t>dokter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spesialis</a:t>
            </a:r>
            <a:r>
              <a:rPr lang="en-US" sz="2800" b="1" dirty="0">
                <a:solidFill>
                  <a:schemeClr val="tx1"/>
                </a:solidFill>
              </a:rPr>
              <a:t>)</a:t>
            </a:r>
          </a:p>
          <a:p>
            <a:pPr>
              <a:buFont typeface="Wingdings" pitchFamily="2" charset="2"/>
              <a:buChar char="v"/>
            </a:pPr>
            <a:r>
              <a:rPr lang="en-US" sz="2800" b="1" dirty="0">
                <a:solidFill>
                  <a:schemeClr val="tx1"/>
                </a:solidFill>
              </a:rPr>
              <a:t>  </a:t>
            </a:r>
            <a:r>
              <a:rPr lang="en-US" sz="2800" b="1" dirty="0" err="1">
                <a:solidFill>
                  <a:schemeClr val="tx1"/>
                </a:solidFill>
              </a:rPr>
              <a:t>Perawat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Sekolah</a:t>
            </a:r>
            <a:endParaRPr lang="en-US" sz="2800" b="1" dirty="0">
              <a:solidFill>
                <a:schemeClr val="tx1"/>
              </a:solidFill>
            </a:endParaRPr>
          </a:p>
          <a:p>
            <a:pPr>
              <a:buFont typeface="Wingdings" pitchFamily="2" charset="2"/>
              <a:buChar char="v"/>
            </a:pPr>
            <a:r>
              <a:rPr lang="en-US" sz="2800" b="1" dirty="0">
                <a:solidFill>
                  <a:schemeClr val="tx1"/>
                </a:solidFill>
              </a:rPr>
              <a:t> Guru </a:t>
            </a:r>
            <a:r>
              <a:rPr lang="en-US" sz="2800" b="1" dirty="0" err="1">
                <a:solidFill>
                  <a:schemeClr val="tx1"/>
                </a:solidFill>
              </a:rPr>
              <a:t>Pendidikan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Jasmani</a:t>
            </a:r>
            <a:r>
              <a:rPr lang="en-US" sz="2800" b="1" dirty="0">
                <a:solidFill>
                  <a:schemeClr val="tx1"/>
                </a:solidFill>
              </a:rPr>
              <a:t> yang </a:t>
            </a:r>
            <a:r>
              <a:rPr lang="en-US" sz="2800" b="1" dirty="0" err="1">
                <a:solidFill>
                  <a:schemeClr val="tx1"/>
                </a:solidFill>
              </a:rPr>
              <a:t>sudah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mendapat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Pelatihan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Khusus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untuk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menangani</a:t>
            </a:r>
            <a:r>
              <a:rPr lang="en-US" sz="2800" b="1" dirty="0">
                <a:solidFill>
                  <a:schemeClr val="tx1"/>
                </a:solidFill>
              </a:rPr>
              <a:t> ABK</a:t>
            </a:r>
          </a:p>
          <a:p>
            <a:pPr>
              <a:buFont typeface="Wingdings" pitchFamily="2" charset="2"/>
              <a:buChar char="v"/>
            </a:pPr>
            <a:r>
              <a:rPr lang="en-US" sz="2800" b="1" dirty="0">
                <a:solidFill>
                  <a:schemeClr val="tx1"/>
                </a:solidFill>
              </a:rPr>
              <a:t>  </a:t>
            </a:r>
            <a:r>
              <a:rPr lang="en-US" sz="2800" b="1" dirty="0" err="1">
                <a:solidFill>
                  <a:schemeClr val="tx1"/>
                </a:solidFill>
              </a:rPr>
              <a:t>Ahli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terapi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Fisik</a:t>
            </a:r>
            <a:r>
              <a:rPr lang="en-US" sz="2800" b="1" dirty="0">
                <a:solidFill>
                  <a:schemeClr val="tx1"/>
                </a:solidFill>
              </a:rPr>
              <a:t> (</a:t>
            </a:r>
            <a:r>
              <a:rPr lang="en-US" sz="2800" b="1" dirty="0" err="1">
                <a:solidFill>
                  <a:schemeClr val="tx1"/>
                </a:solidFill>
              </a:rPr>
              <a:t>Psycal</a:t>
            </a:r>
            <a:r>
              <a:rPr lang="en-US" sz="2800" b="1" dirty="0">
                <a:solidFill>
                  <a:schemeClr val="tx1"/>
                </a:solidFill>
              </a:rPr>
              <a:t> Therapist)</a:t>
            </a:r>
          </a:p>
          <a:p>
            <a:pPr>
              <a:buFont typeface="Wingdings" pitchFamily="2" charset="2"/>
              <a:buChar char="v"/>
            </a:pPr>
            <a:r>
              <a:rPr lang="en-US" sz="2800" b="1" dirty="0">
                <a:solidFill>
                  <a:schemeClr val="tx1"/>
                </a:solidFill>
              </a:rPr>
              <a:t>  </a:t>
            </a:r>
            <a:r>
              <a:rPr lang="en-US" sz="2800" b="1" dirty="0" err="1">
                <a:solidFill>
                  <a:schemeClr val="tx1"/>
                </a:solidFill>
              </a:rPr>
              <a:t>Pekerja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Sosial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dan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Konselor</a:t>
            </a:r>
            <a:endParaRPr lang="en-US" sz="2800" b="1" dirty="0">
              <a:solidFill>
                <a:schemeClr val="tx1"/>
              </a:solidFill>
            </a:endParaRPr>
          </a:p>
          <a:p>
            <a:pPr>
              <a:buFont typeface="Wingdings" pitchFamily="2" charset="2"/>
              <a:buChar char="v"/>
            </a:pPr>
            <a:r>
              <a:rPr lang="en-US" sz="2800" b="1" dirty="0">
                <a:solidFill>
                  <a:schemeClr val="tx1"/>
                </a:solidFill>
              </a:rPr>
              <a:t>  </a:t>
            </a:r>
            <a:r>
              <a:rPr lang="en-US" sz="2800" b="1" dirty="0" err="1">
                <a:solidFill>
                  <a:schemeClr val="tx1"/>
                </a:solidFill>
              </a:rPr>
              <a:t>Personel</a:t>
            </a:r>
            <a:r>
              <a:rPr lang="en-US" sz="2800" b="1" dirty="0">
                <a:solidFill>
                  <a:schemeClr val="tx1"/>
                </a:solidFill>
              </a:rPr>
              <a:t> lain </a:t>
            </a:r>
            <a:r>
              <a:rPr lang="en-US" sz="2800" b="1" dirty="0" err="1">
                <a:solidFill>
                  <a:schemeClr val="tx1"/>
                </a:solidFill>
              </a:rPr>
              <a:t>sesuai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dengan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keperluan</a:t>
            </a:r>
            <a:endParaRPr lang="en-US" sz="28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allAtOnce" animBg="1"/>
      <p:bldP spid="7" grpId="0" build="p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302</TotalTime>
  <Words>444</Words>
  <Application>Microsoft Office PowerPoint</Application>
  <PresentationFormat>On-screen Show (4:3)</PresentationFormat>
  <Paragraphs>56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Module</vt:lpstr>
      <vt:lpstr>PowerPoint Presentation</vt:lpstr>
      <vt:lpstr>Layanan pendidikan Segregasi (terpisah), kelebihan:</vt:lpstr>
      <vt:lpstr>Kekurangan layanan segregasi;</vt:lpstr>
      <vt:lpstr>Layanan pendidikan integrasi, kelebihan:</vt:lpstr>
      <vt:lpstr>Kekurang layanan integrasi:</vt:lpstr>
      <vt:lpstr>Contoh Profil Integrasi Fisik, Sosial,dan Pembelajaran bagi Seorang ABK (Diadaptasi dari Reynolds &amp; Bireh, 1988: 17) </vt:lpstr>
      <vt:lpstr>Dengan mengacu pd model pengitegrasian di atas, kita dpt membuat rentangan pengintegrasian menurut jenis pelayanan pendidikan, sbb: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Lenovo</cp:lastModifiedBy>
  <cp:revision>147</cp:revision>
  <cp:lastPrinted>2016-11-10T11:39:01Z</cp:lastPrinted>
  <dcterms:created xsi:type="dcterms:W3CDTF">2015-12-01T15:06:05Z</dcterms:created>
  <dcterms:modified xsi:type="dcterms:W3CDTF">2016-12-03T13:19:40Z</dcterms:modified>
</cp:coreProperties>
</file>