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1" r:id="rId2"/>
    <p:sldId id="292" r:id="rId3"/>
    <p:sldId id="317" r:id="rId4"/>
    <p:sldId id="318" r:id="rId5"/>
    <p:sldId id="300" r:id="rId6"/>
    <p:sldId id="302" r:id="rId7"/>
    <p:sldId id="319" r:id="rId8"/>
    <p:sldId id="324" r:id="rId9"/>
    <p:sldId id="320" r:id="rId10"/>
    <p:sldId id="301" r:id="rId11"/>
    <p:sldId id="303" r:id="rId12"/>
    <p:sldId id="304" r:id="rId13"/>
    <p:sldId id="322" r:id="rId14"/>
    <p:sldId id="323" r:id="rId15"/>
    <p:sldId id="297" r:id="rId16"/>
    <p:sldId id="260"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9900"/>
    <a:srgbClr val="0000FF"/>
    <a:srgbClr val="0000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58" autoAdjust="0"/>
  </p:normalViewPr>
  <p:slideViewPr>
    <p:cSldViewPr>
      <p:cViewPr varScale="1">
        <p:scale>
          <a:sx n="70" d="100"/>
          <a:sy n="70" d="100"/>
        </p:scale>
        <p:origin x="-108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0492C4-BB66-4986-BE7E-68B29391C155}" type="datetimeFigureOut">
              <a:rPr lang="en-US" smtClean="0"/>
              <a:pPr/>
              <a:t>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854430-CD0F-43DF-B4B3-CE904DF4017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Arrangement = susunan	;</a:t>
            </a:r>
            <a:r>
              <a:rPr lang="en-US" baseline="0" smtClean="0"/>
              <a:t> order = urutan   ;  reguler = teratur</a:t>
            </a:r>
            <a:endParaRPr lang="en-US" smtClean="0"/>
          </a:p>
          <a:p>
            <a:r>
              <a:rPr lang="en-US" smtClean="0"/>
              <a:t>Material = bahan	; vapor = uap</a:t>
            </a:r>
            <a:endParaRPr lang="en-US"/>
          </a:p>
        </p:txBody>
      </p:sp>
      <p:sp>
        <p:nvSpPr>
          <p:cNvPr id="4" name="Slide Number Placeholder 3"/>
          <p:cNvSpPr>
            <a:spLocks noGrp="1"/>
          </p:cNvSpPr>
          <p:nvPr>
            <p:ph type="sldNum" sz="quarter" idx="10"/>
          </p:nvPr>
        </p:nvSpPr>
        <p:spPr/>
        <p:txBody>
          <a:bodyPr/>
          <a:lstStyle/>
          <a:p>
            <a:fld id="{6D0465B4-B43A-4043-A265-4282121BA307}"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2327463-1E35-471F-A1A0-08C8E4234B46}" type="slidenum">
              <a:rPr lang="id-ID" smtClean="0"/>
              <a:pPr>
                <a:defRPr/>
              </a:pPr>
              <a:t>15</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614B8A3-24A5-40A6-9DDB-31546B796A3A}" type="datetimeFigureOut">
              <a:rPr lang="en-US"/>
              <a:pPr>
                <a:defRPr/>
              </a:pPr>
              <a:t>3/1/2018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3A87A6-A368-4BCC-B030-9FEEF147457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A5C8E8-6992-4C4C-A48D-350418F498B5}" type="datetimeFigureOut">
              <a:rPr lang="en-US"/>
              <a:pPr>
                <a:defRPr/>
              </a:pPr>
              <a:t>3/1/2018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721F54-3D3A-4100-BBEA-268C7DCDBEA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3E0092-E016-42CC-9E81-8D06D981ABE4}" type="datetimeFigureOut">
              <a:rPr lang="en-US"/>
              <a:pPr>
                <a:defRPr/>
              </a:pPr>
              <a:t>3/1/2018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92CEDC-4C45-4256-B8D9-85DE246B305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id-ID"/>
          </a:p>
        </p:txBody>
      </p:sp>
      <p:sp>
        <p:nvSpPr>
          <p:cNvPr id="3" name="Table Placeholder 2"/>
          <p:cNvSpPr>
            <a:spLocks noGrp="1"/>
          </p:cNvSpPr>
          <p:nvPr>
            <p:ph type="tbl" idx="1"/>
          </p:nvPr>
        </p:nvSpPr>
        <p:spPr>
          <a:xfrm>
            <a:off x="457200" y="1600200"/>
            <a:ext cx="8229600" cy="4525963"/>
          </a:xfrm>
        </p:spPr>
        <p:txBody>
          <a:bodyPr/>
          <a:lstStyle/>
          <a:p>
            <a:pPr lvl="0"/>
            <a:endParaRPr lang="id-ID"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8FC7E5-BA69-42E6-9ACA-147CAFF6B65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79AF74-D01B-4489-A735-67A6DE719E56}" type="datetimeFigureOut">
              <a:rPr lang="en-US"/>
              <a:pPr>
                <a:defRPr/>
              </a:pPr>
              <a:t>3/1/2018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EE6B90-F620-4AA6-9CEB-F7F2D44DE7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E41CA90-5D12-435F-9514-094ECF7790E6}" type="datetimeFigureOut">
              <a:rPr lang="en-US"/>
              <a:pPr>
                <a:defRPr/>
              </a:pPr>
              <a:t>3/1/2018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AF182B-1C8E-4492-8164-C0F0E6C0CA7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D2FD1C-3F42-4975-BCD5-CAE619DA112C}" type="datetimeFigureOut">
              <a:rPr lang="en-US"/>
              <a:pPr>
                <a:defRPr/>
              </a:pPr>
              <a:t>3/1/2018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4B7986-3349-4DDD-A7DC-2112FEAB2F3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BD52F4A-B603-4525-8BF7-DAB47BCE5FA7}" type="datetimeFigureOut">
              <a:rPr lang="en-US"/>
              <a:pPr>
                <a:defRPr/>
              </a:pPr>
              <a:t>3/1/2018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42835A0-87E0-4342-8DC7-EA0E412C5E7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D4B6A30-3B5B-462D-8DA6-2D512A17F179}" type="datetimeFigureOut">
              <a:rPr lang="en-US"/>
              <a:pPr>
                <a:defRPr/>
              </a:pPr>
              <a:t>3/1/2018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9874248-F2FF-4950-AB2B-8B7FDC8E299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3A0BB3-D96E-40C2-BF6C-46C9DE552C63}" type="datetimeFigureOut">
              <a:rPr lang="en-US"/>
              <a:pPr>
                <a:defRPr/>
              </a:pPr>
              <a:t>3/1/2018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B6B8F8B-E38A-4083-8D1C-1CC18FF9EFF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D92B7A-EB7E-437B-A503-C3238BA57C64}" type="datetimeFigureOut">
              <a:rPr lang="en-US"/>
              <a:pPr>
                <a:defRPr/>
              </a:pPr>
              <a:t>3/1/2018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31012C-D297-4418-AA03-D6F3FDE8937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0EC901-28AB-48A2-B9EC-FD13171578C1}" type="datetimeFigureOut">
              <a:rPr lang="en-US"/>
              <a:pPr>
                <a:defRPr/>
              </a:pPr>
              <a:t>3/1/2018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03BDAD-D201-4204-9246-50316239F32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9B74997-3BF2-428C-889F-331ADF91E019}" type="datetimeFigureOut">
              <a:rPr lang="en-US"/>
              <a:pPr>
                <a:defRPr/>
              </a:pPr>
              <a:t>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B133A63-B0B9-4296-BC9F-C8C35DEC28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2" name="TextBox 4"/>
          <p:cNvSpPr txBox="1">
            <a:spLocks noChangeArrowheads="1"/>
          </p:cNvSpPr>
          <p:nvPr/>
        </p:nvSpPr>
        <p:spPr bwMode="auto">
          <a:xfrm>
            <a:off x="4114494" y="4857760"/>
            <a:ext cx="3743654" cy="1631216"/>
          </a:xfrm>
          <a:prstGeom prst="rect">
            <a:avLst/>
          </a:prstGeom>
          <a:noFill/>
          <a:ln w="9525">
            <a:noFill/>
            <a:miter lim="800000"/>
            <a:headEnd/>
            <a:tailEnd/>
          </a:ln>
        </p:spPr>
        <p:txBody>
          <a:bodyPr wrap="none">
            <a:spAutoFit/>
          </a:bodyPr>
          <a:lstStyle/>
          <a:p>
            <a:r>
              <a:rPr lang="id-ID" sz="2000" b="1" smtClean="0">
                <a:solidFill>
                  <a:srgbClr val="0000FF"/>
                </a:solidFill>
                <a:latin typeface="Rockwell" pitchFamily="18" charset="0"/>
              </a:rPr>
              <a:t>Oleh</a:t>
            </a:r>
            <a:endParaRPr lang="en-US" sz="2000" b="1" smtClean="0">
              <a:solidFill>
                <a:srgbClr val="0000FF"/>
              </a:solidFill>
              <a:latin typeface="Rockwell" pitchFamily="18" charset="0"/>
            </a:endParaRPr>
          </a:p>
          <a:p>
            <a:endParaRPr lang="en-US" sz="2000" b="1">
              <a:solidFill>
                <a:srgbClr val="0000FF"/>
              </a:solidFill>
              <a:latin typeface="Rockwell" pitchFamily="18" charset="0"/>
            </a:endParaRPr>
          </a:p>
          <a:p>
            <a:r>
              <a:rPr lang="en-US" sz="2000" b="1" smtClean="0">
                <a:solidFill>
                  <a:srgbClr val="0000FF"/>
                </a:solidFill>
                <a:latin typeface="Rockwell" pitchFamily="18" charset="0"/>
              </a:rPr>
              <a:t>Dr. H. Harun Nasrudin, M.S.</a:t>
            </a:r>
          </a:p>
          <a:p>
            <a:r>
              <a:rPr lang="en-US" sz="2000" b="1" smtClean="0">
                <a:solidFill>
                  <a:srgbClr val="0000FF"/>
                </a:solidFill>
                <a:latin typeface="Rockwell" pitchFamily="18" charset="0"/>
              </a:rPr>
              <a:t> </a:t>
            </a:r>
          </a:p>
          <a:p>
            <a:r>
              <a:rPr lang="en-US" sz="2000" b="1" smtClean="0">
                <a:solidFill>
                  <a:srgbClr val="0000FF"/>
                </a:solidFill>
                <a:latin typeface="Rockwell" pitchFamily="18" charset="0"/>
              </a:rPr>
              <a:t>Samik, S.Si., M.Si.</a:t>
            </a:r>
            <a:endParaRPr lang="en-US" sz="2000" b="1">
              <a:solidFill>
                <a:srgbClr val="0000FF"/>
              </a:solidFill>
              <a:latin typeface="Rockwell" pitchFamily="18" charset="0"/>
            </a:endParaRPr>
          </a:p>
        </p:txBody>
      </p:sp>
      <p:sp>
        <p:nvSpPr>
          <p:cNvPr id="5" name="Rectangle 4"/>
          <p:cNvSpPr/>
          <p:nvPr/>
        </p:nvSpPr>
        <p:spPr>
          <a:xfrm>
            <a:off x="4339481" y="500042"/>
            <a:ext cx="4304486" cy="3046988"/>
          </a:xfrm>
          <a:prstGeom prst="rect">
            <a:avLst/>
          </a:prstGeom>
          <a:noFill/>
        </p:spPr>
        <p:txBody>
          <a:bodyPr wrap="square" lIns="91440" tIns="45720" rIns="91440" bIns="45720">
            <a:spAutoFit/>
          </a:bodyPr>
          <a:lstStyle/>
          <a:p>
            <a:pPr algn="ctr"/>
            <a:r>
              <a:rPr lang="en-US" sz="48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haroni" pitchFamily="2" charset="-79"/>
                <a:cs typeface="Aharoni" pitchFamily="2" charset="-79"/>
              </a:rPr>
              <a:t>Keadaan materi dan jenis padatan</a:t>
            </a:r>
          </a:p>
        </p:txBody>
      </p:sp>
      <p:pic>
        <p:nvPicPr>
          <p:cNvPr id="1026" name="Picture 2"/>
          <p:cNvPicPr>
            <a:picLocks noChangeAspect="1" noChangeArrowheads="1"/>
          </p:cNvPicPr>
          <p:nvPr/>
        </p:nvPicPr>
        <p:blipFill>
          <a:blip r:embed="rId3"/>
          <a:srcRect/>
          <a:stretch>
            <a:fillRect/>
          </a:stretch>
        </p:blipFill>
        <p:spPr bwMode="auto">
          <a:xfrm>
            <a:off x="6715140" y="6000768"/>
            <a:ext cx="533400" cy="5143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7786710" y="5357826"/>
            <a:ext cx="514350" cy="523875"/>
          </a:xfrm>
          <a:prstGeom prst="rect">
            <a:avLst/>
          </a:prstGeom>
          <a:noFill/>
          <a:ln w="9525">
            <a:noFill/>
            <a:miter lim="800000"/>
            <a:headEnd/>
            <a:tailEnd/>
          </a:ln>
          <a:effectLst/>
        </p:spPr>
      </p:pic>
      <p:pic>
        <p:nvPicPr>
          <p:cNvPr id="7" name="Picture 45" descr="KEADAAN MATERI"/>
          <p:cNvPicPr>
            <a:picLocks noChangeAspect="1" noChangeArrowheads="1"/>
          </p:cNvPicPr>
          <p:nvPr/>
        </p:nvPicPr>
        <p:blipFill>
          <a:blip r:embed="rId5"/>
          <a:srcRect/>
          <a:stretch>
            <a:fillRect/>
          </a:stretch>
        </p:blipFill>
        <p:spPr bwMode="auto">
          <a:xfrm>
            <a:off x="1" y="4143380"/>
            <a:ext cx="3571868" cy="226103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571604" y="785794"/>
            <a:ext cx="6324600" cy="579437"/>
          </a:xfrm>
          <a:prstGeom prst="rect">
            <a:avLst/>
          </a:prstGeom>
          <a:noFill/>
          <a:ln w="9525">
            <a:noFill/>
            <a:miter lim="800000"/>
            <a:headEnd/>
            <a:tailEnd/>
          </a:ln>
        </p:spPr>
        <p:txBody>
          <a:bodyPr anchor="ctr">
            <a:spAutoFit/>
          </a:bodyPr>
          <a:lstStyle/>
          <a:p>
            <a:pPr algn="ctr"/>
            <a:r>
              <a:rPr lang="id-ID" sz="3200" b="1">
                <a:solidFill>
                  <a:schemeClr val="accent2"/>
                </a:solidFill>
                <a:latin typeface="Verdana" pitchFamily="34" charset="0"/>
                <a:ea typeface="Times New Roman" pitchFamily="18" charset="0"/>
                <a:cs typeface="Arial" charset="0"/>
              </a:rPr>
              <a:t>Partikel terkecil Materi</a:t>
            </a:r>
            <a:endParaRPr lang="id-ID" sz="3200" b="1">
              <a:solidFill>
                <a:schemeClr val="accent2"/>
              </a:solidFill>
              <a:ea typeface="Times New Roman" pitchFamily="18" charset="0"/>
              <a:cs typeface="Arial" charset="0"/>
            </a:endParaRPr>
          </a:p>
        </p:txBody>
      </p:sp>
      <p:graphicFrame>
        <p:nvGraphicFramePr>
          <p:cNvPr id="48215" name="Group 87"/>
          <p:cNvGraphicFramePr>
            <a:graphicFrameLocks noGrp="1"/>
          </p:cNvGraphicFramePr>
          <p:nvPr/>
        </p:nvGraphicFramePr>
        <p:xfrm>
          <a:off x="714348" y="1643050"/>
          <a:ext cx="7924800" cy="4953003"/>
        </p:xfrm>
        <a:graphic>
          <a:graphicData uri="http://schemas.openxmlformats.org/drawingml/2006/table">
            <a:tbl>
              <a:tblPr/>
              <a:tblGrid>
                <a:gridCol w="2641600"/>
                <a:gridCol w="2311400"/>
                <a:gridCol w="2971800"/>
              </a:tblGrid>
              <a:tr h="579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smtClean="0">
                          <a:ln>
                            <a:noFill/>
                          </a:ln>
                          <a:solidFill>
                            <a:schemeClr val="accent2"/>
                          </a:solidFill>
                          <a:effectLst/>
                          <a:latin typeface="Verdana" pitchFamily="34" charset="0"/>
                          <a:ea typeface="Times New Roman" pitchFamily="18" charset="0"/>
                          <a:cs typeface="Arial" charset="0"/>
                        </a:rPr>
                        <a:t>Jenis materi/ Zat</a:t>
                      </a:r>
                      <a:endParaRPr kumimoji="0" lang="id-ID" sz="1800" b="0" i="0" u="none" strike="noStrike" cap="none" normalizeH="0" baseline="0" smtClean="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smtClean="0">
                          <a:ln>
                            <a:noFill/>
                          </a:ln>
                          <a:solidFill>
                            <a:schemeClr val="accent2"/>
                          </a:solidFill>
                          <a:effectLst/>
                          <a:latin typeface="Verdana" pitchFamily="34" charset="0"/>
                          <a:ea typeface="Times New Roman" pitchFamily="18" charset="0"/>
                          <a:cs typeface="Arial" charset="0"/>
                        </a:rPr>
                        <a:t>Partikel terkecil</a:t>
                      </a:r>
                      <a:endParaRPr kumimoji="0" lang="id-ID" sz="1800" b="0" i="0" u="none" strike="noStrike" cap="none" normalizeH="0" baseline="0" smtClean="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800" b="1" i="0" u="none" strike="noStrike" cap="none" normalizeH="0" baseline="0" smtClean="0">
                          <a:ln>
                            <a:noFill/>
                          </a:ln>
                          <a:solidFill>
                            <a:schemeClr val="accent2"/>
                          </a:solidFill>
                          <a:effectLst/>
                          <a:latin typeface="Verdana" pitchFamily="34" charset="0"/>
                          <a:ea typeface="Times New Roman" pitchFamily="18" charset="0"/>
                          <a:cs typeface="Arial" charset="0"/>
                        </a:rPr>
                        <a:t>Contoh</a:t>
                      </a:r>
                      <a:endParaRPr kumimoji="0" lang="id-ID" sz="1800" b="0" i="0" u="none" strike="noStrike" cap="none" normalizeH="0" baseline="0" smtClean="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r>
              <a:tr h="5651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accent2"/>
                          </a:solidFill>
                          <a:effectLst/>
                          <a:latin typeface="Verdana" pitchFamily="34" charset="0"/>
                          <a:ea typeface="Times New Roman" pitchFamily="18" charset="0"/>
                          <a:cs typeface="Arial" charset="0"/>
                        </a:rPr>
                        <a:t>Unsur logam</a:t>
                      </a:r>
                      <a:endParaRPr kumimoji="0" lang="id-ID" sz="1800" b="0" i="0" u="none" strike="noStrike" cap="none" normalizeH="0" baseline="0" smtClean="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accent2"/>
                          </a:solidFill>
                          <a:effectLst/>
                          <a:latin typeface="Verdana" pitchFamily="34" charset="0"/>
                          <a:ea typeface="Times New Roman" pitchFamily="18" charset="0"/>
                          <a:cs typeface="Arial" charset="0"/>
                        </a:rPr>
                        <a:t>Atom logam</a:t>
                      </a:r>
                      <a:endParaRPr kumimoji="0" lang="id-ID" sz="1800" b="0" i="0" u="none" strike="noStrike" cap="none" normalizeH="0" baseline="0" smtClean="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accent2"/>
                          </a:solidFill>
                          <a:effectLst/>
                          <a:latin typeface="Verdana" pitchFamily="34" charset="0"/>
                          <a:ea typeface="Times New Roman" pitchFamily="18" charset="0"/>
                          <a:cs typeface="Arial" charset="0"/>
                        </a:rPr>
                        <a:t>Na, Fe</a:t>
                      </a:r>
                      <a:endParaRPr kumimoji="0" lang="id-ID" sz="1800" b="0" i="0" u="none" strike="noStrike" cap="none" normalizeH="0" baseline="0" smtClean="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r>
              <a:tr h="563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accent2"/>
                          </a:solidFill>
                          <a:effectLst/>
                          <a:latin typeface="Verdana" pitchFamily="34" charset="0"/>
                          <a:ea typeface="Times New Roman" pitchFamily="18" charset="0"/>
                          <a:cs typeface="Arial" charset="0"/>
                        </a:rPr>
                        <a:t>Gas mulia</a:t>
                      </a:r>
                      <a:endParaRPr kumimoji="0" lang="id-ID" sz="1800" b="0" i="0" u="none" strike="noStrike" cap="none" normalizeH="0" baseline="0" smtClean="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accent2"/>
                          </a:solidFill>
                          <a:effectLst/>
                          <a:latin typeface="Verdana" pitchFamily="34" charset="0"/>
                          <a:ea typeface="Times New Roman" pitchFamily="18" charset="0"/>
                          <a:cs typeface="Arial" charset="0"/>
                        </a:rPr>
                        <a:t>Atom gas mulia</a:t>
                      </a:r>
                      <a:endParaRPr kumimoji="0" lang="id-ID" sz="1800" b="0" i="0" u="none" strike="noStrike" cap="none" normalizeH="0" baseline="0" smtClean="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accent2"/>
                          </a:solidFill>
                          <a:effectLst/>
                          <a:latin typeface="Verdana" pitchFamily="34" charset="0"/>
                          <a:ea typeface="Times New Roman" pitchFamily="18" charset="0"/>
                          <a:cs typeface="Arial" charset="0"/>
                        </a:rPr>
                        <a:t>He, Ar</a:t>
                      </a:r>
                      <a:endParaRPr kumimoji="0" lang="id-ID" sz="1800" b="0" i="0" u="none" strike="noStrike" cap="none" normalizeH="0" baseline="0" smtClean="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r>
              <a:tr h="563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accent2"/>
                          </a:solidFill>
                          <a:effectLst/>
                          <a:latin typeface="Verdana" pitchFamily="34" charset="0"/>
                          <a:ea typeface="Times New Roman" pitchFamily="18" charset="0"/>
                          <a:cs typeface="Arial" charset="0"/>
                        </a:rPr>
                        <a:t>Unsur bukan logam</a:t>
                      </a:r>
                      <a:endParaRPr kumimoji="0" lang="id-ID" sz="1800" b="0" i="0" u="none" strike="noStrike" cap="none" normalizeH="0" baseline="0" smtClean="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accent2"/>
                          </a:solidFill>
                          <a:effectLst/>
                          <a:latin typeface="Verdana" pitchFamily="34" charset="0"/>
                          <a:ea typeface="Times New Roman" pitchFamily="18" charset="0"/>
                          <a:cs typeface="Arial" charset="0"/>
                        </a:rPr>
                        <a:t>Molekul unsur</a:t>
                      </a:r>
                      <a:endParaRPr kumimoji="0" lang="id-ID" sz="1800" b="0" i="0" u="none" strike="noStrike" cap="none" normalizeH="0" baseline="0" smtClean="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accent2"/>
                          </a:solidFill>
                          <a:effectLst/>
                          <a:latin typeface="Verdana" pitchFamily="34" charset="0"/>
                          <a:ea typeface="Times New Roman" pitchFamily="18" charset="0"/>
                          <a:cs typeface="Arial" charset="0"/>
                        </a:rPr>
                        <a:t>H</a:t>
                      </a:r>
                      <a:r>
                        <a:rPr kumimoji="0" lang="id-ID" sz="1800" b="0" i="0" u="none" strike="noStrike" cap="none" normalizeH="0" baseline="-30000" smtClean="0">
                          <a:ln>
                            <a:noFill/>
                          </a:ln>
                          <a:solidFill>
                            <a:schemeClr val="accent2"/>
                          </a:solidFill>
                          <a:effectLst/>
                          <a:latin typeface="Verdana" pitchFamily="34" charset="0"/>
                          <a:ea typeface="Times New Roman" pitchFamily="18" charset="0"/>
                          <a:cs typeface="Arial" charset="0"/>
                        </a:rPr>
                        <a:t>2</a:t>
                      </a:r>
                      <a:r>
                        <a:rPr kumimoji="0" lang="id-ID" sz="1800" b="0" i="0" u="none" strike="noStrike" cap="none" normalizeH="0" baseline="0" smtClean="0">
                          <a:ln>
                            <a:noFill/>
                          </a:ln>
                          <a:solidFill>
                            <a:schemeClr val="accent2"/>
                          </a:solidFill>
                          <a:effectLst/>
                          <a:latin typeface="Verdana" pitchFamily="34" charset="0"/>
                          <a:ea typeface="Times New Roman" pitchFamily="18" charset="0"/>
                          <a:cs typeface="Arial" charset="0"/>
                        </a:rPr>
                        <a:t>, Cl</a:t>
                      </a:r>
                      <a:r>
                        <a:rPr kumimoji="0" lang="id-ID" sz="1800" b="0" i="0" u="none" strike="noStrike" cap="none" normalizeH="0" baseline="-30000" smtClean="0">
                          <a:ln>
                            <a:noFill/>
                          </a:ln>
                          <a:solidFill>
                            <a:schemeClr val="accent2"/>
                          </a:solidFill>
                          <a:effectLst/>
                          <a:latin typeface="Verdana" pitchFamily="34" charset="0"/>
                          <a:ea typeface="Times New Roman" pitchFamily="18" charset="0"/>
                          <a:cs typeface="Arial" charset="0"/>
                        </a:rPr>
                        <a:t>2</a:t>
                      </a:r>
                      <a:r>
                        <a:rPr kumimoji="0" lang="id-ID" sz="1800" b="0" i="0" u="none" strike="noStrike" cap="none" normalizeH="0" baseline="0" smtClean="0">
                          <a:ln>
                            <a:noFill/>
                          </a:ln>
                          <a:solidFill>
                            <a:schemeClr val="accent2"/>
                          </a:solidFill>
                          <a:effectLst/>
                          <a:latin typeface="Verdana" pitchFamily="34" charset="0"/>
                          <a:ea typeface="Times New Roman" pitchFamily="18" charset="0"/>
                          <a:cs typeface="Arial" charset="0"/>
                        </a:rPr>
                        <a:t>, O</a:t>
                      </a:r>
                      <a:r>
                        <a:rPr kumimoji="0" lang="id-ID" sz="1800" b="0" i="0" u="none" strike="noStrike" cap="none" normalizeH="0" baseline="-30000" smtClean="0">
                          <a:ln>
                            <a:noFill/>
                          </a:ln>
                          <a:solidFill>
                            <a:schemeClr val="accent2"/>
                          </a:solidFill>
                          <a:effectLst/>
                          <a:latin typeface="Verdana" pitchFamily="34" charset="0"/>
                          <a:ea typeface="Times New Roman" pitchFamily="18" charset="0"/>
                          <a:cs typeface="Arial" charset="0"/>
                        </a:rPr>
                        <a:t>2</a:t>
                      </a:r>
                      <a:r>
                        <a:rPr kumimoji="0" lang="id-ID" sz="1800" b="0" i="0" u="none" strike="noStrike" cap="none" normalizeH="0" baseline="0" smtClean="0">
                          <a:ln>
                            <a:noFill/>
                          </a:ln>
                          <a:solidFill>
                            <a:schemeClr val="accent2"/>
                          </a:solidFill>
                          <a:effectLst/>
                          <a:latin typeface="Verdana" pitchFamily="34" charset="0"/>
                          <a:ea typeface="Times New Roman" pitchFamily="18" charset="0"/>
                          <a:cs typeface="Arial" charset="0"/>
                        </a:rPr>
                        <a:t>,  P</a:t>
                      </a:r>
                      <a:r>
                        <a:rPr kumimoji="0" lang="id-ID" sz="1800" b="0" i="0" u="none" strike="noStrike" cap="none" normalizeH="0" baseline="-30000" smtClean="0">
                          <a:ln>
                            <a:noFill/>
                          </a:ln>
                          <a:solidFill>
                            <a:schemeClr val="accent2"/>
                          </a:solidFill>
                          <a:effectLst/>
                          <a:latin typeface="Verdana" pitchFamily="34" charset="0"/>
                          <a:ea typeface="Times New Roman" pitchFamily="18" charset="0"/>
                          <a:cs typeface="Arial" charset="0"/>
                        </a:rPr>
                        <a:t>4</a:t>
                      </a:r>
                      <a:endParaRPr kumimoji="0" lang="id-ID" sz="1800" b="0" i="0" u="none" strike="noStrike" cap="none" normalizeH="0" baseline="0" smtClean="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r>
              <a:tr h="7064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accent2"/>
                          </a:solidFill>
                          <a:effectLst/>
                          <a:latin typeface="Verdana" pitchFamily="34" charset="0"/>
                          <a:ea typeface="Times New Roman" pitchFamily="18" charset="0"/>
                          <a:cs typeface="Arial" charset="0"/>
                        </a:rPr>
                        <a:t>Senyawa Ionik</a:t>
                      </a:r>
                      <a:endParaRPr kumimoji="0" lang="id-ID" sz="1800" b="0" i="0" u="none" strike="noStrike" cap="none" normalizeH="0" baseline="0" smtClean="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accent2"/>
                          </a:solidFill>
                          <a:effectLst/>
                          <a:latin typeface="Verdana" pitchFamily="34" charset="0"/>
                          <a:ea typeface="Times New Roman" pitchFamily="18" charset="0"/>
                          <a:cs typeface="Arial" charset="0"/>
                        </a:rPr>
                        <a:t>Ion positif dan negatif</a:t>
                      </a:r>
                      <a:endParaRPr kumimoji="0" lang="id-ID" sz="1800" b="0" i="0" u="none" strike="noStrike" cap="none" normalizeH="0" baseline="0" smtClean="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accent2"/>
                          </a:solidFill>
                          <a:effectLst/>
                          <a:latin typeface="Verdana" pitchFamily="34" charset="0"/>
                          <a:ea typeface="Times New Roman" pitchFamily="18" charset="0"/>
                          <a:cs typeface="Arial" charset="0"/>
                        </a:rPr>
                        <a:t>NaCl: Na+ dan Cl-</a:t>
                      </a:r>
                      <a:endParaRPr kumimoji="0" lang="id-ID" sz="1800" b="0" i="0" u="none" strike="noStrike" cap="none" normalizeH="0" baseline="0" smtClean="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r>
              <a:tr h="563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accent2"/>
                          </a:solidFill>
                          <a:effectLst/>
                          <a:latin typeface="Verdana" pitchFamily="34" charset="0"/>
                          <a:ea typeface="Times New Roman" pitchFamily="18" charset="0"/>
                          <a:cs typeface="Arial" charset="0"/>
                        </a:rPr>
                        <a:t>Senyawa Kovalen</a:t>
                      </a:r>
                      <a:endParaRPr kumimoji="0" lang="id-ID" sz="1800" b="0" i="0" u="none" strike="noStrike" cap="none" normalizeH="0" baseline="0" smtClean="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accent2"/>
                          </a:solidFill>
                          <a:effectLst/>
                          <a:latin typeface="Verdana" pitchFamily="34" charset="0"/>
                          <a:ea typeface="Times New Roman" pitchFamily="18" charset="0"/>
                          <a:cs typeface="Arial" charset="0"/>
                        </a:rPr>
                        <a:t>Molekul kovalen</a:t>
                      </a:r>
                      <a:endParaRPr kumimoji="0" lang="id-ID" sz="1800" b="0" i="0" u="none" strike="noStrike" cap="none" normalizeH="0" baseline="0" smtClean="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accent2"/>
                          </a:solidFill>
                          <a:effectLst/>
                          <a:latin typeface="Verdana" pitchFamily="34" charset="0"/>
                          <a:ea typeface="Times New Roman" pitchFamily="18" charset="0"/>
                          <a:cs typeface="Arial" charset="0"/>
                        </a:rPr>
                        <a:t>H</a:t>
                      </a:r>
                      <a:r>
                        <a:rPr kumimoji="0" lang="id-ID" sz="1800" b="0" i="0" u="none" strike="noStrike" cap="none" normalizeH="0" baseline="-30000" smtClean="0">
                          <a:ln>
                            <a:noFill/>
                          </a:ln>
                          <a:solidFill>
                            <a:schemeClr val="accent2"/>
                          </a:solidFill>
                          <a:effectLst/>
                          <a:latin typeface="Verdana" pitchFamily="34" charset="0"/>
                          <a:ea typeface="Times New Roman" pitchFamily="18" charset="0"/>
                          <a:cs typeface="Arial" charset="0"/>
                        </a:rPr>
                        <a:t>2</a:t>
                      </a:r>
                      <a:r>
                        <a:rPr kumimoji="0" lang="id-ID" sz="1800" b="0" i="0" u="none" strike="noStrike" cap="none" normalizeH="0" baseline="0" smtClean="0">
                          <a:ln>
                            <a:noFill/>
                          </a:ln>
                          <a:solidFill>
                            <a:schemeClr val="accent2"/>
                          </a:solidFill>
                          <a:effectLst/>
                          <a:latin typeface="Verdana" pitchFamily="34" charset="0"/>
                          <a:ea typeface="Times New Roman" pitchFamily="18" charset="0"/>
                          <a:cs typeface="Arial" charset="0"/>
                        </a:rPr>
                        <a:t>O, CH</a:t>
                      </a:r>
                      <a:r>
                        <a:rPr kumimoji="0" lang="id-ID" sz="1800" b="0" i="0" u="none" strike="noStrike" cap="none" normalizeH="0" baseline="-30000" smtClean="0">
                          <a:ln>
                            <a:noFill/>
                          </a:ln>
                          <a:solidFill>
                            <a:schemeClr val="accent2"/>
                          </a:solidFill>
                          <a:effectLst/>
                          <a:latin typeface="Verdana" pitchFamily="34" charset="0"/>
                          <a:ea typeface="Times New Roman" pitchFamily="18" charset="0"/>
                          <a:cs typeface="Arial" charset="0"/>
                        </a:rPr>
                        <a:t>4</a:t>
                      </a:r>
                      <a:endParaRPr kumimoji="0" lang="id-ID" sz="1800" b="0" i="0" u="none" strike="noStrike" cap="none" normalizeH="0" baseline="0" smtClean="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r>
              <a:tr h="7064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accent2"/>
                          </a:solidFill>
                          <a:effectLst/>
                          <a:latin typeface="Verdana" pitchFamily="34" charset="0"/>
                          <a:ea typeface="Times New Roman" pitchFamily="18" charset="0"/>
                          <a:cs typeface="Arial" charset="0"/>
                        </a:rPr>
                        <a:t>Campuran Unsur</a:t>
                      </a:r>
                      <a:endParaRPr kumimoji="0" lang="id-ID" sz="1800" b="0" i="0" u="none" strike="noStrike" cap="none" normalizeH="0" baseline="0" smtClean="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accent2"/>
                          </a:solidFill>
                          <a:effectLst/>
                          <a:latin typeface="Verdana" pitchFamily="34" charset="0"/>
                          <a:ea typeface="Times New Roman" pitchFamily="18" charset="0"/>
                          <a:cs typeface="Arial" charset="0"/>
                        </a:rPr>
                        <a:t>Atom-atom komponen</a:t>
                      </a:r>
                      <a:endParaRPr kumimoji="0" lang="id-ID" sz="1800" b="0" i="0" u="none" strike="noStrike" cap="none" normalizeH="0" baseline="0" smtClean="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accent2"/>
                          </a:solidFill>
                          <a:effectLst/>
                          <a:latin typeface="Verdana" pitchFamily="34" charset="0"/>
                          <a:ea typeface="Times New Roman" pitchFamily="18" charset="0"/>
                          <a:cs typeface="Arial" charset="0"/>
                        </a:rPr>
                        <a:t>ca</a:t>
                      </a:r>
                      <a:r>
                        <a:rPr kumimoji="0" lang="id-ID" sz="1800" b="0" i="0" u="none" strike="noStrike" cap="none" normalizeH="0" baseline="0" smtClean="0">
                          <a:ln>
                            <a:noFill/>
                          </a:ln>
                          <a:solidFill>
                            <a:schemeClr val="accent2"/>
                          </a:solidFill>
                          <a:effectLst/>
                          <a:latin typeface="Verdana" pitchFamily="34" charset="0"/>
                          <a:ea typeface="Times New Roman" pitchFamily="18" charset="0"/>
                          <a:cs typeface="Arial" charset="0"/>
                        </a:rPr>
                        <a:t>mpuran emas dan tembaga</a:t>
                      </a:r>
                      <a:endParaRPr kumimoji="0" lang="id-ID" sz="1800" b="0" i="0" u="none" strike="noStrike" cap="none" normalizeH="0" baseline="0" smtClean="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r>
              <a:tr h="7048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accent2"/>
                          </a:solidFill>
                          <a:effectLst/>
                          <a:latin typeface="Verdana" pitchFamily="34" charset="0"/>
                          <a:ea typeface="Times New Roman" pitchFamily="18" charset="0"/>
                          <a:cs typeface="Arial" charset="0"/>
                        </a:rPr>
                        <a:t>Campuran Senyawa</a:t>
                      </a:r>
                      <a:endParaRPr kumimoji="0" lang="id-ID" sz="1800" b="0" i="0" u="none" strike="noStrike" cap="none" normalizeH="0" baseline="0" smtClean="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accent2"/>
                          </a:solidFill>
                          <a:effectLst/>
                          <a:latin typeface="Verdana" pitchFamily="34" charset="0"/>
                          <a:ea typeface="Times New Roman" pitchFamily="18" charset="0"/>
                          <a:cs typeface="Arial" charset="0"/>
                        </a:rPr>
                        <a:t>Molekul</a:t>
                      </a:r>
                      <a:endParaRPr kumimoji="0" lang="id-ID" sz="1800" b="0" i="0" u="none" strike="noStrike" cap="none" normalizeH="0" baseline="0" smtClean="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accent2"/>
                          </a:solidFill>
                          <a:effectLst/>
                          <a:latin typeface="Verdana" pitchFamily="34" charset="0"/>
                          <a:ea typeface="Times New Roman" pitchFamily="18" charset="0"/>
                          <a:cs typeface="Arial" charset="0"/>
                        </a:rPr>
                        <a:t>Larutan gula: air dan gula</a:t>
                      </a:r>
                      <a:endParaRPr kumimoji="0" lang="id-ID" sz="1800" b="0" i="0" u="none" strike="noStrike" cap="none" normalizeH="0" baseline="0" smtClean="0">
                        <a:ln>
                          <a:noFill/>
                        </a:ln>
                        <a:solidFill>
                          <a:schemeClr val="accent2"/>
                        </a:solidFill>
                        <a:effectLst/>
                        <a:latin typeface="Arial" charset="0"/>
                        <a:ea typeface="Times New Roman" pitchFamily="18" charset="0"/>
                        <a:cs typeface="Arial" charset="0"/>
                      </a:endParaRPr>
                    </a:p>
                  </a:txBody>
                  <a:tcPr horzOverflow="overflow">
                    <a:lnL w="28575" cap="flat" cmpd="sng" algn="ctr">
                      <a:solidFill>
                        <a:srgbClr val="CC3300"/>
                      </a:solidFill>
                      <a:prstDash val="solid"/>
                      <a:round/>
                      <a:headEnd type="none" w="med" len="med"/>
                      <a:tailEnd type="none" w="med" len="med"/>
                    </a:lnL>
                    <a:lnR w="28575" cap="flat" cmpd="sng" algn="ctr">
                      <a:solidFill>
                        <a:srgbClr val="CC3300"/>
                      </a:solidFill>
                      <a:prstDash val="solid"/>
                      <a:round/>
                      <a:headEnd type="none" w="med" len="med"/>
                      <a:tailEnd type="none" w="med" len="med"/>
                    </a:lnR>
                    <a:lnT w="28575" cap="flat" cmpd="sng" algn="ctr">
                      <a:solidFill>
                        <a:srgbClr val="CC3300"/>
                      </a:solidFill>
                      <a:prstDash val="solid"/>
                      <a:round/>
                      <a:headEnd type="none" w="med" len="med"/>
                      <a:tailEnd type="none" w="med" len="med"/>
                    </a:lnT>
                    <a:lnB w="28575" cap="flat" cmpd="sng" algn="ctr">
                      <a:solidFill>
                        <a:srgbClr val="CC3300"/>
                      </a:solidFill>
                      <a:prstDash val="solid"/>
                      <a:round/>
                      <a:headEnd type="none" w="med" len="med"/>
                      <a:tailEnd type="none" w="med" len="med"/>
                    </a:lnB>
                    <a:lnTlToBr>
                      <a:noFill/>
                    </a:lnTlToBr>
                    <a:lnBlToTr>
                      <a:noFill/>
                    </a:lnBlToTr>
                    <a:solidFill>
                      <a:srgbClr val="CCFF99"/>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2643174" y="136525"/>
            <a:ext cx="4214826" cy="400110"/>
          </a:xfrm>
          <a:prstGeom prst="rect">
            <a:avLst/>
          </a:prstGeom>
          <a:noFill/>
          <a:ln w="9525">
            <a:noFill/>
            <a:miter lim="800000"/>
            <a:headEnd/>
            <a:tailEnd/>
          </a:ln>
        </p:spPr>
        <p:txBody>
          <a:bodyPr wrap="square">
            <a:spAutoFit/>
          </a:bodyPr>
          <a:lstStyle/>
          <a:p>
            <a:pPr>
              <a:spcBef>
                <a:spcPct val="50000"/>
              </a:spcBef>
            </a:pPr>
            <a:r>
              <a:rPr lang="en-US" sz="2000" b="1"/>
              <a:t>Diagram dua fasa iodin</a:t>
            </a:r>
          </a:p>
        </p:txBody>
      </p:sp>
      <p:grpSp>
        <p:nvGrpSpPr>
          <p:cNvPr id="2" name="Group 31"/>
          <p:cNvGrpSpPr>
            <a:grpSpLocks/>
          </p:cNvGrpSpPr>
          <p:nvPr/>
        </p:nvGrpSpPr>
        <p:grpSpPr bwMode="auto">
          <a:xfrm>
            <a:off x="533400" y="457200"/>
            <a:ext cx="8380413" cy="5624513"/>
            <a:chOff x="336" y="288"/>
            <a:chExt cx="5279" cy="3543"/>
          </a:xfrm>
        </p:grpSpPr>
        <p:sp>
          <p:nvSpPr>
            <p:cNvPr id="7172" name="Line 5"/>
            <p:cNvSpPr>
              <a:spLocks noChangeShapeType="1"/>
            </p:cNvSpPr>
            <p:nvPr/>
          </p:nvSpPr>
          <p:spPr bwMode="auto">
            <a:xfrm>
              <a:off x="1247" y="576"/>
              <a:ext cx="1" cy="2736"/>
            </a:xfrm>
            <a:prstGeom prst="line">
              <a:avLst/>
            </a:prstGeom>
            <a:noFill/>
            <a:ln w="9525">
              <a:solidFill>
                <a:schemeClr val="tx1"/>
              </a:solidFill>
              <a:round/>
              <a:headEnd/>
              <a:tailEnd/>
            </a:ln>
          </p:spPr>
          <p:txBody>
            <a:bodyPr/>
            <a:lstStyle/>
            <a:p>
              <a:endParaRPr lang="en-US"/>
            </a:p>
          </p:txBody>
        </p:sp>
        <p:sp>
          <p:nvSpPr>
            <p:cNvPr id="7173" name="Line 6"/>
            <p:cNvSpPr>
              <a:spLocks noChangeShapeType="1"/>
            </p:cNvSpPr>
            <p:nvPr/>
          </p:nvSpPr>
          <p:spPr bwMode="auto">
            <a:xfrm>
              <a:off x="1247" y="3312"/>
              <a:ext cx="3840" cy="0"/>
            </a:xfrm>
            <a:prstGeom prst="line">
              <a:avLst/>
            </a:prstGeom>
            <a:noFill/>
            <a:ln w="9525">
              <a:solidFill>
                <a:schemeClr val="tx1"/>
              </a:solidFill>
              <a:round/>
              <a:headEnd/>
              <a:tailEnd/>
            </a:ln>
          </p:spPr>
          <p:txBody>
            <a:bodyPr/>
            <a:lstStyle/>
            <a:p>
              <a:endParaRPr lang="en-US"/>
            </a:p>
          </p:txBody>
        </p:sp>
        <p:sp>
          <p:nvSpPr>
            <p:cNvPr id="7174" name="Line 7"/>
            <p:cNvSpPr>
              <a:spLocks noChangeShapeType="1"/>
            </p:cNvSpPr>
            <p:nvPr/>
          </p:nvSpPr>
          <p:spPr bwMode="auto">
            <a:xfrm>
              <a:off x="1247" y="1920"/>
              <a:ext cx="3936" cy="0"/>
            </a:xfrm>
            <a:prstGeom prst="line">
              <a:avLst/>
            </a:prstGeom>
            <a:noFill/>
            <a:ln w="9525">
              <a:solidFill>
                <a:schemeClr val="tx1"/>
              </a:solidFill>
              <a:prstDash val="sysDot"/>
              <a:round/>
              <a:headEnd/>
              <a:tailEnd/>
            </a:ln>
          </p:spPr>
          <p:txBody>
            <a:bodyPr/>
            <a:lstStyle/>
            <a:p>
              <a:endParaRPr lang="en-US"/>
            </a:p>
          </p:txBody>
        </p:sp>
        <p:sp>
          <p:nvSpPr>
            <p:cNvPr id="7175" name="Line 8"/>
            <p:cNvSpPr>
              <a:spLocks noChangeShapeType="1"/>
            </p:cNvSpPr>
            <p:nvPr/>
          </p:nvSpPr>
          <p:spPr bwMode="auto">
            <a:xfrm>
              <a:off x="3311" y="2400"/>
              <a:ext cx="1" cy="912"/>
            </a:xfrm>
            <a:prstGeom prst="line">
              <a:avLst/>
            </a:prstGeom>
            <a:noFill/>
            <a:ln w="9525">
              <a:solidFill>
                <a:schemeClr val="tx1"/>
              </a:solidFill>
              <a:prstDash val="sysDot"/>
              <a:round/>
              <a:headEnd/>
              <a:tailEnd/>
            </a:ln>
          </p:spPr>
          <p:txBody>
            <a:bodyPr/>
            <a:lstStyle/>
            <a:p>
              <a:endParaRPr lang="en-US"/>
            </a:p>
          </p:txBody>
        </p:sp>
        <p:sp>
          <p:nvSpPr>
            <p:cNvPr id="7176" name="Line 9"/>
            <p:cNvSpPr>
              <a:spLocks noChangeShapeType="1"/>
            </p:cNvSpPr>
            <p:nvPr/>
          </p:nvSpPr>
          <p:spPr bwMode="auto">
            <a:xfrm flipV="1">
              <a:off x="3311" y="528"/>
              <a:ext cx="1" cy="1872"/>
            </a:xfrm>
            <a:prstGeom prst="line">
              <a:avLst/>
            </a:prstGeom>
            <a:noFill/>
            <a:ln w="9525">
              <a:solidFill>
                <a:schemeClr val="tx1"/>
              </a:solidFill>
              <a:round/>
              <a:headEnd/>
              <a:tailEnd/>
            </a:ln>
          </p:spPr>
          <p:txBody>
            <a:bodyPr/>
            <a:lstStyle/>
            <a:p>
              <a:endParaRPr lang="en-US"/>
            </a:p>
          </p:txBody>
        </p:sp>
        <p:sp>
          <p:nvSpPr>
            <p:cNvPr id="7177" name="Line 10"/>
            <p:cNvSpPr>
              <a:spLocks noChangeShapeType="1"/>
            </p:cNvSpPr>
            <p:nvPr/>
          </p:nvSpPr>
          <p:spPr bwMode="auto">
            <a:xfrm>
              <a:off x="4655" y="1920"/>
              <a:ext cx="1" cy="1392"/>
            </a:xfrm>
            <a:prstGeom prst="line">
              <a:avLst/>
            </a:prstGeom>
            <a:noFill/>
            <a:ln w="9525">
              <a:solidFill>
                <a:schemeClr val="tx1"/>
              </a:solidFill>
              <a:prstDash val="sysDot"/>
              <a:round/>
              <a:headEnd/>
              <a:tailEnd/>
            </a:ln>
          </p:spPr>
          <p:txBody>
            <a:bodyPr/>
            <a:lstStyle/>
            <a:p>
              <a:endParaRPr lang="en-US"/>
            </a:p>
          </p:txBody>
        </p:sp>
        <p:sp>
          <p:nvSpPr>
            <p:cNvPr id="7178" name="Arc 14"/>
            <p:cNvSpPr>
              <a:spLocks/>
            </p:cNvSpPr>
            <p:nvPr/>
          </p:nvSpPr>
          <p:spPr bwMode="auto">
            <a:xfrm flipV="1">
              <a:off x="3311" y="1152"/>
              <a:ext cx="1728" cy="12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7179" name="Freeform 17"/>
            <p:cNvSpPr>
              <a:spLocks/>
            </p:cNvSpPr>
            <p:nvPr/>
          </p:nvSpPr>
          <p:spPr bwMode="auto">
            <a:xfrm>
              <a:off x="2399" y="2400"/>
              <a:ext cx="936" cy="480"/>
            </a:xfrm>
            <a:custGeom>
              <a:avLst/>
              <a:gdLst>
                <a:gd name="T0" fmla="*/ 0 w 936"/>
                <a:gd name="T1" fmla="*/ 480 h 480"/>
                <a:gd name="T2" fmla="*/ 480 w 936"/>
                <a:gd name="T3" fmla="*/ 288 h 480"/>
                <a:gd name="T4" fmla="*/ 864 w 936"/>
                <a:gd name="T5" fmla="*/ 48 h 480"/>
                <a:gd name="T6" fmla="*/ 912 w 936"/>
                <a:gd name="T7" fmla="*/ 0 h 480"/>
                <a:gd name="T8" fmla="*/ 0 60000 65536"/>
                <a:gd name="T9" fmla="*/ 0 60000 65536"/>
                <a:gd name="T10" fmla="*/ 0 60000 65536"/>
                <a:gd name="T11" fmla="*/ 0 60000 65536"/>
                <a:gd name="T12" fmla="*/ 0 w 936"/>
                <a:gd name="T13" fmla="*/ 0 h 480"/>
                <a:gd name="T14" fmla="*/ 936 w 936"/>
                <a:gd name="T15" fmla="*/ 480 h 480"/>
              </a:gdLst>
              <a:ahLst/>
              <a:cxnLst>
                <a:cxn ang="T8">
                  <a:pos x="T0" y="T1"/>
                </a:cxn>
                <a:cxn ang="T9">
                  <a:pos x="T2" y="T3"/>
                </a:cxn>
                <a:cxn ang="T10">
                  <a:pos x="T4" y="T5"/>
                </a:cxn>
                <a:cxn ang="T11">
                  <a:pos x="T6" y="T7"/>
                </a:cxn>
              </a:cxnLst>
              <a:rect l="T12" t="T13" r="T14" b="T15"/>
              <a:pathLst>
                <a:path w="936" h="480">
                  <a:moveTo>
                    <a:pt x="0" y="480"/>
                  </a:moveTo>
                  <a:cubicBezTo>
                    <a:pt x="168" y="420"/>
                    <a:pt x="336" y="360"/>
                    <a:pt x="480" y="288"/>
                  </a:cubicBezTo>
                  <a:cubicBezTo>
                    <a:pt x="624" y="216"/>
                    <a:pt x="792" y="96"/>
                    <a:pt x="864" y="48"/>
                  </a:cubicBezTo>
                  <a:cubicBezTo>
                    <a:pt x="936" y="0"/>
                    <a:pt x="904" y="8"/>
                    <a:pt x="912" y="0"/>
                  </a:cubicBezTo>
                </a:path>
              </a:pathLst>
            </a:custGeom>
            <a:noFill/>
            <a:ln w="9525">
              <a:solidFill>
                <a:schemeClr val="tx1"/>
              </a:solidFill>
              <a:round/>
              <a:headEnd/>
              <a:tailEnd/>
            </a:ln>
          </p:spPr>
          <p:txBody>
            <a:bodyPr/>
            <a:lstStyle/>
            <a:p>
              <a:endParaRPr lang="en-US"/>
            </a:p>
          </p:txBody>
        </p:sp>
        <p:sp>
          <p:nvSpPr>
            <p:cNvPr id="7180" name="Text Box 18"/>
            <p:cNvSpPr txBox="1">
              <a:spLocks noChangeArrowheads="1"/>
            </p:cNvSpPr>
            <p:nvPr/>
          </p:nvSpPr>
          <p:spPr bwMode="auto">
            <a:xfrm>
              <a:off x="2111" y="2736"/>
              <a:ext cx="288" cy="231"/>
            </a:xfrm>
            <a:prstGeom prst="rect">
              <a:avLst/>
            </a:prstGeom>
            <a:noFill/>
            <a:ln w="9525">
              <a:noFill/>
              <a:miter lim="800000"/>
              <a:headEnd/>
              <a:tailEnd/>
            </a:ln>
          </p:spPr>
          <p:txBody>
            <a:bodyPr>
              <a:spAutoFit/>
            </a:bodyPr>
            <a:lstStyle/>
            <a:p>
              <a:pPr>
                <a:spcBef>
                  <a:spcPct val="50000"/>
                </a:spcBef>
              </a:pPr>
              <a:r>
                <a:rPr lang="en-US"/>
                <a:t>B</a:t>
              </a:r>
            </a:p>
          </p:txBody>
        </p:sp>
        <p:sp>
          <p:nvSpPr>
            <p:cNvPr id="7181" name="Text Box 19"/>
            <p:cNvSpPr txBox="1">
              <a:spLocks noChangeArrowheads="1"/>
            </p:cNvSpPr>
            <p:nvPr/>
          </p:nvSpPr>
          <p:spPr bwMode="auto">
            <a:xfrm>
              <a:off x="2975" y="2256"/>
              <a:ext cx="240" cy="231"/>
            </a:xfrm>
            <a:prstGeom prst="rect">
              <a:avLst/>
            </a:prstGeom>
            <a:noFill/>
            <a:ln w="9525">
              <a:noFill/>
              <a:miter lim="800000"/>
              <a:headEnd/>
              <a:tailEnd/>
            </a:ln>
          </p:spPr>
          <p:txBody>
            <a:bodyPr>
              <a:spAutoFit/>
            </a:bodyPr>
            <a:lstStyle/>
            <a:p>
              <a:pPr>
                <a:spcBef>
                  <a:spcPct val="50000"/>
                </a:spcBef>
              </a:pPr>
              <a:r>
                <a:rPr lang="en-US"/>
                <a:t>A</a:t>
              </a:r>
            </a:p>
          </p:txBody>
        </p:sp>
        <p:sp>
          <p:nvSpPr>
            <p:cNvPr id="7182" name="Text Box 20"/>
            <p:cNvSpPr txBox="1">
              <a:spLocks noChangeArrowheads="1"/>
            </p:cNvSpPr>
            <p:nvPr/>
          </p:nvSpPr>
          <p:spPr bwMode="auto">
            <a:xfrm>
              <a:off x="4943" y="912"/>
              <a:ext cx="336" cy="231"/>
            </a:xfrm>
            <a:prstGeom prst="rect">
              <a:avLst/>
            </a:prstGeom>
            <a:noFill/>
            <a:ln w="9525">
              <a:noFill/>
              <a:miter lim="800000"/>
              <a:headEnd/>
              <a:tailEnd/>
            </a:ln>
          </p:spPr>
          <p:txBody>
            <a:bodyPr>
              <a:spAutoFit/>
            </a:bodyPr>
            <a:lstStyle/>
            <a:p>
              <a:pPr>
                <a:spcBef>
                  <a:spcPct val="50000"/>
                </a:spcBef>
              </a:pPr>
              <a:r>
                <a:rPr lang="en-US"/>
                <a:t>C</a:t>
              </a:r>
            </a:p>
          </p:txBody>
        </p:sp>
        <p:sp>
          <p:nvSpPr>
            <p:cNvPr id="7183" name="Text Box 21"/>
            <p:cNvSpPr txBox="1">
              <a:spLocks noChangeArrowheads="1"/>
            </p:cNvSpPr>
            <p:nvPr/>
          </p:nvSpPr>
          <p:spPr bwMode="auto">
            <a:xfrm>
              <a:off x="3167" y="288"/>
              <a:ext cx="480" cy="231"/>
            </a:xfrm>
            <a:prstGeom prst="rect">
              <a:avLst/>
            </a:prstGeom>
            <a:noFill/>
            <a:ln w="9525">
              <a:noFill/>
              <a:miter lim="800000"/>
              <a:headEnd/>
              <a:tailEnd/>
            </a:ln>
          </p:spPr>
          <p:txBody>
            <a:bodyPr>
              <a:spAutoFit/>
            </a:bodyPr>
            <a:lstStyle/>
            <a:p>
              <a:pPr>
                <a:spcBef>
                  <a:spcPct val="50000"/>
                </a:spcBef>
              </a:pPr>
              <a:r>
                <a:rPr lang="en-US"/>
                <a:t>D</a:t>
              </a:r>
            </a:p>
          </p:txBody>
        </p:sp>
        <p:sp>
          <p:nvSpPr>
            <p:cNvPr id="7184" name="Text Box 22"/>
            <p:cNvSpPr txBox="1">
              <a:spLocks noChangeArrowheads="1"/>
            </p:cNvSpPr>
            <p:nvPr/>
          </p:nvSpPr>
          <p:spPr bwMode="auto">
            <a:xfrm>
              <a:off x="2111" y="1344"/>
              <a:ext cx="960" cy="231"/>
            </a:xfrm>
            <a:prstGeom prst="rect">
              <a:avLst/>
            </a:prstGeom>
            <a:noFill/>
            <a:ln w="9525">
              <a:noFill/>
              <a:miter lim="800000"/>
              <a:headEnd/>
              <a:tailEnd/>
            </a:ln>
          </p:spPr>
          <p:txBody>
            <a:bodyPr>
              <a:spAutoFit/>
            </a:bodyPr>
            <a:lstStyle/>
            <a:p>
              <a:pPr>
                <a:spcBef>
                  <a:spcPct val="50000"/>
                </a:spcBef>
              </a:pPr>
              <a:r>
                <a:rPr lang="en-US"/>
                <a:t>Padat</a:t>
              </a:r>
            </a:p>
          </p:txBody>
        </p:sp>
        <p:sp>
          <p:nvSpPr>
            <p:cNvPr id="7185" name="Text Box 23"/>
            <p:cNvSpPr txBox="1">
              <a:spLocks noChangeArrowheads="1"/>
            </p:cNvSpPr>
            <p:nvPr/>
          </p:nvSpPr>
          <p:spPr bwMode="auto">
            <a:xfrm>
              <a:off x="3647" y="1200"/>
              <a:ext cx="768" cy="231"/>
            </a:xfrm>
            <a:prstGeom prst="rect">
              <a:avLst/>
            </a:prstGeom>
            <a:noFill/>
            <a:ln w="9525">
              <a:noFill/>
              <a:miter lim="800000"/>
              <a:headEnd/>
              <a:tailEnd/>
            </a:ln>
          </p:spPr>
          <p:txBody>
            <a:bodyPr>
              <a:spAutoFit/>
            </a:bodyPr>
            <a:lstStyle/>
            <a:p>
              <a:pPr>
                <a:spcBef>
                  <a:spcPct val="50000"/>
                </a:spcBef>
              </a:pPr>
              <a:r>
                <a:rPr lang="en-US"/>
                <a:t>Cair</a:t>
              </a:r>
            </a:p>
          </p:txBody>
        </p:sp>
        <p:sp>
          <p:nvSpPr>
            <p:cNvPr id="7186" name="Text Box 24"/>
            <p:cNvSpPr txBox="1">
              <a:spLocks noChangeArrowheads="1"/>
            </p:cNvSpPr>
            <p:nvPr/>
          </p:nvSpPr>
          <p:spPr bwMode="auto">
            <a:xfrm>
              <a:off x="4415" y="2400"/>
              <a:ext cx="768" cy="231"/>
            </a:xfrm>
            <a:prstGeom prst="rect">
              <a:avLst/>
            </a:prstGeom>
            <a:noFill/>
            <a:ln w="9525">
              <a:noFill/>
              <a:miter lim="800000"/>
              <a:headEnd/>
              <a:tailEnd/>
            </a:ln>
          </p:spPr>
          <p:txBody>
            <a:bodyPr>
              <a:spAutoFit/>
            </a:bodyPr>
            <a:lstStyle/>
            <a:p>
              <a:pPr>
                <a:spcBef>
                  <a:spcPct val="50000"/>
                </a:spcBef>
              </a:pPr>
              <a:r>
                <a:rPr lang="en-US"/>
                <a:t>Gas</a:t>
              </a:r>
            </a:p>
          </p:txBody>
        </p:sp>
        <p:sp>
          <p:nvSpPr>
            <p:cNvPr id="7187" name="Text Box 25"/>
            <p:cNvSpPr txBox="1">
              <a:spLocks noChangeArrowheads="1"/>
            </p:cNvSpPr>
            <p:nvPr/>
          </p:nvSpPr>
          <p:spPr bwMode="auto">
            <a:xfrm>
              <a:off x="623" y="1776"/>
              <a:ext cx="528" cy="231"/>
            </a:xfrm>
            <a:prstGeom prst="rect">
              <a:avLst/>
            </a:prstGeom>
            <a:noFill/>
            <a:ln w="9525">
              <a:noFill/>
              <a:miter lim="800000"/>
              <a:headEnd/>
              <a:tailEnd/>
            </a:ln>
          </p:spPr>
          <p:txBody>
            <a:bodyPr>
              <a:spAutoFit/>
            </a:bodyPr>
            <a:lstStyle/>
            <a:p>
              <a:pPr>
                <a:spcBef>
                  <a:spcPct val="50000"/>
                </a:spcBef>
              </a:pPr>
              <a:r>
                <a:rPr lang="en-US"/>
                <a:t>1 atm</a:t>
              </a:r>
            </a:p>
          </p:txBody>
        </p:sp>
        <p:sp>
          <p:nvSpPr>
            <p:cNvPr id="7188" name="Text Box 26"/>
            <p:cNvSpPr txBox="1">
              <a:spLocks noChangeArrowheads="1"/>
            </p:cNvSpPr>
            <p:nvPr/>
          </p:nvSpPr>
          <p:spPr bwMode="auto">
            <a:xfrm>
              <a:off x="2927" y="3360"/>
              <a:ext cx="672" cy="231"/>
            </a:xfrm>
            <a:prstGeom prst="rect">
              <a:avLst/>
            </a:prstGeom>
            <a:noFill/>
            <a:ln w="9525">
              <a:noFill/>
              <a:miter lim="800000"/>
              <a:headEnd/>
              <a:tailEnd/>
            </a:ln>
          </p:spPr>
          <p:txBody>
            <a:bodyPr>
              <a:spAutoFit/>
            </a:bodyPr>
            <a:lstStyle/>
            <a:p>
              <a:pPr>
                <a:spcBef>
                  <a:spcPct val="50000"/>
                </a:spcBef>
              </a:pPr>
              <a:r>
                <a:rPr lang="en-US"/>
                <a:t>114</a:t>
              </a:r>
              <a:r>
                <a:rPr lang="en-US">
                  <a:cs typeface="Arial" charset="0"/>
                </a:rPr>
                <a:t>°C</a:t>
              </a:r>
            </a:p>
          </p:txBody>
        </p:sp>
        <p:sp>
          <p:nvSpPr>
            <p:cNvPr id="7189" name="Text Box 27"/>
            <p:cNvSpPr txBox="1">
              <a:spLocks noChangeArrowheads="1"/>
            </p:cNvSpPr>
            <p:nvPr/>
          </p:nvSpPr>
          <p:spPr bwMode="auto">
            <a:xfrm>
              <a:off x="4415" y="3360"/>
              <a:ext cx="672" cy="231"/>
            </a:xfrm>
            <a:prstGeom prst="rect">
              <a:avLst/>
            </a:prstGeom>
            <a:noFill/>
            <a:ln w="9525">
              <a:noFill/>
              <a:miter lim="800000"/>
              <a:headEnd/>
              <a:tailEnd/>
            </a:ln>
          </p:spPr>
          <p:txBody>
            <a:bodyPr>
              <a:spAutoFit/>
            </a:bodyPr>
            <a:lstStyle/>
            <a:p>
              <a:pPr>
                <a:spcBef>
                  <a:spcPct val="50000"/>
                </a:spcBef>
              </a:pPr>
              <a:r>
                <a:rPr lang="en-US"/>
                <a:t>184</a:t>
              </a:r>
              <a:r>
                <a:rPr lang="en-US">
                  <a:cs typeface="Arial" charset="0"/>
                </a:rPr>
                <a:t>°C</a:t>
              </a:r>
            </a:p>
          </p:txBody>
        </p:sp>
        <p:sp>
          <p:nvSpPr>
            <p:cNvPr id="7190" name="Text Box 28"/>
            <p:cNvSpPr txBox="1">
              <a:spLocks noChangeArrowheads="1"/>
            </p:cNvSpPr>
            <p:nvPr/>
          </p:nvSpPr>
          <p:spPr bwMode="auto">
            <a:xfrm rot="-5400000">
              <a:off x="-461" y="1660"/>
              <a:ext cx="1825" cy="231"/>
            </a:xfrm>
            <a:prstGeom prst="rect">
              <a:avLst/>
            </a:prstGeom>
            <a:noFill/>
            <a:ln w="9525">
              <a:noFill/>
              <a:miter lim="800000"/>
              <a:headEnd/>
              <a:tailEnd/>
            </a:ln>
          </p:spPr>
          <p:txBody>
            <a:bodyPr>
              <a:spAutoFit/>
            </a:bodyPr>
            <a:lstStyle/>
            <a:p>
              <a:pPr>
                <a:spcBef>
                  <a:spcPct val="50000"/>
                </a:spcBef>
              </a:pPr>
              <a:r>
                <a:rPr lang="en-US"/>
                <a:t>Tekanan tidak diskala</a:t>
              </a:r>
            </a:p>
          </p:txBody>
        </p:sp>
        <p:sp>
          <p:nvSpPr>
            <p:cNvPr id="7191" name="Text Box 29"/>
            <p:cNvSpPr txBox="1">
              <a:spLocks noChangeArrowheads="1"/>
            </p:cNvSpPr>
            <p:nvPr/>
          </p:nvSpPr>
          <p:spPr bwMode="auto">
            <a:xfrm>
              <a:off x="2927" y="3600"/>
              <a:ext cx="2688" cy="231"/>
            </a:xfrm>
            <a:prstGeom prst="rect">
              <a:avLst/>
            </a:prstGeom>
            <a:noFill/>
            <a:ln w="9525">
              <a:noFill/>
              <a:miter lim="800000"/>
              <a:headEnd/>
              <a:tailEnd/>
            </a:ln>
          </p:spPr>
          <p:txBody>
            <a:bodyPr>
              <a:spAutoFit/>
            </a:bodyPr>
            <a:lstStyle/>
            <a:p>
              <a:pPr>
                <a:spcBef>
                  <a:spcPct val="50000"/>
                </a:spcBef>
              </a:pPr>
              <a:r>
                <a:rPr lang="en-US"/>
                <a:t>Suhu tidak diskala</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karbon dioksida"/>
          <p:cNvPicPr>
            <a:picLocks noChangeAspect="1" noChangeArrowheads="1"/>
          </p:cNvPicPr>
          <p:nvPr/>
        </p:nvPicPr>
        <p:blipFill>
          <a:blip r:embed="rId2">
            <a:clrChange>
              <a:clrFrom>
                <a:srgbClr val="F6F4F7"/>
              </a:clrFrom>
              <a:clrTo>
                <a:srgbClr val="F6F4F7">
                  <a:alpha val="0"/>
                </a:srgbClr>
              </a:clrTo>
            </a:clrChange>
            <a:lum bright="18000" contrast="-42000"/>
          </a:blip>
          <a:srcRect/>
          <a:stretch>
            <a:fillRect/>
          </a:stretch>
        </p:blipFill>
        <p:spPr bwMode="auto">
          <a:xfrm>
            <a:off x="838200" y="609600"/>
            <a:ext cx="7315200" cy="5402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8" name="Picture 2"/>
          <p:cNvPicPr>
            <a:picLocks noChangeAspect="1" noChangeArrowheads="1"/>
          </p:cNvPicPr>
          <p:nvPr/>
        </p:nvPicPr>
        <p:blipFill>
          <a:blip r:embed="rId3"/>
          <a:srcRect t="5364" r="7102"/>
          <a:stretch>
            <a:fillRect/>
          </a:stretch>
        </p:blipFill>
        <p:spPr bwMode="auto">
          <a:xfrm>
            <a:off x="36730" y="0"/>
            <a:ext cx="910727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b="1">
                <a:solidFill>
                  <a:schemeClr val="tx2"/>
                </a:solidFill>
                <a:latin typeface="+mj-lt"/>
                <a:ea typeface="+mj-ea"/>
                <a:cs typeface="+mj-cs"/>
              </a:rPr>
              <a:t>TYPES OF SOLIDS</a:t>
            </a:r>
            <a:endParaRPr lang="en-US"/>
          </a:p>
        </p:txBody>
      </p:sp>
      <p:graphicFrame>
        <p:nvGraphicFramePr>
          <p:cNvPr id="4" name="Content Placeholder 3"/>
          <p:cNvGraphicFramePr>
            <a:graphicFrameLocks noGrp="1"/>
          </p:cNvGraphicFramePr>
          <p:nvPr>
            <p:ph idx="1"/>
          </p:nvPr>
        </p:nvGraphicFramePr>
        <p:xfrm>
          <a:off x="0" y="685800"/>
          <a:ext cx="9144000" cy="3267326"/>
        </p:xfrm>
        <a:graphic>
          <a:graphicData uri="http://schemas.openxmlformats.org/drawingml/2006/table">
            <a:tbl>
              <a:tblPr firstRow="1" bandRow="1">
                <a:tableStyleId>{5C22544A-7EE6-4342-B048-85BDC9FD1C3A}</a:tableStyleId>
              </a:tblPr>
              <a:tblGrid>
                <a:gridCol w="4800600"/>
                <a:gridCol w="4343400"/>
              </a:tblGrid>
              <a:tr h="509000">
                <a:tc>
                  <a:txBody>
                    <a:bodyPr/>
                    <a:lstStyle/>
                    <a:p>
                      <a:r>
                        <a:rPr lang="en-US" sz="2400" b="1" kern="1200" baseline="0" smtClean="0">
                          <a:solidFill>
                            <a:schemeClr val="tx1"/>
                          </a:solidFill>
                          <a:latin typeface="+mn-lt"/>
                          <a:ea typeface="+mn-ea"/>
                          <a:cs typeface="+mn-cs"/>
                        </a:rPr>
                        <a:t>Crystalline solids / True solids</a:t>
                      </a:r>
                      <a:endParaRPr lang="en-US" sz="2400">
                        <a:solidFill>
                          <a:schemeClr val="tx1"/>
                        </a:solidFill>
                      </a:endParaRPr>
                    </a:p>
                  </a:txBody>
                  <a:tcPr/>
                </a:tc>
                <a:tc>
                  <a:txBody>
                    <a:bodyPr/>
                    <a:lstStyle/>
                    <a:p>
                      <a:r>
                        <a:rPr lang="en-US" sz="2400" b="1" kern="1200" baseline="0" smtClean="0">
                          <a:solidFill>
                            <a:schemeClr val="tx1"/>
                          </a:solidFill>
                          <a:latin typeface="+mn-lt"/>
                          <a:ea typeface="+mn-ea"/>
                          <a:cs typeface="+mn-cs"/>
                        </a:rPr>
                        <a:t>Amorphous solids</a:t>
                      </a:r>
                    </a:p>
                  </a:txBody>
                  <a:tcPr/>
                </a:tc>
              </a:tr>
              <a:tr h="647643">
                <a:tc>
                  <a:txBody>
                    <a:bodyPr/>
                    <a:lstStyle/>
                    <a:p>
                      <a:r>
                        <a:rPr lang="en-US" sz="1800" kern="1200" baseline="0" smtClean="0">
                          <a:solidFill>
                            <a:schemeClr val="dk1"/>
                          </a:solidFill>
                          <a:latin typeface="+mn-lt"/>
                          <a:ea typeface="+mn-ea"/>
                          <a:cs typeface="+mn-cs"/>
                        </a:rPr>
                        <a:t>the atoms, molecules or ions are arranged in a </a:t>
                      </a:r>
                      <a:r>
                        <a:rPr lang="en-US" sz="1800" b="1" kern="1200" baseline="0" smtClean="0">
                          <a:solidFill>
                            <a:schemeClr val="dk1"/>
                          </a:solidFill>
                          <a:latin typeface="+mn-lt"/>
                          <a:ea typeface="+mn-ea"/>
                          <a:cs typeface="+mn-cs"/>
                        </a:rPr>
                        <a:t>regular</a:t>
                      </a:r>
                      <a:r>
                        <a:rPr lang="en-US" sz="1800" kern="1200" baseline="0" smtClean="0">
                          <a:solidFill>
                            <a:schemeClr val="dk1"/>
                          </a:solidFill>
                          <a:latin typeface="+mn-lt"/>
                          <a:ea typeface="+mn-ea"/>
                          <a:cs typeface="+mn-cs"/>
                        </a:rPr>
                        <a:t>, repeating 3D = </a:t>
                      </a:r>
                      <a:r>
                        <a:rPr lang="en-US" sz="1800" b="1" kern="1200" baseline="0" smtClean="0">
                          <a:solidFill>
                            <a:schemeClr val="dk1"/>
                          </a:solidFill>
                          <a:latin typeface="+mn-lt"/>
                          <a:ea typeface="+mn-ea"/>
                          <a:cs typeface="+mn-cs"/>
                        </a:rPr>
                        <a:t>crystal lattice</a:t>
                      </a:r>
                      <a:endParaRPr lang="en-US" sz="2000">
                        <a:solidFill>
                          <a:schemeClr val="tx1"/>
                        </a:solidFill>
                      </a:endParaRPr>
                    </a:p>
                  </a:txBody>
                  <a:tcPr/>
                </a:tc>
                <a:tc>
                  <a:txBody>
                    <a:bodyPr/>
                    <a:lstStyle/>
                    <a:p>
                      <a:r>
                        <a:rPr lang="en-US" sz="1800" kern="1200" baseline="0" smtClean="0">
                          <a:solidFill>
                            <a:schemeClr val="dk1"/>
                          </a:solidFill>
                          <a:latin typeface="+mn-lt"/>
                          <a:ea typeface="+mn-ea"/>
                          <a:cs typeface="+mn-cs"/>
                        </a:rPr>
                        <a:t>atoms, molecules or ions arranged at </a:t>
                      </a:r>
                      <a:r>
                        <a:rPr lang="en-US" sz="1800" b="1" kern="1200" baseline="0" smtClean="0">
                          <a:solidFill>
                            <a:schemeClr val="dk1"/>
                          </a:solidFill>
                          <a:latin typeface="+mn-lt"/>
                          <a:ea typeface="+mn-ea"/>
                          <a:cs typeface="+mn-cs"/>
                        </a:rPr>
                        <a:t>random</a:t>
                      </a:r>
                      <a:endParaRPr lang="en-US" sz="2000">
                        <a:solidFill>
                          <a:schemeClr val="tx1"/>
                        </a:solidFill>
                      </a:endParaRPr>
                    </a:p>
                  </a:txBody>
                  <a:tcPr/>
                </a:tc>
              </a:tr>
              <a:tr h="1396113">
                <a:tc>
                  <a:txBody>
                    <a:bodyPr/>
                    <a:lstStyle/>
                    <a:p>
                      <a:pPr>
                        <a:tabLst>
                          <a:tab pos="3316288" algn="l"/>
                        </a:tabLst>
                      </a:pPr>
                      <a:r>
                        <a:rPr lang="en-US" sz="1800" b="1" kern="1200" baseline="0" smtClean="0">
                          <a:solidFill>
                            <a:schemeClr val="dk1"/>
                          </a:solidFill>
                          <a:latin typeface="+mn-lt"/>
                          <a:ea typeface="+mn-ea"/>
                          <a:cs typeface="+mn-cs"/>
                        </a:rPr>
                        <a:t>ANISOTROPY = </a:t>
                      </a:r>
                      <a:r>
                        <a:rPr lang="en-US" sz="1800" b="0" kern="1200" baseline="0" smtClean="0">
                          <a:solidFill>
                            <a:schemeClr val="dk1"/>
                          </a:solidFill>
                          <a:latin typeface="+mn-lt"/>
                          <a:ea typeface="+mn-ea"/>
                          <a:cs typeface="+mn-cs"/>
                        </a:rPr>
                        <a:t>the magnitude </a:t>
                      </a:r>
                    </a:p>
                    <a:p>
                      <a:pPr>
                        <a:tabLst>
                          <a:tab pos="3316288" algn="l"/>
                        </a:tabLst>
                      </a:pPr>
                      <a:r>
                        <a:rPr lang="en-US" sz="1800" b="0" kern="1200" baseline="0" smtClean="0">
                          <a:solidFill>
                            <a:schemeClr val="dk1"/>
                          </a:solidFill>
                          <a:latin typeface="+mn-lt"/>
                          <a:ea typeface="+mn-ea"/>
                          <a:cs typeface="+mn-cs"/>
                        </a:rPr>
                        <a:t>of a physical property </a:t>
                      </a:r>
                      <a:r>
                        <a:rPr lang="en-US" sz="1800" b="1" kern="1200" baseline="0" smtClean="0">
                          <a:solidFill>
                            <a:schemeClr val="dk1"/>
                          </a:solidFill>
                          <a:latin typeface="+mn-lt"/>
                          <a:ea typeface="+mn-ea"/>
                          <a:cs typeface="+mn-cs"/>
                        </a:rPr>
                        <a:t>varies </a:t>
                      </a:r>
                      <a:r>
                        <a:rPr lang="en-US" sz="1800" b="0" kern="1200" baseline="0" smtClean="0">
                          <a:solidFill>
                            <a:schemeClr val="dk1"/>
                          </a:solidFill>
                          <a:latin typeface="+mn-lt"/>
                          <a:ea typeface="+mn-ea"/>
                          <a:cs typeface="+mn-cs"/>
                        </a:rPr>
                        <a:t>with</a:t>
                      </a:r>
                    </a:p>
                    <a:p>
                      <a:pPr>
                        <a:tabLst>
                          <a:tab pos="3316288" algn="l"/>
                        </a:tabLst>
                      </a:pPr>
                      <a:r>
                        <a:rPr lang="en-US" sz="1800" b="0" kern="1200" baseline="0" smtClean="0">
                          <a:solidFill>
                            <a:schemeClr val="dk1"/>
                          </a:solidFill>
                          <a:latin typeface="+mn-lt"/>
                          <a:ea typeface="+mn-ea"/>
                          <a:cs typeface="+mn-cs"/>
                        </a:rPr>
                        <a:t>directions, </a:t>
                      </a:r>
                      <a:r>
                        <a:rPr lang="en-US" sz="1800" b="1" kern="1200" baseline="0" smtClean="0">
                          <a:solidFill>
                            <a:schemeClr val="dk1"/>
                          </a:solidFill>
                          <a:latin typeface="+mn-lt"/>
                          <a:ea typeface="+mn-ea"/>
                          <a:cs typeface="+mn-cs"/>
                        </a:rPr>
                        <a:t>due to </a:t>
                      </a:r>
                      <a:r>
                        <a:rPr lang="en-US" sz="1800" b="0" kern="1200" baseline="0" smtClean="0">
                          <a:solidFill>
                            <a:schemeClr val="dk1"/>
                          </a:solidFill>
                          <a:latin typeface="+mn-lt"/>
                          <a:ea typeface="+mn-ea"/>
                          <a:cs typeface="+mn-cs"/>
                        </a:rPr>
                        <a:t>different </a:t>
                      </a:r>
                    </a:p>
                    <a:p>
                      <a:pPr>
                        <a:tabLst>
                          <a:tab pos="3316288" algn="l"/>
                        </a:tabLst>
                      </a:pPr>
                      <a:r>
                        <a:rPr lang="en-US" sz="1800" b="0" kern="1200" baseline="0" smtClean="0">
                          <a:solidFill>
                            <a:schemeClr val="dk1"/>
                          </a:solidFill>
                          <a:latin typeface="+mn-lt"/>
                          <a:ea typeface="+mn-ea"/>
                          <a:cs typeface="+mn-cs"/>
                        </a:rPr>
                        <a:t>arrangements of particles in </a:t>
                      </a:r>
                    </a:p>
                    <a:p>
                      <a:pPr>
                        <a:tabLst>
                          <a:tab pos="3316288" algn="l"/>
                        </a:tabLst>
                      </a:pPr>
                      <a:r>
                        <a:rPr lang="en-US" sz="1800" b="0" kern="1200" baseline="0" smtClean="0">
                          <a:solidFill>
                            <a:schemeClr val="dk1"/>
                          </a:solidFill>
                          <a:latin typeface="+mn-lt"/>
                          <a:ea typeface="+mn-ea"/>
                          <a:cs typeface="+mn-cs"/>
                        </a:rPr>
                        <a:t>different directions. </a:t>
                      </a:r>
                      <a:endParaRPr lang="en-US" sz="2000" b="0">
                        <a:solidFill>
                          <a:schemeClr val="tx1"/>
                        </a:solidFill>
                      </a:endParaRPr>
                    </a:p>
                  </a:txBody>
                  <a:tcPr/>
                </a:tc>
                <a:tc>
                  <a:txBody>
                    <a:bodyPr/>
                    <a:lstStyle/>
                    <a:p>
                      <a:r>
                        <a:rPr lang="en-US" sz="1800" b="1" kern="1200" baseline="0" smtClean="0">
                          <a:solidFill>
                            <a:schemeClr val="dk1"/>
                          </a:solidFill>
                          <a:latin typeface="+mn-lt"/>
                          <a:ea typeface="+mn-ea"/>
                          <a:cs typeface="+mn-cs"/>
                        </a:rPr>
                        <a:t>ISOTROPY = </a:t>
                      </a:r>
                      <a:r>
                        <a:rPr lang="en-US" sz="1800" b="0" kern="1200" baseline="0" smtClean="0">
                          <a:solidFill>
                            <a:schemeClr val="dk1"/>
                          </a:solidFill>
                          <a:latin typeface="+mn-lt"/>
                          <a:ea typeface="+mn-ea"/>
                          <a:cs typeface="+mn-cs"/>
                        </a:rPr>
                        <a:t>the </a:t>
                      </a:r>
                      <a:r>
                        <a:rPr lang="en-US" sz="1800" b="1" kern="1200" baseline="0" smtClean="0">
                          <a:solidFill>
                            <a:schemeClr val="dk1"/>
                          </a:solidFill>
                          <a:latin typeface="+mn-lt"/>
                          <a:ea typeface="+mn-ea"/>
                          <a:cs typeface="+mn-cs"/>
                        </a:rPr>
                        <a:t>same</a:t>
                      </a:r>
                      <a:r>
                        <a:rPr lang="en-US" sz="1800" b="0" kern="1200" baseline="0" smtClean="0">
                          <a:solidFill>
                            <a:schemeClr val="dk1"/>
                          </a:solidFill>
                          <a:latin typeface="+mn-lt"/>
                          <a:ea typeface="+mn-ea"/>
                          <a:cs typeface="+mn-cs"/>
                        </a:rPr>
                        <a:t> value of any</a:t>
                      </a:r>
                    </a:p>
                    <a:p>
                      <a:r>
                        <a:rPr lang="en-US" sz="1800" b="0" kern="1200" baseline="0" smtClean="0">
                          <a:solidFill>
                            <a:schemeClr val="dk1"/>
                          </a:solidFill>
                          <a:latin typeface="+mn-lt"/>
                          <a:ea typeface="+mn-ea"/>
                          <a:cs typeface="+mn-cs"/>
                        </a:rPr>
                        <a:t>property in all directions. </a:t>
                      </a:r>
                      <a:r>
                        <a:rPr lang="en-US" sz="1800" kern="1200" baseline="0" smtClean="0">
                          <a:solidFill>
                            <a:schemeClr val="dk1"/>
                          </a:solidFill>
                          <a:latin typeface="+mn-lt"/>
                          <a:ea typeface="+mn-ea"/>
                          <a:cs typeface="+mn-cs"/>
                        </a:rPr>
                        <a:t>Thus refractive index, thermal and electrical conductivitiesare independent of the direction</a:t>
                      </a:r>
                      <a:endParaRPr lang="en-US" sz="2000" b="0">
                        <a:solidFill>
                          <a:schemeClr val="tx1"/>
                        </a:solidFill>
                      </a:endParaRPr>
                    </a:p>
                  </a:txBody>
                  <a:tcPr/>
                </a:tc>
              </a:tr>
              <a:tr h="647643">
                <a:tc>
                  <a:txBody>
                    <a:bodyPr/>
                    <a:lstStyle/>
                    <a:p>
                      <a:r>
                        <a:rPr lang="en-US" sz="2000" kern="1200" baseline="0" smtClean="0">
                          <a:solidFill>
                            <a:schemeClr val="dk1"/>
                          </a:solidFill>
                          <a:latin typeface="+mn-lt"/>
                          <a:ea typeface="+mn-ea"/>
                          <a:cs typeface="+mn-cs"/>
                        </a:rPr>
                        <a:t>Examples =</a:t>
                      </a:r>
                      <a:r>
                        <a:rPr lang="en-US" sz="2000" smtClean="0">
                          <a:solidFill>
                            <a:schemeClr val="tx1"/>
                          </a:solidFill>
                        </a:rPr>
                        <a:t> </a:t>
                      </a:r>
                      <a:r>
                        <a:rPr lang="en-US" sz="1800" kern="1200" baseline="0" smtClean="0">
                          <a:solidFill>
                            <a:schemeClr val="dk1"/>
                          </a:solidFill>
                          <a:latin typeface="+mn-lt"/>
                          <a:ea typeface="+mn-ea"/>
                          <a:cs typeface="+mn-cs"/>
                        </a:rPr>
                        <a:t>Sugar and salt</a:t>
                      </a:r>
                      <a:endParaRPr lang="en-US" sz="2000">
                        <a:solidFill>
                          <a:schemeClr val="tx1"/>
                        </a:solidFill>
                      </a:endParaRPr>
                    </a:p>
                  </a:txBody>
                  <a:tcPr/>
                </a:tc>
                <a:tc>
                  <a:txBody>
                    <a:bodyPr/>
                    <a:lstStyle/>
                    <a:p>
                      <a:r>
                        <a:rPr lang="en-US" sz="1800" kern="1200" baseline="0" smtClean="0">
                          <a:solidFill>
                            <a:schemeClr val="dk1"/>
                          </a:solidFill>
                          <a:latin typeface="+mn-lt"/>
                          <a:ea typeface="+mn-ea"/>
                          <a:cs typeface="+mn-cs"/>
                        </a:rPr>
                        <a:t>Examples = rubber, plastics and glass</a:t>
                      </a:r>
                      <a:endParaRPr lang="en-US" sz="2000">
                        <a:solidFill>
                          <a:schemeClr val="tx1"/>
                        </a:solidFill>
                      </a:endParaRPr>
                    </a:p>
                  </a:txBody>
                  <a:tcPr/>
                </a:tc>
              </a:tr>
            </a:tbl>
          </a:graphicData>
        </a:graphic>
      </p:graphicFrame>
      <p:pic>
        <p:nvPicPr>
          <p:cNvPr id="28675" name="Picture 3"/>
          <p:cNvPicPr>
            <a:picLocks noChangeAspect="1" noChangeArrowheads="1"/>
          </p:cNvPicPr>
          <p:nvPr/>
        </p:nvPicPr>
        <p:blipFill>
          <a:blip r:embed="rId2"/>
          <a:srcRect/>
          <a:stretch>
            <a:fillRect/>
          </a:stretch>
        </p:blipFill>
        <p:spPr bwMode="auto">
          <a:xfrm>
            <a:off x="3505200" y="1905000"/>
            <a:ext cx="1261009" cy="1295400"/>
          </a:xfrm>
          <a:prstGeom prst="rect">
            <a:avLst/>
          </a:prstGeom>
          <a:noFill/>
          <a:ln w="9525">
            <a:noFill/>
            <a:miter lim="800000"/>
            <a:headEnd/>
            <a:tailEnd/>
          </a:ln>
          <a:effectLst/>
        </p:spPr>
      </p:pic>
      <p:pic>
        <p:nvPicPr>
          <p:cNvPr id="28676" name="Picture 4"/>
          <p:cNvPicPr>
            <a:picLocks noChangeAspect="1" noChangeArrowheads="1"/>
          </p:cNvPicPr>
          <p:nvPr/>
        </p:nvPicPr>
        <p:blipFill>
          <a:blip r:embed="rId3"/>
          <a:srcRect t="9220" r="690"/>
          <a:stretch>
            <a:fillRect/>
          </a:stretch>
        </p:blipFill>
        <p:spPr bwMode="auto">
          <a:xfrm>
            <a:off x="0" y="3962400"/>
            <a:ext cx="2590800" cy="2302933"/>
          </a:xfrm>
          <a:prstGeom prst="rect">
            <a:avLst/>
          </a:prstGeom>
          <a:noFill/>
          <a:ln w="9525">
            <a:noFill/>
            <a:miter lim="800000"/>
            <a:headEnd/>
            <a:tailEnd/>
          </a:ln>
          <a:effectLst/>
        </p:spPr>
      </p:pic>
      <p:pic>
        <p:nvPicPr>
          <p:cNvPr id="28677" name="Picture 5"/>
          <p:cNvPicPr>
            <a:picLocks noChangeAspect="1" noChangeArrowheads="1"/>
          </p:cNvPicPr>
          <p:nvPr/>
        </p:nvPicPr>
        <p:blipFill>
          <a:blip r:embed="rId4"/>
          <a:srcRect t="12034" r="622"/>
          <a:stretch>
            <a:fillRect/>
          </a:stretch>
        </p:blipFill>
        <p:spPr bwMode="auto">
          <a:xfrm>
            <a:off x="5334000" y="4038600"/>
            <a:ext cx="2895600" cy="2348151"/>
          </a:xfrm>
          <a:prstGeom prst="rect">
            <a:avLst/>
          </a:prstGeom>
          <a:noFill/>
          <a:ln w="9525">
            <a:noFill/>
            <a:miter lim="800000"/>
            <a:headEnd/>
            <a:tailEnd/>
          </a:ln>
          <a:effectLst/>
        </p:spPr>
      </p:pic>
      <p:pic>
        <p:nvPicPr>
          <p:cNvPr id="28678" name="Picture 6"/>
          <p:cNvPicPr>
            <a:picLocks noChangeAspect="1" noChangeArrowheads="1"/>
          </p:cNvPicPr>
          <p:nvPr/>
        </p:nvPicPr>
        <p:blipFill>
          <a:blip r:embed="rId5"/>
          <a:srcRect/>
          <a:stretch>
            <a:fillRect/>
          </a:stretch>
        </p:blipFill>
        <p:spPr bwMode="auto">
          <a:xfrm>
            <a:off x="914400" y="6396038"/>
            <a:ext cx="7097416" cy="4619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4"/>
          <p:cNvSpPr txBox="1">
            <a:spLocks noChangeArrowheads="1"/>
          </p:cNvSpPr>
          <p:nvPr/>
        </p:nvSpPr>
        <p:spPr bwMode="gray">
          <a:xfrm>
            <a:off x="1285852" y="239713"/>
            <a:ext cx="7440636" cy="639762"/>
          </a:xfrm>
          <a:prstGeom prst="rect">
            <a:avLst/>
          </a:prstGeom>
          <a:noFill/>
          <a:ln w="9525">
            <a:noFill/>
            <a:miter lim="800000"/>
            <a:headEnd/>
            <a:tailEnd/>
          </a:ln>
        </p:spPr>
        <p:txBody>
          <a:bodyPr anchor="ctr"/>
          <a:lstStyle/>
          <a:p>
            <a:pPr>
              <a:defRPr/>
            </a:pPr>
            <a:r>
              <a:rPr lang="en-US" sz="4400" b="1" smtClean="0"/>
              <a:t>Referensi</a:t>
            </a:r>
            <a:endParaRPr lang="en-US" sz="4400" b="1" kern="0" dirty="0">
              <a:latin typeface="+mj-lt"/>
              <a:ea typeface="+mj-ea"/>
              <a:cs typeface="+mj-cs"/>
            </a:endParaRPr>
          </a:p>
        </p:txBody>
      </p:sp>
      <p:grpSp>
        <p:nvGrpSpPr>
          <p:cNvPr id="2" name="Group 29"/>
          <p:cNvGrpSpPr/>
          <p:nvPr/>
        </p:nvGrpSpPr>
        <p:grpSpPr>
          <a:xfrm>
            <a:off x="3571868" y="935164"/>
            <a:ext cx="5283387" cy="4851287"/>
            <a:chOff x="5008850" y="885462"/>
            <a:chExt cx="3920868" cy="3068558"/>
          </a:xfrm>
        </p:grpSpPr>
        <p:sp>
          <p:nvSpPr>
            <p:cNvPr id="22" name="TextBox 21"/>
            <p:cNvSpPr txBox="1"/>
            <p:nvPr/>
          </p:nvSpPr>
          <p:spPr>
            <a:xfrm>
              <a:off x="5114880" y="885462"/>
              <a:ext cx="3814838" cy="447755"/>
            </a:xfrm>
            <a:prstGeom prst="rect">
              <a:avLst/>
            </a:prstGeom>
            <a:solidFill>
              <a:srgbClr val="92D050">
                <a:alpha val="25000"/>
              </a:srgbClr>
            </a:solidFill>
          </p:spPr>
          <p:txBody>
            <a:bodyPr wrap="square" rtlCol="0">
              <a:spAutoFit/>
            </a:bodyPr>
            <a:lstStyle/>
            <a:p>
              <a:pPr algn="ctr"/>
              <a:r>
                <a:rPr lang="id-ID" sz="2000" b="1" smtClean="0"/>
                <a:t>Buku ajar kimia </a:t>
              </a:r>
              <a:r>
                <a:rPr lang="en-US" sz="2000" b="1" smtClean="0"/>
                <a:t>zat padat, </a:t>
              </a:r>
            </a:p>
            <a:p>
              <a:pPr algn="ctr"/>
              <a:r>
                <a:rPr lang="en-US" sz="2000" b="1" smtClean="0"/>
                <a:t>buku referensi lainnya, dan artikel ilmiah</a:t>
              </a:r>
              <a:endParaRPr lang="en-US" sz="2000" b="1"/>
            </a:p>
          </p:txBody>
        </p:sp>
        <p:pic>
          <p:nvPicPr>
            <p:cNvPr id="1029" name="Picture 5"/>
            <p:cNvPicPr>
              <a:picLocks noChangeAspect="1" noChangeArrowheads="1"/>
            </p:cNvPicPr>
            <p:nvPr/>
          </p:nvPicPr>
          <p:blipFill>
            <a:blip r:embed="rId3"/>
            <a:srcRect/>
            <a:stretch>
              <a:fillRect/>
            </a:stretch>
          </p:blipFill>
          <p:spPr bwMode="auto">
            <a:xfrm>
              <a:off x="5114880" y="1378403"/>
              <a:ext cx="1065989" cy="1428760"/>
            </a:xfrm>
            <a:prstGeom prst="rect">
              <a:avLst/>
            </a:prstGeom>
            <a:noFill/>
            <a:ln w="9525">
              <a:noFill/>
              <a:miter lim="800000"/>
              <a:headEnd/>
              <a:tailEnd/>
            </a:ln>
            <a:effectLst/>
          </p:spPr>
        </p:pic>
        <p:pic>
          <p:nvPicPr>
            <p:cNvPr id="1031" name="Picture 7"/>
            <p:cNvPicPr>
              <a:picLocks noChangeAspect="1" noChangeArrowheads="1"/>
            </p:cNvPicPr>
            <p:nvPr/>
          </p:nvPicPr>
          <p:blipFill>
            <a:blip r:embed="rId4" cstate="print"/>
            <a:srcRect t="8696" r="4427"/>
            <a:stretch>
              <a:fillRect/>
            </a:stretch>
          </p:blipFill>
          <p:spPr bwMode="auto">
            <a:xfrm>
              <a:off x="6281211" y="1359115"/>
              <a:ext cx="1143008" cy="1500198"/>
            </a:xfrm>
            <a:prstGeom prst="rect">
              <a:avLst/>
            </a:prstGeom>
            <a:noFill/>
            <a:ln w="9525">
              <a:noFill/>
              <a:miter lim="800000"/>
              <a:headEnd/>
              <a:tailEnd/>
            </a:ln>
            <a:effectLst/>
          </p:spPr>
        </p:pic>
        <p:pic>
          <p:nvPicPr>
            <p:cNvPr id="1032" name="Picture 8"/>
            <p:cNvPicPr>
              <a:picLocks noChangeAspect="1" noChangeArrowheads="1"/>
            </p:cNvPicPr>
            <p:nvPr/>
          </p:nvPicPr>
          <p:blipFill>
            <a:blip r:embed="rId5"/>
            <a:srcRect/>
            <a:stretch>
              <a:fillRect/>
            </a:stretch>
          </p:blipFill>
          <p:spPr bwMode="auto">
            <a:xfrm>
              <a:off x="7606588" y="1378403"/>
              <a:ext cx="1142976" cy="1492867"/>
            </a:xfrm>
            <a:prstGeom prst="rect">
              <a:avLst/>
            </a:prstGeom>
            <a:noFill/>
            <a:ln w="9525">
              <a:noFill/>
              <a:miter lim="800000"/>
              <a:headEnd/>
              <a:tailEnd/>
            </a:ln>
            <a:effectLst/>
          </p:spPr>
        </p:pic>
        <p:pic>
          <p:nvPicPr>
            <p:cNvPr id="1034" name="Picture 10"/>
            <p:cNvPicPr>
              <a:picLocks noChangeAspect="1" noChangeArrowheads="1"/>
            </p:cNvPicPr>
            <p:nvPr/>
          </p:nvPicPr>
          <p:blipFill>
            <a:blip r:embed="rId6"/>
            <a:srcRect/>
            <a:stretch>
              <a:fillRect/>
            </a:stretch>
          </p:blipFill>
          <p:spPr bwMode="auto">
            <a:xfrm>
              <a:off x="5061865" y="3231040"/>
              <a:ext cx="1554209" cy="722980"/>
            </a:xfrm>
            <a:prstGeom prst="rect">
              <a:avLst/>
            </a:prstGeom>
            <a:noFill/>
            <a:ln w="9525">
              <a:noFill/>
              <a:miter lim="800000"/>
              <a:headEnd/>
              <a:tailEnd/>
            </a:ln>
            <a:effectLst/>
          </p:spPr>
        </p:pic>
        <p:pic>
          <p:nvPicPr>
            <p:cNvPr id="1035" name="Picture 11"/>
            <p:cNvPicPr>
              <a:picLocks noChangeAspect="1" noChangeArrowheads="1"/>
            </p:cNvPicPr>
            <p:nvPr/>
          </p:nvPicPr>
          <p:blipFill>
            <a:blip r:embed="rId7"/>
            <a:srcRect t="75000" r="7746"/>
            <a:stretch>
              <a:fillRect/>
            </a:stretch>
          </p:blipFill>
          <p:spPr bwMode="auto">
            <a:xfrm>
              <a:off x="5008850" y="2914736"/>
              <a:ext cx="1247779" cy="357185"/>
            </a:xfrm>
            <a:prstGeom prst="rect">
              <a:avLst/>
            </a:prstGeom>
            <a:noFill/>
            <a:ln w="9525">
              <a:noFill/>
              <a:miter lim="800000"/>
              <a:headEnd/>
              <a:tailEnd/>
            </a:ln>
            <a:effectLst/>
          </p:spPr>
        </p:pic>
        <p:pic>
          <p:nvPicPr>
            <p:cNvPr id="1036" name="Picture 12"/>
            <p:cNvPicPr>
              <a:picLocks noChangeAspect="1" noChangeArrowheads="1"/>
            </p:cNvPicPr>
            <p:nvPr/>
          </p:nvPicPr>
          <p:blipFill>
            <a:blip r:embed="rId8"/>
            <a:srcRect/>
            <a:stretch>
              <a:fillRect/>
            </a:stretch>
          </p:blipFill>
          <p:spPr bwMode="auto">
            <a:xfrm>
              <a:off x="6334226" y="2914736"/>
              <a:ext cx="2438692" cy="533844"/>
            </a:xfrm>
            <a:prstGeom prst="rect">
              <a:avLst/>
            </a:prstGeom>
            <a:noFill/>
            <a:ln w="9525">
              <a:noFill/>
              <a:miter lim="800000"/>
              <a:headEnd/>
              <a:tailEnd/>
            </a:ln>
            <a:effectLst/>
          </p:spPr>
        </p:pic>
      </p:grpSp>
      <p:pic>
        <p:nvPicPr>
          <p:cNvPr id="23" name="Picture 9"/>
          <p:cNvPicPr>
            <a:picLocks noChangeAspect="1" noChangeArrowheads="1"/>
          </p:cNvPicPr>
          <p:nvPr/>
        </p:nvPicPr>
        <p:blipFill>
          <a:blip r:embed="rId9"/>
          <a:srcRect r="-2632" b="62243"/>
          <a:stretch>
            <a:fillRect/>
          </a:stretch>
        </p:blipFill>
        <p:spPr bwMode="auto">
          <a:xfrm>
            <a:off x="3676998" y="5233267"/>
            <a:ext cx="5109844" cy="1441238"/>
          </a:xfrm>
          <a:prstGeom prst="rect">
            <a:avLst/>
          </a:prstGeom>
          <a:noFill/>
          <a:ln w="9525">
            <a:noFill/>
            <a:miter lim="800000"/>
            <a:headEnd/>
            <a:tailEnd/>
          </a:ln>
          <a:effectLst/>
        </p:spPr>
      </p:pic>
      <p:pic>
        <p:nvPicPr>
          <p:cNvPr id="24" name="Picture 2"/>
          <p:cNvPicPr>
            <a:picLocks noChangeAspect="1" noChangeArrowheads="1"/>
          </p:cNvPicPr>
          <p:nvPr/>
        </p:nvPicPr>
        <p:blipFill>
          <a:blip r:embed="rId10"/>
          <a:srcRect l="52734" t="36562" r="29688" b="21250"/>
          <a:stretch>
            <a:fillRect/>
          </a:stretch>
        </p:blipFill>
        <p:spPr bwMode="auto">
          <a:xfrm>
            <a:off x="71422" y="1250165"/>
            <a:ext cx="3500446" cy="5250669"/>
          </a:xfrm>
          <a:prstGeom prst="rect">
            <a:avLst/>
          </a:prstGeom>
          <a:noFill/>
          <a:ln w="9525">
            <a:noFill/>
            <a:miter lim="800000"/>
            <a:headEnd/>
            <a:tailEnd/>
          </a:ln>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ox(in)">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400110"/>
          </a:xfrm>
          <a:prstGeom prst="rect">
            <a:avLst/>
          </a:prstGeom>
          <a:solidFill>
            <a:srgbClr val="FF9900"/>
          </a:solidFill>
        </p:spPr>
        <p:txBody>
          <a:bodyPr>
            <a:spAutoFit/>
          </a:bodyPr>
          <a:lstStyle/>
          <a:p>
            <a:pPr algn="ctr" fontAlgn="auto">
              <a:spcBef>
                <a:spcPts val="0"/>
              </a:spcBef>
              <a:spcAft>
                <a:spcPts val="0"/>
              </a:spcAft>
              <a:defRPr/>
            </a:pP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pitchFamily="18" charset="0"/>
                <a:cs typeface="+mn-cs"/>
              </a:rPr>
              <a:t>Samik, Harun N</a:t>
            </a:r>
            <a:r>
              <a:rPr lang="en-US" sz="20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pitchFamily="18" charset="0"/>
                <a:cs typeface="+mn-cs"/>
              </a:rPr>
              <a:t> </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pitchFamily="18" charset="0"/>
                <a:cs typeface="+mn-cs"/>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pitchFamily="18" charset="0"/>
                <a:cs typeface="+mn-cs"/>
              </a:rPr>
              <a:t>UNIVERSITAS</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pitchFamily="18" charset="0"/>
                <a:cs typeface="+mn-cs"/>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pitchFamily="18" charset="0"/>
                <a:cs typeface="+mn-cs"/>
              </a:rPr>
              <a:t>NEGERI</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pitchFamily="18" charset="0"/>
                <a:cs typeface="+mn-cs"/>
              </a:rPr>
              <a:t> SURABAYA</a:t>
            </a:r>
          </a:p>
        </p:txBody>
      </p:sp>
      <p:pic>
        <p:nvPicPr>
          <p:cNvPr id="15363" name="Picture 5" descr="logo_unesa.gif"/>
          <p:cNvPicPr>
            <a:picLocks noChangeAspect="1"/>
          </p:cNvPicPr>
          <p:nvPr/>
        </p:nvPicPr>
        <p:blipFill>
          <a:blip r:embed="rId3"/>
          <a:srcRect/>
          <a:stretch>
            <a:fillRect/>
          </a:stretch>
        </p:blipFill>
        <p:spPr bwMode="auto">
          <a:xfrm>
            <a:off x="6986588" y="642938"/>
            <a:ext cx="1800225" cy="1785937"/>
          </a:xfrm>
          <a:prstGeom prst="rect">
            <a:avLst/>
          </a:prstGeom>
          <a:noFill/>
          <a:ln w="9525">
            <a:noFill/>
            <a:miter lim="800000"/>
            <a:headEnd/>
            <a:tailEnd/>
          </a:ln>
        </p:spPr>
      </p:pic>
      <p:sp>
        <p:nvSpPr>
          <p:cNvPr id="15364" name="TextBox 5"/>
          <p:cNvSpPr txBox="1">
            <a:spLocks noChangeArrowheads="1"/>
          </p:cNvSpPr>
          <p:nvPr/>
        </p:nvSpPr>
        <p:spPr bwMode="auto">
          <a:xfrm>
            <a:off x="214313" y="800100"/>
            <a:ext cx="6596062" cy="1200150"/>
          </a:xfrm>
          <a:prstGeom prst="rect">
            <a:avLst/>
          </a:prstGeom>
          <a:noFill/>
          <a:ln w="9525">
            <a:noFill/>
            <a:miter lim="800000"/>
            <a:headEnd/>
            <a:tailEnd/>
          </a:ln>
        </p:spPr>
        <p:txBody>
          <a:bodyPr wrap="none">
            <a:spAutoFit/>
          </a:bodyPr>
          <a:lstStyle/>
          <a:p>
            <a:r>
              <a:rPr lang="en-US" sz="7200" b="1">
                <a:solidFill>
                  <a:srgbClr val="CC0099"/>
                </a:solidFill>
              </a:rPr>
              <a:t>TERIMAKASIH</a:t>
            </a:r>
          </a:p>
        </p:txBody>
      </p:sp>
      <p:pic>
        <p:nvPicPr>
          <p:cNvPr id="5122" name="Picture 2" descr="D:\a KIMAS\gambar\subscribe like and share samik.JPG"/>
          <p:cNvPicPr>
            <a:picLocks noChangeAspect="1" noChangeArrowheads="1"/>
          </p:cNvPicPr>
          <p:nvPr/>
        </p:nvPicPr>
        <p:blipFill>
          <a:blip r:embed="rId4"/>
          <a:srcRect/>
          <a:stretch>
            <a:fillRect/>
          </a:stretch>
        </p:blipFill>
        <p:spPr bwMode="auto">
          <a:xfrm>
            <a:off x="3786182" y="2612529"/>
            <a:ext cx="5357818" cy="402638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0" y="2428868"/>
            <a:ext cx="8675688" cy="4227531"/>
          </a:xfrm>
        </p:spPr>
        <p:txBody>
          <a:bodyPr/>
          <a:lstStyle/>
          <a:p>
            <a:pPr marL="179388" algn="l" eaLnBrk="1" hangingPunct="1"/>
            <a:r>
              <a:rPr lang="en-US" sz="3200" b="1" smtClean="0"/>
              <a:t>Ilmu kimia zat padat secara komprehensif </a:t>
            </a:r>
            <a:br>
              <a:rPr lang="en-US" sz="3200" b="1" smtClean="0"/>
            </a:br>
            <a:r>
              <a:rPr lang="id-ID" sz="3200" b="1" smtClean="0"/>
              <a:t>A. </a:t>
            </a:r>
            <a:r>
              <a:rPr lang="en-US" sz="3200" b="1" smtClean="0"/>
              <a:t>Ontologi ilmu kimia zat padat adalah …</a:t>
            </a:r>
            <a:r>
              <a:rPr lang="id-ID" sz="3200" b="1" smtClean="0"/>
              <a:t/>
            </a:r>
            <a:br>
              <a:rPr lang="id-ID" sz="3200" b="1" smtClean="0"/>
            </a:br>
            <a:r>
              <a:rPr lang="id-ID" sz="3200" b="1" smtClean="0"/>
              <a:t>B. </a:t>
            </a:r>
            <a:r>
              <a:rPr lang="en-US" sz="3200" b="1" smtClean="0"/>
              <a:t>Epistemologi ilmu kimia zat padat adalah … </a:t>
            </a:r>
            <a:r>
              <a:rPr lang="id-ID" sz="3200" b="1" smtClean="0"/>
              <a:t/>
            </a:r>
            <a:br>
              <a:rPr lang="id-ID" sz="3200" b="1" smtClean="0"/>
            </a:br>
            <a:r>
              <a:rPr lang="id-ID" sz="3200" b="1" smtClean="0"/>
              <a:t>C. </a:t>
            </a:r>
            <a:r>
              <a:rPr lang="en-US" sz="3200" b="1" smtClean="0"/>
              <a:t>Aksiologi ilmu kimia zat padat adalah … </a:t>
            </a:r>
            <a:br>
              <a:rPr lang="en-US" sz="3200" b="1" smtClean="0"/>
            </a:br>
            <a:r>
              <a:rPr lang="en-US" sz="3200" b="1" smtClean="0"/>
              <a:t>D. </a:t>
            </a:r>
            <a:r>
              <a:rPr lang="id-ID" sz="3200" b="1" smtClean="0"/>
              <a:t>Ilmu kimia zat padat </a:t>
            </a:r>
            <a:r>
              <a:rPr lang="en-US" sz="3200" b="1" smtClean="0"/>
              <a:t>dimulai Sejak </a:t>
            </a:r>
            <a:r>
              <a:rPr lang="id-ID" sz="3200" b="1" smtClean="0"/>
              <a:t> penggunaan </a:t>
            </a:r>
            <a:r>
              <a:rPr lang="en-US" sz="3200" b="1" smtClean="0"/>
              <a:t>…</a:t>
            </a:r>
            <a:r>
              <a:rPr lang="id-ID" sz="3200" b="1" smtClean="0"/>
              <a:t> </a:t>
            </a:r>
            <a:br>
              <a:rPr lang="id-ID" sz="3200" b="1" smtClean="0"/>
            </a:br>
            <a:endParaRPr lang="en-US" sz="3200" b="1" smtClean="0"/>
          </a:p>
        </p:txBody>
      </p:sp>
      <p:sp>
        <p:nvSpPr>
          <p:cNvPr id="49155" name="Rectangle 3"/>
          <p:cNvSpPr>
            <a:spLocks noChangeArrowheads="1"/>
          </p:cNvSpPr>
          <p:nvPr/>
        </p:nvSpPr>
        <p:spPr bwMode="auto">
          <a:xfrm>
            <a:off x="1428750" y="2393950"/>
            <a:ext cx="7143750" cy="396875"/>
          </a:xfrm>
          <a:prstGeom prst="rect">
            <a:avLst/>
          </a:prstGeom>
          <a:noFill/>
          <a:ln w="9525">
            <a:noFill/>
            <a:miter lim="800000"/>
            <a:headEnd/>
            <a:tailEnd/>
          </a:ln>
        </p:spPr>
        <p:txBody>
          <a:bodyPr>
            <a:spAutoFit/>
          </a:bodyPr>
          <a:lstStyle/>
          <a:p>
            <a:pPr algn="ctr"/>
            <a:endParaRPr lang="en-GB" sz="2000" b="1">
              <a:solidFill>
                <a:srgbClr val="0000CC"/>
              </a:solidFill>
              <a:latin typeface="Calibri" pitchFamily="34" charset="0"/>
            </a:endParaRPr>
          </a:p>
        </p:txBody>
      </p:sp>
      <p:sp>
        <p:nvSpPr>
          <p:cNvPr id="49156" name="Text Box 4"/>
          <p:cNvSpPr txBox="1">
            <a:spLocks noChangeArrowheads="1"/>
          </p:cNvSpPr>
          <p:nvPr/>
        </p:nvSpPr>
        <p:spPr bwMode="auto">
          <a:xfrm>
            <a:off x="1857388" y="694307"/>
            <a:ext cx="7072330" cy="1877437"/>
          </a:xfrm>
          <a:prstGeom prst="rect">
            <a:avLst/>
          </a:prstGeom>
          <a:noFill/>
          <a:ln w="9525">
            <a:noFill/>
            <a:miter lim="800000"/>
            <a:headEnd/>
            <a:tailEnd/>
          </a:ln>
          <a:effectLst/>
        </p:spPr>
        <p:txBody>
          <a:bodyPr wrap="square">
            <a:spAutoFit/>
          </a:bodyPr>
          <a:lstStyle/>
          <a:p>
            <a:pPr>
              <a:spcBef>
                <a:spcPct val="50000"/>
              </a:spcBef>
            </a:pPr>
            <a:r>
              <a:rPr lang="en-US" sz="3200" b="1" i="1" smtClean="0">
                <a:solidFill>
                  <a:srgbClr val="00B050"/>
                </a:solidFill>
              </a:rPr>
              <a:t>Refresh </a:t>
            </a:r>
            <a:r>
              <a:rPr lang="en-US" sz="3200" b="1" smtClean="0">
                <a:solidFill>
                  <a:srgbClr val="00B050"/>
                </a:solidFill>
              </a:rPr>
              <a:t>materi sebelumnya.</a:t>
            </a:r>
          </a:p>
          <a:p>
            <a:pPr>
              <a:spcBef>
                <a:spcPct val="50000"/>
              </a:spcBef>
            </a:pPr>
            <a:r>
              <a:rPr lang="en-US" sz="3200" b="1" smtClean="0"/>
              <a:t>Mari jawab pertanyaan</a:t>
            </a:r>
            <a:r>
              <a:rPr lang="en-GB" sz="3200" b="1" smtClean="0"/>
              <a:t> sbb:</a:t>
            </a:r>
          </a:p>
          <a:p>
            <a:pPr>
              <a:spcBef>
                <a:spcPct val="50000"/>
              </a:spcBef>
            </a:pPr>
            <a:r>
              <a:rPr lang="en-US" b="1"/>
              <a:t>Untuk saat ini </a:t>
            </a:r>
            <a:r>
              <a:rPr lang="en-US" sz="2400" b="1" smtClean="0">
                <a:solidFill>
                  <a:srgbClr val="FFC000"/>
                </a:solidFill>
              </a:rPr>
              <a:t>menjawab adalah emas</a:t>
            </a:r>
            <a:r>
              <a:rPr lang="en-US" b="1" smtClean="0">
                <a:solidFill>
                  <a:srgbClr val="FFC000"/>
                </a:solidFill>
              </a:rPr>
              <a:t> </a:t>
            </a:r>
            <a:r>
              <a:rPr lang="en-US" b="1" smtClean="0"/>
              <a:t>(bukan diam)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linds(horizontal)">
                                      <p:cBhvr>
                                        <p:cTn id="7"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0" y="2428868"/>
            <a:ext cx="9144000" cy="4429132"/>
          </a:xfrm>
        </p:spPr>
        <p:txBody>
          <a:bodyPr/>
          <a:lstStyle/>
          <a:p>
            <a:pPr marL="179388" algn="l" eaLnBrk="1" hangingPunct="1"/>
            <a:r>
              <a:rPr lang="en-US" sz="3200" b="1" smtClean="0"/>
              <a:t>1</a:t>
            </a:r>
            <a:r>
              <a:rPr lang="id-ID" sz="3200" b="1" smtClean="0"/>
              <a:t>. </a:t>
            </a:r>
            <a:r>
              <a:rPr lang="en-US" sz="3200" b="1" smtClean="0"/>
              <a:t>Keadaan materi apa saja?</a:t>
            </a:r>
            <a:br>
              <a:rPr lang="en-US" sz="3200" b="1" smtClean="0"/>
            </a:br>
            <a:r>
              <a:rPr lang="en-US" sz="3200" b="1" smtClean="0"/>
              <a:t>2. Apa perbedaan keadaan </a:t>
            </a:r>
            <a:r>
              <a:rPr lang="id-ID" sz="3200" b="1" smtClean="0"/>
              <a:t>Gas, Cair dan Padat</a:t>
            </a:r>
            <a:r>
              <a:rPr lang="en-US" sz="3200" b="1" smtClean="0"/>
              <a:t>?</a:t>
            </a:r>
            <a:br>
              <a:rPr lang="en-US" sz="3200" b="1" smtClean="0"/>
            </a:br>
            <a:r>
              <a:rPr lang="en-US" sz="3200" b="1" smtClean="0"/>
              <a:t>3. </a:t>
            </a:r>
            <a:r>
              <a:rPr lang="id-ID" sz="3200" b="1" smtClean="0"/>
              <a:t>Apa keadaan air (H</a:t>
            </a:r>
            <a:r>
              <a:rPr lang="id-ID" sz="3200" b="1" baseline="-25000" smtClean="0"/>
              <a:t>2</a:t>
            </a:r>
            <a:r>
              <a:rPr lang="id-ID" sz="3200" b="1" smtClean="0"/>
              <a:t>O)? </a:t>
            </a:r>
            <a:r>
              <a:rPr lang="en-US" sz="3200" b="1" smtClean="0"/>
              <a:t/>
            </a:r>
            <a:br>
              <a:rPr lang="en-US" sz="3200" b="1" smtClean="0"/>
            </a:br>
            <a:r>
              <a:rPr lang="en-US" sz="3200" b="1" smtClean="0"/>
              <a:t>4. Faktor apa saja </a:t>
            </a:r>
            <a:r>
              <a:rPr lang="id-ID" sz="3200" b="1" smtClean="0"/>
              <a:t>yang mempengaruhi perubahan fase</a:t>
            </a:r>
            <a:r>
              <a:rPr lang="en-US" sz="3200" b="1" smtClean="0"/>
              <a:t>? </a:t>
            </a:r>
            <a:br>
              <a:rPr lang="en-US" sz="3200" b="1" smtClean="0"/>
            </a:br>
            <a:r>
              <a:rPr lang="en-US" sz="3200" b="1" smtClean="0"/>
              <a:t>5. </a:t>
            </a:r>
            <a:r>
              <a:rPr lang="id-ID" sz="3200" b="1" smtClean="0"/>
              <a:t>Mengapa padatan bersifat kaku dan memiliki bentuk yang tertentu? </a:t>
            </a:r>
            <a:r>
              <a:rPr lang="en-US" sz="3200" b="1" smtClean="0"/>
              <a:t/>
            </a:r>
            <a:br>
              <a:rPr lang="en-US" sz="3200" b="1" smtClean="0"/>
            </a:br>
            <a:r>
              <a:rPr lang="id-ID" sz="3200" b="1" smtClean="0"/>
              <a:t/>
            </a:r>
            <a:br>
              <a:rPr lang="id-ID" sz="3200" b="1" smtClean="0"/>
            </a:br>
            <a:endParaRPr lang="en-US" sz="3200" b="1" smtClean="0"/>
          </a:p>
        </p:txBody>
      </p:sp>
      <p:sp>
        <p:nvSpPr>
          <p:cNvPr id="49155" name="Rectangle 3"/>
          <p:cNvSpPr>
            <a:spLocks noChangeArrowheads="1"/>
          </p:cNvSpPr>
          <p:nvPr/>
        </p:nvSpPr>
        <p:spPr bwMode="auto">
          <a:xfrm>
            <a:off x="1428750" y="2393950"/>
            <a:ext cx="7143750" cy="396875"/>
          </a:xfrm>
          <a:prstGeom prst="rect">
            <a:avLst/>
          </a:prstGeom>
          <a:noFill/>
          <a:ln w="9525">
            <a:noFill/>
            <a:miter lim="800000"/>
            <a:headEnd/>
            <a:tailEnd/>
          </a:ln>
        </p:spPr>
        <p:txBody>
          <a:bodyPr>
            <a:spAutoFit/>
          </a:bodyPr>
          <a:lstStyle/>
          <a:p>
            <a:pPr algn="ctr"/>
            <a:endParaRPr lang="en-GB" sz="2000" b="1">
              <a:solidFill>
                <a:srgbClr val="0000CC"/>
              </a:solidFill>
              <a:latin typeface="Calibri" pitchFamily="34" charset="0"/>
            </a:endParaRPr>
          </a:p>
        </p:txBody>
      </p:sp>
      <p:sp>
        <p:nvSpPr>
          <p:cNvPr id="49156" name="Text Box 4"/>
          <p:cNvSpPr txBox="1">
            <a:spLocks noChangeArrowheads="1"/>
          </p:cNvSpPr>
          <p:nvPr/>
        </p:nvSpPr>
        <p:spPr bwMode="auto">
          <a:xfrm>
            <a:off x="1857388" y="1290095"/>
            <a:ext cx="7072330" cy="1138773"/>
          </a:xfrm>
          <a:prstGeom prst="rect">
            <a:avLst/>
          </a:prstGeom>
          <a:noFill/>
          <a:ln w="9525">
            <a:noFill/>
            <a:miter lim="800000"/>
            <a:headEnd/>
            <a:tailEnd/>
          </a:ln>
          <a:effectLst/>
        </p:spPr>
        <p:txBody>
          <a:bodyPr wrap="square">
            <a:spAutoFit/>
          </a:bodyPr>
          <a:lstStyle/>
          <a:p>
            <a:pPr>
              <a:spcBef>
                <a:spcPct val="50000"/>
              </a:spcBef>
            </a:pPr>
            <a:r>
              <a:rPr lang="en-US" sz="3200" b="1" smtClean="0"/>
              <a:t>Mari jawab pertanyaan</a:t>
            </a:r>
            <a:r>
              <a:rPr lang="en-GB" sz="3200" b="1" smtClean="0"/>
              <a:t> sbb:</a:t>
            </a:r>
          </a:p>
          <a:p>
            <a:pPr>
              <a:spcBef>
                <a:spcPct val="50000"/>
              </a:spcBef>
            </a:pPr>
            <a:r>
              <a:rPr lang="en-US" b="1"/>
              <a:t>Untuk saat ini </a:t>
            </a:r>
            <a:r>
              <a:rPr lang="en-US" sz="2400" b="1" smtClean="0">
                <a:solidFill>
                  <a:srgbClr val="FFC000"/>
                </a:solidFill>
              </a:rPr>
              <a:t>menjawab adalah emas</a:t>
            </a:r>
            <a:r>
              <a:rPr lang="en-US" b="1" smtClean="0">
                <a:solidFill>
                  <a:srgbClr val="FFC000"/>
                </a:solidFill>
              </a:rPr>
              <a:t> </a:t>
            </a:r>
            <a:r>
              <a:rPr lang="en-US" b="1" smtClean="0"/>
              <a:t>(bukan diam)  (:</a:t>
            </a:r>
          </a:p>
        </p:txBody>
      </p:sp>
      <p:sp>
        <p:nvSpPr>
          <p:cNvPr id="5" name="Rectangle 4"/>
          <p:cNvSpPr/>
          <p:nvPr/>
        </p:nvSpPr>
        <p:spPr>
          <a:xfrm>
            <a:off x="1357290" y="0"/>
            <a:ext cx="6786610" cy="1077218"/>
          </a:xfrm>
          <a:prstGeom prst="rect">
            <a:avLst/>
          </a:prstGeom>
        </p:spPr>
        <p:txBody>
          <a:bodyPr wrap="square">
            <a:spAutoFit/>
          </a:bodyPr>
          <a:lstStyle/>
          <a:p>
            <a:pPr>
              <a:spcBef>
                <a:spcPct val="50000"/>
              </a:spcBef>
            </a:pPr>
            <a:r>
              <a:rPr lang="en-US" sz="32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haroni" pitchFamily="2" charset="-79"/>
                <a:cs typeface="Aharoni" pitchFamily="2" charset="-79"/>
              </a:rPr>
              <a:t>Keadaan materi dan jenis padatan</a:t>
            </a:r>
            <a:endParaRPr lang="en-US" sz="3200" b="1" smtClean="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linds(horizontal)">
                                      <p:cBhvr>
                                        <p:cTn id="7"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www.inspiradata.com/wp-content/uploads/2017/11/es-kutu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es-kutub.jpg"/>
          <p:cNvPicPr>
            <a:picLocks noChangeAspect="1"/>
          </p:cNvPicPr>
          <p:nvPr/>
        </p:nvPicPr>
        <p:blipFill>
          <a:blip r:embed="rId2"/>
          <a:stretch>
            <a:fillRect/>
          </a:stretch>
        </p:blipFill>
        <p:spPr>
          <a:xfrm>
            <a:off x="0" y="0"/>
            <a:ext cx="9144000" cy="6858000"/>
          </a:xfrm>
          <a:prstGeom prst="rect">
            <a:avLst/>
          </a:prstGeom>
        </p:spPr>
      </p:pic>
      <p:sp>
        <p:nvSpPr>
          <p:cNvPr id="5" name="Rectangle 4"/>
          <p:cNvSpPr/>
          <p:nvPr/>
        </p:nvSpPr>
        <p:spPr>
          <a:xfrm>
            <a:off x="714348" y="1214422"/>
            <a:ext cx="7635424" cy="1754326"/>
          </a:xfrm>
          <a:prstGeom prst="rect">
            <a:avLst/>
          </a:prstGeom>
        </p:spPr>
        <p:txBody>
          <a:bodyPr wrap="none">
            <a:spAutoFit/>
          </a:bodyPr>
          <a:lstStyle/>
          <a:p>
            <a:pPr algn="ctr"/>
            <a:r>
              <a:rPr lang="id-ID" sz="5400" b="1" smtClean="0"/>
              <a:t>Apa keadaan air (H</a:t>
            </a:r>
            <a:r>
              <a:rPr lang="id-ID" sz="5400" b="1" baseline="-25000" smtClean="0"/>
              <a:t>2</a:t>
            </a:r>
            <a:r>
              <a:rPr lang="id-ID" sz="5400" b="1" smtClean="0"/>
              <a:t>O)</a:t>
            </a:r>
            <a:r>
              <a:rPr lang="en-US" sz="5400" b="1" smtClean="0"/>
              <a:t> </a:t>
            </a:r>
          </a:p>
          <a:p>
            <a:pPr algn="ctr"/>
            <a:r>
              <a:rPr lang="en-US" sz="5400" b="1" smtClean="0"/>
              <a:t>di daerah kutub</a:t>
            </a:r>
            <a:r>
              <a:rPr lang="id-ID" sz="5400" b="1" smtClean="0"/>
              <a:t>?</a:t>
            </a:r>
            <a:endParaRPr lang="en-US" sz="5400"/>
          </a:p>
        </p:txBody>
      </p:sp>
      <p:sp>
        <p:nvSpPr>
          <p:cNvPr id="6" name="Rectangle 5"/>
          <p:cNvSpPr/>
          <p:nvPr/>
        </p:nvSpPr>
        <p:spPr>
          <a:xfrm>
            <a:off x="-32" y="4000504"/>
            <a:ext cx="9264076" cy="1754326"/>
          </a:xfrm>
          <a:prstGeom prst="rect">
            <a:avLst/>
          </a:prstGeom>
        </p:spPr>
        <p:txBody>
          <a:bodyPr wrap="none">
            <a:spAutoFit/>
          </a:bodyPr>
          <a:lstStyle/>
          <a:p>
            <a:pPr algn="ctr"/>
            <a:r>
              <a:rPr lang="en-US" sz="5400" b="1" smtClean="0"/>
              <a:t>Kenapa </a:t>
            </a:r>
            <a:r>
              <a:rPr lang="id-ID" sz="5400" b="1" smtClean="0"/>
              <a:t>keadaan air (H</a:t>
            </a:r>
            <a:r>
              <a:rPr lang="id-ID" sz="5400" b="1" baseline="-25000" smtClean="0"/>
              <a:t>2</a:t>
            </a:r>
            <a:r>
              <a:rPr lang="id-ID" sz="5400" b="1" smtClean="0"/>
              <a:t>O)</a:t>
            </a:r>
            <a:r>
              <a:rPr lang="en-US" sz="5400" b="1" smtClean="0"/>
              <a:t> </a:t>
            </a:r>
          </a:p>
          <a:p>
            <a:pPr algn="ctr"/>
            <a:r>
              <a:rPr lang="en-US" sz="5400" b="1" smtClean="0"/>
              <a:t>di daerah kutub seperti itu</a:t>
            </a:r>
            <a:r>
              <a:rPr lang="id-ID" sz="5400" b="1" smtClean="0"/>
              <a:t>?</a:t>
            </a:r>
            <a:endParaRPr lang="en-US" sz="5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304800"/>
            <a:ext cx="7696200" cy="609600"/>
          </a:xfrm>
          <a:solidFill>
            <a:srgbClr val="CCFF99"/>
          </a:solidFill>
          <a:ln>
            <a:solidFill>
              <a:srgbClr val="CC3300"/>
            </a:solidFill>
          </a:ln>
          <a:effectLst>
            <a:outerShdw dist="107763" dir="8100000" algn="ctr" rotWithShape="0">
              <a:schemeClr val="bg2">
                <a:alpha val="50000"/>
              </a:schemeClr>
            </a:outerShdw>
          </a:effectLst>
        </p:spPr>
        <p:txBody>
          <a:bodyPr/>
          <a:lstStyle/>
          <a:p>
            <a:pPr eaLnBrk="1" hangingPunct="1">
              <a:defRPr/>
            </a:pPr>
            <a:r>
              <a:rPr lang="en-US" sz="2800" smtClean="0">
                <a:solidFill>
                  <a:srgbClr val="CC3300"/>
                </a:solidFill>
              </a:rPr>
              <a:t>Sifat materi berdasarkan wujudnya</a:t>
            </a:r>
          </a:p>
        </p:txBody>
      </p:sp>
      <p:graphicFrame>
        <p:nvGraphicFramePr>
          <p:cNvPr id="47107" name="Group 3"/>
          <p:cNvGraphicFramePr>
            <a:graphicFrameLocks noGrp="1"/>
          </p:cNvGraphicFramePr>
          <p:nvPr>
            <p:ph idx="1"/>
          </p:nvPr>
        </p:nvGraphicFramePr>
        <p:xfrm>
          <a:off x="461963" y="2967038"/>
          <a:ext cx="8458200" cy="3663696"/>
        </p:xfrm>
        <a:graphic>
          <a:graphicData uri="http://schemas.openxmlformats.org/drawingml/2006/table">
            <a:tbl>
              <a:tblPr/>
              <a:tblGrid>
                <a:gridCol w="2667000"/>
                <a:gridCol w="1676400"/>
                <a:gridCol w="2057400"/>
                <a:gridCol w="2057400"/>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C3300"/>
                          </a:solidFill>
                          <a:effectLst/>
                          <a:latin typeface="Arial" charset="0"/>
                        </a:rPr>
                        <a:t>Aspek </a:t>
                      </a:r>
                    </a:p>
                  </a:txBody>
                  <a:tcPr horzOverflow="overflow">
                    <a:lnL w="38100"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C3300"/>
                          </a:solidFill>
                          <a:effectLst/>
                          <a:latin typeface="Arial" charset="0"/>
                        </a:rPr>
                        <a:t>Padat</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C3300"/>
                          </a:solidFill>
                          <a:effectLst/>
                          <a:latin typeface="Arial" charset="0"/>
                        </a:rPr>
                        <a:t>Cair</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C3300"/>
                          </a:solidFill>
                          <a:effectLst/>
                          <a:latin typeface="Arial" charset="0"/>
                        </a:rPr>
                        <a:t>Gas</a:t>
                      </a:r>
                    </a:p>
                  </a:txBody>
                  <a:tcPr horzOverflow="overflow">
                    <a:lnL w="28575"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38100"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C3300"/>
                          </a:solidFill>
                          <a:effectLst/>
                          <a:latin typeface="Arial" charset="0"/>
                        </a:rPr>
                        <a:t>Jarak antar partikel</a:t>
                      </a:r>
                    </a:p>
                  </a:txBody>
                  <a:tcPr horzOverflow="overflow">
                    <a:lnL w="38100"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FF"/>
                          </a:solidFill>
                          <a:effectLst/>
                          <a:latin typeface="Arial" charset="0"/>
                        </a:rPr>
                        <a:t>Dekat sekali</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FF"/>
                          </a:solidFill>
                          <a:effectLst/>
                          <a:latin typeface="Arial" charset="0"/>
                        </a:rPr>
                        <a:t>Dekat</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FF"/>
                          </a:solidFill>
                          <a:effectLst/>
                          <a:latin typeface="Arial" charset="0"/>
                        </a:rPr>
                        <a:t>Jauh</a:t>
                      </a:r>
                    </a:p>
                  </a:txBody>
                  <a:tcPr horzOverflow="overflow">
                    <a:lnL w="28575"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C3300"/>
                          </a:solidFill>
                          <a:effectLst/>
                          <a:latin typeface="Arial" charset="0"/>
                        </a:rPr>
                        <a:t>Daya tarik antar partikel</a:t>
                      </a:r>
                    </a:p>
                  </a:txBody>
                  <a:tcPr horzOverflow="overflow">
                    <a:lnL w="38100"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FF"/>
                          </a:solidFill>
                          <a:effectLst/>
                          <a:latin typeface="Arial" charset="0"/>
                        </a:rPr>
                        <a:t>Kuat sekali</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FF"/>
                          </a:solidFill>
                          <a:effectLst/>
                          <a:latin typeface="Arial" charset="0"/>
                        </a:rPr>
                        <a:t>Lemah</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FF"/>
                          </a:solidFill>
                          <a:effectLst/>
                          <a:latin typeface="Arial" charset="0"/>
                        </a:rPr>
                        <a:t>lemah sekali</a:t>
                      </a:r>
                    </a:p>
                  </a:txBody>
                  <a:tcPr horzOverflow="overflow">
                    <a:lnL w="28575"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C3300"/>
                          </a:solidFill>
                          <a:effectLst/>
                          <a:latin typeface="Arial" charset="0"/>
                        </a:rPr>
                        <a:t>Gerak partikel</a:t>
                      </a:r>
                    </a:p>
                  </a:txBody>
                  <a:tcPr horzOverflow="overflow">
                    <a:lnL w="38100"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FF"/>
                          </a:solidFill>
                          <a:effectLst/>
                          <a:latin typeface="Arial" charset="0"/>
                        </a:rPr>
                        <a:t>bersama</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FF"/>
                          </a:solidFill>
                          <a:effectLst/>
                          <a:latin typeface="Arial" charset="0"/>
                        </a:rPr>
                        <a:t>Berkelompok</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FF"/>
                          </a:solidFill>
                          <a:effectLst/>
                          <a:latin typeface="Arial" charset="0"/>
                        </a:rPr>
                        <a:t>Individu</a:t>
                      </a:r>
                    </a:p>
                  </a:txBody>
                  <a:tcPr horzOverflow="overflow">
                    <a:lnL w="28575"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C3300"/>
                          </a:solidFill>
                          <a:effectLst/>
                          <a:latin typeface="Arial" charset="0"/>
                        </a:rPr>
                        <a:t>Volume</a:t>
                      </a:r>
                    </a:p>
                  </a:txBody>
                  <a:tcPr horzOverflow="overflow">
                    <a:lnL w="38100"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FF"/>
                          </a:solidFill>
                          <a:effectLst/>
                          <a:latin typeface="Arial" charset="0"/>
                        </a:rPr>
                        <a:t>Tetap</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FF"/>
                          </a:solidFill>
                          <a:effectLst/>
                          <a:latin typeface="Arial" charset="0"/>
                        </a:rPr>
                        <a:t>Tetap</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FF"/>
                          </a:solidFill>
                          <a:effectLst/>
                          <a:latin typeface="Arial" charset="0"/>
                        </a:rPr>
                        <a:t>Berubah</a:t>
                      </a:r>
                    </a:p>
                  </a:txBody>
                  <a:tcPr horzOverflow="overflow">
                    <a:lnL w="28575"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C3300"/>
                          </a:solidFill>
                          <a:effectLst/>
                          <a:latin typeface="Arial" charset="0"/>
                        </a:rPr>
                        <a:t>Bentuk</a:t>
                      </a:r>
                    </a:p>
                  </a:txBody>
                  <a:tcPr horzOverflow="overflow">
                    <a:lnL w="38100"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FF"/>
                          </a:solidFill>
                          <a:effectLst/>
                          <a:latin typeface="Arial" charset="0"/>
                        </a:rPr>
                        <a:t>Tetap</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FF"/>
                          </a:solidFill>
                          <a:effectLst/>
                          <a:latin typeface="Arial" charset="0"/>
                        </a:rPr>
                        <a:t>berubah</a:t>
                      </a:r>
                      <a:r>
                        <a:rPr kumimoji="0" lang="en-US" sz="1200" b="0" i="0" u="none" strike="noStrike" cap="none" normalizeH="0" baseline="0" smtClean="0">
                          <a:ln>
                            <a:noFill/>
                          </a:ln>
                          <a:solidFill>
                            <a:srgbClr val="0000FF"/>
                          </a:solidFill>
                          <a:effectLst/>
                          <a:latin typeface="Arial" charset="0"/>
                        </a:rPr>
                        <a:t>(spt ruang)</a:t>
                      </a:r>
                      <a:endParaRPr kumimoji="0" lang="en-US" sz="2000" b="0" i="0" u="none" strike="noStrike" cap="none" normalizeH="0" baseline="0" smtClean="0">
                        <a:ln>
                          <a:noFill/>
                        </a:ln>
                        <a:solidFill>
                          <a:srgbClr val="0000FF"/>
                        </a:solidFill>
                        <a:effectLst/>
                        <a:latin typeface="Arial" charset="0"/>
                      </a:endParaRP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FF"/>
                          </a:solidFill>
                          <a:effectLst/>
                          <a:latin typeface="Arial" charset="0"/>
                        </a:rPr>
                        <a:t>Berubah </a:t>
                      </a:r>
                      <a:r>
                        <a:rPr kumimoji="0" lang="en-US" sz="1200" b="0" i="0" u="none" strike="noStrike" cap="none" normalizeH="0" baseline="0" smtClean="0">
                          <a:ln>
                            <a:noFill/>
                          </a:ln>
                          <a:solidFill>
                            <a:srgbClr val="0000FF"/>
                          </a:solidFill>
                          <a:effectLst/>
                          <a:latin typeface="Arial" charset="0"/>
                        </a:rPr>
                        <a:t>(spt ruang)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rgbClr val="0000FF"/>
                        </a:solidFill>
                        <a:effectLst/>
                        <a:latin typeface="Arial" charset="0"/>
                      </a:endParaRPr>
                    </a:p>
                  </a:txBody>
                  <a:tcPr horzOverflow="overflow">
                    <a:lnL w="28575"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CCFF99"/>
                    </a:solidFill>
                  </a:tcPr>
                </a:tc>
              </a:tr>
              <a:tr h="36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CC3300"/>
                          </a:solidFill>
                          <a:effectLst/>
                          <a:latin typeface="Arial" charset="0"/>
                        </a:rPr>
                        <a:t>Sifat mengalir</a:t>
                      </a:r>
                    </a:p>
                  </a:txBody>
                  <a:tcPr horzOverflow="overflow">
                    <a:lnL w="38100"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FF"/>
                          </a:solidFill>
                          <a:effectLst/>
                          <a:latin typeface="Arial" charset="0"/>
                        </a:rPr>
                        <a:t>Tidak mengalir</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FF"/>
                          </a:solidFill>
                          <a:effectLst/>
                          <a:latin typeface="Arial" charset="0"/>
                        </a:rPr>
                        <a:t>mengalir</a:t>
                      </a:r>
                    </a:p>
                  </a:txBody>
                  <a:tcP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FF"/>
                          </a:solidFill>
                          <a:effectLst/>
                          <a:latin typeface="Arial" charset="0"/>
                        </a:rPr>
                        <a:t>Mengalir</a:t>
                      </a:r>
                    </a:p>
                  </a:txBody>
                  <a:tcPr horzOverflow="overflow">
                    <a:lnL w="28575" cap="flat" cmpd="sng" algn="ctr">
                      <a:solidFill>
                        <a:srgbClr val="FF3300"/>
                      </a:solidFill>
                      <a:prstDash val="solid"/>
                      <a:round/>
                      <a:headEnd type="none" w="med" len="med"/>
                      <a:tailEnd type="none" w="med" len="med"/>
                    </a:lnL>
                    <a:lnR w="38100"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38100" cap="flat" cmpd="sng" algn="ctr">
                      <a:solidFill>
                        <a:srgbClr val="FF3300"/>
                      </a:solidFill>
                      <a:prstDash val="solid"/>
                      <a:round/>
                      <a:headEnd type="none" w="med" len="med"/>
                      <a:tailEnd type="none" w="med" len="med"/>
                    </a:lnB>
                    <a:lnTlToBr>
                      <a:noFill/>
                    </a:lnTlToBr>
                    <a:lnBlToTr>
                      <a:noFill/>
                    </a:lnBlToTr>
                    <a:solidFill>
                      <a:srgbClr val="CCFF99"/>
                    </a:solidFill>
                  </a:tcPr>
                </a:tc>
              </a:tr>
            </a:tbl>
          </a:graphicData>
        </a:graphic>
      </p:graphicFrame>
      <p:pic>
        <p:nvPicPr>
          <p:cNvPr id="47149" name="Picture 45" descr="KEADAAN MATERI"/>
          <p:cNvPicPr>
            <a:picLocks noChangeAspect="1" noChangeArrowheads="1"/>
          </p:cNvPicPr>
          <p:nvPr/>
        </p:nvPicPr>
        <p:blipFill>
          <a:blip r:embed="rId2"/>
          <a:srcRect/>
          <a:stretch>
            <a:fillRect/>
          </a:stretch>
        </p:blipFill>
        <p:spPr bwMode="auto">
          <a:xfrm>
            <a:off x="3643306" y="995363"/>
            <a:ext cx="4614874" cy="1881187"/>
          </a:xfrm>
          <a:prstGeom prst="rect">
            <a:avLst/>
          </a:prstGeom>
          <a:noFill/>
          <a:ln w="28575">
            <a:solidFill>
              <a:srgbClr val="CC33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7149"/>
                                        </p:tgtEl>
                                        <p:attrNameLst>
                                          <p:attrName>style.visibility</p:attrName>
                                        </p:attrNameLst>
                                      </p:cBhvr>
                                      <p:to>
                                        <p:strVal val="visible"/>
                                      </p:to>
                                    </p:set>
                                    <p:animEffect transition="in" filter="wipe(left)">
                                      <p:cBhvr>
                                        <p:cTn id="7" dur="2000"/>
                                        <p:tgtEl>
                                          <p:spTgt spid="471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7107"/>
                                        </p:tgtEl>
                                        <p:attrNameLst>
                                          <p:attrName>style.visibility</p:attrName>
                                        </p:attrNameLst>
                                      </p:cBhvr>
                                      <p:to>
                                        <p:strVal val="visible"/>
                                      </p:to>
                                    </p:set>
                                    <p:animEffect transition="in" filter="wipe(left)">
                                      <p:cBhvr>
                                        <p:cTn id="12" dur="20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8600"/>
            <a:ext cx="8229600" cy="914400"/>
          </a:xfrm>
        </p:spPr>
        <p:txBody>
          <a:bodyPr/>
          <a:lstStyle/>
          <a:p>
            <a:pPr eaLnBrk="1" hangingPunct="1"/>
            <a:r>
              <a:rPr lang="en-US" smtClean="0">
                <a:solidFill>
                  <a:srgbClr val="CC3300"/>
                </a:solidFill>
              </a:rPr>
              <a:t>Perubahan wujud Zat </a:t>
            </a:r>
          </a:p>
        </p:txBody>
      </p:sp>
      <p:pic>
        <p:nvPicPr>
          <p:cNvPr id="6147" name="Picture 4" descr="perubahan wujud zat-zat"/>
          <p:cNvPicPr>
            <a:picLocks noChangeAspect="1" noChangeArrowheads="1"/>
          </p:cNvPicPr>
          <p:nvPr/>
        </p:nvPicPr>
        <p:blipFill>
          <a:blip r:embed="rId2"/>
          <a:srcRect/>
          <a:stretch>
            <a:fillRect/>
          </a:stretch>
        </p:blipFill>
        <p:spPr bwMode="auto">
          <a:xfrm>
            <a:off x="2362200" y="1447800"/>
            <a:ext cx="4419600" cy="4419600"/>
          </a:xfrm>
          <a:prstGeom prst="rect">
            <a:avLst/>
          </a:prstGeom>
          <a:solidFill>
            <a:srgbClr val="FFFF00"/>
          </a:solidFill>
          <a:ln w="19050">
            <a:solidFill>
              <a:srgbClr val="CC3300"/>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200" b="1" smtClean="0"/>
              <a:t>Perubahan keadaan air dan proses perubahan saat terjadi perubahan temperatur</a:t>
            </a:r>
            <a:endParaRPr lang="en-US" sz="3200" b="1"/>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rcRect/>
          <a:stretch>
            <a:fillRect/>
          </a:stretch>
        </p:blipFill>
        <p:spPr bwMode="auto">
          <a:xfrm>
            <a:off x="928662" y="1357274"/>
            <a:ext cx="7215238" cy="550072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118" y="725454"/>
            <a:ext cx="8229600" cy="846158"/>
          </a:xfrm>
        </p:spPr>
        <p:txBody>
          <a:bodyPr/>
          <a:lstStyle/>
          <a:p>
            <a:r>
              <a:rPr lang="en-US" smtClean="0"/>
              <a:t>Diagram fasa air dan larutan</a:t>
            </a:r>
            <a:endParaRPr lang="en-US"/>
          </a:p>
        </p:txBody>
      </p:sp>
      <p:pic>
        <p:nvPicPr>
          <p:cNvPr id="4" name="Content Placeholder 3" descr="diagram fasa air dan diagram fasa larutan.JPG"/>
          <p:cNvPicPr>
            <a:picLocks noGrp="1" noChangeAspect="1"/>
          </p:cNvPicPr>
          <p:nvPr>
            <p:ph idx="1"/>
          </p:nvPr>
        </p:nvPicPr>
        <p:blipFill>
          <a:blip r:embed="rId2"/>
          <a:stretch>
            <a:fillRect/>
          </a:stretch>
        </p:blipFill>
        <p:spPr>
          <a:xfrm>
            <a:off x="702148" y="1834110"/>
            <a:ext cx="8227570" cy="5023914"/>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57232"/>
            <a:ext cx="8229600" cy="1143000"/>
          </a:xfrm>
        </p:spPr>
        <p:txBody>
          <a:bodyPr/>
          <a:lstStyle/>
          <a:p>
            <a:pPr lvl="0" eaLnBrk="1" hangingPunct="1"/>
            <a:r>
              <a:rPr lang="id-ID" sz="3200" smtClean="0">
                <a:latin typeface="Arial" pitchFamily="34" charset="0"/>
              </a:rPr>
              <a:t>Tabel 1.2. Titik leleh dan didih serta Entalpi peleburan dan</a:t>
            </a:r>
            <a:r>
              <a:rPr lang="en-US" sz="3200" smtClean="0">
                <a:latin typeface="Arial" pitchFamily="34" charset="0"/>
              </a:rPr>
              <a:t> </a:t>
            </a:r>
            <a:r>
              <a:rPr lang="id-ID" sz="3200" smtClean="0">
                <a:latin typeface="Arial" pitchFamily="34" charset="0"/>
              </a:rPr>
              <a:t>penguapan dari berbagai zat.</a:t>
            </a:r>
            <a:r>
              <a:rPr lang="en-US" sz="3200" smtClean="0">
                <a:latin typeface="Arial" pitchFamily="34" charset="0"/>
              </a:rPr>
              <a:t/>
            </a:r>
            <a:br>
              <a:rPr lang="en-US" sz="3200" smtClean="0">
                <a:latin typeface="Arial" pitchFamily="34" charset="0"/>
              </a:rPr>
            </a:br>
            <a:endParaRPr lang="en-US" sz="3200"/>
          </a:p>
        </p:txBody>
      </p:sp>
      <p:graphicFrame>
        <p:nvGraphicFramePr>
          <p:cNvPr id="4" name="Content Placeholder 3"/>
          <p:cNvGraphicFramePr>
            <a:graphicFrameLocks noGrp="1"/>
          </p:cNvGraphicFramePr>
          <p:nvPr>
            <p:ph idx="1"/>
          </p:nvPr>
        </p:nvGraphicFramePr>
        <p:xfrm>
          <a:off x="500036" y="1857363"/>
          <a:ext cx="8072493" cy="4643471"/>
        </p:xfrm>
        <a:graphic>
          <a:graphicData uri="http://schemas.openxmlformats.org/drawingml/2006/table">
            <a:tbl>
              <a:tblPr/>
              <a:tblGrid>
                <a:gridCol w="1764993"/>
                <a:gridCol w="1576875"/>
                <a:gridCol w="1576875"/>
                <a:gridCol w="1576875"/>
                <a:gridCol w="1576875"/>
              </a:tblGrid>
              <a:tr h="928695">
                <a:tc>
                  <a:txBody>
                    <a:bodyPr/>
                    <a:lstStyle/>
                    <a:p>
                      <a:r>
                        <a:rPr lang="id-ID" sz="2400" b="1">
                          <a:latin typeface="Calibri"/>
                          <a:ea typeface="Times New Roman"/>
                          <a:cs typeface="Times New Roman"/>
                        </a:rPr>
                        <a:t>Zat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id-ID" sz="2400" b="1">
                          <a:latin typeface="Calibri"/>
                          <a:ea typeface="Times New Roman"/>
                          <a:cs typeface="Times New Roman"/>
                        </a:rPr>
                        <a:t> Titik leleh (°C)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id-ID" sz="2400" b="1">
                          <a:latin typeface="Calibri"/>
                          <a:ea typeface="Times New Roman"/>
                          <a:cs typeface="Times New Roman"/>
                        </a:rPr>
                        <a:t>ΔH</a:t>
                      </a:r>
                      <a:r>
                        <a:rPr lang="id-ID" sz="2400" b="1" baseline="-25000">
                          <a:latin typeface="Calibri"/>
                          <a:ea typeface="Times New Roman"/>
                          <a:cs typeface="Times New Roman"/>
                        </a:rPr>
                        <a:t>fus</a:t>
                      </a:r>
                      <a:endParaRPr lang="en-US" sz="2400" b="1">
                        <a:latin typeface="Calibri"/>
                        <a:ea typeface="Times New Roman"/>
                        <a:cs typeface="Times New Roman"/>
                      </a:endParaRPr>
                    </a:p>
                    <a:p>
                      <a:r>
                        <a:rPr lang="id-ID" sz="2400" b="1">
                          <a:latin typeface="Calibri"/>
                          <a:ea typeface="Times New Roman"/>
                          <a:cs typeface="Times New Roman"/>
                        </a:rPr>
                        <a:t>(kJ/mol)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id-ID" sz="2400" b="1">
                          <a:latin typeface="Calibri"/>
                          <a:ea typeface="Times New Roman"/>
                          <a:cs typeface="Times New Roman"/>
                        </a:rPr>
                        <a:t>Titik didih (°C)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r>
                        <a:rPr lang="id-ID" sz="2400" b="1">
                          <a:latin typeface="Calibri"/>
                          <a:ea typeface="Times New Roman"/>
                          <a:cs typeface="Times New Roman"/>
                        </a:rPr>
                        <a:t>ΔH</a:t>
                      </a:r>
                      <a:r>
                        <a:rPr lang="id-ID" sz="2400" b="1" baseline="-25000">
                          <a:latin typeface="Calibri"/>
                          <a:ea typeface="Times New Roman"/>
                          <a:cs typeface="Times New Roman"/>
                        </a:rPr>
                        <a:t>vap</a:t>
                      </a:r>
                      <a:endParaRPr lang="en-US" sz="2400" b="1">
                        <a:latin typeface="Calibri"/>
                        <a:ea typeface="Times New Roman"/>
                        <a:cs typeface="Times New Roman"/>
                      </a:endParaRPr>
                    </a:p>
                    <a:p>
                      <a:r>
                        <a:rPr lang="id-ID" sz="2400" b="1">
                          <a:latin typeface="Calibri"/>
                          <a:ea typeface="Times New Roman"/>
                          <a:cs typeface="Times New Roman"/>
                        </a:rPr>
                        <a:t>(kJ/mol)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64347">
                <a:tc>
                  <a:txBody>
                    <a:bodyPr/>
                    <a:lstStyle/>
                    <a:p>
                      <a:r>
                        <a:rPr lang="id-ID" sz="2400" b="1">
                          <a:latin typeface="Calibri"/>
                          <a:ea typeface="Times New Roman"/>
                          <a:cs typeface="Times New Roman"/>
                        </a:rPr>
                        <a:t>N</a:t>
                      </a:r>
                      <a:r>
                        <a:rPr lang="id-ID" sz="2400" b="1" baseline="-25000">
                          <a:latin typeface="Calibri"/>
                          <a:ea typeface="Times New Roman"/>
                          <a:cs typeface="Times New Roman"/>
                        </a:rPr>
                        <a:t>2</a:t>
                      </a:r>
                      <a:r>
                        <a:rPr lang="id-ID" sz="2400" b="1">
                          <a:latin typeface="Calibri"/>
                          <a:ea typeface="Times New Roman"/>
                          <a:cs typeface="Times New Roman"/>
                        </a:rPr>
                        <a:t>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−210.0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0.71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−195.8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5.6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347">
                <a:tc>
                  <a:txBody>
                    <a:bodyPr/>
                    <a:lstStyle/>
                    <a:p>
                      <a:r>
                        <a:rPr lang="id-ID" sz="2400" b="1">
                          <a:latin typeface="Calibri"/>
                          <a:ea typeface="Times New Roman"/>
                          <a:cs typeface="Times New Roman"/>
                        </a:rPr>
                        <a:t>HCl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−114.2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2.00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−85.1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16.2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347">
                <a:tc>
                  <a:txBody>
                    <a:bodyPr/>
                    <a:lstStyle/>
                    <a:p>
                      <a:r>
                        <a:rPr lang="id-ID" sz="2400" b="1">
                          <a:latin typeface="Calibri"/>
                          <a:ea typeface="Times New Roman"/>
                          <a:cs typeface="Times New Roman"/>
                        </a:rPr>
                        <a:t>Br</a:t>
                      </a:r>
                      <a:r>
                        <a:rPr lang="id-ID" sz="2400" b="1" baseline="-25000">
                          <a:latin typeface="Calibri"/>
                          <a:ea typeface="Times New Roman"/>
                          <a:cs typeface="Times New Roman"/>
                        </a:rPr>
                        <a:t>2</a:t>
                      </a:r>
                      <a:r>
                        <a:rPr lang="id-ID" sz="2400" b="1">
                          <a:latin typeface="Calibri"/>
                          <a:ea typeface="Times New Roman"/>
                          <a:cs typeface="Times New Roman"/>
                        </a:rPr>
                        <a:t>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−7.2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10.6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58.8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30.0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347">
                <a:tc>
                  <a:txBody>
                    <a:bodyPr/>
                    <a:lstStyle/>
                    <a:p>
                      <a:r>
                        <a:rPr lang="id-ID" sz="2400" b="1">
                          <a:latin typeface="Calibri"/>
                          <a:ea typeface="Times New Roman"/>
                          <a:cs typeface="Times New Roman"/>
                        </a:rPr>
                        <a:t>CCl</a:t>
                      </a:r>
                      <a:r>
                        <a:rPr lang="id-ID" sz="2400" b="1" baseline="-25000">
                          <a:latin typeface="Calibri"/>
                          <a:ea typeface="Times New Roman"/>
                          <a:cs typeface="Times New Roman"/>
                        </a:rPr>
                        <a:t>4</a:t>
                      </a:r>
                      <a:r>
                        <a:rPr lang="id-ID" sz="2400" b="1">
                          <a:latin typeface="Calibri"/>
                          <a:ea typeface="Times New Roman"/>
                          <a:cs typeface="Times New Roman"/>
                        </a:rPr>
                        <a:t>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−22.6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2.56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76.8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29.8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347">
                <a:tc>
                  <a:txBody>
                    <a:bodyPr/>
                    <a:lstStyle/>
                    <a:p>
                      <a:r>
                        <a:rPr lang="id-ID" sz="2400" b="1">
                          <a:latin typeface="Calibri"/>
                          <a:ea typeface="Times New Roman"/>
                          <a:cs typeface="Times New Roman"/>
                        </a:rPr>
                        <a:t>CH</a:t>
                      </a:r>
                      <a:r>
                        <a:rPr lang="id-ID" sz="2400" b="1" baseline="-25000">
                          <a:latin typeface="Calibri"/>
                          <a:ea typeface="Times New Roman"/>
                          <a:cs typeface="Times New Roman"/>
                        </a:rPr>
                        <a:t>3</a:t>
                      </a:r>
                      <a:r>
                        <a:rPr lang="id-ID" sz="2400" b="1">
                          <a:latin typeface="Calibri"/>
                          <a:ea typeface="Times New Roman"/>
                          <a:cs typeface="Times New Roman"/>
                        </a:rPr>
                        <a:t>CH</a:t>
                      </a:r>
                      <a:r>
                        <a:rPr lang="id-ID" sz="2400" b="1" baseline="-25000">
                          <a:latin typeface="Calibri"/>
                          <a:ea typeface="Times New Roman"/>
                          <a:cs typeface="Times New Roman"/>
                        </a:rPr>
                        <a:t>2</a:t>
                      </a:r>
                      <a:r>
                        <a:rPr lang="id-ID" sz="2400" b="1">
                          <a:latin typeface="Calibri"/>
                          <a:ea typeface="Times New Roman"/>
                          <a:cs typeface="Times New Roman"/>
                        </a:rPr>
                        <a:t>OH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−114.1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4.93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78.3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38.6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347">
                <a:tc>
                  <a:txBody>
                    <a:bodyPr/>
                    <a:lstStyle/>
                    <a:p>
                      <a:r>
                        <a:rPr lang="id-ID" sz="2400" b="1">
                          <a:latin typeface="Calibri"/>
                          <a:ea typeface="Times New Roman"/>
                          <a:cs typeface="Times New Roman"/>
                        </a:rPr>
                        <a:t>H</a:t>
                      </a:r>
                      <a:r>
                        <a:rPr lang="id-ID" sz="2400" b="1" baseline="-25000">
                          <a:latin typeface="Calibri"/>
                          <a:ea typeface="Times New Roman"/>
                          <a:cs typeface="Times New Roman"/>
                        </a:rPr>
                        <a:t>2</a:t>
                      </a:r>
                      <a:r>
                        <a:rPr lang="id-ID" sz="2400" b="1">
                          <a:latin typeface="Calibri"/>
                          <a:ea typeface="Times New Roman"/>
                          <a:cs typeface="Times New Roman"/>
                        </a:rPr>
                        <a:t>O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0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6.01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100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40.7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347">
                <a:tc>
                  <a:txBody>
                    <a:bodyPr/>
                    <a:lstStyle/>
                    <a:p>
                      <a:r>
                        <a:rPr lang="id-ID" sz="2400" b="1">
                          <a:latin typeface="Calibri"/>
                          <a:ea typeface="Times New Roman"/>
                          <a:cs typeface="Times New Roman"/>
                        </a:rPr>
                        <a:t>Na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97.8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2.6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883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97.4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347">
                <a:tc>
                  <a:txBody>
                    <a:bodyPr/>
                    <a:lstStyle/>
                    <a:p>
                      <a:r>
                        <a:rPr lang="id-ID" sz="2400" b="1">
                          <a:latin typeface="Calibri"/>
                          <a:ea typeface="Times New Roman"/>
                          <a:cs typeface="Times New Roman"/>
                        </a:rPr>
                        <a:t>NaF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996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33.4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1704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id-ID" sz="2400" b="1">
                          <a:latin typeface="Calibri"/>
                          <a:ea typeface="Times New Roman"/>
                          <a:cs typeface="Times New Roman"/>
                        </a:rPr>
                        <a:t>176.1 </a:t>
                      </a:r>
                      <a:endParaRPr lang="en-US"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2588</TotalTime>
  <Words>464</Words>
  <Application>Microsoft Office PowerPoint</Application>
  <PresentationFormat>On-screen Show (4:3)</PresentationFormat>
  <Paragraphs>159</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Ilmu kimia zat padat secara komprehensif  A. Ontologi ilmu kimia zat padat adalah … B. Epistemologi ilmu kimia zat padat adalah …  C. Aksiologi ilmu kimia zat padat adalah …  D. Ilmu kimia zat padat dimulai Sejak  penggunaan …  </vt:lpstr>
      <vt:lpstr>1. Keadaan materi apa saja? 2. Apa perbedaan keadaan Gas, Cair dan Padat? 3. Apa keadaan air (H2O)?  4. Faktor apa saja yang mempengaruhi perubahan fase?  5. Mengapa padatan bersifat kaku dan memiliki bentuk yang tertentu?   </vt:lpstr>
      <vt:lpstr>Slide 4</vt:lpstr>
      <vt:lpstr>Sifat materi berdasarkan wujudnya</vt:lpstr>
      <vt:lpstr>Perubahan wujud Zat </vt:lpstr>
      <vt:lpstr>Perubahan keadaan air dan proses perubahan saat terjadi perubahan temperatur</vt:lpstr>
      <vt:lpstr>Diagram fasa air dan larutan</vt:lpstr>
      <vt:lpstr>Tabel 1.2. Titik leleh dan didih serta Entalpi peleburan dan penguapan dari berbagai zat. </vt:lpstr>
      <vt:lpstr>Slide 10</vt:lpstr>
      <vt:lpstr>Slide 11</vt:lpstr>
      <vt:lpstr>Slide 12</vt:lpstr>
      <vt:lpstr>Slide 13</vt:lpstr>
      <vt:lpstr>TYPES OF SOLIDS</vt:lpstr>
      <vt:lpstr>Slide 15</vt:lpstr>
      <vt:lpstr>Slide 16</vt:lpstr>
    </vt:vector>
  </TitlesOfParts>
  <Company>Sony Electronics,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 – MENGAPA - BAGAIMANA</dc:title>
  <dc:creator>Sony Electronic, Inc</dc:creator>
  <cp:lastModifiedBy>WINXP</cp:lastModifiedBy>
  <cp:revision>78</cp:revision>
  <dcterms:created xsi:type="dcterms:W3CDTF">2008-10-13T22:04:06Z</dcterms:created>
  <dcterms:modified xsi:type="dcterms:W3CDTF">2018-03-01T04:45:42Z</dcterms:modified>
</cp:coreProperties>
</file>