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92" r:id="rId3"/>
    <p:sldId id="317" r:id="rId4"/>
    <p:sldId id="326" r:id="rId5"/>
    <p:sldId id="328" r:id="rId6"/>
    <p:sldId id="327" r:id="rId7"/>
    <p:sldId id="329" r:id="rId8"/>
    <p:sldId id="330" r:id="rId9"/>
    <p:sldId id="339" r:id="rId10"/>
    <p:sldId id="342" r:id="rId11"/>
    <p:sldId id="340" r:id="rId12"/>
    <p:sldId id="341" r:id="rId13"/>
    <p:sldId id="343" r:id="rId14"/>
    <p:sldId id="348" r:id="rId15"/>
    <p:sldId id="349" r:id="rId16"/>
    <p:sldId id="344" r:id="rId17"/>
    <p:sldId id="351" r:id="rId18"/>
    <p:sldId id="345" r:id="rId19"/>
    <p:sldId id="346" r:id="rId20"/>
    <p:sldId id="297" r:id="rId21"/>
    <p:sldId id="26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00"/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40" autoAdjust="0"/>
    <p:restoredTop sz="96327" autoAdjust="0"/>
  </p:normalViewPr>
  <p:slideViewPr>
    <p:cSldViewPr>
      <p:cViewPr varScale="1">
        <p:scale>
          <a:sx n="54" d="100"/>
          <a:sy n="54" d="100"/>
        </p:scale>
        <p:origin x="-9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92C4-BB66-4986-BE7E-68B29391C155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4430-CD0F-43DF-B4B3-CE904DF4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27463-1E35-471F-A1A0-08C8E4234B46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B8A3-24A5-40A6-9DDB-31546B796A3A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87A6-A368-4BCC-B030-9FEEF1474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C8E8-6992-4C4C-A48D-350418F498B5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1F54-3D3A-4100-BBEA-268C7DCDB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0092-E016-42CC-9E81-8D06D981ABE4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CEDC-4C45-4256-B8D9-85DE246B3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AF74-D01B-4489-A735-67A6DE719E56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6B90-F620-4AA6-9CEB-F7F2D44DE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CA90-5D12-435F-9514-094ECF7790E6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182B-1C8E-4492-8164-C0F0E6C0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FD1C-3F42-4975-BCD5-CAE619DA112C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7986-3349-4DDD-A7DC-2112FEAB2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2F4A-B603-4525-8BF7-DAB47BCE5FA7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35A0-87E0-4342-8DC7-EA0E412C5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6A30-3B5B-462D-8DA6-2D512A17F179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4248-F2FF-4950-AB2B-8B7FDC8E2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0BB3-D96E-40C2-BF6C-46C9DE552C63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8F8B-E38A-4083-8D1C-1CC18FF9E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2B7A-EB7E-437B-A503-C3238BA57C64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12C-D297-4418-AA03-D6F3FDE89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C901-28AB-48A2-B9EC-FD13171578C1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BDAD-D201-4204-9246-50316239F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74997-3BF2-428C-889F-331ADF91E019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33A63-B0B9-4296-BC9F-C8C35DEC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185932" y="4857760"/>
            <a:ext cx="374365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b="1" smtClean="0">
                <a:solidFill>
                  <a:srgbClr val="0000FF"/>
                </a:solidFill>
                <a:latin typeface="Rockwell" pitchFamily="18" charset="0"/>
              </a:rPr>
              <a:t>Oleh</a:t>
            </a:r>
            <a:endParaRPr lang="en-US" sz="2000" b="1" smtClean="0">
              <a:solidFill>
                <a:srgbClr val="0000FF"/>
              </a:solidFill>
              <a:latin typeface="Rockwell" pitchFamily="18" charset="0"/>
            </a:endParaRPr>
          </a:p>
          <a:p>
            <a:endParaRPr lang="en-US" sz="2000" b="1">
              <a:solidFill>
                <a:srgbClr val="0000FF"/>
              </a:solidFill>
              <a:latin typeface="Rockwell" pitchFamily="18" charset="0"/>
            </a:endParaRPr>
          </a:p>
          <a:p>
            <a:r>
              <a:rPr lang="en-US" sz="2000" b="1" smtClean="0">
                <a:solidFill>
                  <a:srgbClr val="0000FF"/>
                </a:solidFill>
                <a:latin typeface="Rockwell" pitchFamily="18" charset="0"/>
              </a:rPr>
              <a:t>Dr. H. Harun Nasrudin, M.S.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Rockwell" pitchFamily="18" charset="0"/>
              </a:rPr>
              <a:t> 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Rockwell" pitchFamily="18" charset="0"/>
              </a:rPr>
              <a:t>Samik, S.Si., M.Si.</a:t>
            </a:r>
            <a:endParaRPr lang="en-US" sz="2000" b="1">
              <a:solidFill>
                <a:srgbClr val="0000FF"/>
              </a:solidFill>
              <a:latin typeface="Rockwel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9124" y="0"/>
            <a:ext cx="4714876" cy="2800767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Karakterisasi zat padat dengan </a:t>
            </a:r>
            <a:r>
              <a:rPr lang="id-ID" sz="4400" b="1" smtClean="0">
                <a:solidFill>
                  <a:srgbClr val="FF0000"/>
                </a:solidFill>
              </a:rPr>
              <a:t>Analisis Termal</a:t>
            </a:r>
            <a:endParaRPr lang="en-US" sz="44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6000768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357826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357562"/>
            <a:ext cx="5786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>
            <a:lum bright="-20000" contrast="40000"/>
          </a:blip>
          <a:srcRect/>
          <a:stretch>
            <a:fillRect/>
          </a:stretch>
        </p:blipFill>
        <p:spPr bwMode="auto">
          <a:xfrm>
            <a:off x="0" y="4143380"/>
            <a:ext cx="335755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ampfir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143248"/>
            <a:ext cx="2000251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56" y="-24"/>
            <a:ext cx="8229600" cy="725470"/>
          </a:xfrm>
        </p:spPr>
        <p:txBody>
          <a:bodyPr/>
          <a:lstStyle/>
          <a:p>
            <a:r>
              <a:rPr lang="id-ID" sz="4000" b="1" i="1" smtClean="0"/>
              <a:t>Thermal Gravimetric Analysis</a:t>
            </a:r>
            <a:r>
              <a:rPr lang="id-ID" sz="4000" b="1" smtClean="0"/>
              <a:t> (</a:t>
            </a:r>
            <a:r>
              <a:rPr lang="id-ID" sz="4000" b="1" i="1" smtClean="0"/>
              <a:t>TGA</a:t>
            </a:r>
            <a:r>
              <a:rPr lang="id-ID" sz="4000" b="1" smtClean="0"/>
              <a:t>)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/>
          <a:lstStyle/>
          <a:p>
            <a:pPr>
              <a:buNone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id-ID" smtClean="0"/>
              <a:t>Teknik </a:t>
            </a:r>
            <a:r>
              <a:rPr lang="id-ID" smtClean="0"/>
              <a:t>ini dapat digunakan untuk menentukan kemurnian sampel, perilaku dekomposisi, degradasi thermal, reaksi kimia yang melibatkan perubahan berat materi akibat absorpsi, desorpsi, dan kinetika kimia</a:t>
            </a:r>
            <a:r>
              <a:rPr lang="en-US" smtClean="0"/>
              <a:t>. </a:t>
            </a:r>
            <a:r>
              <a:rPr lang="id-ID" smtClean="0"/>
              <a:t>Data TGA yang didiferensialkan merupakan DTG (</a:t>
            </a:r>
            <a:r>
              <a:rPr lang="id-ID" i="1" smtClean="0"/>
              <a:t>Differential Thermal Gravimetric</a:t>
            </a:r>
            <a:r>
              <a:rPr lang="id-ID" smtClean="0"/>
              <a:t>)</a:t>
            </a:r>
            <a:r>
              <a:rPr lang="en-US" smtClean="0"/>
              <a:t>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/>
          <a:lstStyle/>
          <a:p>
            <a:r>
              <a:rPr lang="en-US" sz="3600" b="1" smtClean="0"/>
              <a:t>Hasil karakterisasi dengan TGA dan DTG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86" y="3500438"/>
            <a:ext cx="4786314" cy="3357562"/>
          </a:xfrm>
        </p:spPr>
        <p:txBody>
          <a:bodyPr/>
          <a:lstStyle/>
          <a:p>
            <a:r>
              <a:rPr lang="id-ID" sz="2800" b="1" smtClean="0"/>
              <a:t>Kurva TG</a:t>
            </a:r>
            <a:r>
              <a:rPr lang="en-US" sz="2800" b="1" smtClean="0"/>
              <a:t>A</a:t>
            </a:r>
            <a:r>
              <a:rPr lang="id-ID" sz="2800" b="1" smtClean="0"/>
              <a:t> dan DTG dari kayu putih yang diawali dengan ultrasound dalam: (a) larutan </a:t>
            </a:r>
            <a:r>
              <a:rPr lang="en-US" sz="2800" b="1" smtClean="0"/>
              <a:t>air </a:t>
            </a:r>
            <a:r>
              <a:rPr lang="id-ID" sz="2800" b="1" smtClean="0"/>
              <a:t>soda; (B) larutan asam asetat; (C) air suling </a:t>
            </a:r>
            <a:r>
              <a:rPr lang="en-US" sz="2800" b="1" smtClean="0"/>
              <a:t>(He dkk., 2017).</a:t>
            </a:r>
            <a:endParaRPr lang="en-US" sz="2800" b="1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571480"/>
            <a:ext cx="75724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0" y="3357562"/>
            <a:ext cx="43576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54098"/>
          </a:xfrm>
        </p:spPr>
        <p:txBody>
          <a:bodyPr/>
          <a:lstStyle/>
          <a:p>
            <a:r>
              <a:rPr lang="id-ID" sz="3200" smtClean="0"/>
              <a:t>Kuva </a:t>
            </a:r>
            <a:r>
              <a:rPr lang="id-ID" sz="3200" i="1" smtClean="0"/>
              <a:t>TGA</a:t>
            </a:r>
            <a:r>
              <a:rPr lang="id-ID" sz="3200" smtClean="0"/>
              <a:t> dari sampel </a:t>
            </a:r>
            <a:r>
              <a:rPr lang="id-ID" sz="3200" smtClean="0">
                <a:sym typeface="Symbol"/>
              </a:rPr>
              <a:t></a:t>
            </a:r>
            <a:r>
              <a:rPr lang="id-ID" sz="3200" smtClean="0"/>
              <a:t>-Mo</a:t>
            </a:r>
            <a:r>
              <a:rPr lang="id-ID" sz="3200" baseline="-25000" smtClean="0"/>
              <a:t>2</a:t>
            </a:r>
            <a:r>
              <a:rPr lang="id-ID" sz="3200" smtClean="0"/>
              <a:t>N nanokristalin </a:t>
            </a:r>
            <a:r>
              <a:rPr lang="en-US" sz="3200" smtClean="0"/>
              <a:t>(</a:t>
            </a:r>
            <a:r>
              <a:rPr lang="id-ID" sz="3200" smtClean="0"/>
              <a:t>Maa</a:t>
            </a:r>
            <a:r>
              <a:rPr lang="en-US" sz="3200" smtClean="0"/>
              <a:t> dan </a:t>
            </a:r>
            <a:r>
              <a:rPr lang="id-ID" sz="3200" smtClean="0"/>
              <a:t>Du</a:t>
            </a:r>
            <a:r>
              <a:rPr lang="en-US" sz="3200" smtClean="0"/>
              <a:t>, </a:t>
            </a:r>
            <a:r>
              <a:rPr lang="id-ID" sz="3200" smtClean="0"/>
              <a:t>2008)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43314"/>
            <a:ext cx="9144000" cy="3214686"/>
          </a:xfrm>
        </p:spPr>
        <p:txBody>
          <a:bodyPr/>
          <a:lstStyle/>
          <a:p>
            <a:pPr marL="0" indent="0">
              <a:buNone/>
            </a:pPr>
            <a:r>
              <a:rPr lang="en-US" sz="2800" smtClean="0"/>
              <a:t>Akan </a:t>
            </a:r>
            <a:r>
              <a:rPr lang="en-US" sz="2800" smtClean="0"/>
              <a:t>tetapi, kuantitas air yang teradsorpsi ini sangatlah kecil. Oksidasi dari sampel </a:t>
            </a:r>
            <a:r>
              <a:rPr lang="id-ID" sz="2800" smtClean="0">
                <a:sym typeface="Symbol"/>
              </a:rPr>
              <a:t></a:t>
            </a:r>
            <a:r>
              <a:rPr lang="en-US" sz="2800" smtClean="0"/>
              <a:t>-Mo</a:t>
            </a:r>
            <a:r>
              <a:rPr lang="en-US" sz="2800" baseline="-25000" smtClean="0"/>
              <a:t>2</a:t>
            </a:r>
            <a:r>
              <a:rPr lang="en-US" sz="2800" smtClean="0"/>
              <a:t>N nanokristalin mulai terjadi pada temperatur sekitar 400 </a:t>
            </a:r>
            <a:r>
              <a:rPr lang="en-US" sz="2800" baseline="30000" smtClean="0"/>
              <a:t>o</a:t>
            </a:r>
            <a:r>
              <a:rPr lang="en-US" sz="2800" smtClean="0"/>
              <a:t>C, yang mengindikasikan bahwa sampel teroksidasi oleh oksigen membentuk molibdenum trioksida dan nitrogen oksida</a:t>
            </a:r>
            <a:r>
              <a:rPr lang="en-US" sz="2800" smtClean="0"/>
              <a:t>. </a:t>
            </a:r>
            <a:r>
              <a:rPr lang="en-US" sz="2800" smtClean="0"/>
              <a:t>Laju oksidasi </a:t>
            </a:r>
            <a:r>
              <a:rPr lang="en-US" sz="2800" smtClean="0"/>
              <a:t>sampel berjalan lebih cepat hingga akhirnya sampel dapat teroksidasi secara sempurna pada temperatur 600 </a:t>
            </a:r>
            <a:r>
              <a:rPr lang="en-US" sz="2800" baseline="30000" smtClean="0"/>
              <a:t>o</a:t>
            </a:r>
            <a:r>
              <a:rPr lang="en-US" sz="2800" smtClean="0"/>
              <a:t>C. </a:t>
            </a:r>
            <a:endParaRPr lang="en-US" sz="2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7711" cy="346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0" y="17144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smtClean="0"/>
              <a:t>B</a:t>
            </a:r>
            <a:r>
              <a:rPr lang="id-ID" sz="2000" b="1" smtClean="0"/>
              <a:t>erat sampel tidak mengalami perubahan secara signifikan di bawah temperatur 400 </a:t>
            </a:r>
            <a:r>
              <a:rPr lang="id-ID" sz="2000" b="1" baseline="30000" smtClean="0"/>
              <a:t>o</a:t>
            </a:r>
            <a:r>
              <a:rPr lang="id-ID" sz="2000" b="1" smtClean="0"/>
              <a:t>C</a:t>
            </a:r>
            <a:r>
              <a:rPr lang="id-ID" sz="2000" b="1" smtClean="0"/>
              <a:t>. </a:t>
            </a:r>
            <a:r>
              <a:rPr lang="en-US" sz="2000" b="1" smtClean="0"/>
              <a:t>Terjadinya </a:t>
            </a:r>
            <a:r>
              <a:rPr lang="en-US" sz="2000" b="1" smtClean="0"/>
              <a:t>evaporasi air yang teradsorpsi pada permukaan sampel. </a:t>
            </a:r>
            <a:endParaRPr lang="en-US" sz="2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54098"/>
          </a:xfrm>
        </p:spPr>
        <p:txBody>
          <a:bodyPr/>
          <a:lstStyle/>
          <a:p>
            <a:r>
              <a:rPr lang="id-ID" sz="3200" smtClean="0"/>
              <a:t>Kuva </a:t>
            </a:r>
            <a:r>
              <a:rPr lang="id-ID" sz="3200" i="1" smtClean="0"/>
              <a:t>TGA</a:t>
            </a:r>
            <a:r>
              <a:rPr lang="id-ID" sz="3200" smtClean="0"/>
              <a:t> dari sampel </a:t>
            </a:r>
            <a:r>
              <a:rPr lang="id-ID" sz="3200" smtClean="0">
                <a:sym typeface="Symbol"/>
              </a:rPr>
              <a:t></a:t>
            </a:r>
            <a:r>
              <a:rPr lang="id-ID" sz="3200" smtClean="0"/>
              <a:t>-Mo</a:t>
            </a:r>
            <a:r>
              <a:rPr lang="id-ID" sz="3200" baseline="-25000" smtClean="0"/>
              <a:t>2</a:t>
            </a:r>
            <a:r>
              <a:rPr lang="id-ID" sz="3200" smtClean="0"/>
              <a:t>N nanokristalin </a:t>
            </a:r>
            <a:r>
              <a:rPr lang="en-US" sz="3200" smtClean="0"/>
              <a:t>(</a:t>
            </a:r>
            <a:r>
              <a:rPr lang="id-ID" sz="3200" smtClean="0"/>
              <a:t>Maa</a:t>
            </a:r>
            <a:r>
              <a:rPr lang="en-US" sz="3200" smtClean="0"/>
              <a:t> dan </a:t>
            </a:r>
            <a:r>
              <a:rPr lang="id-ID" sz="3200" smtClean="0"/>
              <a:t>Du</a:t>
            </a:r>
            <a:r>
              <a:rPr lang="en-US" sz="3200" smtClean="0"/>
              <a:t>, </a:t>
            </a:r>
            <a:r>
              <a:rPr lang="id-ID" sz="3200" smtClean="0"/>
              <a:t>2008)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876"/>
            <a:ext cx="9144000" cy="3286124"/>
          </a:xfrm>
        </p:spPr>
        <p:txBody>
          <a:bodyPr/>
          <a:lstStyle/>
          <a:p>
            <a:pPr marL="52388" indent="-52388">
              <a:buNone/>
            </a:pPr>
            <a:r>
              <a:rPr lang="en-US" sz="2400" smtClean="0"/>
              <a:t>Berat </a:t>
            </a:r>
            <a:r>
              <a:rPr lang="en-US" sz="2400" smtClean="0"/>
              <a:t>sampel dapat dikatakan hampir konstan, terlihat pada profil kurva </a:t>
            </a:r>
            <a:r>
              <a:rPr lang="en-US" sz="2400" i="1" smtClean="0"/>
              <a:t>TGA</a:t>
            </a:r>
            <a:r>
              <a:rPr lang="en-US" sz="2400" smtClean="0"/>
              <a:t> ketika temperatur berada di antara 600-750 </a:t>
            </a:r>
            <a:r>
              <a:rPr lang="en-US" sz="2400" baseline="30000" smtClean="0"/>
              <a:t>o</a:t>
            </a:r>
            <a:r>
              <a:rPr lang="en-US" sz="2400" smtClean="0"/>
              <a:t>C yang menunjukkan tidak adanya perubahan berat. Ketika temperatur melampaui 750 </a:t>
            </a:r>
            <a:r>
              <a:rPr lang="en-US" sz="2400" baseline="30000" smtClean="0"/>
              <a:t>o</a:t>
            </a:r>
            <a:r>
              <a:rPr lang="en-US" sz="2400" smtClean="0"/>
              <a:t>C, berat sampel menjadi semakin lebih kecil karena molibdenum trioksida terevaporasi pada temperatur tinggi (sekitar 740 </a:t>
            </a:r>
            <a:r>
              <a:rPr lang="en-US" sz="2400" baseline="30000" smtClean="0"/>
              <a:t>o</a:t>
            </a:r>
            <a:r>
              <a:rPr lang="en-US" sz="2400" smtClean="0"/>
              <a:t>C). Sampel dapat teroksidasi secara sempurna pada suhu sekitar 600 </a:t>
            </a:r>
            <a:r>
              <a:rPr lang="en-US" sz="2400" baseline="30000" smtClean="0"/>
              <a:t>o</a:t>
            </a:r>
            <a:r>
              <a:rPr lang="en-US" sz="2400" smtClean="0"/>
              <a:t>C karena ukuran partikelnya yang </a:t>
            </a:r>
            <a:r>
              <a:rPr lang="en-US" sz="2400" i="1" smtClean="0"/>
              <a:t>ultrafine</a:t>
            </a:r>
            <a:r>
              <a:rPr lang="en-US" sz="2400" smtClean="0"/>
              <a:t> (nanokristalin). Akan tetapi, sampel ini cenderung memiliki stabilitas termal yang bagus pada suhu di bawah 400 </a:t>
            </a:r>
            <a:r>
              <a:rPr lang="en-US" sz="2400" baseline="30000" smtClean="0"/>
              <a:t>o</a:t>
            </a:r>
            <a:r>
              <a:rPr lang="en-US" sz="2400" smtClean="0"/>
              <a:t>C.</a:t>
            </a:r>
            <a:endParaRPr 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7711" cy="346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n-US" smtClean="0"/>
              <a:t>Temperature-dependent X-ray diffraction (TDXD)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1142984"/>
            <a:ext cx="914403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364"/>
            <a:ext cx="8229600" cy="725470"/>
          </a:xfrm>
        </p:spPr>
        <p:txBody>
          <a:bodyPr/>
          <a:lstStyle/>
          <a:p>
            <a:r>
              <a:rPr lang="id-ID" sz="4000" b="1" i="1" smtClean="0"/>
              <a:t>Differential Thermal Analysis (DTA)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None/>
            </a:pPr>
            <a:r>
              <a:rPr lang="de-DE" smtClean="0"/>
              <a:t>DTA merupakan suatu teknik pengukuran perbedaan temperatur antara sampel dan </a:t>
            </a:r>
            <a:r>
              <a:rPr lang="de-DE" i="1" smtClean="0"/>
              <a:t>reference</a:t>
            </a:r>
            <a:r>
              <a:rPr lang="de-DE" smtClean="0"/>
              <a:t> (material yang bersifat inert secara termal) sebagai fungsi waktu atau temperatur</a:t>
            </a:r>
            <a:r>
              <a:rPr lang="de-DE" smtClean="0"/>
              <a:t>. </a:t>
            </a:r>
            <a:endParaRPr lang="de-DE" smtClean="0"/>
          </a:p>
          <a:p>
            <a:pPr>
              <a:buNone/>
            </a:pPr>
            <a:r>
              <a:rPr lang="en-US" smtClean="0"/>
              <a:t>DTA lebih bermanfaat dibandingkan TGA. TGA mendeteksi </a:t>
            </a:r>
            <a:r>
              <a:rPr lang="en-US" smtClean="0"/>
              <a:t>efek yang </a:t>
            </a:r>
            <a:r>
              <a:rPr lang="en-US" smtClean="0"/>
              <a:t>melibatkan </a:t>
            </a:r>
            <a:r>
              <a:rPr lang="en-US" smtClean="0"/>
              <a:t>hanya perubahan </a:t>
            </a:r>
            <a:r>
              <a:rPr lang="en-US" smtClean="0"/>
              <a:t>massa </a:t>
            </a:r>
            <a:r>
              <a:rPr lang="en-US" smtClean="0"/>
              <a:t>saja. DTA juga dapat mendeteksi efek ini, namun juga dapat mendeteksi </a:t>
            </a:r>
            <a:r>
              <a:rPr lang="en-US" smtClean="0"/>
              <a:t>efek lainnya seperti transisi polimorfik, yang tidak melibatkan perubahan berat</a:t>
            </a:r>
            <a:r>
              <a:rPr lang="en-US" smtClean="0"/>
              <a:t>. 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857496"/>
          </a:xfrm>
        </p:spPr>
        <p:txBody>
          <a:bodyPr/>
          <a:lstStyle/>
          <a:p>
            <a:pPr marL="0" indent="0">
              <a:buNone/>
            </a:pPr>
            <a:r>
              <a:rPr lang="de-DE" smtClean="0"/>
              <a:t>Data yang </a:t>
            </a:r>
            <a:r>
              <a:rPr lang="de-DE" smtClean="0"/>
              <a:t>didapatkan </a:t>
            </a:r>
            <a:r>
              <a:rPr lang="de-DE" smtClean="0"/>
              <a:t>DTA </a:t>
            </a:r>
            <a:r>
              <a:rPr lang="de-DE" smtClean="0"/>
              <a:t>adalah </a:t>
            </a:r>
            <a:r>
              <a:rPr lang="id-ID" smtClean="0"/>
              <a:t>profil kurva temperatur sampel</a:t>
            </a:r>
            <a:r>
              <a:rPr lang="en-US" smtClean="0"/>
              <a:t> (T</a:t>
            </a:r>
            <a:r>
              <a:rPr lang="en-US" baseline="-25000" smtClean="0"/>
              <a:t>S</a:t>
            </a:r>
            <a:r>
              <a:rPr lang="en-US" smtClean="0"/>
              <a:t>)</a:t>
            </a:r>
            <a:r>
              <a:rPr lang="id-ID" smtClean="0"/>
              <a:t> terhadap waktu (atau temperatur)</a:t>
            </a:r>
            <a:r>
              <a:rPr lang="en-US" smtClean="0"/>
              <a:t> dan </a:t>
            </a:r>
            <a:r>
              <a:rPr lang="id-ID" smtClean="0"/>
              <a:t>profil kurva temperatur </a:t>
            </a:r>
            <a:r>
              <a:rPr lang="de-DE" i="1" smtClean="0"/>
              <a:t>reference </a:t>
            </a:r>
            <a:r>
              <a:rPr lang="de-DE" smtClean="0"/>
              <a:t>(</a:t>
            </a:r>
            <a:r>
              <a:rPr lang="en-US" smtClean="0"/>
              <a:t>T</a:t>
            </a:r>
            <a:r>
              <a:rPr lang="en-US" baseline="-25000" smtClean="0"/>
              <a:t>R</a:t>
            </a:r>
            <a:r>
              <a:rPr lang="id-ID" smtClean="0"/>
              <a:t>) terhadap waktu (atau temperatur)</a:t>
            </a:r>
            <a:r>
              <a:rPr lang="en-US" smtClean="0"/>
              <a:t>. </a:t>
            </a:r>
            <a:r>
              <a:rPr lang="id-ID" smtClean="0"/>
              <a:t>Perbedaan temperatur </a:t>
            </a:r>
            <a:r>
              <a:rPr lang="en-US" smtClean="0"/>
              <a:t>(DT) </a:t>
            </a:r>
            <a:r>
              <a:rPr lang="id-ID" smtClean="0"/>
              <a:t>antara sampel dan material </a:t>
            </a:r>
            <a:r>
              <a:rPr lang="id-ID" i="1" smtClean="0"/>
              <a:t>reference</a:t>
            </a:r>
            <a:r>
              <a:rPr lang="id-ID" smtClean="0"/>
              <a:t> inert </a:t>
            </a:r>
            <a:r>
              <a:rPr lang="id-ID" smtClean="0"/>
              <a:t>diekspresikan </a:t>
            </a:r>
            <a:r>
              <a:rPr lang="id-ID" smtClean="0"/>
              <a:t>sebagai:</a:t>
            </a:r>
            <a:r>
              <a:rPr lang="en-US" smtClean="0"/>
              <a:t> </a:t>
            </a:r>
            <a:r>
              <a:rPr lang="en-US" i="1" smtClean="0"/>
              <a:t>DT</a:t>
            </a:r>
            <a:r>
              <a:rPr lang="en-US" smtClean="0"/>
              <a:t> </a:t>
            </a:r>
            <a:r>
              <a:rPr lang="en-US" smtClean="0"/>
              <a:t>= </a:t>
            </a:r>
            <a:r>
              <a:rPr lang="en-US" i="1" smtClean="0"/>
              <a:t>T</a:t>
            </a:r>
            <a:r>
              <a:rPr lang="en-US" baseline="-25000" smtClean="0"/>
              <a:t>S</a:t>
            </a:r>
            <a:r>
              <a:rPr lang="en-US" smtClean="0"/>
              <a:t> - </a:t>
            </a:r>
            <a:r>
              <a:rPr lang="en-US" i="1" smtClean="0"/>
              <a:t>T</a:t>
            </a:r>
            <a:r>
              <a:rPr lang="en-US" baseline="-25000" smtClean="0"/>
              <a:t>R</a:t>
            </a:r>
            <a:endParaRPr lang="en-US" smtClean="0"/>
          </a:p>
          <a:p>
            <a:pPr>
              <a:buNone/>
            </a:pPr>
            <a:endParaRPr lang="en-US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434011" cy="395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r>
              <a:rPr lang="id-ID" smtClean="0"/>
              <a:t>Gambar </a:t>
            </a:r>
            <a:r>
              <a:rPr lang="en-US" smtClean="0"/>
              <a:t>Kurva </a:t>
            </a:r>
            <a:r>
              <a:rPr lang="en-US" smtClean="0"/>
              <a:t>DTA data pemanasan Ag Murni (10 K/menit): (a) suhu sampel dan </a:t>
            </a:r>
            <a:r>
              <a:rPr lang="de-DE" i="1" smtClean="0"/>
              <a:t>reference</a:t>
            </a:r>
            <a:r>
              <a:rPr lang="en-US" smtClean="0"/>
              <a:t>; (b) Sinyal DTA tergantung waktu dan suhu (Klančnik dkk., 2010)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5732497"/>
            <a:ext cx="8229600" cy="1268403"/>
          </a:xfrm>
        </p:spPr>
        <p:txBody>
          <a:bodyPr/>
          <a:lstStyle/>
          <a:p>
            <a:pPr>
              <a:buNone/>
            </a:pPr>
            <a:r>
              <a:rPr lang="id-ID" smtClean="0"/>
              <a:t>Profil kurva </a:t>
            </a:r>
            <a:r>
              <a:rPr lang="id-ID" i="1" smtClean="0"/>
              <a:t>TG</a:t>
            </a:r>
            <a:r>
              <a:rPr lang="id-ID" smtClean="0"/>
              <a:t>, </a:t>
            </a:r>
            <a:r>
              <a:rPr lang="id-ID" i="1" smtClean="0"/>
              <a:t>DTA</a:t>
            </a:r>
            <a:r>
              <a:rPr lang="id-ID" smtClean="0"/>
              <a:t>, dan </a:t>
            </a:r>
            <a:r>
              <a:rPr lang="id-ID" i="1" smtClean="0"/>
              <a:t>DTG</a:t>
            </a:r>
            <a:r>
              <a:rPr lang="id-ID" smtClean="0"/>
              <a:t> dari kompleks [Cu(pzdca)(H</a:t>
            </a:r>
            <a:r>
              <a:rPr lang="id-ID" baseline="-25000" smtClean="0"/>
              <a:t>2</a:t>
            </a:r>
            <a:r>
              <a:rPr lang="id-ID" smtClean="0"/>
              <a:t>O)(en)</a:t>
            </a:r>
            <a:r>
              <a:rPr lang="id-ID" baseline="-25000" smtClean="0"/>
              <a:t>2</a:t>
            </a:r>
            <a:r>
              <a:rPr lang="id-ID" smtClean="0"/>
              <a:t>·H</a:t>
            </a:r>
            <a:r>
              <a:rPr lang="id-ID" baseline="-25000" smtClean="0"/>
              <a:t>2</a:t>
            </a:r>
            <a:r>
              <a:rPr lang="id-ID" smtClean="0"/>
              <a:t>O] </a:t>
            </a:r>
            <a:r>
              <a:rPr lang="en-US" smtClean="0"/>
              <a:t>(</a:t>
            </a:r>
            <a:r>
              <a:rPr lang="id-ID" smtClean="0"/>
              <a:t>Yesilel</a:t>
            </a:r>
            <a:r>
              <a:rPr lang="en-US" smtClean="0"/>
              <a:t> dkk., </a:t>
            </a:r>
            <a:r>
              <a:rPr lang="id-ID" smtClean="0"/>
              <a:t>2008)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1"/>
            <a:ext cx="7215238" cy="578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0" y="2714620"/>
            <a:ext cx="8675688" cy="3441713"/>
          </a:xfrm>
        </p:spPr>
        <p:txBody>
          <a:bodyPr/>
          <a:lstStyle/>
          <a:p>
            <a:pPr marL="179388" algn="l" eaLnBrk="1" hangingPunct="1"/>
            <a:r>
              <a:rPr lang="en-US" sz="3200" b="1" smtClean="0"/>
              <a:t>1</a:t>
            </a:r>
            <a:r>
              <a:rPr lang="id-ID" sz="3200" b="1" smtClean="0"/>
              <a:t>.</a:t>
            </a:r>
            <a:r>
              <a:rPr lang="en-US" sz="3200" b="1" smtClean="0"/>
              <a:t> Apa saja manfaat karakterisasi zat padat</a:t>
            </a:r>
            <a:r>
              <a:rPr lang="id-ID" sz="3200" b="1" smtClean="0"/>
              <a:t>?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2. Sebutkan empat kategori teknik karakterisasi zat padat! </a:t>
            </a:r>
            <a:br>
              <a:rPr lang="en-US" sz="3200" b="1" smtClean="0"/>
            </a:br>
            <a:r>
              <a:rPr lang="en-US" sz="3200" b="1" smtClean="0"/>
              <a:t>3. Apa</a:t>
            </a:r>
            <a:r>
              <a:rPr lang="id-ID" sz="3200" b="1" smtClean="0"/>
              <a:t> </a:t>
            </a:r>
            <a:r>
              <a:rPr lang="en-US" sz="3200" b="1" smtClean="0"/>
              <a:t>dasar </a:t>
            </a:r>
            <a:r>
              <a:rPr lang="id-ID" sz="3200" b="1" smtClean="0"/>
              <a:t>teknik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id-ID" sz="3200" b="1" smtClean="0"/>
              <a:t>karakterisasi zat padat</a:t>
            </a:r>
            <a:r>
              <a:rPr lang="en-US" sz="3200" b="1" smtClean="0"/>
              <a:t>?</a:t>
            </a:r>
            <a:br>
              <a:rPr lang="en-US" sz="3200" b="1" smtClean="0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id-ID" sz="3200" b="1" smtClean="0"/>
              <a:t/>
            </a:r>
            <a:br>
              <a:rPr lang="id-ID" sz="3200" b="1" smtClean="0"/>
            </a:br>
            <a:endParaRPr lang="en-US" sz="3200" b="1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428750" y="2393950"/>
            <a:ext cx="714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2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57388" y="694307"/>
            <a:ext cx="707233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smtClean="0">
                <a:solidFill>
                  <a:srgbClr val="00B050"/>
                </a:solidFill>
              </a:rPr>
              <a:t>Refresh </a:t>
            </a:r>
            <a:r>
              <a:rPr lang="en-US" sz="3200" b="1" smtClean="0">
                <a:solidFill>
                  <a:srgbClr val="00B050"/>
                </a:solidFill>
              </a:rPr>
              <a:t>materi sebelumnya.</a:t>
            </a:r>
          </a:p>
          <a:p>
            <a:pPr>
              <a:spcBef>
                <a:spcPct val="50000"/>
              </a:spcBef>
            </a:pPr>
            <a:r>
              <a:rPr lang="en-US" sz="3200" b="1" smtClean="0"/>
              <a:t>Mari jawab pertanyaan</a:t>
            </a:r>
            <a:r>
              <a:rPr lang="en-GB" sz="3200" b="1" smtClean="0"/>
              <a:t> sbb:</a:t>
            </a:r>
          </a:p>
          <a:p>
            <a:pPr>
              <a:spcBef>
                <a:spcPct val="50000"/>
              </a:spcBef>
            </a:pPr>
            <a:r>
              <a:rPr lang="en-US" b="1"/>
              <a:t>Untuk saat ini </a:t>
            </a:r>
            <a:r>
              <a:rPr lang="en-US" sz="2400" b="1" smtClean="0">
                <a:solidFill>
                  <a:srgbClr val="FFC000"/>
                </a:solidFill>
              </a:rPr>
              <a:t>menjawab adalah emas</a:t>
            </a:r>
            <a:r>
              <a:rPr lang="en-US" b="1" smtClean="0">
                <a:solidFill>
                  <a:srgbClr val="FFC000"/>
                </a:solidFill>
              </a:rPr>
              <a:t> </a:t>
            </a:r>
            <a:r>
              <a:rPr lang="en-US" b="1" smtClean="0"/>
              <a:t>(bukan diam)  (: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220" y="3714752"/>
            <a:ext cx="4301060" cy="313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4"/>
          <p:cNvSpPr txBox="1">
            <a:spLocks noChangeArrowheads="1"/>
          </p:cNvSpPr>
          <p:nvPr/>
        </p:nvSpPr>
        <p:spPr bwMode="gray">
          <a:xfrm>
            <a:off x="1285852" y="239713"/>
            <a:ext cx="744063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smtClean="0"/>
              <a:t>Referensi</a:t>
            </a:r>
            <a:endParaRPr lang="en-US" sz="4400" b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571868" y="935164"/>
            <a:ext cx="5283387" cy="4851287"/>
            <a:chOff x="5008850" y="885462"/>
            <a:chExt cx="3920868" cy="3068558"/>
          </a:xfrm>
        </p:grpSpPr>
        <p:sp>
          <p:nvSpPr>
            <p:cNvPr id="22" name="TextBox 21"/>
            <p:cNvSpPr txBox="1"/>
            <p:nvPr/>
          </p:nvSpPr>
          <p:spPr>
            <a:xfrm>
              <a:off x="5114880" y="885462"/>
              <a:ext cx="3814838" cy="447755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smtClean="0"/>
                <a:t>Buku ajar kimia </a:t>
              </a:r>
              <a:r>
                <a:rPr lang="en-US" sz="2000" b="1" smtClean="0"/>
                <a:t>zat padat, </a:t>
              </a:r>
            </a:p>
            <a:p>
              <a:pPr algn="ctr"/>
              <a:r>
                <a:rPr lang="en-US" sz="2000" b="1" smtClean="0"/>
                <a:t>buku referensi lainnya, dan artikel ilmiah</a:t>
              </a:r>
              <a:endParaRPr lang="en-US" sz="2000" b="1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4880" y="1378403"/>
              <a:ext cx="1065989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8696" r="4427"/>
            <a:stretch>
              <a:fillRect/>
            </a:stretch>
          </p:blipFill>
          <p:spPr bwMode="auto">
            <a:xfrm>
              <a:off x="6281211" y="1359115"/>
              <a:ext cx="114300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06588" y="1378403"/>
              <a:ext cx="1142976" cy="1492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61865" y="3231040"/>
              <a:ext cx="1554209" cy="72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/>
            <a:srcRect t="75000" r="7746"/>
            <a:stretch>
              <a:fillRect/>
            </a:stretch>
          </p:blipFill>
          <p:spPr bwMode="auto">
            <a:xfrm>
              <a:off x="5008850" y="2914736"/>
              <a:ext cx="1247779" cy="357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34226" y="2914736"/>
              <a:ext cx="2438692" cy="53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/>
          <a:srcRect r="-2632" b="62243"/>
          <a:stretch>
            <a:fillRect/>
          </a:stretch>
        </p:blipFill>
        <p:spPr bwMode="auto">
          <a:xfrm>
            <a:off x="3676998" y="5233267"/>
            <a:ext cx="5109844" cy="14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/>
          <a:srcRect l="52734" t="36562" r="29688" b="21250"/>
          <a:stretch>
            <a:fillRect/>
          </a:stretch>
        </p:blipFill>
        <p:spPr bwMode="auto">
          <a:xfrm>
            <a:off x="71422" y="1250165"/>
            <a:ext cx="3500446" cy="52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Samik, Harun N</a:t>
            </a:r>
            <a:r>
              <a:rPr lang="en-US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-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UNIVERSITAS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NEGERI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SURABAYA</a:t>
            </a:r>
          </a:p>
        </p:txBody>
      </p:sp>
      <p:pic>
        <p:nvPicPr>
          <p:cNvPr id="15363" name="Picture 5" descr="logo_unes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88" y="642938"/>
            <a:ext cx="18002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14313" y="800100"/>
            <a:ext cx="6596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CC0099"/>
                </a:solidFill>
              </a:rPr>
              <a:t>TERIMAKASIH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0" y="2714620"/>
            <a:ext cx="9144000" cy="3643338"/>
          </a:xfrm>
        </p:spPr>
        <p:txBody>
          <a:bodyPr/>
          <a:lstStyle/>
          <a:p>
            <a:pPr marL="179388" algn="l" eaLnBrk="1" hangingPunct="1"/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1</a:t>
            </a:r>
            <a:r>
              <a:rPr lang="id-ID" sz="3200" b="1" smtClean="0"/>
              <a:t>. </a:t>
            </a:r>
            <a:r>
              <a:rPr lang="en-US" sz="3200" b="1" smtClean="0"/>
              <a:t>Apa manfaat analisis termal pada kimia zat padat</a:t>
            </a:r>
            <a:r>
              <a:rPr lang="id-ID" sz="3200" b="1" smtClean="0"/>
              <a:t>?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2. </a:t>
            </a:r>
            <a:r>
              <a:rPr lang="id-ID" sz="3200" b="1" smtClean="0"/>
              <a:t>Sebutkan </a:t>
            </a:r>
            <a:r>
              <a:rPr lang="en-US" sz="3200" b="1" smtClean="0"/>
              <a:t>8</a:t>
            </a:r>
            <a:r>
              <a:rPr lang="id-ID" sz="3200" b="1" smtClean="0"/>
              <a:t> macam teknik analisis termal dan sifat yang diukurnya!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3. Apa perbedaan TGA dan DTA?</a:t>
            </a:r>
            <a:br>
              <a:rPr lang="en-US" sz="3200" b="1" smtClean="0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id-ID" sz="3200" b="1" smtClean="0"/>
              <a:t/>
            </a:r>
            <a:br>
              <a:rPr lang="id-ID" sz="3200" b="1" smtClean="0"/>
            </a:br>
            <a:endParaRPr lang="en-US" sz="3200" b="1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428750" y="2393950"/>
            <a:ext cx="714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2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57388" y="857232"/>
            <a:ext cx="707233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B050"/>
                </a:solidFill>
              </a:rPr>
              <a:t>Materi pertemuan ke 7.</a:t>
            </a:r>
          </a:p>
          <a:p>
            <a:pPr>
              <a:spcBef>
                <a:spcPct val="50000"/>
              </a:spcBef>
            </a:pPr>
            <a:r>
              <a:rPr lang="en-US" sz="3200" b="1" smtClean="0"/>
              <a:t>Mari jawab pertanyaan</a:t>
            </a:r>
            <a:r>
              <a:rPr lang="en-GB" sz="3200" b="1" smtClean="0"/>
              <a:t> sbb:</a:t>
            </a:r>
          </a:p>
          <a:p>
            <a:pPr>
              <a:spcBef>
                <a:spcPct val="50000"/>
              </a:spcBef>
            </a:pPr>
            <a:r>
              <a:rPr lang="en-US" b="1"/>
              <a:t>Untuk saat ini </a:t>
            </a:r>
            <a:r>
              <a:rPr lang="en-US" sz="2400" b="1" smtClean="0">
                <a:solidFill>
                  <a:srgbClr val="FFC000"/>
                </a:solidFill>
              </a:rPr>
              <a:t>menjawab adalah emas</a:t>
            </a:r>
            <a:r>
              <a:rPr lang="en-US" b="1" smtClean="0">
                <a:solidFill>
                  <a:srgbClr val="FFC000"/>
                </a:solidFill>
              </a:rPr>
              <a:t> </a:t>
            </a:r>
            <a:r>
              <a:rPr lang="en-US" b="1" smtClean="0"/>
              <a:t>(bukan diam)  (: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1538" y="0"/>
            <a:ext cx="8072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Karakterisasi zat padat</a:t>
            </a:r>
          </a:p>
        </p:txBody>
      </p:sp>
      <p:pic>
        <p:nvPicPr>
          <p:cNvPr id="6" name="Picture 5" descr="berfikir cemerl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8" y="1166261"/>
            <a:ext cx="1265537" cy="1476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Gambar Hasil Karakterisasi dengan instrumen apa?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lum bright="-20000" contrast="40000"/>
          </a:blip>
          <a:srcRect l="50037" r="2101" b="-336"/>
          <a:stretch>
            <a:fillRect/>
          </a:stretch>
        </p:blipFill>
        <p:spPr bwMode="auto">
          <a:xfrm>
            <a:off x="5214910" y="928670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500958" y="1857364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3613619" cy="275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000100" y="121442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790398"/>
            <a:ext cx="3286116" cy="306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428728" y="378619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614732"/>
            <a:ext cx="4067828" cy="324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7572396" y="4071942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smtClean="0"/>
              <a:t>Manfaat analisis termal pada </a:t>
            </a:r>
            <a:br>
              <a:rPr lang="en-US" b="1" smtClean="0"/>
            </a:br>
            <a:r>
              <a:rPr lang="en-US" b="1" smtClean="0"/>
              <a:t>kimia zat padat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smtClean="0"/>
              <a:t>Studi reaksi keadaan padat, dekomposisi termal , transisi fasa dan penentuan diagram fasa. </a:t>
            </a:r>
          </a:p>
          <a:p>
            <a:pPr marL="514350" indent="-514350">
              <a:buAutoNum type="arabicPeriod"/>
            </a:pPr>
            <a:r>
              <a:rPr lang="en-US" b="1" smtClean="0"/>
              <a:t>Mampu memberikan informasi dasar seperti kristalinitas, panas, ekspansi spesifik, serta jenis dekomposisi material yang terjadi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714488"/>
            <a:ext cx="885828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28600" lvl="0" indent="-228600" algn="just" eaLnBrk="0" hangingPunct="0">
              <a:defRPr/>
            </a:pPr>
            <a:r>
              <a:rPr lang="en-US" sz="2800" b="1" smtClean="0"/>
              <a:t>Analisis termal = pengukuran sifat material (seperti entalpi, kapasitas panas, massa dan koefisien ekspansi termal) sebagai fungsi dari suhu. </a:t>
            </a:r>
          </a:p>
          <a:p>
            <a:pPr marL="228600" lvl="0" indent="-228600" algn="just" eaLnBrk="0" hangingPunct="0">
              <a:defRPr/>
            </a:pPr>
            <a:r>
              <a:rPr lang="en-US" sz="2800" b="1" smtClean="0"/>
              <a:t>Analisis termal umumnya dilakukan dengan cara memanaskan sampel pada laju pemanasan konstan.</a:t>
            </a:r>
          </a:p>
          <a:p>
            <a:pPr marL="228600" lvl="0" indent="-228600" algn="just" eaLnBrk="0" hangingPunct="0">
              <a:defRPr/>
            </a:pPr>
            <a:r>
              <a:rPr lang="en-US" sz="2800" smtClean="0"/>
              <a:t>Komponen alat pada analisis termal meliputi ruang sampel, sensor untuk mengukur sifat-sifat sampel dan temperatur, alat pengontrol untuk mengatur kondisi parameter pengamatan (temperatur, laju, lingkungan), dan komputer untuk pengumpulan dan proses data.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494559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33" y="0"/>
            <a:ext cx="8645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/>
          <a:lstStyle/>
          <a:p>
            <a:pPr lvl="0"/>
            <a:r>
              <a:rPr lang="en-US" b="1" smtClean="0"/>
              <a:t>TGA </a:t>
            </a:r>
            <a:r>
              <a:rPr lang="en-US" b="1" smtClean="0"/>
              <a:t>dan DTA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43510"/>
          </a:xfrm>
        </p:spPr>
        <p:txBody>
          <a:bodyPr/>
          <a:lstStyle/>
          <a:p>
            <a:pPr>
              <a:buNone/>
            </a:pPr>
            <a:r>
              <a:rPr lang="id-ID" smtClean="0"/>
              <a:t>TGA merekam perubahan berat sampel sebagai fungsi dari suhu maupun waktu, sedangkan DTA mengukur perbedaan suhu, antara sampel dengan material referen yang inert sebagai fungsi dari suhu</a:t>
            </a:r>
            <a:r>
              <a:rPr lang="id-ID" smtClean="0"/>
              <a:t>. </a:t>
            </a:r>
            <a:endParaRPr lang="en-US" smtClean="0"/>
          </a:p>
          <a:p>
            <a:pPr>
              <a:buNone/>
            </a:pPr>
            <a:r>
              <a:rPr lang="id-ID" smtClean="0"/>
              <a:t>Teknik </a:t>
            </a:r>
            <a:r>
              <a:rPr lang="id-ID" smtClean="0"/>
              <a:t>yang berhubungan dengan DTA adalah DSC. Pada DSC, peralatan didisain untuk memungkinkan pengukuran kuantitatif perubahan entalpi yang timbul dalam sampel sebagai fungsi dari suhu maupun waktu</a:t>
            </a:r>
            <a:r>
              <a:rPr lang="id-ID" smtClean="0"/>
              <a:t>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56" y="-24"/>
            <a:ext cx="8229600" cy="725470"/>
          </a:xfrm>
        </p:spPr>
        <p:txBody>
          <a:bodyPr/>
          <a:lstStyle/>
          <a:p>
            <a:r>
              <a:rPr lang="id-ID" sz="4000" b="1" i="1" smtClean="0"/>
              <a:t>Thermal Gravimetric Analysis</a:t>
            </a:r>
            <a:r>
              <a:rPr lang="id-ID" sz="4000" b="1" smtClean="0"/>
              <a:t> (</a:t>
            </a:r>
            <a:r>
              <a:rPr lang="id-ID" sz="4000" b="1" i="1" smtClean="0"/>
              <a:t>TGA</a:t>
            </a:r>
            <a:r>
              <a:rPr lang="id-ID" sz="4000" b="1" smtClean="0"/>
              <a:t>)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/>
          <a:lstStyle/>
          <a:p>
            <a:pPr>
              <a:buNone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id-ID" smtClean="0"/>
              <a:t>Termogravimetri </a:t>
            </a:r>
            <a:r>
              <a:rPr lang="id-ID" smtClean="0"/>
              <a:t>merupakan teknik pengukuran variasi berat sampel materi sebagai fungsi </a:t>
            </a:r>
            <a:r>
              <a:rPr lang="en-US" smtClean="0"/>
              <a:t>suhu</a:t>
            </a:r>
            <a:r>
              <a:rPr lang="id-ID" smtClean="0"/>
              <a:t> pemanasan dalam atmosfer terkontrol</a:t>
            </a:r>
            <a:r>
              <a:rPr lang="id-ID" smtClean="0"/>
              <a:t>. </a:t>
            </a: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id-ID" smtClean="0"/>
              <a:t>Variasi </a:t>
            </a:r>
            <a:r>
              <a:rPr lang="id-ID" smtClean="0"/>
              <a:t>massa ini dapat berupa hilangnya berat (emisi uap) ataupun bertambahnya berat sampel materi (fiksasi gas), sehingga titik fokus analisis adalah perubahan berat sampel materi terhadap pemanasan</a:t>
            </a:r>
            <a:r>
              <a:rPr lang="id-ID" smtClean="0"/>
              <a:t>. 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8060</TotalTime>
  <Words>817</Words>
  <Application>Microsoft Office PowerPoint</Application>
  <PresentationFormat>On-screen Show (4:3)</PresentationFormat>
  <Paragraphs>56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1. Apa saja manfaat karakterisasi zat padat?  2. Sebutkan empat kategori teknik karakterisasi zat padat!  3. Apa dasar teknik  karakterisasi zat padat?   </vt:lpstr>
      <vt:lpstr>  1. Apa manfaat analisis termal pada kimia zat padat?  2. Sebutkan 8 macam teknik analisis termal dan sifat yang diukurnya! 3. Apa perbedaan TGA dan DTA?    </vt:lpstr>
      <vt:lpstr>Slide 4</vt:lpstr>
      <vt:lpstr>Manfaat analisis termal pada  kimia zat padat</vt:lpstr>
      <vt:lpstr>Slide 6</vt:lpstr>
      <vt:lpstr>Slide 7</vt:lpstr>
      <vt:lpstr>TGA dan DTA</vt:lpstr>
      <vt:lpstr>Thermal Gravimetric Analysis (TGA)</vt:lpstr>
      <vt:lpstr>Thermal Gravimetric Analysis (TGA)</vt:lpstr>
      <vt:lpstr>Hasil karakterisasi dengan TGA dan DTG</vt:lpstr>
      <vt:lpstr>Kuva TGA dari sampel -Mo2N nanokristalin (Maa dan Du, 2008)</vt:lpstr>
      <vt:lpstr>Kuva TGA dari sampel -Mo2N nanokristalin (Maa dan Du, 2008)</vt:lpstr>
      <vt:lpstr>Slide 14</vt:lpstr>
      <vt:lpstr>Temperature-dependent X-ray diffraction (TDXD)</vt:lpstr>
      <vt:lpstr>Differential Thermal Analysis (DTA)</vt:lpstr>
      <vt:lpstr>Slide 17</vt:lpstr>
      <vt:lpstr>Slide 18</vt:lpstr>
      <vt:lpstr>Slide 19</vt:lpstr>
      <vt:lpstr>Slide 20</vt:lpstr>
      <vt:lpstr>Slide 21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– MENGAPA - BAGAIMANA</dc:title>
  <dc:creator>Sony Electronic, Inc</dc:creator>
  <cp:lastModifiedBy>WINXP</cp:lastModifiedBy>
  <cp:revision>187</cp:revision>
  <dcterms:created xsi:type="dcterms:W3CDTF">2008-10-13T22:04:06Z</dcterms:created>
  <dcterms:modified xsi:type="dcterms:W3CDTF">2018-03-22T05:27:23Z</dcterms:modified>
</cp:coreProperties>
</file>