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Staatliches" charset="1" panose="00000000000000000000"/>
      <p:regular r:id="rId16"/>
    </p:embeddedFont>
    <p:embeddedFont>
      <p:font typeface="DM Sans" charset="1" panose="00000000000000000000"/>
      <p:regular r:id="rId17"/>
    </p:embeddedFont>
    <p:embeddedFont>
      <p:font typeface="DM Sans Bold" charset="1" panose="00000000000000000000"/>
      <p:regular r:id="rId18"/>
    </p:embeddedFont>
    <p:embeddedFont>
      <p:font typeface="Open Sauce" charset="1" panose="0000050000000000000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gif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25.png" Type="http://schemas.openxmlformats.org/officeDocument/2006/relationships/image"/><Relationship Id="rId5" Target="../media/image26.svg" Type="http://schemas.openxmlformats.org/officeDocument/2006/relationships/image"/><Relationship Id="rId6" Target="../media/image27.png" Type="http://schemas.openxmlformats.org/officeDocument/2006/relationships/image"/><Relationship Id="rId7" Target="../media/image2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gif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gif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png" Type="http://schemas.openxmlformats.org/officeDocument/2006/relationships/image"/><Relationship Id="rId11" Target="../media/image20.png" Type="http://schemas.openxmlformats.org/officeDocument/2006/relationships/image"/><Relationship Id="rId2" Target="../media/image13.gif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14.png" Type="http://schemas.openxmlformats.org/officeDocument/2006/relationships/image"/><Relationship Id="rId6" Target="../media/image15.png" Type="http://schemas.openxmlformats.org/officeDocument/2006/relationships/image"/><Relationship Id="rId7" Target="../media/image16.png" Type="http://schemas.openxmlformats.org/officeDocument/2006/relationships/image"/><Relationship Id="rId8" Target="../media/image17.png" Type="http://schemas.openxmlformats.org/officeDocument/2006/relationships/image"/><Relationship Id="rId9" Target="../media/image1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docs.google.com/spreadsheets/d/1DUF2isFWsqVSYhbaACYtbgcLi_YjDqpE3GLQIVgkKQg/edit#gid=69851113" TargetMode="External" Type="http://schemas.openxmlformats.org/officeDocument/2006/relationships/hyperlink"/><Relationship Id="rId3" Target="../media/image23.png" Type="http://schemas.openxmlformats.org/officeDocument/2006/relationships/image"/><Relationship Id="rId4" Target="../media/image24.png" Type="http://schemas.openxmlformats.org/officeDocument/2006/relationships/image"/><Relationship Id="rId5" Target="../media/image1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EF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415554" y="-1856759"/>
            <a:ext cx="14349450" cy="14349450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7EB1DB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854085" y="7375366"/>
            <a:ext cx="7315200" cy="3458095"/>
          </a:xfrm>
          <a:custGeom>
            <a:avLst/>
            <a:gdLst/>
            <a:ahLst/>
            <a:cxnLst/>
            <a:rect r="r" b="b" t="t" l="l"/>
            <a:pathLst>
              <a:path h="3458095" w="7315200">
                <a:moveTo>
                  <a:pt x="0" y="0"/>
                </a:moveTo>
                <a:lnTo>
                  <a:pt x="7315200" y="0"/>
                </a:lnTo>
                <a:lnTo>
                  <a:pt x="7315200" y="3458095"/>
                </a:lnTo>
                <a:lnTo>
                  <a:pt x="0" y="3458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519732">
            <a:off x="10138904" y="-1317366"/>
            <a:ext cx="3758768" cy="4441675"/>
          </a:xfrm>
          <a:custGeom>
            <a:avLst/>
            <a:gdLst/>
            <a:ahLst/>
            <a:cxnLst/>
            <a:rect r="r" b="b" t="t" l="l"/>
            <a:pathLst>
              <a:path h="4441675" w="3758768">
                <a:moveTo>
                  <a:pt x="0" y="0"/>
                </a:moveTo>
                <a:lnTo>
                  <a:pt x="3758768" y="0"/>
                </a:lnTo>
                <a:lnTo>
                  <a:pt x="3758768" y="4441675"/>
                </a:lnTo>
                <a:lnTo>
                  <a:pt x="0" y="44416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8224508" y="2509345"/>
            <a:ext cx="6064896" cy="11247625"/>
          </a:xfrm>
          <a:prstGeom prst="rect">
            <a:avLst/>
          </a:prstGeom>
        </p:spPr>
      </p:pic>
      <p:sp>
        <p:nvSpPr>
          <p:cNvPr name="Freeform 7" id="7"/>
          <p:cNvSpPr/>
          <p:nvPr/>
        </p:nvSpPr>
        <p:spPr>
          <a:xfrm flipH="false" flipV="false" rot="0">
            <a:off x="13272286" y="3260566"/>
            <a:ext cx="4360053" cy="4114800"/>
          </a:xfrm>
          <a:custGeom>
            <a:avLst/>
            <a:gdLst/>
            <a:ahLst/>
            <a:cxnLst/>
            <a:rect r="r" b="b" t="t" l="l"/>
            <a:pathLst>
              <a:path h="4114800" w="4360053">
                <a:moveTo>
                  <a:pt x="0" y="0"/>
                </a:moveTo>
                <a:lnTo>
                  <a:pt x="4360053" y="0"/>
                </a:lnTo>
                <a:lnTo>
                  <a:pt x="43600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28700" y="854262"/>
            <a:ext cx="8637694" cy="3177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58"/>
              </a:lnSpc>
            </a:pPr>
            <a:r>
              <a:rPr lang="en-US" sz="9270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basic concept of english morphology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677279" y="5143500"/>
            <a:ext cx="3668812" cy="990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59"/>
              </a:lnSpc>
            </a:pPr>
            <a:r>
              <a:rPr lang="en-US" sz="3299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Presented  By:</a:t>
            </a:r>
          </a:p>
          <a:p>
            <a:pPr algn="ctr">
              <a:lnSpc>
                <a:spcPts val="3959"/>
              </a:lnSpc>
              <a:spcBef>
                <a:spcPct val="0"/>
              </a:spcBef>
            </a:pPr>
            <a:r>
              <a:rPr lang="en-US" sz="3299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Sianna, S.Pd., M.Pd.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44C7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16619" y="5143500"/>
            <a:ext cx="15082288" cy="15082288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7EB1DB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5076364" y="2257656"/>
            <a:ext cx="961303" cy="1090840"/>
          </a:xfrm>
          <a:custGeom>
            <a:avLst/>
            <a:gdLst/>
            <a:ahLst/>
            <a:cxnLst/>
            <a:rect r="r" b="b" t="t" l="l"/>
            <a:pathLst>
              <a:path h="1090840" w="961303">
                <a:moveTo>
                  <a:pt x="0" y="0"/>
                </a:moveTo>
                <a:lnTo>
                  <a:pt x="961302" y="0"/>
                </a:lnTo>
                <a:lnTo>
                  <a:pt x="961302" y="1090839"/>
                </a:lnTo>
                <a:lnTo>
                  <a:pt x="0" y="1090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114802" y="8712880"/>
            <a:ext cx="961303" cy="1090840"/>
          </a:xfrm>
          <a:custGeom>
            <a:avLst/>
            <a:gdLst/>
            <a:ahLst/>
            <a:cxnLst/>
            <a:rect r="r" b="b" t="t" l="l"/>
            <a:pathLst>
              <a:path h="1090840" w="961303">
                <a:moveTo>
                  <a:pt x="0" y="0"/>
                </a:moveTo>
                <a:lnTo>
                  <a:pt x="961303" y="0"/>
                </a:lnTo>
                <a:lnTo>
                  <a:pt x="961303" y="1090840"/>
                </a:lnTo>
                <a:lnTo>
                  <a:pt x="0" y="1090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778649" y="4425575"/>
            <a:ext cx="961303" cy="1090840"/>
          </a:xfrm>
          <a:custGeom>
            <a:avLst/>
            <a:gdLst/>
            <a:ahLst/>
            <a:cxnLst/>
            <a:rect r="r" b="b" t="t" l="l"/>
            <a:pathLst>
              <a:path h="1090840" w="961303">
                <a:moveTo>
                  <a:pt x="0" y="0"/>
                </a:moveTo>
                <a:lnTo>
                  <a:pt x="961302" y="0"/>
                </a:lnTo>
                <a:lnTo>
                  <a:pt x="961302" y="1090839"/>
                </a:lnTo>
                <a:lnTo>
                  <a:pt x="0" y="1090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359016" y="3897543"/>
            <a:ext cx="4033371" cy="6717620"/>
          </a:xfrm>
          <a:custGeom>
            <a:avLst/>
            <a:gdLst/>
            <a:ahLst/>
            <a:cxnLst/>
            <a:rect r="r" b="b" t="t" l="l"/>
            <a:pathLst>
              <a:path h="6717620" w="4033371">
                <a:moveTo>
                  <a:pt x="0" y="0"/>
                </a:moveTo>
                <a:lnTo>
                  <a:pt x="4033371" y="0"/>
                </a:lnTo>
                <a:lnTo>
                  <a:pt x="4033371" y="6717620"/>
                </a:lnTo>
                <a:lnTo>
                  <a:pt x="0" y="67176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040164" y="427444"/>
            <a:ext cx="4671075" cy="3660424"/>
          </a:xfrm>
          <a:custGeom>
            <a:avLst/>
            <a:gdLst/>
            <a:ahLst/>
            <a:cxnLst/>
            <a:rect r="r" b="b" t="t" l="l"/>
            <a:pathLst>
              <a:path h="3660424" w="4671075">
                <a:moveTo>
                  <a:pt x="0" y="0"/>
                </a:moveTo>
                <a:lnTo>
                  <a:pt x="4671075" y="0"/>
                </a:lnTo>
                <a:lnTo>
                  <a:pt x="4671075" y="3660424"/>
                </a:lnTo>
                <a:lnTo>
                  <a:pt x="0" y="36604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EF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146025" y="-1870122"/>
            <a:ext cx="14349450" cy="14349450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7EB1DB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9958860" y="652922"/>
            <a:ext cx="7974825" cy="9217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69476" indent="-334738" lvl="1">
              <a:lnSpc>
                <a:spcPts val="4341"/>
              </a:lnSpc>
              <a:buAutoNum type="arabicPeriod" startAt="1"/>
            </a:pPr>
            <a:r>
              <a:rPr lang="en-US" b="true" sz="310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Define the concept of morphology and explain its role in English linguistics.</a:t>
            </a:r>
          </a:p>
          <a:p>
            <a:pPr algn="l" marL="669476" indent="-334738" lvl="1">
              <a:lnSpc>
                <a:spcPts val="4341"/>
              </a:lnSpc>
              <a:buAutoNum type="arabicPeriod" startAt="1"/>
            </a:pPr>
            <a:r>
              <a:rPr lang="en-US" b="true" sz="310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Differentiate between free morphemes and bound morphem</a:t>
            </a:r>
            <a:r>
              <a:rPr lang="en-US" b="true" sz="310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es with relevant examples.</a:t>
            </a:r>
          </a:p>
          <a:p>
            <a:pPr algn="l" marL="669476" indent="-334738" lvl="1">
              <a:lnSpc>
                <a:spcPts val="4341"/>
              </a:lnSpc>
              <a:buAutoNum type="arabicPeriod" startAt="1"/>
            </a:pPr>
            <a:r>
              <a:rPr lang="en-US" b="true" sz="310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Identify and classify types of morphemes (derivational vs. inflectional).</a:t>
            </a:r>
          </a:p>
          <a:p>
            <a:pPr algn="l" marL="669476" indent="-334738" lvl="1">
              <a:lnSpc>
                <a:spcPts val="4341"/>
              </a:lnSpc>
              <a:buAutoNum type="arabicPeriod" startAt="1"/>
            </a:pPr>
            <a:r>
              <a:rPr lang="en-US" b="true" sz="310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Analyze word formation processes in modern English (affixation, compounding, blending, etc.).</a:t>
            </a:r>
          </a:p>
          <a:p>
            <a:pPr algn="l" marL="669476" indent="-334738" lvl="1">
              <a:lnSpc>
                <a:spcPts val="4341"/>
              </a:lnSpc>
              <a:buAutoNum type="arabicPeriod" startAt="1"/>
            </a:pPr>
            <a:r>
              <a:rPr lang="en-US" b="true" sz="310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Break down complex words into their morphemic components.</a:t>
            </a:r>
          </a:p>
          <a:p>
            <a:pPr algn="l" marL="669476" indent="-334738" lvl="1">
              <a:lnSpc>
                <a:spcPts val="4341"/>
              </a:lnSpc>
              <a:buAutoNum type="arabicPeriod" startAt="1"/>
            </a:pPr>
            <a:r>
              <a:rPr lang="en-US" b="true" sz="310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Apply morphological knowledge to improve vocabulary building and reading comprehension.</a:t>
            </a:r>
          </a:p>
        </p:txBody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true" flipV="false" rot="0">
            <a:off x="3737859" y="2057400"/>
            <a:ext cx="8157726" cy="8229600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271365" y="3886200"/>
            <a:ext cx="5299447" cy="27146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499"/>
              </a:lnSpc>
            </a:pPr>
            <a:r>
              <a:rPr lang="en-US" sz="10499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learning obectives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2323723">
            <a:off x="-1210796" y="7993538"/>
            <a:ext cx="4022000" cy="1901309"/>
          </a:xfrm>
          <a:custGeom>
            <a:avLst/>
            <a:gdLst/>
            <a:ahLst/>
            <a:cxnLst/>
            <a:rect r="r" b="b" t="t" l="l"/>
            <a:pathLst>
              <a:path h="1901309" w="4022000">
                <a:moveTo>
                  <a:pt x="0" y="0"/>
                </a:moveTo>
                <a:lnTo>
                  <a:pt x="4022001" y="0"/>
                </a:lnTo>
                <a:lnTo>
                  <a:pt x="4022001" y="1901310"/>
                </a:lnTo>
                <a:lnTo>
                  <a:pt x="0" y="19013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EF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045095" y="-1795054"/>
            <a:ext cx="14349450" cy="14349450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7EB1DB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626509" y="4579081"/>
            <a:ext cx="7418586" cy="100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00"/>
              </a:lnSpc>
              <a:spcBef>
                <a:spcPct val="0"/>
              </a:spcBef>
            </a:pPr>
            <a:r>
              <a:rPr lang="en-US" sz="7500">
                <a:solidFill>
                  <a:srgbClr val="244C76"/>
                </a:solidFill>
                <a:latin typeface="Staatliches"/>
                <a:ea typeface="Staatliches"/>
                <a:cs typeface="Staatliches"/>
                <a:sym typeface="Staatliches"/>
              </a:rPr>
              <a:t>What is Morphology?</a:t>
            </a:r>
          </a:p>
        </p:txBody>
      </p:sp>
      <p:sp>
        <p:nvSpPr>
          <p:cNvPr name="Freeform 5" id="5"/>
          <p:cNvSpPr/>
          <p:nvPr/>
        </p:nvSpPr>
        <p:spPr>
          <a:xfrm flipH="true" flipV="false" rot="990839">
            <a:off x="6628320" y="5732275"/>
            <a:ext cx="2833549" cy="2429768"/>
          </a:xfrm>
          <a:custGeom>
            <a:avLst/>
            <a:gdLst/>
            <a:ahLst/>
            <a:cxnLst/>
            <a:rect r="r" b="b" t="t" l="l"/>
            <a:pathLst>
              <a:path h="2429768" w="2833549">
                <a:moveTo>
                  <a:pt x="2833549" y="0"/>
                </a:moveTo>
                <a:lnTo>
                  <a:pt x="0" y="0"/>
                </a:lnTo>
                <a:lnTo>
                  <a:pt x="0" y="2429769"/>
                </a:lnTo>
                <a:lnTo>
                  <a:pt x="2833549" y="2429769"/>
                </a:lnTo>
                <a:lnTo>
                  <a:pt x="2833549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521608">
            <a:off x="1567247" y="8514647"/>
            <a:ext cx="961303" cy="1090840"/>
          </a:xfrm>
          <a:custGeom>
            <a:avLst/>
            <a:gdLst/>
            <a:ahLst/>
            <a:cxnLst/>
            <a:rect r="r" b="b" t="t" l="l"/>
            <a:pathLst>
              <a:path h="1090840" w="961303">
                <a:moveTo>
                  <a:pt x="0" y="0"/>
                </a:moveTo>
                <a:lnTo>
                  <a:pt x="961303" y="0"/>
                </a:lnTo>
                <a:lnTo>
                  <a:pt x="961303" y="1090840"/>
                </a:lnTo>
                <a:lnTo>
                  <a:pt x="0" y="1090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986883" y="1424248"/>
            <a:ext cx="7525011" cy="82467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100"/>
              </a:lnSpc>
            </a:pPr>
            <a:r>
              <a:rPr lang="en-US" sz="5100">
                <a:solidFill>
                  <a:srgbClr val="244C76"/>
                </a:solidFill>
                <a:latin typeface="DM Sans"/>
                <a:ea typeface="DM Sans"/>
                <a:cs typeface="DM Sans"/>
                <a:sym typeface="DM Sans"/>
              </a:rPr>
              <a:t>Morphology is th</a:t>
            </a:r>
            <a:r>
              <a:rPr lang="en-US" sz="5100">
                <a:solidFill>
                  <a:srgbClr val="244C76"/>
                </a:solidFill>
                <a:latin typeface="DM Sans"/>
                <a:ea typeface="DM Sans"/>
                <a:cs typeface="DM Sans"/>
                <a:sym typeface="DM Sans"/>
              </a:rPr>
              <a:t>e study of word structure and formation</a:t>
            </a:r>
          </a:p>
          <a:p>
            <a:pPr algn="r">
              <a:lnSpc>
                <a:spcPts val="5100"/>
              </a:lnSpc>
            </a:pPr>
          </a:p>
          <a:p>
            <a:pPr algn="r">
              <a:lnSpc>
                <a:spcPts val="5100"/>
              </a:lnSpc>
            </a:pPr>
            <a:r>
              <a:rPr lang="en-US" sz="5100">
                <a:solidFill>
                  <a:srgbClr val="244C76"/>
                </a:solidFill>
                <a:latin typeface="DM Sans"/>
                <a:ea typeface="DM Sans"/>
                <a:cs typeface="DM Sans"/>
                <a:sym typeface="DM Sans"/>
              </a:rPr>
              <a:t>It analyzes how morphemes (the smallest units of meaning) combine to create words</a:t>
            </a:r>
          </a:p>
          <a:p>
            <a:pPr algn="r">
              <a:lnSpc>
                <a:spcPts val="5100"/>
              </a:lnSpc>
            </a:pPr>
          </a:p>
          <a:p>
            <a:pPr algn="r">
              <a:lnSpc>
                <a:spcPts val="5100"/>
              </a:lnSpc>
            </a:pPr>
            <a:r>
              <a:rPr lang="en-US" sz="5100">
                <a:solidFill>
                  <a:srgbClr val="244C76"/>
                </a:solidFill>
                <a:latin typeface="DM Sans"/>
                <a:ea typeface="DM Sans"/>
                <a:cs typeface="DM Sans"/>
                <a:sym typeface="DM Sans"/>
              </a:rPr>
              <a:t>Example: </a:t>
            </a:r>
          </a:p>
          <a:p>
            <a:pPr algn="r">
              <a:lnSpc>
                <a:spcPts val="4100"/>
              </a:lnSpc>
            </a:pPr>
            <a:r>
              <a:rPr lang="en-US" sz="4100">
                <a:solidFill>
                  <a:srgbClr val="244C76"/>
                </a:solidFill>
                <a:latin typeface="DM Sans"/>
                <a:ea typeface="DM Sans"/>
                <a:cs typeface="DM Sans"/>
                <a:sym typeface="DM Sans"/>
              </a:rPr>
              <a:t>cats = cat (base) + -s (plural)</a:t>
            </a:r>
          </a:p>
          <a:p>
            <a:pPr algn="r">
              <a:lnSpc>
                <a:spcPts val="4500"/>
              </a:lnSpc>
            </a:pPr>
          </a:p>
        </p:txBody>
      </p:sp>
      <p:sp>
        <p:nvSpPr>
          <p:cNvPr name="Freeform 8" id="8"/>
          <p:cNvSpPr/>
          <p:nvPr/>
        </p:nvSpPr>
        <p:spPr>
          <a:xfrm flipH="false" flipV="false" rot="-2589503">
            <a:off x="1338212" y="-118679"/>
            <a:ext cx="3758768" cy="4441675"/>
          </a:xfrm>
          <a:custGeom>
            <a:avLst/>
            <a:gdLst/>
            <a:ahLst/>
            <a:cxnLst/>
            <a:rect r="r" b="b" t="t" l="l"/>
            <a:pathLst>
              <a:path h="4441675" w="3758768">
                <a:moveTo>
                  <a:pt x="0" y="0"/>
                </a:moveTo>
                <a:lnTo>
                  <a:pt x="3758768" y="0"/>
                </a:lnTo>
                <a:lnTo>
                  <a:pt x="3758768" y="4441676"/>
                </a:lnTo>
                <a:lnTo>
                  <a:pt x="0" y="44416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EF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263130" y="-1664176"/>
            <a:ext cx="14349450" cy="14349450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7EB1DB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9080819" y="1171575"/>
            <a:ext cx="6275586" cy="100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00"/>
              </a:lnSpc>
              <a:spcBef>
                <a:spcPct val="0"/>
              </a:spcBef>
            </a:pPr>
            <a:r>
              <a:rPr lang="en-US" sz="7500">
                <a:solidFill>
                  <a:srgbClr val="244C76"/>
                </a:solidFill>
                <a:latin typeface="Staatliches"/>
                <a:ea typeface="Staatliches"/>
                <a:cs typeface="Staatliches"/>
                <a:sym typeface="Staatliches"/>
              </a:rPr>
              <a:t>What is Morheme?</a:t>
            </a:r>
          </a:p>
        </p:txBody>
      </p:sp>
      <p:sp>
        <p:nvSpPr>
          <p:cNvPr name="Freeform 5" id="5"/>
          <p:cNvSpPr/>
          <p:nvPr/>
        </p:nvSpPr>
        <p:spPr>
          <a:xfrm flipH="true" flipV="false" rot="990839">
            <a:off x="8385104" y="1892759"/>
            <a:ext cx="2350947" cy="2015937"/>
          </a:xfrm>
          <a:custGeom>
            <a:avLst/>
            <a:gdLst/>
            <a:ahLst/>
            <a:cxnLst/>
            <a:rect r="r" b="b" t="t" l="l"/>
            <a:pathLst>
              <a:path h="2015937" w="2350947">
                <a:moveTo>
                  <a:pt x="2350947" y="0"/>
                </a:moveTo>
                <a:lnTo>
                  <a:pt x="0" y="0"/>
                </a:lnTo>
                <a:lnTo>
                  <a:pt x="0" y="2015937"/>
                </a:lnTo>
                <a:lnTo>
                  <a:pt x="2350947" y="2015937"/>
                </a:lnTo>
                <a:lnTo>
                  <a:pt x="2350947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521608">
            <a:off x="9936046" y="6822096"/>
            <a:ext cx="961303" cy="1090840"/>
          </a:xfrm>
          <a:custGeom>
            <a:avLst/>
            <a:gdLst/>
            <a:ahLst/>
            <a:cxnLst/>
            <a:rect r="r" b="b" t="t" l="l"/>
            <a:pathLst>
              <a:path h="1090840" w="961303">
                <a:moveTo>
                  <a:pt x="0" y="0"/>
                </a:moveTo>
                <a:lnTo>
                  <a:pt x="961303" y="0"/>
                </a:lnTo>
                <a:lnTo>
                  <a:pt x="961303" y="1090840"/>
                </a:lnTo>
                <a:lnTo>
                  <a:pt x="0" y="1090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22066" y="662510"/>
            <a:ext cx="7525011" cy="103232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00"/>
              </a:lnSpc>
            </a:pPr>
            <a:r>
              <a:rPr lang="en-US" sz="5100">
                <a:solidFill>
                  <a:srgbClr val="244C76"/>
                </a:solidFill>
                <a:latin typeface="DM Sans"/>
                <a:ea typeface="DM Sans"/>
                <a:cs typeface="DM Sans"/>
                <a:sym typeface="DM Sans"/>
              </a:rPr>
              <a:t>M</a:t>
            </a:r>
            <a:r>
              <a:rPr lang="en-US" sz="5100">
                <a:solidFill>
                  <a:srgbClr val="244C76"/>
                </a:solidFill>
                <a:latin typeface="DM Sans"/>
                <a:ea typeface="DM Sans"/>
                <a:cs typeface="DM Sans"/>
                <a:sym typeface="DM Sans"/>
              </a:rPr>
              <a:t>orpheme is smallest meaningful unit of l</a:t>
            </a:r>
            <a:r>
              <a:rPr lang="en-US" sz="5100">
                <a:solidFill>
                  <a:srgbClr val="244C76"/>
                </a:solidFill>
                <a:latin typeface="DM Sans"/>
                <a:ea typeface="DM Sans"/>
                <a:cs typeface="DM Sans"/>
                <a:sym typeface="DM Sans"/>
              </a:rPr>
              <a:t>anguage.</a:t>
            </a:r>
          </a:p>
          <a:p>
            <a:pPr algn="l">
              <a:lnSpc>
                <a:spcPts val="5100"/>
              </a:lnSpc>
            </a:pPr>
          </a:p>
          <a:p>
            <a:pPr algn="l" marL="1101265" indent="-550632" lvl="1">
              <a:lnSpc>
                <a:spcPts val="5100"/>
              </a:lnSpc>
              <a:buFont typeface="Arial"/>
              <a:buChar char="•"/>
            </a:pPr>
            <a:r>
              <a:rPr lang="en-US" b="true" sz="5100">
                <a:solidFill>
                  <a:srgbClr val="244C76"/>
                </a:solidFill>
                <a:latin typeface="DM Sans Bold"/>
                <a:ea typeface="DM Sans Bold"/>
                <a:cs typeface="DM Sans Bold"/>
                <a:sym typeface="DM Sans Bold"/>
              </a:rPr>
              <a:t>Free morphemes</a:t>
            </a:r>
            <a:r>
              <a:rPr lang="en-US" sz="5100">
                <a:solidFill>
                  <a:srgbClr val="244C76"/>
                </a:solidFill>
                <a:latin typeface="DM Sans"/>
                <a:ea typeface="DM Sans"/>
                <a:cs typeface="DM Sans"/>
                <a:sym typeface="DM Sans"/>
              </a:rPr>
              <a:t>: can stand alone (e.g., book, run, happy).</a:t>
            </a:r>
          </a:p>
          <a:p>
            <a:pPr algn="l" marL="1101265" indent="-550632" lvl="1">
              <a:lnSpc>
                <a:spcPts val="5100"/>
              </a:lnSpc>
              <a:buFont typeface="Arial"/>
              <a:buChar char="•"/>
            </a:pPr>
            <a:r>
              <a:rPr lang="en-US" b="true" sz="5100">
                <a:solidFill>
                  <a:srgbClr val="244C76"/>
                </a:solidFill>
                <a:latin typeface="DM Sans Bold"/>
                <a:ea typeface="DM Sans Bold"/>
                <a:cs typeface="DM Sans Bold"/>
                <a:sym typeface="DM Sans Bold"/>
              </a:rPr>
              <a:t>Bound morphemes</a:t>
            </a:r>
            <a:r>
              <a:rPr lang="en-US" sz="5100">
                <a:solidFill>
                  <a:srgbClr val="244C76"/>
                </a:solidFill>
                <a:latin typeface="DM Sans"/>
                <a:ea typeface="DM Sans"/>
                <a:cs typeface="DM Sans"/>
                <a:sym typeface="DM Sans"/>
              </a:rPr>
              <a:t>: must attach to others (e.g., -s, -ed, un-, -ly).</a:t>
            </a:r>
          </a:p>
          <a:p>
            <a:pPr algn="l" marL="1101265" indent="-550632" lvl="1">
              <a:lnSpc>
                <a:spcPts val="5100"/>
              </a:lnSpc>
              <a:buFont typeface="Arial"/>
              <a:buChar char="•"/>
            </a:pPr>
            <a:r>
              <a:rPr lang="en-US" b="true" sz="5100">
                <a:solidFill>
                  <a:srgbClr val="244C76"/>
                </a:solidFill>
                <a:latin typeface="DM Sans Bold"/>
                <a:ea typeface="DM Sans Bold"/>
                <a:cs typeface="DM Sans Bold"/>
                <a:sym typeface="DM Sans Bold"/>
              </a:rPr>
              <a:t>Example:</a:t>
            </a:r>
            <a:r>
              <a:rPr lang="en-US" sz="5100">
                <a:solidFill>
                  <a:srgbClr val="244C76"/>
                </a:solidFill>
                <a:latin typeface="DM Sans"/>
                <a:ea typeface="DM Sans"/>
                <a:cs typeface="DM Sans"/>
                <a:sym typeface="DM Sans"/>
              </a:rPr>
              <a:t> unhappy = un- (bound) + happy (free).</a:t>
            </a:r>
          </a:p>
          <a:p>
            <a:pPr algn="l">
              <a:lnSpc>
                <a:spcPts val="5100"/>
              </a:lnSpc>
            </a:pPr>
          </a:p>
          <a:p>
            <a:pPr algn="l">
              <a:lnSpc>
                <a:spcPts val="4500"/>
              </a:lnSpc>
            </a:pPr>
          </a:p>
        </p:txBody>
      </p:sp>
      <p:sp>
        <p:nvSpPr>
          <p:cNvPr name="Freeform 8" id="8"/>
          <p:cNvSpPr/>
          <p:nvPr/>
        </p:nvSpPr>
        <p:spPr>
          <a:xfrm flipH="false" flipV="false" rot="-962336">
            <a:off x="15379916" y="-2220838"/>
            <a:ext cx="3758768" cy="4441675"/>
          </a:xfrm>
          <a:custGeom>
            <a:avLst/>
            <a:gdLst/>
            <a:ahLst/>
            <a:cxnLst/>
            <a:rect r="r" b="b" t="t" l="l"/>
            <a:pathLst>
              <a:path h="4441675" w="3758768">
                <a:moveTo>
                  <a:pt x="0" y="0"/>
                </a:moveTo>
                <a:lnTo>
                  <a:pt x="3758768" y="0"/>
                </a:lnTo>
                <a:lnTo>
                  <a:pt x="3758768" y="4441676"/>
                </a:lnTo>
                <a:lnTo>
                  <a:pt x="0" y="44416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2093319" y="2957877"/>
            <a:ext cx="1200983" cy="403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30"/>
              </a:lnSpc>
              <a:spcBef>
                <a:spcPct val="0"/>
              </a:spcBef>
            </a:pPr>
            <a:r>
              <a:rPr lang="en-US" sz="3030">
                <a:solidFill>
                  <a:srgbClr val="244C76"/>
                </a:solidFill>
                <a:latin typeface="Staatliches"/>
                <a:ea typeface="Staatliches"/>
                <a:cs typeface="Staatliches"/>
                <a:sym typeface="Staatliches"/>
              </a:rPr>
              <a:t>UNHAPPY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712316" y="4335862"/>
            <a:ext cx="472168" cy="403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30"/>
              </a:lnSpc>
              <a:spcBef>
                <a:spcPct val="0"/>
              </a:spcBef>
            </a:pPr>
            <a:r>
              <a:rPr lang="en-US" sz="3030">
                <a:solidFill>
                  <a:srgbClr val="244C76"/>
                </a:solidFill>
                <a:latin typeface="Staatliches"/>
                <a:ea typeface="Staatliches"/>
                <a:cs typeface="Staatliches"/>
                <a:sym typeface="Staatliches"/>
              </a:rPr>
              <a:t>UN-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874789" y="4335862"/>
            <a:ext cx="845461" cy="403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30"/>
              </a:lnSpc>
              <a:spcBef>
                <a:spcPct val="0"/>
              </a:spcBef>
            </a:pPr>
            <a:r>
              <a:rPr lang="en-US" sz="3030">
                <a:solidFill>
                  <a:srgbClr val="244C76"/>
                </a:solidFill>
                <a:latin typeface="Staatliches"/>
                <a:ea typeface="Staatliches"/>
                <a:cs typeface="Staatliches"/>
                <a:sym typeface="Staatliches"/>
              </a:rPr>
              <a:t>HAPPY</a:t>
            </a:r>
          </a:p>
        </p:txBody>
      </p:sp>
      <p:sp>
        <p:nvSpPr>
          <p:cNvPr name="AutoShape 12" id="12"/>
          <p:cNvSpPr/>
          <p:nvPr/>
        </p:nvSpPr>
        <p:spPr>
          <a:xfrm flipV="true">
            <a:off x="11948400" y="3361518"/>
            <a:ext cx="745410" cy="917195"/>
          </a:xfrm>
          <a:prstGeom prst="line">
            <a:avLst/>
          </a:prstGeom>
          <a:ln cap="flat" w="28575">
            <a:solidFill>
              <a:srgbClr val="FF3131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AutoShape 13" id="13"/>
          <p:cNvSpPr/>
          <p:nvPr/>
        </p:nvSpPr>
        <p:spPr>
          <a:xfrm flipH="true" flipV="true">
            <a:off x="12693811" y="3361518"/>
            <a:ext cx="603709" cy="917195"/>
          </a:xfrm>
          <a:prstGeom prst="line">
            <a:avLst/>
          </a:prstGeom>
          <a:ln cap="flat" w="28575">
            <a:solidFill>
              <a:srgbClr val="FF3131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TextBox 14" id="14"/>
          <p:cNvSpPr txBox="true"/>
          <p:nvPr/>
        </p:nvSpPr>
        <p:spPr>
          <a:xfrm rot="0">
            <a:off x="11504772" y="5970565"/>
            <a:ext cx="893947" cy="403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30"/>
              </a:lnSpc>
              <a:spcBef>
                <a:spcPct val="0"/>
              </a:spcBef>
            </a:pPr>
            <a:r>
              <a:rPr lang="en-US" sz="3030">
                <a:solidFill>
                  <a:srgbClr val="244C76"/>
                </a:solidFill>
                <a:latin typeface="Staatliches"/>
                <a:ea typeface="Staatliches"/>
                <a:cs typeface="Staatliches"/>
                <a:sym typeface="Staatliches"/>
              </a:rPr>
              <a:t>BOUND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229080" y="5970565"/>
            <a:ext cx="674617" cy="403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30"/>
              </a:lnSpc>
              <a:spcBef>
                <a:spcPct val="0"/>
              </a:spcBef>
            </a:pPr>
            <a:r>
              <a:rPr lang="en-US" sz="3030">
                <a:solidFill>
                  <a:srgbClr val="244C76"/>
                </a:solidFill>
                <a:latin typeface="Staatliches"/>
                <a:ea typeface="Staatliches"/>
                <a:cs typeface="Staatliches"/>
                <a:sym typeface="Staatliches"/>
              </a:rPr>
              <a:t>FREE</a:t>
            </a:r>
          </a:p>
        </p:txBody>
      </p:sp>
      <p:sp>
        <p:nvSpPr>
          <p:cNvPr name="AutoShape 16" id="16"/>
          <p:cNvSpPr/>
          <p:nvPr/>
        </p:nvSpPr>
        <p:spPr>
          <a:xfrm flipH="true" flipV="true">
            <a:off x="11948400" y="4739503"/>
            <a:ext cx="3345" cy="1173912"/>
          </a:xfrm>
          <a:prstGeom prst="line">
            <a:avLst/>
          </a:prstGeom>
          <a:ln cap="flat" w="28575">
            <a:solidFill>
              <a:srgbClr val="FF3131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AutoShape 17" id="17"/>
          <p:cNvSpPr/>
          <p:nvPr/>
        </p:nvSpPr>
        <p:spPr>
          <a:xfrm flipH="true" flipV="true">
            <a:off x="13506389" y="4798011"/>
            <a:ext cx="38454" cy="1061282"/>
          </a:xfrm>
          <a:prstGeom prst="line">
            <a:avLst/>
          </a:prstGeom>
          <a:ln cap="flat" w="28575">
            <a:solidFill>
              <a:srgbClr val="FF3131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TextBox 18" id="18"/>
          <p:cNvSpPr txBox="true"/>
          <p:nvPr/>
        </p:nvSpPr>
        <p:spPr>
          <a:xfrm rot="0">
            <a:off x="14632665" y="2957877"/>
            <a:ext cx="2104512" cy="403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30"/>
              </a:lnSpc>
              <a:spcBef>
                <a:spcPct val="0"/>
              </a:spcBef>
            </a:pPr>
            <a:r>
              <a:rPr lang="en-US" sz="3030">
                <a:solidFill>
                  <a:srgbClr val="244C76"/>
                </a:solidFill>
                <a:latin typeface="Staatliches"/>
                <a:ea typeface="Staatliches"/>
                <a:cs typeface="Staatliches"/>
                <a:sym typeface="Staatliches"/>
              </a:rPr>
              <a:t>INSTAGRAMABLE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4215869" y="4335862"/>
            <a:ext cx="1447285" cy="403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30"/>
              </a:lnSpc>
              <a:spcBef>
                <a:spcPct val="0"/>
              </a:spcBef>
            </a:pPr>
            <a:r>
              <a:rPr lang="en-US" sz="3030">
                <a:solidFill>
                  <a:srgbClr val="244C76"/>
                </a:solidFill>
                <a:latin typeface="Staatliches"/>
                <a:ea typeface="Staatliches"/>
                <a:cs typeface="Staatliches"/>
                <a:sym typeface="Staatliches"/>
              </a:rPr>
              <a:t>INSTAGRAM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6189206" y="4306834"/>
            <a:ext cx="657291" cy="403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30"/>
              </a:lnSpc>
              <a:spcBef>
                <a:spcPct val="0"/>
              </a:spcBef>
            </a:pPr>
            <a:r>
              <a:rPr lang="en-US" sz="3030">
                <a:solidFill>
                  <a:srgbClr val="244C76"/>
                </a:solidFill>
                <a:latin typeface="Staatliches"/>
                <a:ea typeface="Staatliches"/>
                <a:cs typeface="Staatliches"/>
                <a:sym typeface="Staatliches"/>
              </a:rPr>
              <a:t>ABLE</a:t>
            </a:r>
          </a:p>
        </p:txBody>
      </p:sp>
      <p:sp>
        <p:nvSpPr>
          <p:cNvPr name="AutoShape 21" id="21"/>
          <p:cNvSpPr/>
          <p:nvPr/>
        </p:nvSpPr>
        <p:spPr>
          <a:xfrm flipV="true">
            <a:off x="14939511" y="3361518"/>
            <a:ext cx="745410" cy="917195"/>
          </a:xfrm>
          <a:prstGeom prst="line">
            <a:avLst/>
          </a:prstGeom>
          <a:ln cap="flat" w="28575">
            <a:solidFill>
              <a:srgbClr val="FF3131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AutoShape 22" id="22"/>
          <p:cNvSpPr/>
          <p:nvPr/>
        </p:nvSpPr>
        <p:spPr>
          <a:xfrm flipH="true" flipV="true">
            <a:off x="15684922" y="3361518"/>
            <a:ext cx="832930" cy="888167"/>
          </a:xfrm>
          <a:prstGeom prst="line">
            <a:avLst/>
          </a:prstGeom>
          <a:ln cap="flat" w="28575">
            <a:solidFill>
              <a:srgbClr val="FF3131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TextBox 23" id="23"/>
          <p:cNvSpPr txBox="true"/>
          <p:nvPr/>
        </p:nvSpPr>
        <p:spPr>
          <a:xfrm rot="0">
            <a:off x="14605548" y="5970565"/>
            <a:ext cx="674617" cy="403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30"/>
              </a:lnSpc>
              <a:spcBef>
                <a:spcPct val="0"/>
              </a:spcBef>
            </a:pPr>
            <a:r>
              <a:rPr lang="en-US" sz="3030">
                <a:solidFill>
                  <a:srgbClr val="244C76"/>
                </a:solidFill>
                <a:latin typeface="Staatliches"/>
                <a:ea typeface="Staatliches"/>
                <a:cs typeface="Staatliches"/>
                <a:sym typeface="Staatliches"/>
              </a:rPr>
              <a:t>FREE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6110526" y="5970565"/>
            <a:ext cx="893947" cy="403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30"/>
              </a:lnSpc>
              <a:spcBef>
                <a:spcPct val="0"/>
              </a:spcBef>
            </a:pPr>
            <a:r>
              <a:rPr lang="en-US" sz="3030">
                <a:solidFill>
                  <a:srgbClr val="244C76"/>
                </a:solidFill>
                <a:latin typeface="Staatliches"/>
                <a:ea typeface="Staatliches"/>
                <a:cs typeface="Staatliches"/>
                <a:sym typeface="Staatliches"/>
              </a:rPr>
              <a:t>BOUND</a:t>
            </a:r>
          </a:p>
        </p:txBody>
      </p:sp>
      <p:sp>
        <p:nvSpPr>
          <p:cNvPr name="AutoShape 25" id="25"/>
          <p:cNvSpPr/>
          <p:nvPr/>
        </p:nvSpPr>
        <p:spPr>
          <a:xfrm flipH="true" flipV="true">
            <a:off x="14939511" y="4739503"/>
            <a:ext cx="3345" cy="1173912"/>
          </a:xfrm>
          <a:prstGeom prst="line">
            <a:avLst/>
          </a:prstGeom>
          <a:ln cap="flat" w="28575">
            <a:solidFill>
              <a:srgbClr val="FF3131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AutoShape 26" id="26"/>
          <p:cNvSpPr/>
          <p:nvPr/>
        </p:nvSpPr>
        <p:spPr>
          <a:xfrm flipH="true" flipV="true">
            <a:off x="16497500" y="4798011"/>
            <a:ext cx="38454" cy="1061282"/>
          </a:xfrm>
          <a:prstGeom prst="line">
            <a:avLst/>
          </a:prstGeom>
          <a:ln cap="flat" w="28575">
            <a:solidFill>
              <a:srgbClr val="FF3131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TextBox 27" id="27"/>
          <p:cNvSpPr txBox="true"/>
          <p:nvPr/>
        </p:nvSpPr>
        <p:spPr>
          <a:xfrm rot="0">
            <a:off x="11696736" y="7026438"/>
            <a:ext cx="503329" cy="403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30"/>
              </a:lnSpc>
              <a:spcBef>
                <a:spcPct val="0"/>
              </a:spcBef>
            </a:pPr>
            <a:r>
              <a:rPr lang="en-US" sz="3030">
                <a:solidFill>
                  <a:srgbClr val="244C76"/>
                </a:solidFill>
                <a:latin typeface="Staatliches"/>
                <a:ea typeface="Staatliches"/>
                <a:cs typeface="Staatliches"/>
                <a:sym typeface="Staatliches"/>
              </a:rPr>
              <a:t>not</a:t>
            </a:r>
          </a:p>
        </p:txBody>
      </p:sp>
      <p:sp>
        <p:nvSpPr>
          <p:cNvPr name="AutoShape 28" id="28"/>
          <p:cNvSpPr/>
          <p:nvPr/>
        </p:nvSpPr>
        <p:spPr>
          <a:xfrm flipV="true">
            <a:off x="11949334" y="6374205"/>
            <a:ext cx="2412" cy="595083"/>
          </a:xfrm>
          <a:prstGeom prst="line">
            <a:avLst/>
          </a:prstGeom>
          <a:ln cap="flat" w="28575">
            <a:solidFill>
              <a:srgbClr val="FF3131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TextBox 29" id="29"/>
          <p:cNvSpPr txBox="true"/>
          <p:nvPr/>
        </p:nvSpPr>
        <p:spPr>
          <a:xfrm rot="0">
            <a:off x="16095687" y="7026438"/>
            <a:ext cx="907401" cy="403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30"/>
              </a:lnSpc>
              <a:spcBef>
                <a:spcPct val="0"/>
              </a:spcBef>
            </a:pPr>
            <a:r>
              <a:rPr lang="en-US" sz="3030">
                <a:solidFill>
                  <a:srgbClr val="244C76"/>
                </a:solidFill>
                <a:latin typeface="Staatliches"/>
                <a:ea typeface="Staatliches"/>
                <a:cs typeface="Staatliches"/>
                <a:sym typeface="Staatliches"/>
              </a:rPr>
              <a:t>can be</a:t>
            </a:r>
          </a:p>
        </p:txBody>
      </p:sp>
      <p:sp>
        <p:nvSpPr>
          <p:cNvPr name="AutoShape 30" id="30"/>
          <p:cNvSpPr/>
          <p:nvPr/>
        </p:nvSpPr>
        <p:spPr>
          <a:xfrm flipV="true">
            <a:off x="16549387" y="6374205"/>
            <a:ext cx="8112" cy="595083"/>
          </a:xfrm>
          <a:prstGeom prst="line">
            <a:avLst/>
          </a:prstGeom>
          <a:ln cap="flat" w="28575">
            <a:solidFill>
              <a:srgbClr val="FF3131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TextBox 31" id="31"/>
          <p:cNvSpPr txBox="true"/>
          <p:nvPr/>
        </p:nvSpPr>
        <p:spPr>
          <a:xfrm rot="0">
            <a:off x="9933876" y="9077903"/>
            <a:ext cx="8015089" cy="965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404"/>
              </a:lnSpc>
            </a:pPr>
            <a:r>
              <a:rPr lang="en-US" sz="3830" spc="509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Quiz: </a:t>
            </a:r>
          </a:p>
          <a:p>
            <a:pPr algn="r">
              <a:lnSpc>
                <a:spcPts val="3030"/>
              </a:lnSpc>
              <a:spcBef>
                <a:spcPct val="0"/>
              </a:spcBef>
            </a:pPr>
            <a:r>
              <a:rPr lang="en-US" sz="3030" spc="402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How many morphemes in "</a:t>
            </a:r>
            <a:r>
              <a:rPr lang="en-US" sz="3030" spc="402" u="sng">
                <a:solidFill>
                  <a:srgbClr val="9F0000"/>
                </a:solidFill>
                <a:latin typeface="Staatliches"/>
                <a:ea typeface="Staatliches"/>
                <a:cs typeface="Staatliches"/>
                <a:sym typeface="Staatliches"/>
              </a:rPr>
              <a:t>Disinformation</a:t>
            </a:r>
            <a:r>
              <a:rPr lang="en-US" sz="3030" spc="402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"?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EB1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926897" y="-726372"/>
            <a:ext cx="11739744" cy="1173974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DDEF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1389428" y="-547797"/>
            <a:ext cx="11739744" cy="11739744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DDEF2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5927635" y="4739344"/>
            <a:ext cx="6432731" cy="5838812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1076375" y="892042"/>
            <a:ext cx="2704604" cy="6008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30"/>
              </a:lnSpc>
              <a:spcBef>
                <a:spcPct val="0"/>
              </a:spcBef>
            </a:pPr>
            <a:r>
              <a:rPr lang="en-US" sz="4530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inflectional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890141" y="892042"/>
            <a:ext cx="2709168" cy="6008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30"/>
              </a:lnSpc>
              <a:spcBef>
                <a:spcPct val="0"/>
              </a:spcBef>
            </a:pPr>
            <a:r>
              <a:rPr lang="en-US" sz="4530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derivational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-1414960">
            <a:off x="7096450" y="-888933"/>
            <a:ext cx="3415376" cy="4035895"/>
          </a:xfrm>
          <a:custGeom>
            <a:avLst/>
            <a:gdLst/>
            <a:ahLst/>
            <a:cxnLst/>
            <a:rect r="r" b="b" t="t" l="l"/>
            <a:pathLst>
              <a:path h="4035895" w="3415376">
                <a:moveTo>
                  <a:pt x="0" y="0"/>
                </a:moveTo>
                <a:lnTo>
                  <a:pt x="3415376" y="0"/>
                </a:lnTo>
                <a:lnTo>
                  <a:pt x="3415376" y="4035894"/>
                </a:lnTo>
                <a:lnTo>
                  <a:pt x="0" y="40358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6086872" y="675512"/>
            <a:ext cx="6114256" cy="718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29"/>
              </a:lnSpc>
              <a:spcBef>
                <a:spcPct val="0"/>
              </a:spcBef>
            </a:pPr>
            <a:r>
              <a:rPr lang="en-US" sz="5429">
                <a:solidFill>
                  <a:srgbClr val="244C76"/>
                </a:solidFill>
                <a:latin typeface="Staatliches"/>
                <a:ea typeface="Staatliches"/>
                <a:cs typeface="Staatliches"/>
                <a:sym typeface="Staatliches"/>
              </a:rPr>
              <a:t>morphological process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46692" y="2308359"/>
            <a:ext cx="5340180" cy="11628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0"/>
              </a:lnSpc>
              <a:spcBef>
                <a:spcPct val="0"/>
              </a:spcBef>
            </a:pPr>
            <a:r>
              <a:rPr lang="en-US" sz="303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Modifi</a:t>
            </a:r>
            <a:r>
              <a:rPr lang="en-US" sz="303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es word for grammar without changing meaning/class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790627" y="2308359"/>
            <a:ext cx="6250851" cy="697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30"/>
              </a:lnSpc>
              <a:spcBef>
                <a:spcPct val="0"/>
              </a:spcBef>
            </a:pPr>
            <a:r>
              <a:rPr lang="en-US" sz="273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Creat</a:t>
            </a:r>
            <a:r>
              <a:rPr lang="en-US" sz="273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es </a:t>
            </a:r>
            <a:r>
              <a:rPr lang="en-US" b="true" sz="273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new words</a:t>
            </a:r>
            <a:r>
              <a:rPr lang="en-US" sz="273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+ may </a:t>
            </a:r>
            <a:r>
              <a:rPr lang="en-US" b="true" sz="273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change</a:t>
            </a:r>
            <a:r>
              <a:rPr lang="en-US" sz="273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word class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790627" y="2890147"/>
            <a:ext cx="6199028" cy="61847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546"/>
              </a:lnSpc>
            </a:pPr>
          </a:p>
          <a:p>
            <a:pPr algn="r">
              <a:lnSpc>
                <a:spcPts val="5546"/>
              </a:lnSpc>
            </a:pPr>
            <a:r>
              <a:rPr lang="en-US" sz="283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Prefixes/Suffixes:</a:t>
            </a:r>
          </a:p>
          <a:p>
            <a:pPr algn="r">
              <a:lnSpc>
                <a:spcPts val="5546"/>
              </a:lnSpc>
            </a:pPr>
            <a:r>
              <a:rPr lang="en-US" b="true" sz="283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Verb → Noun</a:t>
            </a:r>
            <a:r>
              <a:rPr lang="en-US" sz="283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: "-ment" </a:t>
            </a:r>
          </a:p>
          <a:p>
            <a:pPr algn="r">
              <a:lnSpc>
                <a:spcPts val="5546"/>
              </a:lnSpc>
            </a:pPr>
            <a:r>
              <a:rPr lang="en-US" sz="283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(invest → invest</a:t>
            </a:r>
            <a:r>
              <a:rPr lang="en-US" b="true" sz="2830">
                <a:solidFill>
                  <a:srgbClr val="FF3131"/>
                </a:solidFill>
                <a:latin typeface="DM Sans Bold"/>
                <a:ea typeface="DM Sans Bold"/>
                <a:cs typeface="DM Sans Bold"/>
                <a:sym typeface="DM Sans Bold"/>
              </a:rPr>
              <a:t>ment</a:t>
            </a:r>
            <a:r>
              <a:rPr lang="en-US" sz="283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),</a:t>
            </a:r>
          </a:p>
          <a:p>
            <a:pPr algn="r">
              <a:lnSpc>
                <a:spcPts val="5546"/>
              </a:lnSpc>
            </a:pPr>
            <a:r>
              <a:rPr lang="en-US" b="true" sz="283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Adj → Verb</a:t>
            </a:r>
            <a:r>
              <a:rPr lang="en-US" sz="283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: "-ize" </a:t>
            </a:r>
          </a:p>
          <a:p>
            <a:pPr algn="r">
              <a:lnSpc>
                <a:spcPts val="5546"/>
              </a:lnSpc>
            </a:pPr>
            <a:r>
              <a:rPr lang="en-US" sz="283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(digital → digital</a:t>
            </a:r>
            <a:r>
              <a:rPr lang="en-US" b="true" sz="2830">
                <a:solidFill>
                  <a:srgbClr val="FF3131"/>
                </a:solidFill>
                <a:latin typeface="DM Sans Bold"/>
                <a:ea typeface="DM Sans Bold"/>
                <a:cs typeface="DM Sans Bold"/>
                <a:sym typeface="DM Sans Bold"/>
              </a:rPr>
              <a:t>ize</a:t>
            </a:r>
            <a:r>
              <a:rPr lang="en-US" sz="283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),</a:t>
            </a:r>
          </a:p>
          <a:p>
            <a:pPr algn="r">
              <a:lnSpc>
                <a:spcPts val="5546"/>
              </a:lnSpc>
            </a:pPr>
            <a:r>
              <a:rPr lang="en-US" b="true" sz="283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Noun → Adj</a:t>
            </a:r>
            <a:r>
              <a:rPr lang="en-US" sz="283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: "-less" </a:t>
            </a:r>
          </a:p>
          <a:p>
            <a:pPr algn="r">
              <a:lnSpc>
                <a:spcPts val="5546"/>
              </a:lnSpc>
            </a:pPr>
            <a:r>
              <a:rPr lang="en-US" sz="283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(care → care</a:t>
            </a:r>
            <a:r>
              <a:rPr lang="en-US" b="true" sz="2830">
                <a:solidFill>
                  <a:srgbClr val="FF3131"/>
                </a:solidFill>
                <a:latin typeface="DM Sans Bold"/>
                <a:ea typeface="DM Sans Bold"/>
                <a:cs typeface="DM Sans Bold"/>
                <a:sym typeface="DM Sans Bold"/>
              </a:rPr>
              <a:t>less</a:t>
            </a:r>
            <a:r>
              <a:rPr lang="en-US" sz="283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).</a:t>
            </a:r>
          </a:p>
          <a:p>
            <a:pPr algn="r">
              <a:lnSpc>
                <a:spcPts val="5546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746692" y="3700343"/>
            <a:ext cx="5340180" cy="68778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0"/>
              </a:lnSpc>
              <a:spcBef>
                <a:spcPct val="0"/>
              </a:spcBef>
            </a:pPr>
            <a:r>
              <a:rPr lang="en-US" sz="303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English’s 8 Inflectional Morphem</a:t>
            </a:r>
            <a:r>
              <a:rPr lang="en-US" sz="303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es:</a:t>
            </a:r>
          </a:p>
          <a:p>
            <a:pPr algn="l">
              <a:lnSpc>
                <a:spcPts val="3030"/>
              </a:lnSpc>
              <a:spcBef>
                <a:spcPct val="0"/>
              </a:spcBef>
            </a:pPr>
          </a:p>
          <a:p>
            <a:pPr algn="l" marL="654187" indent="-327093" lvl="1">
              <a:lnSpc>
                <a:spcPts val="3030"/>
              </a:lnSpc>
              <a:spcBef>
                <a:spcPct val="0"/>
              </a:spcBef>
              <a:buFont typeface="Arial"/>
              <a:buChar char="•"/>
            </a:pPr>
            <a:r>
              <a:rPr lang="en-US" sz="303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"-s" (3rd person sing.: She stream</a:t>
            </a:r>
            <a:r>
              <a:rPr lang="en-US" b="true" sz="3030">
                <a:solidFill>
                  <a:srgbClr val="FF3131"/>
                </a:solidFill>
                <a:latin typeface="DM Sans Bold"/>
                <a:ea typeface="DM Sans Bold"/>
                <a:cs typeface="DM Sans Bold"/>
                <a:sym typeface="DM Sans Bold"/>
              </a:rPr>
              <a:t>s</a:t>
            </a:r>
            <a:r>
              <a:rPr lang="en-US" sz="303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),</a:t>
            </a:r>
          </a:p>
          <a:p>
            <a:pPr algn="l" marL="654187" indent="-327093" lvl="1">
              <a:lnSpc>
                <a:spcPts val="3030"/>
              </a:lnSpc>
              <a:spcBef>
                <a:spcPct val="0"/>
              </a:spcBef>
              <a:buFont typeface="Arial"/>
              <a:buChar char="•"/>
            </a:pPr>
            <a:r>
              <a:rPr lang="en-US" sz="303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"-ed" (past tense: post</a:t>
            </a:r>
            <a:r>
              <a:rPr lang="en-US" b="true" sz="3030">
                <a:solidFill>
                  <a:srgbClr val="FF3131"/>
                </a:solidFill>
                <a:latin typeface="DM Sans Bold"/>
                <a:ea typeface="DM Sans Bold"/>
                <a:cs typeface="DM Sans Bold"/>
                <a:sym typeface="DM Sans Bold"/>
              </a:rPr>
              <a:t>ed</a:t>
            </a:r>
            <a:r>
              <a:rPr lang="en-US" sz="303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),</a:t>
            </a:r>
          </a:p>
          <a:p>
            <a:pPr algn="l" marL="654187" indent="-327093" lvl="1">
              <a:lnSpc>
                <a:spcPts val="3030"/>
              </a:lnSpc>
              <a:spcBef>
                <a:spcPct val="0"/>
              </a:spcBef>
              <a:buFont typeface="Arial"/>
              <a:buChar char="•"/>
            </a:pPr>
            <a:r>
              <a:rPr lang="en-US" sz="303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"-ing" (continuous: gam</a:t>
            </a:r>
            <a:r>
              <a:rPr lang="en-US" b="true" sz="3030">
                <a:solidFill>
                  <a:srgbClr val="FF3131"/>
                </a:solidFill>
                <a:latin typeface="DM Sans Bold"/>
                <a:ea typeface="DM Sans Bold"/>
                <a:cs typeface="DM Sans Bold"/>
                <a:sym typeface="DM Sans Bold"/>
              </a:rPr>
              <a:t>ing</a:t>
            </a:r>
            <a:r>
              <a:rPr lang="en-US" sz="303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),</a:t>
            </a:r>
          </a:p>
          <a:p>
            <a:pPr algn="l" marL="654187" indent="-327093" lvl="1">
              <a:lnSpc>
                <a:spcPts val="3030"/>
              </a:lnSpc>
              <a:spcBef>
                <a:spcPct val="0"/>
              </a:spcBef>
              <a:buFont typeface="Arial"/>
              <a:buChar char="•"/>
            </a:pPr>
            <a:r>
              <a:rPr lang="en-US" sz="303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"-en/-ed" (past participle: eat</a:t>
            </a:r>
            <a:r>
              <a:rPr lang="en-US" b="true" sz="3030">
                <a:solidFill>
                  <a:srgbClr val="FF3131"/>
                </a:solidFill>
                <a:latin typeface="DM Sans Bold"/>
                <a:ea typeface="DM Sans Bold"/>
                <a:cs typeface="DM Sans Bold"/>
                <a:sym typeface="DM Sans Bold"/>
              </a:rPr>
              <a:t>en</a:t>
            </a:r>
            <a:r>
              <a:rPr lang="en-US" sz="303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),</a:t>
            </a:r>
          </a:p>
          <a:p>
            <a:pPr algn="l" marL="654187" indent="-327093" lvl="1">
              <a:lnSpc>
                <a:spcPts val="3030"/>
              </a:lnSpc>
              <a:spcBef>
                <a:spcPct val="0"/>
              </a:spcBef>
              <a:buFont typeface="Arial"/>
              <a:buChar char="•"/>
            </a:pPr>
            <a:r>
              <a:rPr lang="en-US" sz="303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"-s" (plural: emoji</a:t>
            </a:r>
            <a:r>
              <a:rPr lang="en-US" b="true" sz="3030">
                <a:solidFill>
                  <a:srgbClr val="FF3131"/>
                </a:solidFill>
                <a:latin typeface="DM Sans Bold"/>
                <a:ea typeface="DM Sans Bold"/>
                <a:cs typeface="DM Sans Bold"/>
                <a:sym typeface="DM Sans Bold"/>
              </a:rPr>
              <a:t>s</a:t>
            </a:r>
            <a:r>
              <a:rPr lang="en-US" sz="303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),</a:t>
            </a:r>
          </a:p>
          <a:p>
            <a:pPr algn="l" marL="654187" indent="-327093" lvl="1">
              <a:lnSpc>
                <a:spcPts val="3030"/>
              </a:lnSpc>
              <a:spcBef>
                <a:spcPct val="0"/>
              </a:spcBef>
              <a:buFont typeface="Arial"/>
              <a:buChar char="•"/>
            </a:pPr>
            <a:r>
              <a:rPr lang="en-US" sz="303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"-’s" (possessive: Twitter</a:t>
            </a:r>
            <a:r>
              <a:rPr lang="en-US" b="true" sz="3030">
                <a:solidFill>
                  <a:srgbClr val="FF3131"/>
                </a:solidFill>
                <a:latin typeface="DM Sans Bold"/>
                <a:ea typeface="DM Sans Bold"/>
                <a:cs typeface="DM Sans Bold"/>
                <a:sym typeface="DM Sans Bold"/>
              </a:rPr>
              <a:t>’s</a:t>
            </a:r>
            <a:r>
              <a:rPr lang="en-US" sz="303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),</a:t>
            </a:r>
          </a:p>
          <a:p>
            <a:pPr algn="l" marL="654187" indent="-327093" lvl="1">
              <a:lnSpc>
                <a:spcPts val="3030"/>
              </a:lnSpc>
              <a:spcBef>
                <a:spcPct val="0"/>
              </a:spcBef>
              <a:buFont typeface="Arial"/>
              <a:buChar char="•"/>
            </a:pPr>
            <a:r>
              <a:rPr lang="en-US" sz="303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"-er" (comparative: smart</a:t>
            </a:r>
            <a:r>
              <a:rPr lang="en-US" b="true" sz="3030">
                <a:solidFill>
                  <a:srgbClr val="FF3131"/>
                </a:solidFill>
                <a:latin typeface="DM Sans Bold"/>
                <a:ea typeface="DM Sans Bold"/>
                <a:cs typeface="DM Sans Bold"/>
                <a:sym typeface="DM Sans Bold"/>
              </a:rPr>
              <a:t>er</a:t>
            </a:r>
            <a:r>
              <a:rPr lang="en-US" sz="303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),</a:t>
            </a:r>
          </a:p>
          <a:p>
            <a:pPr algn="l" marL="654187" indent="-327093" lvl="1">
              <a:lnSpc>
                <a:spcPts val="3030"/>
              </a:lnSpc>
              <a:spcBef>
                <a:spcPct val="0"/>
              </a:spcBef>
              <a:buFont typeface="Arial"/>
              <a:buChar char="•"/>
            </a:pPr>
            <a:r>
              <a:rPr lang="en-US" sz="303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"-est" (superlative: dimm</a:t>
            </a:r>
            <a:r>
              <a:rPr lang="en-US" b="true" sz="3030">
                <a:solidFill>
                  <a:srgbClr val="FF3131"/>
                </a:solidFill>
                <a:latin typeface="DM Sans Bold"/>
                <a:ea typeface="DM Sans Bold"/>
                <a:cs typeface="DM Sans Bold"/>
                <a:sym typeface="DM Sans Bold"/>
              </a:rPr>
              <a:t>est</a:t>
            </a:r>
            <a:r>
              <a:rPr lang="en-US" sz="303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).</a:t>
            </a:r>
          </a:p>
          <a:p>
            <a:pPr algn="l">
              <a:lnSpc>
                <a:spcPts val="303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C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6992311" y="4177969"/>
            <a:ext cx="4081080" cy="6028685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7460581" y="8750433"/>
            <a:ext cx="3712118" cy="1754820"/>
          </a:xfrm>
          <a:custGeom>
            <a:avLst/>
            <a:gdLst/>
            <a:ahLst/>
            <a:cxnLst/>
            <a:rect r="r" b="b" t="t" l="l"/>
            <a:pathLst>
              <a:path h="1754820" w="3712118">
                <a:moveTo>
                  <a:pt x="0" y="0"/>
                </a:moveTo>
                <a:lnTo>
                  <a:pt x="3712118" y="0"/>
                </a:lnTo>
                <a:lnTo>
                  <a:pt x="3712118" y="1754820"/>
                </a:lnTo>
                <a:lnTo>
                  <a:pt x="0" y="17548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493410"/>
            <a:ext cx="16008302" cy="1245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00"/>
              </a:lnSpc>
            </a:pPr>
            <a:r>
              <a:rPr lang="en-US" sz="9300">
                <a:solidFill>
                  <a:srgbClr val="DBEFF4"/>
                </a:solidFill>
                <a:latin typeface="Staatliches"/>
                <a:ea typeface="Staatliches"/>
                <a:cs typeface="Staatliches"/>
                <a:sym typeface="Staatliches"/>
              </a:rPr>
              <a:t>other word formation process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005015" y="3415969"/>
            <a:ext cx="4520903" cy="1252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62"/>
              </a:lnSpc>
            </a:pPr>
            <a:r>
              <a:rPr lang="en-US" sz="3267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Acronyms</a:t>
            </a:r>
            <a:r>
              <a:rPr lang="en-US" sz="3267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:</a:t>
            </a:r>
          </a:p>
          <a:p>
            <a:pPr algn="ctr">
              <a:lnSpc>
                <a:spcPts val="5162"/>
              </a:lnSpc>
            </a:pPr>
            <a:r>
              <a:rPr lang="en-US" sz="3267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 "FOMO" (Fear Of Missing Out).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571730" y="2267547"/>
            <a:ext cx="3144540" cy="12627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3"/>
              </a:lnSpc>
            </a:pPr>
            <a:r>
              <a:rPr lang="en-US" sz="3242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Affixation: </a:t>
            </a:r>
          </a:p>
          <a:p>
            <a:pPr algn="ctr">
              <a:lnSpc>
                <a:spcPts val="5123"/>
              </a:lnSpc>
            </a:pPr>
            <a:r>
              <a:rPr lang="en-US" sz="3242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rewrite, nationaliz</a:t>
            </a:r>
            <a:r>
              <a:rPr lang="en-US" sz="3242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55259" y="5722461"/>
            <a:ext cx="4893866" cy="12627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3"/>
              </a:lnSpc>
            </a:pPr>
            <a:r>
              <a:rPr lang="en-US" sz="3242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Reduplication (rare in English):</a:t>
            </a:r>
          </a:p>
          <a:p>
            <a:pPr algn="ctr">
              <a:lnSpc>
                <a:spcPts val="5123"/>
              </a:lnSpc>
            </a:pPr>
            <a:r>
              <a:rPr lang="en-US" sz="3242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bye-by</a:t>
            </a:r>
            <a:r>
              <a:rPr lang="en-US" sz="3242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063222" y="3415969"/>
            <a:ext cx="5601196" cy="1874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68"/>
              </a:lnSpc>
            </a:pPr>
            <a:r>
              <a:rPr lang="en-US" sz="3207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Compounding: </a:t>
            </a:r>
          </a:p>
          <a:p>
            <a:pPr algn="ctr">
              <a:lnSpc>
                <a:spcPts val="5068"/>
              </a:lnSpc>
            </a:pPr>
            <a:r>
              <a:rPr lang="en-US" sz="3207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"Crowd" + "source" = Crowdsource, </a:t>
            </a:r>
          </a:p>
          <a:p>
            <a:pPr algn="ctr">
              <a:lnSpc>
                <a:spcPts val="5068"/>
              </a:lnSpc>
            </a:pPr>
            <a:r>
              <a:rPr lang="en-US" sz="3207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toothbrush, laptop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287164" y="5731986"/>
            <a:ext cx="4705052" cy="1874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68"/>
              </a:lnSpc>
            </a:pPr>
            <a:r>
              <a:rPr lang="en-US" sz="3207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Blending: </a:t>
            </a:r>
          </a:p>
          <a:p>
            <a:pPr algn="ctr">
              <a:lnSpc>
                <a:spcPts val="5068"/>
              </a:lnSpc>
            </a:pPr>
            <a:r>
              <a:rPr lang="en-US" sz="3207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"Brunch" (breakfast + lunch), </a:t>
            </a:r>
          </a:p>
          <a:p>
            <a:pPr algn="ctr">
              <a:lnSpc>
                <a:spcPts val="5068"/>
              </a:lnSpc>
            </a:pPr>
            <a:r>
              <a:rPr lang="en-US" sz="3207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"Webinar" (web + seminar)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790570" y="7564347"/>
            <a:ext cx="5881886" cy="1874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68"/>
              </a:lnSpc>
            </a:pPr>
            <a:r>
              <a:rPr lang="en-US" sz="3207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Clipping: </a:t>
            </a:r>
          </a:p>
          <a:p>
            <a:pPr algn="ctr">
              <a:lnSpc>
                <a:spcPts val="5068"/>
              </a:lnSpc>
            </a:pPr>
            <a:r>
              <a:rPr lang="en-US" sz="3207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"App" (application), "Bio" (biography), </a:t>
            </a:r>
          </a:p>
          <a:p>
            <a:pPr algn="ctr">
              <a:lnSpc>
                <a:spcPts val="5068"/>
              </a:lnSpc>
            </a:pPr>
            <a:r>
              <a:rPr lang="en-US" sz="3207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“ad” (advertisement)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971579" y="8022452"/>
            <a:ext cx="5254526" cy="12358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68"/>
              </a:lnSpc>
            </a:pPr>
            <a:r>
              <a:rPr lang="en-US" sz="3207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Conversion: </a:t>
            </a:r>
          </a:p>
          <a:p>
            <a:pPr algn="ctr">
              <a:lnSpc>
                <a:spcPts val="5068"/>
              </a:lnSpc>
            </a:pPr>
            <a:r>
              <a:rPr lang="en-US" sz="3207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"Google" (noun → verb: Google it)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480516">
            <a:off x="4971946" y="2919021"/>
            <a:ext cx="1468671" cy="1327312"/>
          </a:xfrm>
          <a:custGeom>
            <a:avLst/>
            <a:gdLst/>
            <a:ahLst/>
            <a:cxnLst/>
            <a:rect r="r" b="b" t="t" l="l"/>
            <a:pathLst>
              <a:path h="1327312" w="1468671">
                <a:moveTo>
                  <a:pt x="0" y="0"/>
                </a:moveTo>
                <a:lnTo>
                  <a:pt x="1468672" y="0"/>
                </a:lnTo>
                <a:lnTo>
                  <a:pt x="1468672" y="1327312"/>
                </a:lnTo>
                <a:lnTo>
                  <a:pt x="0" y="13273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680794">
            <a:off x="-158319" y="4812898"/>
            <a:ext cx="1593259" cy="1208885"/>
          </a:xfrm>
          <a:custGeom>
            <a:avLst/>
            <a:gdLst/>
            <a:ahLst/>
            <a:cxnLst/>
            <a:rect r="r" b="b" t="t" l="l"/>
            <a:pathLst>
              <a:path h="1208885" w="1593259">
                <a:moveTo>
                  <a:pt x="0" y="0"/>
                </a:moveTo>
                <a:lnTo>
                  <a:pt x="1593259" y="0"/>
                </a:lnTo>
                <a:lnTo>
                  <a:pt x="1593259" y="1208886"/>
                </a:lnTo>
                <a:lnTo>
                  <a:pt x="0" y="12088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700665">
            <a:off x="15749634" y="2929984"/>
            <a:ext cx="1178059" cy="1200570"/>
          </a:xfrm>
          <a:custGeom>
            <a:avLst/>
            <a:gdLst/>
            <a:ahLst/>
            <a:cxnLst/>
            <a:rect r="r" b="b" t="t" l="l"/>
            <a:pathLst>
              <a:path h="1200570" w="1178059">
                <a:moveTo>
                  <a:pt x="0" y="0"/>
                </a:moveTo>
                <a:lnTo>
                  <a:pt x="1178058" y="0"/>
                </a:lnTo>
                <a:lnTo>
                  <a:pt x="1178058" y="1200569"/>
                </a:lnTo>
                <a:lnTo>
                  <a:pt x="0" y="12005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1044463">
            <a:off x="1801462" y="8769444"/>
            <a:ext cx="1430868" cy="1119654"/>
          </a:xfrm>
          <a:custGeom>
            <a:avLst/>
            <a:gdLst/>
            <a:ahLst/>
            <a:cxnLst/>
            <a:rect r="r" b="b" t="t" l="l"/>
            <a:pathLst>
              <a:path h="1119654" w="1430868">
                <a:moveTo>
                  <a:pt x="0" y="0"/>
                </a:moveTo>
                <a:lnTo>
                  <a:pt x="1430867" y="0"/>
                </a:lnTo>
                <a:lnTo>
                  <a:pt x="1430867" y="1119654"/>
                </a:lnTo>
                <a:lnTo>
                  <a:pt x="0" y="11196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874989">
            <a:off x="16157950" y="8698943"/>
            <a:ext cx="1074710" cy="1260657"/>
          </a:xfrm>
          <a:custGeom>
            <a:avLst/>
            <a:gdLst/>
            <a:ahLst/>
            <a:cxnLst/>
            <a:rect r="r" b="b" t="t" l="l"/>
            <a:pathLst>
              <a:path h="1260657" w="1074710">
                <a:moveTo>
                  <a:pt x="0" y="0"/>
                </a:moveTo>
                <a:lnTo>
                  <a:pt x="1074710" y="0"/>
                </a:lnTo>
                <a:lnTo>
                  <a:pt x="1074710" y="1260657"/>
                </a:lnTo>
                <a:lnTo>
                  <a:pt x="0" y="12606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619584">
            <a:off x="13459281" y="5316197"/>
            <a:ext cx="1397300" cy="1196438"/>
          </a:xfrm>
          <a:custGeom>
            <a:avLst/>
            <a:gdLst/>
            <a:ahLst/>
            <a:cxnLst/>
            <a:rect r="r" b="b" t="t" l="l"/>
            <a:pathLst>
              <a:path h="1196438" w="1397300">
                <a:moveTo>
                  <a:pt x="0" y="0"/>
                </a:moveTo>
                <a:lnTo>
                  <a:pt x="1397301" y="0"/>
                </a:lnTo>
                <a:lnTo>
                  <a:pt x="1397301" y="1196439"/>
                </a:lnTo>
                <a:lnTo>
                  <a:pt x="0" y="1196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843007">
            <a:off x="9663844" y="1536543"/>
            <a:ext cx="1374462" cy="1276532"/>
          </a:xfrm>
          <a:custGeom>
            <a:avLst/>
            <a:gdLst/>
            <a:ahLst/>
            <a:cxnLst/>
            <a:rect r="r" b="b" t="t" l="l"/>
            <a:pathLst>
              <a:path h="1276532" w="1374462">
                <a:moveTo>
                  <a:pt x="0" y="0"/>
                </a:moveTo>
                <a:lnTo>
                  <a:pt x="1374462" y="0"/>
                </a:lnTo>
                <a:lnTo>
                  <a:pt x="1374462" y="1276532"/>
                </a:lnTo>
                <a:lnTo>
                  <a:pt x="0" y="127653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44C7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324208" y="-2273188"/>
            <a:ext cx="9000355" cy="9000355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BEFF4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1013831">
            <a:off x="6234103" y="2058776"/>
            <a:ext cx="3125706" cy="3185432"/>
          </a:xfrm>
          <a:custGeom>
            <a:avLst/>
            <a:gdLst/>
            <a:ahLst/>
            <a:cxnLst/>
            <a:rect r="r" b="b" t="t" l="l"/>
            <a:pathLst>
              <a:path h="3185432" w="3125706">
                <a:moveTo>
                  <a:pt x="0" y="0"/>
                </a:moveTo>
                <a:lnTo>
                  <a:pt x="3125706" y="0"/>
                </a:lnTo>
                <a:lnTo>
                  <a:pt x="3125706" y="3185433"/>
                </a:lnTo>
                <a:lnTo>
                  <a:pt x="0" y="31854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-877878" y="1228725"/>
            <a:ext cx="8107696" cy="27146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10499">
                <a:solidFill>
                  <a:srgbClr val="244C76"/>
                </a:solidFill>
                <a:latin typeface="Staatliches"/>
                <a:ea typeface="Staatliches"/>
                <a:cs typeface="Staatliches"/>
                <a:sym typeface="Staatliches"/>
              </a:rPr>
              <a:t>R</a:t>
            </a:r>
            <a:r>
              <a:rPr lang="en-US" sz="10499">
                <a:solidFill>
                  <a:srgbClr val="244C76"/>
                </a:solidFill>
                <a:latin typeface="Staatliches"/>
                <a:ea typeface="Staatliches"/>
                <a:cs typeface="Staatliches"/>
                <a:sym typeface="Staatliches"/>
              </a:rPr>
              <a:t>eal-World Application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9755268" y="3943349"/>
            <a:ext cx="9000355" cy="9000355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BEFF4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11060509" y="5879950"/>
            <a:ext cx="6339682" cy="31503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68"/>
              </a:lnSpc>
              <a:spcBef>
                <a:spcPct val="0"/>
              </a:spcBef>
            </a:pPr>
            <a:r>
              <a:rPr lang="en-US" sz="3207">
                <a:solidFill>
                  <a:srgbClr val="1C1613"/>
                </a:solidFill>
                <a:latin typeface="Staatliches"/>
                <a:ea typeface="Staatliches"/>
                <a:cs typeface="Staatliches"/>
                <a:sym typeface="Staatliches"/>
              </a:rPr>
              <a:t>Discussion:</a:t>
            </a:r>
          </a:p>
          <a:p>
            <a:pPr algn="ctr">
              <a:lnSpc>
                <a:spcPts val="5068"/>
              </a:lnSpc>
              <a:spcBef>
                <a:spcPct val="0"/>
              </a:spcBef>
            </a:pPr>
            <a:r>
              <a:rPr lang="en-US" sz="3207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How does morphology explain "adulting"?</a:t>
            </a:r>
          </a:p>
          <a:p>
            <a:pPr algn="ctr">
              <a:lnSpc>
                <a:spcPts val="5068"/>
              </a:lnSpc>
              <a:spcBef>
                <a:spcPct val="0"/>
              </a:spcBef>
            </a:pPr>
          </a:p>
          <a:p>
            <a:pPr algn="ctr">
              <a:lnSpc>
                <a:spcPts val="5068"/>
              </a:lnSpc>
              <a:spcBef>
                <a:spcPct val="0"/>
              </a:spcBef>
            </a:pPr>
            <a:r>
              <a:rPr lang="en-US" sz="3207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Why is "ghosting" recognizable?</a:t>
            </a:r>
          </a:p>
          <a:p>
            <a:pPr algn="ctr">
              <a:lnSpc>
                <a:spcPts val="5068"/>
              </a:lnSpc>
              <a:spcBef>
                <a:spcPct val="0"/>
              </a:spcBef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10222891" y="7225415"/>
            <a:ext cx="8065109" cy="5976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68"/>
              </a:lnSpc>
              <a:spcBef>
                <a:spcPct val="0"/>
              </a:spcBef>
            </a:pPr>
            <a:r>
              <a:rPr lang="en-US" sz="3207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→ Adult (noun) + -ing (d</a:t>
            </a:r>
            <a:r>
              <a:rPr lang="en-US" sz="3207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erivational: verb for action)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22891" y="8432650"/>
            <a:ext cx="8065109" cy="5976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68"/>
              </a:lnSpc>
              <a:spcBef>
                <a:spcPct val="0"/>
              </a:spcBef>
            </a:pPr>
            <a:r>
              <a:rPr lang="en-US" sz="3207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→ Ghost (free) + -ing (f</a:t>
            </a:r>
            <a:r>
              <a:rPr lang="en-US" sz="3207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amiliar pattern).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-1044463">
            <a:off x="7071889" y="7604059"/>
            <a:ext cx="3645405" cy="2852530"/>
          </a:xfrm>
          <a:custGeom>
            <a:avLst/>
            <a:gdLst/>
            <a:ahLst/>
            <a:cxnLst/>
            <a:rect r="r" b="b" t="t" l="l"/>
            <a:pathLst>
              <a:path h="2852530" w="3645405">
                <a:moveTo>
                  <a:pt x="0" y="0"/>
                </a:moveTo>
                <a:lnTo>
                  <a:pt x="3645405" y="0"/>
                </a:lnTo>
                <a:lnTo>
                  <a:pt x="3645405" y="2852529"/>
                </a:lnTo>
                <a:lnTo>
                  <a:pt x="0" y="2852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44C7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197493" y="-4680776"/>
            <a:ext cx="9000355" cy="9000355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BEFF4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4828397" y="19427"/>
            <a:ext cx="8107696" cy="40385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10499">
                <a:solidFill>
                  <a:srgbClr val="244C76"/>
                </a:solidFill>
                <a:latin typeface="Staatliches"/>
                <a:ea typeface="Staatliches"/>
                <a:cs typeface="Staatliches"/>
                <a:sym typeface="Staatliches"/>
              </a:rPr>
              <a:t>Why Morpho</a:t>
            </a:r>
            <a:r>
              <a:rPr lang="en-US" sz="10499">
                <a:solidFill>
                  <a:srgbClr val="244C76"/>
                </a:solidFill>
                <a:latin typeface="Staatliches"/>
                <a:ea typeface="Staatliches"/>
                <a:cs typeface="Staatliches"/>
                <a:sym typeface="Staatliches"/>
              </a:rPr>
              <a:t>logy Matters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1129919">
            <a:off x="11763584" y="381770"/>
            <a:ext cx="3594623" cy="3181242"/>
          </a:xfrm>
          <a:custGeom>
            <a:avLst/>
            <a:gdLst/>
            <a:ahLst/>
            <a:cxnLst/>
            <a:rect r="r" b="b" t="t" l="l"/>
            <a:pathLst>
              <a:path h="3181242" w="3594623">
                <a:moveTo>
                  <a:pt x="0" y="0"/>
                </a:moveTo>
                <a:lnTo>
                  <a:pt x="3594623" y="0"/>
                </a:lnTo>
                <a:lnTo>
                  <a:pt x="3594623" y="3181242"/>
                </a:lnTo>
                <a:lnTo>
                  <a:pt x="0" y="31812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586020" y="5019675"/>
            <a:ext cx="11868124" cy="2907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803955" indent="-401978" lvl="1">
              <a:lnSpc>
                <a:spcPts val="5883"/>
              </a:lnSpc>
              <a:spcBef>
                <a:spcPct val="0"/>
              </a:spcBef>
              <a:buFont typeface="Arial"/>
              <a:buChar char="•"/>
            </a:pPr>
            <a:r>
              <a:rPr lang="en-US" sz="3723">
                <a:solidFill>
                  <a:srgbClr val="244C76"/>
                </a:solidFill>
                <a:latin typeface="Staatliches"/>
                <a:ea typeface="Staatliches"/>
                <a:cs typeface="Staatliches"/>
                <a:sym typeface="Staatliches"/>
              </a:rPr>
              <a:t>H</a:t>
            </a:r>
            <a:r>
              <a:rPr lang="en-US" sz="3723">
                <a:solidFill>
                  <a:srgbClr val="244C76"/>
                </a:solidFill>
                <a:latin typeface="Staatliches"/>
                <a:ea typeface="Staatliches"/>
                <a:cs typeface="Staatliches"/>
                <a:sym typeface="Staatliches"/>
              </a:rPr>
              <a:t>elps learners understand word meaning &amp; grammar.</a:t>
            </a:r>
          </a:p>
          <a:p>
            <a:pPr algn="ctr" marL="803955" indent="-401978" lvl="1">
              <a:lnSpc>
                <a:spcPts val="5883"/>
              </a:lnSpc>
              <a:spcBef>
                <a:spcPct val="0"/>
              </a:spcBef>
              <a:buFont typeface="Arial"/>
              <a:buChar char="•"/>
            </a:pPr>
            <a:r>
              <a:rPr lang="en-US" sz="3723">
                <a:solidFill>
                  <a:srgbClr val="244C76"/>
                </a:solidFill>
                <a:latin typeface="Staatliches"/>
                <a:ea typeface="Staatliches"/>
                <a:cs typeface="Staatliches"/>
                <a:sym typeface="Staatliches"/>
              </a:rPr>
              <a:t>Improves vocabulary building (e.g., recognize roots &amp; affixes).</a:t>
            </a:r>
          </a:p>
          <a:p>
            <a:pPr algn="ctr" marL="803955" indent="-401978" lvl="1">
              <a:lnSpc>
                <a:spcPts val="5883"/>
              </a:lnSpc>
              <a:spcBef>
                <a:spcPct val="0"/>
              </a:spcBef>
              <a:buFont typeface="Arial"/>
              <a:buChar char="•"/>
            </a:pPr>
            <a:r>
              <a:rPr lang="en-US" sz="3723">
                <a:solidFill>
                  <a:srgbClr val="244C76"/>
                </a:solidFill>
                <a:latin typeface="Staatliches"/>
                <a:ea typeface="Staatliches"/>
                <a:cs typeface="Staatliches"/>
                <a:sym typeface="Staatliches"/>
              </a:rPr>
              <a:t>Supports reading comprehension and writing skills.</a:t>
            </a:r>
          </a:p>
          <a:p>
            <a:pPr algn="ctr">
              <a:lnSpc>
                <a:spcPts val="5883"/>
              </a:lnSpc>
              <a:spcBef>
                <a:spcPct val="0"/>
              </a:spcBef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-271738">
            <a:off x="2740630" y="7097712"/>
            <a:ext cx="3594623" cy="2309546"/>
          </a:xfrm>
          <a:custGeom>
            <a:avLst/>
            <a:gdLst/>
            <a:ahLst/>
            <a:cxnLst/>
            <a:rect r="r" b="b" t="t" l="l"/>
            <a:pathLst>
              <a:path h="2309546" w="3594623">
                <a:moveTo>
                  <a:pt x="0" y="0"/>
                </a:moveTo>
                <a:lnTo>
                  <a:pt x="3594623" y="0"/>
                </a:lnTo>
                <a:lnTo>
                  <a:pt x="3594623" y="2309545"/>
                </a:lnTo>
                <a:lnTo>
                  <a:pt x="0" y="23095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EB1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817173" y="7955035"/>
            <a:ext cx="6653654" cy="2036603"/>
            <a:chOff x="0" y="0"/>
            <a:chExt cx="8871538" cy="2715471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8871538" cy="2715471"/>
              <a:chOff x="0" y="0"/>
              <a:chExt cx="3472874" cy="1067278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3472874" cy="1067278"/>
              </a:xfrm>
              <a:custGeom>
                <a:avLst/>
                <a:gdLst/>
                <a:ahLst/>
                <a:cxnLst/>
                <a:rect r="r" b="b" t="t" l="l"/>
                <a:pathLst>
                  <a:path h="1067278" w="3472874">
                    <a:moveTo>
                      <a:pt x="3348414" y="1067278"/>
                    </a:moveTo>
                    <a:lnTo>
                      <a:pt x="124460" y="1067278"/>
                    </a:lnTo>
                    <a:cubicBezTo>
                      <a:pt x="55880" y="1067278"/>
                      <a:pt x="0" y="1011398"/>
                      <a:pt x="0" y="94281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348414" y="0"/>
                    </a:lnTo>
                    <a:cubicBezTo>
                      <a:pt x="3416994" y="0"/>
                      <a:pt x="3472874" y="55880"/>
                      <a:pt x="3472874" y="124460"/>
                    </a:cubicBezTo>
                    <a:lnTo>
                      <a:pt x="3472874" y="942818"/>
                    </a:lnTo>
                    <a:cubicBezTo>
                      <a:pt x="3472874" y="1011398"/>
                      <a:pt x="3416994" y="1067278"/>
                      <a:pt x="3348414" y="106727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TextBox 5" id="5"/>
            <p:cNvSpPr txBox="true"/>
            <p:nvPr/>
          </p:nvSpPr>
          <p:spPr>
            <a:xfrm rot="0">
              <a:off x="1743589" y="321356"/>
              <a:ext cx="6656698" cy="17079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561"/>
                </a:lnSpc>
                <a:spcBef>
                  <a:spcPct val="0"/>
                </a:spcBef>
              </a:pPr>
              <a:r>
                <a:rPr lang="en-US" sz="2374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  <a:hlinkClick r:id="rId2" tooltip="https://docs.google.com/spreadsheets/d/1DUF2isFWsqVSYhbaACYtbgcLi_YjDqpE3GLQIVgkKQg/edit#gid=69851113"/>
                </a:rPr>
                <a:t>Final Thought: "Morphology unlocks word creativity in the digital age!"</a:t>
              </a:r>
            </a:p>
          </p:txBody>
        </p:sp>
        <p:sp>
          <p:nvSpPr>
            <p:cNvPr name="Freeform 6" id="6"/>
            <p:cNvSpPr/>
            <p:nvPr/>
          </p:nvSpPr>
          <p:spPr>
            <a:xfrm flipH="false" flipV="false" rot="0">
              <a:off x="417178" y="831789"/>
              <a:ext cx="934761" cy="999077"/>
            </a:xfrm>
            <a:custGeom>
              <a:avLst/>
              <a:gdLst/>
              <a:ahLst/>
              <a:cxnLst/>
              <a:rect r="r" b="b" t="t" l="l"/>
              <a:pathLst>
                <a:path h="999077" w="934761">
                  <a:moveTo>
                    <a:pt x="0" y="0"/>
                  </a:moveTo>
                  <a:lnTo>
                    <a:pt x="934761" y="0"/>
                  </a:lnTo>
                  <a:lnTo>
                    <a:pt x="934761" y="999077"/>
                  </a:lnTo>
                  <a:lnTo>
                    <a:pt x="0" y="999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5228078" y="1847668"/>
            <a:ext cx="7944385" cy="1827859"/>
            <a:chOff x="0" y="0"/>
            <a:chExt cx="10592514" cy="2437145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10592514" cy="2437145"/>
              <a:chOff x="0" y="0"/>
              <a:chExt cx="7165394" cy="1648627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7165394" cy="1648627"/>
              </a:xfrm>
              <a:custGeom>
                <a:avLst/>
                <a:gdLst/>
                <a:ahLst/>
                <a:cxnLst/>
                <a:rect r="r" b="b" t="t" l="l"/>
                <a:pathLst>
                  <a:path h="1648627" w="7165394">
                    <a:moveTo>
                      <a:pt x="7040934" y="1648627"/>
                    </a:moveTo>
                    <a:lnTo>
                      <a:pt x="124460" y="1648627"/>
                    </a:lnTo>
                    <a:cubicBezTo>
                      <a:pt x="55880" y="1648627"/>
                      <a:pt x="0" y="1592747"/>
                      <a:pt x="0" y="152416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040935" y="0"/>
                    </a:lnTo>
                    <a:cubicBezTo>
                      <a:pt x="7109514" y="0"/>
                      <a:pt x="7165394" y="55880"/>
                      <a:pt x="7165394" y="124460"/>
                    </a:cubicBezTo>
                    <a:lnTo>
                      <a:pt x="7165394" y="1524167"/>
                    </a:lnTo>
                    <a:cubicBezTo>
                      <a:pt x="7165394" y="1592747"/>
                      <a:pt x="7109514" y="1648627"/>
                      <a:pt x="7040935" y="1648627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TextBox 10" id="10"/>
            <p:cNvSpPr txBox="true"/>
            <p:nvPr/>
          </p:nvSpPr>
          <p:spPr>
            <a:xfrm rot="0">
              <a:off x="1327162" y="342273"/>
              <a:ext cx="7938189" cy="19431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500"/>
                </a:lnSpc>
              </a:pPr>
              <a:r>
                <a:rPr lang="en-US" sz="10500">
                  <a:solidFill>
                    <a:srgbClr val="244C76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Wrap-Up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-404836">
            <a:off x="3161260" y="202325"/>
            <a:ext cx="3619338" cy="2972381"/>
          </a:xfrm>
          <a:custGeom>
            <a:avLst/>
            <a:gdLst/>
            <a:ahLst/>
            <a:cxnLst/>
            <a:rect r="r" b="b" t="t" l="l"/>
            <a:pathLst>
              <a:path h="2972381" w="3619338">
                <a:moveTo>
                  <a:pt x="0" y="0"/>
                </a:moveTo>
                <a:lnTo>
                  <a:pt x="3619338" y="0"/>
                </a:lnTo>
                <a:lnTo>
                  <a:pt x="3619338" y="2972381"/>
                </a:lnTo>
                <a:lnTo>
                  <a:pt x="0" y="29723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874989">
            <a:off x="11797388" y="2018653"/>
            <a:ext cx="3085485" cy="3619338"/>
          </a:xfrm>
          <a:custGeom>
            <a:avLst/>
            <a:gdLst/>
            <a:ahLst/>
            <a:cxnLst/>
            <a:rect r="r" b="b" t="t" l="l"/>
            <a:pathLst>
              <a:path h="3619338" w="3085485">
                <a:moveTo>
                  <a:pt x="0" y="0"/>
                </a:moveTo>
                <a:lnTo>
                  <a:pt x="3085486" y="0"/>
                </a:lnTo>
                <a:lnTo>
                  <a:pt x="3085486" y="3619338"/>
                </a:lnTo>
                <a:lnTo>
                  <a:pt x="0" y="36193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595515" y="4499582"/>
            <a:ext cx="9096970" cy="37885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68"/>
              </a:lnSpc>
            </a:pPr>
            <a:r>
              <a:rPr lang="en-US" sz="3207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✔ Morphology = study of word structure.</a:t>
            </a:r>
          </a:p>
          <a:p>
            <a:pPr algn="ctr">
              <a:lnSpc>
                <a:spcPts val="5068"/>
              </a:lnSpc>
              <a:spcBef>
                <a:spcPct val="0"/>
              </a:spcBef>
            </a:pPr>
            <a:r>
              <a:rPr lang="en-US" sz="3207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 ✔ Morphem</a:t>
            </a:r>
            <a:r>
              <a:rPr lang="en-US" sz="3207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es = smallest meaning units.</a:t>
            </a:r>
          </a:p>
          <a:p>
            <a:pPr algn="ctr">
              <a:lnSpc>
                <a:spcPts val="5068"/>
              </a:lnSpc>
              <a:spcBef>
                <a:spcPct val="0"/>
              </a:spcBef>
            </a:pPr>
            <a:r>
              <a:rPr lang="en-US" sz="3207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 ✔ Key processes = inflection, derivation, compounding, etc.</a:t>
            </a:r>
          </a:p>
          <a:p>
            <a:pPr algn="ctr">
              <a:lnSpc>
                <a:spcPts val="5068"/>
              </a:lnSpc>
              <a:spcBef>
                <a:spcPct val="0"/>
              </a:spcBef>
            </a:pPr>
            <a:r>
              <a:rPr lang="en-US" sz="3207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 ✔ Application: better vocabulary, grammar, and fluency.</a:t>
            </a:r>
          </a:p>
          <a:p>
            <a:pPr algn="ctr">
              <a:lnSpc>
                <a:spcPts val="5068"/>
              </a:lnSpc>
              <a:spcBef>
                <a:spcPct val="0"/>
              </a:spcBef>
            </a:pPr>
          </a:p>
          <a:p>
            <a:pPr algn="ctr">
              <a:lnSpc>
                <a:spcPts val="5068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DAGwbm3ebyA</dc:identifier>
  <dcterms:modified xsi:type="dcterms:W3CDTF">2011-08-01T06:04:30Z</dcterms:modified>
  <cp:revision>1</cp:revision>
  <dc:title>English Morphology: Introduction</dc:title>
</cp:coreProperties>
</file>