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961" r:id="rId2"/>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Lst>
  <p:sldSz cx="18288000" cy="10287000"/>
  <p:notesSz cx="6858000" cy="9144000"/>
  <p:embeddedFontLst>
    <p:embeddedFont>
      <p:font typeface="Aileron" panose="020B0604020202020204" charset="0"/>
      <p:regular r:id="rId16"/>
    </p:embeddedFont>
    <p:embeddedFont>
      <p:font typeface="Aileron Bold" panose="020B0604020202020204" charset="0"/>
      <p:regular r:id="rId17"/>
    </p:embeddedFont>
    <p:embeddedFont>
      <p:font typeface="Aileron Heavy" panose="020B0604020202020204" charset="0"/>
      <p:regular r:id="rId18"/>
    </p:embeddedFont>
    <p:embeddedFont>
      <p:font typeface="Aileron Ultra-Bold" panose="020B0604020202020204" charset="0"/>
      <p:regular r:id="rId19"/>
    </p:embeddedFont>
    <p:embeddedFont>
      <p:font typeface="Akzidenz-Grotesk Heavy" panose="020B0604020202020204" charset="0"/>
      <p:regular r:id="rId20"/>
    </p:embeddedFont>
    <p:embeddedFont>
      <p:font typeface="Barlow Condensed Heavy" panose="020B0604020202020204" charset="0"/>
      <p:regular r:id="rId21"/>
    </p:embeddedFont>
    <p:embeddedFont>
      <p:font typeface="Calibri" panose="020F0502020204030204" pitchFamily="34" charset="0"/>
      <p:regular r:id="rId22"/>
      <p:bold r:id="rId23"/>
      <p:italic r:id="rId24"/>
      <p:boldItalic r:id="rId25"/>
    </p:embeddedFont>
    <p:embeddedFont>
      <p:font typeface="Canva Sans Bold" panose="020B0604020202020204" charset="0"/>
      <p:regular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2" d="100"/>
          <a:sy n="42" d="100"/>
        </p:scale>
        <p:origin x="996"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font" Target="fonts/font11.fntdata"/><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8.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Full Image">
    <p:spTree>
      <p:nvGrpSpPr>
        <p:cNvPr id="1" name=""/>
        <p:cNvGrpSpPr/>
        <p:nvPr/>
      </p:nvGrpSpPr>
      <p:grpSpPr>
        <a:xfrm>
          <a:off x="0" y="0"/>
          <a:ext cx="0" cy="0"/>
          <a:chOff x="0" y="0"/>
          <a:chExt cx="0" cy="0"/>
        </a:xfrm>
      </p:grpSpPr>
      <p:sp>
        <p:nvSpPr>
          <p:cNvPr id="3" name="Rectangle 2"/>
          <p:cNvSpPr/>
          <p:nvPr userDrawn="1"/>
        </p:nvSpPr>
        <p:spPr>
          <a:xfrm>
            <a:off x="0" y="0"/>
            <a:ext cx="18288000" cy="10287000"/>
          </a:xfrm>
          <a:prstGeom prst="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4" name="Picture Placeholder 13"/>
          <p:cNvSpPr>
            <a:spLocks noGrp="1"/>
          </p:cNvSpPr>
          <p:nvPr>
            <p:ph type="pic" sz="quarter" idx="13"/>
          </p:nvPr>
        </p:nvSpPr>
        <p:spPr>
          <a:xfrm>
            <a:off x="1" y="0"/>
            <a:ext cx="18322297" cy="10287000"/>
          </a:xfrm>
          <a:effectLst/>
        </p:spPr>
        <p:txBody>
          <a:bodyPr>
            <a:normAutofit/>
          </a:bodyPr>
          <a:lstStyle>
            <a:lvl1pPr marL="0" indent="0">
              <a:buNone/>
              <a:defRPr sz="3150">
                <a:ln>
                  <a:noFill/>
                </a:ln>
                <a:solidFill>
                  <a:schemeClr val="bg1">
                    <a:lumMod val="85000"/>
                  </a:schemeClr>
                </a:solidFill>
              </a:defRPr>
            </a:lvl1pPr>
          </a:lstStyle>
          <a:p>
            <a:endParaRPr lang="en-US" dirty="0"/>
          </a:p>
        </p:txBody>
      </p:sp>
    </p:spTree>
    <p:extLst>
      <p:ext uri="{BB962C8B-B14F-4D97-AF65-F5344CB8AC3E}">
        <p14:creationId xmlns:p14="http://schemas.microsoft.com/office/powerpoint/2010/main" val="4198655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4.svg"/><Relationship Id="rId13" Type="http://schemas.openxmlformats.org/officeDocument/2006/relationships/image" Target="../media/image13.png"/><Relationship Id="rId3" Type="http://schemas.openxmlformats.org/officeDocument/2006/relationships/image" Target="../media/image27.png"/><Relationship Id="rId7" Type="http://schemas.openxmlformats.org/officeDocument/2006/relationships/image" Target="../media/image3.png"/><Relationship Id="rId12" Type="http://schemas.openxmlformats.org/officeDocument/2006/relationships/image" Target="../media/image12.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svg"/><Relationship Id="rId11" Type="http://schemas.openxmlformats.org/officeDocument/2006/relationships/image" Target="../media/image31.png"/><Relationship Id="rId5" Type="http://schemas.openxmlformats.org/officeDocument/2006/relationships/image" Target="../media/image29.png"/><Relationship Id="rId10" Type="http://schemas.openxmlformats.org/officeDocument/2006/relationships/image" Target="../media/image7.svg"/><Relationship Id="rId4" Type="http://schemas.openxmlformats.org/officeDocument/2006/relationships/image" Target="../media/image28.png"/><Relationship Id="rId9" Type="http://schemas.openxmlformats.org/officeDocument/2006/relationships/image" Target="../media/image6.png"/></Relationships>
</file>

<file path=ppt/slides/_rels/slide1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12.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4.svg"/></Relationships>
</file>

<file path=ppt/slides/_rels/slide12.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7.svg"/><Relationship Id="rId7"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4.svg"/><Relationship Id="rId10" Type="http://schemas.openxmlformats.org/officeDocument/2006/relationships/image" Target="../media/image13.png"/><Relationship Id="rId4" Type="http://schemas.openxmlformats.org/officeDocument/2006/relationships/image" Target="../media/image3.png"/><Relationship Id="rId9"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37.svg"/><Relationship Id="rId7" Type="http://schemas.openxmlformats.org/officeDocument/2006/relationships/image" Target="../media/image13.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39.sv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sv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jpeg"/><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7.svg"/><Relationship Id="rId7" Type="http://schemas.openxmlformats.org/officeDocument/2006/relationships/image" Target="../media/image17.png"/><Relationship Id="rId12"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6.svg"/><Relationship Id="rId11" Type="http://schemas.openxmlformats.org/officeDocument/2006/relationships/image" Target="../media/image12.png"/><Relationship Id="rId5" Type="http://schemas.openxmlformats.org/officeDocument/2006/relationships/image" Target="../media/image15.png"/><Relationship Id="rId10" Type="http://schemas.openxmlformats.org/officeDocument/2006/relationships/image" Target="../media/image11.svg"/><Relationship Id="rId4" Type="http://schemas.openxmlformats.org/officeDocument/2006/relationships/image" Target="../media/image14.jpe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0.svg"/><Relationship Id="rId7" Type="http://schemas.openxmlformats.org/officeDocument/2006/relationships/image" Target="../media/image12.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7.sv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1.sv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23.jpeg"/></Relationships>
</file>

<file path=ppt/slides/_rels/slide7.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7.sv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D0CBDDC5-FC3B-4A72-A57F-B3ED5D1FF26A}"/>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tretch>
            <a:fillRect/>
          </a:stretch>
        </p:blipFill>
        <p:spPr>
          <a:xfrm>
            <a:off x="2381" y="0"/>
            <a:ext cx="18283238" cy="10287000"/>
          </a:xfrm>
        </p:spPr>
      </p:pic>
      <p:pic>
        <p:nvPicPr>
          <p:cNvPr id="9" name="object 23">
            <a:extLst>
              <a:ext uri="{FF2B5EF4-FFF2-40B4-BE49-F238E27FC236}">
                <a16:creationId xmlns:a16="http://schemas.microsoft.com/office/drawing/2014/main" id="{29E92270-7230-4A56-8A7C-8D3374B36DD8}"/>
              </a:ext>
            </a:extLst>
          </p:cNvPr>
          <p:cNvPicPr/>
          <p:nvPr/>
        </p:nvPicPr>
        <p:blipFill>
          <a:blip r:embed="rId3" cstate="print"/>
          <a:stretch>
            <a:fillRect/>
          </a:stretch>
        </p:blipFill>
        <p:spPr>
          <a:xfrm>
            <a:off x="9816416" y="402171"/>
            <a:ext cx="2577662" cy="1466043"/>
          </a:xfrm>
          <a:prstGeom prst="rect">
            <a:avLst/>
          </a:prstGeom>
        </p:spPr>
      </p:pic>
    </p:spTree>
    <p:extLst>
      <p:ext uri="{BB962C8B-B14F-4D97-AF65-F5344CB8AC3E}">
        <p14:creationId xmlns:p14="http://schemas.microsoft.com/office/powerpoint/2010/main" val="12170926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94817" y="2782372"/>
            <a:ext cx="3353620" cy="5894830"/>
            <a:chOff x="0" y="0"/>
            <a:chExt cx="883258" cy="1552548"/>
          </a:xfrm>
        </p:grpSpPr>
        <p:sp>
          <p:nvSpPr>
            <p:cNvPr id="3" name="Freeform 3"/>
            <p:cNvSpPr/>
            <p:nvPr/>
          </p:nvSpPr>
          <p:spPr>
            <a:xfrm>
              <a:off x="0" y="0"/>
              <a:ext cx="883258" cy="1552548"/>
            </a:xfrm>
            <a:custGeom>
              <a:avLst/>
              <a:gdLst/>
              <a:ahLst/>
              <a:cxnLst/>
              <a:rect l="l" t="t" r="r" b="b"/>
              <a:pathLst>
                <a:path w="883258" h="1552548">
                  <a:moveTo>
                    <a:pt x="136203" y="0"/>
                  </a:moveTo>
                  <a:lnTo>
                    <a:pt x="747055" y="0"/>
                  </a:lnTo>
                  <a:cubicBezTo>
                    <a:pt x="822278" y="0"/>
                    <a:pt x="883258" y="60980"/>
                    <a:pt x="883258" y="136203"/>
                  </a:cubicBezTo>
                  <a:lnTo>
                    <a:pt x="883258" y="1416345"/>
                  </a:lnTo>
                  <a:cubicBezTo>
                    <a:pt x="883258" y="1452468"/>
                    <a:pt x="868908" y="1487112"/>
                    <a:pt x="843365" y="1512655"/>
                  </a:cubicBezTo>
                  <a:cubicBezTo>
                    <a:pt x="817822" y="1538198"/>
                    <a:pt x="783178" y="1552548"/>
                    <a:pt x="747055" y="1552548"/>
                  </a:cubicBezTo>
                  <a:lnTo>
                    <a:pt x="136203" y="1552548"/>
                  </a:lnTo>
                  <a:cubicBezTo>
                    <a:pt x="100080" y="1552548"/>
                    <a:pt x="65436" y="1538198"/>
                    <a:pt x="39893" y="1512655"/>
                  </a:cubicBezTo>
                  <a:cubicBezTo>
                    <a:pt x="14350" y="1487112"/>
                    <a:pt x="0" y="1452468"/>
                    <a:pt x="0" y="1416345"/>
                  </a:cubicBezTo>
                  <a:lnTo>
                    <a:pt x="0" y="136203"/>
                  </a:lnTo>
                  <a:cubicBezTo>
                    <a:pt x="0" y="100080"/>
                    <a:pt x="14350" y="65436"/>
                    <a:pt x="39893" y="39893"/>
                  </a:cubicBezTo>
                  <a:cubicBezTo>
                    <a:pt x="65436" y="14350"/>
                    <a:pt x="100080" y="0"/>
                    <a:pt x="136203" y="0"/>
                  </a:cubicBezTo>
                  <a:close/>
                </a:path>
              </a:pathLst>
            </a:custGeom>
            <a:solidFill>
              <a:srgbClr val="E1EDFC"/>
            </a:solidFill>
            <a:ln cap="rnd">
              <a:noFill/>
              <a:prstDash val="solid"/>
              <a:round/>
            </a:ln>
          </p:spPr>
        </p:sp>
        <p:sp>
          <p:nvSpPr>
            <p:cNvPr id="4" name="TextBox 4"/>
            <p:cNvSpPr txBox="1"/>
            <p:nvPr/>
          </p:nvSpPr>
          <p:spPr>
            <a:xfrm>
              <a:off x="0" y="-47625"/>
              <a:ext cx="883258" cy="1600173"/>
            </a:xfrm>
            <a:prstGeom prst="rect">
              <a:avLst/>
            </a:prstGeom>
          </p:spPr>
          <p:txBody>
            <a:bodyPr lIns="50800" tIns="50800" rIns="50800" bIns="50800" rtlCol="0" anchor="ctr"/>
            <a:lstStyle/>
            <a:p>
              <a:pPr marL="0" lvl="0" indent="0" algn="ctr">
                <a:lnSpc>
                  <a:spcPts val="2800"/>
                </a:lnSpc>
                <a:spcBef>
                  <a:spcPct val="0"/>
                </a:spcBef>
              </a:pPr>
              <a:endParaRPr/>
            </a:p>
          </p:txBody>
        </p:sp>
      </p:grpSp>
      <p:sp>
        <p:nvSpPr>
          <p:cNvPr id="5" name="AutoShape 5"/>
          <p:cNvSpPr/>
          <p:nvPr/>
        </p:nvSpPr>
        <p:spPr>
          <a:xfrm flipV="1">
            <a:off x="2866982" y="3919885"/>
            <a:ext cx="7945861" cy="0"/>
          </a:xfrm>
          <a:prstGeom prst="line">
            <a:avLst/>
          </a:prstGeom>
          <a:ln w="38100" cap="flat">
            <a:solidFill>
              <a:srgbClr val="5188CC"/>
            </a:solidFill>
            <a:prstDash val="solid"/>
            <a:headEnd type="none" w="sm" len="sm"/>
            <a:tailEnd type="none" w="sm" len="sm"/>
          </a:ln>
        </p:spPr>
      </p:sp>
      <p:grpSp>
        <p:nvGrpSpPr>
          <p:cNvPr id="6" name="Group 6"/>
          <p:cNvGrpSpPr/>
          <p:nvPr/>
        </p:nvGrpSpPr>
        <p:grpSpPr>
          <a:xfrm>
            <a:off x="6706797" y="3398209"/>
            <a:ext cx="1043351" cy="1043351"/>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E2F5F"/>
            </a:solidFill>
          </p:spPr>
        </p:sp>
        <p:sp>
          <p:nvSpPr>
            <p:cNvPr id="8" name="TextBox 8"/>
            <p:cNvSpPr txBox="1"/>
            <p:nvPr/>
          </p:nvSpPr>
          <p:spPr>
            <a:xfrm>
              <a:off x="76200" y="28575"/>
              <a:ext cx="660400" cy="708025"/>
            </a:xfrm>
            <a:prstGeom prst="rect">
              <a:avLst/>
            </a:prstGeom>
          </p:spPr>
          <p:txBody>
            <a:bodyPr lIns="50800" tIns="50800" rIns="50800" bIns="50800" rtlCol="0" anchor="ctr"/>
            <a:lstStyle/>
            <a:p>
              <a:pPr algn="ctr">
                <a:lnSpc>
                  <a:spcPts val="2800"/>
                </a:lnSpc>
              </a:pPr>
              <a:endParaRPr/>
            </a:p>
          </p:txBody>
        </p:sp>
      </p:grpSp>
      <p:sp>
        <p:nvSpPr>
          <p:cNvPr id="9" name="AutoShape 9"/>
          <p:cNvSpPr/>
          <p:nvPr/>
        </p:nvSpPr>
        <p:spPr>
          <a:xfrm flipH="1">
            <a:off x="11882730" y="3801699"/>
            <a:ext cx="4003778" cy="79732"/>
          </a:xfrm>
          <a:prstGeom prst="line">
            <a:avLst/>
          </a:prstGeom>
          <a:ln w="38100" cap="flat">
            <a:solidFill>
              <a:srgbClr val="5188CC"/>
            </a:solidFill>
            <a:prstDash val="solid"/>
            <a:headEnd type="none" w="sm" len="sm"/>
            <a:tailEnd type="none" w="sm" len="sm"/>
          </a:ln>
        </p:spPr>
      </p:sp>
      <p:grpSp>
        <p:nvGrpSpPr>
          <p:cNvPr id="10" name="Group 10"/>
          <p:cNvGrpSpPr/>
          <p:nvPr/>
        </p:nvGrpSpPr>
        <p:grpSpPr>
          <a:xfrm>
            <a:off x="10812843" y="3289548"/>
            <a:ext cx="1043351" cy="1043351"/>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E2F5F"/>
            </a:solidFill>
          </p:spPr>
        </p:sp>
        <p:sp>
          <p:nvSpPr>
            <p:cNvPr id="12" name="TextBox 12"/>
            <p:cNvSpPr txBox="1"/>
            <p:nvPr/>
          </p:nvSpPr>
          <p:spPr>
            <a:xfrm>
              <a:off x="76200" y="28575"/>
              <a:ext cx="660400" cy="708025"/>
            </a:xfrm>
            <a:prstGeom prst="rect">
              <a:avLst/>
            </a:prstGeom>
          </p:spPr>
          <p:txBody>
            <a:bodyPr lIns="50800" tIns="50800" rIns="50800" bIns="50800" rtlCol="0" anchor="ctr"/>
            <a:lstStyle/>
            <a:p>
              <a:pPr algn="ctr">
                <a:lnSpc>
                  <a:spcPts val="2800"/>
                </a:lnSpc>
              </a:pPr>
              <a:endParaRPr/>
            </a:p>
          </p:txBody>
        </p:sp>
      </p:grpSp>
      <p:grpSp>
        <p:nvGrpSpPr>
          <p:cNvPr id="13" name="Group 13"/>
          <p:cNvGrpSpPr/>
          <p:nvPr/>
        </p:nvGrpSpPr>
        <p:grpSpPr>
          <a:xfrm>
            <a:off x="5586291" y="5251895"/>
            <a:ext cx="3962334" cy="2223756"/>
            <a:chOff x="0" y="0"/>
            <a:chExt cx="607171" cy="340759"/>
          </a:xfrm>
        </p:grpSpPr>
        <p:sp>
          <p:nvSpPr>
            <p:cNvPr id="14" name="Freeform 14"/>
            <p:cNvSpPr/>
            <p:nvPr/>
          </p:nvSpPr>
          <p:spPr>
            <a:xfrm>
              <a:off x="0" y="0"/>
              <a:ext cx="607171" cy="340759"/>
            </a:xfrm>
            <a:custGeom>
              <a:avLst/>
              <a:gdLst/>
              <a:ahLst/>
              <a:cxnLst/>
              <a:rect l="l" t="t" r="r" b="b"/>
              <a:pathLst>
                <a:path w="607171" h="340759">
                  <a:moveTo>
                    <a:pt x="31262" y="0"/>
                  </a:moveTo>
                  <a:lnTo>
                    <a:pt x="575909" y="0"/>
                  </a:lnTo>
                  <a:cubicBezTo>
                    <a:pt x="593174" y="0"/>
                    <a:pt x="607171" y="13997"/>
                    <a:pt x="607171" y="31262"/>
                  </a:cubicBezTo>
                  <a:lnTo>
                    <a:pt x="607171" y="309497"/>
                  </a:lnTo>
                  <a:cubicBezTo>
                    <a:pt x="607171" y="326762"/>
                    <a:pt x="593174" y="340759"/>
                    <a:pt x="575909" y="340759"/>
                  </a:cubicBezTo>
                  <a:lnTo>
                    <a:pt x="31262" y="340759"/>
                  </a:lnTo>
                  <a:cubicBezTo>
                    <a:pt x="13997" y="340759"/>
                    <a:pt x="0" y="326762"/>
                    <a:pt x="0" y="309497"/>
                  </a:cubicBezTo>
                  <a:lnTo>
                    <a:pt x="0" y="31262"/>
                  </a:lnTo>
                  <a:cubicBezTo>
                    <a:pt x="0" y="13997"/>
                    <a:pt x="13997" y="0"/>
                    <a:pt x="31262" y="0"/>
                  </a:cubicBezTo>
                  <a:close/>
                </a:path>
              </a:pathLst>
            </a:custGeom>
            <a:blipFill>
              <a:blip r:embed="rId2"/>
              <a:stretch>
                <a:fillRect l="-5021" r="-5021"/>
              </a:stretch>
            </a:blipFill>
          </p:spPr>
        </p:sp>
      </p:grpSp>
      <p:grpSp>
        <p:nvGrpSpPr>
          <p:cNvPr id="15" name="Group 15"/>
          <p:cNvGrpSpPr/>
          <p:nvPr/>
        </p:nvGrpSpPr>
        <p:grpSpPr>
          <a:xfrm>
            <a:off x="10501125" y="5313095"/>
            <a:ext cx="3662446" cy="2762926"/>
            <a:chOff x="0" y="0"/>
            <a:chExt cx="607171" cy="458046"/>
          </a:xfrm>
        </p:grpSpPr>
        <p:sp>
          <p:nvSpPr>
            <p:cNvPr id="16" name="Freeform 16"/>
            <p:cNvSpPr/>
            <p:nvPr/>
          </p:nvSpPr>
          <p:spPr>
            <a:xfrm>
              <a:off x="0" y="0"/>
              <a:ext cx="607171" cy="458046"/>
            </a:xfrm>
            <a:custGeom>
              <a:avLst/>
              <a:gdLst/>
              <a:ahLst/>
              <a:cxnLst/>
              <a:rect l="l" t="t" r="r" b="b"/>
              <a:pathLst>
                <a:path w="607171" h="458046">
                  <a:moveTo>
                    <a:pt x="33822" y="0"/>
                  </a:moveTo>
                  <a:lnTo>
                    <a:pt x="573349" y="0"/>
                  </a:lnTo>
                  <a:cubicBezTo>
                    <a:pt x="582319" y="0"/>
                    <a:pt x="590922" y="3563"/>
                    <a:pt x="597265" y="9906"/>
                  </a:cubicBezTo>
                  <a:cubicBezTo>
                    <a:pt x="603608" y="16249"/>
                    <a:pt x="607171" y="24852"/>
                    <a:pt x="607171" y="33822"/>
                  </a:cubicBezTo>
                  <a:lnTo>
                    <a:pt x="607171" y="424224"/>
                  </a:lnTo>
                  <a:cubicBezTo>
                    <a:pt x="607171" y="442903"/>
                    <a:pt x="592028" y="458046"/>
                    <a:pt x="573349" y="458046"/>
                  </a:cubicBezTo>
                  <a:lnTo>
                    <a:pt x="33822" y="458046"/>
                  </a:lnTo>
                  <a:cubicBezTo>
                    <a:pt x="24852" y="458046"/>
                    <a:pt x="16249" y="454483"/>
                    <a:pt x="9906" y="448140"/>
                  </a:cubicBezTo>
                  <a:cubicBezTo>
                    <a:pt x="3563" y="441797"/>
                    <a:pt x="0" y="433194"/>
                    <a:pt x="0" y="424224"/>
                  </a:cubicBezTo>
                  <a:lnTo>
                    <a:pt x="0" y="33822"/>
                  </a:lnTo>
                  <a:cubicBezTo>
                    <a:pt x="0" y="24852"/>
                    <a:pt x="3563" y="16249"/>
                    <a:pt x="9906" y="9906"/>
                  </a:cubicBezTo>
                  <a:cubicBezTo>
                    <a:pt x="16249" y="3563"/>
                    <a:pt x="24852" y="0"/>
                    <a:pt x="33822" y="0"/>
                  </a:cubicBezTo>
                  <a:close/>
                </a:path>
              </a:pathLst>
            </a:custGeom>
            <a:blipFill>
              <a:blip r:embed="rId3"/>
              <a:stretch>
                <a:fillRect l="-107698" t="-46347" r="-109722" b="-90332"/>
              </a:stretch>
            </a:blipFill>
          </p:spPr>
        </p:sp>
      </p:grpSp>
      <p:grpSp>
        <p:nvGrpSpPr>
          <p:cNvPr id="17" name="Group 17"/>
          <p:cNvGrpSpPr/>
          <p:nvPr/>
        </p:nvGrpSpPr>
        <p:grpSpPr>
          <a:xfrm>
            <a:off x="1823630" y="3398209"/>
            <a:ext cx="1043351" cy="1043351"/>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E2F5F"/>
            </a:solidFill>
          </p:spPr>
        </p:sp>
        <p:sp>
          <p:nvSpPr>
            <p:cNvPr id="19" name="TextBox 19"/>
            <p:cNvSpPr txBox="1"/>
            <p:nvPr/>
          </p:nvSpPr>
          <p:spPr>
            <a:xfrm>
              <a:off x="76200" y="28575"/>
              <a:ext cx="660400" cy="708025"/>
            </a:xfrm>
            <a:prstGeom prst="rect">
              <a:avLst/>
            </a:prstGeom>
          </p:spPr>
          <p:txBody>
            <a:bodyPr lIns="50800" tIns="50800" rIns="50800" bIns="50800" rtlCol="0" anchor="ctr"/>
            <a:lstStyle/>
            <a:p>
              <a:pPr algn="ctr">
                <a:lnSpc>
                  <a:spcPts val="2800"/>
                </a:lnSpc>
              </a:pPr>
              <a:endParaRPr/>
            </a:p>
          </p:txBody>
        </p:sp>
      </p:grpSp>
      <p:grpSp>
        <p:nvGrpSpPr>
          <p:cNvPr id="20" name="Group 20"/>
          <p:cNvGrpSpPr/>
          <p:nvPr/>
        </p:nvGrpSpPr>
        <p:grpSpPr>
          <a:xfrm>
            <a:off x="2017530" y="3601634"/>
            <a:ext cx="655552" cy="655552"/>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1EDFC"/>
            </a:solidFill>
          </p:spPr>
        </p:sp>
        <p:sp>
          <p:nvSpPr>
            <p:cNvPr id="22" name="TextBox 22"/>
            <p:cNvSpPr txBox="1"/>
            <p:nvPr/>
          </p:nvSpPr>
          <p:spPr>
            <a:xfrm>
              <a:off x="76200" y="28575"/>
              <a:ext cx="660400" cy="708025"/>
            </a:xfrm>
            <a:prstGeom prst="rect">
              <a:avLst/>
            </a:prstGeom>
          </p:spPr>
          <p:txBody>
            <a:bodyPr lIns="50800" tIns="50800" rIns="50800" bIns="50800" rtlCol="0" anchor="ctr"/>
            <a:lstStyle/>
            <a:p>
              <a:pPr algn="ctr">
                <a:lnSpc>
                  <a:spcPts val="2800"/>
                </a:lnSpc>
              </a:pPr>
              <a:endParaRPr/>
            </a:p>
          </p:txBody>
        </p:sp>
      </p:grpSp>
      <p:grpSp>
        <p:nvGrpSpPr>
          <p:cNvPr id="23" name="Group 23"/>
          <p:cNvGrpSpPr/>
          <p:nvPr/>
        </p:nvGrpSpPr>
        <p:grpSpPr>
          <a:xfrm>
            <a:off x="478642" y="5143500"/>
            <a:ext cx="4155474" cy="2332151"/>
            <a:chOff x="0" y="0"/>
            <a:chExt cx="607171" cy="340759"/>
          </a:xfrm>
        </p:grpSpPr>
        <p:sp>
          <p:nvSpPr>
            <p:cNvPr id="24" name="Freeform 24"/>
            <p:cNvSpPr/>
            <p:nvPr/>
          </p:nvSpPr>
          <p:spPr>
            <a:xfrm>
              <a:off x="0" y="0"/>
              <a:ext cx="607171" cy="340759"/>
            </a:xfrm>
            <a:custGeom>
              <a:avLst/>
              <a:gdLst/>
              <a:ahLst/>
              <a:cxnLst/>
              <a:rect l="l" t="t" r="r" b="b"/>
              <a:pathLst>
                <a:path w="607171" h="340759">
                  <a:moveTo>
                    <a:pt x="29809" y="0"/>
                  </a:moveTo>
                  <a:lnTo>
                    <a:pt x="577362" y="0"/>
                  </a:lnTo>
                  <a:cubicBezTo>
                    <a:pt x="593825" y="0"/>
                    <a:pt x="607171" y="13346"/>
                    <a:pt x="607171" y="29809"/>
                  </a:cubicBezTo>
                  <a:lnTo>
                    <a:pt x="607171" y="310950"/>
                  </a:lnTo>
                  <a:cubicBezTo>
                    <a:pt x="607171" y="327413"/>
                    <a:pt x="593825" y="340759"/>
                    <a:pt x="577362" y="340759"/>
                  </a:cubicBezTo>
                  <a:lnTo>
                    <a:pt x="29809" y="340759"/>
                  </a:lnTo>
                  <a:cubicBezTo>
                    <a:pt x="13346" y="340759"/>
                    <a:pt x="0" y="327413"/>
                    <a:pt x="0" y="310950"/>
                  </a:cubicBezTo>
                  <a:lnTo>
                    <a:pt x="0" y="29809"/>
                  </a:lnTo>
                  <a:cubicBezTo>
                    <a:pt x="0" y="13346"/>
                    <a:pt x="13346" y="0"/>
                    <a:pt x="29809" y="0"/>
                  </a:cubicBezTo>
                  <a:close/>
                </a:path>
              </a:pathLst>
            </a:custGeom>
            <a:blipFill>
              <a:blip r:embed="rId4"/>
              <a:stretch>
                <a:fillRect l="-9704" r="-9704"/>
              </a:stretch>
            </a:blipFill>
          </p:spPr>
        </p:sp>
      </p:grpSp>
      <p:sp>
        <p:nvSpPr>
          <p:cNvPr id="25" name="Freeform 25"/>
          <p:cNvSpPr/>
          <p:nvPr/>
        </p:nvSpPr>
        <p:spPr>
          <a:xfrm rot="5400000">
            <a:off x="7033579" y="3724991"/>
            <a:ext cx="389788" cy="389788"/>
          </a:xfrm>
          <a:custGeom>
            <a:avLst/>
            <a:gdLst/>
            <a:ahLst/>
            <a:cxnLst/>
            <a:rect l="l" t="t" r="r" b="b"/>
            <a:pathLst>
              <a:path w="389788" h="389788">
                <a:moveTo>
                  <a:pt x="0" y="0"/>
                </a:moveTo>
                <a:lnTo>
                  <a:pt x="389788" y="0"/>
                </a:lnTo>
                <a:lnTo>
                  <a:pt x="389788" y="389788"/>
                </a:lnTo>
                <a:lnTo>
                  <a:pt x="0" y="38978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6" name="Freeform 26"/>
          <p:cNvSpPr/>
          <p:nvPr/>
        </p:nvSpPr>
        <p:spPr>
          <a:xfrm rot="5400000">
            <a:off x="11139624" y="3616330"/>
            <a:ext cx="389788" cy="389788"/>
          </a:xfrm>
          <a:custGeom>
            <a:avLst/>
            <a:gdLst/>
            <a:ahLst/>
            <a:cxnLst/>
            <a:rect l="l" t="t" r="r" b="b"/>
            <a:pathLst>
              <a:path w="389788" h="389788">
                <a:moveTo>
                  <a:pt x="0" y="0"/>
                </a:moveTo>
                <a:lnTo>
                  <a:pt x="389788" y="0"/>
                </a:lnTo>
                <a:lnTo>
                  <a:pt x="389788" y="389788"/>
                </a:lnTo>
                <a:lnTo>
                  <a:pt x="0" y="38978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7" name="Freeform 27"/>
          <p:cNvSpPr/>
          <p:nvPr/>
        </p:nvSpPr>
        <p:spPr>
          <a:xfrm>
            <a:off x="4044420" y="-1848214"/>
            <a:ext cx="3691868" cy="3691868"/>
          </a:xfrm>
          <a:custGeom>
            <a:avLst/>
            <a:gdLst/>
            <a:ahLst/>
            <a:cxnLst/>
            <a:rect l="l" t="t" r="r" b="b"/>
            <a:pathLst>
              <a:path w="3691868" h="3691868">
                <a:moveTo>
                  <a:pt x="0" y="0"/>
                </a:moveTo>
                <a:lnTo>
                  <a:pt x="3691867" y="0"/>
                </a:lnTo>
                <a:lnTo>
                  <a:pt x="3691867" y="3691868"/>
                </a:lnTo>
                <a:lnTo>
                  <a:pt x="0" y="369186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8" name="Freeform 28"/>
          <p:cNvSpPr/>
          <p:nvPr/>
        </p:nvSpPr>
        <p:spPr>
          <a:xfrm>
            <a:off x="3396943" y="1028700"/>
            <a:ext cx="647477" cy="647477"/>
          </a:xfrm>
          <a:custGeom>
            <a:avLst/>
            <a:gdLst/>
            <a:ahLst/>
            <a:cxnLst/>
            <a:rect l="l" t="t" r="r" b="b"/>
            <a:pathLst>
              <a:path w="647477" h="647477">
                <a:moveTo>
                  <a:pt x="0" y="0"/>
                </a:moveTo>
                <a:lnTo>
                  <a:pt x="647477" y="0"/>
                </a:lnTo>
                <a:lnTo>
                  <a:pt x="647477" y="647477"/>
                </a:lnTo>
                <a:lnTo>
                  <a:pt x="0" y="64747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29" name="Group 29"/>
          <p:cNvGrpSpPr/>
          <p:nvPr/>
        </p:nvGrpSpPr>
        <p:grpSpPr>
          <a:xfrm>
            <a:off x="6900697" y="3592109"/>
            <a:ext cx="655552" cy="655552"/>
            <a:chOff x="0" y="0"/>
            <a:chExt cx="812800" cy="812800"/>
          </a:xfrm>
        </p:grpSpPr>
        <p:sp>
          <p:nvSpPr>
            <p:cNvPr id="30" name="Freeform 3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1EDFC"/>
            </a:solidFill>
          </p:spPr>
        </p:sp>
        <p:sp>
          <p:nvSpPr>
            <p:cNvPr id="31" name="TextBox 31"/>
            <p:cNvSpPr txBox="1"/>
            <p:nvPr/>
          </p:nvSpPr>
          <p:spPr>
            <a:xfrm>
              <a:off x="76200" y="28575"/>
              <a:ext cx="660400" cy="708025"/>
            </a:xfrm>
            <a:prstGeom prst="rect">
              <a:avLst/>
            </a:prstGeom>
          </p:spPr>
          <p:txBody>
            <a:bodyPr lIns="50800" tIns="50800" rIns="50800" bIns="50800" rtlCol="0" anchor="ctr"/>
            <a:lstStyle/>
            <a:p>
              <a:pPr algn="ctr">
                <a:lnSpc>
                  <a:spcPts val="2800"/>
                </a:lnSpc>
              </a:pPr>
              <a:endParaRPr/>
            </a:p>
          </p:txBody>
        </p:sp>
      </p:grpSp>
      <p:grpSp>
        <p:nvGrpSpPr>
          <p:cNvPr id="32" name="Group 32"/>
          <p:cNvGrpSpPr/>
          <p:nvPr/>
        </p:nvGrpSpPr>
        <p:grpSpPr>
          <a:xfrm>
            <a:off x="11001922" y="3483447"/>
            <a:ext cx="655552" cy="655552"/>
            <a:chOff x="0" y="0"/>
            <a:chExt cx="812800" cy="812800"/>
          </a:xfrm>
        </p:grpSpPr>
        <p:sp>
          <p:nvSpPr>
            <p:cNvPr id="33" name="Freeform 3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1EDFC"/>
            </a:solidFill>
          </p:spPr>
        </p:sp>
        <p:sp>
          <p:nvSpPr>
            <p:cNvPr id="34" name="TextBox 34"/>
            <p:cNvSpPr txBox="1"/>
            <p:nvPr/>
          </p:nvSpPr>
          <p:spPr>
            <a:xfrm>
              <a:off x="76200" y="28575"/>
              <a:ext cx="660400" cy="708025"/>
            </a:xfrm>
            <a:prstGeom prst="rect">
              <a:avLst/>
            </a:prstGeom>
          </p:spPr>
          <p:txBody>
            <a:bodyPr lIns="50800" tIns="50800" rIns="50800" bIns="50800" rtlCol="0" anchor="ctr"/>
            <a:lstStyle/>
            <a:p>
              <a:pPr algn="ctr">
                <a:lnSpc>
                  <a:spcPts val="2800"/>
                </a:lnSpc>
              </a:pPr>
              <a:endParaRPr/>
            </a:p>
          </p:txBody>
        </p:sp>
      </p:grpSp>
      <p:grpSp>
        <p:nvGrpSpPr>
          <p:cNvPr id="35" name="Group 35"/>
          <p:cNvGrpSpPr/>
          <p:nvPr/>
        </p:nvGrpSpPr>
        <p:grpSpPr>
          <a:xfrm>
            <a:off x="15731621" y="3280023"/>
            <a:ext cx="1043351" cy="1043351"/>
            <a:chOff x="0" y="0"/>
            <a:chExt cx="812800" cy="812800"/>
          </a:xfrm>
        </p:grpSpPr>
        <p:sp>
          <p:nvSpPr>
            <p:cNvPr id="36" name="Freeform 3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E2F5F"/>
            </a:solidFill>
          </p:spPr>
        </p:sp>
        <p:sp>
          <p:nvSpPr>
            <p:cNvPr id="37" name="TextBox 37"/>
            <p:cNvSpPr txBox="1"/>
            <p:nvPr/>
          </p:nvSpPr>
          <p:spPr>
            <a:xfrm>
              <a:off x="76200" y="28575"/>
              <a:ext cx="660400" cy="708025"/>
            </a:xfrm>
            <a:prstGeom prst="rect">
              <a:avLst/>
            </a:prstGeom>
          </p:spPr>
          <p:txBody>
            <a:bodyPr lIns="50800" tIns="50800" rIns="50800" bIns="50800" rtlCol="0" anchor="ctr"/>
            <a:lstStyle/>
            <a:p>
              <a:pPr algn="ctr">
                <a:lnSpc>
                  <a:spcPts val="2800"/>
                </a:lnSpc>
              </a:pPr>
              <a:endParaRPr/>
            </a:p>
          </p:txBody>
        </p:sp>
      </p:grpSp>
      <p:grpSp>
        <p:nvGrpSpPr>
          <p:cNvPr id="38" name="Group 38"/>
          <p:cNvGrpSpPr/>
          <p:nvPr/>
        </p:nvGrpSpPr>
        <p:grpSpPr>
          <a:xfrm>
            <a:off x="15930341" y="3473922"/>
            <a:ext cx="655552" cy="655552"/>
            <a:chOff x="0" y="0"/>
            <a:chExt cx="812800" cy="812800"/>
          </a:xfrm>
        </p:grpSpPr>
        <p:sp>
          <p:nvSpPr>
            <p:cNvPr id="39" name="Freeform 3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1EDFC"/>
            </a:solidFill>
          </p:spPr>
        </p:sp>
        <p:sp>
          <p:nvSpPr>
            <p:cNvPr id="40" name="TextBox 40"/>
            <p:cNvSpPr txBox="1"/>
            <p:nvPr/>
          </p:nvSpPr>
          <p:spPr>
            <a:xfrm>
              <a:off x="76200" y="28575"/>
              <a:ext cx="660400" cy="708025"/>
            </a:xfrm>
            <a:prstGeom prst="rect">
              <a:avLst/>
            </a:prstGeom>
          </p:spPr>
          <p:txBody>
            <a:bodyPr lIns="50800" tIns="50800" rIns="50800" bIns="50800" rtlCol="0" anchor="ctr"/>
            <a:lstStyle/>
            <a:p>
              <a:pPr algn="ctr">
                <a:lnSpc>
                  <a:spcPts val="2800"/>
                </a:lnSpc>
              </a:pPr>
              <a:endParaRPr/>
            </a:p>
          </p:txBody>
        </p:sp>
      </p:grpSp>
      <p:grpSp>
        <p:nvGrpSpPr>
          <p:cNvPr id="41" name="Group 41"/>
          <p:cNvGrpSpPr/>
          <p:nvPr/>
        </p:nvGrpSpPr>
        <p:grpSpPr>
          <a:xfrm>
            <a:off x="14753872" y="5561176"/>
            <a:ext cx="3142729" cy="1763774"/>
            <a:chOff x="0" y="0"/>
            <a:chExt cx="607171" cy="340759"/>
          </a:xfrm>
        </p:grpSpPr>
        <p:sp>
          <p:nvSpPr>
            <p:cNvPr id="42" name="Freeform 42"/>
            <p:cNvSpPr/>
            <p:nvPr/>
          </p:nvSpPr>
          <p:spPr>
            <a:xfrm>
              <a:off x="0" y="0"/>
              <a:ext cx="607171" cy="340759"/>
            </a:xfrm>
            <a:custGeom>
              <a:avLst/>
              <a:gdLst/>
              <a:ahLst/>
              <a:cxnLst/>
              <a:rect l="l" t="t" r="r" b="b"/>
              <a:pathLst>
                <a:path w="607171" h="340759">
                  <a:moveTo>
                    <a:pt x="39415" y="0"/>
                  </a:moveTo>
                  <a:lnTo>
                    <a:pt x="567756" y="0"/>
                  </a:lnTo>
                  <a:cubicBezTo>
                    <a:pt x="589524" y="0"/>
                    <a:pt x="607171" y="17647"/>
                    <a:pt x="607171" y="39415"/>
                  </a:cubicBezTo>
                  <a:lnTo>
                    <a:pt x="607171" y="301344"/>
                  </a:lnTo>
                  <a:cubicBezTo>
                    <a:pt x="607171" y="323112"/>
                    <a:pt x="589524" y="340759"/>
                    <a:pt x="567756" y="340759"/>
                  </a:cubicBezTo>
                  <a:lnTo>
                    <a:pt x="39415" y="340759"/>
                  </a:lnTo>
                  <a:cubicBezTo>
                    <a:pt x="17647" y="340759"/>
                    <a:pt x="0" y="323112"/>
                    <a:pt x="0" y="301344"/>
                  </a:cubicBezTo>
                  <a:lnTo>
                    <a:pt x="0" y="39415"/>
                  </a:lnTo>
                  <a:cubicBezTo>
                    <a:pt x="0" y="17647"/>
                    <a:pt x="17647" y="0"/>
                    <a:pt x="39415" y="0"/>
                  </a:cubicBezTo>
                  <a:close/>
                </a:path>
              </a:pathLst>
            </a:custGeom>
            <a:blipFill>
              <a:blip r:embed="rId11"/>
              <a:stretch>
                <a:fillRect l="-6199" r="-6199"/>
              </a:stretch>
            </a:blipFill>
          </p:spPr>
        </p:sp>
      </p:grpSp>
      <p:sp>
        <p:nvSpPr>
          <p:cNvPr id="43" name="TextBox 43"/>
          <p:cNvSpPr txBox="1"/>
          <p:nvPr/>
        </p:nvSpPr>
        <p:spPr>
          <a:xfrm>
            <a:off x="2238224" y="3622388"/>
            <a:ext cx="214164" cy="537844"/>
          </a:xfrm>
          <a:prstGeom prst="rect">
            <a:avLst/>
          </a:prstGeom>
        </p:spPr>
        <p:txBody>
          <a:bodyPr lIns="0" tIns="0" rIns="0" bIns="0" rtlCol="0" anchor="t">
            <a:spAutoFit/>
          </a:bodyPr>
          <a:lstStyle/>
          <a:p>
            <a:pPr marL="0" lvl="0" indent="0" algn="ctr">
              <a:lnSpc>
                <a:spcPts val="4480"/>
              </a:lnSpc>
              <a:spcBef>
                <a:spcPct val="0"/>
              </a:spcBef>
            </a:pPr>
            <a:r>
              <a:rPr lang="en-US" sz="3200" b="1">
                <a:solidFill>
                  <a:srgbClr val="3A577B"/>
                </a:solidFill>
                <a:latin typeface="Canva Sans Bold"/>
                <a:ea typeface="Canva Sans Bold"/>
                <a:cs typeface="Canva Sans Bold"/>
                <a:sym typeface="Canva Sans Bold"/>
              </a:rPr>
              <a:t>1</a:t>
            </a:r>
          </a:p>
        </p:txBody>
      </p:sp>
      <p:sp>
        <p:nvSpPr>
          <p:cNvPr id="44" name="TextBox 44"/>
          <p:cNvSpPr txBox="1"/>
          <p:nvPr/>
        </p:nvSpPr>
        <p:spPr>
          <a:xfrm>
            <a:off x="9548625" y="876300"/>
            <a:ext cx="7710675" cy="1782572"/>
          </a:xfrm>
          <a:prstGeom prst="rect">
            <a:avLst/>
          </a:prstGeom>
        </p:spPr>
        <p:txBody>
          <a:bodyPr lIns="0" tIns="0" rIns="0" bIns="0" rtlCol="0" anchor="t">
            <a:spAutoFit/>
          </a:bodyPr>
          <a:lstStyle/>
          <a:p>
            <a:pPr marL="0" lvl="0" indent="0" algn="r">
              <a:lnSpc>
                <a:spcPts val="6603"/>
              </a:lnSpc>
              <a:spcBef>
                <a:spcPct val="0"/>
              </a:spcBef>
            </a:pPr>
            <a:r>
              <a:rPr lang="en-US" sz="5199" b="1">
                <a:solidFill>
                  <a:srgbClr val="0E2F5F"/>
                </a:solidFill>
                <a:latin typeface="Akzidenz-Grotesk Heavy"/>
                <a:ea typeface="Akzidenz-Grotesk Heavy"/>
                <a:cs typeface="Akzidenz-Grotesk Heavy"/>
                <a:sym typeface="Akzidenz-Grotesk Heavy"/>
              </a:rPr>
              <a:t>Instal</a:t>
            </a:r>
            <a:r>
              <a:rPr lang="en-US" sz="5199" b="1" u="none" strike="noStrike">
                <a:solidFill>
                  <a:srgbClr val="0E2F5F"/>
                </a:solidFill>
                <a:latin typeface="Akzidenz-Grotesk Heavy"/>
                <a:ea typeface="Akzidenz-Grotesk Heavy"/>
                <a:cs typeface="Akzidenz-Grotesk Heavy"/>
                <a:sym typeface="Akzidenz-Grotesk Heavy"/>
              </a:rPr>
              <a:t>asi Flutter (Windows)</a:t>
            </a:r>
          </a:p>
        </p:txBody>
      </p:sp>
      <p:sp>
        <p:nvSpPr>
          <p:cNvPr id="45" name="TextBox 45"/>
          <p:cNvSpPr txBox="1"/>
          <p:nvPr/>
        </p:nvSpPr>
        <p:spPr>
          <a:xfrm>
            <a:off x="999254" y="4544747"/>
            <a:ext cx="3919098" cy="349248"/>
          </a:xfrm>
          <a:prstGeom prst="rect">
            <a:avLst/>
          </a:prstGeom>
        </p:spPr>
        <p:txBody>
          <a:bodyPr lIns="0" tIns="0" rIns="0" bIns="0" rtlCol="0" anchor="t">
            <a:spAutoFit/>
          </a:bodyPr>
          <a:lstStyle/>
          <a:p>
            <a:pPr algn="just">
              <a:lnSpc>
                <a:spcPts val="2800"/>
              </a:lnSpc>
            </a:pPr>
            <a:r>
              <a:rPr lang="en-US" sz="2000" b="1">
                <a:solidFill>
                  <a:srgbClr val="0E2F5F"/>
                </a:solidFill>
                <a:latin typeface="Aileron Ultra-Bold"/>
                <a:ea typeface="Aileron Ultra-Bold"/>
                <a:cs typeface="Aileron Ultra-Bold"/>
                <a:sym typeface="Aileron Ultra-Bold"/>
              </a:rPr>
              <a:t>Download dari flutter.dev.</a:t>
            </a:r>
          </a:p>
        </p:txBody>
      </p:sp>
      <p:sp>
        <p:nvSpPr>
          <p:cNvPr id="46" name="TextBox 46"/>
          <p:cNvSpPr txBox="1"/>
          <p:nvPr/>
        </p:nvSpPr>
        <p:spPr>
          <a:xfrm>
            <a:off x="5700305" y="4502597"/>
            <a:ext cx="3919098" cy="349248"/>
          </a:xfrm>
          <a:prstGeom prst="rect">
            <a:avLst/>
          </a:prstGeom>
        </p:spPr>
        <p:txBody>
          <a:bodyPr lIns="0" tIns="0" rIns="0" bIns="0" rtlCol="0" anchor="t">
            <a:spAutoFit/>
          </a:bodyPr>
          <a:lstStyle/>
          <a:p>
            <a:pPr algn="just">
              <a:lnSpc>
                <a:spcPts val="2800"/>
              </a:lnSpc>
            </a:pPr>
            <a:r>
              <a:rPr lang="en-US" sz="2000" b="1">
                <a:solidFill>
                  <a:srgbClr val="0E2F5F"/>
                </a:solidFill>
                <a:latin typeface="Aileron Ultra-Bold"/>
                <a:ea typeface="Aileron Ultra-Bold"/>
                <a:cs typeface="Aileron Ultra-Bold"/>
                <a:sym typeface="Aileron Ultra-Bold"/>
              </a:rPr>
              <a:t>Ekstrak ke C:\src\flutter.</a:t>
            </a:r>
          </a:p>
        </p:txBody>
      </p:sp>
      <p:sp>
        <p:nvSpPr>
          <p:cNvPr id="47" name="TextBox 47"/>
          <p:cNvSpPr txBox="1"/>
          <p:nvPr/>
        </p:nvSpPr>
        <p:spPr>
          <a:xfrm>
            <a:off x="10812843" y="4544747"/>
            <a:ext cx="4918779" cy="701673"/>
          </a:xfrm>
          <a:prstGeom prst="rect">
            <a:avLst/>
          </a:prstGeom>
        </p:spPr>
        <p:txBody>
          <a:bodyPr lIns="0" tIns="0" rIns="0" bIns="0" rtlCol="0" anchor="t">
            <a:spAutoFit/>
          </a:bodyPr>
          <a:lstStyle/>
          <a:p>
            <a:pPr algn="l">
              <a:lnSpc>
                <a:spcPts val="2800"/>
              </a:lnSpc>
            </a:pPr>
            <a:r>
              <a:rPr lang="en-US" sz="2000" b="1">
                <a:solidFill>
                  <a:srgbClr val="0E2F5F"/>
                </a:solidFill>
                <a:latin typeface="Aileron Ultra-Bold"/>
                <a:ea typeface="Aileron Ultra-Bold"/>
                <a:cs typeface="Aileron Ultra-Bold"/>
                <a:sym typeface="Aileron Ultra-Bold"/>
              </a:rPr>
              <a:t>Tambahkan PATH → </a:t>
            </a:r>
          </a:p>
          <a:p>
            <a:pPr algn="l">
              <a:lnSpc>
                <a:spcPts val="2800"/>
              </a:lnSpc>
            </a:pPr>
            <a:r>
              <a:rPr lang="en-US" sz="2000" b="1">
                <a:solidFill>
                  <a:srgbClr val="0E2F5F"/>
                </a:solidFill>
                <a:latin typeface="Aileron Ultra-Bold"/>
                <a:ea typeface="Aileron Ultra-Bold"/>
                <a:cs typeface="Aileron Ultra-Bold"/>
                <a:sym typeface="Aileron Ultra-Bold"/>
              </a:rPr>
              <a:t>  C:\src\flutter\bin.</a:t>
            </a:r>
          </a:p>
        </p:txBody>
      </p:sp>
      <p:sp>
        <p:nvSpPr>
          <p:cNvPr id="48" name="TextBox 48"/>
          <p:cNvSpPr txBox="1"/>
          <p:nvPr/>
        </p:nvSpPr>
        <p:spPr>
          <a:xfrm>
            <a:off x="7115215" y="3612863"/>
            <a:ext cx="226516" cy="537844"/>
          </a:xfrm>
          <a:prstGeom prst="rect">
            <a:avLst/>
          </a:prstGeom>
        </p:spPr>
        <p:txBody>
          <a:bodyPr lIns="0" tIns="0" rIns="0" bIns="0" rtlCol="0" anchor="t">
            <a:spAutoFit/>
          </a:bodyPr>
          <a:lstStyle/>
          <a:p>
            <a:pPr marL="0" lvl="0" indent="0" algn="ctr">
              <a:lnSpc>
                <a:spcPts val="4480"/>
              </a:lnSpc>
              <a:spcBef>
                <a:spcPct val="0"/>
              </a:spcBef>
            </a:pPr>
            <a:r>
              <a:rPr lang="en-US" sz="3200" b="1">
                <a:solidFill>
                  <a:srgbClr val="3A577B"/>
                </a:solidFill>
                <a:latin typeface="Canva Sans Bold"/>
                <a:ea typeface="Canva Sans Bold"/>
                <a:cs typeface="Canva Sans Bold"/>
                <a:sym typeface="Canva Sans Bold"/>
              </a:rPr>
              <a:t>2</a:t>
            </a:r>
          </a:p>
        </p:txBody>
      </p:sp>
      <p:sp>
        <p:nvSpPr>
          <p:cNvPr id="49" name="TextBox 49"/>
          <p:cNvSpPr txBox="1"/>
          <p:nvPr/>
        </p:nvSpPr>
        <p:spPr>
          <a:xfrm>
            <a:off x="11209593" y="3504202"/>
            <a:ext cx="240209" cy="537844"/>
          </a:xfrm>
          <a:prstGeom prst="rect">
            <a:avLst/>
          </a:prstGeom>
        </p:spPr>
        <p:txBody>
          <a:bodyPr lIns="0" tIns="0" rIns="0" bIns="0" rtlCol="0" anchor="t">
            <a:spAutoFit/>
          </a:bodyPr>
          <a:lstStyle/>
          <a:p>
            <a:pPr marL="0" lvl="0" indent="0" algn="ctr">
              <a:lnSpc>
                <a:spcPts val="4480"/>
              </a:lnSpc>
              <a:spcBef>
                <a:spcPct val="0"/>
              </a:spcBef>
            </a:pPr>
            <a:r>
              <a:rPr lang="en-US" sz="3200" b="1">
                <a:solidFill>
                  <a:srgbClr val="3A577B"/>
                </a:solidFill>
                <a:latin typeface="Canva Sans Bold"/>
                <a:ea typeface="Canva Sans Bold"/>
                <a:cs typeface="Canva Sans Bold"/>
                <a:sym typeface="Canva Sans Bold"/>
              </a:rPr>
              <a:t>3</a:t>
            </a:r>
          </a:p>
        </p:txBody>
      </p:sp>
      <p:sp>
        <p:nvSpPr>
          <p:cNvPr id="50" name="TextBox 50"/>
          <p:cNvSpPr txBox="1"/>
          <p:nvPr/>
        </p:nvSpPr>
        <p:spPr>
          <a:xfrm>
            <a:off x="16126867" y="3494677"/>
            <a:ext cx="252859" cy="537844"/>
          </a:xfrm>
          <a:prstGeom prst="rect">
            <a:avLst/>
          </a:prstGeom>
        </p:spPr>
        <p:txBody>
          <a:bodyPr lIns="0" tIns="0" rIns="0" bIns="0" rtlCol="0" anchor="t">
            <a:spAutoFit/>
          </a:bodyPr>
          <a:lstStyle/>
          <a:p>
            <a:pPr marL="0" lvl="0" indent="0" algn="ctr">
              <a:lnSpc>
                <a:spcPts val="4480"/>
              </a:lnSpc>
              <a:spcBef>
                <a:spcPct val="0"/>
              </a:spcBef>
            </a:pPr>
            <a:r>
              <a:rPr lang="en-US" sz="3200" b="1">
                <a:solidFill>
                  <a:srgbClr val="3A577B"/>
                </a:solidFill>
                <a:latin typeface="Canva Sans Bold"/>
                <a:ea typeface="Canva Sans Bold"/>
                <a:cs typeface="Canva Sans Bold"/>
                <a:sym typeface="Canva Sans Bold"/>
              </a:rPr>
              <a:t>4</a:t>
            </a:r>
          </a:p>
        </p:txBody>
      </p:sp>
      <p:sp>
        <p:nvSpPr>
          <p:cNvPr id="51" name="TextBox 51"/>
          <p:cNvSpPr txBox="1"/>
          <p:nvPr/>
        </p:nvSpPr>
        <p:spPr>
          <a:xfrm>
            <a:off x="15437212" y="4441827"/>
            <a:ext cx="4918779" cy="701673"/>
          </a:xfrm>
          <a:prstGeom prst="rect">
            <a:avLst/>
          </a:prstGeom>
        </p:spPr>
        <p:txBody>
          <a:bodyPr lIns="0" tIns="0" rIns="0" bIns="0" rtlCol="0" anchor="t">
            <a:spAutoFit/>
          </a:bodyPr>
          <a:lstStyle/>
          <a:p>
            <a:pPr algn="l">
              <a:lnSpc>
                <a:spcPts val="2800"/>
              </a:lnSpc>
            </a:pPr>
            <a:r>
              <a:rPr lang="en-US" sz="2000" b="1">
                <a:solidFill>
                  <a:srgbClr val="0E2F5F"/>
                </a:solidFill>
                <a:latin typeface="Aileron Ultra-Bold"/>
                <a:ea typeface="Aileron Ultra-Bold"/>
                <a:cs typeface="Aileron Ultra-Bold"/>
                <a:sym typeface="Aileron Ultra-Bold"/>
              </a:rPr>
              <a:t>Cek instalasi → </a:t>
            </a:r>
          </a:p>
          <a:p>
            <a:pPr algn="l">
              <a:lnSpc>
                <a:spcPts val="2800"/>
              </a:lnSpc>
            </a:pPr>
            <a:r>
              <a:rPr lang="en-US" sz="2000" b="1">
                <a:solidFill>
                  <a:srgbClr val="0E2F5F"/>
                </a:solidFill>
                <a:latin typeface="Aileron Ultra-Bold"/>
                <a:ea typeface="Aileron Ultra-Bold"/>
                <a:cs typeface="Aileron Ultra-Bold"/>
                <a:sym typeface="Aileron Ultra-Bold"/>
              </a:rPr>
              <a:t>flutter --version.</a:t>
            </a:r>
          </a:p>
        </p:txBody>
      </p:sp>
      <p:sp>
        <p:nvSpPr>
          <p:cNvPr id="53" name="Freeform 13">
            <a:extLst>
              <a:ext uri="{FF2B5EF4-FFF2-40B4-BE49-F238E27FC236}">
                <a16:creationId xmlns:a16="http://schemas.microsoft.com/office/drawing/2014/main" id="{9EAF1F51-1576-4DA9-BC97-0B117F269DFC}"/>
              </a:ext>
            </a:extLst>
          </p:cNvPr>
          <p:cNvSpPr/>
          <p:nvPr/>
        </p:nvSpPr>
        <p:spPr>
          <a:xfrm>
            <a:off x="0" y="55915"/>
            <a:ext cx="3352800" cy="896585"/>
          </a:xfrm>
          <a:custGeom>
            <a:avLst/>
            <a:gdLst/>
            <a:ahLst/>
            <a:cxnLst/>
            <a:rect l="l" t="t" r="r" b="b"/>
            <a:pathLst>
              <a:path w="2731623" h="1134540">
                <a:moveTo>
                  <a:pt x="0" y="0"/>
                </a:moveTo>
                <a:lnTo>
                  <a:pt x="2731623" y="0"/>
                </a:lnTo>
                <a:lnTo>
                  <a:pt x="2731623" y="1134540"/>
                </a:lnTo>
                <a:lnTo>
                  <a:pt x="0" y="1134540"/>
                </a:lnTo>
                <a:lnTo>
                  <a:pt x="0" y="0"/>
                </a:lnTo>
                <a:close/>
              </a:path>
            </a:pathLst>
          </a:custGeom>
          <a:blipFill>
            <a:blip r:embed="rId12"/>
            <a:stretch>
              <a:fillRect/>
            </a:stretch>
          </a:blipFill>
        </p:spPr>
        <p:txBody>
          <a:bodyPr/>
          <a:lstStyle/>
          <a:p>
            <a:endParaRPr lang="en-ID" dirty="0"/>
          </a:p>
        </p:txBody>
      </p:sp>
      <p:pic>
        <p:nvPicPr>
          <p:cNvPr id="54" name="Picture 53">
            <a:extLst>
              <a:ext uri="{FF2B5EF4-FFF2-40B4-BE49-F238E27FC236}">
                <a16:creationId xmlns:a16="http://schemas.microsoft.com/office/drawing/2014/main" id="{8B5C7E80-5F0D-4915-A248-3D404FE1251A}"/>
              </a:ext>
            </a:extLst>
          </p:cNvPr>
          <p:cNvPicPr>
            <a:picLocks noChangeAspect="1"/>
          </p:cNvPicPr>
          <p:nvPr/>
        </p:nvPicPr>
        <p:blipFill>
          <a:blip r:embed="rId13"/>
          <a:stretch>
            <a:fillRect/>
          </a:stretch>
        </p:blipFill>
        <p:spPr>
          <a:xfrm>
            <a:off x="15316200" y="-22860"/>
            <a:ext cx="2743200" cy="9753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7349"/>
            <a:ext cx="3176441" cy="10287000"/>
            <a:chOff x="0" y="0"/>
            <a:chExt cx="492114" cy="1593725"/>
          </a:xfrm>
        </p:grpSpPr>
        <p:sp>
          <p:nvSpPr>
            <p:cNvPr id="3" name="Freeform 3"/>
            <p:cNvSpPr/>
            <p:nvPr/>
          </p:nvSpPr>
          <p:spPr>
            <a:xfrm>
              <a:off x="0" y="0"/>
              <a:ext cx="492114" cy="1593725"/>
            </a:xfrm>
            <a:custGeom>
              <a:avLst/>
              <a:gdLst/>
              <a:ahLst/>
              <a:cxnLst/>
              <a:rect l="l" t="t" r="r" b="b"/>
              <a:pathLst>
                <a:path w="492114" h="1593725">
                  <a:moveTo>
                    <a:pt x="0" y="0"/>
                  </a:moveTo>
                  <a:lnTo>
                    <a:pt x="492114" y="0"/>
                  </a:lnTo>
                  <a:lnTo>
                    <a:pt x="492114" y="1593725"/>
                  </a:lnTo>
                  <a:lnTo>
                    <a:pt x="0" y="1593725"/>
                  </a:lnTo>
                  <a:close/>
                </a:path>
              </a:pathLst>
            </a:custGeom>
            <a:blipFill>
              <a:blip r:embed="rId2"/>
              <a:stretch>
                <a:fillRect l="-258431" r="-258431"/>
              </a:stretch>
            </a:blipFill>
          </p:spPr>
        </p:sp>
      </p:grpSp>
      <p:sp>
        <p:nvSpPr>
          <p:cNvPr id="4" name="Freeform 4"/>
          <p:cNvSpPr/>
          <p:nvPr/>
        </p:nvSpPr>
        <p:spPr>
          <a:xfrm>
            <a:off x="4243241" y="-1845934"/>
            <a:ext cx="3691868" cy="3691868"/>
          </a:xfrm>
          <a:custGeom>
            <a:avLst/>
            <a:gdLst/>
            <a:ahLst/>
            <a:cxnLst/>
            <a:rect l="l" t="t" r="r" b="b"/>
            <a:pathLst>
              <a:path w="3691868" h="3691868">
                <a:moveTo>
                  <a:pt x="0" y="0"/>
                </a:moveTo>
                <a:lnTo>
                  <a:pt x="3691868" y="0"/>
                </a:lnTo>
                <a:lnTo>
                  <a:pt x="3691868" y="3691868"/>
                </a:lnTo>
                <a:lnTo>
                  <a:pt x="0" y="36918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16032840" y="8879212"/>
            <a:ext cx="1226460" cy="379088"/>
          </a:xfrm>
          <a:custGeom>
            <a:avLst/>
            <a:gdLst/>
            <a:ahLst/>
            <a:cxnLst/>
            <a:rect l="l" t="t" r="r" b="b"/>
            <a:pathLst>
              <a:path w="1226460" h="379088">
                <a:moveTo>
                  <a:pt x="0" y="0"/>
                </a:moveTo>
                <a:lnTo>
                  <a:pt x="1226460" y="0"/>
                </a:lnTo>
                <a:lnTo>
                  <a:pt x="1226460" y="379088"/>
                </a:lnTo>
                <a:lnTo>
                  <a:pt x="0" y="37908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TextBox 6"/>
          <p:cNvSpPr txBox="1"/>
          <p:nvPr/>
        </p:nvSpPr>
        <p:spPr>
          <a:xfrm>
            <a:off x="4420603" y="3009264"/>
            <a:ext cx="12973574" cy="4277993"/>
          </a:xfrm>
          <a:prstGeom prst="rect">
            <a:avLst/>
          </a:prstGeom>
        </p:spPr>
        <p:txBody>
          <a:bodyPr lIns="0" tIns="0" rIns="0" bIns="0" rtlCol="0" anchor="t">
            <a:spAutoFit/>
          </a:bodyPr>
          <a:lstStyle/>
          <a:p>
            <a:pPr algn="just">
              <a:lnSpc>
                <a:spcPts val="3080"/>
              </a:lnSpc>
            </a:pPr>
            <a:r>
              <a:rPr lang="en-US" sz="2200" b="1">
                <a:solidFill>
                  <a:srgbClr val="021828"/>
                </a:solidFill>
                <a:latin typeface="Aileron Bold"/>
                <a:ea typeface="Aileron Bold"/>
                <a:cs typeface="Aileron Bold"/>
                <a:sym typeface="Aileron Bold"/>
              </a:rPr>
              <a:t>Widget dibagi dalam 2 jenis: stateless dan stateful</a:t>
            </a:r>
          </a:p>
          <a:p>
            <a:pPr algn="just">
              <a:lnSpc>
                <a:spcPts val="3080"/>
              </a:lnSpc>
            </a:pPr>
            <a:r>
              <a:rPr lang="en-US" sz="2200" b="1">
                <a:solidFill>
                  <a:srgbClr val="021828"/>
                </a:solidFill>
                <a:latin typeface="Aileron Bold"/>
                <a:ea typeface="Aileron Bold"/>
                <a:cs typeface="Aileron Bold"/>
                <a:sym typeface="Aileron Bold"/>
              </a:rPr>
              <a:t>Stateless Widget adalah widget yang statusnya tidak berubah seperti tombol atau gambar. Seperti namanya, statusnya tidak berubah saat tindakan dilakukan di layar.</a:t>
            </a:r>
          </a:p>
          <a:p>
            <a:pPr algn="just">
              <a:lnSpc>
                <a:spcPts val="3080"/>
              </a:lnSpc>
            </a:pPr>
            <a:r>
              <a:rPr lang="en-US" sz="2200" b="1">
                <a:solidFill>
                  <a:srgbClr val="021828"/>
                </a:solidFill>
                <a:latin typeface="Aileron Bold"/>
                <a:ea typeface="Aileron Bold"/>
                <a:cs typeface="Aileron Bold"/>
                <a:sym typeface="Aileron Bold"/>
              </a:rPr>
              <a:t>Saat widget perlu menahan beberapa status seperti halaman saat ini di Page View, tab yang saat ini dipilih di sebuah Bottom Navigation Bar, Widget stateful adalah pilihan yang tepat untuk dibuat.</a:t>
            </a:r>
          </a:p>
          <a:p>
            <a:pPr algn="just">
              <a:lnSpc>
                <a:spcPts val="3080"/>
              </a:lnSpc>
            </a:pPr>
            <a:endParaRPr lang="en-US" sz="2200" b="1">
              <a:solidFill>
                <a:srgbClr val="021828"/>
              </a:solidFill>
              <a:latin typeface="Aileron Bold"/>
              <a:ea typeface="Aileron Bold"/>
              <a:cs typeface="Aileron Bold"/>
              <a:sym typeface="Aileron Bold"/>
            </a:endParaRPr>
          </a:p>
          <a:p>
            <a:pPr algn="just">
              <a:lnSpc>
                <a:spcPts val="3080"/>
              </a:lnSpc>
            </a:pPr>
            <a:r>
              <a:rPr lang="en-US" sz="2200" b="1">
                <a:solidFill>
                  <a:srgbClr val="021828"/>
                </a:solidFill>
                <a:latin typeface="Aileron Bold"/>
                <a:ea typeface="Aileron Bold"/>
                <a:cs typeface="Aileron Bold"/>
                <a:sym typeface="Aileron Bold"/>
              </a:rPr>
              <a:t>Stateful Widgets dapat menahan status Widget saat ini. Daripada</a:t>
            </a:r>
          </a:p>
          <a:p>
            <a:pPr algn="just">
              <a:lnSpc>
                <a:spcPts val="3080"/>
              </a:lnSpc>
            </a:pPr>
            <a:r>
              <a:rPr lang="en-US" sz="2200" b="1">
                <a:solidFill>
                  <a:srgbClr val="021828"/>
                </a:solidFill>
                <a:latin typeface="Aileron Bold"/>
                <a:ea typeface="Aileron Bold"/>
                <a:cs typeface="Aileron Bold"/>
                <a:sym typeface="Aileron Bold"/>
              </a:rPr>
              <a:t>menggunakan widget utnuk membangun method, Stateful Widget memiliki state untuk build metode yang terpanggil setiap kali kita secara eksplisit memanggil setState.</a:t>
            </a:r>
          </a:p>
          <a:p>
            <a:pPr algn="just">
              <a:lnSpc>
                <a:spcPts val="3080"/>
              </a:lnSpc>
            </a:pPr>
            <a:endParaRPr lang="en-US" sz="2200" b="1">
              <a:solidFill>
                <a:srgbClr val="021828"/>
              </a:solidFill>
              <a:latin typeface="Aileron Bold"/>
              <a:ea typeface="Aileron Bold"/>
              <a:cs typeface="Aileron Bold"/>
              <a:sym typeface="Aileron Bold"/>
            </a:endParaRPr>
          </a:p>
        </p:txBody>
      </p:sp>
      <p:sp>
        <p:nvSpPr>
          <p:cNvPr id="7" name="TextBox 7"/>
          <p:cNvSpPr txBox="1"/>
          <p:nvPr/>
        </p:nvSpPr>
        <p:spPr>
          <a:xfrm>
            <a:off x="9420783" y="876300"/>
            <a:ext cx="7838517" cy="816377"/>
          </a:xfrm>
          <a:prstGeom prst="rect">
            <a:avLst/>
          </a:prstGeom>
        </p:spPr>
        <p:txBody>
          <a:bodyPr lIns="0" tIns="0" rIns="0" bIns="0" rtlCol="0" anchor="t">
            <a:spAutoFit/>
          </a:bodyPr>
          <a:lstStyle/>
          <a:p>
            <a:pPr marL="0" lvl="0" indent="0">
              <a:lnSpc>
                <a:spcPts val="6603"/>
              </a:lnSpc>
              <a:spcBef>
                <a:spcPct val="0"/>
              </a:spcBef>
            </a:pPr>
            <a:r>
              <a:rPr lang="en-US" sz="5199" b="1" dirty="0">
                <a:solidFill>
                  <a:srgbClr val="0E2F5F"/>
                </a:solidFill>
                <a:latin typeface="Akzidenz-Grotesk Heavy"/>
                <a:ea typeface="Akzidenz-Grotesk Heavy"/>
                <a:cs typeface="Akzidenz-Grotesk Heavy"/>
                <a:sym typeface="Akzidenz-Grotesk Heavy"/>
              </a:rPr>
              <a:t>W</a:t>
            </a:r>
            <a:r>
              <a:rPr lang="en-US" sz="5199" b="1" u="none" strike="noStrike" dirty="0">
                <a:solidFill>
                  <a:srgbClr val="0E2F5F"/>
                </a:solidFill>
                <a:latin typeface="Akzidenz-Grotesk Heavy"/>
                <a:ea typeface="Akzidenz-Grotesk Heavy"/>
                <a:cs typeface="Akzidenz-Grotesk Heavy"/>
                <a:sym typeface="Akzidenz-Grotesk Heavy"/>
              </a:rPr>
              <a:t>idget</a:t>
            </a:r>
          </a:p>
        </p:txBody>
      </p:sp>
      <p:sp>
        <p:nvSpPr>
          <p:cNvPr id="9" name="Freeform 13">
            <a:extLst>
              <a:ext uri="{FF2B5EF4-FFF2-40B4-BE49-F238E27FC236}">
                <a16:creationId xmlns:a16="http://schemas.microsoft.com/office/drawing/2014/main" id="{96D11529-3876-4622-AB8C-0D573F7A6C31}"/>
              </a:ext>
            </a:extLst>
          </p:cNvPr>
          <p:cNvSpPr/>
          <p:nvPr/>
        </p:nvSpPr>
        <p:spPr>
          <a:xfrm>
            <a:off x="3108960" y="55915"/>
            <a:ext cx="3352800" cy="896585"/>
          </a:xfrm>
          <a:custGeom>
            <a:avLst/>
            <a:gdLst/>
            <a:ahLst/>
            <a:cxnLst/>
            <a:rect l="l" t="t" r="r" b="b"/>
            <a:pathLst>
              <a:path w="2731623" h="1134540">
                <a:moveTo>
                  <a:pt x="0" y="0"/>
                </a:moveTo>
                <a:lnTo>
                  <a:pt x="2731623" y="0"/>
                </a:lnTo>
                <a:lnTo>
                  <a:pt x="2731623" y="1134540"/>
                </a:lnTo>
                <a:lnTo>
                  <a:pt x="0" y="1134540"/>
                </a:lnTo>
                <a:lnTo>
                  <a:pt x="0" y="0"/>
                </a:lnTo>
                <a:close/>
              </a:path>
            </a:pathLst>
          </a:custGeom>
          <a:blipFill>
            <a:blip r:embed="rId7"/>
            <a:stretch>
              <a:fillRect/>
            </a:stretch>
          </a:blipFill>
        </p:spPr>
        <p:txBody>
          <a:bodyPr/>
          <a:lstStyle/>
          <a:p>
            <a:endParaRPr lang="en-ID" dirty="0"/>
          </a:p>
        </p:txBody>
      </p:sp>
      <p:pic>
        <p:nvPicPr>
          <p:cNvPr id="10" name="Picture 9">
            <a:extLst>
              <a:ext uri="{FF2B5EF4-FFF2-40B4-BE49-F238E27FC236}">
                <a16:creationId xmlns:a16="http://schemas.microsoft.com/office/drawing/2014/main" id="{092E6E5D-64E7-412B-BF9A-3FEABEFDA6E5}"/>
              </a:ext>
            </a:extLst>
          </p:cNvPr>
          <p:cNvPicPr>
            <a:picLocks noChangeAspect="1"/>
          </p:cNvPicPr>
          <p:nvPr/>
        </p:nvPicPr>
        <p:blipFill>
          <a:blip r:embed="rId8"/>
          <a:stretch>
            <a:fillRect/>
          </a:stretch>
        </p:blipFill>
        <p:spPr>
          <a:xfrm>
            <a:off x="15316200" y="-22860"/>
            <a:ext cx="2743200" cy="9753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511163" y="7791225"/>
            <a:ext cx="305535" cy="302202"/>
          </a:xfrm>
          <a:custGeom>
            <a:avLst/>
            <a:gdLst/>
            <a:ahLst/>
            <a:cxnLst/>
            <a:rect l="l" t="t" r="r" b="b"/>
            <a:pathLst>
              <a:path w="305535" h="302202">
                <a:moveTo>
                  <a:pt x="0" y="0"/>
                </a:moveTo>
                <a:lnTo>
                  <a:pt x="305535" y="0"/>
                </a:lnTo>
                <a:lnTo>
                  <a:pt x="305535" y="302203"/>
                </a:lnTo>
                <a:lnTo>
                  <a:pt x="0" y="3022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3424608" y="-1072654"/>
            <a:ext cx="11438784" cy="2839490"/>
            <a:chOff x="0" y="0"/>
            <a:chExt cx="3012684" cy="747849"/>
          </a:xfrm>
        </p:grpSpPr>
        <p:sp>
          <p:nvSpPr>
            <p:cNvPr id="4" name="Freeform 4"/>
            <p:cNvSpPr/>
            <p:nvPr/>
          </p:nvSpPr>
          <p:spPr>
            <a:xfrm>
              <a:off x="0" y="0"/>
              <a:ext cx="3012684" cy="747849"/>
            </a:xfrm>
            <a:custGeom>
              <a:avLst/>
              <a:gdLst/>
              <a:ahLst/>
              <a:cxnLst/>
              <a:rect l="l" t="t" r="r" b="b"/>
              <a:pathLst>
                <a:path w="3012684" h="747849">
                  <a:moveTo>
                    <a:pt x="39932" y="0"/>
                  </a:moveTo>
                  <a:lnTo>
                    <a:pt x="2972752" y="0"/>
                  </a:lnTo>
                  <a:cubicBezTo>
                    <a:pt x="2994806" y="0"/>
                    <a:pt x="3012684" y="17878"/>
                    <a:pt x="3012684" y="39932"/>
                  </a:cubicBezTo>
                  <a:lnTo>
                    <a:pt x="3012684" y="707917"/>
                  </a:lnTo>
                  <a:cubicBezTo>
                    <a:pt x="3012684" y="729971"/>
                    <a:pt x="2994806" y="747849"/>
                    <a:pt x="2972752" y="747849"/>
                  </a:cubicBezTo>
                  <a:lnTo>
                    <a:pt x="39932" y="747849"/>
                  </a:lnTo>
                  <a:cubicBezTo>
                    <a:pt x="17878" y="747849"/>
                    <a:pt x="0" y="729971"/>
                    <a:pt x="0" y="707917"/>
                  </a:cubicBezTo>
                  <a:lnTo>
                    <a:pt x="0" y="39932"/>
                  </a:lnTo>
                  <a:cubicBezTo>
                    <a:pt x="0" y="17878"/>
                    <a:pt x="17878" y="0"/>
                    <a:pt x="39932" y="0"/>
                  </a:cubicBezTo>
                  <a:close/>
                </a:path>
              </a:pathLst>
            </a:custGeom>
            <a:solidFill>
              <a:srgbClr val="E1EDFC"/>
            </a:solidFill>
            <a:ln cap="rnd">
              <a:noFill/>
              <a:prstDash val="solid"/>
              <a:round/>
            </a:ln>
          </p:spPr>
        </p:sp>
        <p:sp>
          <p:nvSpPr>
            <p:cNvPr id="5" name="TextBox 5"/>
            <p:cNvSpPr txBox="1"/>
            <p:nvPr/>
          </p:nvSpPr>
          <p:spPr>
            <a:xfrm>
              <a:off x="0" y="-47625"/>
              <a:ext cx="3012684" cy="795474"/>
            </a:xfrm>
            <a:prstGeom prst="rect">
              <a:avLst/>
            </a:prstGeom>
          </p:spPr>
          <p:txBody>
            <a:bodyPr lIns="50800" tIns="50800" rIns="50800" bIns="50800" rtlCol="0" anchor="ctr"/>
            <a:lstStyle/>
            <a:p>
              <a:pPr marL="0" lvl="0" indent="0" algn="ctr">
                <a:lnSpc>
                  <a:spcPts val="2800"/>
                </a:lnSpc>
                <a:spcBef>
                  <a:spcPct val="0"/>
                </a:spcBef>
              </a:pPr>
              <a:endParaRPr/>
            </a:p>
          </p:txBody>
        </p:sp>
      </p:grpSp>
      <p:sp>
        <p:nvSpPr>
          <p:cNvPr id="6" name="TextBox 6"/>
          <p:cNvSpPr txBox="1"/>
          <p:nvPr/>
        </p:nvSpPr>
        <p:spPr>
          <a:xfrm>
            <a:off x="4470689" y="651891"/>
            <a:ext cx="9346622" cy="1207581"/>
          </a:xfrm>
          <a:prstGeom prst="rect">
            <a:avLst/>
          </a:prstGeom>
        </p:spPr>
        <p:txBody>
          <a:bodyPr lIns="0" tIns="0" rIns="0" bIns="0" rtlCol="0" anchor="t">
            <a:spAutoFit/>
          </a:bodyPr>
          <a:lstStyle/>
          <a:p>
            <a:pPr algn="ctr">
              <a:lnSpc>
                <a:spcPts val="8656"/>
              </a:lnSpc>
            </a:pPr>
            <a:r>
              <a:rPr lang="en-US" sz="9950" b="1">
                <a:solidFill>
                  <a:srgbClr val="0E2F5F"/>
                </a:solidFill>
                <a:latin typeface="Barlow Condensed Heavy"/>
                <a:ea typeface="Barlow Condensed Heavy"/>
                <a:cs typeface="Barlow Condensed Heavy"/>
                <a:sym typeface="Barlow Condensed Heavy"/>
              </a:rPr>
              <a:t>PRAKTIKUM </a:t>
            </a:r>
          </a:p>
        </p:txBody>
      </p:sp>
      <p:grpSp>
        <p:nvGrpSpPr>
          <p:cNvPr id="7" name="Group 7"/>
          <p:cNvGrpSpPr/>
          <p:nvPr/>
        </p:nvGrpSpPr>
        <p:grpSpPr>
          <a:xfrm>
            <a:off x="0" y="8996715"/>
            <a:ext cx="18288000" cy="1290285"/>
            <a:chOff x="0" y="0"/>
            <a:chExt cx="4816593" cy="339828"/>
          </a:xfrm>
        </p:grpSpPr>
        <p:sp>
          <p:nvSpPr>
            <p:cNvPr id="8" name="Freeform 8"/>
            <p:cNvSpPr/>
            <p:nvPr/>
          </p:nvSpPr>
          <p:spPr>
            <a:xfrm>
              <a:off x="0" y="0"/>
              <a:ext cx="4816592" cy="339828"/>
            </a:xfrm>
            <a:custGeom>
              <a:avLst/>
              <a:gdLst/>
              <a:ahLst/>
              <a:cxnLst/>
              <a:rect l="l" t="t" r="r" b="b"/>
              <a:pathLst>
                <a:path w="4816592" h="339828">
                  <a:moveTo>
                    <a:pt x="0" y="0"/>
                  </a:moveTo>
                  <a:lnTo>
                    <a:pt x="4816592" y="0"/>
                  </a:lnTo>
                  <a:lnTo>
                    <a:pt x="4816592" y="339828"/>
                  </a:lnTo>
                  <a:lnTo>
                    <a:pt x="0" y="339828"/>
                  </a:lnTo>
                  <a:close/>
                </a:path>
              </a:pathLst>
            </a:custGeom>
            <a:solidFill>
              <a:srgbClr val="0E2F5F"/>
            </a:solidFill>
            <a:ln cap="sq">
              <a:noFill/>
              <a:prstDash val="solid"/>
              <a:miter/>
            </a:ln>
          </p:spPr>
        </p:sp>
        <p:sp>
          <p:nvSpPr>
            <p:cNvPr id="9" name="TextBox 9"/>
            <p:cNvSpPr txBox="1"/>
            <p:nvPr/>
          </p:nvSpPr>
          <p:spPr>
            <a:xfrm>
              <a:off x="0" y="-47625"/>
              <a:ext cx="4816593" cy="387453"/>
            </a:xfrm>
            <a:prstGeom prst="rect">
              <a:avLst/>
            </a:prstGeom>
          </p:spPr>
          <p:txBody>
            <a:bodyPr lIns="50800" tIns="50800" rIns="50800" bIns="50800" rtlCol="0" anchor="ctr"/>
            <a:lstStyle/>
            <a:p>
              <a:pPr marL="0" lvl="0" indent="0" algn="ctr">
                <a:lnSpc>
                  <a:spcPts val="2800"/>
                </a:lnSpc>
                <a:spcBef>
                  <a:spcPct val="0"/>
                </a:spcBef>
              </a:pPr>
              <a:endParaRPr/>
            </a:p>
          </p:txBody>
        </p:sp>
      </p:grpSp>
      <p:sp>
        <p:nvSpPr>
          <p:cNvPr id="10" name="TextBox 10"/>
          <p:cNvSpPr txBox="1"/>
          <p:nvPr/>
        </p:nvSpPr>
        <p:spPr>
          <a:xfrm>
            <a:off x="5154567" y="3708707"/>
            <a:ext cx="7978866" cy="2496403"/>
          </a:xfrm>
          <a:prstGeom prst="rect">
            <a:avLst/>
          </a:prstGeom>
        </p:spPr>
        <p:txBody>
          <a:bodyPr lIns="0" tIns="0" rIns="0" bIns="0" rtlCol="0" anchor="t">
            <a:spAutoFit/>
          </a:bodyPr>
          <a:lstStyle/>
          <a:p>
            <a:pPr algn="ctr">
              <a:lnSpc>
                <a:spcPts val="3957"/>
              </a:lnSpc>
            </a:pPr>
            <a:r>
              <a:rPr lang="en-US" sz="2826" b="1">
                <a:solidFill>
                  <a:srgbClr val="021828"/>
                </a:solidFill>
                <a:latin typeface="Aileron Bold"/>
                <a:ea typeface="Aileron Bold"/>
                <a:cs typeface="Aileron Bold"/>
                <a:sym typeface="Aileron Bold"/>
              </a:rPr>
              <a:t>•Buat proyek Hello World</a:t>
            </a:r>
          </a:p>
          <a:p>
            <a:pPr algn="ctr">
              <a:lnSpc>
                <a:spcPts val="3957"/>
              </a:lnSpc>
            </a:pPr>
            <a:r>
              <a:rPr lang="en-US" sz="2826" b="1">
                <a:solidFill>
                  <a:srgbClr val="021828"/>
                </a:solidFill>
                <a:latin typeface="Aileron Bold"/>
                <a:ea typeface="Aileron Bold"/>
                <a:cs typeface="Aileron Bold"/>
                <a:sym typeface="Aileron Bold"/>
              </a:rPr>
              <a:t>•Ubah teks menjadi nama mahasiswa</a:t>
            </a:r>
          </a:p>
          <a:p>
            <a:pPr algn="ctr">
              <a:lnSpc>
                <a:spcPts val="3957"/>
              </a:lnSpc>
            </a:pPr>
            <a:r>
              <a:rPr lang="en-US" sz="2826" b="1">
                <a:solidFill>
                  <a:srgbClr val="021828"/>
                </a:solidFill>
                <a:latin typeface="Aileron Bold"/>
                <a:ea typeface="Aileron Bold"/>
                <a:cs typeface="Aileron Bold"/>
                <a:sym typeface="Aileron Bold"/>
              </a:rPr>
              <a:t>•Screenshot hasil aplikasi</a:t>
            </a:r>
          </a:p>
          <a:p>
            <a:pPr algn="ctr">
              <a:lnSpc>
                <a:spcPts val="3957"/>
              </a:lnSpc>
            </a:pPr>
            <a:r>
              <a:rPr lang="en-US" sz="2826" b="1">
                <a:solidFill>
                  <a:srgbClr val="021828"/>
                </a:solidFill>
                <a:latin typeface="Aileron Bold"/>
                <a:ea typeface="Aileron Bold"/>
                <a:cs typeface="Aileron Bold"/>
                <a:sym typeface="Aileron Bold"/>
              </a:rPr>
              <a:t>•Upload ke LMS</a:t>
            </a:r>
          </a:p>
          <a:p>
            <a:pPr algn="ctr">
              <a:lnSpc>
                <a:spcPts val="3957"/>
              </a:lnSpc>
            </a:pPr>
            <a:endParaRPr lang="en-US" sz="2826" b="1">
              <a:solidFill>
                <a:srgbClr val="021828"/>
              </a:solidFill>
              <a:latin typeface="Aileron Bold"/>
              <a:ea typeface="Aileron Bold"/>
              <a:cs typeface="Aileron Bold"/>
              <a:sym typeface="Aileron Bold"/>
            </a:endParaRPr>
          </a:p>
        </p:txBody>
      </p:sp>
      <p:sp>
        <p:nvSpPr>
          <p:cNvPr id="12" name="Freeform 13">
            <a:extLst>
              <a:ext uri="{FF2B5EF4-FFF2-40B4-BE49-F238E27FC236}">
                <a16:creationId xmlns:a16="http://schemas.microsoft.com/office/drawing/2014/main" id="{F52920A5-8559-4120-AE3D-F62598FA251E}"/>
              </a:ext>
            </a:extLst>
          </p:cNvPr>
          <p:cNvSpPr/>
          <p:nvPr/>
        </p:nvSpPr>
        <p:spPr>
          <a:xfrm>
            <a:off x="0" y="55915"/>
            <a:ext cx="3352800" cy="896585"/>
          </a:xfrm>
          <a:custGeom>
            <a:avLst/>
            <a:gdLst/>
            <a:ahLst/>
            <a:cxnLst/>
            <a:rect l="l" t="t" r="r" b="b"/>
            <a:pathLst>
              <a:path w="2731623" h="1134540">
                <a:moveTo>
                  <a:pt x="0" y="0"/>
                </a:moveTo>
                <a:lnTo>
                  <a:pt x="2731623" y="0"/>
                </a:lnTo>
                <a:lnTo>
                  <a:pt x="2731623" y="1134540"/>
                </a:lnTo>
                <a:lnTo>
                  <a:pt x="0" y="1134540"/>
                </a:lnTo>
                <a:lnTo>
                  <a:pt x="0" y="0"/>
                </a:lnTo>
                <a:close/>
              </a:path>
            </a:pathLst>
          </a:custGeom>
          <a:blipFill>
            <a:blip r:embed="rId4"/>
            <a:stretch>
              <a:fillRect/>
            </a:stretch>
          </a:blipFill>
        </p:spPr>
        <p:txBody>
          <a:bodyPr/>
          <a:lstStyle/>
          <a:p>
            <a:endParaRPr lang="en-ID" dirty="0"/>
          </a:p>
        </p:txBody>
      </p:sp>
      <p:pic>
        <p:nvPicPr>
          <p:cNvPr id="13" name="Picture 12">
            <a:extLst>
              <a:ext uri="{FF2B5EF4-FFF2-40B4-BE49-F238E27FC236}">
                <a16:creationId xmlns:a16="http://schemas.microsoft.com/office/drawing/2014/main" id="{449738F0-A63A-4D64-80EC-EF81412DDC09}"/>
              </a:ext>
            </a:extLst>
          </p:cNvPr>
          <p:cNvPicPr>
            <a:picLocks noChangeAspect="1"/>
          </p:cNvPicPr>
          <p:nvPr/>
        </p:nvPicPr>
        <p:blipFill>
          <a:blip r:embed="rId5"/>
          <a:stretch>
            <a:fillRect/>
          </a:stretch>
        </p:blipFill>
        <p:spPr>
          <a:xfrm>
            <a:off x="15316200" y="-22860"/>
            <a:ext cx="2743200" cy="9753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780466" y="1028700"/>
            <a:ext cx="3076459" cy="3076459"/>
          </a:xfrm>
          <a:custGeom>
            <a:avLst/>
            <a:gdLst/>
            <a:ahLst/>
            <a:cxnLst/>
            <a:rect l="l" t="t" r="r" b="b"/>
            <a:pathLst>
              <a:path w="3076459" h="3076459">
                <a:moveTo>
                  <a:pt x="0" y="0"/>
                </a:moveTo>
                <a:lnTo>
                  <a:pt x="3076459" y="0"/>
                </a:lnTo>
                <a:lnTo>
                  <a:pt x="3076459" y="3076459"/>
                </a:lnTo>
                <a:lnTo>
                  <a:pt x="0" y="307645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11123130" y="3861098"/>
            <a:ext cx="5650143" cy="6425902"/>
            <a:chOff x="0" y="0"/>
            <a:chExt cx="1488104" cy="1692419"/>
          </a:xfrm>
        </p:grpSpPr>
        <p:sp>
          <p:nvSpPr>
            <p:cNvPr id="4" name="Freeform 4"/>
            <p:cNvSpPr/>
            <p:nvPr/>
          </p:nvSpPr>
          <p:spPr>
            <a:xfrm>
              <a:off x="0" y="0"/>
              <a:ext cx="1488104" cy="1692419"/>
            </a:xfrm>
            <a:custGeom>
              <a:avLst/>
              <a:gdLst/>
              <a:ahLst/>
              <a:cxnLst/>
              <a:rect l="l" t="t" r="r" b="b"/>
              <a:pathLst>
                <a:path w="1488104" h="1692419">
                  <a:moveTo>
                    <a:pt x="0" y="0"/>
                  </a:moveTo>
                  <a:lnTo>
                    <a:pt x="1488104" y="0"/>
                  </a:lnTo>
                  <a:lnTo>
                    <a:pt x="1488104" y="1692419"/>
                  </a:lnTo>
                  <a:lnTo>
                    <a:pt x="0" y="1692419"/>
                  </a:lnTo>
                  <a:close/>
                </a:path>
              </a:pathLst>
            </a:custGeom>
            <a:solidFill>
              <a:srgbClr val="E1EDFC"/>
            </a:solidFill>
          </p:spPr>
        </p:sp>
        <p:sp>
          <p:nvSpPr>
            <p:cNvPr id="5" name="TextBox 5"/>
            <p:cNvSpPr txBox="1"/>
            <p:nvPr/>
          </p:nvSpPr>
          <p:spPr>
            <a:xfrm>
              <a:off x="0" y="-47625"/>
              <a:ext cx="1488104" cy="1740044"/>
            </a:xfrm>
            <a:prstGeom prst="rect">
              <a:avLst/>
            </a:prstGeom>
          </p:spPr>
          <p:txBody>
            <a:bodyPr lIns="50800" tIns="50800" rIns="50800" bIns="50800" rtlCol="0" anchor="ctr"/>
            <a:lstStyle/>
            <a:p>
              <a:pPr algn="ctr">
                <a:lnSpc>
                  <a:spcPts val="2800"/>
                </a:lnSpc>
              </a:pPr>
              <a:endParaRPr/>
            </a:p>
          </p:txBody>
        </p:sp>
      </p:grpSp>
      <p:sp>
        <p:nvSpPr>
          <p:cNvPr id="6" name="Freeform 6"/>
          <p:cNvSpPr/>
          <p:nvPr/>
        </p:nvSpPr>
        <p:spPr>
          <a:xfrm>
            <a:off x="12856925" y="382926"/>
            <a:ext cx="1291547" cy="1291547"/>
          </a:xfrm>
          <a:custGeom>
            <a:avLst/>
            <a:gdLst/>
            <a:ahLst/>
            <a:cxnLst/>
            <a:rect l="l" t="t" r="r" b="b"/>
            <a:pathLst>
              <a:path w="1291547" h="1291547">
                <a:moveTo>
                  <a:pt x="0" y="0"/>
                </a:moveTo>
                <a:lnTo>
                  <a:pt x="1291548" y="0"/>
                </a:lnTo>
                <a:lnTo>
                  <a:pt x="1291548" y="1291548"/>
                </a:lnTo>
                <a:lnTo>
                  <a:pt x="0" y="1291548"/>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grpSp>
        <p:nvGrpSpPr>
          <p:cNvPr id="7" name="Group 7"/>
          <p:cNvGrpSpPr/>
          <p:nvPr/>
        </p:nvGrpSpPr>
        <p:grpSpPr>
          <a:xfrm>
            <a:off x="11108476" y="1028700"/>
            <a:ext cx="5664797" cy="5664797"/>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l="-50000" r="-50000"/>
              </a:stretch>
            </a:blipFill>
          </p:spPr>
        </p:sp>
      </p:grpSp>
      <p:sp>
        <p:nvSpPr>
          <p:cNvPr id="9" name="Freeform 9"/>
          <p:cNvSpPr/>
          <p:nvPr/>
        </p:nvSpPr>
        <p:spPr>
          <a:xfrm>
            <a:off x="13181211" y="8788690"/>
            <a:ext cx="1519327" cy="469610"/>
          </a:xfrm>
          <a:custGeom>
            <a:avLst/>
            <a:gdLst/>
            <a:ahLst/>
            <a:cxnLst/>
            <a:rect l="l" t="t" r="r" b="b"/>
            <a:pathLst>
              <a:path w="1519327" h="469610">
                <a:moveTo>
                  <a:pt x="0" y="0"/>
                </a:moveTo>
                <a:lnTo>
                  <a:pt x="1519327" y="0"/>
                </a:lnTo>
                <a:lnTo>
                  <a:pt x="1519327" y="469610"/>
                </a:lnTo>
                <a:lnTo>
                  <a:pt x="0" y="46961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TextBox 10"/>
          <p:cNvSpPr txBox="1"/>
          <p:nvPr/>
        </p:nvSpPr>
        <p:spPr>
          <a:xfrm>
            <a:off x="1812308" y="2826095"/>
            <a:ext cx="8121706" cy="4930773"/>
          </a:xfrm>
          <a:prstGeom prst="rect">
            <a:avLst/>
          </a:prstGeom>
        </p:spPr>
        <p:txBody>
          <a:bodyPr lIns="0" tIns="0" rIns="0" bIns="0" rtlCol="0" anchor="t">
            <a:spAutoFit/>
          </a:bodyPr>
          <a:lstStyle/>
          <a:p>
            <a:pPr algn="just">
              <a:lnSpc>
                <a:spcPts val="2800"/>
              </a:lnSpc>
            </a:pPr>
            <a:r>
              <a:rPr lang="en-US" sz="2000" b="1">
                <a:solidFill>
                  <a:srgbClr val="021828"/>
                </a:solidFill>
                <a:latin typeface="Aileron Bold"/>
                <a:ea typeface="Aileron Bold"/>
                <a:cs typeface="Aileron Bold"/>
                <a:sym typeface="Aileron Bold"/>
              </a:rPr>
              <a:t>Flutter merupakan framework modern yang dikembangkan Google untuk membangun aplikasi mobile, web, dan desktop secara lintas platform hanya dengan satu basis kode menggunakan bahasa Dart. Dengan konsep everything is widget, Flutter memudahkan pengembang dalam merancang antarmuka yang interaktif, konsisten, dan fleksibel. Keunggulan seperti hot reload, performa tinggi berkat kompilasi native, serta dukungan komunitas yang luas menjadikannya salah satu pilihan utama dalam pengembangan aplikasi mobile saat ini. Melalui tools yang relatif mudah diinstal dan digunakan, mahasiswa dapat dengan cepat membuat aplikasi sederhana seperti hingga aplikasi yang lebih kompleks. Dengan memanfaatkan Flutter, pengembangan aplikasi menjadi lebih efisien, hemat waktu, dan tetap menghasilkan aplikasi dengan kualitas mendekati native.</a:t>
            </a:r>
          </a:p>
        </p:txBody>
      </p:sp>
      <p:sp>
        <p:nvSpPr>
          <p:cNvPr id="11" name="TextBox 11"/>
          <p:cNvSpPr txBox="1"/>
          <p:nvPr/>
        </p:nvSpPr>
        <p:spPr>
          <a:xfrm>
            <a:off x="1812308" y="1008041"/>
            <a:ext cx="5430398" cy="1161415"/>
          </a:xfrm>
          <a:prstGeom prst="rect">
            <a:avLst/>
          </a:prstGeom>
        </p:spPr>
        <p:txBody>
          <a:bodyPr lIns="0" tIns="0" rIns="0" bIns="0" rtlCol="0" anchor="t">
            <a:spAutoFit/>
          </a:bodyPr>
          <a:lstStyle/>
          <a:p>
            <a:pPr marL="0" lvl="0" indent="0" algn="l">
              <a:lnSpc>
                <a:spcPts val="8254"/>
              </a:lnSpc>
              <a:spcBef>
                <a:spcPct val="0"/>
              </a:spcBef>
            </a:pPr>
            <a:r>
              <a:rPr lang="en-US" sz="6499" b="1">
                <a:solidFill>
                  <a:srgbClr val="0E2F5F"/>
                </a:solidFill>
                <a:latin typeface="Akzidenz-Grotesk Heavy"/>
                <a:ea typeface="Akzidenz-Grotesk Heavy"/>
                <a:cs typeface="Akzidenz-Grotesk Heavy"/>
                <a:sym typeface="Akzidenz-Grotesk Heavy"/>
              </a:rPr>
              <a:t>Kesimpulan</a:t>
            </a:r>
          </a:p>
        </p:txBody>
      </p:sp>
      <p:sp>
        <p:nvSpPr>
          <p:cNvPr id="13" name="Freeform 13">
            <a:extLst>
              <a:ext uri="{FF2B5EF4-FFF2-40B4-BE49-F238E27FC236}">
                <a16:creationId xmlns:a16="http://schemas.microsoft.com/office/drawing/2014/main" id="{72783ADE-1D1E-4759-9B24-4395FF563011}"/>
              </a:ext>
            </a:extLst>
          </p:cNvPr>
          <p:cNvSpPr/>
          <p:nvPr/>
        </p:nvSpPr>
        <p:spPr>
          <a:xfrm>
            <a:off x="0" y="55915"/>
            <a:ext cx="3352800" cy="896585"/>
          </a:xfrm>
          <a:custGeom>
            <a:avLst/>
            <a:gdLst/>
            <a:ahLst/>
            <a:cxnLst/>
            <a:rect l="l" t="t" r="r" b="b"/>
            <a:pathLst>
              <a:path w="2731623" h="1134540">
                <a:moveTo>
                  <a:pt x="0" y="0"/>
                </a:moveTo>
                <a:lnTo>
                  <a:pt x="2731623" y="0"/>
                </a:lnTo>
                <a:lnTo>
                  <a:pt x="2731623" y="1134540"/>
                </a:lnTo>
                <a:lnTo>
                  <a:pt x="0" y="1134540"/>
                </a:lnTo>
                <a:lnTo>
                  <a:pt x="0" y="0"/>
                </a:lnTo>
                <a:close/>
              </a:path>
            </a:pathLst>
          </a:custGeom>
          <a:blipFill>
            <a:blip r:embed="rId9"/>
            <a:stretch>
              <a:fillRect/>
            </a:stretch>
          </a:blipFill>
        </p:spPr>
        <p:txBody>
          <a:bodyPr/>
          <a:lstStyle/>
          <a:p>
            <a:endParaRPr lang="en-ID" dirty="0"/>
          </a:p>
        </p:txBody>
      </p:sp>
      <p:pic>
        <p:nvPicPr>
          <p:cNvPr id="14" name="Picture 13">
            <a:extLst>
              <a:ext uri="{FF2B5EF4-FFF2-40B4-BE49-F238E27FC236}">
                <a16:creationId xmlns:a16="http://schemas.microsoft.com/office/drawing/2014/main" id="{5030F500-8081-4099-B993-6070842DC87D}"/>
              </a:ext>
            </a:extLst>
          </p:cNvPr>
          <p:cNvPicPr>
            <a:picLocks noChangeAspect="1"/>
          </p:cNvPicPr>
          <p:nvPr/>
        </p:nvPicPr>
        <p:blipFill>
          <a:blip r:embed="rId10"/>
          <a:stretch>
            <a:fillRect/>
          </a:stretch>
        </p:blipFill>
        <p:spPr>
          <a:xfrm>
            <a:off x="15316200" y="-22860"/>
            <a:ext cx="2743200" cy="9753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470689" y="3176727"/>
            <a:ext cx="9346622" cy="3896988"/>
          </a:xfrm>
          <a:prstGeom prst="rect">
            <a:avLst/>
          </a:prstGeom>
        </p:spPr>
        <p:txBody>
          <a:bodyPr lIns="0" tIns="0" rIns="0" bIns="0" rtlCol="0" anchor="t">
            <a:spAutoFit/>
          </a:bodyPr>
          <a:lstStyle/>
          <a:p>
            <a:pPr algn="ctr">
              <a:lnSpc>
                <a:spcPts val="14658"/>
              </a:lnSpc>
            </a:pPr>
            <a:r>
              <a:rPr lang="en-US" sz="16848" b="1">
                <a:solidFill>
                  <a:srgbClr val="0E2F5F"/>
                </a:solidFill>
                <a:latin typeface="Barlow Condensed Heavy"/>
                <a:ea typeface="Barlow Condensed Heavy"/>
                <a:cs typeface="Barlow Condensed Heavy"/>
                <a:sym typeface="Barlow Condensed Heavy"/>
              </a:rPr>
              <a:t>THANK YOU!</a:t>
            </a:r>
          </a:p>
        </p:txBody>
      </p:sp>
      <p:grpSp>
        <p:nvGrpSpPr>
          <p:cNvPr id="3" name="Group 3"/>
          <p:cNvGrpSpPr/>
          <p:nvPr/>
        </p:nvGrpSpPr>
        <p:grpSpPr>
          <a:xfrm>
            <a:off x="3424608" y="-1072654"/>
            <a:ext cx="11438784" cy="2839490"/>
            <a:chOff x="0" y="0"/>
            <a:chExt cx="3012684" cy="747849"/>
          </a:xfrm>
        </p:grpSpPr>
        <p:sp>
          <p:nvSpPr>
            <p:cNvPr id="4" name="Freeform 4"/>
            <p:cNvSpPr/>
            <p:nvPr/>
          </p:nvSpPr>
          <p:spPr>
            <a:xfrm>
              <a:off x="0" y="0"/>
              <a:ext cx="3012684" cy="747849"/>
            </a:xfrm>
            <a:custGeom>
              <a:avLst/>
              <a:gdLst/>
              <a:ahLst/>
              <a:cxnLst/>
              <a:rect l="l" t="t" r="r" b="b"/>
              <a:pathLst>
                <a:path w="3012684" h="747849">
                  <a:moveTo>
                    <a:pt x="39932" y="0"/>
                  </a:moveTo>
                  <a:lnTo>
                    <a:pt x="2972752" y="0"/>
                  </a:lnTo>
                  <a:cubicBezTo>
                    <a:pt x="2994806" y="0"/>
                    <a:pt x="3012684" y="17878"/>
                    <a:pt x="3012684" y="39932"/>
                  </a:cubicBezTo>
                  <a:lnTo>
                    <a:pt x="3012684" y="707917"/>
                  </a:lnTo>
                  <a:cubicBezTo>
                    <a:pt x="3012684" y="729971"/>
                    <a:pt x="2994806" y="747849"/>
                    <a:pt x="2972752" y="747849"/>
                  </a:cubicBezTo>
                  <a:lnTo>
                    <a:pt x="39932" y="747849"/>
                  </a:lnTo>
                  <a:cubicBezTo>
                    <a:pt x="17878" y="747849"/>
                    <a:pt x="0" y="729971"/>
                    <a:pt x="0" y="707917"/>
                  </a:cubicBezTo>
                  <a:lnTo>
                    <a:pt x="0" y="39932"/>
                  </a:lnTo>
                  <a:cubicBezTo>
                    <a:pt x="0" y="17878"/>
                    <a:pt x="17878" y="0"/>
                    <a:pt x="39932" y="0"/>
                  </a:cubicBezTo>
                  <a:close/>
                </a:path>
              </a:pathLst>
            </a:custGeom>
            <a:solidFill>
              <a:srgbClr val="E1EDFC"/>
            </a:solidFill>
            <a:ln cap="rnd">
              <a:noFill/>
              <a:prstDash val="solid"/>
              <a:round/>
            </a:ln>
          </p:spPr>
        </p:sp>
        <p:sp>
          <p:nvSpPr>
            <p:cNvPr id="5" name="TextBox 5"/>
            <p:cNvSpPr txBox="1"/>
            <p:nvPr/>
          </p:nvSpPr>
          <p:spPr>
            <a:xfrm>
              <a:off x="0" y="-47625"/>
              <a:ext cx="3012684" cy="795474"/>
            </a:xfrm>
            <a:prstGeom prst="rect">
              <a:avLst/>
            </a:prstGeom>
          </p:spPr>
          <p:txBody>
            <a:bodyPr lIns="50800" tIns="50800" rIns="50800" bIns="50800" rtlCol="0" anchor="ctr"/>
            <a:lstStyle/>
            <a:p>
              <a:pPr marL="0" lvl="0" indent="0" algn="ctr">
                <a:lnSpc>
                  <a:spcPts val="2800"/>
                </a:lnSpc>
                <a:spcBef>
                  <a:spcPct val="0"/>
                </a:spcBef>
              </a:pPr>
              <a:endParaRPr/>
            </a:p>
          </p:txBody>
        </p:sp>
      </p:grpSp>
      <p:grpSp>
        <p:nvGrpSpPr>
          <p:cNvPr id="6" name="Group 6"/>
          <p:cNvGrpSpPr/>
          <p:nvPr/>
        </p:nvGrpSpPr>
        <p:grpSpPr>
          <a:xfrm>
            <a:off x="8395527" y="1028700"/>
            <a:ext cx="1496945" cy="1496945"/>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188CC"/>
            </a:solidFill>
          </p:spPr>
        </p:sp>
        <p:sp>
          <p:nvSpPr>
            <p:cNvPr id="8" name="TextBox 8"/>
            <p:cNvSpPr txBox="1"/>
            <p:nvPr/>
          </p:nvSpPr>
          <p:spPr>
            <a:xfrm>
              <a:off x="76200" y="28575"/>
              <a:ext cx="660400" cy="708025"/>
            </a:xfrm>
            <a:prstGeom prst="rect">
              <a:avLst/>
            </a:prstGeom>
          </p:spPr>
          <p:txBody>
            <a:bodyPr lIns="50800" tIns="50800" rIns="50800" bIns="50800" rtlCol="0" anchor="ctr"/>
            <a:lstStyle/>
            <a:p>
              <a:pPr algn="ctr">
                <a:lnSpc>
                  <a:spcPts val="2800"/>
                </a:lnSpc>
              </a:pPr>
              <a:endParaRPr/>
            </a:p>
          </p:txBody>
        </p:sp>
      </p:grpSp>
      <p:sp>
        <p:nvSpPr>
          <p:cNvPr id="9" name="Freeform 9"/>
          <p:cNvSpPr/>
          <p:nvPr/>
        </p:nvSpPr>
        <p:spPr>
          <a:xfrm>
            <a:off x="8673581" y="1447879"/>
            <a:ext cx="940838" cy="658587"/>
          </a:xfrm>
          <a:custGeom>
            <a:avLst/>
            <a:gdLst/>
            <a:ahLst/>
            <a:cxnLst/>
            <a:rect l="l" t="t" r="r" b="b"/>
            <a:pathLst>
              <a:path w="940838" h="658587">
                <a:moveTo>
                  <a:pt x="0" y="0"/>
                </a:moveTo>
                <a:lnTo>
                  <a:pt x="940838" y="0"/>
                </a:lnTo>
                <a:lnTo>
                  <a:pt x="940838" y="658587"/>
                </a:lnTo>
                <a:lnTo>
                  <a:pt x="0" y="6585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0" name="Freeform 10"/>
          <p:cNvSpPr/>
          <p:nvPr/>
        </p:nvSpPr>
        <p:spPr>
          <a:xfrm>
            <a:off x="3424608" y="4750679"/>
            <a:ext cx="1519327" cy="469610"/>
          </a:xfrm>
          <a:custGeom>
            <a:avLst/>
            <a:gdLst/>
            <a:ahLst/>
            <a:cxnLst/>
            <a:rect l="l" t="t" r="r" b="b"/>
            <a:pathLst>
              <a:path w="1519327" h="469610">
                <a:moveTo>
                  <a:pt x="0" y="0"/>
                </a:moveTo>
                <a:lnTo>
                  <a:pt x="1519327" y="0"/>
                </a:lnTo>
                <a:lnTo>
                  <a:pt x="1519327" y="469610"/>
                </a:lnTo>
                <a:lnTo>
                  <a:pt x="0" y="46961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Freeform 11"/>
          <p:cNvSpPr/>
          <p:nvPr/>
        </p:nvSpPr>
        <p:spPr>
          <a:xfrm flipH="1">
            <a:off x="13344065" y="4750679"/>
            <a:ext cx="1519327" cy="469610"/>
          </a:xfrm>
          <a:custGeom>
            <a:avLst/>
            <a:gdLst/>
            <a:ahLst/>
            <a:cxnLst/>
            <a:rect l="l" t="t" r="r" b="b"/>
            <a:pathLst>
              <a:path w="1519327" h="469610">
                <a:moveTo>
                  <a:pt x="1519327" y="0"/>
                </a:moveTo>
                <a:lnTo>
                  <a:pt x="0" y="0"/>
                </a:lnTo>
                <a:lnTo>
                  <a:pt x="0" y="469610"/>
                </a:lnTo>
                <a:lnTo>
                  <a:pt x="1519327" y="469610"/>
                </a:lnTo>
                <a:lnTo>
                  <a:pt x="1519327"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12" name="Group 12"/>
          <p:cNvGrpSpPr/>
          <p:nvPr/>
        </p:nvGrpSpPr>
        <p:grpSpPr>
          <a:xfrm>
            <a:off x="0" y="8996715"/>
            <a:ext cx="18288000" cy="1290285"/>
            <a:chOff x="0" y="0"/>
            <a:chExt cx="4816593" cy="339828"/>
          </a:xfrm>
        </p:grpSpPr>
        <p:sp>
          <p:nvSpPr>
            <p:cNvPr id="13" name="Freeform 13"/>
            <p:cNvSpPr/>
            <p:nvPr/>
          </p:nvSpPr>
          <p:spPr>
            <a:xfrm>
              <a:off x="0" y="0"/>
              <a:ext cx="4816592" cy="339828"/>
            </a:xfrm>
            <a:custGeom>
              <a:avLst/>
              <a:gdLst/>
              <a:ahLst/>
              <a:cxnLst/>
              <a:rect l="l" t="t" r="r" b="b"/>
              <a:pathLst>
                <a:path w="4816592" h="339828">
                  <a:moveTo>
                    <a:pt x="0" y="0"/>
                  </a:moveTo>
                  <a:lnTo>
                    <a:pt x="4816592" y="0"/>
                  </a:lnTo>
                  <a:lnTo>
                    <a:pt x="4816592" y="339828"/>
                  </a:lnTo>
                  <a:lnTo>
                    <a:pt x="0" y="339828"/>
                  </a:lnTo>
                  <a:close/>
                </a:path>
              </a:pathLst>
            </a:custGeom>
            <a:solidFill>
              <a:srgbClr val="0E2F5F"/>
            </a:solidFill>
            <a:ln cap="sq">
              <a:noFill/>
              <a:prstDash val="solid"/>
              <a:miter/>
            </a:ln>
          </p:spPr>
        </p:sp>
        <p:sp>
          <p:nvSpPr>
            <p:cNvPr id="14" name="TextBox 14"/>
            <p:cNvSpPr txBox="1"/>
            <p:nvPr/>
          </p:nvSpPr>
          <p:spPr>
            <a:xfrm>
              <a:off x="0" y="-47625"/>
              <a:ext cx="4816593" cy="387453"/>
            </a:xfrm>
            <a:prstGeom prst="rect">
              <a:avLst/>
            </a:prstGeom>
          </p:spPr>
          <p:txBody>
            <a:bodyPr lIns="50800" tIns="50800" rIns="50800" bIns="50800" rtlCol="0" anchor="ctr"/>
            <a:lstStyle/>
            <a:p>
              <a:pPr marL="0" lvl="0" indent="0" algn="ctr">
                <a:lnSpc>
                  <a:spcPts val="2800"/>
                </a:lnSpc>
                <a:spcBef>
                  <a:spcPct val="0"/>
                </a:spcBef>
              </a:pPr>
              <a:endParaRPr/>
            </a:p>
          </p:txBody>
        </p:sp>
      </p:grpSp>
      <p:sp>
        <p:nvSpPr>
          <p:cNvPr id="16" name="Freeform 13">
            <a:extLst>
              <a:ext uri="{FF2B5EF4-FFF2-40B4-BE49-F238E27FC236}">
                <a16:creationId xmlns:a16="http://schemas.microsoft.com/office/drawing/2014/main" id="{2B508BDD-77A4-4B2C-A20D-A1574E1C7C11}"/>
              </a:ext>
            </a:extLst>
          </p:cNvPr>
          <p:cNvSpPr/>
          <p:nvPr/>
        </p:nvSpPr>
        <p:spPr>
          <a:xfrm>
            <a:off x="0" y="55915"/>
            <a:ext cx="3352800" cy="896585"/>
          </a:xfrm>
          <a:custGeom>
            <a:avLst/>
            <a:gdLst/>
            <a:ahLst/>
            <a:cxnLst/>
            <a:rect l="l" t="t" r="r" b="b"/>
            <a:pathLst>
              <a:path w="2731623" h="1134540">
                <a:moveTo>
                  <a:pt x="0" y="0"/>
                </a:moveTo>
                <a:lnTo>
                  <a:pt x="2731623" y="0"/>
                </a:lnTo>
                <a:lnTo>
                  <a:pt x="2731623" y="1134540"/>
                </a:lnTo>
                <a:lnTo>
                  <a:pt x="0" y="1134540"/>
                </a:lnTo>
                <a:lnTo>
                  <a:pt x="0" y="0"/>
                </a:lnTo>
                <a:close/>
              </a:path>
            </a:pathLst>
          </a:custGeom>
          <a:blipFill>
            <a:blip r:embed="rId6"/>
            <a:stretch>
              <a:fillRect/>
            </a:stretch>
          </a:blipFill>
        </p:spPr>
        <p:txBody>
          <a:bodyPr/>
          <a:lstStyle/>
          <a:p>
            <a:endParaRPr lang="en-ID" dirty="0"/>
          </a:p>
        </p:txBody>
      </p:sp>
      <p:pic>
        <p:nvPicPr>
          <p:cNvPr id="17" name="Picture 16">
            <a:extLst>
              <a:ext uri="{FF2B5EF4-FFF2-40B4-BE49-F238E27FC236}">
                <a16:creationId xmlns:a16="http://schemas.microsoft.com/office/drawing/2014/main" id="{46C83E68-283C-4FA0-AA7D-48CEB7742074}"/>
              </a:ext>
            </a:extLst>
          </p:cNvPr>
          <p:cNvPicPr>
            <a:picLocks noChangeAspect="1"/>
          </p:cNvPicPr>
          <p:nvPr/>
        </p:nvPicPr>
        <p:blipFill>
          <a:blip r:embed="rId7"/>
          <a:stretch>
            <a:fillRect/>
          </a:stretch>
        </p:blipFill>
        <p:spPr>
          <a:xfrm>
            <a:off x="15316200" y="-22860"/>
            <a:ext cx="2743200" cy="9753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469396" y="2719229"/>
            <a:ext cx="2544433" cy="2544433"/>
          </a:xfrm>
          <a:custGeom>
            <a:avLst/>
            <a:gdLst/>
            <a:ahLst/>
            <a:cxnLst/>
            <a:rect l="l" t="t" r="r" b="b"/>
            <a:pathLst>
              <a:path w="2544433" h="2544433">
                <a:moveTo>
                  <a:pt x="0" y="0"/>
                </a:moveTo>
                <a:lnTo>
                  <a:pt x="2544432" y="0"/>
                </a:lnTo>
                <a:lnTo>
                  <a:pt x="2544432" y="2544433"/>
                </a:lnTo>
                <a:lnTo>
                  <a:pt x="0" y="25444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11218168" y="3020258"/>
            <a:ext cx="11071218" cy="5950354"/>
            <a:chOff x="-1270" y="0"/>
            <a:chExt cx="5373370" cy="2887980"/>
          </a:xfrm>
        </p:grpSpPr>
        <p:sp>
          <p:nvSpPr>
            <p:cNvPr id="4" name="Freeform 4"/>
            <p:cNvSpPr/>
            <p:nvPr/>
          </p:nvSpPr>
          <p:spPr>
            <a:xfrm>
              <a:off x="0" y="0"/>
              <a:ext cx="5373370" cy="2887980"/>
            </a:xfrm>
            <a:custGeom>
              <a:avLst/>
              <a:gdLst/>
              <a:ahLst/>
              <a:cxnLst/>
              <a:rect l="l" t="t" r="r" b="b"/>
              <a:pathLst>
                <a:path w="5373370" h="2887980">
                  <a:moveTo>
                    <a:pt x="5373370" y="621030"/>
                  </a:moveTo>
                  <a:cubicBezTo>
                    <a:pt x="5373370" y="963930"/>
                    <a:pt x="5095240" y="1242060"/>
                    <a:pt x="4752340" y="1242060"/>
                  </a:cubicBezTo>
                  <a:lnTo>
                    <a:pt x="3628390" y="1242060"/>
                  </a:lnTo>
                  <a:cubicBezTo>
                    <a:pt x="3602990" y="1242060"/>
                    <a:pt x="3582670" y="1263650"/>
                    <a:pt x="3582670" y="1289050"/>
                  </a:cubicBezTo>
                  <a:cubicBezTo>
                    <a:pt x="3582670" y="1380490"/>
                    <a:pt x="3562350" y="1466850"/>
                    <a:pt x="3528060" y="1545590"/>
                  </a:cubicBezTo>
                  <a:cubicBezTo>
                    <a:pt x="3506470" y="1592580"/>
                    <a:pt x="3540760" y="1645920"/>
                    <a:pt x="3592830" y="1645920"/>
                  </a:cubicBezTo>
                  <a:cubicBezTo>
                    <a:pt x="3935730" y="1645920"/>
                    <a:pt x="4213860" y="1924050"/>
                    <a:pt x="4213860" y="2266950"/>
                  </a:cubicBezTo>
                  <a:cubicBezTo>
                    <a:pt x="4213860" y="2609850"/>
                    <a:pt x="3935730" y="2887980"/>
                    <a:pt x="3592830" y="2887980"/>
                  </a:cubicBezTo>
                  <a:lnTo>
                    <a:pt x="1252220" y="2887980"/>
                  </a:lnTo>
                  <a:cubicBezTo>
                    <a:pt x="909320" y="2887980"/>
                    <a:pt x="631190" y="2609850"/>
                    <a:pt x="631190" y="2266950"/>
                  </a:cubicBezTo>
                  <a:cubicBezTo>
                    <a:pt x="631190" y="2175510"/>
                    <a:pt x="651510" y="2089150"/>
                    <a:pt x="685800" y="2010410"/>
                  </a:cubicBezTo>
                  <a:cubicBezTo>
                    <a:pt x="707390" y="1963420"/>
                    <a:pt x="673100" y="1910080"/>
                    <a:pt x="621030" y="1910080"/>
                  </a:cubicBezTo>
                  <a:cubicBezTo>
                    <a:pt x="278130" y="1910080"/>
                    <a:pt x="0" y="1631950"/>
                    <a:pt x="0" y="1289050"/>
                  </a:cubicBezTo>
                  <a:cubicBezTo>
                    <a:pt x="0" y="946150"/>
                    <a:pt x="278130" y="668020"/>
                    <a:pt x="621030" y="668020"/>
                  </a:cubicBezTo>
                  <a:lnTo>
                    <a:pt x="1744980" y="668020"/>
                  </a:lnTo>
                  <a:cubicBezTo>
                    <a:pt x="1770380" y="668020"/>
                    <a:pt x="1790700" y="647700"/>
                    <a:pt x="1790700" y="622300"/>
                  </a:cubicBezTo>
                  <a:lnTo>
                    <a:pt x="1790700" y="621030"/>
                  </a:lnTo>
                  <a:cubicBezTo>
                    <a:pt x="1790700" y="278130"/>
                    <a:pt x="2068830" y="0"/>
                    <a:pt x="2411730" y="0"/>
                  </a:cubicBezTo>
                  <a:lnTo>
                    <a:pt x="4751070" y="0"/>
                  </a:lnTo>
                  <a:cubicBezTo>
                    <a:pt x="5095240" y="0"/>
                    <a:pt x="5373370" y="278130"/>
                    <a:pt x="5373370" y="621030"/>
                  </a:cubicBezTo>
                  <a:close/>
                </a:path>
              </a:pathLst>
            </a:custGeom>
            <a:blipFill>
              <a:blip r:embed="rId4"/>
              <a:stretch>
                <a:fillRect t="-11981" b="-11981"/>
              </a:stretch>
            </a:blipFill>
          </p:spPr>
        </p:sp>
      </p:grpSp>
      <p:grpSp>
        <p:nvGrpSpPr>
          <p:cNvPr id="5" name="Group 5"/>
          <p:cNvGrpSpPr/>
          <p:nvPr/>
        </p:nvGrpSpPr>
        <p:grpSpPr>
          <a:xfrm>
            <a:off x="-1275444" y="3176485"/>
            <a:ext cx="4916681" cy="4796284"/>
            <a:chOff x="-611638" y="-47625"/>
            <a:chExt cx="1294929" cy="1263219"/>
          </a:xfrm>
        </p:grpSpPr>
        <p:sp>
          <p:nvSpPr>
            <p:cNvPr id="6" name="Freeform 6"/>
            <p:cNvSpPr/>
            <p:nvPr/>
          </p:nvSpPr>
          <p:spPr>
            <a:xfrm>
              <a:off x="-611638" y="7167"/>
              <a:ext cx="683291" cy="1208427"/>
            </a:xfrm>
            <a:custGeom>
              <a:avLst/>
              <a:gdLst/>
              <a:ahLst/>
              <a:cxnLst/>
              <a:rect l="l" t="t" r="r" b="b"/>
              <a:pathLst>
                <a:path w="683291" h="1208427">
                  <a:moveTo>
                    <a:pt x="152190" y="0"/>
                  </a:moveTo>
                  <a:lnTo>
                    <a:pt x="531100" y="0"/>
                  </a:lnTo>
                  <a:cubicBezTo>
                    <a:pt x="571464" y="0"/>
                    <a:pt x="610174" y="16034"/>
                    <a:pt x="638715" y="44576"/>
                  </a:cubicBezTo>
                  <a:cubicBezTo>
                    <a:pt x="667256" y="73117"/>
                    <a:pt x="683291" y="111827"/>
                    <a:pt x="683291" y="152190"/>
                  </a:cubicBezTo>
                  <a:lnTo>
                    <a:pt x="683291" y="1056237"/>
                  </a:lnTo>
                  <a:cubicBezTo>
                    <a:pt x="683291" y="1096600"/>
                    <a:pt x="667256" y="1135310"/>
                    <a:pt x="638715" y="1163852"/>
                  </a:cubicBezTo>
                  <a:cubicBezTo>
                    <a:pt x="610174" y="1192393"/>
                    <a:pt x="571464" y="1208427"/>
                    <a:pt x="531100" y="1208427"/>
                  </a:cubicBezTo>
                  <a:lnTo>
                    <a:pt x="152190" y="1208427"/>
                  </a:lnTo>
                  <a:cubicBezTo>
                    <a:pt x="111827" y="1208427"/>
                    <a:pt x="73117" y="1192393"/>
                    <a:pt x="44576" y="1163852"/>
                  </a:cubicBezTo>
                  <a:cubicBezTo>
                    <a:pt x="16034" y="1135310"/>
                    <a:pt x="0" y="1096600"/>
                    <a:pt x="0" y="1056237"/>
                  </a:cubicBezTo>
                  <a:lnTo>
                    <a:pt x="0" y="152190"/>
                  </a:lnTo>
                  <a:cubicBezTo>
                    <a:pt x="0" y="111827"/>
                    <a:pt x="16034" y="73117"/>
                    <a:pt x="44576" y="44576"/>
                  </a:cubicBezTo>
                  <a:cubicBezTo>
                    <a:pt x="73117" y="16034"/>
                    <a:pt x="111827" y="0"/>
                    <a:pt x="152190" y="0"/>
                  </a:cubicBezTo>
                  <a:close/>
                </a:path>
              </a:pathLst>
            </a:custGeom>
            <a:solidFill>
              <a:srgbClr val="5188CC"/>
            </a:solidFill>
          </p:spPr>
        </p:sp>
        <p:sp>
          <p:nvSpPr>
            <p:cNvPr id="7" name="TextBox 7"/>
            <p:cNvSpPr txBox="1"/>
            <p:nvPr/>
          </p:nvSpPr>
          <p:spPr>
            <a:xfrm>
              <a:off x="0" y="-47625"/>
              <a:ext cx="683291" cy="1256052"/>
            </a:xfrm>
            <a:prstGeom prst="rect">
              <a:avLst/>
            </a:prstGeom>
          </p:spPr>
          <p:txBody>
            <a:bodyPr lIns="50800" tIns="50800" rIns="50800" bIns="50800" rtlCol="0" anchor="ctr"/>
            <a:lstStyle/>
            <a:p>
              <a:pPr algn="ctr">
                <a:lnSpc>
                  <a:spcPts val="2800"/>
                </a:lnSpc>
              </a:pPr>
              <a:endParaRPr/>
            </a:p>
          </p:txBody>
        </p:sp>
      </p:grpSp>
      <p:sp>
        <p:nvSpPr>
          <p:cNvPr id="8" name="Freeform 8"/>
          <p:cNvSpPr/>
          <p:nvPr/>
        </p:nvSpPr>
        <p:spPr>
          <a:xfrm>
            <a:off x="1028700" y="-2522313"/>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9" name="Freeform 9"/>
          <p:cNvSpPr/>
          <p:nvPr/>
        </p:nvSpPr>
        <p:spPr>
          <a:xfrm>
            <a:off x="11958605" y="3307946"/>
            <a:ext cx="1025128" cy="1025128"/>
          </a:xfrm>
          <a:custGeom>
            <a:avLst/>
            <a:gdLst/>
            <a:ahLst/>
            <a:cxnLst/>
            <a:rect l="l" t="t" r="r" b="b"/>
            <a:pathLst>
              <a:path w="1025128" h="1025128">
                <a:moveTo>
                  <a:pt x="0" y="0"/>
                </a:moveTo>
                <a:lnTo>
                  <a:pt x="1025127" y="0"/>
                </a:lnTo>
                <a:lnTo>
                  <a:pt x="1025127" y="1025127"/>
                </a:lnTo>
                <a:lnTo>
                  <a:pt x="0" y="102512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0" name="Freeform 10"/>
          <p:cNvSpPr/>
          <p:nvPr/>
        </p:nvSpPr>
        <p:spPr>
          <a:xfrm>
            <a:off x="7843805" y="8248617"/>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1" name="Freeform 11"/>
          <p:cNvSpPr/>
          <p:nvPr/>
        </p:nvSpPr>
        <p:spPr>
          <a:xfrm>
            <a:off x="12769424" y="2436835"/>
            <a:ext cx="806841" cy="564789"/>
          </a:xfrm>
          <a:custGeom>
            <a:avLst/>
            <a:gdLst/>
            <a:ahLst/>
            <a:cxnLst/>
            <a:rect l="l" t="t" r="r" b="b"/>
            <a:pathLst>
              <a:path w="806841" h="564789">
                <a:moveTo>
                  <a:pt x="0" y="0"/>
                </a:moveTo>
                <a:lnTo>
                  <a:pt x="806840" y="0"/>
                </a:lnTo>
                <a:lnTo>
                  <a:pt x="806840" y="564788"/>
                </a:lnTo>
                <a:lnTo>
                  <a:pt x="0" y="56478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2" name="Freeform 12"/>
          <p:cNvSpPr/>
          <p:nvPr/>
        </p:nvSpPr>
        <p:spPr>
          <a:xfrm>
            <a:off x="2412807" y="8799767"/>
            <a:ext cx="1483489" cy="458533"/>
          </a:xfrm>
          <a:custGeom>
            <a:avLst/>
            <a:gdLst/>
            <a:ahLst/>
            <a:cxnLst/>
            <a:rect l="l" t="t" r="r" b="b"/>
            <a:pathLst>
              <a:path w="1483489" h="458533">
                <a:moveTo>
                  <a:pt x="0" y="0"/>
                </a:moveTo>
                <a:lnTo>
                  <a:pt x="1483489" y="0"/>
                </a:lnTo>
                <a:lnTo>
                  <a:pt x="1483489" y="458533"/>
                </a:lnTo>
                <a:lnTo>
                  <a:pt x="0" y="45853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4" name="TextBox 14"/>
          <p:cNvSpPr txBox="1"/>
          <p:nvPr/>
        </p:nvSpPr>
        <p:spPr>
          <a:xfrm>
            <a:off x="2223982" y="3441296"/>
            <a:ext cx="9734623" cy="2321430"/>
          </a:xfrm>
          <a:prstGeom prst="rect">
            <a:avLst/>
          </a:prstGeom>
        </p:spPr>
        <p:txBody>
          <a:bodyPr lIns="0" tIns="0" rIns="0" bIns="0" rtlCol="0" anchor="t">
            <a:spAutoFit/>
          </a:bodyPr>
          <a:lstStyle/>
          <a:p>
            <a:pPr algn="l">
              <a:lnSpc>
                <a:spcPts val="8960"/>
              </a:lnSpc>
            </a:pPr>
            <a:r>
              <a:rPr lang="en-US" sz="8699" b="1" dirty="0">
                <a:solidFill>
                  <a:srgbClr val="0E2F5F"/>
                </a:solidFill>
                <a:latin typeface="Barlow Condensed Heavy"/>
                <a:ea typeface="Barlow Condensed Heavy"/>
                <a:cs typeface="Barlow Condensed Heavy"/>
                <a:sym typeface="Barlow Condensed Heavy"/>
              </a:rPr>
              <a:t>PENGEMBANGAN APLIKASI BERGERAK</a:t>
            </a:r>
          </a:p>
        </p:txBody>
      </p:sp>
      <p:sp>
        <p:nvSpPr>
          <p:cNvPr id="15" name="TextBox 15"/>
          <p:cNvSpPr txBox="1"/>
          <p:nvPr/>
        </p:nvSpPr>
        <p:spPr>
          <a:xfrm>
            <a:off x="2412806" y="5759034"/>
            <a:ext cx="7874193" cy="1705723"/>
          </a:xfrm>
          <a:prstGeom prst="rect">
            <a:avLst/>
          </a:prstGeom>
        </p:spPr>
        <p:txBody>
          <a:bodyPr wrap="square" lIns="0" tIns="0" rIns="0" bIns="0" rtlCol="0" anchor="t">
            <a:spAutoFit/>
          </a:bodyPr>
          <a:lstStyle/>
          <a:p>
            <a:pPr algn="l">
              <a:lnSpc>
                <a:spcPts val="4454"/>
              </a:lnSpc>
            </a:pPr>
            <a:r>
              <a:rPr lang="en-US" sz="3400" b="1" dirty="0">
                <a:solidFill>
                  <a:srgbClr val="021828"/>
                </a:solidFill>
                <a:latin typeface="Akzidenz-Grotesk Heavy"/>
                <a:ea typeface="Akzidenz-Grotesk Heavy"/>
                <a:cs typeface="Akzidenz-Grotesk Heavy"/>
                <a:sym typeface="Akzidenz-Grotesk Heavy"/>
              </a:rPr>
              <a:t>Materi 2:</a:t>
            </a:r>
          </a:p>
          <a:p>
            <a:pPr algn="l">
              <a:lnSpc>
                <a:spcPts val="4454"/>
              </a:lnSpc>
            </a:pPr>
            <a:r>
              <a:rPr lang="en-US" sz="3400" b="1" dirty="0">
                <a:solidFill>
                  <a:srgbClr val="021828"/>
                </a:solidFill>
                <a:latin typeface="Akzidenz-Grotesk Heavy"/>
                <a:ea typeface="Akzidenz-Grotesk Heavy"/>
                <a:cs typeface="Akzidenz-Grotesk Heavy"/>
                <a:sym typeface="Akzidenz-Grotesk Heavy"/>
              </a:rPr>
              <a:t>Platform &amp; Tools Flutter Get Started</a:t>
            </a:r>
          </a:p>
          <a:p>
            <a:pPr algn="l">
              <a:lnSpc>
                <a:spcPts val="4454"/>
              </a:lnSpc>
            </a:pPr>
            <a:endParaRPr lang="en-US" sz="3400" b="1" dirty="0">
              <a:solidFill>
                <a:srgbClr val="021828"/>
              </a:solidFill>
              <a:latin typeface="Akzidenz-Grotesk Heavy"/>
              <a:ea typeface="Akzidenz-Grotesk Heavy"/>
              <a:cs typeface="Akzidenz-Grotesk Heavy"/>
              <a:sym typeface="Akzidenz-Grotesk Heavy"/>
            </a:endParaRPr>
          </a:p>
        </p:txBody>
      </p:sp>
      <p:sp>
        <p:nvSpPr>
          <p:cNvPr id="16" name="Freeform 13">
            <a:extLst>
              <a:ext uri="{FF2B5EF4-FFF2-40B4-BE49-F238E27FC236}">
                <a16:creationId xmlns:a16="http://schemas.microsoft.com/office/drawing/2014/main" id="{4E8ACD05-46BC-4A71-9CD8-34D0B64DAB1F}"/>
              </a:ext>
            </a:extLst>
          </p:cNvPr>
          <p:cNvSpPr/>
          <p:nvPr/>
        </p:nvSpPr>
        <p:spPr>
          <a:xfrm>
            <a:off x="0" y="55915"/>
            <a:ext cx="3352800" cy="896585"/>
          </a:xfrm>
          <a:custGeom>
            <a:avLst/>
            <a:gdLst/>
            <a:ahLst/>
            <a:cxnLst/>
            <a:rect l="l" t="t" r="r" b="b"/>
            <a:pathLst>
              <a:path w="2731623" h="1134540">
                <a:moveTo>
                  <a:pt x="0" y="0"/>
                </a:moveTo>
                <a:lnTo>
                  <a:pt x="2731623" y="0"/>
                </a:lnTo>
                <a:lnTo>
                  <a:pt x="2731623" y="1134540"/>
                </a:lnTo>
                <a:lnTo>
                  <a:pt x="0" y="1134540"/>
                </a:lnTo>
                <a:lnTo>
                  <a:pt x="0" y="0"/>
                </a:lnTo>
                <a:close/>
              </a:path>
            </a:pathLst>
          </a:custGeom>
          <a:blipFill>
            <a:blip r:embed="rId11"/>
            <a:stretch>
              <a:fillRect/>
            </a:stretch>
          </a:blipFill>
        </p:spPr>
        <p:txBody>
          <a:bodyPr/>
          <a:lstStyle/>
          <a:p>
            <a:endParaRPr lang="en-ID" dirty="0"/>
          </a:p>
        </p:txBody>
      </p:sp>
      <p:pic>
        <p:nvPicPr>
          <p:cNvPr id="19" name="Picture 18">
            <a:extLst>
              <a:ext uri="{FF2B5EF4-FFF2-40B4-BE49-F238E27FC236}">
                <a16:creationId xmlns:a16="http://schemas.microsoft.com/office/drawing/2014/main" id="{FBBFF646-BE50-4547-9E8D-D3F8E1133362}"/>
              </a:ext>
            </a:extLst>
          </p:cNvPr>
          <p:cNvPicPr>
            <a:picLocks noChangeAspect="1"/>
          </p:cNvPicPr>
          <p:nvPr/>
        </p:nvPicPr>
        <p:blipFill>
          <a:blip r:embed="rId12"/>
          <a:stretch>
            <a:fillRect/>
          </a:stretch>
        </p:blipFill>
        <p:spPr>
          <a:xfrm>
            <a:off x="15316200" y="-22860"/>
            <a:ext cx="2743200" cy="9753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734028" y="6733028"/>
            <a:ext cx="5050544" cy="5050544"/>
          </a:xfrm>
          <a:custGeom>
            <a:avLst/>
            <a:gdLst/>
            <a:ahLst/>
            <a:cxnLst/>
            <a:rect l="l" t="t" r="r" b="b"/>
            <a:pathLst>
              <a:path w="5050544" h="5050544">
                <a:moveTo>
                  <a:pt x="0" y="0"/>
                </a:moveTo>
                <a:lnTo>
                  <a:pt x="5050544" y="0"/>
                </a:lnTo>
                <a:lnTo>
                  <a:pt x="5050544" y="5050544"/>
                </a:lnTo>
                <a:lnTo>
                  <a:pt x="0" y="50505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1028700" y="4392170"/>
            <a:ext cx="5650143" cy="5894830"/>
            <a:chOff x="0" y="0"/>
            <a:chExt cx="1488104" cy="1552548"/>
          </a:xfrm>
        </p:grpSpPr>
        <p:sp>
          <p:nvSpPr>
            <p:cNvPr id="4" name="Freeform 4"/>
            <p:cNvSpPr/>
            <p:nvPr/>
          </p:nvSpPr>
          <p:spPr>
            <a:xfrm>
              <a:off x="0" y="0"/>
              <a:ext cx="1488104" cy="1552548"/>
            </a:xfrm>
            <a:custGeom>
              <a:avLst/>
              <a:gdLst/>
              <a:ahLst/>
              <a:cxnLst/>
              <a:rect l="l" t="t" r="r" b="b"/>
              <a:pathLst>
                <a:path w="1488104" h="1552548">
                  <a:moveTo>
                    <a:pt x="0" y="0"/>
                  </a:moveTo>
                  <a:lnTo>
                    <a:pt x="1488104" y="0"/>
                  </a:lnTo>
                  <a:lnTo>
                    <a:pt x="1488104" y="1552548"/>
                  </a:lnTo>
                  <a:lnTo>
                    <a:pt x="0" y="1552548"/>
                  </a:lnTo>
                  <a:close/>
                </a:path>
              </a:pathLst>
            </a:custGeom>
            <a:solidFill>
              <a:srgbClr val="E1EDFC"/>
            </a:solidFill>
          </p:spPr>
        </p:sp>
        <p:sp>
          <p:nvSpPr>
            <p:cNvPr id="5" name="TextBox 5"/>
            <p:cNvSpPr txBox="1"/>
            <p:nvPr/>
          </p:nvSpPr>
          <p:spPr>
            <a:xfrm>
              <a:off x="0" y="-47625"/>
              <a:ext cx="1488104" cy="1600173"/>
            </a:xfrm>
            <a:prstGeom prst="rect">
              <a:avLst/>
            </a:prstGeom>
          </p:spPr>
          <p:txBody>
            <a:bodyPr lIns="50800" tIns="50800" rIns="50800" bIns="50800" rtlCol="0" anchor="ctr"/>
            <a:lstStyle/>
            <a:p>
              <a:pPr algn="ctr">
                <a:lnSpc>
                  <a:spcPts val="2800"/>
                </a:lnSpc>
              </a:pPr>
              <a:endParaRPr/>
            </a:p>
          </p:txBody>
        </p:sp>
      </p:grpSp>
      <p:grpSp>
        <p:nvGrpSpPr>
          <p:cNvPr id="6" name="Group 6"/>
          <p:cNvGrpSpPr/>
          <p:nvPr/>
        </p:nvGrpSpPr>
        <p:grpSpPr>
          <a:xfrm>
            <a:off x="1028700" y="1689442"/>
            <a:ext cx="5650143" cy="5650143"/>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24931" r="-24931"/>
              </a:stretch>
            </a:blipFill>
          </p:spPr>
        </p:sp>
      </p:grpSp>
      <p:grpSp>
        <p:nvGrpSpPr>
          <p:cNvPr id="8" name="Group 8"/>
          <p:cNvGrpSpPr/>
          <p:nvPr/>
        </p:nvGrpSpPr>
        <p:grpSpPr>
          <a:xfrm>
            <a:off x="4648406" y="1028700"/>
            <a:ext cx="1858734" cy="1858734"/>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188CC"/>
            </a:solidFill>
          </p:spPr>
        </p:sp>
        <p:sp>
          <p:nvSpPr>
            <p:cNvPr id="10" name="TextBox 10"/>
            <p:cNvSpPr txBox="1"/>
            <p:nvPr/>
          </p:nvSpPr>
          <p:spPr>
            <a:xfrm>
              <a:off x="76200" y="28575"/>
              <a:ext cx="660400" cy="708025"/>
            </a:xfrm>
            <a:prstGeom prst="rect">
              <a:avLst/>
            </a:prstGeom>
          </p:spPr>
          <p:txBody>
            <a:bodyPr lIns="50800" tIns="50800" rIns="50800" bIns="50800" rtlCol="0" anchor="ctr"/>
            <a:lstStyle/>
            <a:p>
              <a:pPr algn="ctr">
                <a:lnSpc>
                  <a:spcPts val="2800"/>
                </a:lnSpc>
              </a:pPr>
              <a:endParaRPr/>
            </a:p>
          </p:txBody>
        </p:sp>
      </p:grpSp>
      <p:sp>
        <p:nvSpPr>
          <p:cNvPr id="11" name="Freeform 11"/>
          <p:cNvSpPr/>
          <p:nvPr/>
        </p:nvSpPr>
        <p:spPr>
          <a:xfrm>
            <a:off x="5277754" y="1509529"/>
            <a:ext cx="600038" cy="897076"/>
          </a:xfrm>
          <a:custGeom>
            <a:avLst/>
            <a:gdLst/>
            <a:ahLst/>
            <a:cxnLst/>
            <a:rect l="l" t="t" r="r" b="b"/>
            <a:pathLst>
              <a:path w="600038" h="897076">
                <a:moveTo>
                  <a:pt x="0" y="0"/>
                </a:moveTo>
                <a:lnTo>
                  <a:pt x="600038" y="0"/>
                </a:lnTo>
                <a:lnTo>
                  <a:pt x="600038" y="897076"/>
                </a:lnTo>
                <a:lnTo>
                  <a:pt x="0" y="89707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2" name="Freeform 12"/>
          <p:cNvSpPr/>
          <p:nvPr/>
        </p:nvSpPr>
        <p:spPr>
          <a:xfrm>
            <a:off x="7558327" y="7453986"/>
            <a:ext cx="2763919" cy="882511"/>
          </a:xfrm>
          <a:custGeom>
            <a:avLst/>
            <a:gdLst/>
            <a:ahLst/>
            <a:cxnLst/>
            <a:rect l="l" t="t" r="r" b="b"/>
            <a:pathLst>
              <a:path w="2763919" h="882511">
                <a:moveTo>
                  <a:pt x="0" y="0"/>
                </a:moveTo>
                <a:lnTo>
                  <a:pt x="2763918" y="0"/>
                </a:lnTo>
                <a:lnTo>
                  <a:pt x="2763918" y="882511"/>
                </a:lnTo>
                <a:lnTo>
                  <a:pt x="0" y="88251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3" name="Freeform 13"/>
          <p:cNvSpPr/>
          <p:nvPr/>
        </p:nvSpPr>
        <p:spPr>
          <a:xfrm>
            <a:off x="10731524" y="7665975"/>
            <a:ext cx="1483489" cy="458533"/>
          </a:xfrm>
          <a:custGeom>
            <a:avLst/>
            <a:gdLst/>
            <a:ahLst/>
            <a:cxnLst/>
            <a:rect l="l" t="t" r="r" b="b"/>
            <a:pathLst>
              <a:path w="1483489" h="458533">
                <a:moveTo>
                  <a:pt x="0" y="0"/>
                </a:moveTo>
                <a:lnTo>
                  <a:pt x="1483490" y="0"/>
                </a:lnTo>
                <a:lnTo>
                  <a:pt x="1483490" y="458533"/>
                </a:lnTo>
                <a:lnTo>
                  <a:pt x="0" y="45853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4" name="TextBox 14"/>
          <p:cNvSpPr txBox="1"/>
          <p:nvPr/>
        </p:nvSpPr>
        <p:spPr>
          <a:xfrm>
            <a:off x="7558327" y="4354070"/>
            <a:ext cx="7829884" cy="2325368"/>
          </a:xfrm>
          <a:prstGeom prst="rect">
            <a:avLst/>
          </a:prstGeom>
        </p:spPr>
        <p:txBody>
          <a:bodyPr lIns="0" tIns="0" rIns="0" bIns="0" rtlCol="0" anchor="t">
            <a:spAutoFit/>
          </a:bodyPr>
          <a:lstStyle/>
          <a:p>
            <a:pPr algn="just">
              <a:lnSpc>
                <a:spcPts val="3080"/>
              </a:lnSpc>
            </a:pPr>
            <a:r>
              <a:rPr lang="en-US" sz="2200" b="1">
                <a:solidFill>
                  <a:srgbClr val="021828"/>
                </a:solidFill>
                <a:latin typeface="Aileron Bold"/>
                <a:ea typeface="Aileron Bold"/>
                <a:cs typeface="Aileron Bold"/>
                <a:sym typeface="Aileron Bold"/>
              </a:rPr>
              <a:t>•Menjelaskan jenis platform mobile</a:t>
            </a:r>
          </a:p>
          <a:p>
            <a:pPr algn="just">
              <a:lnSpc>
                <a:spcPts val="3080"/>
              </a:lnSpc>
            </a:pPr>
            <a:r>
              <a:rPr lang="en-US" sz="2200" b="1">
                <a:solidFill>
                  <a:srgbClr val="021828"/>
                </a:solidFill>
                <a:latin typeface="Aileron Bold"/>
                <a:ea typeface="Aileron Bold"/>
                <a:cs typeface="Aileron Bold"/>
                <a:sym typeface="Aileron Bold"/>
              </a:rPr>
              <a:t>•Membedakan Native, Hybrid, dan Cross-Platform</a:t>
            </a:r>
          </a:p>
          <a:p>
            <a:pPr algn="just">
              <a:lnSpc>
                <a:spcPts val="3080"/>
              </a:lnSpc>
            </a:pPr>
            <a:r>
              <a:rPr lang="en-US" sz="2200" b="1">
                <a:solidFill>
                  <a:srgbClr val="021828"/>
                </a:solidFill>
                <a:latin typeface="Aileron Bold"/>
                <a:ea typeface="Aileron Bold"/>
                <a:cs typeface="Aileron Bold"/>
                <a:sym typeface="Aileron Bold"/>
              </a:rPr>
              <a:t>•Menjelaskan konsep Flutter</a:t>
            </a:r>
          </a:p>
          <a:p>
            <a:pPr algn="just">
              <a:lnSpc>
                <a:spcPts val="3080"/>
              </a:lnSpc>
            </a:pPr>
            <a:r>
              <a:rPr lang="en-US" sz="2200" b="1">
                <a:solidFill>
                  <a:srgbClr val="021828"/>
                </a:solidFill>
                <a:latin typeface="Aileron Bold"/>
                <a:ea typeface="Aileron Bold"/>
                <a:cs typeface="Aileron Bold"/>
                <a:sym typeface="Aileron Bold"/>
              </a:rPr>
              <a:t>•Menggunakan tools dasar Flutter</a:t>
            </a:r>
          </a:p>
          <a:p>
            <a:pPr algn="just">
              <a:lnSpc>
                <a:spcPts val="3080"/>
              </a:lnSpc>
            </a:pPr>
            <a:r>
              <a:rPr lang="en-US" sz="2200" b="1">
                <a:solidFill>
                  <a:srgbClr val="021828"/>
                </a:solidFill>
                <a:latin typeface="Aileron Bold"/>
                <a:ea typeface="Aileron Bold"/>
                <a:cs typeface="Aileron Bold"/>
                <a:sym typeface="Aileron Bold"/>
              </a:rPr>
              <a:t>•Membuat proyek Flutter pertama</a:t>
            </a:r>
          </a:p>
          <a:p>
            <a:pPr algn="just">
              <a:lnSpc>
                <a:spcPts val="3080"/>
              </a:lnSpc>
            </a:pPr>
            <a:endParaRPr lang="en-US" sz="2200" b="1">
              <a:solidFill>
                <a:srgbClr val="021828"/>
              </a:solidFill>
              <a:latin typeface="Aileron Bold"/>
              <a:ea typeface="Aileron Bold"/>
              <a:cs typeface="Aileron Bold"/>
              <a:sym typeface="Aileron Bold"/>
            </a:endParaRPr>
          </a:p>
        </p:txBody>
      </p:sp>
      <p:sp>
        <p:nvSpPr>
          <p:cNvPr id="15" name="TextBox 15"/>
          <p:cNvSpPr txBox="1"/>
          <p:nvPr/>
        </p:nvSpPr>
        <p:spPr>
          <a:xfrm>
            <a:off x="7558327" y="3203243"/>
            <a:ext cx="5904663" cy="680593"/>
          </a:xfrm>
          <a:prstGeom prst="rect">
            <a:avLst/>
          </a:prstGeom>
        </p:spPr>
        <p:txBody>
          <a:bodyPr lIns="0" tIns="0" rIns="0" bIns="0" rtlCol="0" anchor="t">
            <a:spAutoFit/>
          </a:bodyPr>
          <a:lstStyle/>
          <a:p>
            <a:pPr algn="l">
              <a:lnSpc>
                <a:spcPts val="4826"/>
              </a:lnSpc>
            </a:pPr>
            <a:r>
              <a:rPr lang="en-US" sz="3800" b="1">
                <a:solidFill>
                  <a:srgbClr val="0E2F5F"/>
                </a:solidFill>
                <a:latin typeface="Akzidenz-Grotesk Heavy"/>
                <a:ea typeface="Akzidenz-Grotesk Heavy"/>
                <a:cs typeface="Akzidenz-Grotesk Heavy"/>
                <a:sym typeface="Akzidenz-Grotesk Heavy"/>
              </a:rPr>
              <a:t>Capaian Pembelajaran</a:t>
            </a:r>
          </a:p>
        </p:txBody>
      </p:sp>
      <p:sp>
        <p:nvSpPr>
          <p:cNvPr id="16" name="Freeform 16"/>
          <p:cNvSpPr/>
          <p:nvPr/>
        </p:nvSpPr>
        <p:spPr>
          <a:xfrm>
            <a:off x="16264511" y="5348601"/>
            <a:ext cx="1025128" cy="1025128"/>
          </a:xfrm>
          <a:custGeom>
            <a:avLst/>
            <a:gdLst/>
            <a:ahLst/>
            <a:cxnLst/>
            <a:rect l="l" t="t" r="r" b="b"/>
            <a:pathLst>
              <a:path w="1025128" h="1025128">
                <a:moveTo>
                  <a:pt x="0" y="0"/>
                </a:moveTo>
                <a:lnTo>
                  <a:pt x="1025128" y="0"/>
                </a:lnTo>
                <a:lnTo>
                  <a:pt x="1025128" y="1025127"/>
                </a:lnTo>
                <a:lnTo>
                  <a:pt x="0" y="102512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8" name="Freeform 13">
            <a:extLst>
              <a:ext uri="{FF2B5EF4-FFF2-40B4-BE49-F238E27FC236}">
                <a16:creationId xmlns:a16="http://schemas.microsoft.com/office/drawing/2014/main" id="{C9C22D11-17A1-4FE3-AB71-21544843CFAB}"/>
              </a:ext>
            </a:extLst>
          </p:cNvPr>
          <p:cNvSpPr/>
          <p:nvPr/>
        </p:nvSpPr>
        <p:spPr>
          <a:xfrm>
            <a:off x="0" y="55915"/>
            <a:ext cx="3352800" cy="896585"/>
          </a:xfrm>
          <a:custGeom>
            <a:avLst/>
            <a:gdLst/>
            <a:ahLst/>
            <a:cxnLst/>
            <a:rect l="l" t="t" r="r" b="b"/>
            <a:pathLst>
              <a:path w="2731623" h="1134540">
                <a:moveTo>
                  <a:pt x="0" y="0"/>
                </a:moveTo>
                <a:lnTo>
                  <a:pt x="2731623" y="0"/>
                </a:lnTo>
                <a:lnTo>
                  <a:pt x="2731623" y="1134540"/>
                </a:lnTo>
                <a:lnTo>
                  <a:pt x="0" y="1134540"/>
                </a:lnTo>
                <a:lnTo>
                  <a:pt x="0" y="0"/>
                </a:lnTo>
                <a:close/>
              </a:path>
            </a:pathLst>
          </a:custGeom>
          <a:blipFill>
            <a:blip r:embed="rId11"/>
            <a:stretch>
              <a:fillRect/>
            </a:stretch>
          </a:blipFill>
        </p:spPr>
        <p:txBody>
          <a:bodyPr/>
          <a:lstStyle/>
          <a:p>
            <a:endParaRPr lang="en-ID" dirty="0"/>
          </a:p>
        </p:txBody>
      </p:sp>
      <p:pic>
        <p:nvPicPr>
          <p:cNvPr id="19" name="Picture 18">
            <a:extLst>
              <a:ext uri="{FF2B5EF4-FFF2-40B4-BE49-F238E27FC236}">
                <a16:creationId xmlns:a16="http://schemas.microsoft.com/office/drawing/2014/main" id="{008C8FC3-9AA3-4E82-8C73-97E2AFA3845E}"/>
              </a:ext>
            </a:extLst>
          </p:cNvPr>
          <p:cNvPicPr>
            <a:picLocks noChangeAspect="1"/>
          </p:cNvPicPr>
          <p:nvPr/>
        </p:nvPicPr>
        <p:blipFill>
          <a:blip r:embed="rId12"/>
          <a:stretch>
            <a:fillRect/>
          </a:stretch>
        </p:blipFill>
        <p:spPr>
          <a:xfrm>
            <a:off x="15316200" y="-22860"/>
            <a:ext cx="2743200" cy="9753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777425" y="2525645"/>
            <a:ext cx="4643114" cy="665701"/>
            <a:chOff x="0" y="0"/>
            <a:chExt cx="1222878" cy="175329"/>
          </a:xfrm>
        </p:grpSpPr>
        <p:sp>
          <p:nvSpPr>
            <p:cNvPr id="3" name="Freeform 3"/>
            <p:cNvSpPr/>
            <p:nvPr/>
          </p:nvSpPr>
          <p:spPr>
            <a:xfrm>
              <a:off x="0" y="0"/>
              <a:ext cx="1222878" cy="175329"/>
            </a:xfrm>
            <a:custGeom>
              <a:avLst/>
              <a:gdLst/>
              <a:ahLst/>
              <a:cxnLst/>
              <a:rect l="l" t="t" r="r" b="b"/>
              <a:pathLst>
                <a:path w="1222878" h="175329">
                  <a:moveTo>
                    <a:pt x="85037" y="0"/>
                  </a:moveTo>
                  <a:lnTo>
                    <a:pt x="1137840" y="0"/>
                  </a:lnTo>
                  <a:cubicBezTo>
                    <a:pt x="1184805" y="0"/>
                    <a:pt x="1222878" y="38073"/>
                    <a:pt x="1222878" y="85037"/>
                  </a:cubicBezTo>
                  <a:lnTo>
                    <a:pt x="1222878" y="90291"/>
                  </a:lnTo>
                  <a:cubicBezTo>
                    <a:pt x="1222878" y="137256"/>
                    <a:pt x="1184805" y="175329"/>
                    <a:pt x="1137840" y="175329"/>
                  </a:cubicBezTo>
                  <a:lnTo>
                    <a:pt x="85037" y="175329"/>
                  </a:lnTo>
                  <a:cubicBezTo>
                    <a:pt x="38073" y="175329"/>
                    <a:pt x="0" y="137256"/>
                    <a:pt x="0" y="90291"/>
                  </a:cubicBezTo>
                  <a:lnTo>
                    <a:pt x="0" y="85037"/>
                  </a:lnTo>
                  <a:cubicBezTo>
                    <a:pt x="0" y="38073"/>
                    <a:pt x="38073" y="0"/>
                    <a:pt x="85037" y="0"/>
                  </a:cubicBezTo>
                  <a:close/>
                </a:path>
              </a:pathLst>
            </a:custGeom>
            <a:solidFill>
              <a:srgbClr val="3A577B"/>
            </a:solidFill>
          </p:spPr>
        </p:sp>
        <p:sp>
          <p:nvSpPr>
            <p:cNvPr id="4" name="TextBox 4"/>
            <p:cNvSpPr txBox="1"/>
            <p:nvPr/>
          </p:nvSpPr>
          <p:spPr>
            <a:xfrm>
              <a:off x="0" y="-47625"/>
              <a:ext cx="1222878" cy="222954"/>
            </a:xfrm>
            <a:prstGeom prst="rect">
              <a:avLst/>
            </a:prstGeom>
          </p:spPr>
          <p:txBody>
            <a:bodyPr lIns="50800" tIns="50800" rIns="50800" bIns="50800" rtlCol="0" anchor="ctr"/>
            <a:lstStyle/>
            <a:p>
              <a:pPr algn="ctr">
                <a:lnSpc>
                  <a:spcPts val="2800"/>
                </a:lnSpc>
              </a:pPr>
              <a:endParaRPr/>
            </a:p>
          </p:txBody>
        </p:sp>
      </p:grpSp>
      <p:grpSp>
        <p:nvGrpSpPr>
          <p:cNvPr id="5" name="Group 5"/>
          <p:cNvGrpSpPr/>
          <p:nvPr/>
        </p:nvGrpSpPr>
        <p:grpSpPr>
          <a:xfrm>
            <a:off x="12777425" y="3310325"/>
            <a:ext cx="4643114" cy="1242856"/>
            <a:chOff x="0" y="0"/>
            <a:chExt cx="1222878" cy="327337"/>
          </a:xfrm>
        </p:grpSpPr>
        <p:sp>
          <p:nvSpPr>
            <p:cNvPr id="6" name="Freeform 6"/>
            <p:cNvSpPr/>
            <p:nvPr/>
          </p:nvSpPr>
          <p:spPr>
            <a:xfrm>
              <a:off x="0" y="0"/>
              <a:ext cx="1222878" cy="327337"/>
            </a:xfrm>
            <a:custGeom>
              <a:avLst/>
              <a:gdLst/>
              <a:ahLst/>
              <a:cxnLst/>
              <a:rect l="l" t="t" r="r" b="b"/>
              <a:pathLst>
                <a:path w="1222878" h="327337">
                  <a:moveTo>
                    <a:pt x="31681" y="0"/>
                  </a:moveTo>
                  <a:lnTo>
                    <a:pt x="1191197" y="0"/>
                  </a:lnTo>
                  <a:cubicBezTo>
                    <a:pt x="1199599" y="0"/>
                    <a:pt x="1207657" y="3338"/>
                    <a:pt x="1213599" y="9279"/>
                  </a:cubicBezTo>
                  <a:cubicBezTo>
                    <a:pt x="1219540" y="15220"/>
                    <a:pt x="1222878" y="23278"/>
                    <a:pt x="1222878" y="31681"/>
                  </a:cubicBezTo>
                  <a:lnTo>
                    <a:pt x="1222878" y="295656"/>
                  </a:lnTo>
                  <a:cubicBezTo>
                    <a:pt x="1222878" y="304058"/>
                    <a:pt x="1219540" y="312116"/>
                    <a:pt x="1213599" y="318058"/>
                  </a:cubicBezTo>
                  <a:cubicBezTo>
                    <a:pt x="1207657" y="323999"/>
                    <a:pt x="1199599" y="327337"/>
                    <a:pt x="1191197" y="327337"/>
                  </a:cubicBezTo>
                  <a:lnTo>
                    <a:pt x="31681" y="327337"/>
                  </a:lnTo>
                  <a:cubicBezTo>
                    <a:pt x="23278" y="327337"/>
                    <a:pt x="15220" y="323999"/>
                    <a:pt x="9279" y="318058"/>
                  </a:cubicBezTo>
                  <a:cubicBezTo>
                    <a:pt x="3338" y="312116"/>
                    <a:pt x="0" y="304058"/>
                    <a:pt x="0" y="295656"/>
                  </a:cubicBezTo>
                  <a:lnTo>
                    <a:pt x="0" y="31681"/>
                  </a:lnTo>
                  <a:cubicBezTo>
                    <a:pt x="0" y="23278"/>
                    <a:pt x="3338" y="15220"/>
                    <a:pt x="9279" y="9279"/>
                  </a:cubicBezTo>
                  <a:cubicBezTo>
                    <a:pt x="15220" y="3338"/>
                    <a:pt x="23278" y="0"/>
                    <a:pt x="31681" y="0"/>
                  </a:cubicBezTo>
                  <a:close/>
                </a:path>
              </a:pathLst>
            </a:custGeom>
            <a:solidFill>
              <a:srgbClr val="5188CC"/>
            </a:solidFill>
          </p:spPr>
        </p:sp>
        <p:sp>
          <p:nvSpPr>
            <p:cNvPr id="7" name="TextBox 7"/>
            <p:cNvSpPr txBox="1"/>
            <p:nvPr/>
          </p:nvSpPr>
          <p:spPr>
            <a:xfrm>
              <a:off x="0" y="-47625"/>
              <a:ext cx="1222878" cy="374962"/>
            </a:xfrm>
            <a:prstGeom prst="rect">
              <a:avLst/>
            </a:prstGeom>
          </p:spPr>
          <p:txBody>
            <a:bodyPr lIns="50800" tIns="50800" rIns="50800" bIns="50800" rtlCol="0" anchor="ctr"/>
            <a:lstStyle/>
            <a:p>
              <a:pPr algn="ctr">
                <a:lnSpc>
                  <a:spcPts val="2800"/>
                </a:lnSpc>
              </a:pPr>
              <a:endParaRPr/>
            </a:p>
          </p:txBody>
        </p:sp>
      </p:grpSp>
      <p:grpSp>
        <p:nvGrpSpPr>
          <p:cNvPr id="8" name="Group 8"/>
          <p:cNvGrpSpPr/>
          <p:nvPr/>
        </p:nvGrpSpPr>
        <p:grpSpPr>
          <a:xfrm>
            <a:off x="7521042" y="2525645"/>
            <a:ext cx="4643114" cy="665701"/>
            <a:chOff x="0" y="0"/>
            <a:chExt cx="1222878" cy="175329"/>
          </a:xfrm>
        </p:grpSpPr>
        <p:sp>
          <p:nvSpPr>
            <p:cNvPr id="9" name="Freeform 9"/>
            <p:cNvSpPr/>
            <p:nvPr/>
          </p:nvSpPr>
          <p:spPr>
            <a:xfrm>
              <a:off x="0" y="0"/>
              <a:ext cx="1222878" cy="175329"/>
            </a:xfrm>
            <a:custGeom>
              <a:avLst/>
              <a:gdLst/>
              <a:ahLst/>
              <a:cxnLst/>
              <a:rect l="l" t="t" r="r" b="b"/>
              <a:pathLst>
                <a:path w="1222878" h="175329">
                  <a:moveTo>
                    <a:pt x="85037" y="0"/>
                  </a:moveTo>
                  <a:lnTo>
                    <a:pt x="1137840" y="0"/>
                  </a:lnTo>
                  <a:cubicBezTo>
                    <a:pt x="1184805" y="0"/>
                    <a:pt x="1222878" y="38073"/>
                    <a:pt x="1222878" y="85037"/>
                  </a:cubicBezTo>
                  <a:lnTo>
                    <a:pt x="1222878" y="90291"/>
                  </a:lnTo>
                  <a:cubicBezTo>
                    <a:pt x="1222878" y="137256"/>
                    <a:pt x="1184805" y="175329"/>
                    <a:pt x="1137840" y="175329"/>
                  </a:cubicBezTo>
                  <a:lnTo>
                    <a:pt x="85037" y="175329"/>
                  </a:lnTo>
                  <a:cubicBezTo>
                    <a:pt x="38073" y="175329"/>
                    <a:pt x="0" y="137256"/>
                    <a:pt x="0" y="90291"/>
                  </a:cubicBezTo>
                  <a:lnTo>
                    <a:pt x="0" y="85037"/>
                  </a:lnTo>
                  <a:cubicBezTo>
                    <a:pt x="0" y="38073"/>
                    <a:pt x="38073" y="0"/>
                    <a:pt x="85037" y="0"/>
                  </a:cubicBezTo>
                  <a:close/>
                </a:path>
              </a:pathLst>
            </a:custGeom>
            <a:solidFill>
              <a:srgbClr val="3A577B"/>
            </a:solidFill>
          </p:spPr>
        </p:sp>
        <p:sp>
          <p:nvSpPr>
            <p:cNvPr id="10" name="TextBox 10"/>
            <p:cNvSpPr txBox="1"/>
            <p:nvPr/>
          </p:nvSpPr>
          <p:spPr>
            <a:xfrm>
              <a:off x="0" y="-47625"/>
              <a:ext cx="1222878" cy="222954"/>
            </a:xfrm>
            <a:prstGeom prst="rect">
              <a:avLst/>
            </a:prstGeom>
          </p:spPr>
          <p:txBody>
            <a:bodyPr lIns="50800" tIns="50800" rIns="50800" bIns="50800" rtlCol="0" anchor="ctr"/>
            <a:lstStyle/>
            <a:p>
              <a:pPr algn="ctr">
                <a:lnSpc>
                  <a:spcPts val="2800"/>
                </a:lnSpc>
              </a:pPr>
              <a:endParaRPr/>
            </a:p>
          </p:txBody>
        </p:sp>
      </p:grpSp>
      <p:grpSp>
        <p:nvGrpSpPr>
          <p:cNvPr id="11" name="Group 11"/>
          <p:cNvGrpSpPr/>
          <p:nvPr/>
        </p:nvGrpSpPr>
        <p:grpSpPr>
          <a:xfrm>
            <a:off x="7521042" y="4962756"/>
            <a:ext cx="4643114" cy="665701"/>
            <a:chOff x="0" y="0"/>
            <a:chExt cx="1222878" cy="175329"/>
          </a:xfrm>
        </p:grpSpPr>
        <p:sp>
          <p:nvSpPr>
            <p:cNvPr id="12" name="Freeform 12"/>
            <p:cNvSpPr/>
            <p:nvPr/>
          </p:nvSpPr>
          <p:spPr>
            <a:xfrm>
              <a:off x="0" y="0"/>
              <a:ext cx="1222878" cy="175329"/>
            </a:xfrm>
            <a:custGeom>
              <a:avLst/>
              <a:gdLst/>
              <a:ahLst/>
              <a:cxnLst/>
              <a:rect l="l" t="t" r="r" b="b"/>
              <a:pathLst>
                <a:path w="1222878" h="175329">
                  <a:moveTo>
                    <a:pt x="85037" y="0"/>
                  </a:moveTo>
                  <a:lnTo>
                    <a:pt x="1137840" y="0"/>
                  </a:lnTo>
                  <a:cubicBezTo>
                    <a:pt x="1184805" y="0"/>
                    <a:pt x="1222878" y="38073"/>
                    <a:pt x="1222878" y="85037"/>
                  </a:cubicBezTo>
                  <a:lnTo>
                    <a:pt x="1222878" y="90291"/>
                  </a:lnTo>
                  <a:cubicBezTo>
                    <a:pt x="1222878" y="137256"/>
                    <a:pt x="1184805" y="175329"/>
                    <a:pt x="1137840" y="175329"/>
                  </a:cubicBezTo>
                  <a:lnTo>
                    <a:pt x="85037" y="175329"/>
                  </a:lnTo>
                  <a:cubicBezTo>
                    <a:pt x="38073" y="175329"/>
                    <a:pt x="0" y="137256"/>
                    <a:pt x="0" y="90291"/>
                  </a:cubicBezTo>
                  <a:lnTo>
                    <a:pt x="0" y="85037"/>
                  </a:lnTo>
                  <a:cubicBezTo>
                    <a:pt x="0" y="38073"/>
                    <a:pt x="38073" y="0"/>
                    <a:pt x="85037" y="0"/>
                  </a:cubicBezTo>
                  <a:close/>
                </a:path>
              </a:pathLst>
            </a:custGeom>
            <a:solidFill>
              <a:srgbClr val="3A577B"/>
            </a:solidFill>
          </p:spPr>
        </p:sp>
        <p:sp>
          <p:nvSpPr>
            <p:cNvPr id="13" name="TextBox 13"/>
            <p:cNvSpPr txBox="1"/>
            <p:nvPr/>
          </p:nvSpPr>
          <p:spPr>
            <a:xfrm>
              <a:off x="0" y="-47625"/>
              <a:ext cx="1222878" cy="222954"/>
            </a:xfrm>
            <a:prstGeom prst="rect">
              <a:avLst/>
            </a:prstGeom>
          </p:spPr>
          <p:txBody>
            <a:bodyPr lIns="50800" tIns="50800" rIns="50800" bIns="50800" rtlCol="0" anchor="ctr"/>
            <a:lstStyle/>
            <a:p>
              <a:pPr algn="ctr">
                <a:lnSpc>
                  <a:spcPts val="2800"/>
                </a:lnSpc>
              </a:pPr>
              <a:endParaRPr/>
            </a:p>
          </p:txBody>
        </p:sp>
      </p:grpSp>
      <p:grpSp>
        <p:nvGrpSpPr>
          <p:cNvPr id="14" name="Group 14"/>
          <p:cNvGrpSpPr/>
          <p:nvPr/>
        </p:nvGrpSpPr>
        <p:grpSpPr>
          <a:xfrm>
            <a:off x="7521042" y="3310325"/>
            <a:ext cx="4643114" cy="1242856"/>
            <a:chOff x="0" y="0"/>
            <a:chExt cx="1222878" cy="327337"/>
          </a:xfrm>
        </p:grpSpPr>
        <p:sp>
          <p:nvSpPr>
            <p:cNvPr id="15" name="Freeform 15"/>
            <p:cNvSpPr/>
            <p:nvPr/>
          </p:nvSpPr>
          <p:spPr>
            <a:xfrm>
              <a:off x="0" y="0"/>
              <a:ext cx="1222878" cy="327337"/>
            </a:xfrm>
            <a:custGeom>
              <a:avLst/>
              <a:gdLst/>
              <a:ahLst/>
              <a:cxnLst/>
              <a:rect l="l" t="t" r="r" b="b"/>
              <a:pathLst>
                <a:path w="1222878" h="327337">
                  <a:moveTo>
                    <a:pt x="31681" y="0"/>
                  </a:moveTo>
                  <a:lnTo>
                    <a:pt x="1191197" y="0"/>
                  </a:lnTo>
                  <a:cubicBezTo>
                    <a:pt x="1199599" y="0"/>
                    <a:pt x="1207657" y="3338"/>
                    <a:pt x="1213599" y="9279"/>
                  </a:cubicBezTo>
                  <a:cubicBezTo>
                    <a:pt x="1219540" y="15220"/>
                    <a:pt x="1222878" y="23278"/>
                    <a:pt x="1222878" y="31681"/>
                  </a:cubicBezTo>
                  <a:lnTo>
                    <a:pt x="1222878" y="295656"/>
                  </a:lnTo>
                  <a:cubicBezTo>
                    <a:pt x="1222878" y="304058"/>
                    <a:pt x="1219540" y="312116"/>
                    <a:pt x="1213599" y="318058"/>
                  </a:cubicBezTo>
                  <a:cubicBezTo>
                    <a:pt x="1207657" y="323999"/>
                    <a:pt x="1199599" y="327337"/>
                    <a:pt x="1191197" y="327337"/>
                  </a:cubicBezTo>
                  <a:lnTo>
                    <a:pt x="31681" y="327337"/>
                  </a:lnTo>
                  <a:cubicBezTo>
                    <a:pt x="23278" y="327337"/>
                    <a:pt x="15220" y="323999"/>
                    <a:pt x="9279" y="318058"/>
                  </a:cubicBezTo>
                  <a:cubicBezTo>
                    <a:pt x="3338" y="312116"/>
                    <a:pt x="0" y="304058"/>
                    <a:pt x="0" y="295656"/>
                  </a:cubicBezTo>
                  <a:lnTo>
                    <a:pt x="0" y="31681"/>
                  </a:lnTo>
                  <a:cubicBezTo>
                    <a:pt x="0" y="23278"/>
                    <a:pt x="3338" y="15220"/>
                    <a:pt x="9279" y="9279"/>
                  </a:cubicBezTo>
                  <a:cubicBezTo>
                    <a:pt x="15220" y="3338"/>
                    <a:pt x="23278" y="0"/>
                    <a:pt x="31681" y="0"/>
                  </a:cubicBezTo>
                  <a:close/>
                </a:path>
              </a:pathLst>
            </a:custGeom>
            <a:solidFill>
              <a:srgbClr val="5188CC"/>
            </a:solidFill>
          </p:spPr>
        </p:sp>
        <p:sp>
          <p:nvSpPr>
            <p:cNvPr id="16" name="TextBox 16"/>
            <p:cNvSpPr txBox="1"/>
            <p:nvPr/>
          </p:nvSpPr>
          <p:spPr>
            <a:xfrm>
              <a:off x="0" y="-47625"/>
              <a:ext cx="1222878" cy="374962"/>
            </a:xfrm>
            <a:prstGeom prst="rect">
              <a:avLst/>
            </a:prstGeom>
          </p:spPr>
          <p:txBody>
            <a:bodyPr lIns="50800" tIns="50800" rIns="50800" bIns="50800" rtlCol="0" anchor="ctr"/>
            <a:lstStyle/>
            <a:p>
              <a:pPr algn="ctr">
                <a:lnSpc>
                  <a:spcPts val="2800"/>
                </a:lnSpc>
              </a:pPr>
              <a:endParaRPr/>
            </a:p>
          </p:txBody>
        </p:sp>
      </p:grpSp>
      <p:grpSp>
        <p:nvGrpSpPr>
          <p:cNvPr id="17" name="Group 17"/>
          <p:cNvGrpSpPr/>
          <p:nvPr/>
        </p:nvGrpSpPr>
        <p:grpSpPr>
          <a:xfrm>
            <a:off x="7521042" y="5747436"/>
            <a:ext cx="4643114" cy="1242856"/>
            <a:chOff x="0" y="0"/>
            <a:chExt cx="1222878" cy="327337"/>
          </a:xfrm>
        </p:grpSpPr>
        <p:sp>
          <p:nvSpPr>
            <p:cNvPr id="18" name="Freeform 18"/>
            <p:cNvSpPr/>
            <p:nvPr/>
          </p:nvSpPr>
          <p:spPr>
            <a:xfrm>
              <a:off x="0" y="0"/>
              <a:ext cx="1222878" cy="327337"/>
            </a:xfrm>
            <a:custGeom>
              <a:avLst/>
              <a:gdLst/>
              <a:ahLst/>
              <a:cxnLst/>
              <a:rect l="l" t="t" r="r" b="b"/>
              <a:pathLst>
                <a:path w="1222878" h="327337">
                  <a:moveTo>
                    <a:pt x="31681" y="0"/>
                  </a:moveTo>
                  <a:lnTo>
                    <a:pt x="1191197" y="0"/>
                  </a:lnTo>
                  <a:cubicBezTo>
                    <a:pt x="1199599" y="0"/>
                    <a:pt x="1207657" y="3338"/>
                    <a:pt x="1213599" y="9279"/>
                  </a:cubicBezTo>
                  <a:cubicBezTo>
                    <a:pt x="1219540" y="15220"/>
                    <a:pt x="1222878" y="23278"/>
                    <a:pt x="1222878" y="31681"/>
                  </a:cubicBezTo>
                  <a:lnTo>
                    <a:pt x="1222878" y="295656"/>
                  </a:lnTo>
                  <a:cubicBezTo>
                    <a:pt x="1222878" y="304058"/>
                    <a:pt x="1219540" y="312116"/>
                    <a:pt x="1213599" y="318058"/>
                  </a:cubicBezTo>
                  <a:cubicBezTo>
                    <a:pt x="1207657" y="323999"/>
                    <a:pt x="1199599" y="327337"/>
                    <a:pt x="1191197" y="327337"/>
                  </a:cubicBezTo>
                  <a:lnTo>
                    <a:pt x="31681" y="327337"/>
                  </a:lnTo>
                  <a:cubicBezTo>
                    <a:pt x="23278" y="327337"/>
                    <a:pt x="15220" y="323999"/>
                    <a:pt x="9279" y="318058"/>
                  </a:cubicBezTo>
                  <a:cubicBezTo>
                    <a:pt x="3338" y="312116"/>
                    <a:pt x="0" y="304058"/>
                    <a:pt x="0" y="295656"/>
                  </a:cubicBezTo>
                  <a:lnTo>
                    <a:pt x="0" y="31681"/>
                  </a:lnTo>
                  <a:cubicBezTo>
                    <a:pt x="0" y="23278"/>
                    <a:pt x="3338" y="15220"/>
                    <a:pt x="9279" y="9279"/>
                  </a:cubicBezTo>
                  <a:cubicBezTo>
                    <a:pt x="15220" y="3338"/>
                    <a:pt x="23278" y="0"/>
                    <a:pt x="31681" y="0"/>
                  </a:cubicBezTo>
                  <a:close/>
                </a:path>
              </a:pathLst>
            </a:custGeom>
            <a:solidFill>
              <a:srgbClr val="5188CC"/>
            </a:solidFill>
          </p:spPr>
        </p:sp>
        <p:sp>
          <p:nvSpPr>
            <p:cNvPr id="19" name="TextBox 19"/>
            <p:cNvSpPr txBox="1"/>
            <p:nvPr/>
          </p:nvSpPr>
          <p:spPr>
            <a:xfrm>
              <a:off x="0" y="-47625"/>
              <a:ext cx="1222878" cy="374962"/>
            </a:xfrm>
            <a:prstGeom prst="rect">
              <a:avLst/>
            </a:prstGeom>
          </p:spPr>
          <p:txBody>
            <a:bodyPr lIns="50800" tIns="50800" rIns="50800" bIns="50800" rtlCol="0" anchor="ctr"/>
            <a:lstStyle/>
            <a:p>
              <a:pPr algn="ctr">
                <a:lnSpc>
                  <a:spcPts val="2800"/>
                </a:lnSpc>
              </a:pPr>
              <a:endParaRPr/>
            </a:p>
          </p:txBody>
        </p:sp>
      </p:grpSp>
      <p:grpSp>
        <p:nvGrpSpPr>
          <p:cNvPr id="20" name="Group 20"/>
          <p:cNvGrpSpPr/>
          <p:nvPr/>
        </p:nvGrpSpPr>
        <p:grpSpPr>
          <a:xfrm>
            <a:off x="-403901" y="1028700"/>
            <a:ext cx="3353620" cy="8229600"/>
            <a:chOff x="0" y="0"/>
            <a:chExt cx="883258" cy="2167467"/>
          </a:xfrm>
        </p:grpSpPr>
        <p:sp>
          <p:nvSpPr>
            <p:cNvPr id="21" name="Freeform 21"/>
            <p:cNvSpPr/>
            <p:nvPr/>
          </p:nvSpPr>
          <p:spPr>
            <a:xfrm>
              <a:off x="0" y="0"/>
              <a:ext cx="883258" cy="2167467"/>
            </a:xfrm>
            <a:custGeom>
              <a:avLst/>
              <a:gdLst/>
              <a:ahLst/>
              <a:cxnLst/>
              <a:rect l="l" t="t" r="r" b="b"/>
              <a:pathLst>
                <a:path w="883258" h="2167467">
                  <a:moveTo>
                    <a:pt x="136203" y="0"/>
                  </a:moveTo>
                  <a:lnTo>
                    <a:pt x="747055" y="0"/>
                  </a:lnTo>
                  <a:cubicBezTo>
                    <a:pt x="822278" y="0"/>
                    <a:pt x="883258" y="60980"/>
                    <a:pt x="883258" y="136203"/>
                  </a:cubicBezTo>
                  <a:lnTo>
                    <a:pt x="883258" y="2031264"/>
                  </a:lnTo>
                  <a:cubicBezTo>
                    <a:pt x="883258" y="2106487"/>
                    <a:pt x="822278" y="2167467"/>
                    <a:pt x="747055" y="2167467"/>
                  </a:cubicBezTo>
                  <a:lnTo>
                    <a:pt x="136203" y="2167467"/>
                  </a:lnTo>
                  <a:cubicBezTo>
                    <a:pt x="100080" y="2167467"/>
                    <a:pt x="65436" y="2153117"/>
                    <a:pt x="39893" y="2127574"/>
                  </a:cubicBezTo>
                  <a:cubicBezTo>
                    <a:pt x="14350" y="2102031"/>
                    <a:pt x="0" y="2067387"/>
                    <a:pt x="0" y="2031264"/>
                  </a:cubicBezTo>
                  <a:lnTo>
                    <a:pt x="0" y="136203"/>
                  </a:lnTo>
                  <a:cubicBezTo>
                    <a:pt x="0" y="100080"/>
                    <a:pt x="14350" y="65436"/>
                    <a:pt x="39893" y="39893"/>
                  </a:cubicBezTo>
                  <a:cubicBezTo>
                    <a:pt x="65436" y="14350"/>
                    <a:pt x="100080" y="0"/>
                    <a:pt x="136203" y="0"/>
                  </a:cubicBezTo>
                  <a:close/>
                </a:path>
              </a:pathLst>
            </a:custGeom>
            <a:solidFill>
              <a:srgbClr val="E1EDFC"/>
            </a:solidFill>
            <a:ln cap="rnd">
              <a:noFill/>
              <a:prstDash val="solid"/>
              <a:round/>
            </a:ln>
          </p:spPr>
        </p:sp>
        <p:sp>
          <p:nvSpPr>
            <p:cNvPr id="22" name="TextBox 22"/>
            <p:cNvSpPr txBox="1"/>
            <p:nvPr/>
          </p:nvSpPr>
          <p:spPr>
            <a:xfrm>
              <a:off x="0" y="-47625"/>
              <a:ext cx="883258" cy="2215092"/>
            </a:xfrm>
            <a:prstGeom prst="rect">
              <a:avLst/>
            </a:prstGeom>
          </p:spPr>
          <p:txBody>
            <a:bodyPr lIns="50800" tIns="50800" rIns="50800" bIns="50800" rtlCol="0" anchor="ctr"/>
            <a:lstStyle/>
            <a:p>
              <a:pPr marL="0" lvl="0" indent="0" algn="ctr">
                <a:lnSpc>
                  <a:spcPts val="2800"/>
                </a:lnSpc>
                <a:spcBef>
                  <a:spcPct val="0"/>
                </a:spcBef>
              </a:pPr>
              <a:endParaRPr/>
            </a:p>
          </p:txBody>
        </p:sp>
      </p:grpSp>
      <p:grpSp>
        <p:nvGrpSpPr>
          <p:cNvPr id="23" name="Group 23"/>
          <p:cNvGrpSpPr/>
          <p:nvPr/>
        </p:nvGrpSpPr>
        <p:grpSpPr>
          <a:xfrm>
            <a:off x="2310024" y="1028700"/>
            <a:ext cx="1496945" cy="1496945"/>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188CC"/>
            </a:solidFill>
          </p:spPr>
        </p:sp>
        <p:sp>
          <p:nvSpPr>
            <p:cNvPr id="25" name="TextBox 25"/>
            <p:cNvSpPr txBox="1"/>
            <p:nvPr/>
          </p:nvSpPr>
          <p:spPr>
            <a:xfrm>
              <a:off x="76200" y="28575"/>
              <a:ext cx="660400" cy="708025"/>
            </a:xfrm>
            <a:prstGeom prst="rect">
              <a:avLst/>
            </a:prstGeom>
          </p:spPr>
          <p:txBody>
            <a:bodyPr lIns="50800" tIns="50800" rIns="50800" bIns="50800" rtlCol="0" anchor="ctr"/>
            <a:lstStyle/>
            <a:p>
              <a:pPr algn="ctr">
                <a:lnSpc>
                  <a:spcPts val="2800"/>
                </a:lnSpc>
              </a:pPr>
              <a:endParaRPr/>
            </a:p>
          </p:txBody>
        </p:sp>
      </p:grpSp>
      <p:sp>
        <p:nvSpPr>
          <p:cNvPr id="26" name="Freeform 26"/>
          <p:cNvSpPr/>
          <p:nvPr/>
        </p:nvSpPr>
        <p:spPr>
          <a:xfrm>
            <a:off x="2646066" y="1358520"/>
            <a:ext cx="824861" cy="837306"/>
          </a:xfrm>
          <a:custGeom>
            <a:avLst/>
            <a:gdLst/>
            <a:ahLst/>
            <a:cxnLst/>
            <a:rect l="l" t="t" r="r" b="b"/>
            <a:pathLst>
              <a:path w="824861" h="837306">
                <a:moveTo>
                  <a:pt x="0" y="0"/>
                </a:moveTo>
                <a:lnTo>
                  <a:pt x="824861" y="0"/>
                </a:lnTo>
                <a:lnTo>
                  <a:pt x="824861" y="837306"/>
                </a:lnTo>
                <a:lnTo>
                  <a:pt x="0" y="8373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7" name="TextBox 27"/>
          <p:cNvSpPr txBox="1"/>
          <p:nvPr/>
        </p:nvSpPr>
        <p:spPr>
          <a:xfrm>
            <a:off x="4788044" y="885825"/>
            <a:ext cx="7585103" cy="943483"/>
          </a:xfrm>
          <a:prstGeom prst="rect">
            <a:avLst/>
          </a:prstGeom>
        </p:spPr>
        <p:txBody>
          <a:bodyPr lIns="0" tIns="0" rIns="0" bIns="0" rtlCol="0" anchor="t">
            <a:spAutoFit/>
          </a:bodyPr>
          <a:lstStyle/>
          <a:p>
            <a:pPr marL="0" lvl="0" indent="0" algn="l">
              <a:lnSpc>
                <a:spcPts val="6730"/>
              </a:lnSpc>
              <a:spcBef>
                <a:spcPct val="0"/>
              </a:spcBef>
            </a:pPr>
            <a:r>
              <a:rPr lang="en-US" sz="5299" b="1">
                <a:solidFill>
                  <a:srgbClr val="0E2F5F"/>
                </a:solidFill>
                <a:latin typeface="Akzidenz-Grotesk Heavy"/>
                <a:ea typeface="Akzidenz-Grotesk Heavy"/>
                <a:cs typeface="Akzidenz-Grotesk Heavy"/>
                <a:sym typeface="Akzidenz-Grotesk Heavy"/>
              </a:rPr>
              <a:t>Jen</a:t>
            </a:r>
            <a:r>
              <a:rPr lang="en-US" sz="5299" b="1" u="none" strike="noStrike">
                <a:solidFill>
                  <a:srgbClr val="0E2F5F"/>
                </a:solidFill>
                <a:latin typeface="Akzidenz-Grotesk Heavy"/>
                <a:ea typeface="Akzidenz-Grotesk Heavy"/>
                <a:cs typeface="Akzidenz-Grotesk Heavy"/>
                <a:sym typeface="Akzidenz-Grotesk Heavy"/>
              </a:rPr>
              <a:t>is Platform Mobile</a:t>
            </a:r>
          </a:p>
        </p:txBody>
      </p:sp>
      <p:sp>
        <p:nvSpPr>
          <p:cNvPr id="28" name="TextBox 28"/>
          <p:cNvSpPr txBox="1"/>
          <p:nvPr/>
        </p:nvSpPr>
        <p:spPr>
          <a:xfrm>
            <a:off x="12956546" y="2656649"/>
            <a:ext cx="4284872" cy="372743"/>
          </a:xfrm>
          <a:prstGeom prst="rect">
            <a:avLst/>
          </a:prstGeom>
        </p:spPr>
        <p:txBody>
          <a:bodyPr lIns="0" tIns="0" rIns="0" bIns="0" rtlCol="0" anchor="t">
            <a:spAutoFit/>
          </a:bodyPr>
          <a:lstStyle/>
          <a:p>
            <a:pPr algn="ctr">
              <a:lnSpc>
                <a:spcPts val="3080"/>
              </a:lnSpc>
            </a:pPr>
            <a:r>
              <a:rPr lang="en-US" sz="2200" b="1">
                <a:solidFill>
                  <a:srgbClr val="FFFFFF"/>
                </a:solidFill>
                <a:latin typeface="Aileron Heavy"/>
                <a:ea typeface="Aileron Heavy"/>
                <a:cs typeface="Aileron Heavy"/>
                <a:sym typeface="Aileron Heavy"/>
              </a:rPr>
              <a:t>Web (based) App</a:t>
            </a:r>
          </a:p>
        </p:txBody>
      </p:sp>
      <p:sp>
        <p:nvSpPr>
          <p:cNvPr id="29" name="TextBox 29"/>
          <p:cNvSpPr txBox="1"/>
          <p:nvPr/>
        </p:nvSpPr>
        <p:spPr>
          <a:xfrm>
            <a:off x="12956536" y="3385788"/>
            <a:ext cx="4284881" cy="1350510"/>
          </a:xfrm>
          <a:prstGeom prst="rect">
            <a:avLst/>
          </a:prstGeom>
        </p:spPr>
        <p:txBody>
          <a:bodyPr lIns="0" tIns="0" rIns="0" bIns="0" rtlCol="0" anchor="t">
            <a:spAutoFit/>
          </a:bodyPr>
          <a:lstStyle/>
          <a:p>
            <a:pPr algn="just">
              <a:lnSpc>
                <a:spcPts val="2138"/>
              </a:lnSpc>
            </a:pPr>
            <a:r>
              <a:rPr lang="en-US" sz="1527" b="1">
                <a:solidFill>
                  <a:srgbClr val="FFFFFF"/>
                </a:solidFill>
                <a:latin typeface="Aileron Bold"/>
                <a:ea typeface="Aileron Bold"/>
                <a:cs typeface="Aileron Bold"/>
                <a:sym typeface="Aileron Bold"/>
              </a:rPr>
              <a:t>dibangun dengan teknologi Responsive Web menggunakan HTML, CSS, dan Javascript.   Bersifat cross platform, dapat dijalankan di platform yang berbeda</a:t>
            </a:r>
          </a:p>
          <a:p>
            <a:pPr algn="just">
              <a:lnSpc>
                <a:spcPts val="2138"/>
              </a:lnSpc>
            </a:pPr>
            <a:endParaRPr lang="en-US" sz="1527" b="1">
              <a:solidFill>
                <a:srgbClr val="FFFFFF"/>
              </a:solidFill>
              <a:latin typeface="Aileron Bold"/>
              <a:ea typeface="Aileron Bold"/>
              <a:cs typeface="Aileron Bold"/>
              <a:sym typeface="Aileron Bold"/>
            </a:endParaRPr>
          </a:p>
        </p:txBody>
      </p:sp>
      <p:sp>
        <p:nvSpPr>
          <p:cNvPr id="30" name="TextBox 30"/>
          <p:cNvSpPr txBox="1"/>
          <p:nvPr/>
        </p:nvSpPr>
        <p:spPr>
          <a:xfrm>
            <a:off x="8077814" y="2656649"/>
            <a:ext cx="3529570" cy="372743"/>
          </a:xfrm>
          <a:prstGeom prst="rect">
            <a:avLst/>
          </a:prstGeom>
        </p:spPr>
        <p:txBody>
          <a:bodyPr lIns="0" tIns="0" rIns="0" bIns="0" rtlCol="0" anchor="t">
            <a:spAutoFit/>
          </a:bodyPr>
          <a:lstStyle/>
          <a:p>
            <a:pPr algn="ctr">
              <a:lnSpc>
                <a:spcPts val="3080"/>
              </a:lnSpc>
            </a:pPr>
            <a:r>
              <a:rPr lang="en-US" sz="2200" b="1">
                <a:solidFill>
                  <a:srgbClr val="FFFFFF"/>
                </a:solidFill>
                <a:latin typeface="Aileron Heavy"/>
                <a:ea typeface="Aileron Heavy"/>
                <a:cs typeface="Aileron Heavy"/>
                <a:sym typeface="Aileron Heavy"/>
              </a:rPr>
              <a:t>Mobile App</a:t>
            </a:r>
          </a:p>
        </p:txBody>
      </p:sp>
      <p:sp>
        <p:nvSpPr>
          <p:cNvPr id="31" name="TextBox 31"/>
          <p:cNvSpPr txBox="1"/>
          <p:nvPr/>
        </p:nvSpPr>
        <p:spPr>
          <a:xfrm>
            <a:off x="7700163" y="5093760"/>
            <a:ext cx="4284872" cy="372743"/>
          </a:xfrm>
          <a:prstGeom prst="rect">
            <a:avLst/>
          </a:prstGeom>
        </p:spPr>
        <p:txBody>
          <a:bodyPr lIns="0" tIns="0" rIns="0" bIns="0" rtlCol="0" anchor="t">
            <a:spAutoFit/>
          </a:bodyPr>
          <a:lstStyle/>
          <a:p>
            <a:pPr algn="ctr">
              <a:lnSpc>
                <a:spcPts val="3080"/>
              </a:lnSpc>
            </a:pPr>
            <a:r>
              <a:rPr lang="en-US" sz="2200" b="1">
                <a:solidFill>
                  <a:srgbClr val="FFFFFF"/>
                </a:solidFill>
                <a:latin typeface="Aileron Heavy"/>
                <a:ea typeface="Aileron Heavy"/>
                <a:cs typeface="Aileron Heavy"/>
                <a:sym typeface="Aileron Heavy"/>
              </a:rPr>
              <a:t>Native App</a:t>
            </a:r>
          </a:p>
        </p:txBody>
      </p:sp>
      <p:sp>
        <p:nvSpPr>
          <p:cNvPr id="32" name="TextBox 32"/>
          <p:cNvSpPr txBox="1"/>
          <p:nvPr/>
        </p:nvSpPr>
        <p:spPr>
          <a:xfrm>
            <a:off x="7700163" y="3362159"/>
            <a:ext cx="4284881" cy="1158238"/>
          </a:xfrm>
          <a:prstGeom prst="rect">
            <a:avLst/>
          </a:prstGeom>
        </p:spPr>
        <p:txBody>
          <a:bodyPr lIns="0" tIns="0" rIns="0" bIns="0" rtlCol="0" anchor="t">
            <a:spAutoFit/>
          </a:bodyPr>
          <a:lstStyle/>
          <a:p>
            <a:pPr algn="just">
              <a:lnSpc>
                <a:spcPts val="2380"/>
              </a:lnSpc>
            </a:pPr>
            <a:r>
              <a:rPr lang="en-US" sz="1700" b="1">
                <a:solidFill>
                  <a:srgbClr val="FFFFFF"/>
                </a:solidFill>
                <a:latin typeface="Aileron Bold"/>
                <a:ea typeface="Aileron Bold"/>
                <a:cs typeface="Aileron Bold"/>
                <a:sym typeface="Aileron Bold"/>
              </a:rPr>
              <a:t>sebuah program computer yang berjalan pada sebuah smartphone, tablet, dan perangkat bergerak sejenis lainnya.</a:t>
            </a:r>
          </a:p>
          <a:p>
            <a:pPr algn="just">
              <a:lnSpc>
                <a:spcPts val="2240"/>
              </a:lnSpc>
            </a:pPr>
            <a:endParaRPr lang="en-US" sz="1700" b="1">
              <a:solidFill>
                <a:srgbClr val="FFFFFF"/>
              </a:solidFill>
              <a:latin typeface="Aileron Bold"/>
              <a:ea typeface="Aileron Bold"/>
              <a:cs typeface="Aileron Bold"/>
              <a:sym typeface="Aileron Bold"/>
            </a:endParaRPr>
          </a:p>
        </p:txBody>
      </p:sp>
      <p:sp>
        <p:nvSpPr>
          <p:cNvPr id="33" name="TextBox 33"/>
          <p:cNvSpPr txBox="1"/>
          <p:nvPr/>
        </p:nvSpPr>
        <p:spPr>
          <a:xfrm>
            <a:off x="7879274" y="5761807"/>
            <a:ext cx="3926649" cy="1054098"/>
          </a:xfrm>
          <a:prstGeom prst="rect">
            <a:avLst/>
          </a:prstGeom>
        </p:spPr>
        <p:txBody>
          <a:bodyPr lIns="0" tIns="0" rIns="0" bIns="0" rtlCol="0" anchor="t">
            <a:spAutoFit/>
          </a:bodyPr>
          <a:lstStyle/>
          <a:p>
            <a:pPr algn="just">
              <a:lnSpc>
                <a:spcPts val="2800"/>
              </a:lnSpc>
            </a:pPr>
            <a:r>
              <a:rPr lang="en-US" sz="2000" b="1">
                <a:solidFill>
                  <a:srgbClr val="FFFFFF"/>
                </a:solidFill>
                <a:latin typeface="Aileron Bold"/>
                <a:ea typeface="Aileron Bold"/>
                <a:cs typeface="Aileron Bold"/>
                <a:sym typeface="Aileron Bold"/>
              </a:rPr>
              <a:t>dibangun, di-compile, dan diinstal untuk platform yang spesifik.</a:t>
            </a:r>
          </a:p>
        </p:txBody>
      </p:sp>
      <p:sp>
        <p:nvSpPr>
          <p:cNvPr id="34" name="Freeform 34"/>
          <p:cNvSpPr/>
          <p:nvPr/>
        </p:nvSpPr>
        <p:spPr>
          <a:xfrm>
            <a:off x="1272909" y="7567140"/>
            <a:ext cx="1230927" cy="1230927"/>
          </a:xfrm>
          <a:custGeom>
            <a:avLst/>
            <a:gdLst/>
            <a:ahLst/>
            <a:cxnLst/>
            <a:rect l="l" t="t" r="r" b="b"/>
            <a:pathLst>
              <a:path w="1230927" h="1230927">
                <a:moveTo>
                  <a:pt x="0" y="0"/>
                </a:moveTo>
                <a:lnTo>
                  <a:pt x="1230927" y="0"/>
                </a:lnTo>
                <a:lnTo>
                  <a:pt x="1230927" y="1230927"/>
                </a:lnTo>
                <a:lnTo>
                  <a:pt x="0" y="123092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35" name="Group 35"/>
          <p:cNvGrpSpPr/>
          <p:nvPr/>
        </p:nvGrpSpPr>
        <p:grpSpPr>
          <a:xfrm>
            <a:off x="533079" y="5677111"/>
            <a:ext cx="6547779" cy="4114800"/>
            <a:chOff x="0" y="0"/>
            <a:chExt cx="1014422" cy="637490"/>
          </a:xfrm>
        </p:grpSpPr>
        <p:sp>
          <p:nvSpPr>
            <p:cNvPr id="36" name="Freeform 36"/>
            <p:cNvSpPr/>
            <p:nvPr/>
          </p:nvSpPr>
          <p:spPr>
            <a:xfrm>
              <a:off x="0" y="0"/>
              <a:ext cx="1014422" cy="637490"/>
            </a:xfrm>
            <a:custGeom>
              <a:avLst/>
              <a:gdLst/>
              <a:ahLst/>
              <a:cxnLst/>
              <a:rect l="l" t="t" r="r" b="b"/>
              <a:pathLst>
                <a:path w="1014422" h="637490">
                  <a:moveTo>
                    <a:pt x="18918" y="0"/>
                  </a:moveTo>
                  <a:lnTo>
                    <a:pt x="995504" y="0"/>
                  </a:lnTo>
                  <a:cubicBezTo>
                    <a:pt x="1005953" y="0"/>
                    <a:pt x="1014422" y="8470"/>
                    <a:pt x="1014422" y="18918"/>
                  </a:cubicBezTo>
                  <a:lnTo>
                    <a:pt x="1014422" y="618572"/>
                  </a:lnTo>
                  <a:cubicBezTo>
                    <a:pt x="1014422" y="629020"/>
                    <a:pt x="1005953" y="637490"/>
                    <a:pt x="995504" y="637490"/>
                  </a:cubicBezTo>
                  <a:lnTo>
                    <a:pt x="18918" y="637490"/>
                  </a:lnTo>
                  <a:cubicBezTo>
                    <a:pt x="8470" y="637490"/>
                    <a:pt x="0" y="629020"/>
                    <a:pt x="0" y="618572"/>
                  </a:cubicBezTo>
                  <a:lnTo>
                    <a:pt x="0" y="18918"/>
                  </a:lnTo>
                  <a:cubicBezTo>
                    <a:pt x="0" y="8470"/>
                    <a:pt x="8470" y="0"/>
                    <a:pt x="18918" y="0"/>
                  </a:cubicBezTo>
                  <a:close/>
                </a:path>
              </a:pathLst>
            </a:custGeom>
            <a:blipFill>
              <a:blip r:embed="rId6"/>
              <a:stretch>
                <a:fillRect t="-3009" b="-3009"/>
              </a:stretch>
            </a:blipFill>
          </p:spPr>
        </p:sp>
      </p:grpSp>
      <p:grpSp>
        <p:nvGrpSpPr>
          <p:cNvPr id="37" name="Group 37"/>
          <p:cNvGrpSpPr/>
          <p:nvPr/>
        </p:nvGrpSpPr>
        <p:grpSpPr>
          <a:xfrm>
            <a:off x="12956546" y="4850599"/>
            <a:ext cx="4643114" cy="665701"/>
            <a:chOff x="0" y="0"/>
            <a:chExt cx="1222878" cy="175329"/>
          </a:xfrm>
        </p:grpSpPr>
        <p:sp>
          <p:nvSpPr>
            <p:cNvPr id="38" name="Freeform 38"/>
            <p:cNvSpPr/>
            <p:nvPr/>
          </p:nvSpPr>
          <p:spPr>
            <a:xfrm>
              <a:off x="0" y="0"/>
              <a:ext cx="1222878" cy="175329"/>
            </a:xfrm>
            <a:custGeom>
              <a:avLst/>
              <a:gdLst/>
              <a:ahLst/>
              <a:cxnLst/>
              <a:rect l="l" t="t" r="r" b="b"/>
              <a:pathLst>
                <a:path w="1222878" h="175329">
                  <a:moveTo>
                    <a:pt x="85037" y="0"/>
                  </a:moveTo>
                  <a:lnTo>
                    <a:pt x="1137840" y="0"/>
                  </a:lnTo>
                  <a:cubicBezTo>
                    <a:pt x="1184805" y="0"/>
                    <a:pt x="1222878" y="38073"/>
                    <a:pt x="1222878" y="85037"/>
                  </a:cubicBezTo>
                  <a:lnTo>
                    <a:pt x="1222878" y="90291"/>
                  </a:lnTo>
                  <a:cubicBezTo>
                    <a:pt x="1222878" y="137256"/>
                    <a:pt x="1184805" y="175329"/>
                    <a:pt x="1137840" y="175329"/>
                  </a:cubicBezTo>
                  <a:lnTo>
                    <a:pt x="85037" y="175329"/>
                  </a:lnTo>
                  <a:cubicBezTo>
                    <a:pt x="38073" y="175329"/>
                    <a:pt x="0" y="137256"/>
                    <a:pt x="0" y="90291"/>
                  </a:cubicBezTo>
                  <a:lnTo>
                    <a:pt x="0" y="85037"/>
                  </a:lnTo>
                  <a:cubicBezTo>
                    <a:pt x="0" y="38073"/>
                    <a:pt x="38073" y="0"/>
                    <a:pt x="85037" y="0"/>
                  </a:cubicBezTo>
                  <a:close/>
                </a:path>
              </a:pathLst>
            </a:custGeom>
            <a:solidFill>
              <a:srgbClr val="3A577B"/>
            </a:solidFill>
          </p:spPr>
        </p:sp>
        <p:sp>
          <p:nvSpPr>
            <p:cNvPr id="39" name="TextBox 39"/>
            <p:cNvSpPr txBox="1"/>
            <p:nvPr/>
          </p:nvSpPr>
          <p:spPr>
            <a:xfrm>
              <a:off x="0" y="-47625"/>
              <a:ext cx="1222878" cy="222954"/>
            </a:xfrm>
            <a:prstGeom prst="rect">
              <a:avLst/>
            </a:prstGeom>
          </p:spPr>
          <p:txBody>
            <a:bodyPr lIns="50800" tIns="50800" rIns="50800" bIns="50800" rtlCol="0" anchor="ctr"/>
            <a:lstStyle/>
            <a:p>
              <a:pPr algn="ctr">
                <a:lnSpc>
                  <a:spcPts val="2800"/>
                </a:lnSpc>
              </a:pPr>
              <a:endParaRPr/>
            </a:p>
          </p:txBody>
        </p:sp>
      </p:grpSp>
      <p:grpSp>
        <p:nvGrpSpPr>
          <p:cNvPr id="40" name="Group 40"/>
          <p:cNvGrpSpPr/>
          <p:nvPr/>
        </p:nvGrpSpPr>
        <p:grpSpPr>
          <a:xfrm>
            <a:off x="12956546" y="5635278"/>
            <a:ext cx="4643114" cy="1242856"/>
            <a:chOff x="0" y="0"/>
            <a:chExt cx="1222878" cy="327337"/>
          </a:xfrm>
        </p:grpSpPr>
        <p:sp>
          <p:nvSpPr>
            <p:cNvPr id="41" name="Freeform 41"/>
            <p:cNvSpPr/>
            <p:nvPr/>
          </p:nvSpPr>
          <p:spPr>
            <a:xfrm>
              <a:off x="0" y="0"/>
              <a:ext cx="1222878" cy="327337"/>
            </a:xfrm>
            <a:custGeom>
              <a:avLst/>
              <a:gdLst/>
              <a:ahLst/>
              <a:cxnLst/>
              <a:rect l="l" t="t" r="r" b="b"/>
              <a:pathLst>
                <a:path w="1222878" h="327337">
                  <a:moveTo>
                    <a:pt x="31681" y="0"/>
                  </a:moveTo>
                  <a:lnTo>
                    <a:pt x="1191197" y="0"/>
                  </a:lnTo>
                  <a:cubicBezTo>
                    <a:pt x="1199599" y="0"/>
                    <a:pt x="1207657" y="3338"/>
                    <a:pt x="1213599" y="9279"/>
                  </a:cubicBezTo>
                  <a:cubicBezTo>
                    <a:pt x="1219540" y="15220"/>
                    <a:pt x="1222878" y="23278"/>
                    <a:pt x="1222878" y="31681"/>
                  </a:cubicBezTo>
                  <a:lnTo>
                    <a:pt x="1222878" y="295656"/>
                  </a:lnTo>
                  <a:cubicBezTo>
                    <a:pt x="1222878" y="304058"/>
                    <a:pt x="1219540" y="312116"/>
                    <a:pt x="1213599" y="318058"/>
                  </a:cubicBezTo>
                  <a:cubicBezTo>
                    <a:pt x="1207657" y="323999"/>
                    <a:pt x="1199599" y="327337"/>
                    <a:pt x="1191197" y="327337"/>
                  </a:cubicBezTo>
                  <a:lnTo>
                    <a:pt x="31681" y="327337"/>
                  </a:lnTo>
                  <a:cubicBezTo>
                    <a:pt x="23278" y="327337"/>
                    <a:pt x="15220" y="323999"/>
                    <a:pt x="9279" y="318058"/>
                  </a:cubicBezTo>
                  <a:cubicBezTo>
                    <a:pt x="3338" y="312116"/>
                    <a:pt x="0" y="304058"/>
                    <a:pt x="0" y="295656"/>
                  </a:cubicBezTo>
                  <a:lnTo>
                    <a:pt x="0" y="31681"/>
                  </a:lnTo>
                  <a:cubicBezTo>
                    <a:pt x="0" y="23278"/>
                    <a:pt x="3338" y="15220"/>
                    <a:pt x="9279" y="9279"/>
                  </a:cubicBezTo>
                  <a:cubicBezTo>
                    <a:pt x="15220" y="3338"/>
                    <a:pt x="23278" y="0"/>
                    <a:pt x="31681" y="0"/>
                  </a:cubicBezTo>
                  <a:close/>
                </a:path>
              </a:pathLst>
            </a:custGeom>
            <a:solidFill>
              <a:srgbClr val="5188CC"/>
            </a:solidFill>
          </p:spPr>
        </p:sp>
        <p:sp>
          <p:nvSpPr>
            <p:cNvPr id="42" name="TextBox 42"/>
            <p:cNvSpPr txBox="1"/>
            <p:nvPr/>
          </p:nvSpPr>
          <p:spPr>
            <a:xfrm>
              <a:off x="0" y="-47625"/>
              <a:ext cx="1222878" cy="374962"/>
            </a:xfrm>
            <a:prstGeom prst="rect">
              <a:avLst/>
            </a:prstGeom>
          </p:spPr>
          <p:txBody>
            <a:bodyPr lIns="50800" tIns="50800" rIns="50800" bIns="50800" rtlCol="0" anchor="ctr"/>
            <a:lstStyle/>
            <a:p>
              <a:pPr algn="ctr">
                <a:lnSpc>
                  <a:spcPts val="2800"/>
                </a:lnSpc>
              </a:pPr>
              <a:endParaRPr/>
            </a:p>
          </p:txBody>
        </p:sp>
      </p:grpSp>
      <p:sp>
        <p:nvSpPr>
          <p:cNvPr id="43" name="TextBox 43"/>
          <p:cNvSpPr txBox="1"/>
          <p:nvPr/>
        </p:nvSpPr>
        <p:spPr>
          <a:xfrm>
            <a:off x="13135667" y="4981602"/>
            <a:ext cx="4284872" cy="372743"/>
          </a:xfrm>
          <a:prstGeom prst="rect">
            <a:avLst/>
          </a:prstGeom>
        </p:spPr>
        <p:txBody>
          <a:bodyPr lIns="0" tIns="0" rIns="0" bIns="0" rtlCol="0" anchor="t">
            <a:spAutoFit/>
          </a:bodyPr>
          <a:lstStyle/>
          <a:p>
            <a:pPr algn="ctr">
              <a:lnSpc>
                <a:spcPts val="3080"/>
              </a:lnSpc>
            </a:pPr>
            <a:r>
              <a:rPr lang="en-US" sz="2200" b="1">
                <a:solidFill>
                  <a:srgbClr val="FFFFFF"/>
                </a:solidFill>
                <a:latin typeface="Aileron Heavy"/>
                <a:ea typeface="Aileron Heavy"/>
                <a:cs typeface="Aileron Heavy"/>
                <a:sym typeface="Aileron Heavy"/>
              </a:rPr>
              <a:t>Hybrid</a:t>
            </a:r>
          </a:p>
        </p:txBody>
      </p:sp>
      <p:sp>
        <p:nvSpPr>
          <p:cNvPr id="44" name="TextBox 44"/>
          <p:cNvSpPr txBox="1"/>
          <p:nvPr/>
        </p:nvSpPr>
        <p:spPr>
          <a:xfrm>
            <a:off x="13314779" y="5811574"/>
            <a:ext cx="3926649" cy="1249678"/>
          </a:xfrm>
          <a:prstGeom prst="rect">
            <a:avLst/>
          </a:prstGeom>
        </p:spPr>
        <p:txBody>
          <a:bodyPr lIns="0" tIns="0" rIns="0" bIns="0" rtlCol="0" anchor="t">
            <a:spAutoFit/>
          </a:bodyPr>
          <a:lstStyle/>
          <a:p>
            <a:pPr algn="just">
              <a:lnSpc>
                <a:spcPts val="2520"/>
              </a:lnSpc>
            </a:pPr>
            <a:r>
              <a:rPr lang="en-US" sz="1800" b="1">
                <a:solidFill>
                  <a:srgbClr val="FFFFFF"/>
                </a:solidFill>
                <a:latin typeface="Aileron Bold"/>
                <a:ea typeface="Aileron Bold"/>
                <a:cs typeface="Aileron Bold"/>
                <a:sym typeface="Aileron Bold"/>
              </a:rPr>
              <a:t>dibangun dengan teknologi Responsive Web menggunakan HTML, CSS, dan Javascript.</a:t>
            </a:r>
          </a:p>
          <a:p>
            <a:pPr algn="just">
              <a:lnSpc>
                <a:spcPts val="2520"/>
              </a:lnSpc>
            </a:pPr>
            <a:endParaRPr lang="en-US" sz="1800" b="1">
              <a:solidFill>
                <a:srgbClr val="FFFFFF"/>
              </a:solidFill>
              <a:latin typeface="Aileron Bold"/>
              <a:ea typeface="Aileron Bold"/>
              <a:cs typeface="Aileron Bold"/>
              <a:sym typeface="Aileron Bold"/>
            </a:endParaRPr>
          </a:p>
        </p:txBody>
      </p:sp>
      <p:sp>
        <p:nvSpPr>
          <p:cNvPr id="46" name="Freeform 13">
            <a:extLst>
              <a:ext uri="{FF2B5EF4-FFF2-40B4-BE49-F238E27FC236}">
                <a16:creationId xmlns:a16="http://schemas.microsoft.com/office/drawing/2014/main" id="{A999B67A-8317-49DF-815E-D5FF3D16E4BA}"/>
              </a:ext>
            </a:extLst>
          </p:cNvPr>
          <p:cNvSpPr/>
          <p:nvPr/>
        </p:nvSpPr>
        <p:spPr>
          <a:xfrm>
            <a:off x="0" y="55915"/>
            <a:ext cx="3352800" cy="896585"/>
          </a:xfrm>
          <a:custGeom>
            <a:avLst/>
            <a:gdLst/>
            <a:ahLst/>
            <a:cxnLst/>
            <a:rect l="l" t="t" r="r" b="b"/>
            <a:pathLst>
              <a:path w="2731623" h="1134540">
                <a:moveTo>
                  <a:pt x="0" y="0"/>
                </a:moveTo>
                <a:lnTo>
                  <a:pt x="2731623" y="0"/>
                </a:lnTo>
                <a:lnTo>
                  <a:pt x="2731623" y="1134540"/>
                </a:lnTo>
                <a:lnTo>
                  <a:pt x="0" y="1134540"/>
                </a:lnTo>
                <a:lnTo>
                  <a:pt x="0" y="0"/>
                </a:lnTo>
                <a:close/>
              </a:path>
            </a:pathLst>
          </a:custGeom>
          <a:blipFill>
            <a:blip r:embed="rId7"/>
            <a:stretch>
              <a:fillRect/>
            </a:stretch>
          </a:blipFill>
        </p:spPr>
        <p:txBody>
          <a:bodyPr/>
          <a:lstStyle/>
          <a:p>
            <a:endParaRPr lang="en-ID" dirty="0"/>
          </a:p>
        </p:txBody>
      </p:sp>
      <p:pic>
        <p:nvPicPr>
          <p:cNvPr id="47" name="Picture 46">
            <a:extLst>
              <a:ext uri="{FF2B5EF4-FFF2-40B4-BE49-F238E27FC236}">
                <a16:creationId xmlns:a16="http://schemas.microsoft.com/office/drawing/2014/main" id="{872B525B-A304-4277-84E3-3845E12AD3C7}"/>
              </a:ext>
            </a:extLst>
          </p:cNvPr>
          <p:cNvPicPr>
            <a:picLocks noChangeAspect="1"/>
          </p:cNvPicPr>
          <p:nvPr/>
        </p:nvPicPr>
        <p:blipFill>
          <a:blip r:embed="rId8"/>
          <a:stretch>
            <a:fillRect/>
          </a:stretch>
        </p:blipFill>
        <p:spPr>
          <a:xfrm>
            <a:off x="15316200" y="-22860"/>
            <a:ext cx="2743200" cy="9753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00556" y="3580832"/>
            <a:ext cx="4141945" cy="853478"/>
            <a:chOff x="0" y="0"/>
            <a:chExt cx="1090883" cy="177120"/>
          </a:xfrm>
        </p:grpSpPr>
        <p:sp>
          <p:nvSpPr>
            <p:cNvPr id="3" name="Freeform 3"/>
            <p:cNvSpPr/>
            <p:nvPr/>
          </p:nvSpPr>
          <p:spPr>
            <a:xfrm>
              <a:off x="0" y="0"/>
              <a:ext cx="1090883" cy="177120"/>
            </a:xfrm>
            <a:custGeom>
              <a:avLst/>
              <a:gdLst/>
              <a:ahLst/>
              <a:cxnLst/>
              <a:rect l="l" t="t" r="r" b="b"/>
              <a:pathLst>
                <a:path w="1090883" h="177120">
                  <a:moveTo>
                    <a:pt x="18692" y="0"/>
                  </a:moveTo>
                  <a:lnTo>
                    <a:pt x="1072191" y="0"/>
                  </a:lnTo>
                  <a:cubicBezTo>
                    <a:pt x="1082514" y="0"/>
                    <a:pt x="1090883" y="8368"/>
                    <a:pt x="1090883" y="18692"/>
                  </a:cubicBezTo>
                  <a:lnTo>
                    <a:pt x="1090883" y="158428"/>
                  </a:lnTo>
                  <a:cubicBezTo>
                    <a:pt x="1090883" y="163386"/>
                    <a:pt x="1088913" y="168140"/>
                    <a:pt x="1085408" y="171645"/>
                  </a:cubicBezTo>
                  <a:cubicBezTo>
                    <a:pt x="1081903" y="175151"/>
                    <a:pt x="1077148" y="177120"/>
                    <a:pt x="1072191" y="177120"/>
                  </a:cubicBezTo>
                  <a:lnTo>
                    <a:pt x="18692" y="177120"/>
                  </a:lnTo>
                  <a:cubicBezTo>
                    <a:pt x="8368" y="177120"/>
                    <a:pt x="0" y="168751"/>
                    <a:pt x="0" y="158428"/>
                  </a:cubicBezTo>
                  <a:lnTo>
                    <a:pt x="0" y="18692"/>
                  </a:lnTo>
                  <a:cubicBezTo>
                    <a:pt x="0" y="13734"/>
                    <a:pt x="1969" y="8980"/>
                    <a:pt x="5475" y="5475"/>
                  </a:cubicBezTo>
                  <a:cubicBezTo>
                    <a:pt x="8980" y="1969"/>
                    <a:pt x="13734" y="0"/>
                    <a:pt x="18692" y="0"/>
                  </a:cubicBezTo>
                  <a:close/>
                </a:path>
              </a:pathLst>
            </a:custGeom>
            <a:solidFill>
              <a:srgbClr val="0E2F5F"/>
            </a:solidFill>
          </p:spPr>
        </p:sp>
        <p:sp>
          <p:nvSpPr>
            <p:cNvPr id="4" name="TextBox 4"/>
            <p:cNvSpPr txBox="1"/>
            <p:nvPr/>
          </p:nvSpPr>
          <p:spPr>
            <a:xfrm>
              <a:off x="0" y="-47625"/>
              <a:ext cx="1090883" cy="224745"/>
            </a:xfrm>
            <a:prstGeom prst="rect">
              <a:avLst/>
            </a:prstGeom>
          </p:spPr>
          <p:txBody>
            <a:bodyPr lIns="50800" tIns="50800" rIns="50800" bIns="50800" rtlCol="0" anchor="ctr"/>
            <a:lstStyle/>
            <a:p>
              <a:pPr algn="ctr">
                <a:lnSpc>
                  <a:spcPts val="2800"/>
                </a:lnSpc>
              </a:pPr>
              <a:endParaRPr/>
            </a:p>
          </p:txBody>
        </p:sp>
      </p:grpSp>
      <p:grpSp>
        <p:nvGrpSpPr>
          <p:cNvPr id="5" name="Group 5"/>
          <p:cNvGrpSpPr/>
          <p:nvPr/>
        </p:nvGrpSpPr>
        <p:grpSpPr>
          <a:xfrm>
            <a:off x="14848550" y="2782372"/>
            <a:ext cx="4829892" cy="5894830"/>
            <a:chOff x="0" y="0"/>
            <a:chExt cx="1272070" cy="1552548"/>
          </a:xfrm>
        </p:grpSpPr>
        <p:sp>
          <p:nvSpPr>
            <p:cNvPr id="6" name="Freeform 6"/>
            <p:cNvSpPr/>
            <p:nvPr/>
          </p:nvSpPr>
          <p:spPr>
            <a:xfrm>
              <a:off x="0" y="0"/>
              <a:ext cx="1272070" cy="1552548"/>
            </a:xfrm>
            <a:custGeom>
              <a:avLst/>
              <a:gdLst/>
              <a:ahLst/>
              <a:cxnLst/>
              <a:rect l="l" t="t" r="r" b="b"/>
              <a:pathLst>
                <a:path w="1272070" h="1552548">
                  <a:moveTo>
                    <a:pt x="94572" y="0"/>
                  </a:moveTo>
                  <a:lnTo>
                    <a:pt x="1177498" y="0"/>
                  </a:lnTo>
                  <a:cubicBezTo>
                    <a:pt x="1229729" y="0"/>
                    <a:pt x="1272070" y="42341"/>
                    <a:pt x="1272070" y="94572"/>
                  </a:cubicBezTo>
                  <a:lnTo>
                    <a:pt x="1272070" y="1457976"/>
                  </a:lnTo>
                  <a:cubicBezTo>
                    <a:pt x="1272070" y="1483058"/>
                    <a:pt x="1262106" y="1507113"/>
                    <a:pt x="1244371" y="1524848"/>
                  </a:cubicBezTo>
                  <a:cubicBezTo>
                    <a:pt x="1226635" y="1542584"/>
                    <a:pt x="1202580" y="1552548"/>
                    <a:pt x="1177498" y="1552548"/>
                  </a:cubicBezTo>
                  <a:lnTo>
                    <a:pt x="94572" y="1552548"/>
                  </a:lnTo>
                  <a:cubicBezTo>
                    <a:pt x="69490" y="1552548"/>
                    <a:pt x="45435" y="1542584"/>
                    <a:pt x="27700" y="1524848"/>
                  </a:cubicBezTo>
                  <a:cubicBezTo>
                    <a:pt x="9964" y="1507113"/>
                    <a:pt x="0" y="1483058"/>
                    <a:pt x="0" y="1457976"/>
                  </a:cubicBezTo>
                  <a:lnTo>
                    <a:pt x="0" y="94572"/>
                  </a:lnTo>
                  <a:cubicBezTo>
                    <a:pt x="0" y="69490"/>
                    <a:pt x="9964" y="45435"/>
                    <a:pt x="27700" y="27700"/>
                  </a:cubicBezTo>
                  <a:cubicBezTo>
                    <a:pt x="45435" y="9964"/>
                    <a:pt x="69490" y="0"/>
                    <a:pt x="94572" y="0"/>
                  </a:cubicBezTo>
                  <a:close/>
                </a:path>
              </a:pathLst>
            </a:custGeom>
            <a:solidFill>
              <a:srgbClr val="E1EDFC"/>
            </a:solidFill>
          </p:spPr>
        </p:sp>
        <p:sp>
          <p:nvSpPr>
            <p:cNvPr id="7" name="TextBox 7"/>
            <p:cNvSpPr txBox="1"/>
            <p:nvPr/>
          </p:nvSpPr>
          <p:spPr>
            <a:xfrm>
              <a:off x="0" y="-47625"/>
              <a:ext cx="1272070" cy="1600173"/>
            </a:xfrm>
            <a:prstGeom prst="rect">
              <a:avLst/>
            </a:prstGeom>
          </p:spPr>
          <p:txBody>
            <a:bodyPr lIns="50800" tIns="50800" rIns="50800" bIns="50800" rtlCol="0" anchor="ctr"/>
            <a:lstStyle/>
            <a:p>
              <a:pPr algn="ctr">
                <a:lnSpc>
                  <a:spcPts val="2800"/>
                </a:lnSpc>
              </a:pPr>
              <a:endParaRPr/>
            </a:p>
          </p:txBody>
        </p:sp>
      </p:grpSp>
      <p:grpSp>
        <p:nvGrpSpPr>
          <p:cNvPr id="8" name="Group 8"/>
          <p:cNvGrpSpPr/>
          <p:nvPr/>
        </p:nvGrpSpPr>
        <p:grpSpPr>
          <a:xfrm>
            <a:off x="9144000" y="4253335"/>
            <a:ext cx="8730068" cy="3510110"/>
            <a:chOff x="0" y="0"/>
            <a:chExt cx="1352516" cy="543808"/>
          </a:xfrm>
        </p:grpSpPr>
        <p:sp>
          <p:nvSpPr>
            <p:cNvPr id="9" name="Freeform 9"/>
            <p:cNvSpPr/>
            <p:nvPr/>
          </p:nvSpPr>
          <p:spPr>
            <a:xfrm>
              <a:off x="0" y="0"/>
              <a:ext cx="1352516" cy="543808"/>
            </a:xfrm>
            <a:custGeom>
              <a:avLst/>
              <a:gdLst/>
              <a:ahLst/>
              <a:cxnLst/>
              <a:rect l="l" t="t" r="r" b="b"/>
              <a:pathLst>
                <a:path w="1352516" h="543808">
                  <a:moveTo>
                    <a:pt x="14189" y="0"/>
                  </a:moveTo>
                  <a:lnTo>
                    <a:pt x="1338327" y="0"/>
                  </a:lnTo>
                  <a:cubicBezTo>
                    <a:pt x="1346163" y="0"/>
                    <a:pt x="1352516" y="6353"/>
                    <a:pt x="1352516" y="14189"/>
                  </a:cubicBezTo>
                  <a:lnTo>
                    <a:pt x="1352516" y="529619"/>
                  </a:lnTo>
                  <a:cubicBezTo>
                    <a:pt x="1352516" y="537455"/>
                    <a:pt x="1346163" y="543808"/>
                    <a:pt x="1338327" y="543808"/>
                  </a:cubicBezTo>
                  <a:lnTo>
                    <a:pt x="14189" y="543808"/>
                  </a:lnTo>
                  <a:cubicBezTo>
                    <a:pt x="6353" y="543808"/>
                    <a:pt x="0" y="537455"/>
                    <a:pt x="0" y="529619"/>
                  </a:cubicBezTo>
                  <a:lnTo>
                    <a:pt x="0" y="14189"/>
                  </a:lnTo>
                  <a:cubicBezTo>
                    <a:pt x="0" y="6353"/>
                    <a:pt x="6353" y="0"/>
                    <a:pt x="14189" y="0"/>
                  </a:cubicBezTo>
                  <a:close/>
                </a:path>
              </a:pathLst>
            </a:custGeom>
            <a:blipFill>
              <a:blip r:embed="rId2"/>
              <a:stretch>
                <a:fillRect t="-32979" b="-32979"/>
              </a:stretch>
            </a:blipFill>
          </p:spPr>
        </p:sp>
      </p:grpSp>
      <p:sp>
        <p:nvSpPr>
          <p:cNvPr id="10" name="TextBox 10"/>
          <p:cNvSpPr txBox="1"/>
          <p:nvPr/>
        </p:nvSpPr>
        <p:spPr>
          <a:xfrm>
            <a:off x="1028700" y="904875"/>
            <a:ext cx="8575055" cy="807720"/>
          </a:xfrm>
          <a:prstGeom prst="rect">
            <a:avLst/>
          </a:prstGeom>
        </p:spPr>
        <p:txBody>
          <a:bodyPr lIns="0" tIns="0" rIns="0" bIns="0" rtlCol="0" anchor="t">
            <a:spAutoFit/>
          </a:bodyPr>
          <a:lstStyle/>
          <a:p>
            <a:pPr algn="l">
              <a:lnSpc>
                <a:spcPts val="5715"/>
              </a:lnSpc>
            </a:pPr>
            <a:r>
              <a:rPr lang="en-US" sz="4500" b="1">
                <a:solidFill>
                  <a:srgbClr val="0E2F5F"/>
                </a:solidFill>
                <a:latin typeface="Akzidenz-Grotesk Heavy"/>
                <a:ea typeface="Akzidenz-Grotesk Heavy"/>
                <a:cs typeface="Akzidenz-Grotesk Heavy"/>
                <a:sym typeface="Akzidenz-Grotesk Heavy"/>
              </a:rPr>
              <a:t>Cross-Platform Development</a:t>
            </a:r>
          </a:p>
        </p:txBody>
      </p:sp>
      <p:sp>
        <p:nvSpPr>
          <p:cNvPr id="11" name="TextBox 11"/>
          <p:cNvSpPr txBox="1"/>
          <p:nvPr/>
        </p:nvSpPr>
        <p:spPr>
          <a:xfrm>
            <a:off x="1238768" y="1896953"/>
            <a:ext cx="11507997" cy="1758948"/>
          </a:xfrm>
          <a:prstGeom prst="rect">
            <a:avLst/>
          </a:prstGeom>
        </p:spPr>
        <p:txBody>
          <a:bodyPr lIns="0" tIns="0" rIns="0" bIns="0" rtlCol="0" anchor="t">
            <a:spAutoFit/>
          </a:bodyPr>
          <a:lstStyle/>
          <a:p>
            <a:pPr algn="just">
              <a:lnSpc>
                <a:spcPts val="2800"/>
              </a:lnSpc>
            </a:pPr>
            <a:r>
              <a:rPr lang="en-US" sz="2000">
                <a:solidFill>
                  <a:srgbClr val="0E2F5F"/>
                </a:solidFill>
                <a:latin typeface="Aileron"/>
                <a:ea typeface="Aileron"/>
                <a:cs typeface="Aileron"/>
                <a:sym typeface="Aileron"/>
              </a:rPr>
              <a:t>Konsep</a:t>
            </a:r>
          </a:p>
          <a:p>
            <a:pPr marL="431817" lvl="1" indent="-215908" algn="just">
              <a:lnSpc>
                <a:spcPts val="2800"/>
              </a:lnSpc>
              <a:buFont typeface="Arial"/>
              <a:buChar char="•"/>
            </a:pPr>
            <a:r>
              <a:rPr lang="en-US" sz="2000">
                <a:solidFill>
                  <a:srgbClr val="0E2F5F"/>
                </a:solidFill>
                <a:latin typeface="Aileron"/>
                <a:ea typeface="Aileron"/>
                <a:cs typeface="Aileron"/>
                <a:sym typeface="Aileron"/>
              </a:rPr>
              <a:t>Cross-Platform: Pengembangan aplikasi dengan satu codebase yang dapat berjalan di Android dan iOS.</a:t>
            </a:r>
          </a:p>
          <a:p>
            <a:pPr marL="431817" lvl="1" indent="-215908" algn="just">
              <a:lnSpc>
                <a:spcPts val="2800"/>
              </a:lnSpc>
              <a:buFont typeface="Arial"/>
              <a:buChar char="•"/>
            </a:pPr>
            <a:r>
              <a:rPr lang="en-US" sz="2000">
                <a:solidFill>
                  <a:srgbClr val="0E2F5F"/>
                </a:solidFill>
                <a:latin typeface="Aileron"/>
                <a:ea typeface="Aileron"/>
                <a:cs typeface="Aileron"/>
                <a:sym typeface="Aileron"/>
              </a:rPr>
              <a:t>Memanfaatkan framework yang menyediakan API untuk mengakses fitur native</a:t>
            </a:r>
          </a:p>
          <a:p>
            <a:pPr algn="just">
              <a:lnSpc>
                <a:spcPts val="2800"/>
              </a:lnSpc>
            </a:pPr>
            <a:endParaRPr lang="en-US" sz="2000">
              <a:solidFill>
                <a:srgbClr val="0E2F5F"/>
              </a:solidFill>
              <a:latin typeface="Aileron"/>
              <a:ea typeface="Aileron"/>
              <a:cs typeface="Aileron"/>
              <a:sym typeface="Aileron"/>
            </a:endParaRPr>
          </a:p>
        </p:txBody>
      </p:sp>
      <p:sp>
        <p:nvSpPr>
          <p:cNvPr id="12" name="TextBox 12"/>
          <p:cNvSpPr txBox="1"/>
          <p:nvPr/>
        </p:nvSpPr>
        <p:spPr>
          <a:xfrm>
            <a:off x="1238768" y="4434310"/>
            <a:ext cx="7686639" cy="3521073"/>
          </a:xfrm>
          <a:prstGeom prst="rect">
            <a:avLst/>
          </a:prstGeom>
        </p:spPr>
        <p:txBody>
          <a:bodyPr lIns="0" tIns="0" rIns="0" bIns="0" rtlCol="0" anchor="t">
            <a:spAutoFit/>
          </a:bodyPr>
          <a:lstStyle/>
          <a:p>
            <a:pPr marL="431817" lvl="1" indent="-215908" algn="just">
              <a:lnSpc>
                <a:spcPts val="2800"/>
              </a:lnSpc>
              <a:buFont typeface="Arial"/>
              <a:buChar char="•"/>
            </a:pPr>
            <a:r>
              <a:rPr lang="en-US" sz="2000" b="1" dirty="0">
                <a:solidFill>
                  <a:srgbClr val="0E2F5F"/>
                </a:solidFill>
                <a:latin typeface="Aileron Ultra-Bold"/>
                <a:ea typeface="Aileron Ultra-Bold"/>
                <a:cs typeface="Aileron Ultra-Bold"/>
                <a:sym typeface="Aileron Ultra-Bold"/>
              </a:rPr>
              <a:t>Flutter (Google)</a:t>
            </a:r>
          </a:p>
          <a:p>
            <a:pPr marL="863633" lvl="2" indent="-287878" algn="just">
              <a:lnSpc>
                <a:spcPts val="2800"/>
              </a:lnSpc>
              <a:buFont typeface="Arial"/>
              <a:buChar char="⚬"/>
            </a:pPr>
            <a:r>
              <a:rPr lang="en-US" sz="2000" b="1" dirty="0">
                <a:solidFill>
                  <a:srgbClr val="0E2F5F"/>
                </a:solidFill>
                <a:latin typeface="Aileron Ultra-Bold"/>
                <a:ea typeface="Aileron Ultra-Bold"/>
                <a:cs typeface="Aileron Ultra-Bold"/>
                <a:sym typeface="Aileron Ultra-Bold"/>
              </a:rPr>
              <a:t>Bahasa: Dart</a:t>
            </a:r>
          </a:p>
          <a:p>
            <a:pPr marL="863633" lvl="2" indent="-287878" algn="just">
              <a:lnSpc>
                <a:spcPts val="2800"/>
              </a:lnSpc>
              <a:buFont typeface="Arial"/>
              <a:buChar char="⚬"/>
            </a:pPr>
            <a:r>
              <a:rPr lang="en-US" sz="2000" b="1" dirty="0" err="1">
                <a:solidFill>
                  <a:srgbClr val="0E2F5F"/>
                </a:solidFill>
                <a:latin typeface="Aileron Ultra-Bold"/>
                <a:ea typeface="Aileron Ultra-Bold"/>
                <a:cs typeface="Aileron Ultra-Bold"/>
                <a:sym typeface="Aileron Ultra-Bold"/>
              </a:rPr>
              <a:t>Kelebihan</a:t>
            </a:r>
            <a:r>
              <a:rPr lang="en-US" sz="2000" b="1" dirty="0">
                <a:solidFill>
                  <a:srgbClr val="0E2F5F"/>
                </a:solidFill>
                <a:latin typeface="Aileron Ultra-Bold"/>
                <a:ea typeface="Aileron Ultra-Bold"/>
                <a:cs typeface="Aileron Ultra-Bold"/>
                <a:sym typeface="Aileron Ultra-Bold"/>
              </a:rPr>
              <a:t>: UI </a:t>
            </a:r>
            <a:r>
              <a:rPr lang="en-US" sz="2000" b="1" dirty="0" err="1">
                <a:solidFill>
                  <a:srgbClr val="0E2F5F"/>
                </a:solidFill>
                <a:latin typeface="Aileron Ultra-Bold"/>
                <a:ea typeface="Aileron Ultra-Bold"/>
                <a:cs typeface="Aileron Ultra-Bold"/>
                <a:sym typeface="Aileron Ultra-Bold"/>
              </a:rPr>
              <a:t>cepat</a:t>
            </a:r>
            <a:r>
              <a:rPr lang="en-US" sz="2000" b="1" dirty="0">
                <a:solidFill>
                  <a:srgbClr val="0E2F5F"/>
                </a:solidFill>
                <a:latin typeface="Aileron Ultra-Bold"/>
                <a:ea typeface="Aileron Ultra-Bold"/>
                <a:cs typeface="Aileron Ultra-Bold"/>
                <a:sym typeface="Aileron Ultra-Bold"/>
              </a:rPr>
              <a:t>, </a:t>
            </a:r>
            <a:r>
              <a:rPr lang="en-US" sz="2000" b="1" dirty="0" err="1">
                <a:solidFill>
                  <a:srgbClr val="0E2F5F"/>
                </a:solidFill>
                <a:latin typeface="Aileron Ultra-Bold"/>
                <a:ea typeface="Aileron Ultra-Bold"/>
                <a:cs typeface="Aileron Ultra-Bold"/>
                <a:sym typeface="Aileron Ultra-Bold"/>
              </a:rPr>
              <a:t>performa</a:t>
            </a:r>
            <a:r>
              <a:rPr lang="en-US" sz="2000" b="1" dirty="0">
                <a:solidFill>
                  <a:srgbClr val="0E2F5F"/>
                </a:solidFill>
                <a:latin typeface="Aileron Ultra-Bold"/>
                <a:ea typeface="Aileron Ultra-Bold"/>
                <a:cs typeface="Aileron Ultra-Bold"/>
                <a:sym typeface="Aileron Ultra-Bold"/>
              </a:rPr>
              <a:t> </a:t>
            </a:r>
            <a:r>
              <a:rPr lang="en-US" sz="2000" b="1" dirty="0" err="1">
                <a:solidFill>
                  <a:srgbClr val="0E2F5F"/>
                </a:solidFill>
                <a:latin typeface="Aileron Ultra-Bold"/>
                <a:ea typeface="Aileron Ultra-Bold"/>
                <a:cs typeface="Aileron Ultra-Bold"/>
                <a:sym typeface="Aileron Ultra-Bold"/>
              </a:rPr>
              <a:t>hampir</a:t>
            </a:r>
            <a:r>
              <a:rPr lang="en-US" sz="2000" b="1" dirty="0">
                <a:solidFill>
                  <a:srgbClr val="0E2F5F"/>
                </a:solidFill>
                <a:latin typeface="Aileron Ultra-Bold"/>
                <a:ea typeface="Aileron Ultra-Bold"/>
                <a:cs typeface="Aileron Ultra-Bold"/>
                <a:sym typeface="Aileron Ultra-Bold"/>
              </a:rPr>
              <a:t> </a:t>
            </a:r>
            <a:r>
              <a:rPr lang="en-US" sz="2000" b="1" dirty="0" err="1">
                <a:solidFill>
                  <a:srgbClr val="0E2F5F"/>
                </a:solidFill>
                <a:latin typeface="Aileron Ultra-Bold"/>
                <a:ea typeface="Aileron Ultra-Bold"/>
                <a:cs typeface="Aileron Ultra-Bold"/>
                <a:sym typeface="Aileron Ultra-Bold"/>
              </a:rPr>
              <a:t>setara</a:t>
            </a:r>
            <a:r>
              <a:rPr lang="en-US" sz="2000" b="1" dirty="0">
                <a:solidFill>
                  <a:srgbClr val="0E2F5F"/>
                </a:solidFill>
                <a:latin typeface="Aileron Ultra-Bold"/>
                <a:ea typeface="Aileron Ultra-Bold"/>
                <a:cs typeface="Aileron Ultra-Bold"/>
                <a:sym typeface="Aileron Ultra-Bold"/>
              </a:rPr>
              <a:t> native.</a:t>
            </a:r>
          </a:p>
          <a:p>
            <a:pPr marL="431817" lvl="1" indent="-215908" algn="just">
              <a:lnSpc>
                <a:spcPts val="2800"/>
              </a:lnSpc>
              <a:buFont typeface="Arial"/>
              <a:buChar char="•"/>
            </a:pPr>
            <a:r>
              <a:rPr lang="en-US" sz="2000" b="1" dirty="0">
                <a:solidFill>
                  <a:srgbClr val="0E2F5F"/>
                </a:solidFill>
                <a:latin typeface="Aileron Ultra-Bold"/>
                <a:ea typeface="Aileron Ultra-Bold"/>
                <a:cs typeface="Aileron Ultra-Bold"/>
                <a:sym typeface="Aileron Ultra-Bold"/>
              </a:rPr>
              <a:t>React Native (Meta/Facebook)</a:t>
            </a:r>
          </a:p>
          <a:p>
            <a:pPr marL="863633" lvl="2" indent="-287878" algn="just">
              <a:lnSpc>
                <a:spcPts val="2800"/>
              </a:lnSpc>
              <a:buFont typeface="Arial"/>
              <a:buChar char="⚬"/>
            </a:pPr>
            <a:r>
              <a:rPr lang="en-US" sz="2000" b="1" dirty="0">
                <a:solidFill>
                  <a:srgbClr val="0E2F5F"/>
                </a:solidFill>
                <a:latin typeface="Aileron Ultra-Bold"/>
                <a:ea typeface="Aileron Ultra-Bold"/>
                <a:cs typeface="Aileron Ultra-Bold"/>
                <a:sym typeface="Aileron Ultra-Bold"/>
              </a:rPr>
              <a:t>Bahasa: JavaScript</a:t>
            </a:r>
          </a:p>
          <a:p>
            <a:pPr marL="863633" lvl="2" indent="-287878" algn="just">
              <a:lnSpc>
                <a:spcPts val="2800"/>
              </a:lnSpc>
              <a:buFont typeface="Arial"/>
              <a:buChar char="⚬"/>
            </a:pPr>
            <a:r>
              <a:rPr lang="en-US" sz="2000" b="1" dirty="0" err="1">
                <a:solidFill>
                  <a:srgbClr val="0E2F5F"/>
                </a:solidFill>
                <a:latin typeface="Aileron Ultra-Bold"/>
                <a:ea typeface="Aileron Ultra-Bold"/>
                <a:cs typeface="Aileron Ultra-Bold"/>
                <a:sym typeface="Aileron Ultra-Bold"/>
              </a:rPr>
              <a:t>Kelebihan</a:t>
            </a:r>
            <a:r>
              <a:rPr lang="en-US" sz="2000" b="1" dirty="0">
                <a:solidFill>
                  <a:srgbClr val="0E2F5F"/>
                </a:solidFill>
                <a:latin typeface="Aileron Ultra-Bold"/>
                <a:ea typeface="Aileron Ultra-Bold"/>
                <a:cs typeface="Aileron Ultra-Bold"/>
                <a:sym typeface="Aileron Ultra-Bold"/>
              </a:rPr>
              <a:t>: Banyak </a:t>
            </a:r>
            <a:r>
              <a:rPr lang="en-US" sz="2000" b="1" dirty="0" err="1">
                <a:solidFill>
                  <a:srgbClr val="0E2F5F"/>
                </a:solidFill>
                <a:latin typeface="Aileron Ultra-Bold"/>
                <a:ea typeface="Aileron Ultra-Bold"/>
                <a:cs typeface="Aileron Ultra-Bold"/>
                <a:sym typeface="Aileron Ultra-Bold"/>
              </a:rPr>
              <a:t>komunitas</a:t>
            </a:r>
            <a:r>
              <a:rPr lang="en-US" sz="2000" b="1" dirty="0">
                <a:solidFill>
                  <a:srgbClr val="0E2F5F"/>
                </a:solidFill>
                <a:latin typeface="Aileron Ultra-Bold"/>
                <a:ea typeface="Aileron Ultra-Bold"/>
                <a:cs typeface="Aileron Ultra-Bold"/>
                <a:sym typeface="Aileron Ultra-Bold"/>
              </a:rPr>
              <a:t>, </a:t>
            </a:r>
            <a:r>
              <a:rPr lang="en-US" sz="2000" b="1" dirty="0" err="1">
                <a:solidFill>
                  <a:srgbClr val="0E2F5F"/>
                </a:solidFill>
                <a:latin typeface="Aileron Ultra-Bold"/>
                <a:ea typeface="Aileron Ultra-Bold"/>
                <a:cs typeface="Aileron Ultra-Bold"/>
                <a:sym typeface="Aileron Ultra-Bold"/>
              </a:rPr>
              <a:t>integrasi</a:t>
            </a:r>
            <a:r>
              <a:rPr lang="en-US" sz="2000" b="1" dirty="0">
                <a:solidFill>
                  <a:srgbClr val="0E2F5F"/>
                </a:solidFill>
                <a:latin typeface="Aileron Ultra-Bold"/>
                <a:ea typeface="Aileron Ultra-Bold"/>
                <a:cs typeface="Aileron Ultra-Bold"/>
                <a:sym typeface="Aileron Ultra-Bold"/>
              </a:rPr>
              <a:t> </a:t>
            </a:r>
            <a:r>
              <a:rPr lang="en-US" sz="2000" b="1" dirty="0" err="1">
                <a:solidFill>
                  <a:srgbClr val="0E2F5F"/>
                </a:solidFill>
                <a:latin typeface="Aileron Ultra-Bold"/>
                <a:ea typeface="Aileron Ultra-Bold"/>
                <a:cs typeface="Aileron Ultra-Bold"/>
                <a:sym typeface="Aileron Ultra-Bold"/>
              </a:rPr>
              <a:t>dengan</a:t>
            </a:r>
            <a:r>
              <a:rPr lang="en-US" sz="2000" b="1" dirty="0">
                <a:solidFill>
                  <a:srgbClr val="0E2F5F"/>
                </a:solidFill>
                <a:latin typeface="Aileron Ultra-Bold"/>
                <a:ea typeface="Aileron Ultra-Bold"/>
                <a:cs typeface="Aileron Ultra-Bold"/>
                <a:sym typeface="Aileron Ultra-Bold"/>
              </a:rPr>
              <a:t> native.</a:t>
            </a:r>
          </a:p>
          <a:p>
            <a:pPr marL="431817" lvl="1" indent="-215908" algn="just">
              <a:lnSpc>
                <a:spcPts val="2800"/>
              </a:lnSpc>
              <a:buFont typeface="Arial"/>
              <a:buChar char="•"/>
            </a:pPr>
            <a:r>
              <a:rPr lang="en-US" sz="2000" b="1" dirty="0">
                <a:solidFill>
                  <a:srgbClr val="0E2F5F"/>
                </a:solidFill>
                <a:latin typeface="Aileron Ultra-Bold"/>
                <a:ea typeface="Aileron Ultra-Bold"/>
                <a:cs typeface="Aileron Ultra-Bold"/>
                <a:sym typeface="Aileron Ultra-Bold"/>
              </a:rPr>
              <a:t>Xamarin (Microsoft)</a:t>
            </a:r>
          </a:p>
          <a:p>
            <a:pPr marL="863633" lvl="2" indent="-287878" algn="just">
              <a:lnSpc>
                <a:spcPts val="2800"/>
              </a:lnSpc>
              <a:buFont typeface="Arial"/>
              <a:buChar char="⚬"/>
            </a:pPr>
            <a:r>
              <a:rPr lang="en-US" sz="2000" b="1" dirty="0">
                <a:solidFill>
                  <a:srgbClr val="0E2F5F"/>
                </a:solidFill>
                <a:latin typeface="Aileron Ultra-Bold"/>
                <a:ea typeface="Aileron Ultra-Bold"/>
                <a:cs typeface="Aileron Ultra-Bold"/>
                <a:sym typeface="Aileron Ultra-Bold"/>
              </a:rPr>
              <a:t>Bahasa: C#</a:t>
            </a:r>
          </a:p>
          <a:p>
            <a:pPr marL="863633" lvl="2" indent="-287878" algn="just">
              <a:lnSpc>
                <a:spcPts val="2800"/>
              </a:lnSpc>
              <a:buFont typeface="Arial"/>
              <a:buChar char="⚬"/>
            </a:pPr>
            <a:r>
              <a:rPr lang="en-US" sz="2000" b="1" dirty="0" err="1">
                <a:solidFill>
                  <a:srgbClr val="0E2F5F"/>
                </a:solidFill>
                <a:latin typeface="Aileron Ultra-Bold"/>
                <a:ea typeface="Aileron Ultra-Bold"/>
                <a:cs typeface="Aileron Ultra-Bold"/>
                <a:sym typeface="Aileron Ultra-Bold"/>
              </a:rPr>
              <a:t>Kelebihan</a:t>
            </a:r>
            <a:r>
              <a:rPr lang="en-US" sz="2000" b="1" dirty="0">
                <a:solidFill>
                  <a:srgbClr val="0E2F5F"/>
                </a:solidFill>
                <a:latin typeface="Aileron Ultra-Bold"/>
                <a:ea typeface="Aileron Ultra-Bold"/>
                <a:cs typeface="Aileron Ultra-Bold"/>
                <a:sym typeface="Aileron Ultra-Bold"/>
              </a:rPr>
              <a:t>: Integrasi </a:t>
            </a:r>
            <a:r>
              <a:rPr lang="en-US" sz="2000" b="1" dirty="0" err="1">
                <a:solidFill>
                  <a:srgbClr val="0E2F5F"/>
                </a:solidFill>
                <a:latin typeface="Aileron Ultra-Bold"/>
                <a:ea typeface="Aileron Ultra-Bold"/>
                <a:cs typeface="Aileron Ultra-Bold"/>
                <a:sym typeface="Aileron Ultra-Bold"/>
              </a:rPr>
              <a:t>kuat</a:t>
            </a:r>
            <a:r>
              <a:rPr lang="en-US" sz="2000" b="1" dirty="0">
                <a:solidFill>
                  <a:srgbClr val="0E2F5F"/>
                </a:solidFill>
                <a:latin typeface="Aileron Ultra-Bold"/>
                <a:ea typeface="Aileron Ultra-Bold"/>
                <a:cs typeface="Aileron Ultra-Bold"/>
                <a:sym typeface="Aileron Ultra-Bold"/>
              </a:rPr>
              <a:t> </a:t>
            </a:r>
            <a:r>
              <a:rPr lang="en-US" sz="2000" b="1" dirty="0" err="1">
                <a:solidFill>
                  <a:srgbClr val="0E2F5F"/>
                </a:solidFill>
                <a:latin typeface="Aileron Ultra-Bold"/>
                <a:ea typeface="Aileron Ultra-Bold"/>
                <a:cs typeface="Aileron Ultra-Bold"/>
                <a:sym typeface="Aileron Ultra-Bold"/>
              </a:rPr>
              <a:t>dengan</a:t>
            </a:r>
            <a:r>
              <a:rPr lang="en-US" sz="2000" b="1" dirty="0">
                <a:solidFill>
                  <a:srgbClr val="0E2F5F"/>
                </a:solidFill>
                <a:latin typeface="Aileron Ultra-Bold"/>
                <a:ea typeface="Aileron Ultra-Bold"/>
                <a:cs typeface="Aileron Ultra-Bold"/>
                <a:sym typeface="Aileron Ultra-Bold"/>
              </a:rPr>
              <a:t> .NET </a:t>
            </a:r>
            <a:r>
              <a:rPr lang="en-US" sz="2000" b="1" dirty="0" err="1">
                <a:solidFill>
                  <a:srgbClr val="0E2F5F"/>
                </a:solidFill>
                <a:latin typeface="Aileron Ultra-Bold"/>
                <a:ea typeface="Aileron Ultra-Bold"/>
                <a:cs typeface="Aileron Ultra-Bold"/>
                <a:sym typeface="Aileron Ultra-Bold"/>
              </a:rPr>
              <a:t>ekosistem</a:t>
            </a:r>
            <a:r>
              <a:rPr lang="en-US" sz="2000" b="1" dirty="0">
                <a:solidFill>
                  <a:srgbClr val="0E2F5F"/>
                </a:solidFill>
                <a:latin typeface="Aileron Ultra-Bold"/>
                <a:ea typeface="Aileron Ultra-Bold"/>
                <a:cs typeface="Aileron Ultra-Bold"/>
                <a:sym typeface="Aileron Ultra-Bold"/>
              </a:rPr>
              <a:t>.</a:t>
            </a:r>
          </a:p>
          <a:p>
            <a:pPr algn="just">
              <a:lnSpc>
                <a:spcPts val="2800"/>
              </a:lnSpc>
            </a:pPr>
            <a:endParaRPr lang="en-US" sz="2000" b="1" dirty="0">
              <a:solidFill>
                <a:srgbClr val="0E2F5F"/>
              </a:solidFill>
              <a:latin typeface="Aileron Ultra-Bold"/>
              <a:ea typeface="Aileron Ultra-Bold"/>
              <a:cs typeface="Aileron Ultra-Bold"/>
              <a:sym typeface="Aileron Ultra-Bold"/>
            </a:endParaRPr>
          </a:p>
        </p:txBody>
      </p:sp>
      <p:sp>
        <p:nvSpPr>
          <p:cNvPr id="13" name="Freeform 13"/>
          <p:cNvSpPr/>
          <p:nvPr/>
        </p:nvSpPr>
        <p:spPr>
          <a:xfrm>
            <a:off x="14848550" y="1944578"/>
            <a:ext cx="1226460" cy="379088"/>
          </a:xfrm>
          <a:custGeom>
            <a:avLst/>
            <a:gdLst/>
            <a:ahLst/>
            <a:cxnLst/>
            <a:rect l="l" t="t" r="r" b="b"/>
            <a:pathLst>
              <a:path w="1226460" h="379088">
                <a:moveTo>
                  <a:pt x="0" y="0"/>
                </a:moveTo>
                <a:lnTo>
                  <a:pt x="1226460" y="0"/>
                </a:lnTo>
                <a:lnTo>
                  <a:pt x="1226460" y="379087"/>
                </a:lnTo>
                <a:lnTo>
                  <a:pt x="0" y="3790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4" name="Freeform 14"/>
          <p:cNvSpPr/>
          <p:nvPr/>
        </p:nvSpPr>
        <p:spPr>
          <a:xfrm>
            <a:off x="17159274" y="1532926"/>
            <a:ext cx="960315" cy="960315"/>
          </a:xfrm>
          <a:custGeom>
            <a:avLst/>
            <a:gdLst/>
            <a:ahLst/>
            <a:cxnLst/>
            <a:rect l="l" t="t" r="r" b="b"/>
            <a:pathLst>
              <a:path w="960315" h="960315">
                <a:moveTo>
                  <a:pt x="0" y="0"/>
                </a:moveTo>
                <a:lnTo>
                  <a:pt x="960315" y="0"/>
                </a:lnTo>
                <a:lnTo>
                  <a:pt x="960315" y="960315"/>
                </a:lnTo>
                <a:lnTo>
                  <a:pt x="0" y="96031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5" name="TextBox 15"/>
          <p:cNvSpPr txBox="1"/>
          <p:nvPr/>
        </p:nvSpPr>
        <p:spPr>
          <a:xfrm>
            <a:off x="1569403" y="3703526"/>
            <a:ext cx="3318570" cy="349248"/>
          </a:xfrm>
          <a:prstGeom prst="rect">
            <a:avLst/>
          </a:prstGeom>
        </p:spPr>
        <p:txBody>
          <a:bodyPr lIns="0" tIns="0" rIns="0" bIns="0" rtlCol="0" anchor="t">
            <a:spAutoFit/>
          </a:bodyPr>
          <a:lstStyle/>
          <a:p>
            <a:pPr algn="ctr">
              <a:lnSpc>
                <a:spcPts val="2800"/>
              </a:lnSpc>
              <a:spcBef>
                <a:spcPct val="0"/>
              </a:spcBef>
            </a:pPr>
            <a:r>
              <a:rPr lang="en-US" sz="2000" b="1">
                <a:solidFill>
                  <a:srgbClr val="FFFFFF"/>
                </a:solidFill>
                <a:latin typeface="Aileron Bold"/>
                <a:ea typeface="Aileron Bold"/>
                <a:cs typeface="Aileron Bold"/>
                <a:sym typeface="Aileron Bold"/>
              </a:rPr>
              <a:t>Contoh Framework Populer</a:t>
            </a:r>
          </a:p>
        </p:txBody>
      </p:sp>
      <p:sp>
        <p:nvSpPr>
          <p:cNvPr id="17" name="Freeform 13">
            <a:extLst>
              <a:ext uri="{FF2B5EF4-FFF2-40B4-BE49-F238E27FC236}">
                <a16:creationId xmlns:a16="http://schemas.microsoft.com/office/drawing/2014/main" id="{07DBD888-9591-46FE-BB5A-6021B6D8B24A}"/>
              </a:ext>
            </a:extLst>
          </p:cNvPr>
          <p:cNvSpPr/>
          <p:nvPr/>
        </p:nvSpPr>
        <p:spPr>
          <a:xfrm>
            <a:off x="0" y="55915"/>
            <a:ext cx="3352800" cy="896585"/>
          </a:xfrm>
          <a:custGeom>
            <a:avLst/>
            <a:gdLst/>
            <a:ahLst/>
            <a:cxnLst/>
            <a:rect l="l" t="t" r="r" b="b"/>
            <a:pathLst>
              <a:path w="2731623" h="1134540">
                <a:moveTo>
                  <a:pt x="0" y="0"/>
                </a:moveTo>
                <a:lnTo>
                  <a:pt x="2731623" y="0"/>
                </a:lnTo>
                <a:lnTo>
                  <a:pt x="2731623" y="1134540"/>
                </a:lnTo>
                <a:lnTo>
                  <a:pt x="0" y="1134540"/>
                </a:lnTo>
                <a:lnTo>
                  <a:pt x="0" y="0"/>
                </a:lnTo>
                <a:close/>
              </a:path>
            </a:pathLst>
          </a:custGeom>
          <a:blipFill>
            <a:blip r:embed="rId7"/>
            <a:stretch>
              <a:fillRect/>
            </a:stretch>
          </a:blipFill>
        </p:spPr>
        <p:txBody>
          <a:bodyPr/>
          <a:lstStyle/>
          <a:p>
            <a:endParaRPr lang="en-ID" dirty="0"/>
          </a:p>
        </p:txBody>
      </p:sp>
      <p:pic>
        <p:nvPicPr>
          <p:cNvPr id="18" name="Picture 17">
            <a:extLst>
              <a:ext uri="{FF2B5EF4-FFF2-40B4-BE49-F238E27FC236}">
                <a16:creationId xmlns:a16="http://schemas.microsoft.com/office/drawing/2014/main" id="{F71335EB-6E1A-4E9D-8FD3-2A39856E128B}"/>
              </a:ext>
            </a:extLst>
          </p:cNvPr>
          <p:cNvPicPr>
            <a:picLocks noChangeAspect="1"/>
          </p:cNvPicPr>
          <p:nvPr/>
        </p:nvPicPr>
        <p:blipFill>
          <a:blip r:embed="rId8"/>
          <a:stretch>
            <a:fillRect/>
          </a:stretch>
        </p:blipFill>
        <p:spPr>
          <a:xfrm>
            <a:off x="15316200" y="-22860"/>
            <a:ext cx="2743200" cy="9753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852636" y="2406298"/>
            <a:ext cx="4917769" cy="665701"/>
            <a:chOff x="0" y="0"/>
            <a:chExt cx="1295215" cy="175329"/>
          </a:xfrm>
        </p:grpSpPr>
        <p:sp>
          <p:nvSpPr>
            <p:cNvPr id="3" name="Freeform 3"/>
            <p:cNvSpPr/>
            <p:nvPr/>
          </p:nvSpPr>
          <p:spPr>
            <a:xfrm>
              <a:off x="0" y="0"/>
              <a:ext cx="1295215" cy="175329"/>
            </a:xfrm>
            <a:custGeom>
              <a:avLst/>
              <a:gdLst/>
              <a:ahLst/>
              <a:cxnLst/>
              <a:rect l="l" t="t" r="r" b="b"/>
              <a:pathLst>
                <a:path w="1295215" h="175329">
                  <a:moveTo>
                    <a:pt x="80288" y="0"/>
                  </a:moveTo>
                  <a:lnTo>
                    <a:pt x="1214927" y="0"/>
                  </a:lnTo>
                  <a:cubicBezTo>
                    <a:pt x="1236221" y="0"/>
                    <a:pt x="1256642" y="8459"/>
                    <a:pt x="1271699" y="23516"/>
                  </a:cubicBezTo>
                  <a:cubicBezTo>
                    <a:pt x="1286756" y="38573"/>
                    <a:pt x="1295215" y="58994"/>
                    <a:pt x="1295215" y="80288"/>
                  </a:cubicBezTo>
                  <a:lnTo>
                    <a:pt x="1295215" y="95041"/>
                  </a:lnTo>
                  <a:cubicBezTo>
                    <a:pt x="1295215" y="116334"/>
                    <a:pt x="1286756" y="136756"/>
                    <a:pt x="1271699" y="151813"/>
                  </a:cubicBezTo>
                  <a:cubicBezTo>
                    <a:pt x="1256642" y="166870"/>
                    <a:pt x="1236221" y="175329"/>
                    <a:pt x="1214927" y="175329"/>
                  </a:cubicBezTo>
                  <a:lnTo>
                    <a:pt x="80288" y="175329"/>
                  </a:lnTo>
                  <a:cubicBezTo>
                    <a:pt x="58994" y="175329"/>
                    <a:pt x="38573" y="166870"/>
                    <a:pt x="23516" y="151813"/>
                  </a:cubicBezTo>
                  <a:cubicBezTo>
                    <a:pt x="8459" y="136756"/>
                    <a:pt x="0" y="116334"/>
                    <a:pt x="0" y="95041"/>
                  </a:cubicBezTo>
                  <a:lnTo>
                    <a:pt x="0" y="80288"/>
                  </a:lnTo>
                  <a:cubicBezTo>
                    <a:pt x="0" y="58994"/>
                    <a:pt x="8459" y="38573"/>
                    <a:pt x="23516" y="23516"/>
                  </a:cubicBezTo>
                  <a:cubicBezTo>
                    <a:pt x="38573" y="8459"/>
                    <a:pt x="58994" y="0"/>
                    <a:pt x="80288" y="0"/>
                  </a:cubicBezTo>
                  <a:close/>
                </a:path>
              </a:pathLst>
            </a:custGeom>
            <a:solidFill>
              <a:srgbClr val="3A577B"/>
            </a:solidFill>
          </p:spPr>
        </p:sp>
        <p:sp>
          <p:nvSpPr>
            <p:cNvPr id="4" name="TextBox 4"/>
            <p:cNvSpPr txBox="1"/>
            <p:nvPr/>
          </p:nvSpPr>
          <p:spPr>
            <a:xfrm>
              <a:off x="0" y="-47625"/>
              <a:ext cx="1295215" cy="222954"/>
            </a:xfrm>
            <a:prstGeom prst="rect">
              <a:avLst/>
            </a:prstGeom>
          </p:spPr>
          <p:txBody>
            <a:bodyPr lIns="50800" tIns="50800" rIns="50800" bIns="50800" rtlCol="0" anchor="ctr"/>
            <a:lstStyle/>
            <a:p>
              <a:pPr algn="ctr">
                <a:lnSpc>
                  <a:spcPts val="2800"/>
                </a:lnSpc>
              </a:pPr>
              <a:endParaRPr/>
            </a:p>
          </p:txBody>
        </p:sp>
      </p:grpSp>
      <p:grpSp>
        <p:nvGrpSpPr>
          <p:cNvPr id="5" name="Group 5"/>
          <p:cNvGrpSpPr/>
          <p:nvPr/>
        </p:nvGrpSpPr>
        <p:grpSpPr>
          <a:xfrm>
            <a:off x="1182267" y="4942484"/>
            <a:ext cx="4917769" cy="665701"/>
            <a:chOff x="0" y="0"/>
            <a:chExt cx="1295215" cy="175329"/>
          </a:xfrm>
        </p:grpSpPr>
        <p:sp>
          <p:nvSpPr>
            <p:cNvPr id="6" name="Freeform 6"/>
            <p:cNvSpPr/>
            <p:nvPr/>
          </p:nvSpPr>
          <p:spPr>
            <a:xfrm>
              <a:off x="0" y="0"/>
              <a:ext cx="1295215" cy="175329"/>
            </a:xfrm>
            <a:custGeom>
              <a:avLst/>
              <a:gdLst/>
              <a:ahLst/>
              <a:cxnLst/>
              <a:rect l="l" t="t" r="r" b="b"/>
              <a:pathLst>
                <a:path w="1295215" h="175329">
                  <a:moveTo>
                    <a:pt x="80288" y="0"/>
                  </a:moveTo>
                  <a:lnTo>
                    <a:pt x="1214927" y="0"/>
                  </a:lnTo>
                  <a:cubicBezTo>
                    <a:pt x="1236221" y="0"/>
                    <a:pt x="1256642" y="8459"/>
                    <a:pt x="1271699" y="23516"/>
                  </a:cubicBezTo>
                  <a:cubicBezTo>
                    <a:pt x="1286756" y="38573"/>
                    <a:pt x="1295215" y="58994"/>
                    <a:pt x="1295215" y="80288"/>
                  </a:cubicBezTo>
                  <a:lnTo>
                    <a:pt x="1295215" y="95041"/>
                  </a:lnTo>
                  <a:cubicBezTo>
                    <a:pt x="1295215" y="116334"/>
                    <a:pt x="1286756" y="136756"/>
                    <a:pt x="1271699" y="151813"/>
                  </a:cubicBezTo>
                  <a:cubicBezTo>
                    <a:pt x="1256642" y="166870"/>
                    <a:pt x="1236221" y="175329"/>
                    <a:pt x="1214927" y="175329"/>
                  </a:cubicBezTo>
                  <a:lnTo>
                    <a:pt x="80288" y="175329"/>
                  </a:lnTo>
                  <a:cubicBezTo>
                    <a:pt x="58994" y="175329"/>
                    <a:pt x="38573" y="166870"/>
                    <a:pt x="23516" y="151813"/>
                  </a:cubicBezTo>
                  <a:cubicBezTo>
                    <a:pt x="8459" y="136756"/>
                    <a:pt x="0" y="116334"/>
                    <a:pt x="0" y="95041"/>
                  </a:cubicBezTo>
                  <a:lnTo>
                    <a:pt x="0" y="80288"/>
                  </a:lnTo>
                  <a:cubicBezTo>
                    <a:pt x="0" y="58994"/>
                    <a:pt x="8459" y="38573"/>
                    <a:pt x="23516" y="23516"/>
                  </a:cubicBezTo>
                  <a:cubicBezTo>
                    <a:pt x="38573" y="8459"/>
                    <a:pt x="58994" y="0"/>
                    <a:pt x="80288" y="0"/>
                  </a:cubicBezTo>
                  <a:close/>
                </a:path>
              </a:pathLst>
            </a:custGeom>
            <a:solidFill>
              <a:srgbClr val="3A577B"/>
            </a:solidFill>
          </p:spPr>
        </p:sp>
        <p:sp>
          <p:nvSpPr>
            <p:cNvPr id="7" name="TextBox 7"/>
            <p:cNvSpPr txBox="1"/>
            <p:nvPr/>
          </p:nvSpPr>
          <p:spPr>
            <a:xfrm>
              <a:off x="0" y="-47625"/>
              <a:ext cx="1295215" cy="222954"/>
            </a:xfrm>
            <a:prstGeom prst="rect">
              <a:avLst/>
            </a:prstGeom>
          </p:spPr>
          <p:txBody>
            <a:bodyPr lIns="50800" tIns="50800" rIns="50800" bIns="50800" rtlCol="0" anchor="ctr"/>
            <a:lstStyle/>
            <a:p>
              <a:pPr algn="ctr">
                <a:lnSpc>
                  <a:spcPts val="2800"/>
                </a:lnSpc>
              </a:pPr>
              <a:endParaRPr/>
            </a:p>
          </p:txBody>
        </p:sp>
      </p:grpSp>
      <p:grpSp>
        <p:nvGrpSpPr>
          <p:cNvPr id="8" name="Group 8"/>
          <p:cNvGrpSpPr/>
          <p:nvPr/>
        </p:nvGrpSpPr>
        <p:grpSpPr>
          <a:xfrm>
            <a:off x="1074716" y="2486679"/>
            <a:ext cx="4917769" cy="665701"/>
            <a:chOff x="0" y="0"/>
            <a:chExt cx="1295215" cy="175329"/>
          </a:xfrm>
        </p:grpSpPr>
        <p:sp>
          <p:nvSpPr>
            <p:cNvPr id="9" name="Freeform 9"/>
            <p:cNvSpPr/>
            <p:nvPr/>
          </p:nvSpPr>
          <p:spPr>
            <a:xfrm>
              <a:off x="0" y="0"/>
              <a:ext cx="1295215" cy="175329"/>
            </a:xfrm>
            <a:custGeom>
              <a:avLst/>
              <a:gdLst/>
              <a:ahLst/>
              <a:cxnLst/>
              <a:rect l="l" t="t" r="r" b="b"/>
              <a:pathLst>
                <a:path w="1295215" h="175329">
                  <a:moveTo>
                    <a:pt x="80288" y="0"/>
                  </a:moveTo>
                  <a:lnTo>
                    <a:pt x="1214927" y="0"/>
                  </a:lnTo>
                  <a:cubicBezTo>
                    <a:pt x="1236221" y="0"/>
                    <a:pt x="1256642" y="8459"/>
                    <a:pt x="1271699" y="23516"/>
                  </a:cubicBezTo>
                  <a:cubicBezTo>
                    <a:pt x="1286756" y="38573"/>
                    <a:pt x="1295215" y="58994"/>
                    <a:pt x="1295215" y="80288"/>
                  </a:cubicBezTo>
                  <a:lnTo>
                    <a:pt x="1295215" y="95041"/>
                  </a:lnTo>
                  <a:cubicBezTo>
                    <a:pt x="1295215" y="116334"/>
                    <a:pt x="1286756" y="136756"/>
                    <a:pt x="1271699" y="151813"/>
                  </a:cubicBezTo>
                  <a:cubicBezTo>
                    <a:pt x="1256642" y="166870"/>
                    <a:pt x="1236221" y="175329"/>
                    <a:pt x="1214927" y="175329"/>
                  </a:cubicBezTo>
                  <a:lnTo>
                    <a:pt x="80288" y="175329"/>
                  </a:lnTo>
                  <a:cubicBezTo>
                    <a:pt x="58994" y="175329"/>
                    <a:pt x="38573" y="166870"/>
                    <a:pt x="23516" y="151813"/>
                  </a:cubicBezTo>
                  <a:cubicBezTo>
                    <a:pt x="8459" y="136756"/>
                    <a:pt x="0" y="116334"/>
                    <a:pt x="0" y="95041"/>
                  </a:cubicBezTo>
                  <a:lnTo>
                    <a:pt x="0" y="80288"/>
                  </a:lnTo>
                  <a:cubicBezTo>
                    <a:pt x="0" y="58994"/>
                    <a:pt x="8459" y="38573"/>
                    <a:pt x="23516" y="23516"/>
                  </a:cubicBezTo>
                  <a:cubicBezTo>
                    <a:pt x="38573" y="8459"/>
                    <a:pt x="58994" y="0"/>
                    <a:pt x="80288" y="0"/>
                  </a:cubicBezTo>
                  <a:close/>
                </a:path>
              </a:pathLst>
            </a:custGeom>
            <a:solidFill>
              <a:srgbClr val="3A577B"/>
            </a:solidFill>
          </p:spPr>
        </p:sp>
        <p:sp>
          <p:nvSpPr>
            <p:cNvPr id="10" name="TextBox 10"/>
            <p:cNvSpPr txBox="1"/>
            <p:nvPr/>
          </p:nvSpPr>
          <p:spPr>
            <a:xfrm>
              <a:off x="0" y="-47625"/>
              <a:ext cx="1295215" cy="222954"/>
            </a:xfrm>
            <a:prstGeom prst="rect">
              <a:avLst/>
            </a:prstGeom>
          </p:spPr>
          <p:txBody>
            <a:bodyPr lIns="50800" tIns="50800" rIns="50800" bIns="50800" rtlCol="0" anchor="ctr"/>
            <a:lstStyle/>
            <a:p>
              <a:pPr algn="ctr">
                <a:lnSpc>
                  <a:spcPts val="2800"/>
                </a:lnSpc>
              </a:pPr>
              <a:endParaRPr/>
            </a:p>
          </p:txBody>
        </p:sp>
      </p:grpSp>
      <p:sp>
        <p:nvSpPr>
          <p:cNvPr id="11" name="Freeform 11"/>
          <p:cNvSpPr/>
          <p:nvPr/>
        </p:nvSpPr>
        <p:spPr>
          <a:xfrm>
            <a:off x="12367814" y="-1205189"/>
            <a:ext cx="3691868" cy="3691868"/>
          </a:xfrm>
          <a:custGeom>
            <a:avLst/>
            <a:gdLst/>
            <a:ahLst/>
            <a:cxnLst/>
            <a:rect l="l" t="t" r="r" b="b"/>
            <a:pathLst>
              <a:path w="3691868" h="3691868">
                <a:moveTo>
                  <a:pt x="0" y="0"/>
                </a:moveTo>
                <a:lnTo>
                  <a:pt x="3691867" y="0"/>
                </a:lnTo>
                <a:lnTo>
                  <a:pt x="3691867" y="3691868"/>
                </a:lnTo>
                <a:lnTo>
                  <a:pt x="0" y="36918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12" name="Group 12"/>
          <p:cNvGrpSpPr/>
          <p:nvPr/>
        </p:nvGrpSpPr>
        <p:grpSpPr>
          <a:xfrm>
            <a:off x="14384203" y="0"/>
            <a:ext cx="3903797" cy="10287000"/>
            <a:chOff x="0" y="0"/>
            <a:chExt cx="604800" cy="1593725"/>
          </a:xfrm>
        </p:grpSpPr>
        <p:sp>
          <p:nvSpPr>
            <p:cNvPr id="13" name="Freeform 13"/>
            <p:cNvSpPr/>
            <p:nvPr/>
          </p:nvSpPr>
          <p:spPr>
            <a:xfrm>
              <a:off x="0" y="0"/>
              <a:ext cx="604800" cy="1593725"/>
            </a:xfrm>
            <a:custGeom>
              <a:avLst/>
              <a:gdLst/>
              <a:ahLst/>
              <a:cxnLst/>
              <a:rect l="l" t="t" r="r" b="b"/>
              <a:pathLst>
                <a:path w="604800" h="1593725">
                  <a:moveTo>
                    <a:pt x="0" y="0"/>
                  </a:moveTo>
                  <a:lnTo>
                    <a:pt x="604800" y="0"/>
                  </a:lnTo>
                  <a:lnTo>
                    <a:pt x="604800" y="1593725"/>
                  </a:lnTo>
                  <a:lnTo>
                    <a:pt x="0" y="1593725"/>
                  </a:lnTo>
                  <a:close/>
                </a:path>
              </a:pathLst>
            </a:custGeom>
            <a:blipFill>
              <a:blip r:embed="rId4"/>
              <a:stretch>
                <a:fillRect l="-147758" r="-147758"/>
              </a:stretch>
            </a:blipFill>
          </p:spPr>
        </p:sp>
      </p:grpSp>
      <p:sp>
        <p:nvSpPr>
          <p:cNvPr id="14" name="TextBox 14"/>
          <p:cNvSpPr txBox="1"/>
          <p:nvPr/>
        </p:nvSpPr>
        <p:spPr>
          <a:xfrm>
            <a:off x="1028700" y="895350"/>
            <a:ext cx="6654579" cy="898525"/>
          </a:xfrm>
          <a:prstGeom prst="rect">
            <a:avLst/>
          </a:prstGeom>
        </p:spPr>
        <p:txBody>
          <a:bodyPr lIns="0" tIns="0" rIns="0" bIns="0" rtlCol="0" anchor="t">
            <a:spAutoFit/>
          </a:bodyPr>
          <a:lstStyle/>
          <a:p>
            <a:pPr marL="0" lvl="0" indent="0" algn="l">
              <a:lnSpc>
                <a:spcPts val="6350"/>
              </a:lnSpc>
              <a:spcBef>
                <a:spcPct val="0"/>
              </a:spcBef>
            </a:pPr>
            <a:r>
              <a:rPr lang="en-US" sz="5000" b="1">
                <a:solidFill>
                  <a:srgbClr val="0E2F5F"/>
                </a:solidFill>
                <a:latin typeface="Akzidenz-Grotesk Heavy"/>
                <a:ea typeface="Akzidenz-Grotesk Heavy"/>
                <a:cs typeface="Akzidenz-Grotesk Heavy"/>
                <a:sym typeface="Akzidenz-Grotesk Heavy"/>
              </a:rPr>
              <a:t>Ken</a:t>
            </a:r>
            <a:r>
              <a:rPr lang="en-US" sz="5000" b="1" u="none" strike="noStrike">
                <a:solidFill>
                  <a:srgbClr val="0E2F5F"/>
                </a:solidFill>
                <a:latin typeface="Akzidenz-Grotesk Heavy"/>
                <a:ea typeface="Akzidenz-Grotesk Heavy"/>
                <a:cs typeface="Akzidenz-Grotesk Heavy"/>
                <a:sym typeface="Akzidenz-Grotesk Heavy"/>
              </a:rPr>
              <a:t>apa Flutter?</a:t>
            </a:r>
          </a:p>
        </p:txBody>
      </p:sp>
      <p:sp>
        <p:nvSpPr>
          <p:cNvPr id="15" name="TextBox 15"/>
          <p:cNvSpPr txBox="1"/>
          <p:nvPr/>
        </p:nvSpPr>
        <p:spPr>
          <a:xfrm>
            <a:off x="1073443" y="3318946"/>
            <a:ext cx="5531750" cy="1176018"/>
          </a:xfrm>
          <a:prstGeom prst="rect">
            <a:avLst/>
          </a:prstGeom>
        </p:spPr>
        <p:txBody>
          <a:bodyPr lIns="0" tIns="0" rIns="0" bIns="0" rtlCol="0" anchor="t">
            <a:spAutoFit/>
          </a:bodyPr>
          <a:lstStyle/>
          <a:p>
            <a:pPr marL="367048" lvl="1" indent="-183524" algn="just">
              <a:lnSpc>
                <a:spcPts val="2380"/>
              </a:lnSpc>
              <a:buFont typeface="Arial"/>
              <a:buChar char="•"/>
            </a:pPr>
            <a:r>
              <a:rPr lang="en-US" sz="1700" b="1">
                <a:solidFill>
                  <a:srgbClr val="0E2F5F"/>
                </a:solidFill>
                <a:latin typeface="Aileron Ultra-Bold"/>
                <a:ea typeface="Aileron Ultra-Bold"/>
                <a:cs typeface="Aileron Ultra-Bold"/>
                <a:sym typeface="Aileron Ultra-Bold"/>
              </a:rPr>
              <a:t>Dikembangkan dan dikelola oleh Google.</a:t>
            </a:r>
          </a:p>
          <a:p>
            <a:pPr marL="367048" lvl="1" indent="-183524" algn="just">
              <a:lnSpc>
                <a:spcPts val="2380"/>
              </a:lnSpc>
              <a:buFont typeface="Arial"/>
              <a:buChar char="•"/>
            </a:pPr>
            <a:r>
              <a:rPr lang="en-US" sz="1700" b="1">
                <a:solidFill>
                  <a:srgbClr val="0E2F5F"/>
                </a:solidFill>
                <a:latin typeface="Aileron Ultra-Bold"/>
                <a:ea typeface="Aileron Ultra-Bold"/>
                <a:cs typeface="Aileron Ultra-Bold"/>
                <a:sym typeface="Aileron Ultra-Bold"/>
              </a:rPr>
              <a:t>Mendapat pembaruan dan dukungan komunitas besar.</a:t>
            </a:r>
          </a:p>
          <a:p>
            <a:pPr algn="just">
              <a:lnSpc>
                <a:spcPts val="2380"/>
              </a:lnSpc>
            </a:pPr>
            <a:endParaRPr lang="en-US" sz="1700" b="1">
              <a:solidFill>
                <a:srgbClr val="0E2F5F"/>
              </a:solidFill>
              <a:latin typeface="Aileron Ultra-Bold"/>
              <a:ea typeface="Aileron Ultra-Bold"/>
              <a:cs typeface="Aileron Ultra-Bold"/>
              <a:sym typeface="Aileron Ultra-Bold"/>
            </a:endParaRPr>
          </a:p>
        </p:txBody>
      </p:sp>
      <p:sp>
        <p:nvSpPr>
          <p:cNvPr id="16" name="TextBox 16"/>
          <p:cNvSpPr txBox="1"/>
          <p:nvPr/>
        </p:nvSpPr>
        <p:spPr>
          <a:xfrm>
            <a:off x="8179436" y="2533726"/>
            <a:ext cx="4590969" cy="372743"/>
          </a:xfrm>
          <a:prstGeom prst="rect">
            <a:avLst/>
          </a:prstGeom>
        </p:spPr>
        <p:txBody>
          <a:bodyPr lIns="0" tIns="0" rIns="0" bIns="0" rtlCol="0" anchor="t">
            <a:spAutoFit/>
          </a:bodyPr>
          <a:lstStyle/>
          <a:p>
            <a:pPr marL="0" lvl="0" indent="0" algn="ctr">
              <a:lnSpc>
                <a:spcPts val="3080"/>
              </a:lnSpc>
              <a:spcBef>
                <a:spcPct val="0"/>
              </a:spcBef>
            </a:pPr>
            <a:r>
              <a:rPr lang="en-US" sz="2200" b="1">
                <a:solidFill>
                  <a:srgbClr val="FFFFFF"/>
                </a:solidFill>
                <a:latin typeface="Aileron Ultra-Bold"/>
                <a:ea typeface="Aileron Ultra-Bold"/>
                <a:cs typeface="Aileron Ultra-Bold"/>
                <a:sym typeface="Aileron Ultra-Bold"/>
              </a:rPr>
              <a:t> Ba</a:t>
            </a:r>
            <a:r>
              <a:rPr lang="en-US" sz="2200" b="1" u="none" strike="noStrike">
                <a:solidFill>
                  <a:srgbClr val="FFFFFF"/>
                </a:solidFill>
                <a:latin typeface="Aileron Ultra-Bold"/>
                <a:ea typeface="Aileron Ultra-Bold"/>
                <a:cs typeface="Aileron Ultra-Bold"/>
                <a:sym typeface="Aileron Ultra-Bold"/>
              </a:rPr>
              <a:t>hasa Dart yang Modern</a:t>
            </a:r>
          </a:p>
        </p:txBody>
      </p:sp>
      <p:sp>
        <p:nvSpPr>
          <p:cNvPr id="17" name="TextBox 17"/>
          <p:cNvSpPr txBox="1"/>
          <p:nvPr/>
        </p:nvSpPr>
        <p:spPr>
          <a:xfrm>
            <a:off x="1368675" y="5069963"/>
            <a:ext cx="4590969" cy="372743"/>
          </a:xfrm>
          <a:prstGeom prst="rect">
            <a:avLst/>
          </a:prstGeom>
        </p:spPr>
        <p:txBody>
          <a:bodyPr lIns="0" tIns="0" rIns="0" bIns="0" rtlCol="0" anchor="t">
            <a:spAutoFit/>
          </a:bodyPr>
          <a:lstStyle/>
          <a:p>
            <a:pPr marL="0" lvl="0" indent="0" algn="ctr">
              <a:lnSpc>
                <a:spcPts val="3080"/>
              </a:lnSpc>
              <a:spcBef>
                <a:spcPct val="0"/>
              </a:spcBef>
            </a:pPr>
            <a:r>
              <a:rPr lang="en-US" sz="2200" b="1">
                <a:solidFill>
                  <a:srgbClr val="FFFFFF"/>
                </a:solidFill>
                <a:latin typeface="Aileron Ultra-Bold"/>
                <a:ea typeface="Aileron Ultra-Bold"/>
                <a:cs typeface="Aileron Ultra-Bold"/>
                <a:sym typeface="Aileron Ultra-Bold"/>
              </a:rPr>
              <a:t>H</a:t>
            </a:r>
            <a:r>
              <a:rPr lang="en-US" sz="2200" b="1" u="none" strike="noStrike">
                <a:solidFill>
                  <a:srgbClr val="FFFFFF"/>
                </a:solidFill>
                <a:latin typeface="Aileron Ultra-Bold"/>
                <a:ea typeface="Aileron Ultra-Bold"/>
                <a:cs typeface="Aileron Ultra-Bold"/>
                <a:sym typeface="Aileron Ultra-Bold"/>
              </a:rPr>
              <a:t>ot Reload</a:t>
            </a:r>
          </a:p>
        </p:txBody>
      </p:sp>
      <p:sp>
        <p:nvSpPr>
          <p:cNvPr id="18" name="TextBox 18"/>
          <p:cNvSpPr txBox="1"/>
          <p:nvPr/>
        </p:nvSpPr>
        <p:spPr>
          <a:xfrm>
            <a:off x="1945316" y="2622353"/>
            <a:ext cx="3346695" cy="372743"/>
          </a:xfrm>
          <a:prstGeom prst="rect">
            <a:avLst/>
          </a:prstGeom>
        </p:spPr>
        <p:txBody>
          <a:bodyPr lIns="0" tIns="0" rIns="0" bIns="0" rtlCol="0" anchor="t">
            <a:spAutoFit/>
          </a:bodyPr>
          <a:lstStyle/>
          <a:p>
            <a:pPr algn="ctr">
              <a:lnSpc>
                <a:spcPts val="3080"/>
              </a:lnSpc>
            </a:pPr>
            <a:r>
              <a:rPr lang="en-US" sz="2200" b="1">
                <a:solidFill>
                  <a:srgbClr val="FFFFFF"/>
                </a:solidFill>
                <a:latin typeface="Aileron Ultra-Bold"/>
                <a:ea typeface="Aileron Ultra-Bold"/>
                <a:cs typeface="Aileron Ultra-Bold"/>
                <a:sym typeface="Aileron Ultra-Bold"/>
              </a:rPr>
              <a:t>Framework dari Google</a:t>
            </a:r>
          </a:p>
        </p:txBody>
      </p:sp>
      <p:sp>
        <p:nvSpPr>
          <p:cNvPr id="19" name="TextBox 19"/>
          <p:cNvSpPr txBox="1"/>
          <p:nvPr/>
        </p:nvSpPr>
        <p:spPr>
          <a:xfrm>
            <a:off x="7852636" y="3219886"/>
            <a:ext cx="6096085" cy="1471295"/>
          </a:xfrm>
          <a:prstGeom prst="rect">
            <a:avLst/>
          </a:prstGeom>
        </p:spPr>
        <p:txBody>
          <a:bodyPr lIns="0" tIns="0" rIns="0" bIns="0" rtlCol="0" anchor="t">
            <a:spAutoFit/>
          </a:bodyPr>
          <a:lstStyle/>
          <a:p>
            <a:pPr marL="367031" lvl="1" indent="-183515" algn="l">
              <a:lnSpc>
                <a:spcPts val="2380"/>
              </a:lnSpc>
              <a:buFont typeface="Arial"/>
              <a:buChar char="•"/>
            </a:pPr>
            <a:r>
              <a:rPr lang="en-US" sz="1700" b="1">
                <a:solidFill>
                  <a:srgbClr val="0E2F5F"/>
                </a:solidFill>
                <a:latin typeface="Aileron Ultra-Bold"/>
                <a:ea typeface="Aileron Ultra-Bold"/>
                <a:cs typeface="Aileron Ultra-Bold"/>
                <a:sym typeface="Aileron Ultra-Bold"/>
              </a:rPr>
              <a:t>Sintaks mudah dipahami.</a:t>
            </a:r>
          </a:p>
          <a:p>
            <a:pPr marL="367031" lvl="1" indent="-183515" algn="l">
              <a:lnSpc>
                <a:spcPts val="2380"/>
              </a:lnSpc>
              <a:buFont typeface="Arial"/>
              <a:buChar char="•"/>
            </a:pPr>
            <a:r>
              <a:rPr lang="en-US" sz="1700" b="1">
                <a:solidFill>
                  <a:srgbClr val="0E2F5F"/>
                </a:solidFill>
                <a:latin typeface="Aileron Ultra-Bold"/>
                <a:ea typeface="Aileron Ultra-Bold"/>
                <a:cs typeface="Aileron Ultra-Bold"/>
                <a:sym typeface="Aileron Ultra-Bold"/>
              </a:rPr>
              <a:t>Mendukung object-oriented &amp; asynchronous  programming.</a:t>
            </a:r>
          </a:p>
          <a:p>
            <a:pPr marL="367031" lvl="1" indent="-183515" algn="l">
              <a:lnSpc>
                <a:spcPts val="2380"/>
              </a:lnSpc>
              <a:buFont typeface="Arial"/>
              <a:buChar char="•"/>
            </a:pPr>
            <a:r>
              <a:rPr lang="en-US" sz="1700" b="1">
                <a:solidFill>
                  <a:srgbClr val="0E2F5F"/>
                </a:solidFill>
                <a:latin typeface="Aileron Ultra-Bold"/>
                <a:ea typeface="Aileron Ultra-Bold"/>
                <a:cs typeface="Aileron Ultra-Bold"/>
                <a:sym typeface="Aileron Ultra-Bold"/>
              </a:rPr>
              <a:t>Performa tinggi, compiled to native ARM code.</a:t>
            </a:r>
          </a:p>
          <a:p>
            <a:pPr algn="l">
              <a:lnSpc>
                <a:spcPts val="2380"/>
              </a:lnSpc>
            </a:pPr>
            <a:endParaRPr lang="en-US" sz="1700" b="1">
              <a:solidFill>
                <a:srgbClr val="0E2F5F"/>
              </a:solidFill>
              <a:latin typeface="Aileron Ultra-Bold"/>
              <a:ea typeface="Aileron Ultra-Bold"/>
              <a:cs typeface="Aileron Ultra-Bold"/>
              <a:sym typeface="Aileron Ultra-Bold"/>
            </a:endParaRPr>
          </a:p>
        </p:txBody>
      </p:sp>
      <p:sp>
        <p:nvSpPr>
          <p:cNvPr id="20" name="TextBox 20"/>
          <p:cNvSpPr txBox="1"/>
          <p:nvPr/>
        </p:nvSpPr>
        <p:spPr>
          <a:xfrm>
            <a:off x="1180994" y="5531985"/>
            <a:ext cx="4919042" cy="1471293"/>
          </a:xfrm>
          <a:prstGeom prst="rect">
            <a:avLst/>
          </a:prstGeom>
        </p:spPr>
        <p:txBody>
          <a:bodyPr lIns="0" tIns="0" rIns="0" bIns="0" rtlCol="0" anchor="t">
            <a:spAutoFit/>
          </a:bodyPr>
          <a:lstStyle/>
          <a:p>
            <a:pPr algn="l">
              <a:lnSpc>
                <a:spcPts val="2380"/>
              </a:lnSpc>
            </a:pPr>
            <a:endParaRPr/>
          </a:p>
          <a:p>
            <a:pPr marL="367048" lvl="1" indent="-183524" algn="l">
              <a:lnSpc>
                <a:spcPts val="2380"/>
              </a:lnSpc>
              <a:buFont typeface="Arial"/>
              <a:buChar char="•"/>
            </a:pPr>
            <a:r>
              <a:rPr lang="en-US" sz="1700" b="1">
                <a:solidFill>
                  <a:srgbClr val="0E2F5F"/>
                </a:solidFill>
                <a:latin typeface="Aileron Ultra-Bold"/>
                <a:ea typeface="Aileron Ultra-Bold"/>
                <a:cs typeface="Aileron Ultra-Bold"/>
                <a:sym typeface="Aileron Ultra-Bold"/>
              </a:rPr>
              <a:t>Perubahan kode langsung terlihat di emulator/device tanpa build ulang penuh.</a:t>
            </a:r>
          </a:p>
          <a:p>
            <a:pPr marL="367048" lvl="1" indent="-183524" algn="l">
              <a:lnSpc>
                <a:spcPts val="2380"/>
              </a:lnSpc>
              <a:buFont typeface="Arial"/>
              <a:buChar char="•"/>
            </a:pPr>
            <a:r>
              <a:rPr lang="en-US" sz="1700" b="1">
                <a:solidFill>
                  <a:srgbClr val="0E2F5F"/>
                </a:solidFill>
                <a:latin typeface="Aileron Ultra-Bold"/>
                <a:ea typeface="Aileron Ultra-Bold"/>
                <a:cs typeface="Aileron Ultra-Bold"/>
                <a:sym typeface="Aileron Ultra-Bold"/>
              </a:rPr>
              <a:t>Mempercepat proses development.</a:t>
            </a:r>
          </a:p>
          <a:p>
            <a:pPr algn="l">
              <a:lnSpc>
                <a:spcPts val="2380"/>
              </a:lnSpc>
            </a:pPr>
            <a:endParaRPr lang="en-US" sz="1700" b="1">
              <a:solidFill>
                <a:srgbClr val="0E2F5F"/>
              </a:solidFill>
              <a:latin typeface="Aileron Ultra-Bold"/>
              <a:ea typeface="Aileron Ultra-Bold"/>
              <a:cs typeface="Aileron Ultra-Bold"/>
              <a:sym typeface="Aileron Ultra-Bold"/>
            </a:endParaRPr>
          </a:p>
        </p:txBody>
      </p:sp>
      <p:sp>
        <p:nvSpPr>
          <p:cNvPr id="21" name="Freeform 21"/>
          <p:cNvSpPr/>
          <p:nvPr/>
        </p:nvSpPr>
        <p:spPr>
          <a:xfrm>
            <a:off x="10574039" y="1028700"/>
            <a:ext cx="1226460" cy="379088"/>
          </a:xfrm>
          <a:custGeom>
            <a:avLst/>
            <a:gdLst/>
            <a:ahLst/>
            <a:cxnLst/>
            <a:rect l="l" t="t" r="r" b="b"/>
            <a:pathLst>
              <a:path w="1226460" h="379088">
                <a:moveTo>
                  <a:pt x="0" y="0"/>
                </a:moveTo>
                <a:lnTo>
                  <a:pt x="1226460" y="0"/>
                </a:lnTo>
                <a:lnTo>
                  <a:pt x="1226460" y="379088"/>
                </a:lnTo>
                <a:lnTo>
                  <a:pt x="0" y="37908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22" name="Group 22"/>
          <p:cNvGrpSpPr/>
          <p:nvPr/>
        </p:nvGrpSpPr>
        <p:grpSpPr>
          <a:xfrm>
            <a:off x="7853909" y="4776906"/>
            <a:ext cx="4917769" cy="665701"/>
            <a:chOff x="0" y="0"/>
            <a:chExt cx="1295215" cy="175329"/>
          </a:xfrm>
        </p:grpSpPr>
        <p:sp>
          <p:nvSpPr>
            <p:cNvPr id="23" name="Freeform 23"/>
            <p:cNvSpPr/>
            <p:nvPr/>
          </p:nvSpPr>
          <p:spPr>
            <a:xfrm>
              <a:off x="0" y="0"/>
              <a:ext cx="1295215" cy="175329"/>
            </a:xfrm>
            <a:custGeom>
              <a:avLst/>
              <a:gdLst/>
              <a:ahLst/>
              <a:cxnLst/>
              <a:rect l="l" t="t" r="r" b="b"/>
              <a:pathLst>
                <a:path w="1295215" h="175329">
                  <a:moveTo>
                    <a:pt x="80288" y="0"/>
                  </a:moveTo>
                  <a:lnTo>
                    <a:pt x="1214927" y="0"/>
                  </a:lnTo>
                  <a:cubicBezTo>
                    <a:pt x="1236221" y="0"/>
                    <a:pt x="1256642" y="8459"/>
                    <a:pt x="1271699" y="23516"/>
                  </a:cubicBezTo>
                  <a:cubicBezTo>
                    <a:pt x="1286756" y="38573"/>
                    <a:pt x="1295215" y="58994"/>
                    <a:pt x="1295215" y="80288"/>
                  </a:cubicBezTo>
                  <a:lnTo>
                    <a:pt x="1295215" y="95041"/>
                  </a:lnTo>
                  <a:cubicBezTo>
                    <a:pt x="1295215" y="116334"/>
                    <a:pt x="1286756" y="136756"/>
                    <a:pt x="1271699" y="151813"/>
                  </a:cubicBezTo>
                  <a:cubicBezTo>
                    <a:pt x="1256642" y="166870"/>
                    <a:pt x="1236221" y="175329"/>
                    <a:pt x="1214927" y="175329"/>
                  </a:cubicBezTo>
                  <a:lnTo>
                    <a:pt x="80288" y="175329"/>
                  </a:lnTo>
                  <a:cubicBezTo>
                    <a:pt x="58994" y="175329"/>
                    <a:pt x="38573" y="166870"/>
                    <a:pt x="23516" y="151813"/>
                  </a:cubicBezTo>
                  <a:cubicBezTo>
                    <a:pt x="8459" y="136756"/>
                    <a:pt x="0" y="116334"/>
                    <a:pt x="0" y="95041"/>
                  </a:cubicBezTo>
                  <a:lnTo>
                    <a:pt x="0" y="80288"/>
                  </a:lnTo>
                  <a:cubicBezTo>
                    <a:pt x="0" y="58994"/>
                    <a:pt x="8459" y="38573"/>
                    <a:pt x="23516" y="23516"/>
                  </a:cubicBezTo>
                  <a:cubicBezTo>
                    <a:pt x="38573" y="8459"/>
                    <a:pt x="58994" y="0"/>
                    <a:pt x="80288" y="0"/>
                  </a:cubicBezTo>
                  <a:close/>
                </a:path>
              </a:pathLst>
            </a:custGeom>
            <a:solidFill>
              <a:srgbClr val="3A577B"/>
            </a:solidFill>
          </p:spPr>
        </p:sp>
        <p:sp>
          <p:nvSpPr>
            <p:cNvPr id="24" name="TextBox 24"/>
            <p:cNvSpPr txBox="1"/>
            <p:nvPr/>
          </p:nvSpPr>
          <p:spPr>
            <a:xfrm>
              <a:off x="0" y="-47625"/>
              <a:ext cx="1295215" cy="222954"/>
            </a:xfrm>
            <a:prstGeom prst="rect">
              <a:avLst/>
            </a:prstGeom>
          </p:spPr>
          <p:txBody>
            <a:bodyPr lIns="50800" tIns="50800" rIns="50800" bIns="50800" rtlCol="0" anchor="ctr"/>
            <a:lstStyle/>
            <a:p>
              <a:pPr algn="ctr">
                <a:lnSpc>
                  <a:spcPts val="2800"/>
                </a:lnSpc>
              </a:pPr>
              <a:endParaRPr/>
            </a:p>
          </p:txBody>
        </p:sp>
      </p:grpSp>
      <p:sp>
        <p:nvSpPr>
          <p:cNvPr id="25" name="TextBox 25"/>
          <p:cNvSpPr txBox="1"/>
          <p:nvPr/>
        </p:nvSpPr>
        <p:spPr>
          <a:xfrm>
            <a:off x="8040317" y="4904384"/>
            <a:ext cx="4590969" cy="372743"/>
          </a:xfrm>
          <a:prstGeom prst="rect">
            <a:avLst/>
          </a:prstGeom>
        </p:spPr>
        <p:txBody>
          <a:bodyPr lIns="0" tIns="0" rIns="0" bIns="0" rtlCol="0" anchor="t">
            <a:spAutoFit/>
          </a:bodyPr>
          <a:lstStyle/>
          <a:p>
            <a:pPr marL="0" lvl="0" indent="0" algn="ctr">
              <a:lnSpc>
                <a:spcPts val="3080"/>
              </a:lnSpc>
              <a:spcBef>
                <a:spcPct val="0"/>
              </a:spcBef>
            </a:pPr>
            <a:r>
              <a:rPr lang="en-US" sz="2200" b="1">
                <a:solidFill>
                  <a:srgbClr val="FFFFFF"/>
                </a:solidFill>
                <a:latin typeface="Aileron Ultra-Bold"/>
                <a:ea typeface="Aileron Ultra-Bold"/>
                <a:cs typeface="Aileron Ultra-Bold"/>
                <a:sym typeface="Aileron Ultra-Bold"/>
              </a:rPr>
              <a:t> UI</a:t>
            </a:r>
            <a:r>
              <a:rPr lang="en-US" sz="2200" b="1" u="none" strike="noStrike">
                <a:solidFill>
                  <a:srgbClr val="FFFFFF"/>
                </a:solidFill>
                <a:latin typeface="Aileron Ultra-Bold"/>
                <a:ea typeface="Aileron Ultra-Bold"/>
                <a:cs typeface="Aileron Ultra-Bold"/>
                <a:sym typeface="Aileron Ultra-Bold"/>
              </a:rPr>
              <a:t> Berbasis Widget</a:t>
            </a:r>
          </a:p>
        </p:txBody>
      </p:sp>
      <p:sp>
        <p:nvSpPr>
          <p:cNvPr id="26" name="TextBox 26"/>
          <p:cNvSpPr txBox="1"/>
          <p:nvPr/>
        </p:nvSpPr>
        <p:spPr>
          <a:xfrm>
            <a:off x="7852636" y="5309510"/>
            <a:ext cx="5757484" cy="1766568"/>
          </a:xfrm>
          <a:prstGeom prst="rect">
            <a:avLst/>
          </a:prstGeom>
        </p:spPr>
        <p:txBody>
          <a:bodyPr lIns="0" tIns="0" rIns="0" bIns="0" rtlCol="0" anchor="t">
            <a:spAutoFit/>
          </a:bodyPr>
          <a:lstStyle/>
          <a:p>
            <a:pPr algn="l">
              <a:lnSpc>
                <a:spcPts val="2380"/>
              </a:lnSpc>
            </a:pPr>
            <a:endParaRPr/>
          </a:p>
          <a:p>
            <a:pPr marL="367048" lvl="1" indent="-183524" algn="l">
              <a:lnSpc>
                <a:spcPts val="2380"/>
              </a:lnSpc>
              <a:buFont typeface="Arial"/>
              <a:buChar char="•"/>
            </a:pPr>
            <a:r>
              <a:rPr lang="en-US" sz="1700" b="1">
                <a:solidFill>
                  <a:srgbClr val="0E2F5F"/>
                </a:solidFill>
                <a:latin typeface="Aileron Ultra-Bold"/>
                <a:ea typeface="Aileron Ultra-Bold"/>
                <a:cs typeface="Aileron Ultra-Bold"/>
                <a:sym typeface="Aileron Ultra-Bold"/>
              </a:rPr>
              <a:t>Semua elemen antarmuka adalah widget.</a:t>
            </a:r>
          </a:p>
          <a:p>
            <a:pPr marL="367048" lvl="1" indent="-183524" algn="l">
              <a:lnSpc>
                <a:spcPts val="2380"/>
              </a:lnSpc>
              <a:buFont typeface="Arial"/>
              <a:buChar char="•"/>
            </a:pPr>
            <a:r>
              <a:rPr lang="en-US" sz="1700" b="1">
                <a:solidFill>
                  <a:srgbClr val="0E2F5F"/>
                </a:solidFill>
                <a:latin typeface="Aileron Ultra-Bold"/>
                <a:ea typeface="Aileron Ultra-Bold"/>
                <a:cs typeface="Aileron Ultra-Bold"/>
                <a:sym typeface="Aileron Ultra-Bold"/>
              </a:rPr>
              <a:t>Sangat fleksibel untuk membuat tampilan modern &amp; responsif. </a:t>
            </a:r>
          </a:p>
          <a:p>
            <a:pPr marL="367048" lvl="1" indent="-183524" algn="l">
              <a:lnSpc>
                <a:spcPts val="2380"/>
              </a:lnSpc>
              <a:buFont typeface="Arial"/>
              <a:buChar char="•"/>
            </a:pPr>
            <a:r>
              <a:rPr lang="en-US" sz="1700" b="1">
                <a:solidFill>
                  <a:srgbClr val="0E2F5F"/>
                </a:solidFill>
                <a:latin typeface="Aileron Ultra-Bold"/>
                <a:ea typeface="Aileron Ultra-Bold"/>
                <a:cs typeface="Aileron Ultra-Bold"/>
                <a:sym typeface="Aileron Ultra-Bold"/>
              </a:rPr>
              <a:t>Mendukung Material Design (Google) dan Cupertino (Apple).</a:t>
            </a:r>
          </a:p>
        </p:txBody>
      </p:sp>
      <p:grpSp>
        <p:nvGrpSpPr>
          <p:cNvPr id="27" name="Group 27"/>
          <p:cNvGrpSpPr/>
          <p:nvPr/>
        </p:nvGrpSpPr>
        <p:grpSpPr>
          <a:xfrm>
            <a:off x="4575566" y="7428503"/>
            <a:ext cx="4917769" cy="665701"/>
            <a:chOff x="0" y="0"/>
            <a:chExt cx="1295215" cy="175329"/>
          </a:xfrm>
        </p:grpSpPr>
        <p:sp>
          <p:nvSpPr>
            <p:cNvPr id="28" name="Freeform 28"/>
            <p:cNvSpPr/>
            <p:nvPr/>
          </p:nvSpPr>
          <p:spPr>
            <a:xfrm>
              <a:off x="0" y="0"/>
              <a:ext cx="1295215" cy="175329"/>
            </a:xfrm>
            <a:custGeom>
              <a:avLst/>
              <a:gdLst/>
              <a:ahLst/>
              <a:cxnLst/>
              <a:rect l="l" t="t" r="r" b="b"/>
              <a:pathLst>
                <a:path w="1295215" h="175329">
                  <a:moveTo>
                    <a:pt x="80288" y="0"/>
                  </a:moveTo>
                  <a:lnTo>
                    <a:pt x="1214927" y="0"/>
                  </a:lnTo>
                  <a:cubicBezTo>
                    <a:pt x="1236221" y="0"/>
                    <a:pt x="1256642" y="8459"/>
                    <a:pt x="1271699" y="23516"/>
                  </a:cubicBezTo>
                  <a:cubicBezTo>
                    <a:pt x="1286756" y="38573"/>
                    <a:pt x="1295215" y="58994"/>
                    <a:pt x="1295215" y="80288"/>
                  </a:cubicBezTo>
                  <a:lnTo>
                    <a:pt x="1295215" y="95041"/>
                  </a:lnTo>
                  <a:cubicBezTo>
                    <a:pt x="1295215" y="116334"/>
                    <a:pt x="1286756" y="136756"/>
                    <a:pt x="1271699" y="151813"/>
                  </a:cubicBezTo>
                  <a:cubicBezTo>
                    <a:pt x="1256642" y="166870"/>
                    <a:pt x="1236221" y="175329"/>
                    <a:pt x="1214927" y="175329"/>
                  </a:cubicBezTo>
                  <a:lnTo>
                    <a:pt x="80288" y="175329"/>
                  </a:lnTo>
                  <a:cubicBezTo>
                    <a:pt x="58994" y="175329"/>
                    <a:pt x="38573" y="166870"/>
                    <a:pt x="23516" y="151813"/>
                  </a:cubicBezTo>
                  <a:cubicBezTo>
                    <a:pt x="8459" y="136756"/>
                    <a:pt x="0" y="116334"/>
                    <a:pt x="0" y="95041"/>
                  </a:cubicBezTo>
                  <a:lnTo>
                    <a:pt x="0" y="80288"/>
                  </a:lnTo>
                  <a:cubicBezTo>
                    <a:pt x="0" y="58994"/>
                    <a:pt x="8459" y="38573"/>
                    <a:pt x="23516" y="23516"/>
                  </a:cubicBezTo>
                  <a:cubicBezTo>
                    <a:pt x="38573" y="8459"/>
                    <a:pt x="58994" y="0"/>
                    <a:pt x="80288" y="0"/>
                  </a:cubicBezTo>
                  <a:close/>
                </a:path>
              </a:pathLst>
            </a:custGeom>
            <a:solidFill>
              <a:srgbClr val="3A577B"/>
            </a:solidFill>
          </p:spPr>
        </p:sp>
        <p:sp>
          <p:nvSpPr>
            <p:cNvPr id="29" name="TextBox 29"/>
            <p:cNvSpPr txBox="1"/>
            <p:nvPr/>
          </p:nvSpPr>
          <p:spPr>
            <a:xfrm>
              <a:off x="0" y="-47625"/>
              <a:ext cx="1295215" cy="222954"/>
            </a:xfrm>
            <a:prstGeom prst="rect">
              <a:avLst/>
            </a:prstGeom>
          </p:spPr>
          <p:txBody>
            <a:bodyPr lIns="50800" tIns="50800" rIns="50800" bIns="50800" rtlCol="0" anchor="ctr"/>
            <a:lstStyle/>
            <a:p>
              <a:pPr algn="ctr">
                <a:lnSpc>
                  <a:spcPts val="2800"/>
                </a:lnSpc>
              </a:pPr>
              <a:endParaRPr/>
            </a:p>
          </p:txBody>
        </p:sp>
      </p:grpSp>
      <p:sp>
        <p:nvSpPr>
          <p:cNvPr id="30" name="TextBox 30"/>
          <p:cNvSpPr txBox="1"/>
          <p:nvPr/>
        </p:nvSpPr>
        <p:spPr>
          <a:xfrm>
            <a:off x="4761974" y="7555982"/>
            <a:ext cx="4590969" cy="372743"/>
          </a:xfrm>
          <a:prstGeom prst="rect">
            <a:avLst/>
          </a:prstGeom>
        </p:spPr>
        <p:txBody>
          <a:bodyPr lIns="0" tIns="0" rIns="0" bIns="0" rtlCol="0" anchor="t">
            <a:spAutoFit/>
          </a:bodyPr>
          <a:lstStyle/>
          <a:p>
            <a:pPr marL="0" lvl="0" indent="0" algn="ctr">
              <a:lnSpc>
                <a:spcPts val="3080"/>
              </a:lnSpc>
              <a:spcBef>
                <a:spcPct val="0"/>
              </a:spcBef>
            </a:pPr>
            <a:r>
              <a:rPr lang="en-US" sz="2200" b="1">
                <a:solidFill>
                  <a:srgbClr val="FFFFFF"/>
                </a:solidFill>
                <a:latin typeface="Aileron Ultra-Bold"/>
                <a:ea typeface="Aileron Ultra-Bold"/>
                <a:cs typeface="Aileron Ultra-Bold"/>
                <a:sym typeface="Aileron Ultra-Bold"/>
              </a:rPr>
              <a:t>Perf</a:t>
            </a:r>
            <a:r>
              <a:rPr lang="en-US" sz="2200" b="1" u="none" strike="noStrike">
                <a:solidFill>
                  <a:srgbClr val="FFFFFF"/>
                </a:solidFill>
                <a:latin typeface="Aileron Ultra-Bold"/>
                <a:ea typeface="Aileron Ultra-Bold"/>
                <a:cs typeface="Aileron Ultra-Bold"/>
                <a:sym typeface="Aileron Ultra-Bold"/>
              </a:rPr>
              <a:t>orma Mendekati Native</a:t>
            </a:r>
          </a:p>
        </p:txBody>
      </p:sp>
      <p:sp>
        <p:nvSpPr>
          <p:cNvPr id="31" name="TextBox 31"/>
          <p:cNvSpPr txBox="1"/>
          <p:nvPr/>
        </p:nvSpPr>
        <p:spPr>
          <a:xfrm>
            <a:off x="2214723" y="8198979"/>
            <a:ext cx="9639455" cy="1766568"/>
          </a:xfrm>
          <a:prstGeom prst="rect">
            <a:avLst/>
          </a:prstGeom>
        </p:spPr>
        <p:txBody>
          <a:bodyPr lIns="0" tIns="0" rIns="0" bIns="0" rtlCol="0" anchor="t">
            <a:spAutoFit/>
          </a:bodyPr>
          <a:lstStyle/>
          <a:p>
            <a:pPr algn="ctr">
              <a:lnSpc>
                <a:spcPts val="2380"/>
              </a:lnSpc>
            </a:pPr>
            <a:endParaRPr/>
          </a:p>
          <a:p>
            <a:pPr algn="ctr">
              <a:lnSpc>
                <a:spcPts val="2380"/>
              </a:lnSpc>
            </a:pPr>
            <a:r>
              <a:rPr lang="en-US" sz="1700" b="1">
                <a:solidFill>
                  <a:srgbClr val="0E2F5F"/>
                </a:solidFill>
                <a:latin typeface="Aileron Ultra-Bold"/>
                <a:ea typeface="Aileron Ultra-Bold"/>
                <a:cs typeface="Aileron Ultra-Bold"/>
                <a:sym typeface="Aileron Ultra-Bold"/>
              </a:rPr>
              <a:t>Rendering engine sendiri (Skia) → tidak bergantung pada komponen UI bawaan OS.</a:t>
            </a:r>
          </a:p>
          <a:p>
            <a:pPr algn="ctr">
              <a:lnSpc>
                <a:spcPts val="2380"/>
              </a:lnSpc>
            </a:pPr>
            <a:r>
              <a:rPr lang="en-US" sz="1700" b="1">
                <a:solidFill>
                  <a:srgbClr val="0E2F5F"/>
                </a:solidFill>
                <a:latin typeface="Aileron Ultra-Bold"/>
                <a:ea typeface="Aileron Ultra-Bold"/>
                <a:cs typeface="Aileron Ultra-Bold"/>
                <a:sym typeface="Aileron Ultra-Bold"/>
              </a:rPr>
              <a:t>Frame rate tinggi (60fps/120fps di device mendukung).</a:t>
            </a:r>
          </a:p>
          <a:p>
            <a:pPr algn="ctr">
              <a:lnSpc>
                <a:spcPts val="2380"/>
              </a:lnSpc>
            </a:pPr>
            <a:r>
              <a:rPr lang="en-US" sz="1700" b="1">
                <a:solidFill>
                  <a:srgbClr val="0E2F5F"/>
                </a:solidFill>
                <a:latin typeface="Aileron Ultra-Bold"/>
                <a:ea typeface="Aileron Ultra-Bold"/>
                <a:cs typeface="Aileron Ultra-Bold"/>
                <a:sym typeface="Aileron Ultra-Bold"/>
              </a:rPr>
              <a:t>Hampir setara dengan aplikasi native.</a:t>
            </a:r>
          </a:p>
          <a:p>
            <a:pPr algn="ctr">
              <a:lnSpc>
                <a:spcPts val="2380"/>
              </a:lnSpc>
            </a:pPr>
            <a:endParaRPr lang="en-US" sz="1700" b="1">
              <a:solidFill>
                <a:srgbClr val="0E2F5F"/>
              </a:solidFill>
              <a:latin typeface="Aileron Ultra-Bold"/>
              <a:ea typeface="Aileron Ultra-Bold"/>
              <a:cs typeface="Aileron Ultra-Bold"/>
              <a:sym typeface="Aileron Ultra-Bold"/>
            </a:endParaRPr>
          </a:p>
          <a:p>
            <a:pPr algn="ctr">
              <a:lnSpc>
                <a:spcPts val="2380"/>
              </a:lnSpc>
            </a:pPr>
            <a:endParaRPr lang="en-US" sz="1700" b="1">
              <a:solidFill>
                <a:srgbClr val="0E2F5F"/>
              </a:solidFill>
              <a:latin typeface="Aileron Ultra-Bold"/>
              <a:ea typeface="Aileron Ultra-Bold"/>
              <a:cs typeface="Aileron Ultra-Bold"/>
              <a:sym typeface="Aileron Ultra-Bold"/>
            </a:endParaRPr>
          </a:p>
        </p:txBody>
      </p:sp>
      <p:sp>
        <p:nvSpPr>
          <p:cNvPr id="33" name="Freeform 13">
            <a:extLst>
              <a:ext uri="{FF2B5EF4-FFF2-40B4-BE49-F238E27FC236}">
                <a16:creationId xmlns:a16="http://schemas.microsoft.com/office/drawing/2014/main" id="{094863A6-01E6-42E8-B3C8-6919D911E314}"/>
              </a:ext>
            </a:extLst>
          </p:cNvPr>
          <p:cNvSpPr/>
          <p:nvPr/>
        </p:nvSpPr>
        <p:spPr>
          <a:xfrm>
            <a:off x="0" y="55915"/>
            <a:ext cx="3352800" cy="896585"/>
          </a:xfrm>
          <a:custGeom>
            <a:avLst/>
            <a:gdLst/>
            <a:ahLst/>
            <a:cxnLst/>
            <a:rect l="l" t="t" r="r" b="b"/>
            <a:pathLst>
              <a:path w="2731623" h="1134540">
                <a:moveTo>
                  <a:pt x="0" y="0"/>
                </a:moveTo>
                <a:lnTo>
                  <a:pt x="2731623" y="0"/>
                </a:lnTo>
                <a:lnTo>
                  <a:pt x="2731623" y="1134540"/>
                </a:lnTo>
                <a:lnTo>
                  <a:pt x="0" y="1134540"/>
                </a:lnTo>
                <a:lnTo>
                  <a:pt x="0" y="0"/>
                </a:lnTo>
                <a:close/>
              </a:path>
            </a:pathLst>
          </a:custGeom>
          <a:blipFill>
            <a:blip r:embed="rId7"/>
            <a:stretch>
              <a:fillRect/>
            </a:stretch>
          </a:blipFill>
        </p:spPr>
        <p:txBody>
          <a:bodyPr/>
          <a:lstStyle/>
          <a:p>
            <a:endParaRPr lang="en-ID" dirty="0"/>
          </a:p>
        </p:txBody>
      </p:sp>
      <p:pic>
        <p:nvPicPr>
          <p:cNvPr id="34" name="Picture 33">
            <a:extLst>
              <a:ext uri="{FF2B5EF4-FFF2-40B4-BE49-F238E27FC236}">
                <a16:creationId xmlns:a16="http://schemas.microsoft.com/office/drawing/2014/main" id="{2D23E1C8-0559-4C54-89D4-972C695D1D35}"/>
              </a:ext>
            </a:extLst>
          </p:cNvPr>
          <p:cNvPicPr>
            <a:picLocks noChangeAspect="1"/>
          </p:cNvPicPr>
          <p:nvPr/>
        </p:nvPicPr>
        <p:blipFill>
          <a:blip r:embed="rId8"/>
          <a:stretch>
            <a:fillRect/>
          </a:stretch>
        </p:blipFill>
        <p:spPr>
          <a:xfrm>
            <a:off x="6766560" y="-22860"/>
            <a:ext cx="2743200" cy="9753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572661" y="2610394"/>
            <a:ext cx="4981539" cy="853328"/>
            <a:chOff x="0" y="0"/>
            <a:chExt cx="1090883" cy="177120"/>
          </a:xfrm>
        </p:grpSpPr>
        <p:sp>
          <p:nvSpPr>
            <p:cNvPr id="3" name="Freeform 3"/>
            <p:cNvSpPr/>
            <p:nvPr/>
          </p:nvSpPr>
          <p:spPr>
            <a:xfrm>
              <a:off x="0" y="0"/>
              <a:ext cx="1090883" cy="177120"/>
            </a:xfrm>
            <a:custGeom>
              <a:avLst/>
              <a:gdLst/>
              <a:ahLst/>
              <a:cxnLst/>
              <a:rect l="l" t="t" r="r" b="b"/>
              <a:pathLst>
                <a:path w="1090883" h="177120">
                  <a:moveTo>
                    <a:pt x="18692" y="0"/>
                  </a:moveTo>
                  <a:lnTo>
                    <a:pt x="1072191" y="0"/>
                  </a:lnTo>
                  <a:cubicBezTo>
                    <a:pt x="1082514" y="0"/>
                    <a:pt x="1090883" y="8368"/>
                    <a:pt x="1090883" y="18692"/>
                  </a:cubicBezTo>
                  <a:lnTo>
                    <a:pt x="1090883" y="158428"/>
                  </a:lnTo>
                  <a:cubicBezTo>
                    <a:pt x="1090883" y="163386"/>
                    <a:pt x="1088913" y="168140"/>
                    <a:pt x="1085408" y="171645"/>
                  </a:cubicBezTo>
                  <a:cubicBezTo>
                    <a:pt x="1081903" y="175151"/>
                    <a:pt x="1077148" y="177120"/>
                    <a:pt x="1072191" y="177120"/>
                  </a:cubicBezTo>
                  <a:lnTo>
                    <a:pt x="18692" y="177120"/>
                  </a:lnTo>
                  <a:cubicBezTo>
                    <a:pt x="8368" y="177120"/>
                    <a:pt x="0" y="168751"/>
                    <a:pt x="0" y="158428"/>
                  </a:cubicBezTo>
                  <a:lnTo>
                    <a:pt x="0" y="18692"/>
                  </a:lnTo>
                  <a:cubicBezTo>
                    <a:pt x="0" y="13734"/>
                    <a:pt x="1969" y="8980"/>
                    <a:pt x="5475" y="5475"/>
                  </a:cubicBezTo>
                  <a:cubicBezTo>
                    <a:pt x="8980" y="1969"/>
                    <a:pt x="13734" y="0"/>
                    <a:pt x="18692" y="0"/>
                  </a:cubicBezTo>
                  <a:close/>
                </a:path>
              </a:pathLst>
            </a:custGeom>
            <a:solidFill>
              <a:srgbClr val="0E2F5F"/>
            </a:solidFill>
          </p:spPr>
        </p:sp>
        <p:sp>
          <p:nvSpPr>
            <p:cNvPr id="4" name="TextBox 4"/>
            <p:cNvSpPr txBox="1"/>
            <p:nvPr/>
          </p:nvSpPr>
          <p:spPr>
            <a:xfrm>
              <a:off x="0" y="-47625"/>
              <a:ext cx="1090883" cy="224745"/>
            </a:xfrm>
            <a:prstGeom prst="rect">
              <a:avLst/>
            </a:prstGeom>
          </p:spPr>
          <p:txBody>
            <a:bodyPr lIns="50800" tIns="50800" rIns="50800" bIns="50800" rtlCol="0" anchor="ctr"/>
            <a:lstStyle/>
            <a:p>
              <a:pPr algn="ctr">
                <a:lnSpc>
                  <a:spcPts val="2800"/>
                </a:lnSpc>
              </a:pPr>
              <a:endParaRPr/>
            </a:p>
          </p:txBody>
        </p:sp>
      </p:grpSp>
      <p:grpSp>
        <p:nvGrpSpPr>
          <p:cNvPr id="5" name="Group 5"/>
          <p:cNvGrpSpPr/>
          <p:nvPr/>
        </p:nvGrpSpPr>
        <p:grpSpPr>
          <a:xfrm>
            <a:off x="15265724" y="8457976"/>
            <a:ext cx="4829892" cy="5894830"/>
            <a:chOff x="0" y="0"/>
            <a:chExt cx="1272070" cy="1552548"/>
          </a:xfrm>
        </p:grpSpPr>
        <p:sp>
          <p:nvSpPr>
            <p:cNvPr id="6" name="Freeform 6"/>
            <p:cNvSpPr/>
            <p:nvPr/>
          </p:nvSpPr>
          <p:spPr>
            <a:xfrm>
              <a:off x="0" y="0"/>
              <a:ext cx="1272070" cy="1552548"/>
            </a:xfrm>
            <a:custGeom>
              <a:avLst/>
              <a:gdLst/>
              <a:ahLst/>
              <a:cxnLst/>
              <a:rect l="l" t="t" r="r" b="b"/>
              <a:pathLst>
                <a:path w="1272070" h="1552548">
                  <a:moveTo>
                    <a:pt x="94572" y="0"/>
                  </a:moveTo>
                  <a:lnTo>
                    <a:pt x="1177498" y="0"/>
                  </a:lnTo>
                  <a:cubicBezTo>
                    <a:pt x="1229729" y="0"/>
                    <a:pt x="1272070" y="42341"/>
                    <a:pt x="1272070" y="94572"/>
                  </a:cubicBezTo>
                  <a:lnTo>
                    <a:pt x="1272070" y="1457976"/>
                  </a:lnTo>
                  <a:cubicBezTo>
                    <a:pt x="1272070" y="1483058"/>
                    <a:pt x="1262106" y="1507113"/>
                    <a:pt x="1244371" y="1524848"/>
                  </a:cubicBezTo>
                  <a:cubicBezTo>
                    <a:pt x="1226635" y="1542584"/>
                    <a:pt x="1202580" y="1552548"/>
                    <a:pt x="1177498" y="1552548"/>
                  </a:cubicBezTo>
                  <a:lnTo>
                    <a:pt x="94572" y="1552548"/>
                  </a:lnTo>
                  <a:cubicBezTo>
                    <a:pt x="69490" y="1552548"/>
                    <a:pt x="45435" y="1542584"/>
                    <a:pt x="27700" y="1524848"/>
                  </a:cubicBezTo>
                  <a:cubicBezTo>
                    <a:pt x="9964" y="1507113"/>
                    <a:pt x="0" y="1483058"/>
                    <a:pt x="0" y="1457976"/>
                  </a:cubicBezTo>
                  <a:lnTo>
                    <a:pt x="0" y="94572"/>
                  </a:lnTo>
                  <a:cubicBezTo>
                    <a:pt x="0" y="69490"/>
                    <a:pt x="9964" y="45435"/>
                    <a:pt x="27700" y="27700"/>
                  </a:cubicBezTo>
                  <a:cubicBezTo>
                    <a:pt x="45435" y="9964"/>
                    <a:pt x="69490" y="0"/>
                    <a:pt x="94572" y="0"/>
                  </a:cubicBezTo>
                  <a:close/>
                </a:path>
              </a:pathLst>
            </a:custGeom>
            <a:solidFill>
              <a:srgbClr val="E1EDFC"/>
            </a:solidFill>
          </p:spPr>
        </p:sp>
        <p:sp>
          <p:nvSpPr>
            <p:cNvPr id="7" name="TextBox 7"/>
            <p:cNvSpPr txBox="1"/>
            <p:nvPr/>
          </p:nvSpPr>
          <p:spPr>
            <a:xfrm>
              <a:off x="0" y="-47625"/>
              <a:ext cx="1272070" cy="1600173"/>
            </a:xfrm>
            <a:prstGeom prst="rect">
              <a:avLst/>
            </a:prstGeom>
          </p:spPr>
          <p:txBody>
            <a:bodyPr lIns="50800" tIns="50800" rIns="50800" bIns="50800" rtlCol="0" anchor="ctr"/>
            <a:lstStyle/>
            <a:p>
              <a:pPr algn="ctr">
                <a:lnSpc>
                  <a:spcPts val="2800"/>
                </a:lnSpc>
              </a:pPr>
              <a:endParaRPr/>
            </a:p>
          </p:txBody>
        </p:sp>
      </p:grpSp>
      <p:sp>
        <p:nvSpPr>
          <p:cNvPr id="8" name="TextBox 8"/>
          <p:cNvSpPr txBox="1"/>
          <p:nvPr/>
        </p:nvSpPr>
        <p:spPr>
          <a:xfrm>
            <a:off x="1028700" y="904875"/>
            <a:ext cx="11009760" cy="1531620"/>
          </a:xfrm>
          <a:prstGeom prst="rect">
            <a:avLst/>
          </a:prstGeom>
        </p:spPr>
        <p:txBody>
          <a:bodyPr lIns="0" tIns="0" rIns="0" bIns="0" rtlCol="0" anchor="t">
            <a:spAutoFit/>
          </a:bodyPr>
          <a:lstStyle/>
          <a:p>
            <a:pPr algn="l">
              <a:lnSpc>
                <a:spcPts val="5715"/>
              </a:lnSpc>
            </a:pPr>
            <a:r>
              <a:rPr lang="en-US" sz="4500" b="1">
                <a:solidFill>
                  <a:srgbClr val="0E2F5F"/>
                </a:solidFill>
                <a:latin typeface="Akzidenz-Grotesk Heavy"/>
                <a:ea typeface="Akzidenz-Grotesk Heavy"/>
                <a:cs typeface="Akzidenz-Grotesk Heavy"/>
                <a:sym typeface="Akzidenz-Grotesk Heavy"/>
              </a:rPr>
              <a:t>Tools yang Dibutuhkan untuk Flutter Development</a:t>
            </a:r>
          </a:p>
        </p:txBody>
      </p:sp>
      <p:sp>
        <p:nvSpPr>
          <p:cNvPr id="9" name="TextBox 9"/>
          <p:cNvSpPr txBox="1"/>
          <p:nvPr/>
        </p:nvSpPr>
        <p:spPr>
          <a:xfrm>
            <a:off x="1284533" y="3526254"/>
            <a:ext cx="11507997" cy="2111373"/>
          </a:xfrm>
          <a:prstGeom prst="rect">
            <a:avLst/>
          </a:prstGeom>
        </p:spPr>
        <p:txBody>
          <a:bodyPr lIns="0" tIns="0" rIns="0" bIns="0" rtlCol="0" anchor="t">
            <a:spAutoFit/>
          </a:bodyPr>
          <a:lstStyle/>
          <a:p>
            <a:pPr marL="431817" lvl="1" indent="-215908" algn="just">
              <a:lnSpc>
                <a:spcPts val="2800"/>
              </a:lnSpc>
              <a:buFont typeface="Arial"/>
              <a:buChar char="•"/>
            </a:pPr>
            <a:r>
              <a:rPr lang="en-US" sz="2000">
                <a:solidFill>
                  <a:srgbClr val="0E2F5F"/>
                </a:solidFill>
                <a:latin typeface="Aileron"/>
                <a:ea typeface="Aileron"/>
                <a:cs typeface="Aileron"/>
                <a:sym typeface="Aileron"/>
              </a:rPr>
              <a:t>Paket utama untuk mengembangkan aplikasi Flutter.</a:t>
            </a:r>
          </a:p>
          <a:p>
            <a:pPr marL="431817" lvl="1" indent="-215908" algn="just">
              <a:lnSpc>
                <a:spcPts val="2800"/>
              </a:lnSpc>
              <a:buFont typeface="Arial"/>
              <a:buChar char="•"/>
            </a:pPr>
            <a:r>
              <a:rPr lang="en-US" sz="2000">
                <a:solidFill>
                  <a:srgbClr val="0E2F5F"/>
                </a:solidFill>
                <a:latin typeface="Aileron"/>
                <a:ea typeface="Aileron"/>
                <a:cs typeface="Aileron"/>
                <a:sym typeface="Aileron"/>
              </a:rPr>
              <a:t>Termasuk:</a:t>
            </a:r>
          </a:p>
          <a:p>
            <a:pPr marL="863633" lvl="2" indent="-287878" algn="just">
              <a:lnSpc>
                <a:spcPts val="2800"/>
              </a:lnSpc>
              <a:buFont typeface="Arial"/>
              <a:buChar char="⚬"/>
            </a:pPr>
            <a:r>
              <a:rPr lang="en-US" sz="2000">
                <a:solidFill>
                  <a:srgbClr val="0E2F5F"/>
                </a:solidFill>
                <a:latin typeface="Aileron"/>
                <a:ea typeface="Aileron"/>
                <a:cs typeface="Aileron"/>
                <a:sym typeface="Aileron"/>
              </a:rPr>
              <a:t>Framework</a:t>
            </a:r>
          </a:p>
          <a:p>
            <a:pPr marL="863633" lvl="2" indent="-287878" algn="just">
              <a:lnSpc>
                <a:spcPts val="2800"/>
              </a:lnSpc>
              <a:buFont typeface="Arial"/>
              <a:buChar char="⚬"/>
            </a:pPr>
            <a:r>
              <a:rPr lang="en-US" sz="2000">
                <a:solidFill>
                  <a:srgbClr val="0E2F5F"/>
                </a:solidFill>
                <a:latin typeface="Aileron"/>
                <a:ea typeface="Aileron"/>
                <a:cs typeface="Aileron"/>
                <a:sym typeface="Aileron"/>
              </a:rPr>
              <a:t>Rendering Engine (Skia)</a:t>
            </a:r>
          </a:p>
          <a:p>
            <a:pPr marL="863633" lvl="2" indent="-287878" algn="just">
              <a:lnSpc>
                <a:spcPts val="2800"/>
              </a:lnSpc>
              <a:buFont typeface="Arial"/>
              <a:buChar char="⚬"/>
            </a:pPr>
            <a:r>
              <a:rPr lang="en-US" sz="2000">
                <a:solidFill>
                  <a:srgbClr val="0E2F5F"/>
                </a:solidFill>
                <a:latin typeface="Aileron"/>
                <a:ea typeface="Aileron"/>
                <a:cs typeface="Aileron"/>
                <a:sym typeface="Aileron"/>
              </a:rPr>
              <a:t>Dart SDK</a:t>
            </a:r>
          </a:p>
          <a:p>
            <a:pPr algn="just">
              <a:lnSpc>
                <a:spcPts val="2800"/>
              </a:lnSpc>
            </a:pPr>
            <a:endParaRPr lang="en-US" sz="2000">
              <a:solidFill>
                <a:srgbClr val="0E2F5F"/>
              </a:solidFill>
              <a:latin typeface="Aileron"/>
              <a:ea typeface="Aileron"/>
              <a:cs typeface="Aileron"/>
              <a:sym typeface="Aileron"/>
            </a:endParaRPr>
          </a:p>
        </p:txBody>
      </p:sp>
      <p:sp>
        <p:nvSpPr>
          <p:cNvPr id="10" name="TextBox 10"/>
          <p:cNvSpPr txBox="1"/>
          <p:nvPr/>
        </p:nvSpPr>
        <p:spPr>
          <a:xfrm>
            <a:off x="9572661" y="3526254"/>
            <a:ext cx="7686639" cy="2816223"/>
          </a:xfrm>
          <a:prstGeom prst="rect">
            <a:avLst/>
          </a:prstGeom>
        </p:spPr>
        <p:txBody>
          <a:bodyPr lIns="0" tIns="0" rIns="0" bIns="0" rtlCol="0" anchor="t">
            <a:spAutoFit/>
          </a:bodyPr>
          <a:lstStyle/>
          <a:p>
            <a:pPr marL="431817" lvl="1" indent="-215908" algn="just">
              <a:lnSpc>
                <a:spcPts val="2800"/>
              </a:lnSpc>
              <a:buFont typeface="Arial"/>
              <a:buChar char="•"/>
            </a:pPr>
            <a:r>
              <a:rPr lang="en-US" sz="2000">
                <a:solidFill>
                  <a:srgbClr val="0E2F5F"/>
                </a:solidFill>
                <a:latin typeface="Aileron"/>
                <a:ea typeface="Aileron"/>
                <a:cs typeface="Aileron"/>
                <a:sym typeface="Aileron"/>
              </a:rPr>
              <a:t>Android Studio</a:t>
            </a:r>
          </a:p>
          <a:p>
            <a:pPr marL="863633" lvl="2" indent="-287878" algn="just">
              <a:lnSpc>
                <a:spcPts val="2800"/>
              </a:lnSpc>
              <a:buFont typeface="Arial"/>
              <a:buChar char="⚬"/>
            </a:pPr>
            <a:r>
              <a:rPr lang="en-US" sz="2000">
                <a:solidFill>
                  <a:srgbClr val="0E2F5F"/>
                </a:solidFill>
                <a:latin typeface="Aileron"/>
                <a:ea typeface="Aileron"/>
                <a:cs typeface="Aileron"/>
                <a:sym typeface="Aileron"/>
              </a:rPr>
              <a:t>IDE resmi dari Google, mendukung Flutter Plugin.</a:t>
            </a:r>
          </a:p>
          <a:p>
            <a:pPr marL="863633" lvl="2" indent="-287878" algn="just">
              <a:lnSpc>
                <a:spcPts val="2800"/>
              </a:lnSpc>
              <a:buFont typeface="Arial"/>
              <a:buChar char="⚬"/>
            </a:pPr>
            <a:r>
              <a:rPr lang="en-US" sz="2000">
                <a:solidFill>
                  <a:srgbClr val="0E2F5F"/>
                </a:solidFill>
                <a:latin typeface="Aileron"/>
                <a:ea typeface="Aileron"/>
                <a:cs typeface="Aileron"/>
                <a:sym typeface="Aileron"/>
              </a:rPr>
              <a:t>Fitur: UI Designer, Emulator, Debugging.</a:t>
            </a:r>
          </a:p>
          <a:p>
            <a:pPr marL="431817" lvl="1" indent="-215908" algn="just">
              <a:lnSpc>
                <a:spcPts val="2800"/>
              </a:lnSpc>
              <a:buFont typeface="Arial"/>
              <a:buChar char="•"/>
            </a:pPr>
            <a:r>
              <a:rPr lang="en-US" sz="2000">
                <a:solidFill>
                  <a:srgbClr val="0E2F5F"/>
                </a:solidFill>
                <a:latin typeface="Aileron"/>
                <a:ea typeface="Aileron"/>
                <a:cs typeface="Aileron"/>
                <a:sym typeface="Aileron"/>
              </a:rPr>
              <a:t>Visual Studio Code (VS Code)</a:t>
            </a:r>
          </a:p>
          <a:p>
            <a:pPr marL="863633" lvl="2" indent="-287878" algn="just">
              <a:lnSpc>
                <a:spcPts val="2800"/>
              </a:lnSpc>
              <a:buFont typeface="Arial"/>
              <a:buChar char="⚬"/>
            </a:pPr>
            <a:r>
              <a:rPr lang="en-US" sz="2000">
                <a:solidFill>
                  <a:srgbClr val="0E2F5F"/>
                </a:solidFill>
                <a:latin typeface="Aileron"/>
                <a:ea typeface="Aileron"/>
                <a:cs typeface="Aileron"/>
                <a:sym typeface="Aileron"/>
              </a:rPr>
              <a:t>Lebih ringan, fleksibel dengan ekstensi Flutter &amp; Dart.</a:t>
            </a:r>
          </a:p>
          <a:p>
            <a:pPr marL="863633" lvl="2" indent="-287878" algn="just">
              <a:lnSpc>
                <a:spcPts val="2800"/>
              </a:lnSpc>
              <a:buFont typeface="Arial"/>
              <a:buChar char="⚬"/>
            </a:pPr>
            <a:r>
              <a:rPr lang="en-US" sz="2000">
                <a:solidFill>
                  <a:srgbClr val="0E2F5F"/>
                </a:solidFill>
                <a:latin typeface="Aileron"/>
                <a:ea typeface="Aileron"/>
                <a:cs typeface="Aileron"/>
                <a:sym typeface="Aileron"/>
              </a:rPr>
              <a:t>Cocok untuk developer yang suka editor simpel tapi powerful.</a:t>
            </a:r>
          </a:p>
          <a:p>
            <a:pPr algn="just">
              <a:lnSpc>
                <a:spcPts val="2800"/>
              </a:lnSpc>
            </a:pPr>
            <a:endParaRPr lang="en-US" sz="2000">
              <a:solidFill>
                <a:srgbClr val="0E2F5F"/>
              </a:solidFill>
              <a:latin typeface="Aileron"/>
              <a:ea typeface="Aileron"/>
              <a:cs typeface="Aileron"/>
              <a:sym typeface="Aileron"/>
            </a:endParaRPr>
          </a:p>
        </p:txBody>
      </p:sp>
      <p:sp>
        <p:nvSpPr>
          <p:cNvPr id="11" name="Freeform 11"/>
          <p:cNvSpPr/>
          <p:nvPr/>
        </p:nvSpPr>
        <p:spPr>
          <a:xfrm>
            <a:off x="15269920" y="9748533"/>
            <a:ext cx="1226460" cy="379088"/>
          </a:xfrm>
          <a:custGeom>
            <a:avLst/>
            <a:gdLst/>
            <a:ahLst/>
            <a:cxnLst/>
            <a:rect l="l" t="t" r="r" b="b"/>
            <a:pathLst>
              <a:path w="1226460" h="379088">
                <a:moveTo>
                  <a:pt x="0" y="0"/>
                </a:moveTo>
                <a:lnTo>
                  <a:pt x="1226459" y="0"/>
                </a:lnTo>
                <a:lnTo>
                  <a:pt x="1226459" y="379087"/>
                </a:lnTo>
                <a:lnTo>
                  <a:pt x="0" y="3790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2" name="Freeform 12"/>
          <p:cNvSpPr/>
          <p:nvPr/>
        </p:nvSpPr>
        <p:spPr>
          <a:xfrm>
            <a:off x="16720355" y="8832655"/>
            <a:ext cx="960315" cy="960315"/>
          </a:xfrm>
          <a:custGeom>
            <a:avLst/>
            <a:gdLst/>
            <a:ahLst/>
            <a:cxnLst/>
            <a:rect l="l" t="t" r="r" b="b"/>
            <a:pathLst>
              <a:path w="960315" h="960315">
                <a:moveTo>
                  <a:pt x="0" y="0"/>
                </a:moveTo>
                <a:lnTo>
                  <a:pt x="960315" y="0"/>
                </a:lnTo>
                <a:lnTo>
                  <a:pt x="960315" y="960315"/>
                </a:lnTo>
                <a:lnTo>
                  <a:pt x="0" y="9603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3" name="TextBox 13"/>
          <p:cNvSpPr txBox="1"/>
          <p:nvPr/>
        </p:nvSpPr>
        <p:spPr>
          <a:xfrm>
            <a:off x="9853436" y="2857500"/>
            <a:ext cx="4395964" cy="328295"/>
          </a:xfrm>
          <a:prstGeom prst="rect">
            <a:avLst/>
          </a:prstGeom>
        </p:spPr>
        <p:txBody>
          <a:bodyPr wrap="square" lIns="0" tIns="0" rIns="0" bIns="0" rtlCol="0" anchor="t">
            <a:spAutoFit/>
          </a:bodyPr>
          <a:lstStyle/>
          <a:p>
            <a:pPr algn="ctr">
              <a:lnSpc>
                <a:spcPts val="2800"/>
              </a:lnSpc>
              <a:spcBef>
                <a:spcPct val="0"/>
              </a:spcBef>
            </a:pPr>
            <a:r>
              <a:rPr lang="en-US" sz="2000" b="1" dirty="0">
                <a:solidFill>
                  <a:srgbClr val="FFFFFF"/>
                </a:solidFill>
                <a:latin typeface="Aileron Bold"/>
                <a:ea typeface="Aileron Bold"/>
                <a:cs typeface="Aileron Bold"/>
                <a:sym typeface="Aileron Bold"/>
              </a:rPr>
              <a:t>Android Studio </a:t>
            </a:r>
            <a:r>
              <a:rPr lang="en-US" sz="2000" b="1" dirty="0" err="1">
                <a:solidFill>
                  <a:srgbClr val="FFFFFF"/>
                </a:solidFill>
                <a:latin typeface="Aileron Bold"/>
                <a:ea typeface="Aileron Bold"/>
                <a:cs typeface="Aileron Bold"/>
                <a:sym typeface="Aileron Bold"/>
              </a:rPr>
              <a:t>atau</a:t>
            </a:r>
            <a:r>
              <a:rPr lang="en-US" sz="2000" b="1" dirty="0">
                <a:solidFill>
                  <a:srgbClr val="FFFFFF"/>
                </a:solidFill>
                <a:latin typeface="Aileron Bold"/>
                <a:ea typeface="Aileron Bold"/>
                <a:cs typeface="Aileron Bold"/>
                <a:sym typeface="Aileron Bold"/>
              </a:rPr>
              <a:t> VS Code</a:t>
            </a:r>
          </a:p>
        </p:txBody>
      </p:sp>
      <p:grpSp>
        <p:nvGrpSpPr>
          <p:cNvPr id="14" name="Group 14"/>
          <p:cNvGrpSpPr/>
          <p:nvPr/>
        </p:nvGrpSpPr>
        <p:grpSpPr>
          <a:xfrm>
            <a:off x="1284533" y="2514148"/>
            <a:ext cx="4141945" cy="949574"/>
            <a:chOff x="0" y="0"/>
            <a:chExt cx="1090883" cy="177120"/>
          </a:xfrm>
        </p:grpSpPr>
        <p:sp>
          <p:nvSpPr>
            <p:cNvPr id="15" name="Freeform 15"/>
            <p:cNvSpPr/>
            <p:nvPr/>
          </p:nvSpPr>
          <p:spPr>
            <a:xfrm>
              <a:off x="0" y="0"/>
              <a:ext cx="1090883" cy="177120"/>
            </a:xfrm>
            <a:custGeom>
              <a:avLst/>
              <a:gdLst/>
              <a:ahLst/>
              <a:cxnLst/>
              <a:rect l="l" t="t" r="r" b="b"/>
              <a:pathLst>
                <a:path w="1090883" h="177120">
                  <a:moveTo>
                    <a:pt x="18692" y="0"/>
                  </a:moveTo>
                  <a:lnTo>
                    <a:pt x="1072191" y="0"/>
                  </a:lnTo>
                  <a:cubicBezTo>
                    <a:pt x="1082514" y="0"/>
                    <a:pt x="1090883" y="8368"/>
                    <a:pt x="1090883" y="18692"/>
                  </a:cubicBezTo>
                  <a:lnTo>
                    <a:pt x="1090883" y="158428"/>
                  </a:lnTo>
                  <a:cubicBezTo>
                    <a:pt x="1090883" y="163386"/>
                    <a:pt x="1088913" y="168140"/>
                    <a:pt x="1085408" y="171645"/>
                  </a:cubicBezTo>
                  <a:cubicBezTo>
                    <a:pt x="1081903" y="175151"/>
                    <a:pt x="1077148" y="177120"/>
                    <a:pt x="1072191" y="177120"/>
                  </a:cubicBezTo>
                  <a:lnTo>
                    <a:pt x="18692" y="177120"/>
                  </a:lnTo>
                  <a:cubicBezTo>
                    <a:pt x="8368" y="177120"/>
                    <a:pt x="0" y="168751"/>
                    <a:pt x="0" y="158428"/>
                  </a:cubicBezTo>
                  <a:lnTo>
                    <a:pt x="0" y="18692"/>
                  </a:lnTo>
                  <a:cubicBezTo>
                    <a:pt x="0" y="13734"/>
                    <a:pt x="1969" y="8980"/>
                    <a:pt x="5475" y="5475"/>
                  </a:cubicBezTo>
                  <a:cubicBezTo>
                    <a:pt x="8980" y="1969"/>
                    <a:pt x="13734" y="0"/>
                    <a:pt x="18692" y="0"/>
                  </a:cubicBezTo>
                  <a:close/>
                </a:path>
              </a:pathLst>
            </a:custGeom>
            <a:solidFill>
              <a:srgbClr val="0E2F5F"/>
            </a:solidFill>
          </p:spPr>
        </p:sp>
        <p:sp>
          <p:nvSpPr>
            <p:cNvPr id="16" name="TextBox 16"/>
            <p:cNvSpPr txBox="1"/>
            <p:nvPr/>
          </p:nvSpPr>
          <p:spPr>
            <a:xfrm>
              <a:off x="0" y="-47625"/>
              <a:ext cx="1090883" cy="224745"/>
            </a:xfrm>
            <a:prstGeom prst="rect">
              <a:avLst/>
            </a:prstGeom>
          </p:spPr>
          <p:txBody>
            <a:bodyPr lIns="50800" tIns="50800" rIns="50800" bIns="50800" rtlCol="0" anchor="ctr"/>
            <a:lstStyle/>
            <a:p>
              <a:pPr algn="ctr">
                <a:lnSpc>
                  <a:spcPts val="2800"/>
                </a:lnSpc>
              </a:pPr>
              <a:endParaRPr/>
            </a:p>
          </p:txBody>
        </p:sp>
      </p:grpSp>
      <p:sp>
        <p:nvSpPr>
          <p:cNvPr id="17" name="TextBox 17"/>
          <p:cNvSpPr txBox="1"/>
          <p:nvPr/>
        </p:nvSpPr>
        <p:spPr>
          <a:xfrm>
            <a:off x="1905000" y="2841978"/>
            <a:ext cx="2576550" cy="328295"/>
          </a:xfrm>
          <a:prstGeom prst="rect">
            <a:avLst/>
          </a:prstGeom>
        </p:spPr>
        <p:txBody>
          <a:bodyPr wrap="square" lIns="0" tIns="0" rIns="0" bIns="0" rtlCol="0" anchor="t">
            <a:spAutoFit/>
          </a:bodyPr>
          <a:lstStyle/>
          <a:p>
            <a:pPr algn="ctr">
              <a:lnSpc>
                <a:spcPts val="2800"/>
              </a:lnSpc>
              <a:spcBef>
                <a:spcPct val="0"/>
              </a:spcBef>
            </a:pPr>
            <a:r>
              <a:rPr lang="en-US" sz="2000" b="1" dirty="0">
                <a:solidFill>
                  <a:srgbClr val="FFFFFF"/>
                </a:solidFill>
                <a:latin typeface="Aileron Bold"/>
                <a:ea typeface="Aileron Bold"/>
                <a:cs typeface="Aileron Bold"/>
                <a:sym typeface="Aileron Bold"/>
              </a:rPr>
              <a:t>Flutter SDK</a:t>
            </a:r>
          </a:p>
        </p:txBody>
      </p:sp>
      <p:grpSp>
        <p:nvGrpSpPr>
          <p:cNvPr id="18" name="Group 18"/>
          <p:cNvGrpSpPr/>
          <p:nvPr/>
        </p:nvGrpSpPr>
        <p:grpSpPr>
          <a:xfrm>
            <a:off x="9572661" y="6094626"/>
            <a:ext cx="4867519" cy="949574"/>
            <a:chOff x="0" y="0"/>
            <a:chExt cx="1281980" cy="177120"/>
          </a:xfrm>
        </p:grpSpPr>
        <p:sp>
          <p:nvSpPr>
            <p:cNvPr id="19" name="Freeform 19"/>
            <p:cNvSpPr/>
            <p:nvPr/>
          </p:nvSpPr>
          <p:spPr>
            <a:xfrm>
              <a:off x="0" y="0"/>
              <a:ext cx="1281980" cy="177120"/>
            </a:xfrm>
            <a:custGeom>
              <a:avLst/>
              <a:gdLst/>
              <a:ahLst/>
              <a:cxnLst/>
              <a:rect l="l" t="t" r="r" b="b"/>
              <a:pathLst>
                <a:path w="1281980" h="177120">
                  <a:moveTo>
                    <a:pt x="15905" y="0"/>
                  </a:moveTo>
                  <a:lnTo>
                    <a:pt x="1266075" y="0"/>
                  </a:lnTo>
                  <a:cubicBezTo>
                    <a:pt x="1270293" y="0"/>
                    <a:pt x="1274339" y="1676"/>
                    <a:pt x="1277322" y="4659"/>
                  </a:cubicBezTo>
                  <a:cubicBezTo>
                    <a:pt x="1280305" y="7641"/>
                    <a:pt x="1281980" y="11687"/>
                    <a:pt x="1281980" y="15905"/>
                  </a:cubicBezTo>
                  <a:lnTo>
                    <a:pt x="1281980" y="161215"/>
                  </a:lnTo>
                  <a:cubicBezTo>
                    <a:pt x="1281980" y="169999"/>
                    <a:pt x="1274859" y="177120"/>
                    <a:pt x="1266075" y="177120"/>
                  </a:cubicBezTo>
                  <a:lnTo>
                    <a:pt x="15905" y="177120"/>
                  </a:lnTo>
                  <a:cubicBezTo>
                    <a:pt x="7121" y="177120"/>
                    <a:pt x="0" y="169999"/>
                    <a:pt x="0" y="161215"/>
                  </a:cubicBezTo>
                  <a:lnTo>
                    <a:pt x="0" y="15905"/>
                  </a:lnTo>
                  <a:cubicBezTo>
                    <a:pt x="0" y="7121"/>
                    <a:pt x="7121" y="0"/>
                    <a:pt x="15905" y="0"/>
                  </a:cubicBezTo>
                  <a:close/>
                </a:path>
              </a:pathLst>
            </a:custGeom>
            <a:solidFill>
              <a:srgbClr val="0E2F5F"/>
            </a:solidFill>
          </p:spPr>
        </p:sp>
        <p:sp>
          <p:nvSpPr>
            <p:cNvPr id="20" name="TextBox 20"/>
            <p:cNvSpPr txBox="1"/>
            <p:nvPr/>
          </p:nvSpPr>
          <p:spPr>
            <a:xfrm>
              <a:off x="0" y="-47625"/>
              <a:ext cx="1281980" cy="224745"/>
            </a:xfrm>
            <a:prstGeom prst="rect">
              <a:avLst/>
            </a:prstGeom>
          </p:spPr>
          <p:txBody>
            <a:bodyPr lIns="50800" tIns="50800" rIns="50800" bIns="50800" rtlCol="0" anchor="ctr"/>
            <a:lstStyle/>
            <a:p>
              <a:pPr algn="ctr">
                <a:lnSpc>
                  <a:spcPts val="2800"/>
                </a:lnSpc>
              </a:pPr>
              <a:endParaRPr/>
            </a:p>
          </p:txBody>
        </p:sp>
      </p:grpSp>
      <p:sp>
        <p:nvSpPr>
          <p:cNvPr id="21" name="TextBox 21"/>
          <p:cNvSpPr txBox="1"/>
          <p:nvPr/>
        </p:nvSpPr>
        <p:spPr>
          <a:xfrm>
            <a:off x="1155542" y="7121853"/>
            <a:ext cx="11507997" cy="2111373"/>
          </a:xfrm>
          <a:prstGeom prst="rect">
            <a:avLst/>
          </a:prstGeom>
        </p:spPr>
        <p:txBody>
          <a:bodyPr lIns="0" tIns="0" rIns="0" bIns="0" rtlCol="0" anchor="t">
            <a:spAutoFit/>
          </a:bodyPr>
          <a:lstStyle/>
          <a:p>
            <a:pPr marL="431817" lvl="1" indent="-215908" algn="just">
              <a:lnSpc>
                <a:spcPts val="2800"/>
              </a:lnSpc>
              <a:buFont typeface="Arial"/>
              <a:buChar char="•"/>
            </a:pPr>
            <a:r>
              <a:rPr lang="en-US" sz="2000">
                <a:solidFill>
                  <a:srgbClr val="0E2F5F"/>
                </a:solidFill>
                <a:latin typeface="Aileron"/>
                <a:ea typeface="Aileron"/>
                <a:cs typeface="Aileron"/>
                <a:sym typeface="Aileron"/>
              </a:rPr>
              <a:t>Emulator Android → disediakan oleh Android Studio (AVD).</a:t>
            </a:r>
          </a:p>
          <a:p>
            <a:pPr marL="431817" lvl="1" indent="-215908" algn="just">
              <a:lnSpc>
                <a:spcPts val="2800"/>
              </a:lnSpc>
              <a:buFont typeface="Arial"/>
              <a:buChar char="•"/>
            </a:pPr>
            <a:r>
              <a:rPr lang="en-US" sz="2000">
                <a:solidFill>
                  <a:srgbClr val="0E2F5F"/>
                </a:solidFill>
                <a:latin typeface="Aileron"/>
                <a:ea typeface="Aileron"/>
                <a:cs typeface="Aileron"/>
                <a:sym typeface="Aileron"/>
              </a:rPr>
              <a:t>Emulator iOS → tersedia di Xcode (macOS).</a:t>
            </a:r>
          </a:p>
          <a:p>
            <a:pPr marL="431817" lvl="1" indent="-215908" algn="just">
              <a:lnSpc>
                <a:spcPts val="2800"/>
              </a:lnSpc>
              <a:buFont typeface="Arial"/>
              <a:buChar char="•"/>
            </a:pPr>
            <a:r>
              <a:rPr lang="en-US" sz="2000">
                <a:solidFill>
                  <a:srgbClr val="0E2F5F"/>
                </a:solidFill>
                <a:latin typeface="Aileron"/>
                <a:ea typeface="Aileron"/>
                <a:cs typeface="Aileron"/>
                <a:sym typeface="Aileron"/>
              </a:rPr>
              <a:t>Device Fisik</a:t>
            </a:r>
          </a:p>
          <a:p>
            <a:pPr marL="863633" lvl="2" indent="-287878" algn="just">
              <a:lnSpc>
                <a:spcPts val="2800"/>
              </a:lnSpc>
              <a:buFont typeface="Arial"/>
              <a:buChar char="⚬"/>
            </a:pPr>
            <a:r>
              <a:rPr lang="en-US" sz="2000">
                <a:solidFill>
                  <a:srgbClr val="0E2F5F"/>
                </a:solidFill>
                <a:latin typeface="Aileron"/>
                <a:ea typeface="Aileron"/>
                <a:cs typeface="Aileron"/>
                <a:sym typeface="Aileron"/>
              </a:rPr>
              <a:t>Bisa menggunakan USB debugging untuk Android.</a:t>
            </a:r>
          </a:p>
          <a:p>
            <a:pPr marL="863633" lvl="2" indent="-287878" algn="just">
              <a:lnSpc>
                <a:spcPts val="2800"/>
              </a:lnSpc>
              <a:buFont typeface="Arial"/>
              <a:buChar char="⚬"/>
            </a:pPr>
            <a:r>
              <a:rPr lang="en-US" sz="2000">
                <a:solidFill>
                  <a:srgbClr val="0E2F5F"/>
                </a:solidFill>
                <a:latin typeface="Aileron"/>
                <a:ea typeface="Aileron"/>
                <a:cs typeface="Aileron"/>
                <a:sym typeface="Aileron"/>
              </a:rPr>
              <a:t>Untuk iOS butuh akun developer Apple</a:t>
            </a:r>
          </a:p>
          <a:p>
            <a:pPr algn="just">
              <a:lnSpc>
                <a:spcPts val="2800"/>
              </a:lnSpc>
            </a:pPr>
            <a:endParaRPr lang="en-US" sz="2000">
              <a:solidFill>
                <a:srgbClr val="0E2F5F"/>
              </a:solidFill>
              <a:latin typeface="Aileron"/>
              <a:ea typeface="Aileron"/>
              <a:cs typeface="Aileron"/>
              <a:sym typeface="Aileron"/>
            </a:endParaRPr>
          </a:p>
        </p:txBody>
      </p:sp>
      <p:sp>
        <p:nvSpPr>
          <p:cNvPr id="22" name="TextBox 22"/>
          <p:cNvSpPr txBox="1"/>
          <p:nvPr/>
        </p:nvSpPr>
        <p:spPr>
          <a:xfrm>
            <a:off x="9572661" y="7121853"/>
            <a:ext cx="7686639" cy="1406523"/>
          </a:xfrm>
          <a:prstGeom prst="rect">
            <a:avLst/>
          </a:prstGeom>
        </p:spPr>
        <p:txBody>
          <a:bodyPr lIns="0" tIns="0" rIns="0" bIns="0" rtlCol="0" anchor="t">
            <a:spAutoFit/>
          </a:bodyPr>
          <a:lstStyle/>
          <a:p>
            <a:pPr marL="431817" lvl="1" indent="-215908" algn="just">
              <a:lnSpc>
                <a:spcPts val="2800"/>
              </a:lnSpc>
              <a:buFont typeface="Arial"/>
              <a:buChar char="•"/>
            </a:pPr>
            <a:r>
              <a:rPr lang="en-US" sz="2000">
                <a:solidFill>
                  <a:srgbClr val="0E2F5F"/>
                </a:solidFill>
                <a:latin typeface="Aileron"/>
                <a:ea typeface="Aileron"/>
                <a:cs typeface="Aileron"/>
                <a:sym typeface="Aileron"/>
              </a:rPr>
              <a:t>Tidak perlu instal terpisah karena sudah termasuk di Flutter SDK.</a:t>
            </a:r>
          </a:p>
          <a:p>
            <a:pPr marL="431817" lvl="1" indent="-215908" algn="just">
              <a:lnSpc>
                <a:spcPts val="2800"/>
              </a:lnSpc>
              <a:buFont typeface="Arial"/>
              <a:buChar char="•"/>
            </a:pPr>
            <a:r>
              <a:rPr lang="en-US" sz="2000">
                <a:solidFill>
                  <a:srgbClr val="0E2F5F"/>
                </a:solidFill>
                <a:latin typeface="Aileron"/>
                <a:ea typeface="Aileron"/>
                <a:cs typeface="Aileron"/>
                <a:sym typeface="Aileron"/>
              </a:rPr>
              <a:t>Bahasa utama untuk menulis kode Flutter.</a:t>
            </a:r>
          </a:p>
          <a:p>
            <a:pPr algn="just">
              <a:lnSpc>
                <a:spcPts val="2800"/>
              </a:lnSpc>
            </a:pPr>
            <a:endParaRPr lang="en-US" sz="2000">
              <a:solidFill>
                <a:srgbClr val="0E2F5F"/>
              </a:solidFill>
              <a:latin typeface="Aileron"/>
              <a:ea typeface="Aileron"/>
              <a:cs typeface="Aileron"/>
              <a:sym typeface="Aileron"/>
            </a:endParaRPr>
          </a:p>
        </p:txBody>
      </p:sp>
      <p:sp>
        <p:nvSpPr>
          <p:cNvPr id="23" name="TextBox 23"/>
          <p:cNvSpPr txBox="1"/>
          <p:nvPr/>
        </p:nvSpPr>
        <p:spPr>
          <a:xfrm>
            <a:off x="9766350" y="6335563"/>
            <a:ext cx="4127748" cy="349248"/>
          </a:xfrm>
          <a:prstGeom prst="rect">
            <a:avLst/>
          </a:prstGeom>
        </p:spPr>
        <p:txBody>
          <a:bodyPr lIns="0" tIns="0" rIns="0" bIns="0" rtlCol="0" anchor="t">
            <a:spAutoFit/>
          </a:bodyPr>
          <a:lstStyle/>
          <a:p>
            <a:pPr algn="ctr">
              <a:lnSpc>
                <a:spcPts val="2800"/>
              </a:lnSpc>
              <a:spcBef>
                <a:spcPct val="0"/>
              </a:spcBef>
            </a:pPr>
            <a:r>
              <a:rPr lang="en-US" sz="2000" b="1" dirty="0">
                <a:solidFill>
                  <a:srgbClr val="FFFFFF"/>
                </a:solidFill>
                <a:latin typeface="Aileron Bold"/>
                <a:ea typeface="Aileron Bold"/>
                <a:cs typeface="Aileron Bold"/>
                <a:sym typeface="Aileron Bold"/>
              </a:rPr>
              <a:t> Dart SDK (Included in Flutter SDK)</a:t>
            </a:r>
          </a:p>
        </p:txBody>
      </p:sp>
      <p:grpSp>
        <p:nvGrpSpPr>
          <p:cNvPr id="24" name="Group 24"/>
          <p:cNvGrpSpPr/>
          <p:nvPr/>
        </p:nvGrpSpPr>
        <p:grpSpPr>
          <a:xfrm>
            <a:off x="1311747" y="6157755"/>
            <a:ext cx="5286740" cy="964097"/>
            <a:chOff x="0" y="0"/>
            <a:chExt cx="1392392" cy="177120"/>
          </a:xfrm>
        </p:grpSpPr>
        <p:sp>
          <p:nvSpPr>
            <p:cNvPr id="25" name="Freeform 25"/>
            <p:cNvSpPr/>
            <p:nvPr/>
          </p:nvSpPr>
          <p:spPr>
            <a:xfrm>
              <a:off x="0" y="0"/>
              <a:ext cx="1392392" cy="177120"/>
            </a:xfrm>
            <a:custGeom>
              <a:avLst/>
              <a:gdLst/>
              <a:ahLst/>
              <a:cxnLst/>
              <a:rect l="l" t="t" r="r" b="b"/>
              <a:pathLst>
                <a:path w="1392392" h="177120">
                  <a:moveTo>
                    <a:pt x="14644" y="0"/>
                  </a:moveTo>
                  <a:lnTo>
                    <a:pt x="1377748" y="0"/>
                  </a:lnTo>
                  <a:cubicBezTo>
                    <a:pt x="1385836" y="0"/>
                    <a:pt x="1392392" y="6556"/>
                    <a:pt x="1392392" y="14644"/>
                  </a:cubicBezTo>
                  <a:lnTo>
                    <a:pt x="1392392" y="162476"/>
                  </a:lnTo>
                  <a:cubicBezTo>
                    <a:pt x="1392392" y="166360"/>
                    <a:pt x="1390850" y="170085"/>
                    <a:pt x="1388103" y="172831"/>
                  </a:cubicBezTo>
                  <a:cubicBezTo>
                    <a:pt x="1385357" y="175577"/>
                    <a:pt x="1381632" y="177120"/>
                    <a:pt x="1377748" y="177120"/>
                  </a:cubicBezTo>
                  <a:lnTo>
                    <a:pt x="14644" y="177120"/>
                  </a:lnTo>
                  <a:cubicBezTo>
                    <a:pt x="6556" y="177120"/>
                    <a:pt x="0" y="170564"/>
                    <a:pt x="0" y="162476"/>
                  </a:cubicBezTo>
                  <a:lnTo>
                    <a:pt x="0" y="14644"/>
                  </a:lnTo>
                  <a:cubicBezTo>
                    <a:pt x="0" y="6556"/>
                    <a:pt x="6556" y="0"/>
                    <a:pt x="14644" y="0"/>
                  </a:cubicBezTo>
                  <a:close/>
                </a:path>
              </a:pathLst>
            </a:custGeom>
            <a:solidFill>
              <a:srgbClr val="0E2F5F"/>
            </a:solidFill>
          </p:spPr>
        </p:sp>
        <p:sp>
          <p:nvSpPr>
            <p:cNvPr id="26" name="TextBox 26"/>
            <p:cNvSpPr txBox="1"/>
            <p:nvPr/>
          </p:nvSpPr>
          <p:spPr>
            <a:xfrm>
              <a:off x="0" y="-47625"/>
              <a:ext cx="1392392" cy="224745"/>
            </a:xfrm>
            <a:prstGeom prst="rect">
              <a:avLst/>
            </a:prstGeom>
          </p:spPr>
          <p:txBody>
            <a:bodyPr lIns="50800" tIns="50800" rIns="50800" bIns="50800" rtlCol="0" anchor="ctr"/>
            <a:lstStyle/>
            <a:p>
              <a:pPr algn="ctr">
                <a:lnSpc>
                  <a:spcPts val="2800"/>
                </a:lnSpc>
              </a:pPr>
              <a:endParaRPr/>
            </a:p>
          </p:txBody>
        </p:sp>
      </p:grpSp>
      <p:sp>
        <p:nvSpPr>
          <p:cNvPr id="27" name="TextBox 27"/>
          <p:cNvSpPr txBox="1"/>
          <p:nvPr/>
        </p:nvSpPr>
        <p:spPr>
          <a:xfrm>
            <a:off x="1473267" y="6311687"/>
            <a:ext cx="4749105" cy="349248"/>
          </a:xfrm>
          <a:prstGeom prst="rect">
            <a:avLst/>
          </a:prstGeom>
        </p:spPr>
        <p:txBody>
          <a:bodyPr lIns="0" tIns="0" rIns="0" bIns="0" rtlCol="0" anchor="t">
            <a:spAutoFit/>
          </a:bodyPr>
          <a:lstStyle/>
          <a:p>
            <a:pPr algn="ctr">
              <a:lnSpc>
                <a:spcPts val="2800"/>
              </a:lnSpc>
              <a:spcBef>
                <a:spcPct val="0"/>
              </a:spcBef>
            </a:pPr>
            <a:r>
              <a:rPr lang="en-US" sz="2000" b="1" dirty="0">
                <a:solidFill>
                  <a:srgbClr val="FFFFFF"/>
                </a:solidFill>
                <a:latin typeface="Aileron Bold"/>
                <a:ea typeface="Aileron Bold"/>
                <a:cs typeface="Aileron Bold"/>
                <a:sym typeface="Aileron Bold"/>
              </a:rPr>
              <a:t> Emulator Android/iOS </a:t>
            </a:r>
            <a:r>
              <a:rPr lang="en-US" sz="2000" b="1" dirty="0" err="1">
                <a:solidFill>
                  <a:srgbClr val="FFFFFF"/>
                </a:solidFill>
                <a:latin typeface="Aileron Bold"/>
                <a:ea typeface="Aileron Bold"/>
                <a:cs typeface="Aileron Bold"/>
                <a:sym typeface="Aileron Bold"/>
              </a:rPr>
              <a:t>atau</a:t>
            </a:r>
            <a:r>
              <a:rPr lang="en-US" sz="2000" b="1" dirty="0">
                <a:solidFill>
                  <a:srgbClr val="FFFFFF"/>
                </a:solidFill>
                <a:latin typeface="Aileron Bold"/>
                <a:ea typeface="Aileron Bold"/>
                <a:cs typeface="Aileron Bold"/>
                <a:sym typeface="Aileron Bold"/>
              </a:rPr>
              <a:t> Device </a:t>
            </a:r>
            <a:r>
              <a:rPr lang="en-US" sz="2000" b="1" dirty="0" err="1">
                <a:solidFill>
                  <a:srgbClr val="FFFFFF"/>
                </a:solidFill>
                <a:latin typeface="Aileron Bold"/>
                <a:ea typeface="Aileron Bold"/>
                <a:cs typeface="Aileron Bold"/>
                <a:sym typeface="Aileron Bold"/>
              </a:rPr>
              <a:t>Fisik</a:t>
            </a:r>
            <a:endParaRPr lang="en-US" sz="2000" b="1" dirty="0">
              <a:solidFill>
                <a:srgbClr val="FFFFFF"/>
              </a:solidFill>
              <a:latin typeface="Aileron Bold"/>
              <a:ea typeface="Aileron Bold"/>
              <a:cs typeface="Aileron Bold"/>
              <a:sym typeface="Aileron Bold"/>
            </a:endParaRPr>
          </a:p>
        </p:txBody>
      </p:sp>
      <p:sp>
        <p:nvSpPr>
          <p:cNvPr id="29" name="Freeform 13">
            <a:extLst>
              <a:ext uri="{FF2B5EF4-FFF2-40B4-BE49-F238E27FC236}">
                <a16:creationId xmlns:a16="http://schemas.microsoft.com/office/drawing/2014/main" id="{97AC12FF-FC8C-4717-A707-68DCFE3FA21C}"/>
              </a:ext>
            </a:extLst>
          </p:cNvPr>
          <p:cNvSpPr/>
          <p:nvPr/>
        </p:nvSpPr>
        <p:spPr>
          <a:xfrm>
            <a:off x="0" y="55915"/>
            <a:ext cx="3352800" cy="896585"/>
          </a:xfrm>
          <a:custGeom>
            <a:avLst/>
            <a:gdLst/>
            <a:ahLst/>
            <a:cxnLst/>
            <a:rect l="l" t="t" r="r" b="b"/>
            <a:pathLst>
              <a:path w="2731623" h="1134540">
                <a:moveTo>
                  <a:pt x="0" y="0"/>
                </a:moveTo>
                <a:lnTo>
                  <a:pt x="2731623" y="0"/>
                </a:lnTo>
                <a:lnTo>
                  <a:pt x="2731623" y="1134540"/>
                </a:lnTo>
                <a:lnTo>
                  <a:pt x="0" y="1134540"/>
                </a:lnTo>
                <a:lnTo>
                  <a:pt x="0" y="0"/>
                </a:lnTo>
                <a:close/>
              </a:path>
            </a:pathLst>
          </a:custGeom>
          <a:blipFill>
            <a:blip r:embed="rId6"/>
            <a:stretch>
              <a:fillRect/>
            </a:stretch>
          </a:blipFill>
        </p:spPr>
        <p:txBody>
          <a:bodyPr/>
          <a:lstStyle/>
          <a:p>
            <a:endParaRPr lang="en-ID" dirty="0"/>
          </a:p>
        </p:txBody>
      </p:sp>
      <p:pic>
        <p:nvPicPr>
          <p:cNvPr id="30" name="Picture 29">
            <a:extLst>
              <a:ext uri="{FF2B5EF4-FFF2-40B4-BE49-F238E27FC236}">
                <a16:creationId xmlns:a16="http://schemas.microsoft.com/office/drawing/2014/main" id="{F29D3F1E-07EE-4DBD-8D1A-86E8623AD10C}"/>
              </a:ext>
            </a:extLst>
          </p:cNvPr>
          <p:cNvPicPr>
            <a:picLocks noChangeAspect="1"/>
          </p:cNvPicPr>
          <p:nvPr/>
        </p:nvPicPr>
        <p:blipFill>
          <a:blip r:embed="rId7"/>
          <a:stretch>
            <a:fillRect/>
          </a:stretch>
        </p:blipFill>
        <p:spPr>
          <a:xfrm>
            <a:off x="15316200" y="-22860"/>
            <a:ext cx="2743200" cy="9753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373446" y="2570146"/>
            <a:ext cx="18288000" cy="5894830"/>
            <a:chOff x="0" y="0"/>
            <a:chExt cx="4816593" cy="1552548"/>
          </a:xfrm>
        </p:grpSpPr>
        <p:sp>
          <p:nvSpPr>
            <p:cNvPr id="3" name="Freeform 3"/>
            <p:cNvSpPr/>
            <p:nvPr/>
          </p:nvSpPr>
          <p:spPr>
            <a:xfrm>
              <a:off x="0" y="0"/>
              <a:ext cx="4816592" cy="1552548"/>
            </a:xfrm>
            <a:custGeom>
              <a:avLst/>
              <a:gdLst/>
              <a:ahLst/>
              <a:cxnLst/>
              <a:rect l="l" t="t" r="r" b="b"/>
              <a:pathLst>
                <a:path w="4816592" h="1552548">
                  <a:moveTo>
                    <a:pt x="0" y="0"/>
                  </a:moveTo>
                  <a:lnTo>
                    <a:pt x="4816592" y="0"/>
                  </a:lnTo>
                  <a:lnTo>
                    <a:pt x="4816592" y="1552548"/>
                  </a:lnTo>
                  <a:lnTo>
                    <a:pt x="0" y="1552548"/>
                  </a:lnTo>
                  <a:close/>
                </a:path>
              </a:pathLst>
            </a:custGeom>
            <a:solidFill>
              <a:srgbClr val="E1EDFC"/>
            </a:solidFill>
          </p:spPr>
        </p:sp>
        <p:sp>
          <p:nvSpPr>
            <p:cNvPr id="4" name="TextBox 4"/>
            <p:cNvSpPr txBox="1"/>
            <p:nvPr/>
          </p:nvSpPr>
          <p:spPr>
            <a:xfrm>
              <a:off x="0" y="-47625"/>
              <a:ext cx="4816593" cy="1600173"/>
            </a:xfrm>
            <a:prstGeom prst="rect">
              <a:avLst/>
            </a:prstGeom>
          </p:spPr>
          <p:txBody>
            <a:bodyPr lIns="50800" tIns="50800" rIns="50800" bIns="50800" rtlCol="0" anchor="ctr"/>
            <a:lstStyle/>
            <a:p>
              <a:pPr algn="ctr">
                <a:lnSpc>
                  <a:spcPts val="2800"/>
                </a:lnSpc>
              </a:pPr>
              <a:endParaRPr/>
            </a:p>
          </p:txBody>
        </p:sp>
      </p:grpSp>
      <p:sp>
        <p:nvSpPr>
          <p:cNvPr id="5" name="TextBox 5"/>
          <p:cNvSpPr txBox="1"/>
          <p:nvPr/>
        </p:nvSpPr>
        <p:spPr>
          <a:xfrm>
            <a:off x="5203111" y="588580"/>
            <a:ext cx="7881777" cy="1791208"/>
          </a:xfrm>
          <a:prstGeom prst="rect">
            <a:avLst/>
          </a:prstGeom>
        </p:spPr>
        <p:txBody>
          <a:bodyPr lIns="0" tIns="0" rIns="0" bIns="0" rtlCol="0" anchor="t">
            <a:spAutoFit/>
          </a:bodyPr>
          <a:lstStyle/>
          <a:p>
            <a:pPr marL="0" lvl="0" indent="0" algn="ctr">
              <a:lnSpc>
                <a:spcPts val="6730"/>
              </a:lnSpc>
              <a:spcBef>
                <a:spcPct val="0"/>
              </a:spcBef>
            </a:pPr>
            <a:r>
              <a:rPr lang="en-US" sz="5299" b="1">
                <a:solidFill>
                  <a:srgbClr val="0E2F5F"/>
                </a:solidFill>
                <a:latin typeface="Akzidenz-Grotesk Heavy"/>
                <a:ea typeface="Akzidenz-Grotesk Heavy"/>
                <a:cs typeface="Akzidenz-Grotesk Heavy"/>
                <a:sym typeface="Akzidenz-Grotesk Heavy"/>
              </a:rPr>
              <a:t>Ap</a:t>
            </a:r>
            <a:r>
              <a:rPr lang="en-US" sz="5299" b="1" u="none" strike="noStrike">
                <a:solidFill>
                  <a:srgbClr val="0E2F5F"/>
                </a:solidFill>
                <a:latin typeface="Akzidenz-Grotesk Heavy"/>
                <a:ea typeface="Akzidenz-Grotesk Heavy"/>
                <a:cs typeface="Akzidenz-Grotesk Heavy"/>
                <a:sym typeface="Akzidenz-Grotesk Heavy"/>
              </a:rPr>
              <a:t>a itu Dart pada Flutter</a:t>
            </a:r>
          </a:p>
        </p:txBody>
      </p:sp>
      <p:sp>
        <p:nvSpPr>
          <p:cNvPr id="6" name="TextBox 6"/>
          <p:cNvSpPr txBox="1"/>
          <p:nvPr/>
        </p:nvSpPr>
        <p:spPr>
          <a:xfrm>
            <a:off x="1276448" y="3132983"/>
            <a:ext cx="10396402" cy="4702480"/>
          </a:xfrm>
          <a:prstGeom prst="rect">
            <a:avLst/>
          </a:prstGeom>
        </p:spPr>
        <p:txBody>
          <a:bodyPr lIns="0" tIns="0" rIns="0" bIns="0" rtlCol="0" anchor="t">
            <a:spAutoFit/>
          </a:bodyPr>
          <a:lstStyle/>
          <a:p>
            <a:pPr algn="just">
              <a:lnSpc>
                <a:spcPts val="4128"/>
              </a:lnSpc>
            </a:pPr>
            <a:r>
              <a:rPr lang="en-US" sz="2948" b="1">
                <a:solidFill>
                  <a:srgbClr val="021828"/>
                </a:solidFill>
                <a:latin typeface="Aileron Bold"/>
                <a:ea typeface="Aileron Bold"/>
                <a:cs typeface="Aileron Bold"/>
                <a:sym typeface="Aileron Bold"/>
              </a:rPr>
              <a:t>Dart adalah merupakan bahasa pemrograman yang dikembangkan oleh google untuk kebutuhan dalam membuat aplikasi android atau mobile, front-end, web, IoT, back-end (CLI), dan Game. Dart menerapkan konsep pemrograman berorientasi objek (OOP) dimana struktur kode berada dalam class yang didalamnya berisi method maupun variabel. Dart sendiri menggunakan C-Style syntax sehingga mekanisme dart mirip dengan bahasa pemrograman C, java, javascript, dan Swift.</a:t>
            </a:r>
          </a:p>
        </p:txBody>
      </p:sp>
      <p:sp>
        <p:nvSpPr>
          <p:cNvPr id="7" name="Freeform 7"/>
          <p:cNvSpPr/>
          <p:nvPr/>
        </p:nvSpPr>
        <p:spPr>
          <a:xfrm>
            <a:off x="16676112" y="6231421"/>
            <a:ext cx="3691868" cy="3691868"/>
          </a:xfrm>
          <a:custGeom>
            <a:avLst/>
            <a:gdLst/>
            <a:ahLst/>
            <a:cxnLst/>
            <a:rect l="l" t="t" r="r" b="b"/>
            <a:pathLst>
              <a:path w="3691868" h="3691868">
                <a:moveTo>
                  <a:pt x="0" y="0"/>
                </a:moveTo>
                <a:lnTo>
                  <a:pt x="3691868" y="0"/>
                </a:lnTo>
                <a:lnTo>
                  <a:pt x="3691868" y="3691867"/>
                </a:lnTo>
                <a:lnTo>
                  <a:pt x="0" y="369186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Freeform 8"/>
          <p:cNvSpPr/>
          <p:nvPr/>
        </p:nvSpPr>
        <p:spPr>
          <a:xfrm>
            <a:off x="13506612" y="2875920"/>
            <a:ext cx="647477" cy="647477"/>
          </a:xfrm>
          <a:custGeom>
            <a:avLst/>
            <a:gdLst/>
            <a:ahLst/>
            <a:cxnLst/>
            <a:rect l="l" t="t" r="r" b="b"/>
            <a:pathLst>
              <a:path w="647477" h="647477">
                <a:moveTo>
                  <a:pt x="0" y="0"/>
                </a:moveTo>
                <a:lnTo>
                  <a:pt x="647476" y="0"/>
                </a:lnTo>
                <a:lnTo>
                  <a:pt x="647476" y="647477"/>
                </a:lnTo>
                <a:lnTo>
                  <a:pt x="0" y="64747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0" name="Freeform 13">
            <a:extLst>
              <a:ext uri="{FF2B5EF4-FFF2-40B4-BE49-F238E27FC236}">
                <a16:creationId xmlns:a16="http://schemas.microsoft.com/office/drawing/2014/main" id="{BE9EAB7C-149E-4F50-BEDB-4BCFAE8DC67F}"/>
              </a:ext>
            </a:extLst>
          </p:cNvPr>
          <p:cNvSpPr/>
          <p:nvPr/>
        </p:nvSpPr>
        <p:spPr>
          <a:xfrm>
            <a:off x="0" y="55915"/>
            <a:ext cx="3352800" cy="896585"/>
          </a:xfrm>
          <a:custGeom>
            <a:avLst/>
            <a:gdLst/>
            <a:ahLst/>
            <a:cxnLst/>
            <a:rect l="l" t="t" r="r" b="b"/>
            <a:pathLst>
              <a:path w="2731623" h="1134540">
                <a:moveTo>
                  <a:pt x="0" y="0"/>
                </a:moveTo>
                <a:lnTo>
                  <a:pt x="2731623" y="0"/>
                </a:lnTo>
                <a:lnTo>
                  <a:pt x="2731623" y="1134540"/>
                </a:lnTo>
                <a:lnTo>
                  <a:pt x="0" y="1134540"/>
                </a:lnTo>
                <a:lnTo>
                  <a:pt x="0" y="0"/>
                </a:lnTo>
                <a:close/>
              </a:path>
            </a:pathLst>
          </a:custGeom>
          <a:blipFill>
            <a:blip r:embed="rId4"/>
            <a:stretch>
              <a:fillRect/>
            </a:stretch>
          </a:blipFill>
        </p:spPr>
        <p:txBody>
          <a:bodyPr/>
          <a:lstStyle/>
          <a:p>
            <a:endParaRPr lang="en-ID" dirty="0"/>
          </a:p>
        </p:txBody>
      </p:sp>
      <p:pic>
        <p:nvPicPr>
          <p:cNvPr id="11" name="Picture 10">
            <a:extLst>
              <a:ext uri="{FF2B5EF4-FFF2-40B4-BE49-F238E27FC236}">
                <a16:creationId xmlns:a16="http://schemas.microsoft.com/office/drawing/2014/main" id="{CF2ADDF7-ACA2-4EED-9D50-900EBD30E2A9}"/>
              </a:ext>
            </a:extLst>
          </p:cNvPr>
          <p:cNvPicPr>
            <a:picLocks noChangeAspect="1"/>
          </p:cNvPicPr>
          <p:nvPr/>
        </p:nvPicPr>
        <p:blipFill>
          <a:blip r:embed="rId5"/>
          <a:stretch>
            <a:fillRect/>
          </a:stretch>
        </p:blipFill>
        <p:spPr>
          <a:xfrm>
            <a:off x="15316200" y="-22860"/>
            <a:ext cx="2743200" cy="9753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947415"/>
            <a:ext cx="18288000" cy="5894830"/>
            <a:chOff x="0" y="0"/>
            <a:chExt cx="4816593" cy="1552548"/>
          </a:xfrm>
        </p:grpSpPr>
        <p:sp>
          <p:nvSpPr>
            <p:cNvPr id="3" name="Freeform 3"/>
            <p:cNvSpPr/>
            <p:nvPr/>
          </p:nvSpPr>
          <p:spPr>
            <a:xfrm>
              <a:off x="0" y="0"/>
              <a:ext cx="4816592" cy="1552548"/>
            </a:xfrm>
            <a:custGeom>
              <a:avLst/>
              <a:gdLst/>
              <a:ahLst/>
              <a:cxnLst/>
              <a:rect l="l" t="t" r="r" b="b"/>
              <a:pathLst>
                <a:path w="4816592" h="1552548">
                  <a:moveTo>
                    <a:pt x="0" y="0"/>
                  </a:moveTo>
                  <a:lnTo>
                    <a:pt x="4816592" y="0"/>
                  </a:lnTo>
                  <a:lnTo>
                    <a:pt x="4816592" y="1552548"/>
                  </a:lnTo>
                  <a:lnTo>
                    <a:pt x="0" y="1552548"/>
                  </a:lnTo>
                  <a:close/>
                </a:path>
              </a:pathLst>
            </a:custGeom>
            <a:solidFill>
              <a:srgbClr val="E1EDFC"/>
            </a:solidFill>
          </p:spPr>
        </p:sp>
        <p:sp>
          <p:nvSpPr>
            <p:cNvPr id="4" name="TextBox 4"/>
            <p:cNvSpPr txBox="1"/>
            <p:nvPr/>
          </p:nvSpPr>
          <p:spPr>
            <a:xfrm>
              <a:off x="0" y="-47625"/>
              <a:ext cx="4816593" cy="1600173"/>
            </a:xfrm>
            <a:prstGeom prst="rect">
              <a:avLst/>
            </a:prstGeom>
          </p:spPr>
          <p:txBody>
            <a:bodyPr lIns="50800" tIns="50800" rIns="50800" bIns="50800" rtlCol="0" anchor="ctr"/>
            <a:lstStyle/>
            <a:p>
              <a:pPr algn="ctr">
                <a:lnSpc>
                  <a:spcPts val="2800"/>
                </a:lnSpc>
              </a:pPr>
              <a:endParaRPr/>
            </a:p>
          </p:txBody>
        </p:sp>
      </p:grpSp>
      <p:sp>
        <p:nvSpPr>
          <p:cNvPr id="5" name="TextBox 5"/>
          <p:cNvSpPr txBox="1"/>
          <p:nvPr/>
        </p:nvSpPr>
        <p:spPr>
          <a:xfrm>
            <a:off x="5203111" y="588580"/>
            <a:ext cx="7881777" cy="1791208"/>
          </a:xfrm>
          <a:prstGeom prst="rect">
            <a:avLst/>
          </a:prstGeom>
        </p:spPr>
        <p:txBody>
          <a:bodyPr lIns="0" tIns="0" rIns="0" bIns="0" rtlCol="0" anchor="t">
            <a:spAutoFit/>
          </a:bodyPr>
          <a:lstStyle/>
          <a:p>
            <a:pPr marL="0" lvl="0" indent="0" algn="ctr">
              <a:lnSpc>
                <a:spcPts val="6730"/>
              </a:lnSpc>
              <a:spcBef>
                <a:spcPct val="0"/>
              </a:spcBef>
            </a:pPr>
            <a:r>
              <a:rPr lang="en-US" sz="5299" b="1">
                <a:solidFill>
                  <a:srgbClr val="0E2F5F"/>
                </a:solidFill>
                <a:latin typeface="Akzidenz-Grotesk Heavy"/>
                <a:ea typeface="Akzidenz-Grotesk Heavy"/>
                <a:cs typeface="Akzidenz-Grotesk Heavy"/>
                <a:sym typeface="Akzidenz-Grotesk Heavy"/>
              </a:rPr>
              <a:t>Ap</a:t>
            </a:r>
            <a:r>
              <a:rPr lang="en-US" sz="5299" b="1" u="none" strike="noStrike">
                <a:solidFill>
                  <a:srgbClr val="0E2F5F"/>
                </a:solidFill>
                <a:latin typeface="Akzidenz-Grotesk Heavy"/>
                <a:ea typeface="Akzidenz-Grotesk Heavy"/>
                <a:cs typeface="Akzidenz-Grotesk Heavy"/>
                <a:sym typeface="Akzidenz-Grotesk Heavy"/>
              </a:rPr>
              <a:t>a itu Dart pada Flutter</a:t>
            </a:r>
          </a:p>
        </p:txBody>
      </p:sp>
      <p:sp>
        <p:nvSpPr>
          <p:cNvPr id="6" name="TextBox 6"/>
          <p:cNvSpPr txBox="1"/>
          <p:nvPr/>
        </p:nvSpPr>
        <p:spPr>
          <a:xfrm>
            <a:off x="2559146" y="3056222"/>
            <a:ext cx="13621177" cy="2087278"/>
          </a:xfrm>
          <a:prstGeom prst="rect">
            <a:avLst/>
          </a:prstGeom>
        </p:spPr>
        <p:txBody>
          <a:bodyPr lIns="0" tIns="0" rIns="0" bIns="0" rtlCol="0" anchor="t">
            <a:spAutoFit/>
          </a:bodyPr>
          <a:lstStyle/>
          <a:p>
            <a:pPr algn="just">
              <a:lnSpc>
                <a:spcPts val="4128"/>
              </a:lnSpc>
            </a:pPr>
            <a:r>
              <a:rPr lang="en-US" sz="2948" b="1">
                <a:solidFill>
                  <a:srgbClr val="021828"/>
                </a:solidFill>
                <a:latin typeface="Aileron Bold"/>
                <a:ea typeface="Aileron Bold"/>
                <a:cs typeface="Aileron Bold"/>
                <a:sym typeface="Aileron Bold"/>
              </a:rPr>
              <a:t>Tipe bahasa pemrograman dart berupa Statically Typed dimana tipe dari variabel diketahui ketika proses compile, ketika membangun aplikasi mobile, dart dicompile kedalam bahasa native agar dapat berjalan di mobile, lalu di transpiler ke javascript agar dapat berjalan di browser.</a:t>
            </a:r>
          </a:p>
        </p:txBody>
      </p:sp>
      <p:sp>
        <p:nvSpPr>
          <p:cNvPr id="7" name="TextBox 7"/>
          <p:cNvSpPr txBox="1"/>
          <p:nvPr/>
        </p:nvSpPr>
        <p:spPr>
          <a:xfrm>
            <a:off x="2559146" y="5552517"/>
            <a:ext cx="13798539" cy="3135028"/>
          </a:xfrm>
          <a:prstGeom prst="rect">
            <a:avLst/>
          </a:prstGeom>
        </p:spPr>
        <p:txBody>
          <a:bodyPr lIns="0" tIns="0" rIns="0" bIns="0" rtlCol="0" anchor="t">
            <a:spAutoFit/>
          </a:bodyPr>
          <a:lstStyle/>
          <a:p>
            <a:pPr algn="just">
              <a:lnSpc>
                <a:spcPts val="4128"/>
              </a:lnSpc>
            </a:pPr>
            <a:r>
              <a:rPr lang="en-US" sz="2948" b="1">
                <a:solidFill>
                  <a:srgbClr val="021828"/>
                </a:solidFill>
                <a:latin typeface="Aileron Bold"/>
                <a:ea typeface="Aileron Bold"/>
                <a:cs typeface="Aileron Bold"/>
                <a:sym typeface="Aileron Bold"/>
              </a:rPr>
              <a:t>Transpiler bisa diartikan sebagai source-to-source compiler , yaitu sebuah compiler yang mengambil source code suatu program yang di tulis menggunakan suatu bahasa pemrograman sebagai input dan menghasilkan source code yang equivalent dalam bahasa pemrograman lainnya Dart diterapkan pada framework flutter yang merupakan framework untuk membuat aplikasi mobile yang saat ini ramai diperbincangkan.</a:t>
            </a:r>
          </a:p>
        </p:txBody>
      </p:sp>
      <p:sp>
        <p:nvSpPr>
          <p:cNvPr id="9" name="Freeform 13">
            <a:extLst>
              <a:ext uri="{FF2B5EF4-FFF2-40B4-BE49-F238E27FC236}">
                <a16:creationId xmlns:a16="http://schemas.microsoft.com/office/drawing/2014/main" id="{8AED49AE-0CA1-440B-8D37-C01A5E6AB81B}"/>
              </a:ext>
            </a:extLst>
          </p:cNvPr>
          <p:cNvSpPr/>
          <p:nvPr/>
        </p:nvSpPr>
        <p:spPr>
          <a:xfrm>
            <a:off x="0" y="55915"/>
            <a:ext cx="3352800" cy="896585"/>
          </a:xfrm>
          <a:custGeom>
            <a:avLst/>
            <a:gdLst/>
            <a:ahLst/>
            <a:cxnLst/>
            <a:rect l="l" t="t" r="r" b="b"/>
            <a:pathLst>
              <a:path w="2731623" h="1134540">
                <a:moveTo>
                  <a:pt x="0" y="0"/>
                </a:moveTo>
                <a:lnTo>
                  <a:pt x="2731623" y="0"/>
                </a:lnTo>
                <a:lnTo>
                  <a:pt x="2731623" y="1134540"/>
                </a:lnTo>
                <a:lnTo>
                  <a:pt x="0" y="1134540"/>
                </a:lnTo>
                <a:lnTo>
                  <a:pt x="0" y="0"/>
                </a:lnTo>
                <a:close/>
              </a:path>
            </a:pathLst>
          </a:custGeom>
          <a:blipFill>
            <a:blip r:embed="rId2"/>
            <a:stretch>
              <a:fillRect/>
            </a:stretch>
          </a:blipFill>
        </p:spPr>
        <p:txBody>
          <a:bodyPr/>
          <a:lstStyle/>
          <a:p>
            <a:endParaRPr lang="en-ID" dirty="0"/>
          </a:p>
        </p:txBody>
      </p:sp>
      <p:pic>
        <p:nvPicPr>
          <p:cNvPr id="10" name="Picture 9">
            <a:extLst>
              <a:ext uri="{FF2B5EF4-FFF2-40B4-BE49-F238E27FC236}">
                <a16:creationId xmlns:a16="http://schemas.microsoft.com/office/drawing/2014/main" id="{8D9A97FB-BE02-4D83-BE55-BD660258AA92}"/>
              </a:ext>
            </a:extLst>
          </p:cNvPr>
          <p:cNvPicPr>
            <a:picLocks noChangeAspect="1"/>
          </p:cNvPicPr>
          <p:nvPr/>
        </p:nvPicPr>
        <p:blipFill>
          <a:blip r:embed="rId3"/>
          <a:stretch>
            <a:fillRect/>
          </a:stretch>
        </p:blipFill>
        <p:spPr>
          <a:xfrm>
            <a:off x="15316200" y="-22860"/>
            <a:ext cx="2743200" cy="9753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89</TotalTime>
  <Words>943</Words>
  <Application>Microsoft Office PowerPoint</Application>
  <PresentationFormat>Custom</PresentationFormat>
  <Paragraphs>108</Paragraphs>
  <Slides>14</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14</vt:i4>
      </vt:variant>
    </vt:vector>
  </HeadingPairs>
  <TitlesOfParts>
    <vt:vector size="24" baseType="lpstr">
      <vt:lpstr>Calibri</vt:lpstr>
      <vt:lpstr>Aileron Ultra-Bold</vt:lpstr>
      <vt:lpstr>Aileron Heavy</vt:lpstr>
      <vt:lpstr>Arial</vt:lpstr>
      <vt:lpstr>Akzidenz-Grotesk Heavy</vt:lpstr>
      <vt:lpstr>Aileron Bold</vt:lpstr>
      <vt:lpstr>Barlow Condensed Heavy</vt:lpstr>
      <vt:lpstr>Canva Sans Bold</vt:lpstr>
      <vt:lpstr>Aileron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materi 2 pengembangan aplikasi bergerak</dc:title>
  <cp:lastModifiedBy>Marpaung</cp:lastModifiedBy>
  <cp:revision>3</cp:revision>
  <dcterms:created xsi:type="dcterms:W3CDTF">2006-08-16T00:00:00Z</dcterms:created>
  <dcterms:modified xsi:type="dcterms:W3CDTF">2025-12-09T17:12:35Z</dcterms:modified>
  <dc:identifier>DAGwzGAAzjc</dc:identifier>
</cp:coreProperties>
</file>