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2" r:id="rId5"/>
    <p:sldId id="259" r:id="rId6"/>
    <p:sldId id="264" r:id="rId7"/>
    <p:sldId id="260" r:id="rId8"/>
    <p:sldId id="261" r:id="rId9"/>
    <p:sldId id="263"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varScale="1">
        <p:scale>
          <a:sx n="85" d="100"/>
          <a:sy n="85" d="100"/>
        </p:scale>
        <p:origin x="201"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9/17/2025</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9/17/2025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9/17/2025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9/17/2025</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9/17/2025</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9/17/2025</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9/17/2025</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5659" y="670641"/>
            <a:ext cx="11368586" cy="1825096"/>
          </a:xfrm>
        </p:spPr>
        <p:txBody>
          <a:bodyPr>
            <a:normAutofit fontScale="90000"/>
          </a:bodyPr>
          <a:lstStyle/>
          <a:p>
            <a:r>
              <a:rPr lang="en-US" b="1" dirty="0"/>
              <a:t>COURSE</a:t>
            </a:r>
            <a:br>
              <a:rPr lang="en-US" b="1" dirty="0"/>
            </a:br>
            <a:r>
              <a:rPr lang="en-US" b="1" dirty="0"/>
              <a:t>“INTRODUCTION TO LINGUISTICS”</a:t>
            </a:r>
          </a:p>
        </p:txBody>
      </p:sp>
      <p:sp>
        <p:nvSpPr>
          <p:cNvPr id="3" name="Subtitle 2"/>
          <p:cNvSpPr>
            <a:spLocks noGrp="1"/>
          </p:cNvSpPr>
          <p:nvPr>
            <p:ph type="subTitle" idx="1"/>
          </p:nvPr>
        </p:nvSpPr>
        <p:spPr>
          <a:xfrm>
            <a:off x="4959078" y="4925325"/>
            <a:ext cx="6925848" cy="1448179"/>
          </a:xfrm>
        </p:spPr>
        <p:txBody>
          <a:bodyPr>
            <a:normAutofit/>
          </a:bodyPr>
          <a:lstStyle/>
          <a:p>
            <a:r>
              <a:rPr lang="en-US" b="1" dirty="0"/>
              <a:t>ENGLISH EDUCATION STUDY PROGRAM</a:t>
            </a:r>
          </a:p>
          <a:p>
            <a:r>
              <a:rPr lang="en-US" b="1" dirty="0"/>
              <a:t>UNIVERSITAS MUHAMMADIYAH PAREPARE</a:t>
            </a:r>
          </a:p>
          <a:p>
            <a:r>
              <a:rPr lang="en-US" b="1" dirty="0"/>
              <a:t>UNIVERSITAS MUHAMMADIYAH SIDENRENG RAPPANG</a:t>
            </a:r>
          </a:p>
        </p:txBody>
      </p:sp>
      <p:sp>
        <p:nvSpPr>
          <p:cNvPr id="4" name="Subtitle 2"/>
          <p:cNvSpPr txBox="1">
            <a:spLocks/>
          </p:cNvSpPr>
          <p:nvPr/>
        </p:nvSpPr>
        <p:spPr>
          <a:xfrm>
            <a:off x="439001" y="3217506"/>
            <a:ext cx="6646197" cy="685800"/>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1" dirty="0"/>
              <a:t>Presented to the First and Third Semester Students</a:t>
            </a:r>
          </a:p>
        </p:txBody>
      </p:sp>
    </p:spTree>
    <p:extLst>
      <p:ext uri="{BB962C8B-B14F-4D97-AF65-F5344CB8AC3E}">
        <p14:creationId xmlns:p14="http://schemas.microsoft.com/office/powerpoint/2010/main" val="12607471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99460" y="635339"/>
            <a:ext cx="10159442" cy="3816429"/>
          </a:xfrm>
          <a:prstGeom prst="rect">
            <a:avLst/>
          </a:prstGeom>
        </p:spPr>
        <p:txBody>
          <a:bodyPr wrap="square">
            <a:spAutoFit/>
          </a:bodyPr>
          <a:lstStyle/>
          <a:p>
            <a:pPr marL="395288" indent="-395288">
              <a:buNone/>
              <a:tabLst>
                <a:tab pos="3030538" algn="l"/>
              </a:tabLst>
            </a:pPr>
            <a:endParaRPr lang="en-US" sz="1200" b="1" dirty="0"/>
          </a:p>
          <a:p>
            <a:pPr marL="341313" indent="-341313" algn="ctr">
              <a:buNone/>
              <a:tabLst>
                <a:tab pos="2921000" algn="l"/>
                <a:tab pos="3030538" algn="l"/>
              </a:tabLst>
            </a:pPr>
            <a:r>
              <a:rPr lang="en-US" sz="4000" b="1" dirty="0"/>
              <a:t>13. Teaching and Learning Method	</a:t>
            </a:r>
          </a:p>
          <a:p>
            <a:pPr marL="411163" indent="-411163" algn="just">
              <a:buNone/>
              <a:tabLst>
                <a:tab pos="3030538" algn="l"/>
              </a:tabLst>
            </a:pPr>
            <a:r>
              <a:rPr lang="en-US" sz="2800" dirty="0">
                <a:latin typeface="Arial" panose="020B0604020202020204" pitchFamily="34" charset="0"/>
                <a:cs typeface="Arial" panose="020B0604020202020204" pitchFamily="34" charset="0"/>
              </a:rPr>
              <a:t>	</a:t>
            </a:r>
            <a:endParaRPr lang="en-GB" sz="2800" dirty="0">
              <a:latin typeface="Berlin Sans FB" panose="020E0602020502020306" pitchFamily="34" charset="0"/>
            </a:endParaRPr>
          </a:p>
          <a:p>
            <a:pPr marL="109537" algn="ctr"/>
            <a:r>
              <a:rPr lang="en-US" sz="5400" b="1" dirty="0">
                <a:latin typeface="Arial Narrow" panose="020B0606020202030204" pitchFamily="34" charset="0"/>
              </a:rPr>
              <a:t>Group Discussion, Class Presentation, Tasking, Quiz, Assignment, Project-Based Learning</a:t>
            </a:r>
          </a:p>
        </p:txBody>
      </p:sp>
    </p:spTree>
    <p:extLst>
      <p:ext uri="{BB962C8B-B14F-4D97-AF65-F5344CB8AC3E}">
        <p14:creationId xmlns:p14="http://schemas.microsoft.com/office/powerpoint/2010/main" val="2479111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99460" y="635339"/>
            <a:ext cx="10159442" cy="3816429"/>
          </a:xfrm>
          <a:prstGeom prst="rect">
            <a:avLst/>
          </a:prstGeom>
        </p:spPr>
        <p:txBody>
          <a:bodyPr wrap="square">
            <a:spAutoFit/>
          </a:bodyPr>
          <a:lstStyle/>
          <a:p>
            <a:pPr marL="395288" indent="-395288">
              <a:buNone/>
              <a:tabLst>
                <a:tab pos="3030538" algn="l"/>
              </a:tabLst>
            </a:pPr>
            <a:endParaRPr lang="en-US" sz="1200" b="1" dirty="0"/>
          </a:p>
          <a:p>
            <a:pPr marL="341313" indent="-341313" algn="ctr">
              <a:buNone/>
              <a:tabLst>
                <a:tab pos="2921000" algn="l"/>
                <a:tab pos="3030538" algn="l"/>
              </a:tabLst>
            </a:pPr>
            <a:r>
              <a:rPr lang="en-US" sz="4000" b="1" dirty="0"/>
              <a:t>13. Students Learning Activity	</a:t>
            </a:r>
          </a:p>
          <a:p>
            <a:pPr marL="411163" indent="-411163" algn="just">
              <a:buNone/>
              <a:tabLst>
                <a:tab pos="3030538" algn="l"/>
              </a:tabLst>
            </a:pPr>
            <a:r>
              <a:rPr lang="en-US" sz="2800" dirty="0">
                <a:latin typeface="Arial" panose="020B0604020202020204" pitchFamily="34" charset="0"/>
                <a:cs typeface="Arial" panose="020B0604020202020204" pitchFamily="34" charset="0"/>
              </a:rPr>
              <a:t>	</a:t>
            </a:r>
            <a:endParaRPr lang="en-GB" sz="2800" dirty="0">
              <a:latin typeface="Berlin Sans FB" panose="020E0602020502020306" pitchFamily="34" charset="0"/>
            </a:endParaRPr>
          </a:p>
          <a:p>
            <a:pPr marL="109537" algn="ctr"/>
            <a:r>
              <a:rPr lang="en-US" sz="5400" b="1" dirty="0">
                <a:latin typeface="Arial Narrow" panose="020B0606020202030204" pitchFamily="34" charset="0"/>
              </a:rPr>
              <a:t>Searching, Reading, Understanding, Explaining, Discussing, Completing Task, Presenting.</a:t>
            </a:r>
          </a:p>
        </p:txBody>
      </p:sp>
    </p:spTree>
    <p:extLst>
      <p:ext uri="{BB962C8B-B14F-4D97-AF65-F5344CB8AC3E}">
        <p14:creationId xmlns:p14="http://schemas.microsoft.com/office/powerpoint/2010/main" val="2595397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99460" y="635339"/>
            <a:ext cx="10159442" cy="1323439"/>
          </a:xfrm>
          <a:prstGeom prst="rect">
            <a:avLst/>
          </a:prstGeom>
        </p:spPr>
        <p:txBody>
          <a:bodyPr wrap="square">
            <a:spAutoFit/>
          </a:bodyPr>
          <a:lstStyle/>
          <a:p>
            <a:pPr marL="395288" indent="-395288">
              <a:buNone/>
              <a:tabLst>
                <a:tab pos="3030538" algn="l"/>
              </a:tabLst>
            </a:pPr>
            <a:endParaRPr lang="en-US" sz="1200" b="1" dirty="0"/>
          </a:p>
          <a:p>
            <a:pPr marL="341313" indent="-341313" algn="ctr">
              <a:buNone/>
              <a:tabLst>
                <a:tab pos="2921000" algn="l"/>
                <a:tab pos="3030538" algn="l"/>
              </a:tabLst>
            </a:pPr>
            <a:r>
              <a:rPr lang="en-US" sz="4000" b="1" dirty="0"/>
              <a:t>14. Evaluation Aspect	</a:t>
            </a:r>
          </a:p>
          <a:p>
            <a:pPr marL="411163" indent="-411163" algn="just">
              <a:buNone/>
              <a:tabLst>
                <a:tab pos="3030538" algn="l"/>
              </a:tabLst>
            </a:pPr>
            <a:r>
              <a:rPr lang="en-US" sz="2800" dirty="0">
                <a:latin typeface="Arial" panose="020B0604020202020204" pitchFamily="34" charset="0"/>
                <a:cs typeface="Arial" panose="020B0604020202020204" pitchFamily="34" charset="0"/>
              </a:rPr>
              <a:t>	</a:t>
            </a:r>
            <a:endParaRPr lang="en-GB" sz="2800" dirty="0">
              <a:latin typeface="Berlin Sans FB" panose="020E0602020502020306" pitchFamily="34" charset="0"/>
            </a:endParaRPr>
          </a:p>
        </p:txBody>
      </p:sp>
      <p:sp>
        <p:nvSpPr>
          <p:cNvPr id="2" name="Rectangle 1"/>
          <p:cNvSpPr/>
          <p:nvPr/>
        </p:nvSpPr>
        <p:spPr>
          <a:xfrm>
            <a:off x="777923" y="2286325"/>
            <a:ext cx="9880979" cy="2554545"/>
          </a:xfrm>
          <a:prstGeom prst="rect">
            <a:avLst/>
          </a:prstGeom>
        </p:spPr>
        <p:txBody>
          <a:bodyPr wrap="square">
            <a:spAutoFit/>
          </a:bodyPr>
          <a:lstStyle/>
          <a:p>
            <a:pPr marL="514350" indent="-514350">
              <a:buAutoNum type="alphaLcPeriod"/>
              <a:tabLst>
                <a:tab pos="860425" algn="l"/>
                <a:tab pos="4572000" algn="l"/>
              </a:tabLst>
            </a:pPr>
            <a:r>
              <a:rPr lang="en-US" sz="3200" b="1" dirty="0">
                <a:latin typeface="Comic Sans MS" panose="030F0702030302020204" pitchFamily="66" charset="0"/>
              </a:rPr>
              <a:t>Individual Assignment				</a:t>
            </a:r>
          </a:p>
          <a:p>
            <a:pPr marL="514350" indent="-514350">
              <a:buAutoNum type="alphaLcPeriod"/>
              <a:tabLst>
                <a:tab pos="860425" algn="l"/>
                <a:tab pos="4572000" algn="l"/>
              </a:tabLst>
            </a:pPr>
            <a:r>
              <a:rPr lang="en-US" sz="3200" b="1" dirty="0">
                <a:latin typeface="Comic Sans MS" panose="030F0702030302020204" pitchFamily="66" charset="0"/>
              </a:rPr>
              <a:t>Class Participation (Activeness) </a:t>
            </a:r>
          </a:p>
          <a:p>
            <a:pPr marL="514350" indent="-514350">
              <a:buAutoNum type="alphaLcPeriod"/>
              <a:tabLst>
                <a:tab pos="860425" algn="l"/>
                <a:tab pos="4572000" algn="l"/>
              </a:tabLst>
            </a:pPr>
            <a:r>
              <a:rPr lang="en-US" sz="3200" b="1" dirty="0">
                <a:latin typeface="Comic Sans MS" panose="030F0702030302020204" pitchFamily="66" charset="0"/>
              </a:rPr>
              <a:t>Quiz					</a:t>
            </a:r>
          </a:p>
          <a:p>
            <a:pPr marL="463550" indent="-463550">
              <a:buNone/>
              <a:tabLst>
                <a:tab pos="860425" algn="l"/>
                <a:tab pos="4572000" algn="l"/>
              </a:tabLst>
            </a:pPr>
            <a:r>
              <a:rPr lang="en-US" sz="3200" b="1" dirty="0">
                <a:latin typeface="Comic Sans MS" panose="030F0702030302020204" pitchFamily="66" charset="0"/>
              </a:rPr>
              <a:t>d.	Project				</a:t>
            </a:r>
          </a:p>
          <a:p>
            <a:pPr marL="463550" indent="-463550">
              <a:buNone/>
              <a:tabLst>
                <a:tab pos="860425" algn="l"/>
                <a:tab pos="4121150" algn="l"/>
                <a:tab pos="4340225" algn="l"/>
                <a:tab pos="4572000" algn="l"/>
                <a:tab pos="4749800" algn="l"/>
                <a:tab pos="5035550" algn="l"/>
                <a:tab pos="5145088" algn="l"/>
              </a:tabLst>
            </a:pPr>
            <a:r>
              <a:rPr lang="en-US" sz="3200" b="1" dirty="0">
                <a:latin typeface="Comic Sans MS" panose="030F0702030302020204" pitchFamily="66" charset="0"/>
              </a:rPr>
              <a:t>e</a:t>
            </a:r>
            <a:r>
              <a:rPr lang="en-US" sz="3200" b="1">
                <a:latin typeface="Comic Sans MS" panose="030F0702030302020204" pitchFamily="66" charset="0"/>
              </a:rPr>
              <a:t>.</a:t>
            </a:r>
            <a:r>
              <a:rPr lang="en-US" sz="3200" b="1" dirty="0">
                <a:latin typeface="Comic Sans MS" panose="030F0702030302020204" pitchFamily="66" charset="0"/>
              </a:rPr>
              <a:t>	Attendance									</a:t>
            </a:r>
          </a:p>
        </p:txBody>
      </p:sp>
    </p:spTree>
    <p:extLst>
      <p:ext uri="{BB962C8B-B14F-4D97-AF65-F5344CB8AC3E}">
        <p14:creationId xmlns:p14="http://schemas.microsoft.com/office/powerpoint/2010/main" val="805210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72164" y="962885"/>
            <a:ext cx="10159442" cy="1723549"/>
          </a:xfrm>
          <a:prstGeom prst="rect">
            <a:avLst/>
          </a:prstGeom>
        </p:spPr>
        <p:txBody>
          <a:bodyPr wrap="square">
            <a:spAutoFit/>
          </a:bodyPr>
          <a:lstStyle/>
          <a:p>
            <a:pPr marL="395288" indent="-395288">
              <a:buNone/>
              <a:tabLst>
                <a:tab pos="3030538" algn="l"/>
              </a:tabLst>
            </a:pPr>
            <a:endParaRPr lang="en-US" sz="1200" b="1" dirty="0"/>
          </a:p>
          <a:p>
            <a:pPr marL="341313" indent="-341313" algn="ctr">
              <a:buNone/>
              <a:tabLst>
                <a:tab pos="2921000" algn="l"/>
                <a:tab pos="3030538" algn="l"/>
              </a:tabLst>
            </a:pPr>
            <a:r>
              <a:rPr lang="en-US" sz="6600" b="1" dirty="0"/>
              <a:t>THANK YOU</a:t>
            </a:r>
          </a:p>
          <a:p>
            <a:pPr marL="411163" indent="-411163" algn="just">
              <a:buNone/>
              <a:tabLst>
                <a:tab pos="3030538" algn="l"/>
              </a:tabLst>
            </a:pPr>
            <a:r>
              <a:rPr lang="en-US" sz="2800" dirty="0">
                <a:latin typeface="Arial" panose="020B0604020202020204" pitchFamily="34" charset="0"/>
                <a:cs typeface="Arial" panose="020B0604020202020204" pitchFamily="34" charset="0"/>
              </a:rPr>
              <a:t>	</a:t>
            </a:r>
            <a:endParaRPr lang="en-GB" sz="2800" dirty="0">
              <a:latin typeface="Berlin Sans FB" panose="020E0602020502020306" pitchFamily="34" charset="0"/>
            </a:endParaRPr>
          </a:p>
        </p:txBody>
      </p:sp>
    </p:spTree>
    <p:extLst>
      <p:ext uri="{BB962C8B-B14F-4D97-AF65-F5344CB8AC3E}">
        <p14:creationId xmlns:p14="http://schemas.microsoft.com/office/powerpoint/2010/main" val="3682246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1808" y="370390"/>
            <a:ext cx="11368586" cy="1097462"/>
          </a:xfrm>
        </p:spPr>
        <p:txBody>
          <a:bodyPr>
            <a:normAutofit/>
          </a:bodyPr>
          <a:lstStyle/>
          <a:p>
            <a:r>
              <a:rPr lang="en-US" sz="4400" b="1" dirty="0"/>
              <a:t>Lecturing Contract and orientation</a:t>
            </a:r>
          </a:p>
        </p:txBody>
      </p:sp>
      <p:sp>
        <p:nvSpPr>
          <p:cNvPr id="5" name="Subtitle 4"/>
          <p:cNvSpPr>
            <a:spLocks noGrp="1"/>
          </p:cNvSpPr>
          <p:nvPr>
            <p:ph type="subTitle" idx="1"/>
          </p:nvPr>
        </p:nvSpPr>
        <p:spPr>
          <a:xfrm>
            <a:off x="1091701" y="1647658"/>
            <a:ext cx="9448800" cy="685800"/>
          </a:xfrm>
        </p:spPr>
        <p:txBody>
          <a:bodyPr>
            <a:normAutofit/>
          </a:bodyPr>
          <a:lstStyle/>
          <a:p>
            <a:pPr algn="ctr"/>
            <a:r>
              <a:rPr lang="en-US" sz="3600" b="1" i="1" u="sng" dirty="0"/>
              <a:t>Main Points</a:t>
            </a:r>
          </a:p>
        </p:txBody>
      </p:sp>
      <p:sp>
        <p:nvSpPr>
          <p:cNvPr id="6" name="Rectangle 5"/>
          <p:cNvSpPr/>
          <p:nvPr/>
        </p:nvSpPr>
        <p:spPr>
          <a:xfrm>
            <a:off x="786063" y="2513264"/>
            <a:ext cx="10714331" cy="3416320"/>
          </a:xfrm>
          <a:prstGeom prst="rect">
            <a:avLst/>
          </a:prstGeom>
        </p:spPr>
        <p:txBody>
          <a:bodyPr wrap="square">
            <a:spAutoFit/>
          </a:bodyPr>
          <a:lstStyle/>
          <a:p>
            <a:pPr marL="457200" indent="-457200">
              <a:buAutoNum type="arabicPeriod"/>
              <a:tabLst>
                <a:tab pos="3603625" algn="l"/>
                <a:tab pos="3835400" algn="l"/>
              </a:tabLst>
            </a:pPr>
            <a:r>
              <a:rPr lang="en-US" sz="2400" b="1" dirty="0">
                <a:latin typeface="Arial" panose="020B0604020202020204" pitchFamily="34" charset="0"/>
                <a:cs typeface="Arial" panose="020B0604020202020204" pitchFamily="34" charset="0"/>
              </a:rPr>
              <a:t>Course Name	:	Introduction to L</a:t>
            </a:r>
            <a:r>
              <a:rPr lang="id-ID" sz="2400" b="1" dirty="0">
                <a:latin typeface="Arial" panose="020B0604020202020204" pitchFamily="34" charset="0"/>
                <a:cs typeface="Arial" panose="020B0604020202020204" pitchFamily="34" charset="0"/>
              </a:rPr>
              <a:t>i</a:t>
            </a:r>
            <a:r>
              <a:rPr lang="en-US" sz="2400" b="1" dirty="0" err="1">
                <a:latin typeface="Arial" panose="020B0604020202020204" pitchFamily="34" charset="0"/>
                <a:cs typeface="Arial" panose="020B0604020202020204" pitchFamily="34" charset="0"/>
              </a:rPr>
              <a:t>nguistics</a:t>
            </a:r>
            <a:endParaRPr lang="en-US" sz="2400" b="1" dirty="0">
              <a:latin typeface="Arial" panose="020B0604020202020204" pitchFamily="34" charset="0"/>
              <a:cs typeface="Arial" panose="020B0604020202020204" pitchFamily="34" charset="0"/>
            </a:endParaRPr>
          </a:p>
          <a:p>
            <a:pPr marL="457200" indent="-457200">
              <a:buAutoNum type="arabicPeriod"/>
              <a:tabLst>
                <a:tab pos="3603625" algn="l"/>
                <a:tab pos="3835400" algn="l"/>
              </a:tabLst>
            </a:pPr>
            <a:r>
              <a:rPr lang="en-US" sz="2400" b="1" dirty="0">
                <a:latin typeface="Arial" panose="020B0604020202020204" pitchFamily="34" charset="0"/>
                <a:cs typeface="Arial" panose="020B0604020202020204" pitchFamily="34" charset="0"/>
              </a:rPr>
              <a:t>Credit / Course Code	:	2 SKS / MK</a:t>
            </a:r>
            <a:r>
              <a:rPr lang="id-ID" sz="2400" b="1" dirty="0">
                <a:latin typeface="Arial" panose="020B0604020202020204" pitchFamily="34" charset="0"/>
                <a:cs typeface="Arial" panose="020B0604020202020204" pitchFamily="34" charset="0"/>
              </a:rPr>
              <a:t>P110036</a:t>
            </a:r>
            <a:endParaRPr lang="en-US" sz="2400" b="1" dirty="0">
              <a:latin typeface="Arial" panose="020B0604020202020204" pitchFamily="34" charset="0"/>
              <a:cs typeface="Arial" panose="020B0604020202020204" pitchFamily="34" charset="0"/>
            </a:endParaRPr>
          </a:p>
          <a:p>
            <a:pPr marL="457200" indent="-457200">
              <a:buAutoNum type="arabicPeriod"/>
              <a:tabLst>
                <a:tab pos="3603625" algn="l"/>
                <a:tab pos="3835400" algn="l"/>
              </a:tabLst>
            </a:pPr>
            <a:r>
              <a:rPr lang="en-US" sz="2400" b="1" dirty="0">
                <a:latin typeface="Arial" panose="020B0604020202020204" pitchFamily="34" charset="0"/>
                <a:cs typeface="Arial" panose="020B0604020202020204" pitchFamily="34" charset="0"/>
              </a:rPr>
              <a:t>Semester	:	I &amp; III</a:t>
            </a:r>
            <a:r>
              <a:rPr lang="id-ID" sz="2400" b="1" dirty="0">
                <a:latin typeface="Arial" panose="020B0604020202020204" pitchFamily="34" charset="0"/>
                <a:cs typeface="Arial" panose="020B0604020202020204" pitchFamily="34" charset="0"/>
              </a:rPr>
              <a:t> / </a:t>
            </a:r>
            <a:r>
              <a:rPr lang="en-US" sz="2400" b="1" dirty="0">
                <a:latin typeface="Arial" panose="020B0604020202020204" pitchFamily="34" charset="0"/>
                <a:cs typeface="Arial" panose="020B0604020202020204" pitchFamily="34" charset="0"/>
              </a:rPr>
              <a:t>Online</a:t>
            </a:r>
          </a:p>
          <a:p>
            <a:pPr marL="457200" indent="-457200">
              <a:buAutoNum type="arabicPeriod"/>
              <a:tabLst>
                <a:tab pos="3603625" algn="l"/>
                <a:tab pos="3835400" algn="l"/>
              </a:tabLst>
            </a:pPr>
            <a:r>
              <a:rPr lang="en-US" sz="2400" b="1" dirty="0">
                <a:latin typeface="Arial" panose="020B0604020202020204" pitchFamily="34" charset="0"/>
                <a:cs typeface="Arial" panose="020B0604020202020204" pitchFamily="34" charset="0"/>
              </a:rPr>
              <a:t>Duration	:	90 Minutes/Meeting</a:t>
            </a:r>
          </a:p>
          <a:p>
            <a:pPr marL="457200" indent="-457200">
              <a:buAutoNum type="arabicPeriod"/>
              <a:tabLst>
                <a:tab pos="3603625" algn="l"/>
                <a:tab pos="3835400" algn="l"/>
              </a:tabLst>
            </a:pPr>
            <a:r>
              <a:rPr lang="en-US" sz="2400" b="1" dirty="0">
                <a:latin typeface="Arial" panose="020B0604020202020204" pitchFamily="34" charset="0"/>
                <a:cs typeface="Arial" panose="020B0604020202020204" pitchFamily="34" charset="0"/>
              </a:rPr>
              <a:t>Meeting Plan	:	14-16 Meetings</a:t>
            </a:r>
          </a:p>
          <a:p>
            <a:pPr marL="457200" indent="-457200">
              <a:buAutoNum type="arabicPeriod"/>
              <a:tabLst>
                <a:tab pos="3603625" algn="l"/>
                <a:tab pos="3835400" algn="l"/>
              </a:tabLst>
            </a:pPr>
            <a:r>
              <a:rPr lang="en-US" sz="2400" b="1" dirty="0">
                <a:latin typeface="Arial" panose="020B0604020202020204" pitchFamily="34" charset="0"/>
                <a:cs typeface="Arial" panose="020B0604020202020204" pitchFamily="34" charset="0"/>
              </a:rPr>
              <a:t>Schedule	:	Wednesday (13.30 – 15.00)</a:t>
            </a:r>
          </a:p>
          <a:p>
            <a:pPr marL="457200" indent="-457200">
              <a:buAutoNum type="arabicPeriod"/>
              <a:tabLst>
                <a:tab pos="3603625" algn="l"/>
                <a:tab pos="3835400" algn="l"/>
              </a:tabLst>
            </a:pPr>
            <a:r>
              <a:rPr lang="en-US" sz="2400" b="1" dirty="0">
                <a:latin typeface="Arial" panose="020B0604020202020204" pitchFamily="34" charset="0"/>
                <a:cs typeface="Arial" panose="020B0604020202020204" pitchFamily="34" charset="0"/>
              </a:rPr>
              <a:t>Lecturer	:	Dr. Khadijah Maming, </a:t>
            </a:r>
            <a:r>
              <a:rPr lang="en-US" sz="2400" b="1" dirty="0" err="1">
                <a:latin typeface="Arial" panose="020B0604020202020204" pitchFamily="34" charset="0"/>
                <a:cs typeface="Arial" panose="020B0604020202020204" pitchFamily="34" charset="0"/>
              </a:rPr>
              <a:t>S.Pd</a:t>
            </a:r>
            <a:r>
              <a:rPr lang="en-US" sz="2400" b="1" dirty="0">
                <a:latin typeface="Arial" panose="020B0604020202020204" pitchFamily="34" charset="0"/>
                <a:cs typeface="Arial" panose="020B0604020202020204" pitchFamily="34" charset="0"/>
              </a:rPr>
              <a:t>., </a:t>
            </a:r>
            <a:r>
              <a:rPr lang="en-US" sz="2400" b="1" dirty="0" err="1">
                <a:latin typeface="Arial" panose="020B0604020202020204" pitchFamily="34" charset="0"/>
                <a:cs typeface="Arial" panose="020B0604020202020204" pitchFamily="34" charset="0"/>
              </a:rPr>
              <a:t>M.Pd</a:t>
            </a:r>
            <a:r>
              <a:rPr lang="en-US" sz="2400" b="1" dirty="0">
                <a:latin typeface="Arial" panose="020B0604020202020204" pitchFamily="34" charset="0"/>
                <a:cs typeface="Arial" panose="020B0604020202020204" pitchFamily="34" charset="0"/>
              </a:rPr>
              <a:t>./Dr. Sam Hermansyah, </a:t>
            </a:r>
            <a:r>
              <a:rPr lang="en-US" sz="2400" b="1" dirty="0" err="1">
                <a:latin typeface="Arial" panose="020B0604020202020204" pitchFamily="34" charset="0"/>
                <a:cs typeface="Arial" panose="020B0604020202020204" pitchFamily="34" charset="0"/>
              </a:rPr>
              <a:t>S.Pd.I</a:t>
            </a:r>
            <a:r>
              <a:rPr lang="en-US" sz="2400" b="1" dirty="0">
                <a:latin typeface="Arial" panose="020B0604020202020204" pitchFamily="34" charset="0"/>
                <a:cs typeface="Arial" panose="020B0604020202020204" pitchFamily="34" charset="0"/>
              </a:rPr>
              <a:t>., </a:t>
            </a:r>
            <a:r>
              <a:rPr lang="en-US" sz="2400" b="1" dirty="0" err="1">
                <a:latin typeface="Arial" panose="020B0604020202020204" pitchFamily="34" charset="0"/>
                <a:cs typeface="Arial" panose="020B0604020202020204" pitchFamily="34" charset="0"/>
              </a:rPr>
              <a:t>M.Pd</a:t>
            </a:r>
            <a:r>
              <a:rPr lang="en-US" sz="2400" b="1" dirty="0">
                <a:latin typeface="Arial" panose="020B0604020202020204" pitchFamily="34" charset="0"/>
                <a:cs typeface="Arial" panose="020B0604020202020204" pitchFamily="34" charset="0"/>
              </a:rPr>
              <a:t>./Dr. </a:t>
            </a:r>
            <a:r>
              <a:rPr lang="en-US" sz="2400" b="1" dirty="0" err="1">
                <a:latin typeface="Arial" panose="020B0604020202020204" pitchFamily="34" charset="0"/>
                <a:cs typeface="Arial" panose="020B0604020202020204" pitchFamily="34" charset="0"/>
              </a:rPr>
              <a:t>Syawal</a:t>
            </a:r>
            <a:r>
              <a:rPr lang="en-US" sz="2400" b="1" dirty="0">
                <a:latin typeface="Arial" panose="020B0604020202020204" pitchFamily="34" charset="0"/>
                <a:cs typeface="Arial" panose="020B0604020202020204" pitchFamily="34" charset="0"/>
              </a:rPr>
              <a:t>, </a:t>
            </a:r>
            <a:r>
              <a:rPr lang="en-US" sz="2400" b="1" dirty="0" err="1">
                <a:latin typeface="Arial" panose="020B0604020202020204" pitchFamily="34" charset="0"/>
                <a:cs typeface="Arial" panose="020B0604020202020204" pitchFamily="34" charset="0"/>
              </a:rPr>
              <a:t>S.Pd</a:t>
            </a:r>
            <a:r>
              <a:rPr lang="en-US" sz="2400" b="1" dirty="0">
                <a:latin typeface="Arial" panose="020B0604020202020204" pitchFamily="34" charset="0"/>
                <a:cs typeface="Arial" panose="020B0604020202020204" pitchFamily="34" charset="0"/>
              </a:rPr>
              <a:t>., </a:t>
            </a:r>
            <a:r>
              <a:rPr lang="en-US" sz="2400" b="1" dirty="0" err="1">
                <a:latin typeface="Arial" panose="020B0604020202020204" pitchFamily="34" charset="0"/>
                <a:cs typeface="Arial" panose="020B0604020202020204" pitchFamily="34" charset="0"/>
              </a:rPr>
              <a:t>M.Pd</a:t>
            </a:r>
            <a:r>
              <a:rPr lang="en-US" sz="2400" b="1" dirty="0">
                <a:latin typeface="Arial" panose="020B0604020202020204" pitchFamily="34" charset="0"/>
                <a:cs typeface="Arial" panose="020B0604020202020204" pitchFamily="34" charset="0"/>
              </a:rPr>
              <a:t>./Sianna, </a:t>
            </a:r>
            <a:r>
              <a:rPr lang="en-US" sz="2400" b="1" dirty="0" err="1">
                <a:latin typeface="Arial" panose="020B0604020202020204" pitchFamily="34" charset="0"/>
                <a:cs typeface="Arial" panose="020B0604020202020204" pitchFamily="34" charset="0"/>
              </a:rPr>
              <a:t>S.Pd</a:t>
            </a:r>
            <a:r>
              <a:rPr lang="en-US" sz="2400" b="1" dirty="0">
                <a:latin typeface="Arial" panose="020B0604020202020204" pitchFamily="34" charset="0"/>
                <a:cs typeface="Arial" panose="020B0604020202020204" pitchFamily="34" charset="0"/>
              </a:rPr>
              <a:t>., </a:t>
            </a:r>
            <a:r>
              <a:rPr lang="en-US" sz="2400" b="1" dirty="0" err="1">
                <a:latin typeface="Arial" panose="020B0604020202020204" pitchFamily="34" charset="0"/>
                <a:cs typeface="Arial" panose="020B0604020202020204" pitchFamily="34" charset="0"/>
              </a:rPr>
              <a:t>M.Pd</a:t>
            </a:r>
            <a:r>
              <a:rPr lang="en-US" sz="2400" b="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678910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81346" y="348736"/>
            <a:ext cx="10828182" cy="6463308"/>
          </a:xfrm>
          <a:prstGeom prst="rect">
            <a:avLst/>
          </a:prstGeom>
        </p:spPr>
        <p:txBody>
          <a:bodyPr wrap="square">
            <a:spAutoFit/>
          </a:bodyPr>
          <a:lstStyle/>
          <a:p>
            <a:pPr marL="395288" indent="-395288">
              <a:buNone/>
              <a:tabLst>
                <a:tab pos="3030538" algn="l"/>
              </a:tabLst>
            </a:pPr>
            <a:endParaRPr lang="en-US" sz="1200" b="1" dirty="0"/>
          </a:p>
          <a:p>
            <a:pPr marL="341313" indent="-341313" algn="ctr">
              <a:buNone/>
              <a:tabLst>
                <a:tab pos="2921000" algn="l"/>
                <a:tab pos="3030538" algn="l"/>
              </a:tabLst>
            </a:pPr>
            <a:r>
              <a:rPr lang="en-US" sz="3600" b="1" dirty="0"/>
              <a:t>8. Course Description	</a:t>
            </a:r>
          </a:p>
          <a:p>
            <a:pPr marL="411163" indent="-411163" algn="just">
              <a:buNone/>
              <a:tabLst>
                <a:tab pos="3030538" algn="l"/>
              </a:tabLst>
            </a:pPr>
            <a:r>
              <a:rPr lang="en-US" sz="2400" dirty="0">
                <a:latin typeface="Arial" panose="020B0604020202020204" pitchFamily="34" charset="0"/>
                <a:cs typeface="Arial" panose="020B0604020202020204" pitchFamily="34" charset="0"/>
              </a:rPr>
              <a:t>	</a:t>
            </a:r>
            <a:r>
              <a:rPr lang="en-GB" sz="2400" dirty="0"/>
              <a:t>This course provides a basic introduction to language, like English, in terms of linguistic properties, phonology, morphology, syntax, semantics, pragmatics, discourse analysis, psycholinguistics and sociolinguistics. </a:t>
            </a:r>
          </a:p>
          <a:p>
            <a:pPr marL="411163" indent="-411163" algn="just">
              <a:buNone/>
              <a:tabLst>
                <a:tab pos="3030538" algn="l"/>
              </a:tabLst>
            </a:pPr>
            <a:endParaRPr lang="en-GB" sz="2400" dirty="0">
              <a:latin typeface="Berlin Sans FB" panose="020E0602020502020306" pitchFamily="34" charset="0"/>
            </a:endParaRPr>
          </a:p>
          <a:p>
            <a:pPr marL="411163" indent="-411163" algn="just">
              <a:tabLst>
                <a:tab pos="3030538" algn="l"/>
              </a:tabLst>
            </a:pPr>
            <a:r>
              <a:rPr lang="en-GB" sz="2400" dirty="0">
                <a:latin typeface="Berlin Sans FB" panose="020E0602020502020306" pitchFamily="34" charset="0"/>
              </a:rPr>
              <a:t>	</a:t>
            </a:r>
            <a:r>
              <a:rPr lang="id-ID" sz="2400" dirty="0"/>
              <a:t>Mata Kuliah ini berkenaan dengan hakikat bahasa dan peranan bahasa dalam sistem komunikasi manusia sehari-hari. Selain itu, mata kuliah ini akan menjadi dasar yang kuat untuk memahami mengenai kajian ilmiah tentang bahasa atau ruang lingkup pembelajaran bahasa, seperti; ilmu tentang sistem bunyi bahasa (Phonology) ilmu yang membahasa struktur kata (Morphology), ilmu tentang struktur kalimat (Syntax), serta ilmu makna / meaning (Semantic). Selain itu, juga akan menjadi pengetahuan dasar dalam memahami adanya ragam bahasa yang terjadi di dunia.</a:t>
            </a:r>
            <a:endParaRPr lang="en-US" sz="2400" dirty="0"/>
          </a:p>
          <a:p>
            <a:pPr marL="411163" indent="-411163" algn="just">
              <a:buNone/>
              <a:tabLst>
                <a:tab pos="3030538" algn="l"/>
              </a:tabLst>
            </a:pPr>
            <a:endParaRPr lang="en-US" sz="2400" dirty="0">
              <a:latin typeface="Berlin Sans FB" panose="020E0602020502020306" pitchFamily="34" charset="0"/>
            </a:endParaRPr>
          </a:p>
        </p:txBody>
      </p:sp>
    </p:spTree>
    <p:extLst>
      <p:ext uri="{BB962C8B-B14F-4D97-AF65-F5344CB8AC3E}">
        <p14:creationId xmlns:p14="http://schemas.microsoft.com/office/powerpoint/2010/main" val="3604969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81346" y="348736"/>
            <a:ext cx="10241329" cy="5324535"/>
          </a:xfrm>
          <a:prstGeom prst="rect">
            <a:avLst/>
          </a:prstGeom>
        </p:spPr>
        <p:txBody>
          <a:bodyPr wrap="square">
            <a:spAutoFit/>
          </a:bodyPr>
          <a:lstStyle/>
          <a:p>
            <a:pPr marL="395288" indent="-395288">
              <a:buNone/>
              <a:tabLst>
                <a:tab pos="3030538" algn="l"/>
              </a:tabLst>
            </a:pPr>
            <a:endParaRPr lang="en-US" sz="1200" b="1" dirty="0"/>
          </a:p>
          <a:p>
            <a:pPr marL="341313" indent="-341313" algn="ctr">
              <a:buNone/>
              <a:tabLst>
                <a:tab pos="2921000" algn="l"/>
                <a:tab pos="3030538" algn="l"/>
              </a:tabLst>
            </a:pPr>
            <a:r>
              <a:rPr lang="en-US" sz="4400" b="1" dirty="0"/>
              <a:t>Course Description</a:t>
            </a:r>
          </a:p>
          <a:p>
            <a:pPr marL="341313" indent="-341313" algn="ctr">
              <a:buNone/>
              <a:tabLst>
                <a:tab pos="2921000" algn="l"/>
                <a:tab pos="3030538" algn="l"/>
              </a:tabLst>
            </a:pPr>
            <a:r>
              <a:rPr lang="en-US" sz="3600" b="1" dirty="0"/>
              <a:t>	</a:t>
            </a:r>
          </a:p>
          <a:p>
            <a:pPr marL="411163" indent="-411163" algn="just">
              <a:buNone/>
              <a:tabLst>
                <a:tab pos="3030538" algn="l"/>
              </a:tabLst>
            </a:pPr>
            <a:r>
              <a:rPr lang="en-US" sz="2400" dirty="0">
                <a:latin typeface="Arial" panose="020B0604020202020204" pitchFamily="34" charset="0"/>
                <a:cs typeface="Arial" panose="020B0604020202020204" pitchFamily="34" charset="0"/>
              </a:rPr>
              <a:t>	</a:t>
            </a:r>
            <a:r>
              <a:rPr lang="en-US" sz="3200" dirty="0"/>
              <a:t>This course is designed to prepare the students with a number of different theoretical view of systemic functional linguistics disciplines both macro and micro. Those linguistics disciplines which cover micro are phonology, morphology, syntax, semantics, while macro linguistics cover psycholinguistics, sociolinguistics, etc. </a:t>
            </a:r>
          </a:p>
          <a:p>
            <a:pPr marL="411163" indent="-411163" algn="just">
              <a:buNone/>
              <a:tabLst>
                <a:tab pos="3030538" algn="l"/>
              </a:tabLst>
            </a:pPr>
            <a:endParaRPr lang="en-US" sz="2400" dirty="0">
              <a:latin typeface="Berlin Sans FB" panose="020E0602020502020306" pitchFamily="34" charset="0"/>
            </a:endParaRPr>
          </a:p>
        </p:txBody>
      </p:sp>
    </p:spTree>
    <p:extLst>
      <p:ext uri="{BB962C8B-B14F-4D97-AF65-F5344CB8AC3E}">
        <p14:creationId xmlns:p14="http://schemas.microsoft.com/office/powerpoint/2010/main" val="4110323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81346" y="348736"/>
            <a:ext cx="10159442" cy="5570756"/>
          </a:xfrm>
          <a:prstGeom prst="rect">
            <a:avLst/>
          </a:prstGeom>
        </p:spPr>
        <p:txBody>
          <a:bodyPr wrap="square">
            <a:spAutoFit/>
          </a:bodyPr>
          <a:lstStyle/>
          <a:p>
            <a:pPr marL="395288" indent="-395288">
              <a:buNone/>
              <a:tabLst>
                <a:tab pos="3030538" algn="l"/>
              </a:tabLst>
            </a:pPr>
            <a:endParaRPr lang="en-US" sz="1200" b="1" dirty="0"/>
          </a:p>
          <a:p>
            <a:pPr marL="341313" indent="-341313" algn="ctr">
              <a:buNone/>
              <a:tabLst>
                <a:tab pos="2921000" algn="l"/>
                <a:tab pos="3030538" algn="l"/>
              </a:tabLst>
            </a:pPr>
            <a:r>
              <a:rPr lang="en-US" sz="4000" b="1" dirty="0"/>
              <a:t>9. Competence Formulation	</a:t>
            </a:r>
          </a:p>
          <a:p>
            <a:pPr marL="411163" indent="-411163" algn="just">
              <a:buNone/>
              <a:tabLst>
                <a:tab pos="3030538" algn="l"/>
              </a:tabLst>
            </a:pPr>
            <a:r>
              <a:rPr lang="en-US" sz="2800" dirty="0">
                <a:latin typeface="Arial" panose="020B0604020202020204" pitchFamily="34" charset="0"/>
                <a:cs typeface="Arial" panose="020B0604020202020204" pitchFamily="34" charset="0"/>
              </a:rPr>
              <a:t>	</a:t>
            </a:r>
            <a:endParaRPr lang="en-GB" sz="2800" dirty="0">
              <a:latin typeface="Berlin Sans FB" panose="020E0602020502020306" pitchFamily="34" charset="0"/>
            </a:endParaRPr>
          </a:p>
          <a:p>
            <a:pPr marL="411163" indent="-411163" algn="just">
              <a:tabLst>
                <a:tab pos="3030538" algn="l"/>
              </a:tabLst>
            </a:pPr>
            <a:r>
              <a:rPr lang="en-GB" sz="2400" dirty="0">
                <a:latin typeface="Berlin Sans FB" panose="020E0602020502020306" pitchFamily="34" charset="0"/>
              </a:rPr>
              <a:t>	</a:t>
            </a:r>
            <a:r>
              <a:rPr lang="en-GB" sz="2800" b="1" dirty="0" err="1"/>
              <a:t>Menguasai</a:t>
            </a:r>
            <a:r>
              <a:rPr lang="en-GB" sz="2800" b="1" dirty="0"/>
              <a:t>, </a:t>
            </a:r>
            <a:r>
              <a:rPr lang="en-GB" sz="2800" b="1" dirty="0" err="1"/>
              <a:t>menerapkan</a:t>
            </a:r>
            <a:r>
              <a:rPr lang="en-GB" sz="2800" b="1" dirty="0"/>
              <a:t> </a:t>
            </a:r>
            <a:r>
              <a:rPr lang="en-GB" sz="2800" b="1" dirty="0" err="1"/>
              <a:t>dan</a:t>
            </a:r>
            <a:r>
              <a:rPr lang="en-GB" sz="2800" b="1" dirty="0"/>
              <a:t> </a:t>
            </a:r>
            <a:r>
              <a:rPr lang="en-GB" sz="2800" b="1" dirty="0" err="1"/>
              <a:t>menjelaskan</a:t>
            </a:r>
            <a:r>
              <a:rPr lang="en-GB" sz="2800" b="1" dirty="0"/>
              <a:t> </a:t>
            </a:r>
            <a:r>
              <a:rPr lang="en-GB" sz="2800" b="1" dirty="0" err="1"/>
              <a:t>unsur</a:t>
            </a:r>
            <a:r>
              <a:rPr lang="en-GB" sz="2800" b="1" dirty="0"/>
              <a:t> </a:t>
            </a:r>
            <a:r>
              <a:rPr lang="en-GB" sz="2800" b="1" dirty="0" err="1"/>
              <a:t>kebahasaan</a:t>
            </a:r>
            <a:r>
              <a:rPr lang="en-GB" sz="2800" b="1" dirty="0"/>
              <a:t> yang </a:t>
            </a:r>
            <a:r>
              <a:rPr lang="en-GB" sz="2800" b="1" dirty="0" err="1"/>
              <a:t>terdapat</a:t>
            </a:r>
            <a:r>
              <a:rPr lang="en-GB" sz="2800" b="1" dirty="0"/>
              <a:t> </a:t>
            </a:r>
            <a:r>
              <a:rPr lang="en-GB" sz="2800" b="1" dirty="0" err="1"/>
              <a:t>dalam</a:t>
            </a:r>
            <a:r>
              <a:rPr lang="en-GB" sz="2800" b="1" dirty="0"/>
              <a:t> </a:t>
            </a:r>
            <a:r>
              <a:rPr lang="en-GB" sz="2800" b="1" dirty="0" err="1"/>
              <a:t>bahasa</a:t>
            </a:r>
            <a:r>
              <a:rPr lang="en-GB" sz="2800" b="1" dirty="0"/>
              <a:t> </a:t>
            </a:r>
            <a:r>
              <a:rPr lang="en-GB" sz="2800" b="1" dirty="0" err="1"/>
              <a:t>inggris</a:t>
            </a:r>
            <a:r>
              <a:rPr lang="en-GB" sz="2800" b="1" dirty="0"/>
              <a:t> </a:t>
            </a:r>
            <a:r>
              <a:rPr lang="en-GB" sz="2800" b="1" dirty="0" err="1"/>
              <a:t>untuk</a:t>
            </a:r>
            <a:r>
              <a:rPr lang="en-GB" sz="2800" b="1" dirty="0"/>
              <a:t> </a:t>
            </a:r>
            <a:r>
              <a:rPr lang="en-GB" sz="2800" b="1" dirty="0" err="1"/>
              <a:t>digunakan</a:t>
            </a:r>
            <a:r>
              <a:rPr lang="en-GB" sz="2800" b="1" dirty="0"/>
              <a:t> </a:t>
            </a:r>
            <a:r>
              <a:rPr lang="en-GB" sz="2800" b="1" dirty="0" err="1"/>
              <a:t>dalam</a:t>
            </a:r>
            <a:r>
              <a:rPr lang="en-GB" sz="2800" b="1" dirty="0"/>
              <a:t> proses </a:t>
            </a:r>
            <a:r>
              <a:rPr lang="en-GB" sz="2800" b="1" dirty="0" err="1"/>
              <a:t>pembelajaran</a:t>
            </a:r>
            <a:r>
              <a:rPr lang="en-GB" sz="2800" b="1" dirty="0"/>
              <a:t> </a:t>
            </a:r>
            <a:r>
              <a:rPr lang="en-GB" sz="2800" b="1" dirty="0" err="1"/>
              <a:t>pada</a:t>
            </a:r>
            <a:r>
              <a:rPr lang="en-GB" sz="2800" b="1" dirty="0"/>
              <a:t> </a:t>
            </a:r>
            <a:r>
              <a:rPr lang="en-GB" sz="2800" b="1" dirty="0" err="1"/>
              <a:t>tingkat</a:t>
            </a:r>
            <a:r>
              <a:rPr lang="en-GB" sz="2800" b="1" dirty="0"/>
              <a:t> </a:t>
            </a:r>
            <a:r>
              <a:rPr lang="en-GB" sz="2800" b="1" dirty="0" err="1"/>
              <a:t>sekolah</a:t>
            </a:r>
            <a:r>
              <a:rPr lang="en-GB" sz="2800" b="1" dirty="0"/>
              <a:t> </a:t>
            </a:r>
            <a:r>
              <a:rPr lang="en-GB" sz="2800" b="1" dirty="0" err="1"/>
              <a:t>menengah</a:t>
            </a:r>
            <a:r>
              <a:rPr lang="en-GB" sz="2800" b="1" dirty="0"/>
              <a:t> </a:t>
            </a:r>
            <a:r>
              <a:rPr lang="en-GB" sz="2800" b="1" dirty="0" err="1"/>
              <a:t>pertama</a:t>
            </a:r>
            <a:r>
              <a:rPr lang="en-GB" sz="2800" b="1" dirty="0"/>
              <a:t> </a:t>
            </a:r>
            <a:r>
              <a:rPr lang="en-GB" sz="2800" b="1" dirty="0" err="1"/>
              <a:t>dan</a:t>
            </a:r>
            <a:r>
              <a:rPr lang="en-GB" sz="2800" b="1" dirty="0"/>
              <a:t> </a:t>
            </a:r>
            <a:r>
              <a:rPr lang="en-GB" sz="2800" b="1" dirty="0" err="1"/>
              <a:t>tingkat</a:t>
            </a:r>
            <a:r>
              <a:rPr lang="en-GB" sz="2800" b="1" dirty="0"/>
              <a:t> </a:t>
            </a:r>
            <a:r>
              <a:rPr lang="en-GB" sz="2800" b="1" dirty="0" err="1"/>
              <a:t>atas</a:t>
            </a:r>
            <a:r>
              <a:rPr lang="en-GB" sz="2800" b="1" dirty="0"/>
              <a:t> </a:t>
            </a:r>
            <a:r>
              <a:rPr lang="en-GB" sz="2800" b="1" dirty="0" err="1"/>
              <a:t>serta</a:t>
            </a:r>
            <a:r>
              <a:rPr lang="en-GB" sz="2800" b="1" dirty="0"/>
              <a:t> </a:t>
            </a:r>
            <a:r>
              <a:rPr lang="en-GB" sz="2800" b="1" dirty="0" err="1"/>
              <a:t>pada</a:t>
            </a:r>
            <a:r>
              <a:rPr lang="en-GB" sz="2800" b="1" dirty="0"/>
              <a:t> </a:t>
            </a:r>
            <a:r>
              <a:rPr lang="en-GB" sz="2800" b="1" dirty="0" err="1"/>
              <a:t>pendidikan</a:t>
            </a:r>
            <a:r>
              <a:rPr lang="en-GB" sz="2800" b="1" dirty="0"/>
              <a:t> formal </a:t>
            </a:r>
            <a:r>
              <a:rPr lang="en-GB" sz="2800" b="1" dirty="0" err="1"/>
              <a:t>dan</a:t>
            </a:r>
            <a:r>
              <a:rPr lang="en-GB" sz="2800" b="1" dirty="0"/>
              <a:t> non formal.</a:t>
            </a:r>
          </a:p>
          <a:p>
            <a:pPr marL="411163" indent="-411163" algn="just">
              <a:tabLst>
                <a:tab pos="3030538" algn="l"/>
              </a:tabLst>
            </a:pPr>
            <a:endParaRPr lang="en-GB" sz="3600" b="1" dirty="0">
              <a:latin typeface="Berlin Sans FB" panose="020E0602020502020306" pitchFamily="34" charset="0"/>
            </a:endParaRPr>
          </a:p>
          <a:p>
            <a:pPr marL="411163" indent="-411163" algn="just">
              <a:tabLst>
                <a:tab pos="3030538" algn="l"/>
              </a:tabLst>
            </a:pPr>
            <a:r>
              <a:rPr lang="en-GB" sz="3600" b="1" dirty="0">
                <a:latin typeface="Berlin Sans FB" panose="020E0602020502020306" pitchFamily="34" charset="0"/>
              </a:rPr>
              <a:t>	</a:t>
            </a:r>
            <a:r>
              <a:rPr lang="en-GB" sz="3600" b="1" dirty="0">
                <a:latin typeface="Arial" panose="020B0604020202020204" pitchFamily="34" charset="0"/>
                <a:cs typeface="Arial" panose="020B0604020202020204" pitchFamily="34" charset="0"/>
              </a:rPr>
              <a:t>M</a:t>
            </a:r>
            <a:r>
              <a:rPr lang="id-ID" sz="2800" b="1" dirty="0"/>
              <a:t>emahami kajian-kajian ilmiah bahasa baik dari segi internal structure and external structure.	</a:t>
            </a:r>
            <a:endParaRPr lang="en-US" sz="2800" b="1" dirty="0"/>
          </a:p>
          <a:p>
            <a:pPr marL="411163" indent="-411163" algn="just">
              <a:tabLst>
                <a:tab pos="3030538" algn="l"/>
              </a:tabLst>
            </a:pPr>
            <a:endParaRPr lang="en-US" sz="3600" b="1" dirty="0">
              <a:latin typeface="Berlin Sans FB" panose="020E0602020502020306" pitchFamily="34" charset="0"/>
            </a:endParaRPr>
          </a:p>
        </p:txBody>
      </p:sp>
    </p:spTree>
    <p:extLst>
      <p:ext uri="{BB962C8B-B14F-4D97-AF65-F5344CB8AC3E}">
        <p14:creationId xmlns:p14="http://schemas.microsoft.com/office/powerpoint/2010/main" val="2450551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81345" y="348736"/>
            <a:ext cx="10568875" cy="7171194"/>
          </a:xfrm>
          <a:prstGeom prst="rect">
            <a:avLst/>
          </a:prstGeom>
        </p:spPr>
        <p:txBody>
          <a:bodyPr wrap="square">
            <a:spAutoFit/>
          </a:bodyPr>
          <a:lstStyle/>
          <a:p>
            <a:pPr marL="395288" indent="-395288">
              <a:buNone/>
              <a:tabLst>
                <a:tab pos="3030538" algn="l"/>
              </a:tabLst>
            </a:pPr>
            <a:endParaRPr lang="en-US" sz="1200" b="1" dirty="0"/>
          </a:p>
          <a:p>
            <a:pPr marL="341313" indent="-341313" algn="ctr">
              <a:tabLst>
                <a:tab pos="2921000" algn="l"/>
                <a:tab pos="3030538" algn="l"/>
              </a:tabLst>
            </a:pPr>
            <a:r>
              <a:rPr lang="en-US" sz="4000" b="1" dirty="0"/>
              <a:t>Competence Formulation	</a:t>
            </a:r>
          </a:p>
          <a:p>
            <a:pPr marL="341313" indent="-341313" algn="ctr">
              <a:buNone/>
              <a:tabLst>
                <a:tab pos="2921000" algn="l"/>
                <a:tab pos="3030538" algn="l"/>
              </a:tabLst>
            </a:pPr>
            <a:r>
              <a:rPr lang="en-US" sz="4000" b="1" dirty="0"/>
              <a:t>	</a:t>
            </a:r>
          </a:p>
          <a:p>
            <a:pPr marL="411163" indent="-411163" algn="just">
              <a:tabLst>
                <a:tab pos="3030538" algn="l"/>
              </a:tabLst>
            </a:pPr>
            <a:r>
              <a:rPr lang="en-GB" sz="3600" b="1" dirty="0">
                <a:latin typeface="Berlin Sans FB" panose="020E0602020502020306" pitchFamily="34" charset="0"/>
              </a:rPr>
              <a:t>	</a:t>
            </a:r>
            <a:r>
              <a:rPr lang="en-GB" sz="2800" b="1" dirty="0" err="1">
                <a:latin typeface="Arial" panose="020B0604020202020204" pitchFamily="34" charset="0"/>
                <a:cs typeface="Arial" panose="020B0604020202020204" pitchFamily="34" charset="0"/>
              </a:rPr>
              <a:t>Memahami</a:t>
            </a:r>
            <a:r>
              <a:rPr lang="en-GB" sz="2800" b="1" dirty="0">
                <a:latin typeface="Arial" panose="020B0604020202020204" pitchFamily="34" charset="0"/>
                <a:cs typeface="Arial" panose="020B0604020202020204" pitchFamily="34" charset="0"/>
              </a:rPr>
              <a:t> </a:t>
            </a:r>
            <a:r>
              <a:rPr lang="en-GB" sz="2800" b="1" dirty="0" err="1">
                <a:latin typeface="Arial" panose="020B0604020202020204" pitchFamily="34" charset="0"/>
                <a:cs typeface="Arial" panose="020B0604020202020204" pitchFamily="34" charset="0"/>
              </a:rPr>
              <a:t>konsep</a:t>
            </a:r>
            <a:r>
              <a:rPr lang="en-GB" sz="2800" b="1" dirty="0">
                <a:latin typeface="Arial" panose="020B0604020202020204" pitchFamily="34" charset="0"/>
                <a:cs typeface="Arial" panose="020B0604020202020204" pitchFamily="34" charset="0"/>
              </a:rPr>
              <a:t> </a:t>
            </a:r>
            <a:r>
              <a:rPr lang="en-GB" sz="2800" b="1" dirty="0" err="1">
                <a:latin typeface="Arial" panose="020B0604020202020204" pitchFamily="34" charset="0"/>
                <a:cs typeface="Arial" panose="020B0604020202020204" pitchFamily="34" charset="0"/>
              </a:rPr>
              <a:t>dan</a:t>
            </a:r>
            <a:r>
              <a:rPr lang="en-GB" sz="2800" b="1" dirty="0">
                <a:latin typeface="Arial" panose="020B0604020202020204" pitchFamily="34" charset="0"/>
                <a:cs typeface="Arial" panose="020B0604020202020204" pitchFamily="34" charset="0"/>
              </a:rPr>
              <a:t> </a:t>
            </a:r>
            <a:r>
              <a:rPr lang="en-GB" sz="2800" b="1" dirty="0" err="1">
                <a:latin typeface="Arial" panose="020B0604020202020204" pitchFamily="34" charset="0"/>
                <a:cs typeface="Arial" panose="020B0604020202020204" pitchFamily="34" charset="0"/>
              </a:rPr>
              <a:t>prinsip</a:t>
            </a:r>
            <a:r>
              <a:rPr lang="en-GB" sz="2800" b="1" dirty="0">
                <a:latin typeface="Arial" panose="020B0604020202020204" pitchFamily="34" charset="0"/>
                <a:cs typeface="Arial" panose="020B0604020202020204" pitchFamily="34" charset="0"/>
              </a:rPr>
              <a:t> </a:t>
            </a:r>
            <a:r>
              <a:rPr lang="en-GB" sz="2800" b="1" dirty="0" err="1">
                <a:latin typeface="Arial" panose="020B0604020202020204" pitchFamily="34" charset="0"/>
                <a:cs typeface="Arial" panose="020B0604020202020204" pitchFamily="34" charset="0"/>
              </a:rPr>
              <a:t>pedagogis</a:t>
            </a:r>
            <a:r>
              <a:rPr lang="en-GB" sz="2800" b="1" dirty="0">
                <a:latin typeface="Arial" panose="020B0604020202020204" pitchFamily="34" charset="0"/>
                <a:cs typeface="Arial" panose="020B0604020202020204" pitchFamily="34" charset="0"/>
              </a:rPr>
              <a:t> Bahasa </a:t>
            </a:r>
            <a:r>
              <a:rPr lang="en-GB" sz="2800" b="1" dirty="0" err="1">
                <a:latin typeface="Arial" panose="020B0604020202020204" pitchFamily="34" charset="0"/>
                <a:cs typeface="Arial" panose="020B0604020202020204" pitchFamily="34" charset="0"/>
              </a:rPr>
              <a:t>Inggris</a:t>
            </a:r>
            <a:r>
              <a:rPr lang="en-GB" sz="2800" b="1" dirty="0">
                <a:latin typeface="Arial" panose="020B0604020202020204" pitchFamily="34" charset="0"/>
                <a:cs typeface="Arial" panose="020B0604020202020204" pitchFamily="34" charset="0"/>
              </a:rPr>
              <a:t> </a:t>
            </a:r>
            <a:r>
              <a:rPr lang="en-GB" sz="2800" b="1" dirty="0" err="1">
                <a:latin typeface="Arial" panose="020B0604020202020204" pitchFamily="34" charset="0"/>
                <a:cs typeface="Arial" panose="020B0604020202020204" pitchFamily="34" charset="0"/>
              </a:rPr>
              <a:t>serta</a:t>
            </a:r>
            <a:r>
              <a:rPr lang="en-GB" sz="2800" b="1" dirty="0">
                <a:latin typeface="Arial" panose="020B0604020202020204" pitchFamily="34" charset="0"/>
                <a:cs typeface="Arial" panose="020B0604020202020204" pitchFamily="34" charset="0"/>
              </a:rPr>
              <a:t> </a:t>
            </a:r>
            <a:r>
              <a:rPr lang="en-GB" sz="2800" b="1" dirty="0" err="1">
                <a:latin typeface="Arial" panose="020B0604020202020204" pitchFamily="34" charset="0"/>
                <a:cs typeface="Arial" panose="020B0604020202020204" pitchFamily="34" charset="0"/>
              </a:rPr>
              <a:t>keilmuan</a:t>
            </a:r>
            <a:r>
              <a:rPr lang="en-GB" sz="2800" b="1" dirty="0">
                <a:latin typeface="Arial" panose="020B0604020202020204" pitchFamily="34" charset="0"/>
                <a:cs typeface="Arial" panose="020B0604020202020204" pitchFamily="34" charset="0"/>
              </a:rPr>
              <a:t> Bahasa </a:t>
            </a:r>
            <a:r>
              <a:rPr lang="en-GB" sz="2800" b="1" dirty="0" err="1">
                <a:latin typeface="Arial" panose="020B0604020202020204" pitchFamily="34" charset="0"/>
                <a:cs typeface="Arial" panose="020B0604020202020204" pitchFamily="34" charset="0"/>
              </a:rPr>
              <a:t>Inggris</a:t>
            </a:r>
            <a:r>
              <a:rPr lang="en-GB" sz="2800" b="1" dirty="0">
                <a:latin typeface="Arial" panose="020B0604020202020204" pitchFamily="34" charset="0"/>
                <a:cs typeface="Arial" panose="020B0604020202020204" pitchFamily="34" charset="0"/>
              </a:rPr>
              <a:t> </a:t>
            </a:r>
            <a:r>
              <a:rPr lang="en-GB" sz="2800" b="1" dirty="0" err="1">
                <a:latin typeface="Arial" panose="020B0604020202020204" pitchFamily="34" charset="0"/>
                <a:cs typeface="Arial" panose="020B0604020202020204" pitchFamily="34" charset="0"/>
              </a:rPr>
              <a:t>untuk</a:t>
            </a:r>
            <a:r>
              <a:rPr lang="en-GB" sz="2800" b="1" dirty="0">
                <a:latin typeface="Arial" panose="020B0604020202020204" pitchFamily="34" charset="0"/>
                <a:cs typeface="Arial" panose="020B0604020202020204" pitchFamily="34" charset="0"/>
              </a:rPr>
              <a:t> </a:t>
            </a:r>
            <a:r>
              <a:rPr lang="en-GB" sz="2800" b="1" dirty="0" err="1">
                <a:latin typeface="Arial" panose="020B0604020202020204" pitchFamily="34" charset="0"/>
                <a:cs typeface="Arial" panose="020B0604020202020204" pitchFamily="34" charset="0"/>
              </a:rPr>
              <a:t>merencanakan</a:t>
            </a:r>
            <a:r>
              <a:rPr lang="en-GB" sz="2800" b="1" dirty="0">
                <a:latin typeface="Arial" panose="020B0604020202020204" pitchFamily="34" charset="0"/>
                <a:cs typeface="Arial" panose="020B0604020202020204" pitchFamily="34" charset="0"/>
              </a:rPr>
              <a:t> </a:t>
            </a:r>
            <a:r>
              <a:rPr lang="en-GB" sz="2800" b="1" dirty="0" err="1">
                <a:latin typeface="Arial" panose="020B0604020202020204" pitchFamily="34" charset="0"/>
                <a:cs typeface="Arial" panose="020B0604020202020204" pitchFamily="34" charset="0"/>
              </a:rPr>
              <a:t>pembelajaran</a:t>
            </a:r>
            <a:r>
              <a:rPr lang="en-GB" sz="2800" b="1" dirty="0">
                <a:latin typeface="Arial" panose="020B0604020202020204" pitchFamily="34" charset="0"/>
                <a:cs typeface="Arial" panose="020B0604020202020204" pitchFamily="34" charset="0"/>
              </a:rPr>
              <a:t> </a:t>
            </a:r>
            <a:r>
              <a:rPr lang="en-GB" sz="2800" b="1" dirty="0" err="1">
                <a:latin typeface="Arial" panose="020B0604020202020204" pitchFamily="34" charset="0"/>
                <a:cs typeface="Arial" panose="020B0604020202020204" pitchFamily="34" charset="0"/>
              </a:rPr>
              <a:t>dengan</a:t>
            </a:r>
            <a:r>
              <a:rPr lang="en-GB" sz="2800" b="1" dirty="0">
                <a:latin typeface="Arial" panose="020B0604020202020204" pitchFamily="34" charset="0"/>
                <a:cs typeface="Arial" panose="020B0604020202020204" pitchFamily="34" charset="0"/>
              </a:rPr>
              <a:t> </a:t>
            </a:r>
            <a:r>
              <a:rPr lang="en-GB" sz="2800" b="1" dirty="0" err="1">
                <a:latin typeface="Arial" panose="020B0604020202020204" pitchFamily="34" charset="0"/>
                <a:cs typeface="Arial" panose="020B0604020202020204" pitchFamily="34" charset="0"/>
              </a:rPr>
              <a:t>memanfaatkan</a:t>
            </a:r>
            <a:r>
              <a:rPr lang="en-GB" sz="2800" b="1" dirty="0">
                <a:latin typeface="Arial" panose="020B0604020202020204" pitchFamily="34" charset="0"/>
                <a:cs typeface="Arial" panose="020B0604020202020204" pitchFamily="34" charset="0"/>
              </a:rPr>
              <a:t> IPTEKS.</a:t>
            </a:r>
          </a:p>
          <a:p>
            <a:pPr marL="411163" indent="-411163" algn="just">
              <a:tabLst>
                <a:tab pos="3030538" algn="l"/>
              </a:tabLst>
            </a:pPr>
            <a:endParaRPr lang="en-GB" sz="3600" b="1" dirty="0">
              <a:latin typeface="Berlin Sans FB" panose="020E0602020502020306" pitchFamily="34" charset="0"/>
            </a:endParaRPr>
          </a:p>
          <a:p>
            <a:pPr marL="411163" indent="-411163" algn="just">
              <a:tabLst>
                <a:tab pos="3030538" algn="l"/>
              </a:tabLst>
            </a:pPr>
            <a:r>
              <a:rPr lang="en-GB" sz="3600" b="1" dirty="0">
                <a:latin typeface="Berlin Sans FB" panose="020E0602020502020306" pitchFamily="34" charset="0"/>
              </a:rPr>
              <a:t>	</a:t>
            </a:r>
            <a:r>
              <a:rPr lang="en-US" sz="2800" b="1" dirty="0" err="1"/>
              <a:t>Mempersiapkan</a:t>
            </a:r>
            <a:r>
              <a:rPr lang="en-US" sz="2800" b="1" dirty="0"/>
              <a:t> </a:t>
            </a:r>
            <a:r>
              <a:rPr lang="en-US" sz="2800" b="1" dirty="0" err="1"/>
              <a:t>mahasiswa</a:t>
            </a:r>
            <a:r>
              <a:rPr lang="en-US" sz="2800" b="1" dirty="0"/>
              <a:t> </a:t>
            </a:r>
            <a:r>
              <a:rPr lang="en-US" sz="2800" b="1" dirty="0" err="1"/>
              <a:t>dengan</a:t>
            </a:r>
            <a:r>
              <a:rPr lang="en-US" sz="2800" b="1" dirty="0"/>
              <a:t> </a:t>
            </a:r>
            <a:r>
              <a:rPr lang="en-US" sz="2800" b="1" dirty="0" err="1"/>
              <a:t>pengetahuan-pengetahuan</a:t>
            </a:r>
            <a:r>
              <a:rPr lang="en-US" sz="2800" b="1" dirty="0"/>
              <a:t> </a:t>
            </a:r>
            <a:r>
              <a:rPr lang="en-US" sz="2800" b="1" dirty="0" err="1"/>
              <a:t>dasar</a:t>
            </a:r>
            <a:r>
              <a:rPr lang="en-US" sz="2800" b="1" dirty="0"/>
              <a:t> </a:t>
            </a:r>
            <a:r>
              <a:rPr lang="en-US" sz="2800" b="1" dirty="0" err="1"/>
              <a:t>mengenai</a:t>
            </a:r>
            <a:r>
              <a:rPr lang="en-US" sz="2800" b="1" dirty="0"/>
              <a:t> </a:t>
            </a:r>
            <a:r>
              <a:rPr lang="en-US" sz="2800" b="1" dirty="0" err="1"/>
              <a:t>ruang</a:t>
            </a:r>
            <a:r>
              <a:rPr lang="en-US" sz="2800" b="1" dirty="0"/>
              <a:t> </a:t>
            </a:r>
            <a:r>
              <a:rPr lang="en-US" sz="2800" b="1" dirty="0" err="1"/>
              <a:t>lingkup</a:t>
            </a:r>
            <a:r>
              <a:rPr lang="en-US" sz="2800" b="1" dirty="0"/>
              <a:t> </a:t>
            </a:r>
            <a:r>
              <a:rPr lang="en-US" sz="2800" b="1" dirty="0" err="1"/>
              <a:t>pembelajaran</a:t>
            </a:r>
            <a:r>
              <a:rPr lang="en-US" sz="2800" b="1" dirty="0"/>
              <a:t> </a:t>
            </a:r>
            <a:r>
              <a:rPr lang="en-US" sz="2800" b="1" dirty="0" err="1"/>
              <a:t>bahasa</a:t>
            </a:r>
            <a:r>
              <a:rPr lang="en-US" sz="2800" b="1" dirty="0"/>
              <a:t>.</a:t>
            </a:r>
          </a:p>
          <a:p>
            <a:pPr marL="411163" indent="-411163" algn="just">
              <a:tabLst>
                <a:tab pos="3030538" algn="l"/>
              </a:tabLst>
            </a:pPr>
            <a:endParaRPr lang="en-US" sz="2800" b="1" dirty="0"/>
          </a:p>
          <a:p>
            <a:pPr marL="411163" indent="-411163" algn="just">
              <a:tabLst>
                <a:tab pos="3030538" algn="l"/>
              </a:tabLst>
            </a:pPr>
            <a:r>
              <a:rPr lang="en-US" sz="2800" b="1" dirty="0"/>
              <a:t>	</a:t>
            </a:r>
          </a:p>
          <a:p>
            <a:pPr marL="411163" indent="-411163" algn="just">
              <a:tabLst>
                <a:tab pos="3030538" algn="l"/>
              </a:tabLst>
            </a:pPr>
            <a:endParaRPr lang="en-US" sz="2800" b="1" dirty="0"/>
          </a:p>
          <a:p>
            <a:pPr marL="411163" indent="-411163" algn="just">
              <a:tabLst>
                <a:tab pos="3030538" algn="l"/>
              </a:tabLst>
            </a:pPr>
            <a:endParaRPr lang="en-US" sz="2800" b="1" dirty="0"/>
          </a:p>
          <a:p>
            <a:pPr marL="411163" indent="-411163" algn="just">
              <a:tabLst>
                <a:tab pos="3030538" algn="l"/>
              </a:tabLst>
            </a:pPr>
            <a:endParaRPr lang="en-US" sz="3600" b="1" dirty="0">
              <a:latin typeface="Berlin Sans FB" panose="020E0602020502020306" pitchFamily="34" charset="0"/>
            </a:endParaRPr>
          </a:p>
        </p:txBody>
      </p:sp>
    </p:spTree>
    <p:extLst>
      <p:ext uri="{BB962C8B-B14F-4D97-AF65-F5344CB8AC3E}">
        <p14:creationId xmlns:p14="http://schemas.microsoft.com/office/powerpoint/2010/main" val="3360065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81346" y="348736"/>
            <a:ext cx="10159442" cy="4893647"/>
          </a:xfrm>
          <a:prstGeom prst="rect">
            <a:avLst/>
          </a:prstGeom>
        </p:spPr>
        <p:txBody>
          <a:bodyPr wrap="square">
            <a:spAutoFit/>
          </a:bodyPr>
          <a:lstStyle/>
          <a:p>
            <a:pPr marL="395288" indent="-395288">
              <a:buNone/>
              <a:tabLst>
                <a:tab pos="3030538" algn="l"/>
              </a:tabLst>
            </a:pPr>
            <a:endParaRPr lang="en-US" sz="1200" b="1" dirty="0"/>
          </a:p>
          <a:p>
            <a:pPr marL="341313" indent="-341313" algn="ctr">
              <a:buNone/>
              <a:tabLst>
                <a:tab pos="2921000" algn="l"/>
                <a:tab pos="3030538" algn="l"/>
              </a:tabLst>
            </a:pPr>
            <a:r>
              <a:rPr lang="en-US" sz="4000" b="1" dirty="0"/>
              <a:t>10. Learning Objective	</a:t>
            </a:r>
          </a:p>
          <a:p>
            <a:pPr marL="411163" indent="-411163" algn="just">
              <a:buNone/>
              <a:tabLst>
                <a:tab pos="3030538" algn="l"/>
              </a:tabLst>
            </a:pPr>
            <a:r>
              <a:rPr lang="en-US" sz="2800" dirty="0">
                <a:latin typeface="Arial" panose="020B0604020202020204" pitchFamily="34" charset="0"/>
                <a:cs typeface="Arial" panose="020B0604020202020204" pitchFamily="34" charset="0"/>
              </a:rPr>
              <a:t>	</a:t>
            </a:r>
            <a:endParaRPr lang="en-GB" sz="2800" dirty="0">
              <a:latin typeface="Berlin Sans FB" panose="020E0602020502020306" pitchFamily="34" charset="0"/>
            </a:endParaRPr>
          </a:p>
          <a:p>
            <a:pPr marL="573088" indent="-463550" algn="just">
              <a:buFont typeface="Wingdings" panose="05000000000000000000" pitchFamily="2" charset="2"/>
              <a:buChar char="v"/>
              <a:tabLst>
                <a:tab pos="3030538" algn="l"/>
              </a:tabLst>
            </a:pPr>
            <a:r>
              <a:rPr lang="en-GB" sz="4000" dirty="0" err="1">
                <a:latin typeface="Arial Narrow" panose="020B0606020202030204" pitchFamily="34" charset="0"/>
              </a:rPr>
              <a:t>M</a:t>
            </a:r>
            <a:r>
              <a:rPr lang="en-GB" sz="3200" dirty="0" err="1">
                <a:latin typeface="Arial Narrow" panose="020B0606020202030204" pitchFamily="34" charset="0"/>
              </a:rPr>
              <a:t>enjelaskan</a:t>
            </a:r>
            <a:r>
              <a:rPr lang="en-GB" sz="3200" dirty="0">
                <a:latin typeface="Arial Narrow" panose="020B0606020202030204" pitchFamily="34" charset="0"/>
              </a:rPr>
              <a:t> </a:t>
            </a:r>
            <a:r>
              <a:rPr lang="en-GB" sz="3200" dirty="0" err="1">
                <a:latin typeface="Arial Narrow" panose="020B0606020202030204" pitchFamily="34" charset="0"/>
              </a:rPr>
              <a:t>istilah-istilah</a:t>
            </a:r>
            <a:r>
              <a:rPr lang="en-GB" sz="3200" dirty="0">
                <a:latin typeface="Arial Narrow" panose="020B0606020202030204" pitchFamily="34" charset="0"/>
              </a:rPr>
              <a:t> </a:t>
            </a:r>
            <a:r>
              <a:rPr lang="en-GB" sz="3200" dirty="0" err="1">
                <a:latin typeface="Arial Narrow" panose="020B0606020202030204" pitchFamily="34" charset="0"/>
              </a:rPr>
              <a:t>dasar</a:t>
            </a:r>
            <a:r>
              <a:rPr lang="en-GB" sz="3200" dirty="0">
                <a:latin typeface="Arial Narrow" panose="020B0606020202030204" pitchFamily="34" charset="0"/>
              </a:rPr>
              <a:t> </a:t>
            </a:r>
            <a:r>
              <a:rPr lang="en-GB" sz="3200" dirty="0" err="1">
                <a:latin typeface="Arial Narrow" panose="020B0606020202030204" pitchFamily="34" charset="0"/>
              </a:rPr>
              <a:t>dan</a:t>
            </a:r>
            <a:r>
              <a:rPr lang="en-GB" sz="3200" dirty="0">
                <a:latin typeface="Arial Narrow" panose="020B0606020202030204" pitchFamily="34" charset="0"/>
              </a:rPr>
              <a:t> </a:t>
            </a:r>
            <a:r>
              <a:rPr lang="en-GB" sz="3200" dirty="0" err="1">
                <a:latin typeface="Arial Narrow" panose="020B0606020202030204" pitchFamily="34" charset="0"/>
              </a:rPr>
              <a:t>umum</a:t>
            </a:r>
            <a:r>
              <a:rPr lang="en-GB" sz="3200" dirty="0">
                <a:latin typeface="Arial Narrow" panose="020B0606020202030204" pitchFamily="34" charset="0"/>
              </a:rPr>
              <a:t> </a:t>
            </a:r>
            <a:r>
              <a:rPr lang="en-GB" sz="3200" dirty="0" err="1">
                <a:latin typeface="Arial Narrow" panose="020B0606020202030204" pitchFamily="34" charset="0"/>
              </a:rPr>
              <a:t>dalam</a:t>
            </a:r>
            <a:r>
              <a:rPr lang="en-GB" sz="3200" dirty="0">
                <a:latin typeface="Arial Narrow" panose="020B0606020202030204" pitchFamily="34" charset="0"/>
              </a:rPr>
              <a:t> </a:t>
            </a:r>
            <a:r>
              <a:rPr lang="en-GB" sz="3200" dirty="0" err="1">
                <a:latin typeface="Arial Narrow" panose="020B0606020202030204" pitchFamily="34" charset="0"/>
              </a:rPr>
              <a:t>bidang</a:t>
            </a:r>
            <a:r>
              <a:rPr lang="en-GB" sz="3200" dirty="0">
                <a:latin typeface="Arial Narrow" panose="020B0606020202030204" pitchFamily="34" charset="0"/>
              </a:rPr>
              <a:t> </a:t>
            </a:r>
            <a:r>
              <a:rPr lang="en-GB" sz="3200" dirty="0" err="1">
                <a:latin typeface="Arial Narrow" panose="020B0606020202030204" pitchFamily="34" charset="0"/>
              </a:rPr>
              <a:t>bahasa</a:t>
            </a:r>
            <a:r>
              <a:rPr lang="en-GB" sz="3200" dirty="0">
                <a:latin typeface="Arial Narrow" panose="020B0606020202030204" pitchFamily="34" charset="0"/>
              </a:rPr>
              <a:t> </a:t>
            </a:r>
            <a:r>
              <a:rPr lang="en-GB" sz="3200" dirty="0" err="1">
                <a:latin typeface="Arial Narrow" panose="020B0606020202030204" pitchFamily="34" charset="0"/>
              </a:rPr>
              <a:t>dan</a:t>
            </a:r>
            <a:r>
              <a:rPr lang="en-GB" sz="3200" dirty="0">
                <a:latin typeface="Arial Narrow" panose="020B0606020202030204" pitchFamily="34" charset="0"/>
              </a:rPr>
              <a:t> </a:t>
            </a:r>
            <a:r>
              <a:rPr lang="en-GB" sz="3200" dirty="0" err="1">
                <a:latin typeface="Arial Narrow" panose="020B0606020202030204" pitchFamily="34" charset="0"/>
              </a:rPr>
              <a:t>kebahasaan</a:t>
            </a:r>
            <a:r>
              <a:rPr lang="en-GB" sz="3200" dirty="0">
                <a:latin typeface="Arial Narrow" panose="020B0606020202030204" pitchFamily="34" charset="0"/>
              </a:rPr>
              <a:t>.</a:t>
            </a:r>
          </a:p>
          <a:p>
            <a:pPr marL="519113" indent="-409575" algn="just">
              <a:buFont typeface="Wingdings" panose="05000000000000000000" pitchFamily="2" charset="2"/>
              <a:buChar char="v"/>
            </a:pPr>
            <a:r>
              <a:rPr lang="en-GB" sz="3200" dirty="0" err="1">
                <a:latin typeface="Arial Narrow" panose="020B0606020202030204" pitchFamily="34" charset="0"/>
              </a:rPr>
              <a:t>Menjelaskan</a:t>
            </a:r>
            <a:r>
              <a:rPr lang="en-GB" sz="3200" dirty="0">
                <a:latin typeface="Arial Narrow" panose="020B0606020202030204" pitchFamily="34" charset="0"/>
              </a:rPr>
              <a:t> </a:t>
            </a:r>
            <a:r>
              <a:rPr lang="en-GB" sz="3200" dirty="0" err="1">
                <a:latin typeface="Arial Narrow" panose="020B0606020202030204" pitchFamily="34" charset="0"/>
              </a:rPr>
              <a:t>aspek-aspek</a:t>
            </a:r>
            <a:r>
              <a:rPr lang="en-GB" sz="3200" dirty="0">
                <a:latin typeface="Arial Narrow" panose="020B0606020202030204" pitchFamily="34" charset="0"/>
              </a:rPr>
              <a:t> </a:t>
            </a:r>
            <a:r>
              <a:rPr lang="en-GB" sz="3200" dirty="0" err="1">
                <a:latin typeface="Arial Narrow" panose="020B0606020202030204" pitchFamily="34" charset="0"/>
              </a:rPr>
              <a:t>dalam</a:t>
            </a:r>
            <a:r>
              <a:rPr lang="en-GB" sz="3200" dirty="0">
                <a:latin typeface="Arial Narrow" panose="020B0606020202030204" pitchFamily="34" charset="0"/>
              </a:rPr>
              <a:t> </a:t>
            </a:r>
            <a:r>
              <a:rPr lang="en-GB" sz="3200" dirty="0" err="1">
                <a:latin typeface="Arial Narrow" panose="020B0606020202030204" pitchFamily="34" charset="0"/>
              </a:rPr>
              <a:t>cabang-cabang</a:t>
            </a:r>
            <a:r>
              <a:rPr lang="en-GB" sz="3200" dirty="0">
                <a:latin typeface="Arial Narrow" panose="020B0606020202030204" pitchFamily="34" charset="0"/>
              </a:rPr>
              <a:t> </a:t>
            </a:r>
            <a:r>
              <a:rPr lang="en-GB" sz="3200" dirty="0" err="1">
                <a:latin typeface="Arial Narrow" panose="020B0606020202030204" pitchFamily="34" charset="0"/>
              </a:rPr>
              <a:t>kebahasaan</a:t>
            </a:r>
            <a:r>
              <a:rPr lang="en-GB" sz="3200" dirty="0">
                <a:latin typeface="Arial Narrow" panose="020B0606020202030204" pitchFamily="34" charset="0"/>
              </a:rPr>
              <a:t> </a:t>
            </a:r>
            <a:r>
              <a:rPr lang="en-GB" sz="3200" dirty="0" err="1">
                <a:latin typeface="Arial Narrow" panose="020B0606020202030204" pitchFamily="34" charset="0"/>
              </a:rPr>
              <a:t>seperti</a:t>
            </a:r>
            <a:r>
              <a:rPr lang="en-GB" sz="3200" dirty="0">
                <a:latin typeface="Arial Narrow" panose="020B0606020202030204" pitchFamily="34" charset="0"/>
              </a:rPr>
              <a:t> </a:t>
            </a:r>
            <a:r>
              <a:rPr lang="en-GB" sz="3200" dirty="0" err="1">
                <a:latin typeface="Arial Narrow" panose="020B0606020202030204" pitchFamily="34" charset="0"/>
              </a:rPr>
              <a:t>fonologi</a:t>
            </a:r>
            <a:r>
              <a:rPr lang="en-GB" sz="3200" dirty="0">
                <a:latin typeface="Arial Narrow" panose="020B0606020202030204" pitchFamily="34" charset="0"/>
              </a:rPr>
              <a:t>, </a:t>
            </a:r>
            <a:r>
              <a:rPr lang="en-GB" sz="3200" dirty="0" err="1">
                <a:latin typeface="Arial Narrow" panose="020B0606020202030204" pitchFamily="34" charset="0"/>
              </a:rPr>
              <a:t>morfologi</a:t>
            </a:r>
            <a:r>
              <a:rPr lang="en-GB" sz="3200" dirty="0">
                <a:latin typeface="Arial Narrow" panose="020B0606020202030204" pitchFamily="34" charset="0"/>
              </a:rPr>
              <a:t>, </a:t>
            </a:r>
            <a:r>
              <a:rPr lang="en-GB" sz="3200" dirty="0" err="1">
                <a:latin typeface="Arial Narrow" panose="020B0606020202030204" pitchFamily="34" charset="0"/>
              </a:rPr>
              <a:t>dsb</a:t>
            </a:r>
            <a:r>
              <a:rPr lang="en-GB" sz="3200" dirty="0">
                <a:latin typeface="Arial Narrow" panose="020B0606020202030204" pitchFamily="34" charset="0"/>
              </a:rPr>
              <a:t>.</a:t>
            </a:r>
          </a:p>
          <a:p>
            <a:pPr marL="463550" indent="-354013" algn="just">
              <a:buFont typeface="Wingdings" panose="05000000000000000000" pitchFamily="2" charset="2"/>
              <a:buChar char="v"/>
            </a:pPr>
            <a:r>
              <a:rPr lang="en-GB" sz="3200" dirty="0" err="1">
                <a:latin typeface="Arial Narrow" panose="020B0606020202030204" pitchFamily="34" charset="0"/>
              </a:rPr>
              <a:t>menjelaskan</a:t>
            </a:r>
            <a:r>
              <a:rPr lang="en-GB" sz="3200" dirty="0">
                <a:latin typeface="Arial Narrow" panose="020B0606020202030204" pitchFamily="34" charset="0"/>
              </a:rPr>
              <a:t> </a:t>
            </a:r>
            <a:r>
              <a:rPr lang="en-GB" sz="3200" dirty="0" err="1">
                <a:latin typeface="Arial Narrow" panose="020B0606020202030204" pitchFamily="34" charset="0"/>
              </a:rPr>
              <a:t>fokus</a:t>
            </a:r>
            <a:r>
              <a:rPr lang="en-GB" sz="3200" dirty="0">
                <a:latin typeface="Arial Narrow" panose="020B0606020202030204" pitchFamily="34" charset="0"/>
              </a:rPr>
              <a:t> </a:t>
            </a:r>
            <a:r>
              <a:rPr lang="en-GB" sz="3200" dirty="0" err="1">
                <a:latin typeface="Arial Narrow" panose="020B0606020202030204" pitchFamily="34" charset="0"/>
              </a:rPr>
              <a:t>kebahasaan</a:t>
            </a:r>
            <a:r>
              <a:rPr lang="en-GB" sz="3200" dirty="0">
                <a:latin typeface="Arial Narrow" panose="020B0606020202030204" pitchFamily="34" charset="0"/>
              </a:rPr>
              <a:t> </a:t>
            </a:r>
            <a:r>
              <a:rPr lang="en-GB" sz="3200" dirty="0" err="1">
                <a:latin typeface="Arial Narrow" panose="020B0606020202030204" pitchFamily="34" charset="0"/>
              </a:rPr>
              <a:t>cabang-cabang</a:t>
            </a:r>
            <a:r>
              <a:rPr lang="en-GB" sz="3200" dirty="0">
                <a:latin typeface="Arial Narrow" panose="020B0606020202030204" pitchFamily="34" charset="0"/>
              </a:rPr>
              <a:t> </a:t>
            </a:r>
            <a:r>
              <a:rPr lang="en-GB" sz="3200" dirty="0" err="1">
                <a:latin typeface="Arial Narrow" panose="020B0606020202030204" pitchFamily="34" charset="0"/>
              </a:rPr>
              <a:t>kebahasaan</a:t>
            </a:r>
            <a:r>
              <a:rPr lang="en-GB" sz="3200" dirty="0">
                <a:latin typeface="Arial Narrow" panose="020B0606020202030204" pitchFamily="34" charset="0"/>
              </a:rPr>
              <a:t> </a:t>
            </a:r>
            <a:r>
              <a:rPr lang="en-GB" sz="3200" dirty="0" err="1">
                <a:latin typeface="Arial Narrow" panose="020B0606020202030204" pitchFamily="34" charset="0"/>
              </a:rPr>
              <a:t>seperti</a:t>
            </a:r>
            <a:r>
              <a:rPr lang="en-GB" sz="3200" dirty="0">
                <a:latin typeface="Arial Narrow" panose="020B0606020202030204" pitchFamily="34" charset="0"/>
              </a:rPr>
              <a:t> </a:t>
            </a:r>
            <a:r>
              <a:rPr lang="en-GB" sz="3200" dirty="0" err="1">
                <a:latin typeface="Arial Narrow" panose="020B0606020202030204" pitchFamily="34" charset="0"/>
              </a:rPr>
              <a:t>fonologi</a:t>
            </a:r>
            <a:r>
              <a:rPr lang="en-GB" sz="3200" dirty="0">
                <a:latin typeface="Arial Narrow" panose="020B0606020202030204" pitchFamily="34" charset="0"/>
              </a:rPr>
              <a:t>, </a:t>
            </a:r>
            <a:r>
              <a:rPr lang="en-GB" sz="3200" dirty="0" err="1">
                <a:latin typeface="Arial Narrow" panose="020B0606020202030204" pitchFamily="34" charset="0"/>
              </a:rPr>
              <a:t>morfologi</a:t>
            </a:r>
            <a:r>
              <a:rPr lang="en-GB" sz="3200" dirty="0">
                <a:latin typeface="Arial Narrow" panose="020B0606020202030204" pitchFamily="34" charset="0"/>
              </a:rPr>
              <a:t>, </a:t>
            </a:r>
            <a:r>
              <a:rPr lang="en-GB" sz="3200" dirty="0" err="1">
                <a:latin typeface="Arial Narrow" panose="020B0606020202030204" pitchFamily="34" charset="0"/>
              </a:rPr>
              <a:t>dsb</a:t>
            </a:r>
            <a:r>
              <a:rPr lang="en-GB" sz="3200" dirty="0">
                <a:latin typeface="Arial Narrow" panose="020B0606020202030204" pitchFamily="34" charset="0"/>
              </a:rPr>
              <a:t>.</a:t>
            </a:r>
          </a:p>
          <a:p>
            <a:pPr marL="463550" indent="-354013" algn="just">
              <a:buFont typeface="Wingdings" panose="05000000000000000000" pitchFamily="2" charset="2"/>
              <a:buChar char="v"/>
            </a:pPr>
            <a:r>
              <a:rPr lang="en-GB" sz="3200" b="1" dirty="0" err="1">
                <a:latin typeface="Arial Narrow" panose="020B0606020202030204" pitchFamily="34" charset="0"/>
              </a:rPr>
              <a:t>Menjelaskan</a:t>
            </a:r>
            <a:r>
              <a:rPr lang="en-GB" sz="3200" b="1" dirty="0">
                <a:latin typeface="Arial Narrow" panose="020B0606020202030204" pitchFamily="34" charset="0"/>
              </a:rPr>
              <a:t> </a:t>
            </a:r>
            <a:r>
              <a:rPr lang="en-GB" sz="3200" b="1" dirty="0" err="1">
                <a:latin typeface="Arial Narrow" panose="020B0606020202030204" pitchFamily="34" charset="0"/>
              </a:rPr>
              <a:t>ilmu-ilmu</a:t>
            </a:r>
            <a:r>
              <a:rPr lang="en-GB" sz="3200" b="1" dirty="0">
                <a:latin typeface="Arial Narrow" panose="020B0606020202030204" pitchFamily="34" charset="0"/>
              </a:rPr>
              <a:t> linguistic </a:t>
            </a:r>
            <a:r>
              <a:rPr lang="en-GB" sz="3200" b="1" dirty="0" err="1">
                <a:latin typeface="Arial Narrow" panose="020B0606020202030204" pitchFamily="34" charset="0"/>
              </a:rPr>
              <a:t>secara</a:t>
            </a:r>
            <a:r>
              <a:rPr lang="en-GB" sz="3200" b="1" dirty="0">
                <a:latin typeface="Arial Narrow" panose="020B0606020202030204" pitchFamily="34" charset="0"/>
              </a:rPr>
              <a:t> micro </a:t>
            </a:r>
            <a:r>
              <a:rPr lang="en-GB" sz="3200" b="1" dirty="0" err="1">
                <a:latin typeface="Arial Narrow" panose="020B0606020202030204" pitchFamily="34" charset="0"/>
              </a:rPr>
              <a:t>dan</a:t>
            </a:r>
            <a:r>
              <a:rPr lang="en-GB" sz="3200" b="1" dirty="0">
                <a:latin typeface="Arial Narrow" panose="020B0606020202030204" pitchFamily="34" charset="0"/>
              </a:rPr>
              <a:t> macro.</a:t>
            </a:r>
            <a:endParaRPr lang="en-US" sz="5400" b="1" dirty="0">
              <a:latin typeface="Arial Narrow" panose="020B0606020202030204" pitchFamily="34" charset="0"/>
            </a:endParaRPr>
          </a:p>
        </p:txBody>
      </p:sp>
    </p:spTree>
    <p:extLst>
      <p:ext uri="{BB962C8B-B14F-4D97-AF65-F5344CB8AC3E}">
        <p14:creationId xmlns:p14="http://schemas.microsoft.com/office/powerpoint/2010/main" val="1344098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81346" y="0"/>
            <a:ext cx="10514284" cy="6986528"/>
          </a:xfrm>
          <a:prstGeom prst="rect">
            <a:avLst/>
          </a:prstGeom>
        </p:spPr>
        <p:txBody>
          <a:bodyPr wrap="square">
            <a:spAutoFit/>
          </a:bodyPr>
          <a:lstStyle/>
          <a:p>
            <a:pPr marL="395288" indent="-395288">
              <a:buNone/>
              <a:tabLst>
                <a:tab pos="3030538" algn="l"/>
              </a:tabLst>
            </a:pPr>
            <a:endParaRPr lang="en-US" sz="1200" b="1" dirty="0"/>
          </a:p>
          <a:p>
            <a:pPr marL="341313" indent="-341313" algn="ctr">
              <a:buNone/>
              <a:tabLst>
                <a:tab pos="2921000" algn="l"/>
                <a:tab pos="3030538" algn="l"/>
              </a:tabLst>
            </a:pPr>
            <a:r>
              <a:rPr lang="en-US" sz="2800" b="1" dirty="0"/>
              <a:t>11. Lecturing Content</a:t>
            </a:r>
            <a:r>
              <a:rPr lang="en-US" sz="3200" b="1" dirty="0"/>
              <a:t>	</a:t>
            </a:r>
          </a:p>
          <a:p>
            <a:pPr marL="682625" indent="-573088">
              <a:buAutoNum type="arabicPeriod"/>
            </a:pPr>
            <a:r>
              <a:rPr lang="en-US" sz="2000" dirty="0">
                <a:latin typeface="Arial" panose="020B0604020202020204" pitchFamily="34" charset="0"/>
                <a:cs typeface="Arial" panose="020B0604020202020204" pitchFamily="34" charset="0"/>
              </a:rPr>
              <a:t>Lecturing contract and course orientation</a:t>
            </a:r>
          </a:p>
          <a:p>
            <a:pPr marL="682625" indent="-573088">
              <a:buAutoNum type="arabicPeriod"/>
            </a:pPr>
            <a:r>
              <a:rPr lang="en-US" sz="2000" dirty="0">
                <a:latin typeface="Arial" panose="020B0604020202020204" pitchFamily="34" charset="0"/>
                <a:cs typeface="Arial" panose="020B0604020202020204" pitchFamily="34" charset="0"/>
              </a:rPr>
              <a:t>Concepts of Linguistics &amp; language (definition and characteristics of language)</a:t>
            </a:r>
          </a:p>
          <a:p>
            <a:pPr marL="682625" indent="-573088">
              <a:buAutoNum type="arabicPeriod"/>
            </a:pPr>
            <a:r>
              <a:rPr lang="en-US" sz="2000" dirty="0">
                <a:latin typeface="Arial" panose="020B0604020202020204" pitchFamily="34" charset="0"/>
                <a:cs typeface="Arial" panose="020B0604020202020204" pitchFamily="34" charset="0"/>
              </a:rPr>
              <a:t>Functions of language</a:t>
            </a:r>
          </a:p>
          <a:p>
            <a:pPr marL="682625" indent="-573088">
              <a:buAutoNum type="arabicPeriod"/>
            </a:pPr>
            <a:r>
              <a:rPr lang="en-US" sz="2000" dirty="0">
                <a:latin typeface="Arial" panose="020B0604020202020204" pitchFamily="34" charset="0"/>
                <a:cs typeface="Arial" panose="020B0604020202020204" pitchFamily="34" charset="0"/>
              </a:rPr>
              <a:t>Linguistics Units</a:t>
            </a:r>
          </a:p>
          <a:p>
            <a:pPr marL="682625" indent="-573088">
              <a:buAutoNum type="arabicPeriod"/>
            </a:pPr>
            <a:r>
              <a:rPr lang="en-US" sz="2000" dirty="0">
                <a:latin typeface="Arial" panose="020B0604020202020204" pitchFamily="34" charset="0"/>
                <a:cs typeface="Arial" panose="020B0604020202020204" pitchFamily="34" charset="0"/>
              </a:rPr>
              <a:t>Micro and Macro Linguistics</a:t>
            </a:r>
          </a:p>
          <a:p>
            <a:pPr marL="682625" indent="-573088">
              <a:buAutoNum type="arabicPeriod"/>
            </a:pPr>
            <a:r>
              <a:rPr lang="en-US" sz="2000" dirty="0">
                <a:latin typeface="Arial" panose="020B0604020202020204" pitchFamily="34" charset="0"/>
                <a:cs typeface="Arial" panose="020B0604020202020204" pitchFamily="34" charset="0"/>
              </a:rPr>
              <a:t>Basic Concepts of English Phonology</a:t>
            </a:r>
          </a:p>
          <a:p>
            <a:pPr marL="682625" indent="-573088">
              <a:buAutoNum type="arabicPeriod"/>
            </a:pPr>
            <a:r>
              <a:rPr lang="en-US" sz="2000" dirty="0">
                <a:latin typeface="Arial" panose="020B0604020202020204" pitchFamily="34" charset="0"/>
                <a:cs typeface="Arial" panose="020B0604020202020204" pitchFamily="34" charset="0"/>
              </a:rPr>
              <a:t>Basic Concepts of English Morphology</a:t>
            </a:r>
          </a:p>
          <a:p>
            <a:pPr marL="682625" indent="-573088">
              <a:buAutoNum type="arabicPeriod"/>
            </a:pPr>
            <a:r>
              <a:rPr lang="en-US" sz="2000" dirty="0">
                <a:latin typeface="Arial" panose="020B0604020202020204" pitchFamily="34" charset="0"/>
                <a:cs typeface="Arial" panose="020B0604020202020204" pitchFamily="34" charset="0"/>
              </a:rPr>
              <a:t>Basic Concepts of English Syntax</a:t>
            </a:r>
          </a:p>
          <a:p>
            <a:pPr marL="682625" indent="-573088">
              <a:buAutoNum type="arabicPeriod"/>
            </a:pPr>
            <a:r>
              <a:rPr lang="en-US" sz="2000" dirty="0">
                <a:latin typeface="Arial" panose="020B0604020202020204" pitchFamily="34" charset="0"/>
                <a:cs typeface="Arial" panose="020B0604020202020204" pitchFamily="34" charset="0"/>
              </a:rPr>
              <a:t>Syntactic Structures</a:t>
            </a:r>
          </a:p>
          <a:p>
            <a:pPr marL="682625" indent="-573088">
              <a:buAutoNum type="arabicPeriod"/>
            </a:pPr>
            <a:r>
              <a:rPr lang="en-US" sz="2000" dirty="0">
                <a:latin typeface="Arial" panose="020B0604020202020204" pitchFamily="34" charset="0"/>
                <a:cs typeface="Arial" panose="020B0604020202020204" pitchFamily="34" charset="0"/>
              </a:rPr>
              <a:t>Basic Concepts of English Semantics</a:t>
            </a:r>
          </a:p>
          <a:p>
            <a:pPr marL="682625" indent="-573088">
              <a:buAutoNum type="arabicPeriod"/>
            </a:pPr>
            <a:r>
              <a:rPr lang="en-US" sz="2000" dirty="0">
                <a:latin typeface="Arial" panose="020B0604020202020204" pitchFamily="34" charset="0"/>
                <a:cs typeface="Arial" panose="020B0604020202020204" pitchFamily="34" charset="0"/>
              </a:rPr>
              <a:t>Basic Concepts of Pragmatics</a:t>
            </a:r>
          </a:p>
          <a:p>
            <a:pPr marL="682625" indent="-573088">
              <a:buAutoNum type="arabicPeriod"/>
            </a:pPr>
            <a:r>
              <a:rPr lang="en-US" sz="2000" dirty="0">
                <a:latin typeface="Arial" panose="020B0604020202020204" pitchFamily="34" charset="0"/>
                <a:cs typeface="Arial" panose="020B0604020202020204" pitchFamily="34" charset="0"/>
              </a:rPr>
              <a:t>Language Acquisition</a:t>
            </a:r>
          </a:p>
          <a:p>
            <a:pPr marL="682625" indent="-573088">
              <a:buAutoNum type="arabicPeriod"/>
            </a:pPr>
            <a:r>
              <a:rPr lang="en-US" sz="2000" dirty="0">
                <a:latin typeface="Arial" panose="020B0604020202020204" pitchFamily="34" charset="0"/>
                <a:cs typeface="Arial" panose="020B0604020202020204" pitchFamily="34" charset="0"/>
              </a:rPr>
              <a:t>Basic Concepts of Sociolinguistics</a:t>
            </a:r>
          </a:p>
          <a:p>
            <a:pPr marL="682625" indent="-573088">
              <a:buAutoNum type="arabicPeriod"/>
            </a:pPr>
            <a:r>
              <a:rPr lang="en-US" sz="2000" dirty="0">
                <a:latin typeface="Arial" panose="020B0604020202020204" pitchFamily="34" charset="0"/>
                <a:cs typeface="Arial" panose="020B0604020202020204" pitchFamily="34" charset="0"/>
              </a:rPr>
              <a:t>Basic concepts of Psycholinguistics</a:t>
            </a:r>
          </a:p>
          <a:p>
            <a:pPr marL="682625" indent="-573088">
              <a:buAutoNum type="arabicPeriod"/>
            </a:pPr>
            <a:r>
              <a:rPr lang="en-US" sz="2000" dirty="0">
                <a:latin typeface="Arial" panose="020B0604020202020204" pitchFamily="34" charset="0"/>
                <a:cs typeface="Arial" panose="020B0604020202020204" pitchFamily="34" charset="0"/>
              </a:rPr>
              <a:t>The Diversity of Language</a:t>
            </a:r>
          </a:p>
          <a:p>
            <a:pPr marL="682625" indent="-573088">
              <a:buAutoNum type="arabicPeriod"/>
            </a:pPr>
            <a:r>
              <a:rPr lang="en-US" sz="2000" dirty="0">
                <a:latin typeface="Arial" panose="020B0604020202020204" pitchFamily="34" charset="0"/>
                <a:cs typeface="Arial" panose="020B0604020202020204" pitchFamily="34" charset="0"/>
              </a:rPr>
              <a:t>The contribution of linguistics to language teaching and language learning</a:t>
            </a:r>
          </a:p>
          <a:p>
            <a:pPr marL="682625" indent="-573088">
              <a:buAutoNum type="arabicPeriod"/>
            </a:pPr>
            <a:endParaRPr lang="en-US" sz="2800" dirty="0">
              <a:latin typeface="Arial" panose="020B0604020202020204" pitchFamily="34" charset="0"/>
              <a:cs typeface="Arial" panose="020B0604020202020204" pitchFamily="34" charset="0"/>
            </a:endParaRPr>
          </a:p>
          <a:p>
            <a:pPr marL="682625" indent="-573088">
              <a:buAutoNum type="arabicPeriod"/>
            </a:pPr>
            <a:endParaRPr lang="en-US" sz="2800" dirty="0">
              <a:latin typeface="Arial" panose="020B0604020202020204" pitchFamily="34" charset="0"/>
              <a:cs typeface="Arial" panose="020B0604020202020204" pitchFamily="34" charset="0"/>
            </a:endParaRPr>
          </a:p>
          <a:p>
            <a:pPr marL="682625" indent="-573088">
              <a:buAutoNum type="arabicPeriod"/>
            </a:pPr>
            <a:endParaRPr lang="en-GB" sz="2800" dirty="0">
              <a:latin typeface="Berlin Sans FB" panose="020E0602020502020306" pitchFamily="34" charset="0"/>
            </a:endParaRPr>
          </a:p>
        </p:txBody>
      </p:sp>
    </p:spTree>
    <p:extLst>
      <p:ext uri="{BB962C8B-B14F-4D97-AF65-F5344CB8AC3E}">
        <p14:creationId xmlns:p14="http://schemas.microsoft.com/office/powerpoint/2010/main" val="3481772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99460" y="635339"/>
            <a:ext cx="10159442" cy="4801314"/>
          </a:xfrm>
          <a:prstGeom prst="rect">
            <a:avLst/>
          </a:prstGeom>
        </p:spPr>
        <p:txBody>
          <a:bodyPr wrap="square">
            <a:spAutoFit/>
          </a:bodyPr>
          <a:lstStyle/>
          <a:p>
            <a:pPr marL="395288" indent="-395288">
              <a:buNone/>
              <a:tabLst>
                <a:tab pos="3030538" algn="l"/>
              </a:tabLst>
            </a:pPr>
            <a:endParaRPr lang="en-US" sz="1200" b="1" dirty="0"/>
          </a:p>
          <a:p>
            <a:pPr marL="341313" indent="-341313" algn="ctr">
              <a:buNone/>
              <a:tabLst>
                <a:tab pos="2921000" algn="l"/>
                <a:tab pos="3030538" algn="l"/>
              </a:tabLst>
            </a:pPr>
            <a:r>
              <a:rPr lang="en-US" sz="4000" b="1" dirty="0"/>
              <a:t>12. Mode of Teaching and Learning Delivery	</a:t>
            </a:r>
          </a:p>
          <a:p>
            <a:pPr marL="411163" indent="-411163" algn="just">
              <a:buNone/>
              <a:tabLst>
                <a:tab pos="3030538" algn="l"/>
              </a:tabLst>
            </a:pPr>
            <a:r>
              <a:rPr lang="en-US" sz="2800" dirty="0">
                <a:latin typeface="Arial" panose="020B0604020202020204" pitchFamily="34" charset="0"/>
                <a:cs typeface="Arial" panose="020B0604020202020204" pitchFamily="34" charset="0"/>
              </a:rPr>
              <a:t>	</a:t>
            </a:r>
            <a:endParaRPr lang="en-GB" sz="2800" dirty="0">
              <a:latin typeface="Berlin Sans FB" panose="020E0602020502020306" pitchFamily="34" charset="0"/>
            </a:endParaRPr>
          </a:p>
          <a:p>
            <a:pPr marL="109538" algn="ctr">
              <a:tabLst>
                <a:tab pos="3030538" algn="l"/>
              </a:tabLst>
            </a:pPr>
            <a:r>
              <a:rPr lang="en-GB" sz="4400" b="1" dirty="0">
                <a:latin typeface="Arial Narrow" panose="020B0606020202030204" pitchFamily="34" charset="0"/>
              </a:rPr>
              <a:t>“Online </a:t>
            </a:r>
            <a:r>
              <a:rPr lang="en-US" sz="4400" b="1" dirty="0">
                <a:latin typeface="Arial Narrow" panose="020B0606020202030204" pitchFamily="34" charset="0"/>
              </a:rPr>
              <a:t>Learning: Synchronous (Zoom) and Asynchronous (Akses LMS &amp; Autonomous Learning</a:t>
            </a:r>
            <a:r>
              <a:rPr lang="en-GB" sz="4400" b="1" dirty="0">
                <a:latin typeface="Arial Narrow" panose="020B0606020202030204" pitchFamily="34" charset="0"/>
              </a:rPr>
              <a:t>”</a:t>
            </a:r>
            <a:endParaRPr lang="en-GB" sz="3600" b="1" dirty="0">
              <a:latin typeface="Arial Narrow" panose="020B0606020202030204" pitchFamily="34" charset="0"/>
            </a:endParaRPr>
          </a:p>
          <a:p>
            <a:pPr marL="109537" algn="just"/>
            <a:endParaRPr lang="en-US" sz="5400" b="1" dirty="0">
              <a:latin typeface="Arial Narrow" panose="020B0606020202030204" pitchFamily="34" charset="0"/>
            </a:endParaRPr>
          </a:p>
        </p:txBody>
      </p:sp>
    </p:spTree>
    <p:extLst>
      <p:ext uri="{BB962C8B-B14F-4D97-AF65-F5344CB8AC3E}">
        <p14:creationId xmlns:p14="http://schemas.microsoft.com/office/powerpoint/2010/main" val="1944422807"/>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561</TotalTime>
  <Words>669</Words>
  <Application>Microsoft Office PowerPoint</Application>
  <PresentationFormat>Widescreen</PresentationFormat>
  <Paragraphs>87</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Arial Narrow</vt:lpstr>
      <vt:lpstr>Berlin Sans FB</vt:lpstr>
      <vt:lpstr>Century Gothic</vt:lpstr>
      <vt:lpstr>Comic Sans MS</vt:lpstr>
      <vt:lpstr>Wingdings</vt:lpstr>
      <vt:lpstr>Vapor Trail</vt:lpstr>
      <vt:lpstr>COURSE “INTRODUCTION TO LINGUISTICS”</vt:lpstr>
      <vt:lpstr>Lecturing Contract and orientation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“INTRODUCTION TO LINGUISTICS”</dc:title>
  <dc:creator>User</dc:creator>
  <cp:lastModifiedBy>LENOVO YOGA</cp:lastModifiedBy>
  <cp:revision>32</cp:revision>
  <dcterms:created xsi:type="dcterms:W3CDTF">2021-10-02T07:52:48Z</dcterms:created>
  <dcterms:modified xsi:type="dcterms:W3CDTF">2025-09-17T05:22:25Z</dcterms:modified>
</cp:coreProperties>
</file>