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1" d="100"/>
          <a:sy n="51" d="100"/>
        </p:scale>
        <p:origin x="6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83403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74890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8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9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1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825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407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EFF6619-4D5D-41DE-9DAE-F7829772B93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8D5E6C0-F1B6-42F5-9FFD-94846AA9C8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746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SISTEM ANALOG DAN DIGITAL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OLEH: RINTO SUPPA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98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DEFENISI SISTEM ANALOG DAN DIGITAL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969" t="20667" r="49609" b="47665"/>
          <a:stretch/>
        </p:blipFill>
        <p:spPr>
          <a:xfrm>
            <a:off x="7067550" y="4184918"/>
            <a:ext cx="4552950" cy="260560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87634"/>
            <a:ext cx="9601200" cy="3581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Analog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pengolahan</a:t>
            </a:r>
            <a:r>
              <a:rPr lang="en-US" sz="2400" dirty="0"/>
              <a:t> </a:t>
            </a:r>
            <a:r>
              <a:rPr lang="en-US" sz="2400" dirty="0" err="1"/>
              <a:t>sinyal</a:t>
            </a:r>
            <a:r>
              <a:rPr lang="en-US" sz="2400" dirty="0"/>
              <a:t> yang </a:t>
            </a:r>
            <a:r>
              <a:rPr lang="en-US" sz="2400" dirty="0" err="1"/>
              <a:t>datanya</a:t>
            </a:r>
            <a:r>
              <a:rPr lang="en-US" sz="2400" dirty="0"/>
              <a:t> </a:t>
            </a:r>
            <a:r>
              <a:rPr lang="en-US" sz="2400" dirty="0" err="1"/>
              <a:t>diolah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kontinyu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bertahap</a:t>
            </a:r>
            <a:r>
              <a:rPr lang="en-US" sz="2400" dirty="0" smtClean="0"/>
              <a:t>. </a:t>
            </a:r>
            <a:r>
              <a:rPr lang="en-US" sz="2400" dirty="0" err="1"/>
              <a:t>Sistem</a:t>
            </a:r>
            <a:r>
              <a:rPr lang="en-US" sz="2400" dirty="0"/>
              <a:t> analog </a:t>
            </a:r>
            <a:r>
              <a:rPr lang="en-US" sz="2400" dirty="0" err="1"/>
              <a:t>mempunyai</a:t>
            </a:r>
            <a:r>
              <a:rPr lang="en-US" sz="2400" dirty="0"/>
              <a:t> “range”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pengolahan</a:t>
            </a:r>
            <a:r>
              <a:rPr lang="en-US" sz="2400" dirty="0"/>
              <a:t> data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sinyal</a:t>
            </a:r>
            <a:endParaRPr lang="en-US" sz="2400" dirty="0" smtClean="0"/>
          </a:p>
          <a:p>
            <a:pPr algn="just"/>
            <a:r>
              <a:rPr lang="en-US" sz="2400" dirty="0"/>
              <a:t>Digital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pengolahan</a:t>
            </a:r>
            <a:r>
              <a:rPr lang="en-US" sz="2400" dirty="0"/>
              <a:t> </a:t>
            </a:r>
            <a:r>
              <a:rPr lang="en-US" sz="2400" dirty="0" err="1"/>
              <a:t>sinyal</a:t>
            </a:r>
            <a:r>
              <a:rPr lang="en-US" sz="2400" dirty="0"/>
              <a:t> yang </a:t>
            </a:r>
            <a:r>
              <a:rPr lang="en-US" sz="2400" dirty="0" err="1"/>
              <a:t>datanya</a:t>
            </a:r>
            <a:r>
              <a:rPr lang="en-US" sz="2400" dirty="0"/>
              <a:t> </a:t>
            </a:r>
            <a:r>
              <a:rPr lang="en-US" sz="2400" dirty="0" err="1"/>
              <a:t>diolah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nilainya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ekstrim</a:t>
            </a:r>
            <a:r>
              <a:rPr lang="en-US" sz="2400" dirty="0"/>
              <a:t> (</a:t>
            </a:r>
            <a:r>
              <a:rPr lang="en-US" sz="2400" dirty="0" err="1"/>
              <a:t>naik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turun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drastis</a:t>
            </a:r>
            <a:r>
              <a:rPr lang="en-US" sz="2400" dirty="0" smtClean="0"/>
              <a:t>). </a:t>
            </a:r>
            <a:r>
              <a:rPr lang="en-US" sz="2400" dirty="0" err="1"/>
              <a:t>Sistem</a:t>
            </a:r>
            <a:r>
              <a:rPr lang="en-US" sz="2400" dirty="0"/>
              <a:t> digital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mengolah</a:t>
            </a:r>
            <a:r>
              <a:rPr lang="en-US" sz="2400" dirty="0"/>
              <a:t> 2  </a:t>
            </a:r>
            <a:r>
              <a:rPr lang="en-US" sz="2400" dirty="0" err="1"/>
              <a:t>jenis</a:t>
            </a:r>
            <a:r>
              <a:rPr lang="en-US" sz="2400" dirty="0"/>
              <a:t> data “bit” </a:t>
            </a:r>
            <a:r>
              <a:rPr lang="en-US" sz="2400" dirty="0" err="1"/>
              <a:t>yaitu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sinyalnya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range.</a:t>
            </a:r>
          </a:p>
        </p:txBody>
      </p:sp>
    </p:spTree>
    <p:extLst>
      <p:ext uri="{BB962C8B-B14F-4D97-AF65-F5344CB8AC3E}">
        <p14:creationId xmlns:p14="http://schemas.microsoft.com/office/powerpoint/2010/main" val="27408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ISTILAH-ISTILAH DALAM SISTEM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95500"/>
            <a:ext cx="9601200" cy="44386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/>
              <a:t>bit- Unit data yang paling </a:t>
            </a:r>
            <a:r>
              <a:rPr lang="en-US" sz="2400" dirty="0" err="1"/>
              <a:t>kecil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. Bit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nol. Bit </a:t>
            </a:r>
            <a:r>
              <a:rPr lang="en-US" sz="2400" dirty="0" err="1"/>
              <a:t>adalah</a:t>
            </a:r>
            <a:r>
              <a:rPr lang="en-US" sz="2400" dirty="0"/>
              <a:t> format </a:t>
            </a:r>
            <a:r>
              <a:rPr lang="en-US" sz="2400" dirty="0" err="1"/>
              <a:t>biner</a:t>
            </a:r>
            <a:r>
              <a:rPr lang="en-US" sz="2400" dirty="0"/>
              <a:t> di mana data </a:t>
            </a:r>
            <a:r>
              <a:rPr lang="en-US" sz="2400" dirty="0" err="1"/>
              <a:t>diproses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byte-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dirty="0" err="1"/>
              <a:t>ukur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menguraikan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data file,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disk </a:t>
            </a:r>
            <a:r>
              <a:rPr lang="en-US" sz="2400" dirty="0" err="1"/>
              <a:t>atau</a:t>
            </a:r>
            <a:r>
              <a:rPr lang="en-US" sz="2400" dirty="0"/>
              <a:t> media </a:t>
            </a:r>
            <a:r>
              <a:rPr lang="en-US" sz="2400" dirty="0" err="1"/>
              <a:t>penyimpanan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data yang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dikirimkan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. </a:t>
            </a:r>
            <a:r>
              <a:rPr lang="en-US" sz="2400" dirty="0" err="1"/>
              <a:t>Satu</a:t>
            </a:r>
            <a:r>
              <a:rPr lang="en-US" sz="2400" dirty="0"/>
              <a:t> byte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delapan</a:t>
            </a:r>
            <a:r>
              <a:rPr lang="en-US" sz="2400" dirty="0"/>
              <a:t> bit data. </a:t>
            </a:r>
          </a:p>
          <a:p>
            <a:r>
              <a:rPr lang="en-US" sz="2400" dirty="0"/>
              <a:t>nibble- </a:t>
            </a:r>
            <a:r>
              <a:rPr lang="en-US" sz="2400" dirty="0" err="1"/>
              <a:t>Separuh</a:t>
            </a:r>
            <a:r>
              <a:rPr lang="en-US" sz="2400" dirty="0"/>
              <a:t> byte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bit. </a:t>
            </a:r>
            <a:endParaRPr lang="en-US" dirty="0"/>
          </a:p>
          <a:p>
            <a:r>
              <a:rPr lang="en-US" sz="2400" dirty="0"/>
              <a:t>kilobyte ( </a:t>
            </a:r>
            <a:r>
              <a:rPr lang="en-US" sz="2400" dirty="0" smtClean="0"/>
              <a:t>kB</a:t>
            </a:r>
            <a:r>
              <a:rPr lang="en-US" sz="2400" dirty="0"/>
              <a:t>)- 1024,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kira-kira</a:t>
            </a:r>
            <a:r>
              <a:rPr lang="en-US" sz="2400" dirty="0"/>
              <a:t> 1000bytes. </a:t>
            </a:r>
            <a:endParaRPr lang="en-US" sz="2400" dirty="0" smtClean="0"/>
          </a:p>
          <a:p>
            <a:r>
              <a:rPr lang="en-US" sz="2400" dirty="0"/>
              <a:t>kilobytes per </a:t>
            </a:r>
            <a:r>
              <a:rPr lang="en-US" sz="2400" dirty="0" err="1"/>
              <a:t>detik</a:t>
            </a:r>
            <a:r>
              <a:rPr lang="en-US" sz="2400" dirty="0"/>
              <a:t> ( </a:t>
            </a:r>
            <a:r>
              <a:rPr lang="en-US" sz="2400" dirty="0" err="1"/>
              <a:t>kBps</a:t>
            </a:r>
            <a:r>
              <a:rPr lang="en-US" sz="2400" dirty="0"/>
              <a:t>)-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data yang </a:t>
            </a:r>
            <a:r>
              <a:rPr lang="en-US" sz="2400" dirty="0" err="1"/>
              <a:t>ditransfer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koneksi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koneksi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. </a:t>
            </a:r>
            <a:r>
              <a:rPr lang="en-US" sz="2400" dirty="0" err="1"/>
              <a:t>kBps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transfer data </a:t>
            </a:r>
            <a:r>
              <a:rPr lang="en-US" sz="2400" dirty="0" err="1"/>
              <a:t>kira-kira</a:t>
            </a:r>
            <a:r>
              <a:rPr lang="en-US" sz="2400" dirty="0"/>
              <a:t> 1,000 bytes per </a:t>
            </a:r>
            <a:r>
              <a:rPr lang="en-US" sz="2400" dirty="0" err="1"/>
              <a:t>detik</a:t>
            </a:r>
            <a:r>
              <a:rPr lang="en-US" dirty="0"/>
              <a:t>. </a:t>
            </a:r>
          </a:p>
          <a:p>
            <a:r>
              <a:rPr lang="en-US" sz="2600" dirty="0"/>
              <a:t>kilobit ( Kb)- 1024,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kira-kira</a:t>
            </a:r>
            <a:r>
              <a:rPr lang="en-US" sz="2600" dirty="0"/>
              <a:t> 1000, bit. </a:t>
            </a:r>
          </a:p>
          <a:p>
            <a:endParaRPr lang="en-US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64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MENERAPKAN SISTEM DIGITAL</a:t>
            </a:r>
            <a:br>
              <a:rPr lang="en-US" dirty="0" smtClean="0"/>
            </a:br>
            <a:r>
              <a:rPr lang="en-US" sz="3100" dirty="0" err="1" smtClean="0"/>
              <a:t>Gerbang</a:t>
            </a:r>
            <a:r>
              <a:rPr lang="en-US" sz="3100" dirty="0" smtClean="0"/>
              <a:t> </a:t>
            </a:r>
            <a:r>
              <a:rPr lang="en-US" sz="3100" dirty="0" err="1"/>
              <a:t>Logika</a:t>
            </a:r>
            <a:r>
              <a:rPr lang="en-US" sz="3100" dirty="0"/>
              <a:t> Boolean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dibangun</a:t>
            </a:r>
            <a:r>
              <a:rPr lang="en-US" sz="2400" dirty="0"/>
              <a:t>/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sirkuit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. </a:t>
            </a:r>
            <a:r>
              <a:rPr lang="en-US" sz="2400" dirty="0" err="1"/>
              <a:t>Sirkit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pintu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smtClean="0"/>
              <a:t>DAN(AND), ATAU(OR), BUKAN(NOT), </a:t>
            </a:r>
            <a:r>
              <a:rPr lang="en-US" sz="2400" dirty="0" err="1" smtClean="0"/>
              <a:t>dan</a:t>
            </a:r>
            <a:r>
              <a:rPr lang="en-US" sz="2400" dirty="0" smtClean="0"/>
              <a:t> BUKAN OR (NOR), </a:t>
            </a:r>
            <a:r>
              <a:rPr lang="en-US" sz="2400" dirty="0" err="1" smtClean="0"/>
              <a:t>serta</a:t>
            </a:r>
            <a:r>
              <a:rPr lang="en-US" sz="2400" dirty="0" smtClean="0"/>
              <a:t> BUKAN AND (NAND).</a:t>
            </a:r>
            <a:endParaRPr lang="en-US" sz="2400" dirty="0"/>
          </a:p>
          <a:p>
            <a:pPr algn="just"/>
            <a:r>
              <a:rPr lang="en-US" sz="2400" dirty="0"/>
              <a:t>Logic gates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ditandai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bereaksi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isyarat</a:t>
            </a:r>
            <a:r>
              <a:rPr lang="en-US" sz="2400" dirty="0"/>
              <a:t> yang </a:t>
            </a:r>
            <a:r>
              <a:rPr lang="en-US" sz="2400" dirty="0" err="1"/>
              <a:t>masuk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 smtClean="0"/>
              <a:t>Simbol</a:t>
            </a:r>
            <a:r>
              <a:rPr lang="en-US" sz="2400" dirty="0" smtClean="0"/>
              <a:t> </a:t>
            </a:r>
            <a:r>
              <a:rPr lang="en-US" sz="2400" dirty="0"/>
              <a:t>0 ( </a:t>
            </a:r>
            <a:r>
              <a:rPr lang="en-US" sz="2400" dirty="0" err="1"/>
              <a:t>nol</a:t>
            </a:r>
            <a:r>
              <a:rPr lang="en-US" sz="2400" dirty="0"/>
              <a:t>) </a:t>
            </a:r>
            <a:r>
              <a:rPr lang="en-US" sz="2400" dirty="0" err="1"/>
              <a:t>mewakili</a:t>
            </a:r>
            <a:r>
              <a:rPr lang="en-US" sz="2400" dirty="0"/>
              <a:t> " </a:t>
            </a:r>
            <a:r>
              <a:rPr lang="en-US" sz="2400" dirty="0" err="1" smtClean="0"/>
              <a:t>mati</a:t>
            </a:r>
            <a:r>
              <a:rPr lang="en-US" sz="2400" dirty="0" smtClean="0"/>
              <a:t> (off)/low" </a:t>
            </a:r>
            <a:r>
              <a:rPr lang="en-US" sz="2400" dirty="0" err="1"/>
              <a:t>dan</a:t>
            </a:r>
            <a:r>
              <a:rPr lang="en-US" sz="2400" dirty="0"/>
              <a:t> 1 </a:t>
            </a:r>
            <a:r>
              <a:rPr lang="en-US" sz="2400" dirty="0" err="1"/>
              <a:t>mewakili</a:t>
            </a:r>
            <a:r>
              <a:rPr lang="en-US" sz="2400" dirty="0"/>
              <a:t> " </a:t>
            </a:r>
            <a:r>
              <a:rPr lang="en-US" sz="2400" dirty="0" err="1" smtClean="0"/>
              <a:t>hidup</a:t>
            </a:r>
            <a:r>
              <a:rPr lang="en-US" sz="2400" dirty="0"/>
              <a:t> </a:t>
            </a:r>
            <a:r>
              <a:rPr lang="en-US" sz="2400" dirty="0" smtClean="0"/>
              <a:t>(On)/high“</a:t>
            </a:r>
          </a:p>
          <a:p>
            <a:pPr algn="just"/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/</a:t>
            </a:r>
            <a:r>
              <a:rPr lang="en-US" sz="2400" dirty="0" err="1"/>
              <a:t>logic.yaitu</a:t>
            </a:r>
            <a:r>
              <a:rPr lang="en-US" sz="2400" dirty="0"/>
              <a:t> DAN, ATAU, </a:t>
            </a:r>
            <a:r>
              <a:rPr lang="en-US" sz="2400" dirty="0" err="1"/>
              <a:t>dan</a:t>
            </a:r>
            <a:r>
              <a:rPr lang="en-US" sz="2400" dirty="0"/>
              <a:t> BUKAN(</a:t>
            </a:r>
            <a:r>
              <a:rPr lang="en-US" sz="2400" dirty="0" err="1"/>
              <a:t>And,Or,Not</a:t>
            </a:r>
            <a:r>
              <a:rPr lang="en-US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9444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MENERAPKAN SISTEM DIGITAL</a:t>
            </a:r>
            <a:br>
              <a:rPr lang="en-US" dirty="0"/>
            </a:br>
            <a:r>
              <a:rPr lang="en-US" sz="3100" dirty="0" err="1"/>
              <a:t>Gerbang</a:t>
            </a:r>
            <a:r>
              <a:rPr lang="en-US" sz="3100" dirty="0"/>
              <a:t> </a:t>
            </a:r>
            <a:r>
              <a:rPr lang="en-US" sz="3100" dirty="0" err="1"/>
              <a:t>Logika</a:t>
            </a:r>
            <a:r>
              <a:rPr lang="en-US" sz="3100" dirty="0"/>
              <a:t> Boolean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21968" t="41007" r="43037" b="40539"/>
          <a:stretch/>
        </p:blipFill>
        <p:spPr bwMode="auto">
          <a:xfrm>
            <a:off x="1066800" y="2059005"/>
            <a:ext cx="4572000" cy="19954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16" t="49795" r="45938" b="34681"/>
          <a:stretch/>
        </p:blipFill>
        <p:spPr bwMode="auto">
          <a:xfrm>
            <a:off x="1066800" y="4298155"/>
            <a:ext cx="4572000" cy="19669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93" t="36907" r="52632" b="20328"/>
          <a:stretch/>
        </p:blipFill>
        <p:spPr bwMode="auto">
          <a:xfrm>
            <a:off x="6082754" y="2059005"/>
            <a:ext cx="2557463" cy="43576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Rectangle 8"/>
          <p:cNvSpPr/>
          <p:nvPr/>
        </p:nvSpPr>
        <p:spPr>
          <a:xfrm>
            <a:off x="9007525" y="3361995"/>
            <a:ext cx="305737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Coba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buat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tabel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kebenaran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logika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NAND!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878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MENERAPKAN SISTEM DIGITAL</a:t>
            </a:r>
            <a:br>
              <a:rPr lang="en-US" dirty="0"/>
            </a:b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Elektronika</a:t>
            </a:r>
            <a:r>
              <a:rPr lang="en-US" sz="2800" dirty="0"/>
              <a:t> digital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biner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dinyatakan</a:t>
            </a:r>
            <a:r>
              <a:rPr lang="en-US" sz="2800" dirty="0"/>
              <a:t> digit 1 </a:t>
            </a:r>
            <a:r>
              <a:rPr lang="en-US" sz="2800" dirty="0" err="1"/>
              <a:t>dan</a:t>
            </a:r>
            <a:r>
              <a:rPr lang="en-US" sz="2800" dirty="0"/>
              <a:t> 0. Digit </a:t>
            </a:r>
            <a:r>
              <a:rPr lang="en-US" sz="2800" dirty="0" err="1"/>
              <a:t>biner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menunjukan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r>
              <a:rPr lang="en-US" sz="2800" dirty="0"/>
              <a:t> level </a:t>
            </a:r>
            <a:r>
              <a:rPr lang="en-US" sz="2800" dirty="0" err="1"/>
              <a:t>tegangan</a:t>
            </a:r>
            <a:r>
              <a:rPr lang="en-US" sz="2800" dirty="0"/>
              <a:t>, HIGH </a:t>
            </a:r>
            <a:r>
              <a:rPr lang="en-US" sz="2800" dirty="0" err="1"/>
              <a:t>atau</a:t>
            </a:r>
            <a:r>
              <a:rPr lang="en-US" sz="2800" dirty="0"/>
              <a:t> LOW.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digital level HIGH </a:t>
            </a:r>
            <a:r>
              <a:rPr lang="en-US" sz="2800" dirty="0" err="1"/>
              <a:t>direpresentasikan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1 </a:t>
            </a:r>
            <a:r>
              <a:rPr lang="en-US" sz="2800" dirty="0" err="1"/>
              <a:t>atau</a:t>
            </a:r>
            <a:r>
              <a:rPr lang="en-US" sz="2800" dirty="0"/>
              <a:t> ON </a:t>
            </a:r>
            <a:r>
              <a:rPr lang="en-US" sz="2800" dirty="0" err="1"/>
              <a:t>dan</a:t>
            </a:r>
            <a:r>
              <a:rPr lang="en-US" sz="2800" dirty="0"/>
              <a:t> level LOW </a:t>
            </a:r>
            <a:r>
              <a:rPr lang="en-US" sz="2800" dirty="0" err="1"/>
              <a:t>direpresentasikan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0 </a:t>
            </a:r>
            <a:r>
              <a:rPr lang="en-US" sz="2800" dirty="0" err="1"/>
              <a:t>atau</a:t>
            </a:r>
            <a:r>
              <a:rPr lang="en-US" sz="2800" dirty="0"/>
              <a:t> OFF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biner</a:t>
            </a:r>
            <a:r>
              <a:rPr lang="en-US" sz="2800" dirty="0" smtClean="0"/>
              <a:t>,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dikenal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: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decimal,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octal,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hexadecimal.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4121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MENERAPKAN SISTEM DIGITAL</a:t>
            </a:r>
            <a:br>
              <a:rPr lang="en-US" dirty="0"/>
            </a:br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91" t="38664" r="40789" b="12127"/>
          <a:stretch/>
        </p:blipFill>
        <p:spPr bwMode="auto">
          <a:xfrm>
            <a:off x="2743200" y="1962150"/>
            <a:ext cx="6172200" cy="47434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5846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3181350"/>
            <a:ext cx="9601200" cy="14859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SEKIAN DAN TERIMA KASIH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65512699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98</TotalTime>
  <Words>382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Franklin Gothic Book</vt:lpstr>
      <vt:lpstr>Times New Roman</vt:lpstr>
      <vt:lpstr>Crop</vt:lpstr>
      <vt:lpstr>SISTEM ANALOG DAN DIGITAL</vt:lpstr>
      <vt:lpstr>DEFENISI SISTEM ANALOG DAN DIGITAL</vt:lpstr>
      <vt:lpstr>ISTILAH-ISTILAH DALAM SISTEM DIGITAL</vt:lpstr>
      <vt:lpstr>MENERAPKAN SISTEM DIGITAL Gerbang Logika Boolean  </vt:lpstr>
      <vt:lpstr>MENERAPKAN SISTEM DIGITAL Gerbang Logika Boolean</vt:lpstr>
      <vt:lpstr>MENERAPKAN SISTEM DIGITAL Sistem Bilangan Biner</vt:lpstr>
      <vt:lpstr>MENERAPKAN SISTEM DIGITAL Konversi Bilangan</vt:lpstr>
      <vt:lpstr>SEKIAN DAN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ANALOG DAN DIGITAL</dc:title>
  <dc:creator>User</dc:creator>
  <cp:lastModifiedBy>User</cp:lastModifiedBy>
  <cp:revision>13</cp:revision>
  <dcterms:created xsi:type="dcterms:W3CDTF">2019-09-16T02:26:27Z</dcterms:created>
  <dcterms:modified xsi:type="dcterms:W3CDTF">2019-09-22T21:53:17Z</dcterms:modified>
</cp:coreProperties>
</file>