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8" r:id="rId3"/>
    <p:sldId id="332" r:id="rId4"/>
    <p:sldId id="333" r:id="rId5"/>
    <p:sldId id="345" r:id="rId6"/>
    <p:sldId id="343" r:id="rId7"/>
    <p:sldId id="344" r:id="rId8"/>
    <p:sldId id="334" r:id="rId9"/>
    <p:sldId id="335" r:id="rId10"/>
    <p:sldId id="342" r:id="rId11"/>
    <p:sldId id="375" r:id="rId12"/>
    <p:sldId id="376" r:id="rId13"/>
    <p:sldId id="336" r:id="rId14"/>
    <p:sldId id="337" r:id="rId15"/>
    <p:sldId id="341" r:id="rId16"/>
    <p:sldId id="374" r:id="rId17"/>
    <p:sldId id="373" r:id="rId18"/>
    <p:sldId id="346" r:id="rId19"/>
    <p:sldId id="347" r:id="rId20"/>
    <p:sldId id="348" r:id="rId21"/>
    <p:sldId id="377" r:id="rId22"/>
    <p:sldId id="349" r:id="rId23"/>
    <p:sldId id="350" r:id="rId24"/>
    <p:sldId id="353" r:id="rId25"/>
    <p:sldId id="354" r:id="rId26"/>
    <p:sldId id="378" r:id="rId27"/>
    <p:sldId id="379" r:id="rId28"/>
    <p:sldId id="355" r:id="rId29"/>
    <p:sldId id="380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3366FF"/>
    <a:srgbClr val="000058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91" autoAdjust="0"/>
    <p:restoredTop sz="94652" autoAdjust="0"/>
  </p:normalViewPr>
  <p:slideViewPr>
    <p:cSldViewPr>
      <p:cViewPr varScale="1">
        <p:scale>
          <a:sx n="80" d="100"/>
          <a:sy n="80" d="100"/>
        </p:scale>
        <p:origin x="125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A1491-A1AD-4BA5-866A-0844CA953F5E}" type="datetimeFigureOut">
              <a:rPr lang="en-MY" smtClean="0"/>
              <a:pPr/>
              <a:t>17/10/2025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470D5-DB66-4136-A7A1-0E673F54C2D7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9471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BA45E-F764-4EB4-825E-13DDDE7603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737C-EE2F-4935-98F5-8A3C31CFBC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158F8-065F-40D9-A15B-1BB54233479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5158A-1EAA-4948-95E2-B591459CBAD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4E8C2-717C-4BEC-9769-645BC14354A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6A169-BFEA-4C26-B725-9FC7616737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FE928-782A-428E-AF5C-B6D1A28E606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A514A-7312-465A-9D22-F45A457582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5C9D0-CC61-44F1-99E3-F9333E00202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CC672-E5F1-4AEC-8C42-2E64F97C41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39A3F-9EDE-405E-A034-BB21E37CDDC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D9915BC-8C9E-42E0-8231-D9A6267673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79513" y="4365625"/>
            <a:ext cx="8640638" cy="1079500"/>
          </a:xfrm>
          <a:noFill/>
        </p:spPr>
        <p:txBody>
          <a:bodyPr/>
          <a:lstStyle/>
          <a:p>
            <a:pPr algn="l" eaLnBrk="1" hangingPunct="1"/>
            <a:br>
              <a:rPr lang="es-UY" sz="2800" b="1" dirty="0">
                <a:solidFill>
                  <a:schemeClr val="bg1"/>
                </a:solidFill>
              </a:rPr>
            </a:br>
            <a:r>
              <a:rPr lang="es-UY" sz="3600" b="1" dirty="0" err="1">
                <a:solidFill>
                  <a:schemeClr val="bg1"/>
                </a:solidFill>
              </a:rPr>
              <a:t>Elektronika</a:t>
            </a:r>
            <a:r>
              <a:rPr lang="es-UY" sz="3600" b="1" dirty="0">
                <a:solidFill>
                  <a:schemeClr val="bg1"/>
                </a:solidFill>
              </a:rPr>
              <a:t> Digital</a:t>
            </a:r>
            <a:br>
              <a:rPr lang="es-UY" sz="3600" b="1" dirty="0">
                <a:solidFill>
                  <a:schemeClr val="bg1"/>
                </a:solidFill>
              </a:rPr>
            </a:br>
            <a:r>
              <a:rPr lang="es-UY" sz="3600" b="1" dirty="0" err="1">
                <a:solidFill>
                  <a:schemeClr val="bg1"/>
                </a:solidFill>
              </a:rPr>
              <a:t>Gerbang</a:t>
            </a:r>
            <a:r>
              <a:rPr lang="es-UY" sz="3600" b="1" dirty="0">
                <a:solidFill>
                  <a:schemeClr val="bg1"/>
                </a:solidFill>
              </a:rPr>
              <a:t> </a:t>
            </a:r>
            <a:r>
              <a:rPr lang="es-UY" sz="3600" b="1" dirty="0" err="1">
                <a:solidFill>
                  <a:schemeClr val="bg1"/>
                </a:solidFill>
              </a:rPr>
              <a:t>Logika</a:t>
            </a:r>
            <a:r>
              <a:rPr lang="es-UY" sz="3600" b="1" dirty="0">
                <a:solidFill>
                  <a:schemeClr val="bg1"/>
                </a:solidFill>
              </a:rPr>
              <a:t> </a:t>
            </a:r>
            <a:r>
              <a:rPr lang="es-UY" sz="3600" b="1" dirty="0" err="1">
                <a:solidFill>
                  <a:schemeClr val="bg1"/>
                </a:solidFill>
              </a:rPr>
              <a:t>Dasar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051" name="Rectangle 119"/>
          <p:cNvSpPr>
            <a:spLocks noChangeArrowheads="1"/>
          </p:cNvSpPr>
          <p:nvPr/>
        </p:nvSpPr>
        <p:spPr bwMode="auto">
          <a:xfrm>
            <a:off x="323528" y="5805264"/>
            <a:ext cx="33845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Gerbang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: OR</a:t>
            </a: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676672"/>
          </a:xfrm>
        </p:spPr>
        <p:txBody>
          <a:bodyPr/>
          <a:lstStyle/>
          <a:p>
            <a:pPr algn="ctr">
              <a:buNone/>
            </a:pPr>
            <a:r>
              <a:rPr lang="en-US" sz="2400" dirty="0" err="1"/>
              <a:t>Rangkaian</a:t>
            </a:r>
            <a:r>
              <a:rPr lang="en-US" sz="2400" dirty="0"/>
              <a:t> </a:t>
            </a:r>
            <a:r>
              <a:rPr lang="en-US" sz="2400" dirty="0" err="1"/>
              <a:t>Dioda</a:t>
            </a:r>
            <a:r>
              <a:rPr lang="en-US" sz="2400" dirty="0"/>
              <a:t> Equivalent </a:t>
            </a:r>
            <a:r>
              <a:rPr lang="en-US" sz="2400" dirty="0" err="1"/>
              <a:t>dan</a:t>
            </a:r>
            <a:r>
              <a:rPr lang="en-US" sz="2400" dirty="0"/>
              <a:t> Timing Diagram</a:t>
            </a:r>
            <a:endParaRPr lang="en-MY" sz="2400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25050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3192259" cy="26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99" y="5013176"/>
            <a:ext cx="660905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Gerbang OR dengan banyak Input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888" y="1447800"/>
            <a:ext cx="4202112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962400"/>
            <a:ext cx="3429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81000" y="2971800"/>
            <a:ext cx="426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  <a:p>
            <a:r>
              <a:rPr lang="en-US" u="sng">
                <a:solidFill>
                  <a:srgbClr val="000000"/>
                </a:solidFill>
              </a:rPr>
              <a:t>  Tabel Kebenaran OR - 3 input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7772400" cy="48768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Bagaimana cara mengaplikasikan gerbang OR 4 masukan dengan menggunakan gerbang OR 2 masukan? </a:t>
            </a:r>
          </a:p>
          <a:p>
            <a:r>
              <a:rPr lang="en-US" sz="2800" u="sng">
                <a:solidFill>
                  <a:srgbClr val="000000"/>
                </a:solidFill>
              </a:rPr>
              <a:t>Penyelesaian :</a:t>
            </a:r>
          </a:p>
          <a:p>
            <a:pPr>
              <a:buFontTx/>
              <a:buNone/>
            </a:pPr>
            <a:endParaRPr lang="en-US" sz="2800" u="sng">
              <a:solidFill>
                <a:srgbClr val="000000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838200"/>
          </a:xfrm>
        </p:spPr>
        <p:txBody>
          <a:bodyPr/>
          <a:lstStyle/>
          <a:p>
            <a:pPr algn="l"/>
            <a:r>
              <a:rPr lang="en-US" sz="3200" u="sng">
                <a:solidFill>
                  <a:srgbClr val="000000"/>
                </a:solidFill>
              </a:rPr>
              <a:t>Contoh :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352800"/>
            <a:ext cx="358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276600"/>
            <a:ext cx="32766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362200" y="4953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8580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Gerbang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: AND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7992888" cy="4525963"/>
          </a:xfrm>
        </p:spPr>
        <p:txBody>
          <a:bodyPr/>
          <a:lstStyle/>
          <a:p>
            <a:r>
              <a:rPr lang="en-US" sz="2400" dirty="0" err="1">
                <a:latin typeface="Candara" pitchFamily="34" charset="0"/>
              </a:rPr>
              <a:t>Gerbang</a:t>
            </a:r>
            <a:r>
              <a:rPr lang="en-US" sz="2400" dirty="0">
                <a:latin typeface="Candara" pitchFamily="34" charset="0"/>
              </a:rPr>
              <a:t>  AND  </a:t>
            </a:r>
            <a:r>
              <a:rPr lang="en-US" sz="2400" dirty="0" err="1">
                <a:latin typeface="Candara" pitchFamily="34" charset="0"/>
              </a:rPr>
              <a:t>merupakan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jenis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gerbang</a:t>
            </a:r>
            <a:r>
              <a:rPr lang="en-US" sz="2400" dirty="0">
                <a:latin typeface="Candara" pitchFamily="34" charset="0"/>
              </a:rPr>
              <a:t>  digital  </a:t>
            </a:r>
            <a:r>
              <a:rPr lang="en-US" sz="2400" dirty="0" err="1">
                <a:latin typeface="Candara" pitchFamily="34" charset="0"/>
              </a:rPr>
              <a:t>keluaran</a:t>
            </a:r>
            <a:r>
              <a:rPr lang="en-US" sz="2400" dirty="0">
                <a:latin typeface="Candara" pitchFamily="34" charset="0"/>
              </a:rPr>
              <a:t> 1  </a:t>
            </a:r>
            <a:r>
              <a:rPr lang="en-US" sz="2400" dirty="0" err="1">
                <a:latin typeface="Candara" pitchFamily="34" charset="0"/>
              </a:rPr>
              <a:t>jika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seluruh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inputnya</a:t>
            </a:r>
            <a:r>
              <a:rPr lang="en-US" sz="2400" dirty="0">
                <a:latin typeface="Candara" pitchFamily="34" charset="0"/>
              </a:rPr>
              <a:t>  1.   </a:t>
            </a:r>
            <a:r>
              <a:rPr lang="en-US" sz="2400" dirty="0" err="1">
                <a:latin typeface="Candara" pitchFamily="34" charset="0"/>
              </a:rPr>
              <a:t>Gerbang</a:t>
            </a:r>
            <a:r>
              <a:rPr lang="en-US" sz="2400" dirty="0">
                <a:latin typeface="Candara" pitchFamily="34" charset="0"/>
              </a:rPr>
              <a:t>  AND  </a:t>
            </a:r>
            <a:r>
              <a:rPr lang="en-US" sz="2400" dirty="0" err="1">
                <a:latin typeface="Candara" pitchFamily="34" charset="0"/>
              </a:rPr>
              <a:t>diterjemahkan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sebagai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gerbang</a:t>
            </a:r>
            <a:r>
              <a:rPr lang="en-US" sz="2400" dirty="0">
                <a:latin typeface="Candara" pitchFamily="34" charset="0"/>
              </a:rPr>
              <a:t>  “DAN”  </a:t>
            </a:r>
            <a:r>
              <a:rPr lang="en-US" sz="2400" dirty="0" err="1">
                <a:latin typeface="Candara" pitchFamily="34" charset="0"/>
              </a:rPr>
              <a:t>artinya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sebuah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gerbang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logika</a:t>
            </a:r>
            <a:r>
              <a:rPr lang="en-US" sz="2400" dirty="0">
                <a:latin typeface="Candara" pitchFamily="34" charset="0"/>
              </a:rPr>
              <a:t> yang  </a:t>
            </a:r>
            <a:r>
              <a:rPr lang="en-US" sz="2400" dirty="0" err="1">
                <a:latin typeface="Candara" pitchFamily="34" charset="0"/>
              </a:rPr>
              <a:t>keluarannya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berlogika</a:t>
            </a:r>
            <a:r>
              <a:rPr lang="en-US" sz="2400" dirty="0">
                <a:latin typeface="Candara" pitchFamily="34" charset="0"/>
              </a:rPr>
              <a:t>  “1”  </a:t>
            </a:r>
            <a:r>
              <a:rPr lang="en-US" sz="2400" dirty="0" err="1">
                <a:latin typeface="Candara" pitchFamily="34" charset="0"/>
              </a:rPr>
              <a:t>jika</a:t>
            </a:r>
            <a:r>
              <a:rPr lang="en-US" sz="2400" dirty="0">
                <a:latin typeface="Candara" pitchFamily="34" charset="0"/>
              </a:rPr>
              <a:t>  input  A  </a:t>
            </a:r>
            <a:r>
              <a:rPr lang="en-US" sz="2400" dirty="0" err="1">
                <a:latin typeface="Candara" pitchFamily="34" charset="0"/>
              </a:rPr>
              <a:t>dan</a:t>
            </a:r>
            <a:r>
              <a:rPr lang="en-US" sz="2400" dirty="0">
                <a:latin typeface="Candara" pitchFamily="34" charset="0"/>
              </a:rPr>
              <a:t>  input  B </a:t>
            </a:r>
            <a:r>
              <a:rPr lang="en-US" sz="2400" dirty="0" err="1">
                <a:latin typeface="Candara" pitchFamily="34" charset="0"/>
              </a:rPr>
              <a:t>dan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seterusnya</a:t>
            </a:r>
            <a:r>
              <a:rPr lang="en-US" sz="2400" dirty="0">
                <a:latin typeface="Candara" pitchFamily="34" charset="0"/>
              </a:rPr>
              <a:t>   </a:t>
            </a:r>
            <a:r>
              <a:rPr lang="en-US" sz="2400" dirty="0" err="1">
                <a:latin typeface="Candara" pitchFamily="34" charset="0"/>
              </a:rPr>
              <a:t>berlogika</a:t>
            </a:r>
            <a:r>
              <a:rPr lang="en-US" sz="2400" dirty="0">
                <a:latin typeface="Candara" pitchFamily="34" charset="0"/>
              </a:rPr>
              <a:t>  “1”.</a:t>
            </a:r>
          </a:p>
          <a:p>
            <a:pPr algn="just"/>
            <a:endParaRPr lang="en-MY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659989"/>
            <a:ext cx="6229350" cy="3198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Gerbang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: AND</a:t>
            </a: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pPr algn="ctr">
              <a:buNone/>
            </a:pP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Kebenaran</a:t>
            </a:r>
            <a:endParaRPr lang="en-MY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19132"/>
            <a:ext cx="2924175" cy="1341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419600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Gerbang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: AND</a:t>
            </a: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676672"/>
          </a:xfrm>
        </p:spPr>
        <p:txBody>
          <a:bodyPr/>
          <a:lstStyle/>
          <a:p>
            <a:pPr algn="ctr">
              <a:buNone/>
            </a:pPr>
            <a:r>
              <a:rPr lang="en-US" sz="2400" dirty="0" err="1"/>
              <a:t>Rangkaian</a:t>
            </a:r>
            <a:r>
              <a:rPr lang="en-US" sz="2400" dirty="0"/>
              <a:t> </a:t>
            </a:r>
            <a:r>
              <a:rPr lang="en-US" sz="2400" dirty="0" err="1"/>
              <a:t>Dioda</a:t>
            </a:r>
            <a:r>
              <a:rPr lang="en-US" sz="2400" dirty="0"/>
              <a:t> Equivalent </a:t>
            </a:r>
            <a:r>
              <a:rPr lang="en-US" sz="2400" dirty="0" err="1"/>
              <a:t>dan</a:t>
            </a:r>
            <a:r>
              <a:rPr lang="en-US" sz="2400" dirty="0"/>
              <a:t> Timing Diagram</a:t>
            </a:r>
            <a:endParaRPr lang="en-MY" sz="24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32099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3407296" cy="286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941168"/>
            <a:ext cx="6408712" cy="106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5" y="6093296"/>
            <a:ext cx="625869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sz="3200" dirty="0" err="1">
                <a:solidFill>
                  <a:srgbClr val="000000"/>
                </a:solidFill>
              </a:rPr>
              <a:t>Gerbang</a:t>
            </a:r>
            <a:r>
              <a:rPr lang="en-US" sz="3200" dirty="0">
                <a:solidFill>
                  <a:srgbClr val="000000"/>
                </a:solidFill>
              </a:rPr>
              <a:t> AND </a:t>
            </a:r>
            <a:r>
              <a:rPr lang="en-US" sz="3200" dirty="0" err="1">
                <a:solidFill>
                  <a:srgbClr val="000000"/>
                </a:solidFill>
              </a:rPr>
              <a:t>dengan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banyak</a:t>
            </a:r>
            <a:r>
              <a:rPr lang="en-US" sz="3200" dirty="0">
                <a:solidFill>
                  <a:srgbClr val="000000"/>
                </a:solidFill>
              </a:rPr>
              <a:t> Input</a:t>
            </a:r>
            <a:r>
              <a:rPr lang="en-US" sz="3200" dirty="0"/>
              <a:t> 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66236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81400"/>
            <a:ext cx="4022725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447800"/>
            <a:ext cx="3505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572000" y="5410200"/>
            <a:ext cx="452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Tabel Kebenaran AND - 4 input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7494984" cy="2709664"/>
          </a:xfrm>
        </p:spPr>
        <p:txBody>
          <a:bodyPr/>
          <a:lstStyle/>
          <a:p>
            <a:r>
              <a:rPr lang="en-US" sz="2800" dirty="0" err="1">
                <a:solidFill>
                  <a:srgbClr val="000000"/>
                </a:solidFill>
              </a:rPr>
              <a:t>Susunlah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gerbang</a:t>
            </a:r>
            <a:r>
              <a:rPr lang="en-US" sz="2800" dirty="0">
                <a:solidFill>
                  <a:srgbClr val="000000"/>
                </a:solidFill>
              </a:rPr>
              <a:t> AND 4 </a:t>
            </a:r>
            <a:r>
              <a:rPr lang="en-US" sz="2800" dirty="0" err="1">
                <a:solidFill>
                  <a:srgbClr val="000000"/>
                </a:solidFill>
              </a:rPr>
              <a:t>masukan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dengan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   </a:t>
            </a:r>
            <a:r>
              <a:rPr lang="en-US" sz="2800" dirty="0" err="1">
                <a:solidFill>
                  <a:srgbClr val="000000"/>
                </a:solidFill>
              </a:rPr>
              <a:t>menggunakan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gerbang</a:t>
            </a:r>
            <a:r>
              <a:rPr lang="en-US" sz="2800" dirty="0">
                <a:solidFill>
                  <a:srgbClr val="000000"/>
                </a:solidFill>
              </a:rPr>
              <a:t> AND 2 </a:t>
            </a:r>
            <a:r>
              <a:rPr lang="en-US" sz="2800" dirty="0" err="1">
                <a:solidFill>
                  <a:srgbClr val="000000"/>
                </a:solidFill>
              </a:rPr>
              <a:t>masukan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r>
              <a:rPr lang="en-US" sz="2800" u="sng" dirty="0" err="1">
                <a:solidFill>
                  <a:srgbClr val="000000"/>
                </a:solidFill>
              </a:rPr>
              <a:t>Penyelesaian</a:t>
            </a:r>
            <a:r>
              <a:rPr lang="en-US" sz="2800" u="sng" dirty="0">
                <a:solidFill>
                  <a:srgbClr val="000000"/>
                </a:solidFill>
              </a:rPr>
              <a:t> :</a:t>
            </a:r>
          </a:p>
          <a:p>
            <a:pPr>
              <a:buFontTx/>
              <a:buNone/>
            </a:pPr>
            <a:endParaRPr lang="en-US" sz="2800" u="sng" dirty="0">
              <a:solidFill>
                <a:srgbClr val="000000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Contoh :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81400"/>
            <a:ext cx="670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Gerbang</a:t>
            </a:r>
            <a:r>
              <a:rPr lang="en-US" dirty="0"/>
              <a:t> </a:t>
            </a:r>
            <a:r>
              <a:rPr lang="en-US" dirty="0" err="1"/>
              <a:t>Kombinasional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7992888" cy="4525963"/>
          </a:xfrm>
        </p:spPr>
        <p:txBody>
          <a:bodyPr/>
          <a:lstStyle/>
          <a:p>
            <a:pPr algn="just"/>
            <a:r>
              <a:rPr lang="en-US" sz="2800" dirty="0"/>
              <a:t>NOR</a:t>
            </a:r>
          </a:p>
          <a:p>
            <a:pPr algn="just"/>
            <a:r>
              <a:rPr lang="en-US" sz="2800" dirty="0"/>
              <a:t>NAND</a:t>
            </a:r>
          </a:p>
          <a:p>
            <a:pPr algn="just"/>
            <a:r>
              <a:rPr lang="en-US" sz="2800" dirty="0"/>
              <a:t>X-OR</a:t>
            </a:r>
          </a:p>
          <a:p>
            <a:pPr algn="just"/>
            <a:r>
              <a:rPr lang="en-US" sz="2800" dirty="0"/>
              <a:t>X-NOR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Gerbang</a:t>
            </a:r>
            <a:r>
              <a:rPr lang="en-US" dirty="0"/>
              <a:t> </a:t>
            </a:r>
            <a:r>
              <a:rPr lang="en-US" dirty="0" err="1"/>
              <a:t>Kombinasional</a:t>
            </a:r>
            <a:r>
              <a:rPr lang="en-US" dirty="0"/>
              <a:t>: NOR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7992888" cy="4525963"/>
          </a:xfrm>
        </p:spPr>
        <p:txBody>
          <a:bodyPr/>
          <a:lstStyle/>
          <a:p>
            <a:r>
              <a:rPr lang="en-US" sz="2800" dirty="0" err="1">
                <a:latin typeface="Candara" pitchFamily="34" charset="0"/>
              </a:rPr>
              <a:t>Gerbang</a:t>
            </a:r>
            <a:r>
              <a:rPr lang="en-US" sz="2800" dirty="0">
                <a:latin typeface="Candara" pitchFamily="34" charset="0"/>
              </a:rPr>
              <a:t>  NOR  </a:t>
            </a:r>
            <a:r>
              <a:rPr lang="en-US" sz="2800" dirty="0" err="1">
                <a:latin typeface="Candara" pitchFamily="34" charset="0"/>
              </a:rPr>
              <a:t>adalah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gerbang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kombinasi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dari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gerbang</a:t>
            </a:r>
            <a:r>
              <a:rPr lang="en-US" sz="2800" dirty="0">
                <a:latin typeface="Candara" pitchFamily="34" charset="0"/>
              </a:rPr>
              <a:t> NOT  </a:t>
            </a:r>
            <a:r>
              <a:rPr lang="en-US" sz="2800" dirty="0" err="1">
                <a:latin typeface="Candara" pitchFamily="34" charset="0"/>
              </a:rPr>
              <a:t>dan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gerbang</a:t>
            </a:r>
            <a:r>
              <a:rPr lang="en-US" sz="2800" dirty="0">
                <a:latin typeface="Candara" pitchFamily="34" charset="0"/>
              </a:rPr>
              <a:t>  OR.  </a:t>
            </a:r>
            <a:r>
              <a:rPr lang="en-US" sz="2800" dirty="0" err="1">
                <a:latin typeface="Candara" pitchFamily="34" charset="0"/>
              </a:rPr>
              <a:t>Dalam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hal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ini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ada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empat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kondisi</a:t>
            </a:r>
            <a:r>
              <a:rPr lang="en-US" sz="2800" dirty="0">
                <a:latin typeface="Candara" pitchFamily="34" charset="0"/>
              </a:rPr>
              <a:t> yang  </a:t>
            </a:r>
            <a:r>
              <a:rPr lang="en-US" sz="2800" dirty="0" err="1">
                <a:latin typeface="Candara" pitchFamily="34" charset="0"/>
              </a:rPr>
              <a:t>dapat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dianalisis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dan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disajikan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pada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tabel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kebenaran</a:t>
            </a:r>
            <a:r>
              <a:rPr lang="en-US" sz="2800" dirty="0">
                <a:latin typeface="Candara" pitchFamily="34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000625"/>
            <a:ext cx="5133975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73016"/>
            <a:ext cx="5454111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Logika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799288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MY" sz="2000" dirty="0" err="1"/>
              <a:t>Ada</a:t>
            </a:r>
            <a:r>
              <a:rPr lang="en-MY" sz="2000" dirty="0"/>
              <a:t> </a:t>
            </a:r>
            <a:r>
              <a:rPr lang="en-MY" sz="2000" dirty="0" err="1"/>
              <a:t>beberapa</a:t>
            </a:r>
            <a:r>
              <a:rPr lang="en-MY" sz="2000" dirty="0"/>
              <a:t>  </a:t>
            </a:r>
            <a:r>
              <a:rPr lang="en-MY" sz="2000" dirty="0" err="1"/>
              <a:t>operasi-operasi</a:t>
            </a:r>
            <a:r>
              <a:rPr lang="en-MY" sz="2000" dirty="0"/>
              <a:t> </a:t>
            </a:r>
            <a:r>
              <a:rPr lang="en-MY" sz="2000" dirty="0" err="1"/>
              <a:t>dasar</a:t>
            </a:r>
            <a:r>
              <a:rPr lang="en-MY" sz="2000" dirty="0"/>
              <a:t> </a:t>
            </a:r>
            <a:r>
              <a:rPr lang="en-MY" sz="2000" dirty="0" err="1"/>
              <a:t>pada</a:t>
            </a:r>
            <a:r>
              <a:rPr lang="en-MY" sz="2000" dirty="0"/>
              <a:t>  </a:t>
            </a:r>
            <a:r>
              <a:rPr lang="en-MY" sz="2000" dirty="0" err="1"/>
              <a:t>suatu</a:t>
            </a:r>
            <a:r>
              <a:rPr lang="en-MY" sz="2000" dirty="0"/>
              <a:t> </a:t>
            </a:r>
            <a:r>
              <a:rPr lang="en-MY" sz="2000" dirty="0" err="1"/>
              <a:t>rangkaian</a:t>
            </a:r>
            <a:r>
              <a:rPr lang="en-MY" sz="2000" dirty="0"/>
              <a:t> </a:t>
            </a:r>
            <a:r>
              <a:rPr lang="en-MY" sz="2000" dirty="0" err="1"/>
              <a:t>logika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untuk</a:t>
            </a:r>
            <a:r>
              <a:rPr lang="en-MY" sz="2000" dirty="0"/>
              <a:t> </a:t>
            </a:r>
            <a:r>
              <a:rPr lang="en-MY" sz="2000" dirty="0" err="1"/>
              <a:t>menunjukkan</a:t>
            </a:r>
            <a:r>
              <a:rPr lang="en-MY" sz="2000" dirty="0"/>
              <a:t> </a:t>
            </a:r>
            <a:r>
              <a:rPr lang="en-MY" sz="2000" dirty="0" err="1"/>
              <a:t>suatu</a:t>
            </a:r>
            <a:r>
              <a:rPr lang="en-MY" sz="2000" dirty="0"/>
              <a:t> </a:t>
            </a:r>
            <a:r>
              <a:rPr lang="en-MY" sz="2000" dirty="0" err="1"/>
              <a:t>perilaku</a:t>
            </a:r>
            <a:r>
              <a:rPr lang="en-MY" sz="2000" dirty="0"/>
              <a:t> </a:t>
            </a:r>
            <a:r>
              <a:rPr lang="en-MY" sz="2000" dirty="0" err="1"/>
              <a:t>dari</a:t>
            </a:r>
            <a:r>
              <a:rPr lang="en-MY" sz="2000" dirty="0"/>
              <a:t> </a:t>
            </a:r>
            <a:r>
              <a:rPr lang="en-MY" sz="2000" dirty="0" err="1"/>
              <a:t>operasi-operasi</a:t>
            </a:r>
            <a:r>
              <a:rPr lang="en-MY" sz="2000" dirty="0"/>
              <a:t> </a:t>
            </a:r>
            <a:r>
              <a:rPr lang="en-MY" sz="2000" dirty="0" err="1"/>
              <a:t>tersebut</a:t>
            </a:r>
            <a:r>
              <a:rPr lang="en-MY" sz="2000" dirty="0"/>
              <a:t> </a:t>
            </a:r>
            <a:r>
              <a:rPr lang="en-MY" sz="2000" dirty="0" err="1"/>
              <a:t>biasanya</a:t>
            </a:r>
            <a:r>
              <a:rPr lang="en-MY" sz="2000" dirty="0"/>
              <a:t> </a:t>
            </a:r>
            <a:r>
              <a:rPr lang="en-MY" sz="2000" dirty="0" err="1"/>
              <a:t>ditunjukkan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menggunakan</a:t>
            </a:r>
            <a:r>
              <a:rPr lang="en-MY" sz="2000" dirty="0"/>
              <a:t> </a:t>
            </a:r>
            <a:r>
              <a:rPr lang="en-MY" sz="2000" dirty="0" err="1"/>
              <a:t>suatu</a:t>
            </a:r>
            <a:r>
              <a:rPr lang="en-MY" sz="2000" dirty="0"/>
              <a:t> </a:t>
            </a:r>
            <a:r>
              <a:rPr lang="en-MY" sz="2000" dirty="0" err="1"/>
              <a:t>tabel</a:t>
            </a:r>
            <a:r>
              <a:rPr lang="en-MY" sz="2000" dirty="0"/>
              <a:t> </a:t>
            </a:r>
            <a:r>
              <a:rPr lang="en-MY" sz="2000" dirty="0" err="1"/>
              <a:t>kebenaran</a:t>
            </a:r>
            <a:r>
              <a:rPr lang="en-MY" sz="2000" dirty="0"/>
              <a:t>. </a:t>
            </a:r>
            <a:r>
              <a:rPr lang="en-MY" sz="2000" dirty="0" err="1"/>
              <a:t>Tabel</a:t>
            </a:r>
            <a:r>
              <a:rPr lang="en-MY" sz="2000" dirty="0"/>
              <a:t> </a:t>
            </a:r>
            <a:r>
              <a:rPr lang="en-MY" sz="2000" dirty="0" err="1"/>
              <a:t>kebenaran</a:t>
            </a:r>
            <a:r>
              <a:rPr lang="en-MY" sz="2000" dirty="0"/>
              <a:t>  </a:t>
            </a:r>
            <a:r>
              <a:rPr lang="en-MY" sz="2000" dirty="0" err="1"/>
              <a:t>berisi</a:t>
            </a:r>
            <a:r>
              <a:rPr lang="en-MY" sz="2000" dirty="0"/>
              <a:t> </a:t>
            </a:r>
            <a:r>
              <a:rPr lang="en-MY" sz="2000" dirty="0" err="1"/>
              <a:t>statemen-statemen</a:t>
            </a:r>
            <a:r>
              <a:rPr lang="en-MY" sz="2000" dirty="0"/>
              <a:t> yang  </a:t>
            </a:r>
            <a:r>
              <a:rPr lang="en-MY" sz="2000" dirty="0" err="1"/>
              <a:t>hanya</a:t>
            </a:r>
            <a:r>
              <a:rPr lang="en-MY" sz="2000" dirty="0"/>
              <a:t> </a:t>
            </a:r>
            <a:r>
              <a:rPr lang="en-MY" sz="2000" dirty="0" err="1"/>
              <a:t>berisi</a:t>
            </a:r>
            <a:r>
              <a:rPr lang="en-MY" sz="2000" dirty="0"/>
              <a:t>:</a:t>
            </a:r>
          </a:p>
          <a:p>
            <a:pPr marL="0" indent="0" algn="just">
              <a:buNone/>
            </a:pPr>
            <a:endParaRPr lang="en-MY" sz="2000" dirty="0"/>
          </a:p>
          <a:p>
            <a:pPr algn="just"/>
            <a:r>
              <a:rPr lang="en-MY" sz="2000" dirty="0" err="1"/>
              <a:t>Benar</a:t>
            </a:r>
            <a:r>
              <a:rPr lang="en-MY" sz="2000" dirty="0"/>
              <a:t> yang </a:t>
            </a:r>
            <a:r>
              <a:rPr lang="en-MY" sz="2000" dirty="0" err="1"/>
              <a:t>dilambangkan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huruf</a:t>
            </a:r>
            <a:r>
              <a:rPr lang="en-MY" sz="2000" dirty="0"/>
              <a:t> “T” </a:t>
            </a:r>
            <a:r>
              <a:rPr lang="en-MY" sz="2000" dirty="0" err="1"/>
              <a:t>kependekan</a:t>
            </a:r>
            <a:r>
              <a:rPr lang="en-MY" sz="2000" dirty="0"/>
              <a:t> </a:t>
            </a:r>
            <a:r>
              <a:rPr lang="en-MY" sz="2000" dirty="0" err="1"/>
              <a:t>dari</a:t>
            </a:r>
            <a:r>
              <a:rPr lang="en-MY" sz="2000" dirty="0"/>
              <a:t> “True” </a:t>
            </a:r>
            <a:r>
              <a:rPr lang="en-MY" sz="2000" dirty="0" err="1"/>
              <a:t>atau</a:t>
            </a:r>
            <a:r>
              <a:rPr lang="en-MY" sz="2000" dirty="0"/>
              <a:t> </a:t>
            </a:r>
            <a:r>
              <a:rPr lang="en-MY" sz="2000" dirty="0" err="1"/>
              <a:t>bisa</a:t>
            </a:r>
            <a:r>
              <a:rPr lang="en-MY" sz="2000" dirty="0"/>
              <a:t> </a:t>
            </a:r>
            <a:r>
              <a:rPr lang="en-MY" sz="2000" dirty="0" err="1"/>
              <a:t>juga</a:t>
            </a:r>
            <a:r>
              <a:rPr lang="en-MY" sz="2000" dirty="0"/>
              <a:t> </a:t>
            </a:r>
            <a:r>
              <a:rPr lang="en-MY" sz="2000" dirty="0" err="1"/>
              <a:t>dilambangkan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angka</a:t>
            </a:r>
            <a:r>
              <a:rPr lang="en-MY" sz="2000" dirty="0"/>
              <a:t> 1. </a:t>
            </a:r>
            <a:r>
              <a:rPr lang="en-MY" sz="2000" dirty="0" err="1"/>
              <a:t>Atau</a:t>
            </a:r>
            <a:endParaRPr lang="en-MY" sz="2000" dirty="0"/>
          </a:p>
          <a:p>
            <a:pPr algn="just"/>
            <a:r>
              <a:rPr lang="en-MY" sz="2000" dirty="0" err="1"/>
              <a:t>Salah</a:t>
            </a:r>
            <a:r>
              <a:rPr lang="en-MY" sz="2000" dirty="0"/>
              <a:t> yang </a:t>
            </a:r>
            <a:r>
              <a:rPr lang="en-MY" sz="2000" dirty="0" err="1"/>
              <a:t>dilambangkan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huruf</a:t>
            </a:r>
            <a:r>
              <a:rPr lang="en-MY" sz="2000" dirty="0"/>
              <a:t> “F”  </a:t>
            </a:r>
            <a:r>
              <a:rPr lang="en-MY" sz="2000" dirty="0" err="1"/>
              <a:t>kependekan</a:t>
            </a:r>
            <a:r>
              <a:rPr lang="en-MY" sz="2000" dirty="0"/>
              <a:t> </a:t>
            </a:r>
            <a:r>
              <a:rPr lang="en-MY" sz="2000" dirty="0" err="1"/>
              <a:t>dari</a:t>
            </a:r>
            <a:r>
              <a:rPr lang="en-MY" sz="2000" dirty="0"/>
              <a:t> “False” </a:t>
            </a:r>
            <a:r>
              <a:rPr lang="en-MY" sz="2000" dirty="0" err="1"/>
              <a:t>atau</a:t>
            </a:r>
            <a:r>
              <a:rPr lang="en-MY" sz="2000" dirty="0"/>
              <a:t> </a:t>
            </a:r>
            <a:r>
              <a:rPr lang="en-MY" sz="2000" dirty="0" err="1"/>
              <a:t>bisa</a:t>
            </a:r>
            <a:r>
              <a:rPr lang="en-MY" sz="2000" dirty="0"/>
              <a:t> </a:t>
            </a:r>
            <a:r>
              <a:rPr lang="en-MY" sz="2000" dirty="0" err="1"/>
              <a:t>juga</a:t>
            </a:r>
            <a:r>
              <a:rPr lang="en-MY" sz="2000" dirty="0"/>
              <a:t> </a:t>
            </a:r>
            <a:r>
              <a:rPr lang="en-MY" sz="2000" dirty="0" err="1"/>
              <a:t>dilambangkan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angka</a:t>
            </a:r>
            <a:r>
              <a:rPr lang="en-MY" sz="2000" dirty="0"/>
              <a:t> 0.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Gerbang</a:t>
            </a:r>
            <a:r>
              <a:rPr lang="en-US" dirty="0"/>
              <a:t> </a:t>
            </a:r>
            <a:r>
              <a:rPr lang="en-US" dirty="0" err="1"/>
              <a:t>Kombinasional</a:t>
            </a:r>
            <a:r>
              <a:rPr lang="en-US" dirty="0"/>
              <a:t>: NAND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7992888" cy="4525963"/>
          </a:xfrm>
        </p:spPr>
        <p:txBody>
          <a:bodyPr/>
          <a:lstStyle/>
          <a:p>
            <a:r>
              <a:rPr lang="en-US" sz="2800" dirty="0" err="1">
                <a:latin typeface="Candara" pitchFamily="34" charset="0"/>
              </a:rPr>
              <a:t>Gerbang</a:t>
            </a:r>
            <a:r>
              <a:rPr lang="en-US" sz="2800" dirty="0">
                <a:latin typeface="Candara" pitchFamily="34" charset="0"/>
              </a:rPr>
              <a:t>  NAND  </a:t>
            </a:r>
            <a:r>
              <a:rPr lang="en-US" sz="2800" dirty="0" err="1">
                <a:latin typeface="Candara" pitchFamily="34" charset="0"/>
              </a:rPr>
              <a:t>adalah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gerbang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kombinasi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dari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gerbang</a:t>
            </a:r>
            <a:r>
              <a:rPr lang="en-US" sz="2800" dirty="0">
                <a:latin typeface="Candara" pitchFamily="34" charset="0"/>
              </a:rPr>
              <a:t> NOT  </a:t>
            </a:r>
            <a:r>
              <a:rPr lang="en-US" sz="2800" dirty="0" err="1">
                <a:latin typeface="Candara" pitchFamily="34" charset="0"/>
              </a:rPr>
              <a:t>dan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gerbang</a:t>
            </a:r>
            <a:r>
              <a:rPr lang="en-US" sz="2800" dirty="0">
                <a:latin typeface="Candara" pitchFamily="34" charset="0"/>
              </a:rPr>
              <a:t>  AND.  </a:t>
            </a:r>
            <a:r>
              <a:rPr lang="en-US" sz="2800" dirty="0" err="1">
                <a:latin typeface="Candara" pitchFamily="34" charset="0"/>
              </a:rPr>
              <a:t>Dalam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hal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ini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ada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empat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kondisi</a:t>
            </a:r>
            <a:r>
              <a:rPr lang="en-US" sz="2800" dirty="0">
                <a:latin typeface="Candara" pitchFamily="34" charset="0"/>
              </a:rPr>
              <a:t>  yang  </a:t>
            </a:r>
            <a:r>
              <a:rPr lang="en-US" sz="2800" dirty="0" err="1">
                <a:latin typeface="Candara" pitchFamily="34" charset="0"/>
              </a:rPr>
              <a:t>dapat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dianalisis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dan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disajikan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pada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tabel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kebenaran</a:t>
            </a:r>
            <a:r>
              <a:rPr lang="en-US" sz="2800" dirty="0">
                <a:latin typeface="Candara" pitchFamily="34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524375"/>
            <a:ext cx="61531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01008"/>
            <a:ext cx="4981575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066800"/>
            <a:ext cx="3810000" cy="1981200"/>
          </a:xfrm>
          <a:noFill/>
          <a:ln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l"/>
            <a:r>
              <a:rPr lang="en-US" sz="3200" b="1" u="sng">
                <a:solidFill>
                  <a:srgbClr val="000000"/>
                </a:solidFill>
              </a:rPr>
              <a:t>Gerbang NAND dengan Banyak Input</a:t>
            </a:r>
            <a:r>
              <a:rPr lang="en-US" sz="4000"/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44196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3276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000000"/>
                </a:solidFill>
              </a:rPr>
              <a:t>Tabel Kebenaran NAND - 3 input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Gerbang</a:t>
            </a:r>
            <a:r>
              <a:rPr lang="en-US" dirty="0"/>
              <a:t> </a:t>
            </a:r>
            <a:r>
              <a:rPr lang="en-US" dirty="0" err="1"/>
              <a:t>Kombinasional</a:t>
            </a:r>
            <a:r>
              <a:rPr lang="en-US" dirty="0"/>
              <a:t>: X-OR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7992888" cy="4525963"/>
          </a:xfrm>
        </p:spPr>
        <p:txBody>
          <a:bodyPr/>
          <a:lstStyle/>
          <a:p>
            <a:r>
              <a:rPr lang="en-US" sz="2800" dirty="0" err="1">
                <a:latin typeface="Candara" pitchFamily="34" charset="0"/>
              </a:rPr>
              <a:t>Gerbang</a:t>
            </a:r>
            <a:r>
              <a:rPr lang="en-US" sz="2800" dirty="0">
                <a:latin typeface="Candara" pitchFamily="34" charset="0"/>
              </a:rPr>
              <a:t>  X-OR  (</a:t>
            </a:r>
            <a:r>
              <a:rPr lang="en-US" sz="2800" dirty="0" err="1">
                <a:latin typeface="Candara" pitchFamily="34" charset="0"/>
              </a:rPr>
              <a:t>dari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kata</a:t>
            </a:r>
            <a:r>
              <a:rPr lang="en-US" sz="2800" dirty="0">
                <a:latin typeface="Candara" pitchFamily="34" charset="0"/>
              </a:rPr>
              <a:t>  exclusive-or)  </a:t>
            </a:r>
            <a:r>
              <a:rPr lang="en-US" sz="2800" dirty="0" err="1">
                <a:latin typeface="Candara" pitchFamily="34" charset="0"/>
              </a:rPr>
              <a:t>akan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memberikan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keluaran</a:t>
            </a:r>
            <a:r>
              <a:rPr lang="en-US" sz="2800" dirty="0">
                <a:latin typeface="Candara" pitchFamily="34" charset="0"/>
              </a:rPr>
              <a:t>  1  </a:t>
            </a:r>
            <a:r>
              <a:rPr lang="en-US" sz="2800" dirty="0" err="1">
                <a:latin typeface="Candara" pitchFamily="34" charset="0"/>
              </a:rPr>
              <a:t>jika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kedua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masukannya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mempunyai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keadaan</a:t>
            </a:r>
            <a:r>
              <a:rPr lang="en-US" sz="2800" dirty="0">
                <a:latin typeface="Candara" pitchFamily="34" charset="0"/>
              </a:rPr>
              <a:t>  yang  </a:t>
            </a:r>
            <a:r>
              <a:rPr lang="en-US" sz="2800" dirty="0" err="1">
                <a:latin typeface="Candara" pitchFamily="34" charset="0"/>
              </a:rPr>
              <a:t>berbeda</a:t>
            </a:r>
            <a:r>
              <a:rPr lang="en-US" sz="2800" dirty="0">
                <a:latin typeface="Candara" pitchFamily="34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682284"/>
            <a:ext cx="6048672" cy="217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2971800" cy="1180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140968"/>
            <a:ext cx="4391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Gerbang</a:t>
            </a:r>
            <a:r>
              <a:rPr lang="en-US" sz="4000" dirty="0"/>
              <a:t> </a:t>
            </a:r>
            <a:r>
              <a:rPr lang="en-US" sz="4000" dirty="0" err="1"/>
              <a:t>Kombinasional</a:t>
            </a:r>
            <a:r>
              <a:rPr lang="en-US" sz="4000" dirty="0"/>
              <a:t>: X-NOR</a:t>
            </a:r>
            <a:endParaRPr lang="en-MY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525963"/>
          </a:xfrm>
        </p:spPr>
        <p:txBody>
          <a:bodyPr/>
          <a:lstStyle/>
          <a:p>
            <a:r>
              <a:rPr lang="en-US" sz="2800" dirty="0">
                <a:latin typeface="Candara" pitchFamily="34" charset="0"/>
              </a:rPr>
              <a:t>X-NOR  </a:t>
            </a:r>
            <a:r>
              <a:rPr lang="en-US" sz="2800" dirty="0" err="1">
                <a:latin typeface="Candara" pitchFamily="34" charset="0"/>
              </a:rPr>
              <a:t>dibentuk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dari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kombinasi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gerbang</a:t>
            </a:r>
            <a:r>
              <a:rPr lang="en-US" sz="2800" dirty="0">
                <a:latin typeface="Candara" pitchFamily="34" charset="0"/>
              </a:rPr>
              <a:t> OR  </a:t>
            </a:r>
            <a:r>
              <a:rPr lang="en-US" sz="2800" dirty="0" err="1">
                <a:latin typeface="Candara" pitchFamily="34" charset="0"/>
              </a:rPr>
              <a:t>dan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gerbang</a:t>
            </a:r>
            <a:r>
              <a:rPr lang="en-US" sz="2800" dirty="0">
                <a:latin typeface="Candara" pitchFamily="34" charset="0"/>
              </a:rPr>
              <a:t>  NOT  yang  </a:t>
            </a:r>
            <a:r>
              <a:rPr lang="en-US" sz="2800" dirty="0" err="1">
                <a:latin typeface="Candara" pitchFamily="34" charset="0"/>
              </a:rPr>
              <a:t>merupakan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inversinya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atau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lawan</a:t>
            </a:r>
            <a:r>
              <a:rPr lang="en-US" sz="2800" dirty="0">
                <a:latin typeface="Candara" pitchFamily="34" charset="0"/>
              </a:rPr>
              <a:t>  X-OR,  </a:t>
            </a:r>
            <a:r>
              <a:rPr lang="en-US" sz="2800" dirty="0" err="1">
                <a:latin typeface="Candara" pitchFamily="34" charset="0"/>
              </a:rPr>
              <a:t>sehingga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dapat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juga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dibentuk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dari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gerbang</a:t>
            </a:r>
            <a:r>
              <a:rPr lang="en-US" sz="2800" dirty="0">
                <a:latin typeface="Candara" pitchFamily="34" charset="0"/>
              </a:rPr>
              <a:t>  X-OR  </a:t>
            </a:r>
            <a:r>
              <a:rPr lang="en-US" sz="2800" dirty="0" err="1">
                <a:latin typeface="Candara" pitchFamily="34" charset="0"/>
              </a:rPr>
              <a:t>dengan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gerbang</a:t>
            </a:r>
            <a:r>
              <a:rPr lang="en-US" sz="2800" dirty="0">
                <a:latin typeface="Candara" pitchFamily="34" charset="0"/>
              </a:rPr>
              <a:t>  NOT.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40622"/>
            <a:ext cx="5760640" cy="211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73016"/>
            <a:ext cx="3419475" cy="1001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01008"/>
            <a:ext cx="34385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Contoh</a:t>
            </a:r>
            <a:r>
              <a:rPr lang="en-US" sz="4000" dirty="0"/>
              <a:t> </a:t>
            </a:r>
            <a:r>
              <a:rPr lang="en-US" sz="4000" dirty="0" err="1"/>
              <a:t>Kombinasi</a:t>
            </a:r>
            <a:r>
              <a:rPr lang="en-US" sz="4000" dirty="0"/>
              <a:t> </a:t>
            </a:r>
            <a:r>
              <a:rPr lang="en-US" sz="4000" dirty="0" err="1"/>
              <a:t>Gerbang</a:t>
            </a:r>
            <a:r>
              <a:rPr lang="en-US" sz="4000" dirty="0"/>
              <a:t> </a:t>
            </a:r>
            <a:r>
              <a:rPr lang="en-US" sz="4000" dirty="0" err="1"/>
              <a:t>Logika</a:t>
            </a:r>
            <a:endParaRPr lang="en-MY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98096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Contoh</a:t>
            </a:r>
            <a:r>
              <a:rPr lang="en-US" sz="4000" dirty="0"/>
              <a:t> </a:t>
            </a:r>
            <a:r>
              <a:rPr lang="en-US" sz="4000" dirty="0" err="1"/>
              <a:t>Kombinasi</a:t>
            </a:r>
            <a:r>
              <a:rPr lang="en-US" sz="4000" dirty="0"/>
              <a:t> </a:t>
            </a:r>
            <a:r>
              <a:rPr lang="en-US" sz="4000" dirty="0" err="1"/>
              <a:t>Gerbang</a:t>
            </a:r>
            <a:r>
              <a:rPr lang="en-US" sz="4000" dirty="0"/>
              <a:t> </a:t>
            </a:r>
            <a:r>
              <a:rPr lang="en-US" sz="4000" dirty="0" err="1"/>
              <a:t>Logika</a:t>
            </a:r>
            <a:endParaRPr lang="en-MY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768752" cy="519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Contoh</a:t>
            </a:r>
            <a:r>
              <a:rPr lang="en-US" sz="4000" dirty="0"/>
              <a:t> IC </a:t>
            </a:r>
            <a:r>
              <a:rPr lang="en-US" sz="4000" dirty="0" err="1"/>
              <a:t>Gerbang</a:t>
            </a:r>
            <a:r>
              <a:rPr lang="en-US" sz="4000" dirty="0"/>
              <a:t> </a:t>
            </a:r>
            <a:r>
              <a:rPr lang="en-US" sz="4000" dirty="0" err="1"/>
              <a:t>Logika</a:t>
            </a:r>
            <a:endParaRPr lang="en-MY" sz="40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268760"/>
            <a:ext cx="8534400" cy="5257800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Contoh</a:t>
            </a:r>
            <a:r>
              <a:rPr lang="en-US" sz="4000" dirty="0"/>
              <a:t> IC </a:t>
            </a:r>
            <a:r>
              <a:rPr lang="en-US" sz="4000" dirty="0" err="1"/>
              <a:t>Gerbang</a:t>
            </a:r>
            <a:r>
              <a:rPr lang="en-US" sz="4000" dirty="0"/>
              <a:t> </a:t>
            </a:r>
            <a:r>
              <a:rPr lang="en-US" sz="4000" dirty="0" err="1"/>
              <a:t>Logika</a:t>
            </a:r>
            <a:endParaRPr lang="en-MY" sz="4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792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Contoh</a:t>
            </a:r>
            <a:r>
              <a:rPr lang="en-US" sz="4000" dirty="0"/>
              <a:t> IC </a:t>
            </a:r>
            <a:r>
              <a:rPr lang="en-US" sz="4000" dirty="0" err="1"/>
              <a:t>Gerbang</a:t>
            </a:r>
            <a:r>
              <a:rPr lang="en-US" sz="4000" dirty="0"/>
              <a:t> </a:t>
            </a:r>
            <a:r>
              <a:rPr lang="en-US" sz="4000" dirty="0" err="1"/>
              <a:t>Logika</a:t>
            </a:r>
            <a:endParaRPr lang="en-MY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72816"/>
            <a:ext cx="3384376" cy="413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83ECC-A53B-45A8-9176-EBF520E1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67BF9-AE43-4E70-8850-97FCC5624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cartell.ie/car_check/wp-content/uploads/2010/10/software-binary-code.jpg">
            <a:extLst>
              <a:ext uri="{FF2B5EF4-FFF2-40B4-BE49-F238E27FC236}">
                <a16:creationId xmlns:a16="http://schemas.microsoft.com/office/drawing/2014/main" id="{98F1B794-339D-4562-A1FE-3C4988422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1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A88D0F-1BC4-4AAF-B16C-D55F2025AA52}"/>
              </a:ext>
            </a:extLst>
          </p:cNvPr>
          <p:cNvSpPr/>
          <p:nvPr/>
        </p:nvSpPr>
        <p:spPr>
          <a:xfrm>
            <a:off x="2427664" y="2967335"/>
            <a:ext cx="4288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8185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Gerbang</a:t>
            </a:r>
            <a:r>
              <a:rPr lang="en-US" dirty="0"/>
              <a:t> </a:t>
            </a:r>
            <a:r>
              <a:rPr lang="en-US" dirty="0" err="1"/>
              <a:t>Logika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7992888" cy="4525963"/>
          </a:xfrm>
        </p:spPr>
        <p:txBody>
          <a:bodyPr/>
          <a:lstStyle/>
          <a:p>
            <a:pPr algn="just"/>
            <a:r>
              <a:rPr lang="en-MY" sz="2000" dirty="0" err="1"/>
              <a:t>Gerbang</a:t>
            </a:r>
            <a:r>
              <a:rPr lang="en-MY" sz="2000" dirty="0"/>
              <a:t> </a:t>
            </a:r>
            <a:r>
              <a:rPr lang="en-MY" sz="2000" dirty="0" err="1"/>
              <a:t>logika</a:t>
            </a:r>
            <a:r>
              <a:rPr lang="en-MY" sz="2000" dirty="0"/>
              <a:t> </a:t>
            </a:r>
            <a:r>
              <a:rPr lang="en-MY" sz="2000" dirty="0" err="1"/>
              <a:t>adalah</a:t>
            </a:r>
            <a:r>
              <a:rPr lang="en-MY" sz="2000" dirty="0"/>
              <a:t> </a:t>
            </a:r>
            <a:r>
              <a:rPr lang="en-MY" sz="2000" dirty="0" err="1"/>
              <a:t>piranti</a:t>
            </a:r>
            <a:r>
              <a:rPr lang="en-MY" sz="2000" dirty="0"/>
              <a:t> </a:t>
            </a:r>
            <a:r>
              <a:rPr lang="en-MY" sz="2000" dirty="0" err="1"/>
              <a:t>dua</a:t>
            </a:r>
            <a:r>
              <a:rPr lang="en-MY" sz="2000" dirty="0"/>
              <a:t> </a:t>
            </a:r>
            <a:r>
              <a:rPr lang="en-MY" sz="2000" dirty="0" err="1"/>
              <a:t>keadaan</a:t>
            </a:r>
            <a:r>
              <a:rPr lang="en-MY" sz="2000" dirty="0"/>
              <a:t>, </a:t>
            </a:r>
            <a:r>
              <a:rPr lang="en-MY" sz="2000" dirty="0" err="1"/>
              <a:t>yaitu</a:t>
            </a:r>
            <a:r>
              <a:rPr lang="en-MY" sz="2000" dirty="0"/>
              <a:t> </a:t>
            </a:r>
            <a:r>
              <a:rPr lang="en-MY" sz="2000" dirty="0" err="1"/>
              <a:t>mempunyai</a:t>
            </a:r>
            <a:r>
              <a:rPr lang="en-MY" sz="2000" dirty="0"/>
              <a:t> </a:t>
            </a:r>
            <a:r>
              <a:rPr lang="en-MY" sz="2000" dirty="0" err="1"/>
              <a:t>keluaran</a:t>
            </a:r>
            <a:r>
              <a:rPr lang="en-MY" sz="2000" dirty="0"/>
              <a:t> </a:t>
            </a:r>
            <a:r>
              <a:rPr lang="en-MY" sz="2000" dirty="0" err="1"/>
              <a:t>dua</a:t>
            </a:r>
            <a:r>
              <a:rPr lang="en-MY" sz="2000" dirty="0"/>
              <a:t> </a:t>
            </a:r>
            <a:r>
              <a:rPr lang="en-MY" sz="2000" dirty="0" err="1"/>
              <a:t>keadaan</a:t>
            </a:r>
            <a:r>
              <a:rPr lang="en-MY" sz="2000" dirty="0"/>
              <a:t>: </a:t>
            </a:r>
            <a:r>
              <a:rPr lang="en-MY" sz="2000" dirty="0" err="1"/>
              <a:t>keluaran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nol</a:t>
            </a:r>
            <a:r>
              <a:rPr lang="en-MY" sz="2000" dirty="0"/>
              <a:t> volt yang </a:t>
            </a:r>
            <a:r>
              <a:rPr lang="en-MY" sz="2000" dirty="0" err="1"/>
              <a:t>menyatakan</a:t>
            </a:r>
            <a:r>
              <a:rPr lang="en-MY" sz="2000" dirty="0"/>
              <a:t> </a:t>
            </a:r>
            <a:r>
              <a:rPr lang="en-MY" sz="2000" dirty="0" err="1"/>
              <a:t>logika</a:t>
            </a:r>
            <a:r>
              <a:rPr lang="en-MY" sz="2000" dirty="0"/>
              <a:t> 0 (</a:t>
            </a:r>
            <a:r>
              <a:rPr lang="en-MY" sz="2000" dirty="0" err="1"/>
              <a:t>atau</a:t>
            </a:r>
            <a:r>
              <a:rPr lang="en-MY" sz="2000" dirty="0"/>
              <a:t> </a:t>
            </a:r>
            <a:r>
              <a:rPr lang="en-MY" sz="2000" dirty="0" err="1"/>
              <a:t>rendah</a:t>
            </a:r>
            <a:r>
              <a:rPr lang="en-MY" sz="2000" dirty="0"/>
              <a:t>)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keluaran</a:t>
            </a:r>
            <a:r>
              <a:rPr lang="en-MY" sz="2000" dirty="0"/>
              <a:t>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tegangan</a:t>
            </a:r>
            <a:r>
              <a:rPr lang="en-MY" sz="2000" dirty="0"/>
              <a:t> </a:t>
            </a:r>
            <a:r>
              <a:rPr lang="en-MY" sz="2000" dirty="0" err="1"/>
              <a:t>tetap</a:t>
            </a:r>
            <a:r>
              <a:rPr lang="en-MY" sz="2000" dirty="0"/>
              <a:t> yang </a:t>
            </a:r>
            <a:r>
              <a:rPr lang="en-MY" sz="2000" dirty="0" err="1"/>
              <a:t>menyatakan</a:t>
            </a:r>
            <a:r>
              <a:rPr lang="en-MY" sz="2000" dirty="0"/>
              <a:t> </a:t>
            </a:r>
            <a:r>
              <a:rPr lang="en-MY" sz="2000" dirty="0" err="1"/>
              <a:t>logika</a:t>
            </a:r>
            <a:r>
              <a:rPr lang="en-MY" sz="2000" dirty="0"/>
              <a:t> 1 (</a:t>
            </a:r>
            <a:r>
              <a:rPr lang="en-MY" sz="2000" dirty="0" err="1"/>
              <a:t>atau</a:t>
            </a:r>
            <a:r>
              <a:rPr lang="en-MY" sz="2000" dirty="0"/>
              <a:t> </a:t>
            </a:r>
            <a:r>
              <a:rPr lang="en-MY" sz="2000" dirty="0" err="1"/>
              <a:t>tinggi</a:t>
            </a:r>
            <a:r>
              <a:rPr lang="en-MY" sz="2000" dirty="0"/>
              <a:t>). </a:t>
            </a:r>
          </a:p>
          <a:p>
            <a:pPr algn="just"/>
            <a:r>
              <a:rPr lang="en-MY" sz="2000" dirty="0" err="1"/>
              <a:t>Gerbang</a:t>
            </a:r>
            <a:r>
              <a:rPr lang="en-MY" sz="2000" dirty="0"/>
              <a:t> </a:t>
            </a:r>
            <a:r>
              <a:rPr lang="en-MY" sz="2000" dirty="0" err="1"/>
              <a:t>logika</a:t>
            </a:r>
            <a:r>
              <a:rPr lang="en-MY" sz="2000" dirty="0"/>
              <a:t> </a:t>
            </a:r>
            <a:r>
              <a:rPr lang="en-MY" sz="2000" dirty="0" err="1"/>
              <a:t>dapat</a:t>
            </a:r>
            <a:r>
              <a:rPr lang="en-MY" sz="2000" dirty="0"/>
              <a:t> </a:t>
            </a:r>
            <a:r>
              <a:rPr lang="en-MY" sz="2000" dirty="0" err="1"/>
              <a:t>mempunyai</a:t>
            </a:r>
            <a:r>
              <a:rPr lang="en-MY" sz="2000" dirty="0"/>
              <a:t> </a:t>
            </a:r>
            <a:r>
              <a:rPr lang="en-MY" sz="2000" dirty="0" err="1"/>
              <a:t>beberapa</a:t>
            </a:r>
            <a:r>
              <a:rPr lang="en-MY" sz="2000" dirty="0"/>
              <a:t> </a:t>
            </a:r>
            <a:r>
              <a:rPr lang="en-MY" sz="2000" dirty="0" err="1"/>
              <a:t>masukan</a:t>
            </a:r>
            <a:r>
              <a:rPr lang="en-MY" sz="2000" dirty="0"/>
              <a:t> yang </a:t>
            </a:r>
            <a:r>
              <a:rPr lang="en-MY" sz="2000" dirty="0" err="1"/>
              <a:t>masing-masing</a:t>
            </a:r>
            <a:r>
              <a:rPr lang="en-MY" sz="2000" dirty="0"/>
              <a:t> </a:t>
            </a:r>
            <a:r>
              <a:rPr lang="en-MY" sz="2000" dirty="0" err="1"/>
              <a:t>mempunyai</a:t>
            </a:r>
            <a:r>
              <a:rPr lang="en-MY" sz="2000" dirty="0"/>
              <a:t> </a:t>
            </a:r>
            <a:r>
              <a:rPr lang="en-MY" sz="2000" dirty="0" err="1"/>
              <a:t>salah</a:t>
            </a:r>
            <a:r>
              <a:rPr lang="en-MY" sz="2000" dirty="0"/>
              <a:t> </a:t>
            </a:r>
            <a:r>
              <a:rPr lang="en-MY" sz="2000" dirty="0" err="1"/>
              <a:t>satu</a:t>
            </a:r>
            <a:r>
              <a:rPr lang="en-MY" sz="2000" dirty="0"/>
              <a:t> </a:t>
            </a:r>
            <a:r>
              <a:rPr lang="en-MY" sz="2000" dirty="0" err="1"/>
              <a:t>dari</a:t>
            </a:r>
            <a:r>
              <a:rPr lang="en-MY" sz="2000" dirty="0"/>
              <a:t> </a:t>
            </a:r>
            <a:r>
              <a:rPr lang="en-MY" sz="2000" dirty="0" err="1"/>
              <a:t>dua</a:t>
            </a:r>
            <a:r>
              <a:rPr lang="en-MY" sz="2000" dirty="0"/>
              <a:t> </a:t>
            </a:r>
            <a:r>
              <a:rPr lang="en-MY" sz="2000" dirty="0" err="1"/>
              <a:t>keadaan</a:t>
            </a:r>
            <a:r>
              <a:rPr lang="en-MY" sz="2000" dirty="0"/>
              <a:t> </a:t>
            </a:r>
            <a:r>
              <a:rPr lang="en-MY" sz="2000" dirty="0" err="1"/>
              <a:t>logika</a:t>
            </a:r>
            <a:r>
              <a:rPr lang="en-MY" sz="2000" dirty="0"/>
              <a:t>, </a:t>
            </a:r>
            <a:r>
              <a:rPr lang="en-MY" sz="2000" dirty="0" err="1"/>
              <a:t>yaitu</a:t>
            </a:r>
            <a:r>
              <a:rPr lang="en-MY" sz="2000" dirty="0"/>
              <a:t> 0 </a:t>
            </a:r>
            <a:r>
              <a:rPr lang="en-MY" sz="2000" dirty="0" err="1"/>
              <a:t>atau</a:t>
            </a:r>
            <a:r>
              <a:rPr lang="en-MY" sz="2000" dirty="0"/>
              <a:t> 1.</a:t>
            </a:r>
          </a:p>
          <a:p>
            <a:pPr algn="just"/>
            <a:r>
              <a:rPr lang="en-MY" sz="2000" dirty="0" err="1"/>
              <a:t>Gerbang-gerbang</a:t>
            </a:r>
            <a:r>
              <a:rPr lang="en-MY" sz="2000" dirty="0"/>
              <a:t> </a:t>
            </a:r>
            <a:r>
              <a:rPr lang="en-MY" sz="2000" dirty="0" err="1"/>
              <a:t>logika</a:t>
            </a:r>
            <a:r>
              <a:rPr lang="en-MY" sz="2000" dirty="0"/>
              <a:t> yang </a:t>
            </a:r>
            <a:r>
              <a:rPr lang="en-MY" sz="2000" dirty="0" err="1"/>
              <a:t>khususnya</a:t>
            </a:r>
            <a:r>
              <a:rPr lang="en-MY" sz="2000" dirty="0"/>
              <a:t> </a:t>
            </a:r>
            <a:r>
              <a:rPr lang="en-MY" sz="2000" dirty="0" err="1"/>
              <a:t>dipakai</a:t>
            </a:r>
            <a:r>
              <a:rPr lang="en-MY" sz="2000" dirty="0"/>
              <a:t> </a:t>
            </a:r>
            <a:r>
              <a:rPr lang="en-MY" sz="2000" dirty="0" err="1"/>
              <a:t>di</a:t>
            </a:r>
            <a:r>
              <a:rPr lang="en-MY" sz="2000" dirty="0"/>
              <a:t> </a:t>
            </a:r>
            <a:r>
              <a:rPr lang="en-MY" sz="2000" dirty="0" err="1"/>
              <a:t>dalam</a:t>
            </a:r>
            <a:r>
              <a:rPr lang="en-MY" sz="2000" dirty="0"/>
              <a:t> </a:t>
            </a:r>
            <a:r>
              <a:rPr lang="en-MY" sz="2000" dirty="0" err="1"/>
              <a:t>sistem</a:t>
            </a:r>
            <a:r>
              <a:rPr lang="en-MY" sz="2000" dirty="0"/>
              <a:t> digital,  </a:t>
            </a:r>
            <a:r>
              <a:rPr lang="en-MY" sz="2000" dirty="0" err="1"/>
              <a:t>dibuat</a:t>
            </a:r>
            <a:r>
              <a:rPr lang="en-MY" sz="2000" dirty="0"/>
              <a:t>  </a:t>
            </a:r>
            <a:r>
              <a:rPr lang="en-MY" sz="2000" dirty="0" err="1"/>
              <a:t>dalam</a:t>
            </a:r>
            <a:r>
              <a:rPr lang="en-MY" sz="2000" dirty="0"/>
              <a:t> </a:t>
            </a:r>
            <a:r>
              <a:rPr lang="en-MY" sz="2000" dirty="0" err="1"/>
              <a:t>bentuk</a:t>
            </a:r>
            <a:r>
              <a:rPr lang="en-MY" sz="2000" dirty="0"/>
              <a:t>  IC (Integrated Circuit) yang </a:t>
            </a:r>
            <a:r>
              <a:rPr lang="en-MY" sz="2000" dirty="0" err="1"/>
              <a:t>terdiri</a:t>
            </a:r>
            <a:r>
              <a:rPr lang="en-MY" sz="2000" dirty="0"/>
              <a:t> </a:t>
            </a:r>
            <a:r>
              <a:rPr lang="en-MY" sz="2000" dirty="0" err="1"/>
              <a:t>atas</a:t>
            </a:r>
            <a:r>
              <a:rPr lang="en-MY" sz="2000" dirty="0"/>
              <a:t> transistor-transistor, diode </a:t>
            </a:r>
            <a:r>
              <a:rPr lang="en-MY" sz="2000" dirty="0" err="1"/>
              <a:t>dan</a:t>
            </a:r>
            <a:r>
              <a:rPr lang="en-MY" sz="2000" dirty="0"/>
              <a:t>  </a:t>
            </a:r>
            <a:r>
              <a:rPr lang="en-MY" sz="2000" dirty="0" err="1"/>
              <a:t>komponen-komponen</a:t>
            </a:r>
            <a:r>
              <a:rPr lang="en-MY" sz="2000" dirty="0"/>
              <a:t> </a:t>
            </a:r>
            <a:r>
              <a:rPr lang="en-MY" sz="2000" dirty="0" err="1"/>
              <a:t>lainnya</a:t>
            </a:r>
            <a:r>
              <a:rPr lang="en-MY" sz="2000" dirty="0"/>
              <a:t>.  </a:t>
            </a:r>
            <a:r>
              <a:rPr lang="en-MY" sz="2000" dirty="0" err="1"/>
              <a:t>Gerbang-gerbang</a:t>
            </a:r>
            <a:r>
              <a:rPr lang="en-MY" sz="2000" dirty="0"/>
              <a:t> </a:t>
            </a:r>
            <a:r>
              <a:rPr lang="en-MY" sz="2000" dirty="0" err="1"/>
              <a:t>logika</a:t>
            </a:r>
            <a:r>
              <a:rPr lang="en-MY" sz="2000" dirty="0"/>
              <a:t> </a:t>
            </a:r>
            <a:r>
              <a:rPr lang="en-MY" sz="2000" dirty="0" err="1"/>
              <a:t>ini</a:t>
            </a:r>
            <a:r>
              <a:rPr lang="en-MY" sz="2000" dirty="0"/>
              <a:t> </a:t>
            </a:r>
            <a:r>
              <a:rPr lang="en-MY" sz="2000" dirty="0" err="1"/>
              <a:t>mempunyai</a:t>
            </a:r>
            <a:r>
              <a:rPr lang="en-MY" sz="2000" dirty="0"/>
              <a:t> </a:t>
            </a:r>
            <a:r>
              <a:rPr lang="en-MY" sz="2000" dirty="0" err="1"/>
              <a:t>bentuk-bentuk</a:t>
            </a:r>
            <a:r>
              <a:rPr lang="en-MY" sz="2000" dirty="0"/>
              <a:t> </a:t>
            </a:r>
            <a:r>
              <a:rPr lang="en-MY" sz="2000" dirty="0" err="1"/>
              <a:t>tertentu</a:t>
            </a:r>
            <a:r>
              <a:rPr lang="en-MY" sz="2000" dirty="0"/>
              <a:t> yang </a:t>
            </a:r>
            <a:r>
              <a:rPr lang="en-MY" sz="2000" dirty="0" err="1"/>
              <a:t>dapat</a:t>
            </a:r>
            <a:r>
              <a:rPr lang="en-MY" sz="2000" dirty="0"/>
              <a:t> </a:t>
            </a:r>
            <a:r>
              <a:rPr lang="en-MY" sz="2000" dirty="0" err="1"/>
              <a:t>melakukan</a:t>
            </a:r>
            <a:r>
              <a:rPr lang="en-MY" sz="2000" dirty="0"/>
              <a:t>  </a:t>
            </a:r>
            <a:r>
              <a:rPr lang="en-MY" sz="2000" dirty="0" err="1"/>
              <a:t>operasi-operasi</a:t>
            </a:r>
            <a:r>
              <a:rPr lang="en-MY" sz="2000" dirty="0"/>
              <a:t> INVERS, AND, OR  </a:t>
            </a:r>
            <a:r>
              <a:rPr lang="en-MY" sz="2000" dirty="0" err="1"/>
              <a:t>serta</a:t>
            </a:r>
            <a:r>
              <a:rPr lang="en-MY" sz="2000" dirty="0"/>
              <a:t> NAND, NOR, </a:t>
            </a:r>
            <a:r>
              <a:rPr lang="en-MY" sz="2000" dirty="0" err="1"/>
              <a:t>dan</a:t>
            </a:r>
            <a:r>
              <a:rPr lang="en-MY" sz="2000" dirty="0"/>
              <a:t> XOR (Exclusive OR). NAND </a:t>
            </a:r>
            <a:r>
              <a:rPr lang="en-MY" sz="2000" dirty="0" err="1"/>
              <a:t>merupakan</a:t>
            </a:r>
            <a:r>
              <a:rPr lang="en-MY" sz="2000" dirty="0"/>
              <a:t> </a:t>
            </a:r>
            <a:r>
              <a:rPr lang="en-MY" sz="2000" dirty="0" err="1"/>
              <a:t>gabungan</a:t>
            </a:r>
            <a:r>
              <a:rPr lang="en-MY" sz="2000" dirty="0"/>
              <a:t> AND  </a:t>
            </a:r>
            <a:r>
              <a:rPr lang="en-MY" sz="2000" dirty="0" err="1"/>
              <a:t>dan</a:t>
            </a:r>
            <a:r>
              <a:rPr lang="en-MY" sz="2000" dirty="0"/>
              <a:t> INVERS </a:t>
            </a:r>
            <a:r>
              <a:rPr lang="en-MY" sz="2000" dirty="0" err="1"/>
              <a:t>sedangkan</a:t>
            </a:r>
            <a:r>
              <a:rPr lang="en-MY" sz="2000" dirty="0"/>
              <a:t> NOR </a:t>
            </a:r>
            <a:r>
              <a:rPr lang="en-MY" sz="2000" dirty="0" err="1"/>
              <a:t>merupakan</a:t>
            </a:r>
            <a:r>
              <a:rPr lang="en-MY" sz="2000" dirty="0"/>
              <a:t> </a:t>
            </a:r>
            <a:r>
              <a:rPr lang="en-MY" sz="2000" dirty="0" err="1"/>
              <a:t>gabungan</a:t>
            </a:r>
            <a:r>
              <a:rPr lang="en-MY" sz="2000" dirty="0"/>
              <a:t> OR </a:t>
            </a:r>
            <a:r>
              <a:rPr lang="en-MY" sz="2000" dirty="0" err="1"/>
              <a:t>dan</a:t>
            </a:r>
            <a:r>
              <a:rPr lang="en-MY" sz="2000" dirty="0"/>
              <a:t> INVERS.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Gerbang</a:t>
            </a:r>
            <a:r>
              <a:rPr lang="en-US" dirty="0"/>
              <a:t> </a:t>
            </a:r>
            <a:r>
              <a:rPr lang="en-US" dirty="0" err="1"/>
              <a:t>Dasar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7992888" cy="4525963"/>
          </a:xfrm>
        </p:spPr>
        <p:txBody>
          <a:bodyPr/>
          <a:lstStyle/>
          <a:p>
            <a:pPr algn="just"/>
            <a:r>
              <a:rPr lang="en-US" sz="2800" dirty="0"/>
              <a:t>BUFFER</a:t>
            </a:r>
          </a:p>
          <a:p>
            <a:pPr algn="just"/>
            <a:r>
              <a:rPr lang="en-US" sz="2800" dirty="0"/>
              <a:t>NOT</a:t>
            </a:r>
          </a:p>
          <a:p>
            <a:pPr algn="just"/>
            <a:r>
              <a:rPr lang="en-US" sz="2800" dirty="0"/>
              <a:t>OR</a:t>
            </a:r>
          </a:p>
          <a:p>
            <a:pPr algn="just"/>
            <a:r>
              <a:rPr lang="en-US" sz="2800" dirty="0"/>
              <a:t>AND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Gerbang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: BUFFER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7992888" cy="4525963"/>
          </a:xfrm>
        </p:spPr>
        <p:txBody>
          <a:bodyPr/>
          <a:lstStyle/>
          <a:p>
            <a:r>
              <a:rPr lang="en-US" sz="2400" dirty="0">
                <a:latin typeface="Candara" pitchFamily="34" charset="0"/>
              </a:rPr>
              <a:t>Buffer </a:t>
            </a:r>
            <a:r>
              <a:rPr lang="en-US" sz="2400" dirty="0" err="1">
                <a:latin typeface="Candara" pitchFamily="34" charset="0"/>
              </a:rPr>
              <a:t>adalah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gerbang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logika</a:t>
            </a:r>
            <a:r>
              <a:rPr lang="en-US" sz="2400" dirty="0">
                <a:latin typeface="Candara" pitchFamily="34" charset="0"/>
              </a:rPr>
              <a:t> yang </a:t>
            </a:r>
            <a:r>
              <a:rPr lang="en-US" sz="2400" dirty="0" err="1">
                <a:latin typeface="Candara" pitchFamily="34" charset="0"/>
              </a:rPr>
              <a:t>digunakan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untuk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menyangga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kondisi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logika</a:t>
            </a:r>
            <a:r>
              <a:rPr lang="en-US" sz="2400" dirty="0">
                <a:latin typeface="Candara" pitchFamily="34" charset="0"/>
              </a:rPr>
              <a:t>. </a:t>
            </a:r>
            <a:r>
              <a:rPr lang="en-US" sz="2400" dirty="0" err="1">
                <a:latin typeface="Candara" pitchFamily="34" charset="0"/>
              </a:rPr>
              <a:t>Kondisi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logika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dari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keluaran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gerbang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ini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akan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sama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dengan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kondisi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logika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dari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masukkanya</a:t>
            </a:r>
            <a:r>
              <a:rPr lang="en-US" sz="2400" dirty="0">
                <a:latin typeface="Candara" pitchFamily="34" charset="0"/>
              </a:rPr>
              <a:t>. </a:t>
            </a:r>
            <a:r>
              <a:rPr lang="en-US" sz="2400" dirty="0" err="1">
                <a:latin typeface="Candara" pitchFamily="34" charset="0"/>
              </a:rPr>
              <a:t>Simbol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gerbang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logika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ini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ditunjukkan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pada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gambar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dibawah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ini</a:t>
            </a:r>
            <a:r>
              <a:rPr lang="en-US" sz="2400" dirty="0">
                <a:latin typeface="Candara" pitchFamily="34" charset="0"/>
              </a:rPr>
              <a:t>.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8176858" cy="142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Gerbang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: NOT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7992888" cy="4525963"/>
          </a:xfrm>
        </p:spPr>
        <p:txBody>
          <a:bodyPr/>
          <a:lstStyle/>
          <a:p>
            <a:r>
              <a:rPr lang="en-US" sz="2400" dirty="0" err="1">
                <a:latin typeface="Candara" pitchFamily="34" charset="0"/>
              </a:rPr>
              <a:t>Gerbang</a:t>
            </a:r>
            <a:r>
              <a:rPr lang="en-US" sz="2400" dirty="0">
                <a:latin typeface="Candara" pitchFamily="34" charset="0"/>
              </a:rPr>
              <a:t>  NOT  </a:t>
            </a:r>
            <a:r>
              <a:rPr lang="en-US" sz="2400" dirty="0" err="1">
                <a:latin typeface="Candara" pitchFamily="34" charset="0"/>
              </a:rPr>
              <a:t>ini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disebut</a:t>
            </a:r>
            <a:r>
              <a:rPr lang="en-US" sz="2400" dirty="0">
                <a:latin typeface="Candara" pitchFamily="34" charset="0"/>
              </a:rPr>
              <a:t>  inverter  (</a:t>
            </a:r>
            <a:r>
              <a:rPr lang="en-US" sz="2400" dirty="0" err="1">
                <a:latin typeface="Candara" pitchFamily="34" charset="0"/>
              </a:rPr>
              <a:t>pembalik</a:t>
            </a:r>
            <a:r>
              <a:rPr lang="en-US" sz="2400" dirty="0">
                <a:latin typeface="Candara" pitchFamily="34" charset="0"/>
              </a:rPr>
              <a:t>). </a:t>
            </a:r>
            <a:r>
              <a:rPr lang="en-US" sz="2400" dirty="0" err="1">
                <a:latin typeface="Candara" pitchFamily="34" charset="0"/>
              </a:rPr>
              <a:t>Rangkaian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ini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mempunyai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satu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masukan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dan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satu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keluaran</a:t>
            </a:r>
            <a:r>
              <a:rPr lang="en-US" sz="2400" dirty="0">
                <a:latin typeface="Candara" pitchFamily="34" charset="0"/>
              </a:rPr>
              <a:t>.  </a:t>
            </a:r>
            <a:r>
              <a:rPr lang="en-US" sz="2400" dirty="0" err="1">
                <a:latin typeface="Candara" pitchFamily="34" charset="0"/>
              </a:rPr>
              <a:t>Gerbang</a:t>
            </a:r>
            <a:r>
              <a:rPr lang="en-US" sz="2400" dirty="0">
                <a:latin typeface="Candara" pitchFamily="34" charset="0"/>
              </a:rPr>
              <a:t>  NOT  </a:t>
            </a:r>
            <a:r>
              <a:rPr lang="en-US" sz="2400" dirty="0" err="1">
                <a:latin typeface="Candara" pitchFamily="34" charset="0"/>
              </a:rPr>
              <a:t>bekerja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membalik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sinyal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masukan</a:t>
            </a:r>
            <a:r>
              <a:rPr lang="en-US" sz="2400" dirty="0">
                <a:latin typeface="Candara" pitchFamily="34" charset="0"/>
              </a:rPr>
              <a:t>,  </a:t>
            </a:r>
            <a:r>
              <a:rPr lang="en-US" sz="2400" dirty="0" err="1">
                <a:latin typeface="Candara" pitchFamily="34" charset="0"/>
              </a:rPr>
              <a:t>jika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masukannya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rendah</a:t>
            </a:r>
            <a:r>
              <a:rPr lang="en-US" sz="2400" dirty="0">
                <a:latin typeface="Candara" pitchFamily="34" charset="0"/>
              </a:rPr>
              <a:t>,  </a:t>
            </a:r>
            <a:r>
              <a:rPr lang="en-US" sz="2400" dirty="0" err="1">
                <a:latin typeface="Candara" pitchFamily="34" charset="0"/>
              </a:rPr>
              <a:t>maka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keluarannya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err="1">
                <a:latin typeface="Candara" pitchFamily="34" charset="0"/>
              </a:rPr>
              <a:t>tinggi</a:t>
            </a:r>
            <a:r>
              <a:rPr lang="en-US" sz="2400" dirty="0">
                <a:latin typeface="Candara" pitchFamily="34" charset="0"/>
              </a:rPr>
              <a:t>,  </a:t>
            </a:r>
            <a:r>
              <a:rPr lang="en-US" sz="2400" dirty="0" err="1">
                <a:latin typeface="Candara" pitchFamily="34" charset="0"/>
              </a:rPr>
              <a:t>begitupun</a:t>
            </a:r>
            <a:r>
              <a:rPr lang="en-US" sz="2400" dirty="0">
                <a:latin typeface="Candara" pitchFamily="34" charset="0"/>
              </a:rPr>
              <a:t>  </a:t>
            </a:r>
            <a:r>
              <a:rPr lang="en-US" sz="2400" dirty="0" err="1">
                <a:latin typeface="Candara" pitchFamily="34" charset="0"/>
              </a:rPr>
              <a:t>sebaliknya</a:t>
            </a:r>
            <a:r>
              <a:rPr lang="en-US" sz="2400" dirty="0">
                <a:latin typeface="Candara" pitchFamily="34" charset="0"/>
              </a:rPr>
              <a:t>.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933056"/>
            <a:ext cx="658751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Gerbang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: NOT</a:t>
            </a: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pPr algn="ctr">
              <a:buNone/>
            </a:pP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Kebenaran</a:t>
            </a:r>
            <a:endParaRPr lang="en-MY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514600"/>
            <a:ext cx="4067175" cy="169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800600"/>
            <a:ext cx="7362825" cy="135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Gerbang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: OR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7992888" cy="4525963"/>
          </a:xfrm>
        </p:spPr>
        <p:txBody>
          <a:bodyPr/>
          <a:lstStyle/>
          <a:p>
            <a:r>
              <a:rPr lang="en-US" sz="2800" dirty="0" err="1">
                <a:latin typeface="Candara" pitchFamily="34" charset="0"/>
              </a:rPr>
              <a:t>Gerbang</a:t>
            </a:r>
            <a:r>
              <a:rPr lang="en-US" sz="2800" dirty="0">
                <a:latin typeface="Candara" pitchFamily="34" charset="0"/>
              </a:rPr>
              <a:t>  OR  </a:t>
            </a:r>
            <a:r>
              <a:rPr lang="en-US" sz="2800" dirty="0" err="1">
                <a:latin typeface="Candara" pitchFamily="34" charset="0"/>
              </a:rPr>
              <a:t>diterjemahkan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sebagai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gerbang</a:t>
            </a:r>
            <a:r>
              <a:rPr lang="en-US" sz="2800" dirty="0">
                <a:latin typeface="Candara" pitchFamily="34" charset="0"/>
              </a:rPr>
              <a:t>  “ATAU”  </a:t>
            </a:r>
            <a:r>
              <a:rPr lang="en-US" sz="2800" dirty="0" err="1">
                <a:latin typeface="Candara" pitchFamily="34" charset="0"/>
              </a:rPr>
              <a:t>artinya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sebuah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gerbang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logika</a:t>
            </a:r>
            <a:r>
              <a:rPr lang="en-US" sz="2800" dirty="0">
                <a:latin typeface="Candara" pitchFamily="34" charset="0"/>
              </a:rPr>
              <a:t>  yang </a:t>
            </a:r>
            <a:r>
              <a:rPr lang="en-US" sz="2800" dirty="0" err="1">
                <a:latin typeface="Candara" pitchFamily="34" charset="0"/>
              </a:rPr>
              <a:t>keluarannya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berlogika</a:t>
            </a:r>
            <a:r>
              <a:rPr lang="en-US" sz="2800" dirty="0">
                <a:latin typeface="Candara" pitchFamily="34" charset="0"/>
              </a:rPr>
              <a:t>  “1”  </a:t>
            </a:r>
            <a:r>
              <a:rPr lang="en-US" sz="2800" dirty="0" err="1">
                <a:latin typeface="Candara" pitchFamily="34" charset="0"/>
              </a:rPr>
              <a:t>jika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salah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satu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atau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seluruh</a:t>
            </a:r>
            <a:r>
              <a:rPr lang="en-US" sz="2800" dirty="0">
                <a:latin typeface="Candara" pitchFamily="34" charset="0"/>
              </a:rPr>
              <a:t> </a:t>
            </a:r>
            <a:r>
              <a:rPr lang="en-US" sz="2800" dirty="0" err="1">
                <a:latin typeface="Candara" pitchFamily="34" charset="0"/>
              </a:rPr>
              <a:t>inputnya</a:t>
            </a:r>
            <a:r>
              <a:rPr lang="en-US" sz="2800" dirty="0">
                <a:latin typeface="Candara" pitchFamily="34" charset="0"/>
              </a:rPr>
              <a:t>  </a:t>
            </a:r>
            <a:r>
              <a:rPr lang="en-US" sz="2800" dirty="0" err="1">
                <a:latin typeface="Candara" pitchFamily="34" charset="0"/>
              </a:rPr>
              <a:t>berlogika</a:t>
            </a:r>
            <a:r>
              <a:rPr lang="en-US" sz="2800" dirty="0">
                <a:latin typeface="Candara" pitchFamily="34" charset="0"/>
              </a:rPr>
              <a:t>  “1”.</a:t>
            </a:r>
          </a:p>
          <a:p>
            <a:pPr algn="just"/>
            <a:endParaRPr lang="en-MY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619500"/>
            <a:ext cx="5991225" cy="323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Gerbang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: OR</a:t>
            </a: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pPr algn="ctr">
              <a:buNone/>
            </a:pP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Kebenaran</a:t>
            </a:r>
            <a:endParaRPr lang="en-MY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149080"/>
            <a:ext cx="5858256" cy="203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564904"/>
            <a:ext cx="2459603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7326</TotalTime>
  <Words>637</Words>
  <Application>Microsoft Office PowerPoint</Application>
  <PresentationFormat>On-screen Show (4:3)</PresentationFormat>
  <Paragraphs>68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Candara</vt:lpstr>
      <vt:lpstr>Diseño predeterminado</vt:lpstr>
      <vt:lpstr> Elektronika Digital Gerbang Logika Dasar</vt:lpstr>
      <vt:lpstr>Rangkaian Logika</vt:lpstr>
      <vt:lpstr>Apa itu Gerbang Logika</vt:lpstr>
      <vt:lpstr>Gerbang Dasar</vt:lpstr>
      <vt:lpstr>Gerbang Dasar: BUFFER</vt:lpstr>
      <vt:lpstr>Gerbang Dasar: NOT</vt:lpstr>
      <vt:lpstr>Gerbang Dasar: NOT</vt:lpstr>
      <vt:lpstr>Gerbang Dasar: OR</vt:lpstr>
      <vt:lpstr>Gerbang Dasar: OR</vt:lpstr>
      <vt:lpstr>Gerbang Dasar: OR</vt:lpstr>
      <vt:lpstr>PowerPoint Presentation</vt:lpstr>
      <vt:lpstr>Contoh :</vt:lpstr>
      <vt:lpstr>Gerbang Dasar: AND</vt:lpstr>
      <vt:lpstr>Gerbang Dasar: AND</vt:lpstr>
      <vt:lpstr>Gerbang Dasar: AND</vt:lpstr>
      <vt:lpstr>Gerbang AND dengan banyak Input </vt:lpstr>
      <vt:lpstr>PowerPoint Presentation</vt:lpstr>
      <vt:lpstr>Gerbang Kombinasional</vt:lpstr>
      <vt:lpstr>Gerbang Kombinasional: NOR</vt:lpstr>
      <vt:lpstr>Gerbang Kombinasional: NAND</vt:lpstr>
      <vt:lpstr>Gerbang NAND dengan Banyak Input </vt:lpstr>
      <vt:lpstr>Gerbang Kombinasional: X-OR</vt:lpstr>
      <vt:lpstr>Gerbang Kombinasional: X-NOR</vt:lpstr>
      <vt:lpstr>Contoh Kombinasi Gerbang Logika</vt:lpstr>
      <vt:lpstr>Contoh Kombinasi Gerbang Logika</vt:lpstr>
      <vt:lpstr>Contoh IC Gerbang Logika</vt:lpstr>
      <vt:lpstr>Contoh IC Gerbang Logika</vt:lpstr>
      <vt:lpstr>Contoh IC Gerbang Logika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LENOVO</cp:lastModifiedBy>
  <cp:revision>776</cp:revision>
  <dcterms:created xsi:type="dcterms:W3CDTF">2010-05-23T14:28:12Z</dcterms:created>
  <dcterms:modified xsi:type="dcterms:W3CDTF">2025-10-17T00:09:43Z</dcterms:modified>
</cp:coreProperties>
</file>