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3" r:id="rId12"/>
    <p:sldId id="275" r:id="rId13"/>
    <p:sldId id="268" r:id="rId14"/>
    <p:sldId id="269" r:id="rId15"/>
    <p:sldId id="270" r:id="rId16"/>
    <p:sldId id="271" r:id="rId17"/>
    <p:sldId id="272" r:id="rId18"/>
    <p:sldId id="279" r:id="rId19"/>
    <p:sldId id="280" r:id="rId20"/>
    <p:sldId id="267" r:id="rId21"/>
    <p:sldId id="278" r:id="rId22"/>
    <p:sldId id="276" r:id="rId23"/>
    <p:sldId id="277" r:id="rId24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59" d="100"/>
          <a:sy n="59" d="100"/>
        </p:scale>
        <p:origin x="3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0990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22190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93060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08326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2581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623358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18363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01319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401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03326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90905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78166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8442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75097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43700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83782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245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FC4F7B3-1CFB-4445-A3DB-A504B3376464}" type="datetimeFigureOut">
              <a:rPr lang="id-ID" smtClean="0"/>
              <a:t>11/12/2024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CB49ED7-3B96-44ED-ADC3-205351A5555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25248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Anava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Amalia</a:t>
            </a:r>
            <a:r>
              <a:rPr lang="en-US" dirty="0" smtClean="0"/>
              <a:t> </a:t>
            </a:r>
            <a:r>
              <a:rPr lang="en-US" dirty="0" err="1" smtClean="0"/>
              <a:t>fitri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5393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01700" y="1219200"/>
            <a:ext cx="10261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id-ID" sz="2200" dirty="0"/>
              <a:t>Membuat anava dalam bentuk tabel anava</a:t>
            </a:r>
          </a:p>
          <a:p>
            <a:endParaRPr lang="id-ID" sz="22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1231533"/>
                  </p:ext>
                </p:extLst>
              </p:nvPr>
            </p:nvGraphicFramePr>
            <p:xfrm>
              <a:off x="1054100" y="1865531"/>
              <a:ext cx="10490200" cy="391714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50388"/>
                    <a:gridCol w="1587569"/>
                    <a:gridCol w="2137184"/>
                    <a:gridCol w="2253831"/>
                    <a:gridCol w="1961228"/>
                  </a:tblGrid>
                  <a:tr h="807058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Sumber Varians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Jumlah Kuadrat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Derajat Kebebasan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Kuadrat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Fhitung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807211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Baris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JKB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b-1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</a:rPr>
                            <a:t>RKB</a:t>
                          </a:r>
                          <a14:m>
                            <m:oMath xmlns:m="http://schemas.openxmlformats.org/officeDocument/2006/math"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𝐽𝐾𝐵</m:t>
                                  </m:r>
                                </m:num>
                                <m:den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𝑑𝑏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800" b="0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B</m:t>
                                  </m:r>
                                </m:den>
                              </m:f>
                            </m:oMath>
                          </a14:m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id-ID" sz="180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id-ID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𝑓</m:t>
                                    </m:r>
                                  </m:e>
                                  <m:sub>
                                    <m:r>
                                      <a:rPr lang="id-ID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id-ID" sz="18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id-ID" sz="18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𝑅𝐾𝐵</m:t>
                                    </m:r>
                                  </m:num>
                                  <m:den>
                                    <m:r>
                                      <a:rPr lang="en-US" sz="1800" b="0" i="1" smtClean="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𝑅𝐾𝐸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id-ID" sz="1800" dirty="0">
                            <a:effectLst/>
                          </a:endParaRPr>
                        </a:p>
                      </a:txBody>
                      <a:tcPr marL="47214" marR="47214" marT="0" marB="0"/>
                    </a:tc>
                  </a:tr>
                  <a:tr h="67310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kolom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JKK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k-1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</a:rPr>
                            <a:t>RKK</a:t>
                          </a:r>
                          <a14:m>
                            <m:oMath xmlns:m="http://schemas.openxmlformats.org/officeDocument/2006/math"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𝐽𝐾𝐾</m:t>
                                  </m:r>
                                </m:num>
                                <m:den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𝑑𝑏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800" b="0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K</m:t>
                                  </m:r>
                                </m:den>
                              </m:f>
                            </m:oMath>
                          </a14:m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id-ID" sz="18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𝑅𝐾𝐾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𝑅𝐾𝐸</m:t>
                                  </m:r>
                                </m:den>
                              </m:f>
                            </m:oMath>
                          </a14:m>
                          <a:r>
                            <a:rPr lang="id-ID" sz="1800" dirty="0">
                              <a:effectLst/>
                            </a:rPr>
                            <a:t> 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700941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Interaksi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JKI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(b-1)(k-1)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</a:rPr>
                            <a:t>RKI</a:t>
                          </a:r>
                          <a14:m>
                            <m:oMath xmlns:m="http://schemas.openxmlformats.org/officeDocument/2006/math"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𝐽𝐾𝐼</m:t>
                                  </m:r>
                                </m:num>
                                <m:den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𝑑𝑏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800" b="0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I</m:t>
                                  </m:r>
                                </m:den>
                              </m:f>
                            </m:oMath>
                          </a14:m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id-ID" sz="180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𝑅𝐾𝐼</m:t>
                                  </m:r>
                                </m:num>
                                <m:den>
                                  <m:r>
                                    <a:rPr lang="en-US" sz="1800" b="0" i="1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𝑅𝐾𝐸</m:t>
                                  </m:r>
                                </m:den>
                              </m:f>
                            </m:oMath>
                          </a14:m>
                          <a:r>
                            <a:rPr lang="id-ID" sz="1800" dirty="0">
                              <a:effectLst/>
                            </a:rPr>
                            <a:t> 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578857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Error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JKE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bk(n-1)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800" dirty="0" smtClean="0">
                              <a:effectLst/>
                            </a:rPr>
                            <a:t>RKE</a:t>
                          </a:r>
                          <a14:m>
                            <m:oMath xmlns:m="http://schemas.openxmlformats.org/officeDocument/2006/math">
                              <m:r>
                                <a:rPr lang="id-ID" sz="1800">
                                  <a:effectLst/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id-ID" sz="1800" i="1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𝐽𝐾𝐸</m:t>
                                  </m:r>
                                </m:num>
                                <m:den>
                                  <m:r>
                                    <a:rPr lang="id-ID" sz="1800">
                                      <a:effectLst/>
                                      <a:latin typeface="Cambria Math" panose="02040503050406030204" pitchFamily="18" charset="0"/>
                                    </a:rPr>
                                    <m:t>𝑑𝑏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1800" b="0" i="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E</m:t>
                                  </m:r>
                                </m:den>
                              </m:f>
                            </m:oMath>
                          </a14:m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 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349977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Total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bkn-1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 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 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61231533"/>
                  </p:ext>
                </p:extLst>
              </p:nvPr>
            </p:nvGraphicFramePr>
            <p:xfrm>
              <a:off x="1054100" y="1865531"/>
              <a:ext cx="10490200" cy="3917144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2550388"/>
                    <a:gridCol w="1587569"/>
                    <a:gridCol w="2137184"/>
                    <a:gridCol w="2253831"/>
                    <a:gridCol w="1961228"/>
                  </a:tblGrid>
                  <a:tr h="807058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Sumber Varians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Jumlah Kuadrat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Derajat Kebebasan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Kuadrat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Fhitung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807211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Baris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JKB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b-1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278649" t="-106015" r="-88108" b="-2954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435093" t="-106015" r="-1242" b="-295489"/>
                          </a:stretch>
                        </a:blipFill>
                      </a:tcPr>
                    </a:tc>
                  </a:tr>
                  <a:tr h="673100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Rata-rata kolom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JKK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k-1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278649" t="-249091" r="-88108" b="-25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435093" t="-249091" r="-1242" b="-257273"/>
                          </a:stretch>
                        </a:blipFill>
                      </a:tcPr>
                    </a:tc>
                  </a:tr>
                  <a:tr h="700941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Interaksi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JKI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(b-1)(k-1)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278649" t="-331034" r="-88108" b="-14396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435093" t="-331034" r="-1242" b="-143966"/>
                          </a:stretch>
                        </a:blipFill>
                      </a:tcPr>
                    </a:tc>
                  </a:tr>
                  <a:tr h="578857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Error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JKE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bk(n-1)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endParaRPr lang="id-ID"/>
                        </a:p>
                      </a:txBody>
                      <a:tcPr marL="47214" marR="47214" marT="0" marB="0">
                        <a:blipFill rotWithShape="0">
                          <a:blip r:embed="rId2"/>
                          <a:stretch>
                            <a:fillRect l="-278649" t="-526316" r="-88108" b="-7578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 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  <a:tr h="349977"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Total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JKT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bkn-1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>
                              <a:effectLst/>
                            </a:rPr>
                            <a:t> </a:t>
                          </a:r>
                          <a:endParaRPr lang="id-ID" sz="180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  <a:tc>
                      <a:txBody>
                        <a:bodyPr/>
                        <a:lstStyle/>
                        <a:p>
                          <a:pPr marL="457200" algn="just">
                            <a:lnSpc>
                              <a:spcPct val="115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id-ID" sz="1800" dirty="0">
                              <a:effectLst/>
                            </a:rPr>
                            <a:t> </a:t>
                          </a:r>
                          <a:endParaRPr lang="id-ID" sz="1800" dirty="0">
                            <a:effectLst/>
                            <a:latin typeface="Calibri" panose="020F0502020204030204" pitchFamily="34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7214" marR="47214" marT="0" marB="0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01181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scheffe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23624" y="1893194"/>
                <a:ext cx="5499904" cy="33804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Komparasi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baris</a:t>
                </a:r>
                <a:endParaRPr lang="en-US" dirty="0" smtClean="0"/>
              </a:p>
              <a:p>
                <a:r>
                  <a:rPr lang="en-US" dirty="0" err="1" smtClean="0"/>
                  <a:t>Hipotesis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schefee</a:t>
                </a:r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acc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US" sz="2200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baris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endParaRPr lang="en-US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j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err="1"/>
                  <a:t>ukuran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</a:t>
                </a:r>
                <a:r>
                  <a:rPr lang="en-US" dirty="0" err="1"/>
                  <a:t>baris</a:t>
                </a:r>
                <a:r>
                  <a:rPr lang="en-US" dirty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smtClean="0"/>
                  <a:t>j</a:t>
                </a:r>
              </a:p>
              <a:p>
                <a:r>
                  <a:rPr lang="en-US" dirty="0" err="1" smtClean="0"/>
                  <a:t>Kriteria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H0 </a:t>
                </a:r>
                <a:r>
                  <a:rPr lang="en-US" dirty="0" err="1" smtClean="0"/>
                  <a:t>ditolak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F </a:t>
                </a:r>
                <a:r>
                  <a:rPr lang="en-US" dirty="0" err="1" smtClean="0"/>
                  <a:t>hitung</a:t>
                </a:r>
                <a:r>
                  <a:rPr lang="en-US" dirty="0" smtClean="0"/>
                  <a:t> &gt; (b-1)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−1))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624" y="1893194"/>
                <a:ext cx="5499904" cy="3380413"/>
              </a:xfrm>
              <a:prstGeom prst="rect">
                <a:avLst/>
              </a:prstGeom>
              <a:blipFill rotWithShape="0">
                <a:blip r:embed="rId2"/>
                <a:stretch>
                  <a:fillRect l="-887" t="-1083" b="-216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692096" y="1893193"/>
                <a:ext cx="5499904" cy="33804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Komparasi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kolom</a:t>
                </a:r>
                <a:endParaRPr lang="en-US" dirty="0" smtClean="0"/>
              </a:p>
              <a:p>
                <a:r>
                  <a:rPr lang="en-US" dirty="0" err="1" smtClean="0"/>
                  <a:t>Hipotesis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schefee</a:t>
                </a:r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𝑖</m:t>
                                        </m:r>
                                      </m:sub>
                                    </m:sSub>
                                  </m:e>
                                </m:acc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𝑗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US" sz="2200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sampel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kolom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</a:t>
                </a:r>
                <a:endParaRPr lang="en-US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j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err="1"/>
                  <a:t>ukuran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</a:t>
                </a:r>
                <a:r>
                  <a:rPr lang="en-US" dirty="0" err="1" smtClean="0"/>
                  <a:t>kolom</a:t>
                </a:r>
                <a:r>
                  <a:rPr lang="en-US" dirty="0" smtClean="0"/>
                  <a:t> </a:t>
                </a:r>
                <a:r>
                  <a:rPr lang="en-US" dirty="0" err="1"/>
                  <a:t>ke</a:t>
                </a:r>
                <a:r>
                  <a:rPr lang="en-US" dirty="0"/>
                  <a:t> </a:t>
                </a:r>
                <a:r>
                  <a:rPr lang="en-US" dirty="0" smtClean="0"/>
                  <a:t>j</a:t>
                </a:r>
              </a:p>
              <a:p>
                <a:r>
                  <a:rPr lang="en-US" dirty="0" err="1" smtClean="0"/>
                  <a:t>Kriteria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H0 </a:t>
                </a:r>
                <a:r>
                  <a:rPr lang="en-US" dirty="0" err="1" smtClean="0"/>
                  <a:t>ditolak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F </a:t>
                </a:r>
                <a:r>
                  <a:rPr lang="en-US" dirty="0" err="1" smtClean="0"/>
                  <a:t>hitung</a:t>
                </a:r>
                <a:r>
                  <a:rPr lang="en-US" dirty="0" smtClean="0"/>
                  <a:t> &gt; (k-1)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−1))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096" y="1893193"/>
                <a:ext cx="5499904" cy="3380413"/>
              </a:xfrm>
              <a:prstGeom prst="rect">
                <a:avLst/>
              </a:prstGeom>
              <a:blipFill rotWithShape="0">
                <a:blip r:embed="rId3"/>
                <a:stretch>
                  <a:fillRect l="-998" t="-1083" b="-2166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806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scheffe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anava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jalan</a:t>
            </a:r>
            <a:r>
              <a:rPr lang="en-US" dirty="0" smtClean="0"/>
              <a:t> </a:t>
            </a:r>
            <a:endParaRPr lang="id-ID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23624" y="1893194"/>
                <a:ext cx="5499904" cy="349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Komparasi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kolom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sama</a:t>
                </a:r>
                <a:endParaRPr lang="en-US" dirty="0" smtClean="0"/>
              </a:p>
              <a:p>
                <a:r>
                  <a:rPr lang="en-US" dirty="0" err="1" smtClean="0"/>
                  <a:t>Hipotesis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schefee</a:t>
                </a:r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𝑖𝑗</m:t>
                                        </m:r>
                                      </m:sub>
                                    </m:sSub>
                                  </m:e>
                                </m:acc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𝑘𝑗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𝑘𝑗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US" sz="2200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i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endParaRPr lang="en-US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j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err="1"/>
                  <a:t>ukuran</a:t>
                </a:r>
                <a:r>
                  <a:rPr lang="en-US" dirty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kj</a:t>
                </a:r>
                <a:endParaRPr lang="en-US" dirty="0" smtClean="0"/>
              </a:p>
              <a:p>
                <a:r>
                  <a:rPr lang="en-US" dirty="0" err="1" smtClean="0"/>
                  <a:t>Kriteria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H0 </a:t>
                </a:r>
                <a:r>
                  <a:rPr lang="en-US" dirty="0" err="1" smtClean="0"/>
                  <a:t>ditolak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F </a:t>
                </a:r>
                <a:r>
                  <a:rPr lang="en-US" dirty="0" err="1" smtClean="0"/>
                  <a:t>hitung</a:t>
                </a:r>
                <a:r>
                  <a:rPr lang="en-US" dirty="0" smtClean="0"/>
                  <a:t> &gt; (bk-1)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−1))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624" y="1893194"/>
                <a:ext cx="5499904" cy="3491405"/>
              </a:xfrm>
              <a:prstGeom prst="rect">
                <a:avLst/>
              </a:prstGeom>
              <a:blipFill rotWithShape="0">
                <a:blip r:embed="rId2"/>
                <a:stretch>
                  <a:fillRect l="-887" t="-1049" b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692096" y="1893193"/>
                <a:ext cx="5499904" cy="349140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Komparasi </a:t>
                </a:r>
                <a:r>
                  <a:rPr lang="en-US" dirty="0" err="1" smtClean="0"/>
                  <a:t>rerata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pada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baris</a:t>
                </a:r>
                <a:r>
                  <a:rPr lang="en-US" dirty="0" smtClean="0"/>
                  <a:t> yang </a:t>
                </a:r>
                <a:r>
                  <a:rPr lang="en-US" dirty="0" err="1" smtClean="0"/>
                  <a:t>sama</a:t>
                </a:r>
                <a:endParaRPr lang="en-US" dirty="0" smtClean="0"/>
              </a:p>
              <a:p>
                <a:r>
                  <a:rPr lang="en-US" dirty="0" err="1" smtClean="0"/>
                  <a:t>Hipotesis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id-ID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𝑖𝑘</m:t>
                        </m:r>
                      </m:sub>
                    </m:sSub>
                  </m:oMath>
                </a14:m>
                <a:endParaRPr lang="en-US" dirty="0" smtClean="0"/>
              </a:p>
              <a:p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schefee</a:t>
                </a:r>
                <a:endParaRPr lang="en-US" dirty="0" smtClean="0"/>
              </a:p>
              <a:p>
                <a:r>
                  <a:rPr lang="en-US" b="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𝑖𝑗</m:t>
                                        </m:r>
                                      </m:sub>
                                    </m:sSub>
                                  </m:e>
                                </m:acc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acc>
                                  <m:accPr>
                                    <m:chr m:val="̅"/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sSub>
                                      <m:sSubPr>
                                        <m:ctrlP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en-US" sz="2200" b="0" i="1" smtClean="0">
                                            <a:latin typeface="Cambria Math" panose="02040503050406030204" pitchFamily="18" charset="0"/>
                                          </a:rPr>
                                          <m:t>𝑖𝑘</m:t>
                                        </m:r>
                                      </m:sub>
                                    </m:sSub>
                                  </m:e>
                                </m:acc>
                              </m:e>
                            </m:d>
                          </m:e>
                          <m:sup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2200" b="0" i="1" smtClean="0">
                            <a:latin typeface="Cambria Math" panose="02040503050406030204" pitchFamily="18" charset="0"/>
                          </a:rPr>
                          <m:t>𝑅𝐾𝐸</m:t>
                        </m:r>
                        <m:d>
                          <m:dPr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</m:den>
                            </m:f>
                            <m: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2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sSub>
                                  <m:sSubPr>
                                    <m:ctrlP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𝑛</m:t>
                                    </m:r>
                                  </m:e>
                                  <m:sub>
                                    <m:r>
                                      <a:rPr lang="en-US" sz="2200" b="0" i="1" smtClean="0">
                                        <a:latin typeface="Cambria Math" panose="02040503050406030204" pitchFamily="18" charset="0"/>
                                      </a:rPr>
                                      <m:t>𝑖𝑘</m:t>
                                    </m:r>
                                  </m:sub>
                                </m:sSub>
                              </m:den>
                            </m:f>
                          </m:e>
                        </m:d>
                      </m:den>
                    </m:f>
                  </m:oMath>
                </a14:m>
                <a:endParaRPr lang="en-US" sz="2200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ij</a:t>
                </a:r>
                <a:r>
                  <a:rPr lang="en-US" dirty="0" smtClean="0"/>
                  <a:t> = </a:t>
                </a:r>
                <a:r>
                  <a:rPr lang="en-US" dirty="0" err="1" smtClean="0"/>
                  <a:t>ukuran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ij</a:t>
                </a:r>
                <a:endParaRPr lang="en-US" dirty="0" smtClean="0"/>
              </a:p>
              <a:p>
                <a:r>
                  <a:rPr lang="en-US" dirty="0" err="1" smtClean="0"/>
                  <a:t>n</a:t>
                </a:r>
                <a:r>
                  <a:rPr lang="en-US" baseline="-25000" dirty="0" err="1" smtClean="0"/>
                  <a:t>jk</a:t>
                </a:r>
                <a:r>
                  <a:rPr lang="en-US" dirty="0" smtClean="0"/>
                  <a:t> </a:t>
                </a:r>
                <a:r>
                  <a:rPr lang="en-US" dirty="0"/>
                  <a:t>= </a:t>
                </a:r>
                <a:r>
                  <a:rPr lang="en-US" dirty="0" err="1"/>
                  <a:t>ukuran</a:t>
                </a:r>
                <a:r>
                  <a:rPr lang="en-US" dirty="0"/>
                  <a:t> </a:t>
                </a:r>
                <a:r>
                  <a:rPr lang="en-US" dirty="0" err="1" smtClean="0"/>
                  <a:t>sel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ik</a:t>
                </a:r>
                <a:endParaRPr lang="en-US" dirty="0" smtClean="0"/>
              </a:p>
              <a:p>
                <a:r>
                  <a:rPr lang="en-US" dirty="0" err="1" smtClean="0"/>
                  <a:t>Kriteria</a:t>
                </a:r>
                <a:r>
                  <a:rPr lang="en-US" dirty="0" smtClean="0"/>
                  <a:t> :</a:t>
                </a:r>
              </a:p>
              <a:p>
                <a:r>
                  <a:rPr lang="en-US" dirty="0" smtClean="0"/>
                  <a:t>H0 </a:t>
                </a:r>
                <a:r>
                  <a:rPr lang="en-US" dirty="0" err="1" smtClean="0"/>
                  <a:t>ditolak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jika</a:t>
                </a:r>
                <a:r>
                  <a:rPr lang="en-US" dirty="0" smtClean="0"/>
                  <a:t> F </a:t>
                </a:r>
                <a:r>
                  <a:rPr lang="en-US" dirty="0" err="1" smtClean="0"/>
                  <a:t>hitung</a:t>
                </a:r>
                <a:r>
                  <a:rPr lang="en-US" dirty="0" smtClean="0"/>
                  <a:t> &gt; (bk-1)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((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−1);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𝑘𝑏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−1))</m:t>
                        </m:r>
                      </m:sub>
                    </m:sSub>
                  </m:oMath>
                </a14:m>
                <a:r>
                  <a:rPr lang="en-US" dirty="0" smtClean="0"/>
                  <a:t>)</a:t>
                </a:r>
                <a:endParaRPr lang="id-ID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2096" y="1893193"/>
                <a:ext cx="5499904" cy="3491405"/>
              </a:xfrm>
              <a:prstGeom prst="rect">
                <a:avLst/>
              </a:prstGeom>
              <a:blipFill rotWithShape="0">
                <a:blip r:embed="rId3"/>
                <a:stretch>
                  <a:fillRect l="-998" t="-1049" b="-13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0970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702283"/>
          </a:xfrm>
        </p:spPr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:</a:t>
            </a:r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774387" y="1435100"/>
            <a:ext cx="10643225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ingin</a:t>
            </a:r>
            <a:r>
              <a:rPr lang="en-US" sz="2000" dirty="0"/>
              <a:t> </a:t>
            </a:r>
            <a:r>
              <a:rPr lang="en-US" sz="2000" dirty="0" err="1"/>
              <a:t>mengetahui</a:t>
            </a:r>
            <a:r>
              <a:rPr lang="en-US" sz="2000" dirty="0"/>
              <a:t> </a:t>
            </a:r>
            <a:r>
              <a:rPr lang="en-US" sz="2000" dirty="0" err="1"/>
              <a:t>pengaruh</a:t>
            </a:r>
            <a:r>
              <a:rPr lang="en-US" sz="2000" dirty="0"/>
              <a:t> </a:t>
            </a:r>
            <a:r>
              <a:rPr lang="id-ID" sz="2000" dirty="0"/>
              <a:t>Model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id-ID" sz="2000" dirty="0"/>
              <a:t>Media Pembelajaran </a:t>
            </a:r>
            <a:r>
              <a:rPr lang="en-US" sz="2000" dirty="0" err="1"/>
              <a:t>terhadap</a:t>
            </a:r>
            <a:r>
              <a:rPr lang="en-US" sz="2000" dirty="0"/>
              <a:t> </a:t>
            </a:r>
            <a:r>
              <a:rPr lang="id-ID" sz="2000" dirty="0"/>
              <a:t>prestasi</a:t>
            </a:r>
            <a:r>
              <a:rPr lang="en-US" sz="2000" dirty="0"/>
              <a:t> </a:t>
            </a:r>
            <a:r>
              <a:rPr lang="en-US" sz="2000" dirty="0" err="1"/>
              <a:t>belajar</a:t>
            </a:r>
            <a:r>
              <a:rPr lang="id-ID" sz="2000" dirty="0"/>
              <a:t> siswa. Dari kasus ini terdapat dua variabel bebas yaitu 1) Model pembelajaran dan 2) Media Pembelajaran sedangkan prestasi belajar adalah variabel terikat.</a:t>
            </a:r>
          </a:p>
          <a:p>
            <a:r>
              <a:rPr lang="en-US" sz="2000" dirty="0"/>
              <a:t> </a:t>
            </a:r>
            <a:endParaRPr lang="id-ID" sz="2000" dirty="0"/>
          </a:p>
          <a:p>
            <a:r>
              <a:rPr lang="pt-BR" sz="2000" dirty="0"/>
              <a:t>A	= </a:t>
            </a:r>
            <a:r>
              <a:rPr lang="id-ID" sz="2000" dirty="0"/>
              <a:t>Model</a:t>
            </a:r>
            <a:r>
              <a:rPr lang="pt-BR" sz="2000" dirty="0"/>
              <a:t> pembelajaran</a:t>
            </a:r>
            <a:endParaRPr lang="id-ID" sz="2000" b="1" dirty="0"/>
          </a:p>
          <a:p>
            <a:r>
              <a:rPr lang="pt-BR" sz="2000" dirty="0"/>
              <a:t>A</a:t>
            </a:r>
            <a:r>
              <a:rPr lang="id-ID" sz="2000" baseline="-25000" dirty="0"/>
              <a:t>1	</a:t>
            </a:r>
            <a:r>
              <a:rPr lang="pt-BR" sz="2000" dirty="0"/>
              <a:t>= </a:t>
            </a:r>
            <a:r>
              <a:rPr lang="id-ID" sz="2000" dirty="0"/>
              <a:t>ModelK</a:t>
            </a:r>
            <a:r>
              <a:rPr lang="pt-BR" sz="2000" dirty="0"/>
              <a:t>ooperatif</a:t>
            </a:r>
            <a:endParaRPr lang="id-ID" sz="2000" dirty="0"/>
          </a:p>
          <a:p>
            <a:r>
              <a:rPr lang="id-ID" sz="2000" dirty="0"/>
              <a:t>A</a:t>
            </a:r>
            <a:r>
              <a:rPr lang="id-ID" sz="2000" baseline="-25000" dirty="0"/>
              <a:t>2</a:t>
            </a:r>
            <a:r>
              <a:rPr lang="id-ID" sz="2000" dirty="0"/>
              <a:t> 	= Model Quantum</a:t>
            </a:r>
          </a:p>
          <a:p>
            <a:r>
              <a:rPr lang="id-ID" sz="2000" dirty="0"/>
              <a:t>A</a:t>
            </a:r>
            <a:r>
              <a:rPr lang="id-ID" sz="2000" baseline="-25000" dirty="0"/>
              <a:t>3</a:t>
            </a:r>
            <a:r>
              <a:rPr lang="id-ID" sz="2000" dirty="0"/>
              <a:t>  	= Model SMART</a:t>
            </a:r>
          </a:p>
          <a:p>
            <a:r>
              <a:rPr lang="pt-BR" sz="2000" dirty="0"/>
              <a:t>A</a:t>
            </a:r>
            <a:r>
              <a:rPr lang="id-ID" sz="2000" baseline="-25000" dirty="0"/>
              <a:t>4</a:t>
            </a:r>
            <a:r>
              <a:rPr lang="id-ID" sz="2000" dirty="0"/>
              <a:t> 	</a:t>
            </a:r>
            <a:r>
              <a:rPr lang="pt-BR" sz="2000" dirty="0"/>
              <a:t>= </a:t>
            </a:r>
            <a:r>
              <a:rPr lang="id-ID" sz="2000" dirty="0"/>
              <a:t> Model</a:t>
            </a:r>
            <a:r>
              <a:rPr lang="pt-BR" sz="2000" dirty="0"/>
              <a:t> konvensional</a:t>
            </a:r>
            <a:endParaRPr lang="id-ID" sz="2000" dirty="0"/>
          </a:p>
          <a:p>
            <a:r>
              <a:rPr lang="fi-FI" sz="2000" dirty="0"/>
              <a:t>B	= </a:t>
            </a:r>
            <a:r>
              <a:rPr lang="id-ID" sz="2000" dirty="0"/>
              <a:t>Media Pembelajaran</a:t>
            </a:r>
          </a:p>
          <a:p>
            <a:r>
              <a:rPr lang="fi-FI" sz="2000" dirty="0"/>
              <a:t>B</a:t>
            </a:r>
            <a:r>
              <a:rPr lang="id-ID" sz="2000" baseline="-25000" dirty="0"/>
              <a:t>1</a:t>
            </a:r>
            <a:r>
              <a:rPr lang="id-ID" sz="2000" dirty="0"/>
              <a:t> 	</a:t>
            </a:r>
            <a:r>
              <a:rPr lang="fi-FI" sz="2000" dirty="0"/>
              <a:t>= </a:t>
            </a:r>
            <a:r>
              <a:rPr lang="id-ID" sz="2000" dirty="0"/>
              <a:t>Gambar</a:t>
            </a:r>
          </a:p>
          <a:p>
            <a:r>
              <a:rPr lang="id-ID" sz="2000" dirty="0"/>
              <a:t>B</a:t>
            </a:r>
            <a:r>
              <a:rPr lang="id-ID" sz="2000" baseline="-25000" dirty="0"/>
              <a:t>2</a:t>
            </a:r>
            <a:r>
              <a:rPr lang="id-ID" sz="2000" dirty="0"/>
              <a:t> 	= Power Point</a:t>
            </a:r>
          </a:p>
          <a:p>
            <a:r>
              <a:rPr lang="id-ID" sz="2000" dirty="0"/>
              <a:t>B</a:t>
            </a:r>
            <a:r>
              <a:rPr lang="id-ID" sz="2000" baseline="-25000" dirty="0"/>
              <a:t>3</a:t>
            </a:r>
            <a:r>
              <a:rPr lang="id-ID" sz="2000" dirty="0"/>
              <a:t> 	= Audio Visual</a:t>
            </a:r>
          </a:p>
          <a:p>
            <a:r>
              <a:rPr lang="es-ES" sz="2000" dirty="0"/>
              <a:t>Y	= </a:t>
            </a:r>
            <a:r>
              <a:rPr lang="id-ID" sz="2000" dirty="0"/>
              <a:t>Prestasi</a:t>
            </a:r>
            <a:r>
              <a:rPr lang="es-ES" sz="2000" dirty="0"/>
              <a:t> </a:t>
            </a:r>
            <a:r>
              <a:rPr lang="es-ES" sz="2000" dirty="0" err="1"/>
              <a:t>belajar</a:t>
            </a:r>
            <a:endParaRPr lang="id-ID" sz="2000" dirty="0"/>
          </a:p>
          <a:p>
            <a:r>
              <a:rPr lang="id-ID" sz="2000" dirty="0"/>
              <a:t>Penelitian dilakukan terhadap 24 orang siswa SMP kelas VIII. Lokasi penelitian dilakukan di empat SMP, masing-masing SMP diambil 2 orang siswa</a:t>
            </a:r>
            <a:r>
              <a:rPr lang="id-ID" sz="2000" dirty="0" smtClean="0"/>
              <a:t>.</a:t>
            </a:r>
            <a:endParaRPr lang="id-ID" sz="2000" dirty="0"/>
          </a:p>
        </p:txBody>
      </p:sp>
    </p:spTree>
    <p:extLst>
      <p:ext uri="{BB962C8B-B14F-4D97-AF65-F5344CB8AC3E}">
        <p14:creationId xmlns:p14="http://schemas.microsoft.com/office/powerpoint/2010/main" val="241934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1054100"/>
            <a:ext cx="9893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Misalkan Data Hasil Penelitiannya sebagai berikut.</a:t>
            </a:r>
          </a:p>
          <a:p>
            <a:endParaRPr lang="id-ID" sz="20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408637"/>
              </p:ext>
            </p:extLst>
          </p:nvPr>
        </p:nvGraphicFramePr>
        <p:xfrm>
          <a:off x="1222692" y="1568545"/>
          <a:ext cx="5698807" cy="2804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7242"/>
                <a:gridCol w="1125788"/>
                <a:gridCol w="1125788"/>
                <a:gridCol w="1125788"/>
                <a:gridCol w="1124201"/>
              </a:tblGrid>
              <a:tr h="9461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Media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Model Pembelajaran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A2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A3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A4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60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59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70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55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746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58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62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63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B2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75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68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70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238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54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73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69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793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B3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57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58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53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62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794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41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61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</a:rPr>
                        <a:t>59</a:t>
                      </a:r>
                      <a:endParaRPr lang="id-ID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53</a:t>
                      </a:r>
                      <a:endParaRPr lang="id-ID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380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100" y="850900"/>
            <a:ext cx="112776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b="1" dirty="0"/>
              <a:t>Hipotesis Penelitian :</a:t>
            </a:r>
          </a:p>
          <a:p>
            <a:r>
              <a:rPr lang="id-ID" dirty="0"/>
              <a:t> </a:t>
            </a:r>
          </a:p>
          <a:p>
            <a:r>
              <a:rPr lang="id-ID" dirty="0"/>
              <a:t>Hipotesis I</a:t>
            </a:r>
          </a:p>
          <a:p>
            <a:r>
              <a:rPr lang="id-ID" dirty="0"/>
              <a:t>Ho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Tidak </a:t>
            </a:r>
            <a:r>
              <a:rPr lang="id-ID" dirty="0"/>
              <a:t>terdapat perbedaan rata-rata prestasi belajar siswa yang diajar dengan menggunakan tiga model pembelajaran</a:t>
            </a:r>
          </a:p>
          <a:p>
            <a:r>
              <a:rPr lang="id-ID" dirty="0"/>
              <a:t>Ha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Terdapat </a:t>
            </a:r>
            <a:r>
              <a:rPr lang="id-ID" dirty="0"/>
              <a:t>perbedaan rata-rata prestasi belajar siswa yang diajar dengan menggunakan tiga model pembelajaran</a:t>
            </a:r>
          </a:p>
          <a:p>
            <a:r>
              <a:rPr lang="id-ID" dirty="0"/>
              <a:t> </a:t>
            </a:r>
          </a:p>
          <a:p>
            <a:r>
              <a:rPr lang="id-ID" dirty="0"/>
              <a:t>Hipotesis 2</a:t>
            </a:r>
          </a:p>
          <a:p>
            <a:r>
              <a:rPr lang="id-ID" dirty="0"/>
              <a:t>Ho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Tidak </a:t>
            </a:r>
            <a:r>
              <a:rPr lang="id-ID" dirty="0"/>
              <a:t>terdapat perbedaan rata-rata prestasi belajar siswa yang diajar dengan menggunakan keempat media pembelajaran</a:t>
            </a:r>
          </a:p>
          <a:p>
            <a:r>
              <a:rPr lang="id-ID" dirty="0"/>
              <a:t>Ha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Terdapat </a:t>
            </a:r>
            <a:r>
              <a:rPr lang="id-ID" dirty="0"/>
              <a:t>perbedaan prestasi belajar siswa yang diajar dengan menggunakan keempat media pembelajaran</a:t>
            </a:r>
          </a:p>
          <a:p>
            <a:r>
              <a:rPr lang="id-ID" dirty="0"/>
              <a:t> </a:t>
            </a:r>
          </a:p>
          <a:p>
            <a:r>
              <a:rPr lang="id-ID" dirty="0"/>
              <a:t>Hipotesis 3</a:t>
            </a:r>
          </a:p>
          <a:p>
            <a:r>
              <a:rPr lang="id-ID" dirty="0"/>
              <a:t>Ho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Tidak </a:t>
            </a:r>
            <a:r>
              <a:rPr lang="id-ID" dirty="0"/>
              <a:t>ada interaksi antara model pembelajaran yang diterapkan dengan media pembelajaran yang digunakan. </a:t>
            </a:r>
          </a:p>
          <a:p>
            <a:r>
              <a:rPr lang="id-ID" dirty="0"/>
              <a:t>Ha	</a:t>
            </a:r>
            <a:r>
              <a:rPr lang="id-ID" dirty="0" smtClean="0"/>
              <a:t>:</a:t>
            </a:r>
            <a:r>
              <a:rPr lang="en-US" dirty="0" smtClean="0"/>
              <a:t> </a:t>
            </a:r>
            <a:r>
              <a:rPr lang="id-ID" dirty="0" smtClean="0"/>
              <a:t>Ada </a:t>
            </a:r>
            <a:r>
              <a:rPr lang="id-ID" dirty="0"/>
              <a:t>interaksi antara model pembelajaran yang diterapkan dengan media pembelajaran yang digunakan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93176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424" y="708024"/>
            <a:ext cx="4918075" cy="322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041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77900" y="825500"/>
                <a:ext cx="10439400" cy="44898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lvl="0" indent="-342900">
                  <a:buFont typeface="+mj-lt"/>
                  <a:buAutoNum type="arabicPeriod" startAt="2"/>
                </a:pPr>
                <a:r>
                  <a:rPr lang="id-ID" sz="2000" dirty="0"/>
                  <a:t>Menentukan taraf nyata (signifikansi) dan F tabel:</a:t>
                </a:r>
              </a:p>
              <a:p>
                <a:pPr indent="355600"/>
                <a:r>
                  <a:rPr lang="id-ID" sz="2000" dirty="0" smtClean="0"/>
                  <a:t>Taraf </a:t>
                </a:r>
                <a:r>
                  <a:rPr lang="id-ID" sz="2000" dirty="0"/>
                  <a:t>nyata (</a:t>
                </a:r>
                <a14:m>
                  <m:oMath xmlns:m="http://schemas.openxmlformats.org/officeDocument/2006/math">
                    <m:r>
                      <a:rPr lang="id-ID" sz="2000" i="1">
                        <a:latin typeface="Cambria Math" panose="02040503050406030204" pitchFamily="18" charset="0"/>
                      </a:rPr>
                      <m:t>𝛼</m:t>
                    </m:r>
                    <m:r>
                      <a:rPr lang="id-ID" sz="20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id-ID" sz="2000" dirty="0"/>
                  <a:t> dan F tabel ditentukan dengan derajat pembilang dan penyebut masing-masing:</a:t>
                </a:r>
              </a:p>
              <a:p>
                <a:pPr lvl="1"/>
                <a:r>
                  <a:rPr lang="id-ID" sz="2000" dirty="0"/>
                  <a:t>untuk baris : v1 = b -1 dan v2 = kb (n – 1) </a:t>
                </a:r>
                <a:r>
                  <a:rPr lang="id-ID" sz="2000" dirty="0">
                    <a:sym typeface="Wingdings" panose="05000000000000000000" pitchFamily="2" charset="2"/>
                  </a:rPr>
                  <a:t></a:t>
                </a:r>
                <a:r>
                  <a:rPr lang="id-ID" sz="2000" dirty="0"/>
                  <a:t> v 1 = 2, v2 = 3 x 4 (1) = 12;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0,05(2;12)</m:t>
                          </m:r>
                        </m:sub>
                      </m:sSub>
                      <m:r>
                        <a:rPr lang="id-ID" sz="2000" i="1">
                          <a:latin typeface="Cambria Math" panose="02040503050406030204" pitchFamily="18" charset="0"/>
                        </a:rPr>
                        <m:t>=3,89</m:t>
                      </m:r>
                    </m:oMath>
                  </m:oMathPara>
                </a14:m>
                <a:endParaRPr lang="id-ID" sz="2000" dirty="0"/>
              </a:p>
              <a:p>
                <a:pPr lvl="1"/>
                <a:r>
                  <a:rPr lang="id-ID" sz="2000" dirty="0"/>
                  <a:t>untuk kolom : v1 = k – 1 dan v2 = kb (n – 1) </a:t>
                </a:r>
                <a:r>
                  <a:rPr lang="id-ID" sz="2000" dirty="0">
                    <a:sym typeface="Wingdings" panose="05000000000000000000" pitchFamily="2" charset="2"/>
                  </a:rPr>
                  <a:t></a:t>
                </a:r>
                <a:r>
                  <a:rPr lang="id-ID" sz="2000" dirty="0"/>
                  <a:t> v1 = 3, v2 = 3 x 4 (1) = 12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0,05(3;12)</m:t>
                          </m:r>
                        </m:sub>
                      </m:sSub>
                      <m:r>
                        <a:rPr lang="id-ID" sz="2000" i="1">
                          <a:latin typeface="Cambria Math" panose="02040503050406030204" pitchFamily="18" charset="0"/>
                        </a:rPr>
                        <m:t>=3,49</m:t>
                      </m:r>
                    </m:oMath>
                  </m:oMathPara>
                </a14:m>
                <a:endParaRPr lang="id-ID" sz="2000" dirty="0"/>
              </a:p>
              <a:p>
                <a:pPr lvl="1"/>
                <a:r>
                  <a:rPr lang="id-ID" sz="2000" dirty="0"/>
                  <a:t>untuk interaksi : v1 = (k -1)(b-1) dan v2 = kb (n-1) </a:t>
                </a:r>
                <a:r>
                  <a:rPr lang="id-ID" sz="2000" dirty="0">
                    <a:sym typeface="Wingdings" panose="05000000000000000000" pitchFamily="2" charset="2"/>
                  </a:rPr>
                  <a:t></a:t>
                </a:r>
                <a:r>
                  <a:rPr lang="id-ID" sz="2000" dirty="0"/>
                  <a:t> v1 = 6, v2 = 12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id-ID" sz="2000" i="1">
                              <a:latin typeface="Cambria Math" panose="02040503050406030204" pitchFamily="18" charset="0"/>
                            </a:rPr>
                            <m:t>0,05(6;12)</m:t>
                          </m:r>
                        </m:sub>
                      </m:sSub>
                      <m:r>
                        <a:rPr lang="id-ID" sz="2000" i="1">
                          <a:latin typeface="Cambria Math" panose="02040503050406030204" pitchFamily="18" charset="0"/>
                        </a:rPr>
                        <m:t>=3,00</m:t>
                      </m:r>
                    </m:oMath>
                  </m:oMathPara>
                </a14:m>
                <a:endParaRPr lang="id-ID" sz="2000" dirty="0"/>
              </a:p>
              <a:p>
                <a:r>
                  <a:rPr lang="id-ID" sz="2000" dirty="0"/>
                  <a:t> </a:t>
                </a:r>
              </a:p>
              <a:p>
                <a:pPr marL="342900" lvl="0" indent="-342900">
                  <a:buFont typeface="+mj-lt"/>
                  <a:buAutoNum type="arabicPeriod" startAt="3"/>
                </a:pPr>
                <a:r>
                  <a:rPr lang="id-ID" sz="2000" dirty="0"/>
                  <a:t>Menentukan kriteria pengujian</a:t>
                </a:r>
              </a:p>
              <a:p>
                <a:pPr indent="444500"/>
                <a:r>
                  <a:rPr lang="id-ID" sz="2000" dirty="0"/>
                  <a:t>Ho diterima apabila Fhitung </a:t>
                </a:r>
                <a:r>
                  <a:rPr lang="id-ID" sz="2000" dirty="0">
                    <a:sym typeface="Symbol" panose="05050102010706020507" pitchFamily="18" charset="2"/>
                  </a:rPr>
                  <a:t></a:t>
                </a:r>
                <a:r>
                  <a:rPr lang="id-ID" sz="2000" dirty="0"/>
                  <a:t> Ftabel</a:t>
                </a:r>
              </a:p>
              <a:p>
                <a:pPr indent="444500"/>
                <a:r>
                  <a:rPr lang="id-ID" sz="2000" dirty="0"/>
                  <a:t>Ho ditolak apabila Fhitung &gt; Ftabel</a:t>
                </a:r>
              </a:p>
              <a:p>
                <a:pPr indent="444500"/>
                <a:r>
                  <a:rPr lang="id-ID" sz="2000" dirty="0"/>
                  <a:t> </a:t>
                </a:r>
              </a:p>
              <a:p>
                <a:endParaRPr lang="id-ID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7900" y="825500"/>
                <a:ext cx="10439400" cy="4489883"/>
              </a:xfrm>
              <a:prstGeom prst="rect">
                <a:avLst/>
              </a:prstGeom>
              <a:blipFill rotWithShape="0">
                <a:blip r:embed="rId2"/>
                <a:stretch>
                  <a:fillRect l="-467" t="-67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9037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946" y="231962"/>
            <a:ext cx="7847760" cy="592698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45" y="5987492"/>
            <a:ext cx="7847761" cy="69569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02706" y="1187274"/>
            <a:ext cx="3761436" cy="4275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23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51" y="5975155"/>
            <a:ext cx="7559444" cy="71568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2706" y="1187274"/>
            <a:ext cx="3761436" cy="427597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851" y="424363"/>
            <a:ext cx="7559444" cy="5550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916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4699625" cy="714983"/>
          </a:xfrm>
        </p:spPr>
        <p:txBody>
          <a:bodyPr/>
          <a:lstStyle/>
          <a:p>
            <a:pPr algn="l"/>
            <a:r>
              <a:rPr lang="en-US" dirty="0" err="1" smtClean="0"/>
              <a:t>ilustrasi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3775" y="1333500"/>
            <a:ext cx="101727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Seorang</a:t>
            </a:r>
            <a:r>
              <a:rPr lang="en-US" sz="2200" dirty="0" smtClean="0"/>
              <a:t> </a:t>
            </a:r>
            <a:r>
              <a:rPr lang="en-US" sz="2200" dirty="0" err="1" smtClean="0"/>
              <a:t>kepala</a:t>
            </a:r>
            <a:r>
              <a:rPr lang="en-US" sz="2200" dirty="0" smtClean="0"/>
              <a:t> </a:t>
            </a:r>
            <a:r>
              <a:rPr lang="en-US" sz="2200" dirty="0" err="1" smtClean="0"/>
              <a:t>sekolah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meneliti</a:t>
            </a:r>
            <a:r>
              <a:rPr lang="en-US" sz="2200" dirty="0" smtClean="0"/>
              <a:t> </a:t>
            </a:r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penggunaan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yang </a:t>
            </a:r>
            <a:r>
              <a:rPr lang="en-US" sz="2200" dirty="0" err="1" smtClean="0"/>
              <a:t>berbeda</a:t>
            </a:r>
            <a:r>
              <a:rPr lang="en-US" sz="2200" dirty="0" smtClean="0"/>
              <a:t> </a:t>
            </a:r>
            <a:r>
              <a:rPr lang="en-US" sz="2200" dirty="0" err="1" smtClean="0"/>
              <a:t>yaitu</a:t>
            </a:r>
            <a:r>
              <a:rPr lang="en-US" sz="2200" dirty="0" smtClean="0"/>
              <a:t> A, B, </a:t>
            </a:r>
            <a:r>
              <a:rPr lang="en-US" sz="2200" dirty="0" err="1" smtClean="0"/>
              <a:t>dan</a:t>
            </a:r>
            <a:r>
              <a:rPr lang="en-US" sz="2200" dirty="0" smtClean="0"/>
              <a:t> C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. </a:t>
            </a:r>
            <a:r>
              <a:rPr lang="en-US" sz="2200" dirty="0" err="1" smtClean="0"/>
              <a:t>Selain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melihat</a:t>
            </a:r>
            <a:r>
              <a:rPr lang="en-US" sz="2200" dirty="0" smtClean="0"/>
              <a:t> </a:t>
            </a:r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ajar, </a:t>
            </a:r>
            <a:r>
              <a:rPr lang="en-US" sz="2200" dirty="0" err="1" smtClean="0"/>
              <a:t>kepala</a:t>
            </a:r>
            <a:r>
              <a:rPr lang="en-US" sz="2200" dirty="0" smtClean="0"/>
              <a:t> </a:t>
            </a:r>
            <a:r>
              <a:rPr lang="en-US" sz="2200" dirty="0" err="1" smtClean="0"/>
              <a:t>sekolah</a:t>
            </a:r>
            <a:r>
              <a:rPr lang="en-US" sz="2200" dirty="0" smtClean="0"/>
              <a:t> </a:t>
            </a:r>
            <a:r>
              <a:rPr lang="en-US" sz="2200" dirty="0" err="1" smtClean="0"/>
              <a:t>juga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melihat</a:t>
            </a:r>
            <a:r>
              <a:rPr lang="en-US" sz="2200" dirty="0" smtClean="0"/>
              <a:t> </a:t>
            </a:r>
            <a:r>
              <a:rPr lang="en-US" sz="2200" dirty="0" err="1" smtClean="0"/>
              <a:t>pengaruh</a:t>
            </a:r>
            <a:r>
              <a:rPr lang="en-US" sz="2200" dirty="0" smtClean="0"/>
              <a:t> </a:t>
            </a:r>
            <a:r>
              <a:rPr lang="en-US" sz="2200" dirty="0" err="1" smtClean="0"/>
              <a:t>jenis</a:t>
            </a:r>
            <a:r>
              <a:rPr lang="en-US" sz="2200" dirty="0" smtClean="0"/>
              <a:t> </a:t>
            </a:r>
            <a:r>
              <a:rPr lang="en-US" sz="2200" dirty="0" err="1" smtClean="0"/>
              <a:t>kelamin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.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demikian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6 </a:t>
            </a:r>
            <a:r>
              <a:rPr lang="en-US" sz="2200" dirty="0" err="1" smtClean="0"/>
              <a:t>kelompok</a:t>
            </a:r>
            <a:r>
              <a:rPr lang="en-US" sz="2200" dirty="0" smtClean="0"/>
              <a:t> </a:t>
            </a:r>
            <a:r>
              <a:rPr lang="en-US" sz="2200" dirty="0" err="1" smtClean="0"/>
              <a:t>sampel</a:t>
            </a:r>
            <a:r>
              <a:rPr lang="en-US" sz="2200" dirty="0" smtClean="0"/>
              <a:t> yang </a:t>
            </a:r>
            <a:r>
              <a:rPr lang="en-US" sz="2200" dirty="0" err="1" smtClean="0"/>
              <a:t>dikenai</a:t>
            </a:r>
            <a:r>
              <a:rPr lang="en-US" sz="2200" dirty="0" smtClean="0"/>
              <a:t> </a:t>
            </a:r>
            <a:r>
              <a:rPr lang="en-US" sz="2200" dirty="0" err="1" smtClean="0"/>
              <a:t>penelitian</a:t>
            </a:r>
            <a:r>
              <a:rPr lang="en-US" sz="2200" dirty="0" smtClean="0"/>
              <a:t>.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pria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A,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pria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B,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pria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C,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wanita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A,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wanita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B, ,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wanita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C.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demikian</a:t>
            </a:r>
            <a:r>
              <a:rPr lang="en-US" sz="2200" dirty="0" smtClean="0"/>
              <a:t> </a:t>
            </a:r>
            <a:r>
              <a:rPr lang="en-US" sz="2200" dirty="0" err="1" smtClean="0"/>
              <a:t>pertanyaan</a:t>
            </a:r>
            <a:r>
              <a:rPr lang="en-US" sz="2200" dirty="0" smtClean="0"/>
              <a:t> </a:t>
            </a:r>
            <a:r>
              <a:rPr lang="en-US" sz="2200" dirty="0" err="1" smtClean="0"/>
              <a:t>penelitian</a:t>
            </a:r>
            <a:r>
              <a:rPr lang="en-US" sz="2200" dirty="0" smtClean="0"/>
              <a:t> yang </a:t>
            </a:r>
            <a:r>
              <a:rPr lang="en-US" sz="2200" dirty="0" err="1" smtClean="0"/>
              <a:t>mungkin</a:t>
            </a:r>
            <a:r>
              <a:rPr lang="en-US" sz="2200" dirty="0" smtClean="0"/>
              <a:t> </a:t>
            </a:r>
            <a:r>
              <a:rPr lang="en-US" sz="2200" dirty="0" err="1" smtClean="0"/>
              <a:t>muncul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 smtClean="0"/>
              <a:t>Apakah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wanita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pria</a:t>
            </a:r>
            <a:r>
              <a:rPr lang="en-US" sz="2200" dirty="0" smtClean="0"/>
              <a:t> </a:t>
            </a:r>
            <a:r>
              <a:rPr lang="en-US" sz="2200" dirty="0" err="1" smtClean="0"/>
              <a:t>memiliki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yang </a:t>
            </a:r>
            <a:r>
              <a:rPr lang="en-US" sz="2200" dirty="0" err="1" smtClean="0"/>
              <a:t>sama</a:t>
            </a:r>
            <a:r>
              <a:rPr lang="en-US" sz="2200" dirty="0" smtClean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 smtClean="0"/>
              <a:t>Apakah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A, B, C, </a:t>
            </a:r>
            <a:r>
              <a:rPr lang="en-US" sz="2200" dirty="0" err="1" smtClean="0"/>
              <a:t>memiliki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yang </a:t>
            </a:r>
            <a:r>
              <a:rPr lang="en-US" sz="2200" dirty="0" err="1" smtClean="0"/>
              <a:t>sama</a:t>
            </a:r>
            <a:endParaRPr lang="en-US" sz="2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200" dirty="0" err="1" smtClean="0"/>
              <a:t>Apakah</a:t>
            </a:r>
            <a:r>
              <a:rPr lang="en-US" sz="2200" dirty="0" smtClean="0"/>
              <a:t> </a:t>
            </a:r>
            <a:r>
              <a:rPr lang="en-US" sz="2200" dirty="0" err="1" smtClean="0"/>
              <a:t>perbedaan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wanita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pria</a:t>
            </a:r>
            <a:r>
              <a:rPr lang="en-US" sz="2200" dirty="0" smtClean="0"/>
              <a:t> </a:t>
            </a:r>
            <a:r>
              <a:rPr lang="en-US" sz="2200" dirty="0" err="1" smtClean="0"/>
              <a:t>konsisten</a:t>
            </a:r>
            <a:r>
              <a:rPr lang="en-US" sz="2200" dirty="0" smtClean="0"/>
              <a:t> (</a:t>
            </a:r>
            <a:r>
              <a:rPr lang="en-US" sz="2200" dirty="0" err="1" smtClean="0"/>
              <a:t>berlaku</a:t>
            </a:r>
            <a:r>
              <a:rPr lang="en-US" sz="2200" dirty="0" smtClean="0"/>
              <a:t> </a:t>
            </a:r>
            <a:r>
              <a:rPr lang="en-US" sz="2200" dirty="0" err="1" smtClean="0"/>
              <a:t>sama</a:t>
            </a:r>
            <a:r>
              <a:rPr lang="en-US" sz="2200" dirty="0" smtClean="0"/>
              <a:t>)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tiap</a:t>
            </a:r>
            <a:r>
              <a:rPr lang="en-US" sz="2200" dirty="0" smtClean="0"/>
              <a:t> </a:t>
            </a:r>
            <a:r>
              <a:rPr lang="en-US" sz="2200" dirty="0" err="1" smtClean="0"/>
              <a:t>jenis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apakah</a:t>
            </a:r>
            <a:r>
              <a:rPr lang="en-US" sz="2200" dirty="0" smtClean="0"/>
              <a:t> </a:t>
            </a:r>
            <a:r>
              <a:rPr lang="en-US" sz="2200" dirty="0" err="1" smtClean="0"/>
              <a:t>perbedaan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belajar</a:t>
            </a:r>
            <a:r>
              <a:rPr lang="en-US" sz="2200" dirty="0" smtClean="0"/>
              <a:t> </a:t>
            </a:r>
            <a:r>
              <a:rPr lang="en-US" sz="2200" dirty="0" err="1" smtClean="0"/>
              <a:t>siswa</a:t>
            </a:r>
            <a:r>
              <a:rPr lang="en-US" sz="2200" dirty="0" smtClean="0"/>
              <a:t> yang </a:t>
            </a:r>
            <a:r>
              <a:rPr lang="en-US" sz="2200" dirty="0" err="1" smtClean="0"/>
              <a:t>menggunakan</a:t>
            </a:r>
            <a:r>
              <a:rPr lang="en-US" sz="2200" dirty="0" smtClean="0"/>
              <a:t> </a:t>
            </a:r>
            <a:r>
              <a:rPr lang="en-US" sz="2200" dirty="0" err="1" smtClean="0"/>
              <a:t>bahan</a:t>
            </a:r>
            <a:r>
              <a:rPr lang="en-US" sz="2200" dirty="0" smtClean="0"/>
              <a:t> ajar A, B, </a:t>
            </a:r>
            <a:r>
              <a:rPr lang="en-US" sz="2200" dirty="0" err="1" smtClean="0"/>
              <a:t>dan</a:t>
            </a:r>
            <a:r>
              <a:rPr lang="en-US" sz="2200" dirty="0" smtClean="0"/>
              <a:t> C </a:t>
            </a:r>
            <a:r>
              <a:rPr lang="en-US" sz="2200" dirty="0" err="1" smtClean="0"/>
              <a:t>pria</a:t>
            </a:r>
            <a:r>
              <a:rPr lang="en-US" sz="2200" dirty="0" smtClean="0"/>
              <a:t> </a:t>
            </a:r>
            <a:r>
              <a:rPr lang="en-US" sz="2200" dirty="0" err="1" smtClean="0"/>
              <a:t>konsisten</a:t>
            </a:r>
            <a:r>
              <a:rPr lang="en-US" sz="2200" dirty="0" smtClean="0"/>
              <a:t> (</a:t>
            </a:r>
            <a:r>
              <a:rPr lang="en-US" sz="2200" dirty="0" err="1" smtClean="0"/>
              <a:t>berlaku</a:t>
            </a:r>
            <a:r>
              <a:rPr lang="en-US" sz="2200" dirty="0" smtClean="0"/>
              <a:t> </a:t>
            </a:r>
            <a:r>
              <a:rPr lang="en-US" sz="2200" dirty="0" err="1" smtClean="0"/>
              <a:t>sama</a:t>
            </a:r>
            <a:r>
              <a:rPr lang="en-US" sz="2200" dirty="0" smtClean="0"/>
              <a:t>)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tiap</a:t>
            </a:r>
            <a:r>
              <a:rPr lang="en-US" sz="2200" dirty="0" smtClean="0"/>
              <a:t> </a:t>
            </a:r>
            <a:r>
              <a:rPr lang="en-US" sz="2200" dirty="0" err="1" smtClean="0"/>
              <a:t>jenis</a:t>
            </a:r>
            <a:r>
              <a:rPr lang="en-US" sz="2200" dirty="0" smtClean="0"/>
              <a:t> </a:t>
            </a:r>
            <a:r>
              <a:rPr lang="en-US" sz="2200" dirty="0" err="1" smtClean="0"/>
              <a:t>kelamin</a:t>
            </a:r>
            <a:r>
              <a:rPr lang="en-US" sz="2200" dirty="0"/>
              <a:t>.</a:t>
            </a:r>
            <a:endParaRPr lang="id-ID" sz="2200" dirty="0"/>
          </a:p>
        </p:txBody>
      </p:sp>
    </p:spTree>
    <p:extLst>
      <p:ext uri="{BB962C8B-B14F-4D97-AF65-F5344CB8AC3E}">
        <p14:creationId xmlns:p14="http://schemas.microsoft.com/office/powerpoint/2010/main" val="220294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074" y="774700"/>
            <a:ext cx="8416925" cy="56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078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3775" y="1918952"/>
            <a:ext cx="108446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Seorang</a:t>
            </a:r>
            <a:r>
              <a:rPr lang="en-US" sz="2200" dirty="0" smtClean="0"/>
              <a:t> </a:t>
            </a:r>
            <a:r>
              <a:rPr lang="en-US" sz="2200" dirty="0" err="1" smtClean="0"/>
              <a:t>peneliti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melihat</a:t>
            </a:r>
            <a:r>
              <a:rPr lang="en-US" sz="2200" dirty="0" smtClean="0"/>
              <a:t>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tiga</a:t>
            </a:r>
            <a:r>
              <a:rPr lang="en-US" sz="2200" dirty="0" smtClean="0"/>
              <a:t> </a:t>
            </a:r>
            <a:r>
              <a:rPr lang="en-US" sz="2200" dirty="0" err="1" smtClean="0"/>
              <a:t>metode</a:t>
            </a:r>
            <a:r>
              <a:rPr lang="en-US" sz="2200" dirty="0" smtClean="0"/>
              <a:t> </a:t>
            </a:r>
            <a:r>
              <a:rPr lang="en-US" sz="2200" dirty="0" err="1" smtClean="0"/>
              <a:t>pembelajaran</a:t>
            </a:r>
            <a:r>
              <a:rPr lang="en-US" sz="2200" dirty="0" smtClean="0"/>
              <a:t> (I,II,III) </a:t>
            </a:r>
            <a:r>
              <a:rPr lang="en-US" sz="2200" dirty="0" err="1" smtClean="0"/>
              <a:t>sekaligus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melihat</a:t>
            </a:r>
            <a:r>
              <a:rPr lang="en-US" sz="2200" dirty="0" smtClean="0"/>
              <a:t> </a:t>
            </a:r>
            <a:r>
              <a:rPr lang="en-US" sz="2200" dirty="0" err="1" smtClean="0"/>
              <a:t>apakah</a:t>
            </a:r>
            <a:r>
              <a:rPr lang="en-US" sz="2200" dirty="0" smtClean="0"/>
              <a:t> </a:t>
            </a:r>
            <a:r>
              <a:rPr lang="en-US" sz="2200" dirty="0" err="1" smtClean="0"/>
              <a:t>ada</a:t>
            </a:r>
            <a:r>
              <a:rPr lang="en-US" sz="2200" dirty="0" smtClean="0"/>
              <a:t> </a:t>
            </a:r>
            <a:r>
              <a:rPr lang="en-US" sz="2200" dirty="0" err="1" smtClean="0"/>
              <a:t>beda</a:t>
            </a:r>
            <a:r>
              <a:rPr lang="en-US" sz="2200" dirty="0" smtClean="0"/>
              <a:t> </a:t>
            </a:r>
            <a:r>
              <a:rPr lang="en-US" sz="2200" dirty="0" err="1" smtClean="0"/>
              <a:t>prestasi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laki-laki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perempuan</a:t>
            </a:r>
            <a:r>
              <a:rPr lang="en-US" sz="2200" dirty="0" smtClean="0"/>
              <a:t>. </a:t>
            </a:r>
            <a:r>
              <a:rPr lang="en-US" sz="2200" dirty="0" err="1" smtClean="0"/>
              <a:t>Dengan</a:t>
            </a:r>
            <a:r>
              <a:rPr lang="en-US" sz="2200" dirty="0" smtClean="0"/>
              <a:t> </a:t>
            </a:r>
            <a:r>
              <a:rPr lang="en-US" sz="2200" dirty="0" err="1" smtClean="0"/>
              <a:t>mengambil</a:t>
            </a:r>
            <a:r>
              <a:rPr lang="en-US" sz="2200" dirty="0" smtClean="0"/>
              <a:t>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random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populasinya</a:t>
            </a:r>
            <a:r>
              <a:rPr lang="en-US" sz="2200" dirty="0" smtClean="0"/>
              <a:t>, </a:t>
            </a:r>
            <a:r>
              <a:rPr lang="en-US" sz="2200" dirty="0" err="1" smtClean="0"/>
              <a:t>datanya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berikut</a:t>
            </a:r>
            <a:r>
              <a:rPr lang="en-US" sz="2200" dirty="0" smtClean="0"/>
              <a:t>. </a:t>
            </a:r>
            <a:endParaRPr lang="id-ID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799138"/>
              </p:ext>
            </p:extLst>
          </p:nvPr>
        </p:nvGraphicFramePr>
        <p:xfrm>
          <a:off x="913775" y="3308319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Metode</a:t>
                      </a:r>
                      <a:r>
                        <a:rPr lang="en-US" dirty="0" smtClean="0"/>
                        <a:t> 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Metode</a:t>
                      </a:r>
                      <a:r>
                        <a:rPr lang="en-US" baseline="0" dirty="0" smtClean="0"/>
                        <a:t> II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Metode</a:t>
                      </a:r>
                      <a:r>
                        <a:rPr lang="en-US" dirty="0" smtClean="0"/>
                        <a:t> III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Laki-laki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4,5,4,5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7,6,7,6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2,2,3,2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Perempuan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7,8,9,9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10,10,9,9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5,6,6,5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043189" y="4546242"/>
                <a:ext cx="10235037" cy="230832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smtClean="0"/>
                  <a:t>Dengan </a:t>
                </a:r>
                <a:r>
                  <a:rPr lang="en-US" dirty="0" err="1" smtClean="0"/>
                  <a:t>mengambil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=5% </m:t>
                    </m:r>
                  </m:oMath>
                </a14:m>
                <a:r>
                  <a:rPr lang="en-US" dirty="0" err="1" smtClean="0"/>
                  <a:t>apakah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perbedaan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prestasi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belajar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siswa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laki-laki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perempuan</a:t>
                </a:r>
                <a:endParaRPr lang="en-US" dirty="0" smtClean="0"/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/>
                  <a:t>apakah</a:t>
                </a:r>
                <a:r>
                  <a:rPr lang="en-US" dirty="0"/>
                  <a:t> </a:t>
                </a:r>
                <a:r>
                  <a:rPr lang="en-US" dirty="0" err="1"/>
                  <a:t>terdapat</a:t>
                </a:r>
                <a:r>
                  <a:rPr lang="en-US" dirty="0"/>
                  <a:t> </a:t>
                </a:r>
                <a:r>
                  <a:rPr lang="en-US" dirty="0" err="1"/>
                  <a:t>perbedaan</a:t>
                </a:r>
                <a:r>
                  <a:rPr lang="en-US" dirty="0"/>
                  <a:t> </a:t>
                </a:r>
                <a:r>
                  <a:rPr lang="en-US" dirty="0" err="1"/>
                  <a:t>prestasi</a:t>
                </a:r>
                <a:r>
                  <a:rPr lang="en-US" dirty="0"/>
                  <a:t> </a:t>
                </a:r>
                <a:r>
                  <a:rPr lang="en-US" dirty="0" err="1"/>
                  <a:t>belajar</a:t>
                </a:r>
                <a:r>
                  <a:rPr lang="en-US" dirty="0"/>
                  <a:t> </a:t>
                </a:r>
                <a:r>
                  <a:rPr lang="en-US" dirty="0" err="1"/>
                  <a:t>siswa</a:t>
                </a:r>
                <a:r>
                  <a:rPr lang="en-US" dirty="0"/>
                  <a:t> </a:t>
                </a:r>
                <a:r>
                  <a:rPr lang="en-US" dirty="0" err="1"/>
                  <a:t>antara</a:t>
                </a:r>
                <a:r>
                  <a:rPr lang="en-US" dirty="0"/>
                  <a:t> </a:t>
                </a:r>
                <a:r>
                  <a:rPr lang="en-US" dirty="0" smtClean="0"/>
                  <a:t>yang </a:t>
                </a:r>
                <a:r>
                  <a:rPr lang="en-US" dirty="0" err="1" smtClean="0"/>
                  <a:t>menggunakan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metode</a:t>
                </a:r>
                <a:r>
                  <a:rPr lang="en-US" dirty="0" smtClean="0"/>
                  <a:t> I, II,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III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 smtClean="0"/>
                  <a:t>Apakah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terdapat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interaksi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antara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metode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pembelajaran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jenis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kelamin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terhadap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prestasi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belajar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siswa</a:t>
                </a:r>
                <a:r>
                  <a:rPr lang="en-US" dirty="0" smtClean="0"/>
                  <a:t>?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 smtClean="0"/>
                  <a:t>Apakah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perlu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dilakukan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uji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lanjut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pasca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anava</a:t>
                </a:r>
                <a:r>
                  <a:rPr lang="en-US" dirty="0" smtClean="0"/>
                  <a:t>? </a:t>
                </a:r>
                <a:r>
                  <a:rPr lang="en-US" dirty="0" err="1" smtClean="0"/>
                  <a:t>Mengapa</a:t>
                </a:r>
                <a:r>
                  <a:rPr lang="en-US" dirty="0" smtClean="0"/>
                  <a:t> ?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r>
                  <a:rPr lang="en-US" dirty="0" err="1" smtClean="0"/>
                  <a:t>Rumuskan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kesimpulan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penelitiannya</a:t>
                </a:r>
                <a:r>
                  <a:rPr lang="en-US" dirty="0"/>
                  <a:t>!</a:t>
                </a:r>
              </a:p>
              <a:p>
                <a:pPr marL="285750" indent="-285750">
                  <a:buFont typeface="Wingdings" panose="05000000000000000000" pitchFamily="2" charset="2"/>
                  <a:buChar char="§"/>
                </a:pPr>
                <a:endParaRPr lang="id-ID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189" y="4546242"/>
                <a:ext cx="10235037" cy="2308324"/>
              </a:xfrm>
              <a:prstGeom prst="rect">
                <a:avLst/>
              </a:prstGeom>
              <a:blipFill rotWithShape="0">
                <a:blip r:embed="rId2"/>
                <a:stretch>
                  <a:fillRect l="-357" t="-1587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6752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 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3775" y="1918952"/>
            <a:ext cx="108446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err="1" smtClean="0"/>
              <a:t>Seorang</a:t>
            </a:r>
            <a:r>
              <a:rPr lang="en-US" sz="2200" dirty="0" smtClean="0"/>
              <a:t> </a:t>
            </a:r>
            <a:r>
              <a:rPr lang="en-US" sz="2200" dirty="0" err="1" smtClean="0"/>
              <a:t>peneliti</a:t>
            </a:r>
            <a:r>
              <a:rPr lang="en-US" sz="2200" dirty="0" smtClean="0"/>
              <a:t> </a:t>
            </a:r>
            <a:r>
              <a:rPr lang="en-US" sz="2200" dirty="0" err="1" smtClean="0"/>
              <a:t>ingin</a:t>
            </a:r>
            <a:r>
              <a:rPr lang="en-US" sz="2200" dirty="0" smtClean="0"/>
              <a:t> </a:t>
            </a:r>
            <a:r>
              <a:rPr lang="en-US" sz="2200" dirty="0" err="1" smtClean="0"/>
              <a:t>membandingkan</a:t>
            </a:r>
            <a:r>
              <a:rPr lang="en-US" sz="2200" dirty="0" smtClean="0"/>
              <a:t> </a:t>
            </a:r>
            <a:r>
              <a:rPr lang="en-US" sz="2200" dirty="0" err="1" smtClean="0"/>
              <a:t>efektivitas</a:t>
            </a:r>
            <a:r>
              <a:rPr lang="en-US" sz="2200" dirty="0" smtClean="0"/>
              <a:t> </a:t>
            </a:r>
            <a:r>
              <a:rPr lang="en-US" sz="2200" dirty="0" err="1" smtClean="0"/>
              <a:t>metode</a:t>
            </a:r>
            <a:r>
              <a:rPr lang="en-US" sz="2200" dirty="0" smtClean="0"/>
              <a:t> </a:t>
            </a:r>
            <a:r>
              <a:rPr lang="en-US" sz="2200" dirty="0" err="1" smtClean="0"/>
              <a:t>diskusi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metode</a:t>
            </a:r>
            <a:r>
              <a:rPr lang="en-US" sz="2200" dirty="0" smtClean="0"/>
              <a:t> </a:t>
            </a:r>
            <a:r>
              <a:rPr lang="en-US" sz="2200" dirty="0" err="1" smtClean="0"/>
              <a:t>ceramah</a:t>
            </a:r>
            <a:r>
              <a:rPr lang="en-US" sz="2200" dirty="0" smtClean="0"/>
              <a:t>. </a:t>
            </a:r>
            <a:r>
              <a:rPr lang="en-US" sz="2200" dirty="0" err="1" smtClean="0"/>
              <a:t>Pada</a:t>
            </a:r>
            <a:r>
              <a:rPr lang="en-US" sz="2200" dirty="0" smtClean="0"/>
              <a:t> </a:t>
            </a:r>
            <a:r>
              <a:rPr lang="en-US" sz="2200" dirty="0" err="1" smtClean="0"/>
              <a:t>saat</a:t>
            </a:r>
            <a:r>
              <a:rPr lang="en-US" sz="2200" dirty="0" smtClean="0"/>
              <a:t> yang </a:t>
            </a:r>
            <a:r>
              <a:rPr lang="en-US" sz="2200" dirty="0" err="1" smtClean="0"/>
              <a:t>bersamaan</a:t>
            </a:r>
            <a:r>
              <a:rPr lang="en-US" sz="2200" dirty="0" smtClean="0"/>
              <a:t> </a:t>
            </a:r>
            <a:r>
              <a:rPr lang="en-US" sz="2200" dirty="0" err="1" smtClean="0"/>
              <a:t>efektivitas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</a:t>
            </a:r>
            <a:r>
              <a:rPr lang="en-US" sz="2200" dirty="0" err="1" smtClean="0"/>
              <a:t>ukuran</a:t>
            </a:r>
            <a:r>
              <a:rPr lang="en-US" sz="2200" dirty="0" smtClean="0"/>
              <a:t> </a:t>
            </a:r>
            <a:r>
              <a:rPr lang="en-US" sz="2200" dirty="0" err="1" smtClean="0"/>
              <a:t>kecl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ukuran</a:t>
            </a:r>
            <a:r>
              <a:rPr lang="en-US" sz="2200" dirty="0" smtClean="0"/>
              <a:t> </a:t>
            </a:r>
            <a:r>
              <a:rPr lang="en-US" sz="2200" dirty="0" err="1" smtClean="0"/>
              <a:t>besar</a:t>
            </a:r>
            <a:r>
              <a:rPr lang="en-US" sz="2200" dirty="0" smtClean="0"/>
              <a:t>. </a:t>
            </a:r>
            <a:r>
              <a:rPr lang="en-US" sz="2200" dirty="0" err="1" smtClean="0"/>
              <a:t>Secara</a:t>
            </a:r>
            <a:r>
              <a:rPr lang="en-US" sz="2200" dirty="0" smtClean="0"/>
              <a:t> random </a:t>
            </a:r>
            <a:r>
              <a:rPr lang="en-US" sz="2200" dirty="0" err="1" smtClean="0"/>
              <a:t>dari</a:t>
            </a:r>
            <a:r>
              <a:rPr lang="en-US" sz="2200" dirty="0" smtClean="0"/>
              <a:t> </a:t>
            </a:r>
            <a:r>
              <a:rPr lang="en-US" sz="2200" dirty="0" err="1" smtClean="0"/>
              <a:t>populasinya</a:t>
            </a:r>
            <a:r>
              <a:rPr lang="en-US" sz="2200" dirty="0" smtClean="0"/>
              <a:t> </a:t>
            </a:r>
            <a:r>
              <a:rPr lang="en-US" sz="2200" dirty="0" err="1" smtClean="0"/>
              <a:t>diambil</a:t>
            </a:r>
            <a:r>
              <a:rPr lang="en-US" sz="2200" dirty="0" smtClean="0"/>
              <a:t> </a:t>
            </a:r>
            <a:r>
              <a:rPr lang="en-US" sz="2200" dirty="0" err="1" smtClean="0"/>
              <a:t>empat</a:t>
            </a:r>
            <a:r>
              <a:rPr lang="en-US" sz="2200" dirty="0" smtClean="0"/>
              <a:t> </a:t>
            </a:r>
            <a:r>
              <a:rPr lang="en-US" sz="2200" dirty="0" err="1" smtClean="0"/>
              <a:t>kelas</a:t>
            </a:r>
            <a:r>
              <a:rPr lang="en-US" sz="2200" dirty="0" smtClean="0"/>
              <a:t> yang </a:t>
            </a:r>
            <a:r>
              <a:rPr lang="en-US" sz="2200" dirty="0" err="1" smtClean="0"/>
              <a:t>masing-masing</a:t>
            </a:r>
            <a:r>
              <a:rPr lang="en-US" sz="2200" dirty="0" smtClean="0"/>
              <a:t> </a:t>
            </a:r>
            <a:r>
              <a:rPr lang="en-US" sz="2200" dirty="0" err="1" smtClean="0"/>
              <a:t>beranggotakan</a:t>
            </a:r>
            <a:r>
              <a:rPr lang="en-US" sz="2200" dirty="0" smtClean="0"/>
              <a:t> 5 </a:t>
            </a:r>
            <a:r>
              <a:rPr lang="en-US" sz="2200" dirty="0" err="1" smtClean="0"/>
              <a:t>siswa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sampel</a:t>
            </a:r>
            <a:r>
              <a:rPr lang="en-US" sz="2200" dirty="0" smtClean="0"/>
              <a:t>. Data yang </a:t>
            </a:r>
            <a:r>
              <a:rPr lang="en-US" sz="2200" dirty="0" err="1" smtClean="0"/>
              <a:t>diperoleh</a:t>
            </a:r>
            <a:r>
              <a:rPr lang="en-US" sz="2200" dirty="0" smtClean="0"/>
              <a:t> </a:t>
            </a:r>
            <a:r>
              <a:rPr lang="en-US" sz="2200" dirty="0" err="1" smtClean="0"/>
              <a:t>adalah</a:t>
            </a:r>
            <a:r>
              <a:rPr lang="en-US" sz="2200" dirty="0" smtClean="0"/>
              <a:t> </a:t>
            </a:r>
            <a:r>
              <a:rPr lang="en-US" sz="2200" dirty="0" err="1" smtClean="0"/>
              <a:t>sebagai</a:t>
            </a:r>
            <a:r>
              <a:rPr lang="en-US" sz="2200" dirty="0" smtClean="0"/>
              <a:t> </a:t>
            </a:r>
            <a:r>
              <a:rPr lang="en-US" sz="2200" dirty="0" err="1" smtClean="0"/>
              <a:t>berikut</a:t>
            </a:r>
            <a:r>
              <a:rPr lang="en-US" sz="2200" dirty="0" smtClean="0"/>
              <a:t>. </a:t>
            </a:r>
            <a:endParaRPr lang="id-ID" sz="2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812573"/>
              </p:ext>
            </p:extLst>
          </p:nvPr>
        </p:nvGraphicFramePr>
        <p:xfrm>
          <a:off x="1040327" y="3565897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Ukuran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Kelas</a:t>
                      </a:r>
                      <a:endParaRPr lang="id-ID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Metode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Pembelajaran</a:t>
                      </a:r>
                      <a:endParaRPr lang="id-ID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Diskusi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Ceramah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Kecil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7   9   7   8   9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7   8   7   7   6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Besar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7   7   7   7   6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4   4   5   5   4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978481" y="5306096"/>
                <a:ext cx="10235037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Dengan </a:t>
                </a:r>
                <a:r>
                  <a:rPr lang="en-US" sz="2000" dirty="0" err="1" smtClean="0"/>
                  <a:t>mengambil</a:t>
                </a:r>
                <a:r>
                  <a:rPr lang="en-US" sz="2000" dirty="0" smtClean="0"/>
                  <a:t> </a:t>
                </a:r>
                <a14:m>
                  <m:oMath xmlns:m="http://schemas.openxmlformats.org/officeDocument/2006/math">
                    <m:r>
                      <a:rPr lang="en-U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𝛼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=5%</m:t>
                    </m:r>
                  </m:oMath>
                </a14:m>
                <a:r>
                  <a:rPr lang="en-US" sz="2000" dirty="0" smtClean="0"/>
                  <a:t> </a:t>
                </a:r>
                <a:r>
                  <a:rPr lang="en-US" sz="2000" dirty="0" err="1" smtClean="0"/>
                  <a:t>ujilah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prasyarat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normalitas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populasi</a:t>
                </a:r>
                <a:r>
                  <a:rPr lang="en-US" sz="2000" dirty="0" smtClean="0"/>
                  <a:t>, </a:t>
                </a:r>
                <a:r>
                  <a:rPr lang="en-US" sz="2000" dirty="0" err="1" smtClean="0"/>
                  <a:t>dan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prasyarat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homogenitas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variansi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untuk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analisis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variansi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pada</a:t>
                </a:r>
                <a:r>
                  <a:rPr lang="en-US" sz="2000" dirty="0" smtClean="0"/>
                  <a:t> </a:t>
                </a:r>
                <a:r>
                  <a:rPr lang="en-US" sz="2000" dirty="0" err="1" smtClean="0"/>
                  <a:t>dua</a:t>
                </a:r>
                <a:r>
                  <a:rPr lang="en-US" sz="2000" dirty="0" smtClean="0"/>
                  <a:t> data </a:t>
                </a:r>
                <a:r>
                  <a:rPr lang="en-US" sz="2000" dirty="0" err="1" smtClean="0"/>
                  <a:t>tersebut</a:t>
                </a:r>
                <a:r>
                  <a:rPr lang="en-US" sz="2000" dirty="0" smtClean="0"/>
                  <a:t>.</a:t>
                </a:r>
                <a:endParaRPr lang="id-ID" sz="20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8481" y="5306096"/>
                <a:ext cx="10235037" cy="707886"/>
              </a:xfrm>
              <a:prstGeom prst="rect">
                <a:avLst/>
              </a:prstGeom>
              <a:blipFill rotWithShape="0">
                <a:blip r:embed="rId2"/>
                <a:stretch>
                  <a:fillRect l="-656" t="-4274" b="-13675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9772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9854" y="1004552"/>
            <a:ext cx="108182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variansi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signifikansi</a:t>
            </a:r>
            <a:r>
              <a:rPr lang="en-US" dirty="0" smtClean="0"/>
              <a:t> 5%, </a:t>
            </a:r>
            <a:r>
              <a:rPr lang="en-US" dirty="0" err="1" smtClean="0"/>
              <a:t>jawablah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efektf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r>
              <a:rPr lang="en-US" dirty="0" smtClean="0"/>
              <a:t>? </a:t>
            </a:r>
            <a:r>
              <a:rPr lang="en-US" dirty="0" err="1" smtClean="0"/>
              <a:t>Mengapa</a:t>
            </a:r>
            <a:r>
              <a:rPr lang="en-US" dirty="0" smtClean="0"/>
              <a:t>?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? </a:t>
            </a:r>
            <a:r>
              <a:rPr lang="en-US" dirty="0" err="1" smtClean="0"/>
              <a:t>Mengapa</a:t>
            </a:r>
            <a:r>
              <a:rPr lang="en-US" dirty="0" smtClean="0"/>
              <a:t>?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Apakah</a:t>
            </a:r>
            <a:r>
              <a:rPr lang="en-US" dirty="0" smtClean="0"/>
              <a:t> </a:t>
            </a:r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? </a:t>
            </a:r>
            <a:r>
              <a:rPr lang="en-US" dirty="0" err="1" smtClean="0"/>
              <a:t>Mengapa</a:t>
            </a:r>
            <a:r>
              <a:rPr lang="en-US" dirty="0" smtClean="0"/>
              <a:t>?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maknanya</a:t>
            </a:r>
            <a:r>
              <a:rPr lang="en-US" dirty="0" smtClean="0"/>
              <a:t>?</a:t>
            </a:r>
          </a:p>
          <a:p>
            <a:pPr marL="342900" indent="-342900">
              <a:buAutoNum type="alphaLcPeriod"/>
            </a:pP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, </a:t>
            </a:r>
            <a:r>
              <a:rPr lang="en-US" dirty="0" err="1" smtClean="0"/>
              <a:t>manakah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ceramah</a:t>
            </a:r>
            <a:r>
              <a:rPr lang="en-US" dirty="0" smtClean="0"/>
              <a:t> ? </a:t>
            </a:r>
            <a:r>
              <a:rPr lang="en-US" dirty="0" err="1" smtClean="0"/>
              <a:t>Mengapa</a:t>
            </a:r>
            <a:r>
              <a:rPr lang="en-US" dirty="0" smtClean="0"/>
              <a:t>?</a:t>
            </a:r>
          </a:p>
          <a:p>
            <a:pPr marL="342900" indent="-342900">
              <a:buFontTx/>
              <a:buAutoNum type="alphaLcPeriod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, </a:t>
            </a:r>
            <a:r>
              <a:rPr lang="en-US" dirty="0" err="1"/>
              <a:t>manakah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ceramah</a:t>
            </a:r>
            <a:r>
              <a:rPr lang="en-US" dirty="0"/>
              <a:t> ? </a:t>
            </a:r>
            <a:r>
              <a:rPr lang="en-US" dirty="0" err="1"/>
              <a:t>Mengapa</a:t>
            </a:r>
            <a:r>
              <a:rPr lang="en-US" dirty="0" smtClean="0"/>
              <a:t>?</a:t>
            </a:r>
          </a:p>
          <a:p>
            <a:pPr marL="342900" indent="-342900">
              <a:buFontTx/>
              <a:buAutoNum type="alphaLcPeriod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diskusi</a:t>
            </a:r>
            <a:r>
              <a:rPr lang="en-US" dirty="0" smtClean="0"/>
              <a:t>, </a:t>
            </a:r>
            <a:r>
              <a:rPr lang="en-US" dirty="0" err="1"/>
              <a:t>manakah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kelas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? </a:t>
            </a:r>
            <a:r>
              <a:rPr lang="en-US" dirty="0" err="1"/>
              <a:t>Mengapa</a:t>
            </a:r>
            <a:r>
              <a:rPr lang="en-US" dirty="0" smtClean="0"/>
              <a:t>?</a:t>
            </a:r>
          </a:p>
          <a:p>
            <a:pPr marL="342900" indent="-342900">
              <a:buFontTx/>
              <a:buAutoNum type="alphaLcPeriod"/>
            </a:pP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 smtClean="0"/>
              <a:t>ceramah</a:t>
            </a:r>
            <a:r>
              <a:rPr lang="en-US" dirty="0" smtClean="0"/>
              <a:t>, </a:t>
            </a:r>
            <a:r>
              <a:rPr lang="en-US" dirty="0" err="1"/>
              <a:t>manakah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kelas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? </a:t>
            </a:r>
            <a:r>
              <a:rPr lang="en-US" dirty="0" err="1" smtClean="0"/>
              <a:t>Mengapa</a:t>
            </a:r>
            <a:r>
              <a:rPr lang="en-US" dirty="0" smtClean="0"/>
              <a:t>?</a:t>
            </a:r>
            <a:endParaRPr lang="en-US" dirty="0"/>
          </a:p>
          <a:p>
            <a:pPr marL="342900" indent="-342900">
              <a:buFontTx/>
              <a:buAutoNum type="alphaLcPeriod"/>
            </a:pPr>
            <a:endParaRPr lang="en-US" dirty="0"/>
          </a:p>
          <a:p>
            <a:pPr marL="342900" indent="-342900">
              <a:buAutoNum type="alphaL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6980079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771747"/>
              </p:ext>
            </p:extLst>
          </p:nvPr>
        </p:nvGraphicFramePr>
        <p:xfrm>
          <a:off x="1270000" y="1545166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Ajar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Ajar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Bahan</a:t>
                      </a:r>
                      <a:r>
                        <a:rPr lang="en-US" dirty="0" smtClean="0"/>
                        <a:t> Ajar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C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Pria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PC</a:t>
                      </a:r>
                      <a:endParaRPr lang="id-ID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Wanita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WA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WB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WC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016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371600" y="1816100"/>
            <a:ext cx="50800" cy="280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409700" y="4673600"/>
            <a:ext cx="30607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1473200" y="3048000"/>
            <a:ext cx="2933700" cy="128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524000" y="3206750"/>
            <a:ext cx="2882900" cy="863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1435100" y="4673600"/>
            <a:ext cx="30607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6273800" y="2984500"/>
            <a:ext cx="2933700" cy="128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311900" y="2273300"/>
            <a:ext cx="2895600" cy="1301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248400" y="1803400"/>
            <a:ext cx="50800" cy="2806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235700" y="4610100"/>
            <a:ext cx="3060700" cy="12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6235700" y="787400"/>
            <a:ext cx="322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28" name="TextBox 27"/>
          <p:cNvSpPr txBox="1"/>
          <p:nvPr/>
        </p:nvSpPr>
        <p:spPr>
          <a:xfrm>
            <a:off x="1524000" y="972066"/>
            <a:ext cx="322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endParaRPr lang="id-ID" dirty="0"/>
          </a:p>
        </p:txBody>
      </p:sp>
      <p:sp>
        <p:nvSpPr>
          <p:cNvPr id="31" name="TextBox 30"/>
          <p:cNvSpPr txBox="1"/>
          <p:nvPr/>
        </p:nvSpPr>
        <p:spPr>
          <a:xfrm>
            <a:off x="1854200" y="480060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id-ID" dirty="0"/>
          </a:p>
        </p:txBody>
      </p:sp>
      <p:sp>
        <p:nvSpPr>
          <p:cNvPr id="32" name="TextBox 31"/>
          <p:cNvSpPr txBox="1"/>
          <p:nvPr/>
        </p:nvSpPr>
        <p:spPr>
          <a:xfrm>
            <a:off x="2927350" y="480695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id-ID" dirty="0"/>
          </a:p>
        </p:txBody>
      </p:sp>
      <p:sp>
        <p:nvSpPr>
          <p:cNvPr id="33" name="TextBox 32"/>
          <p:cNvSpPr txBox="1"/>
          <p:nvPr/>
        </p:nvSpPr>
        <p:spPr>
          <a:xfrm>
            <a:off x="3873500" y="480060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id-ID" dirty="0"/>
          </a:p>
        </p:txBody>
      </p:sp>
      <p:sp>
        <p:nvSpPr>
          <p:cNvPr id="34" name="TextBox 33"/>
          <p:cNvSpPr txBox="1"/>
          <p:nvPr/>
        </p:nvSpPr>
        <p:spPr>
          <a:xfrm>
            <a:off x="6540500" y="466725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id-ID" dirty="0"/>
          </a:p>
        </p:txBody>
      </p:sp>
      <p:sp>
        <p:nvSpPr>
          <p:cNvPr id="35" name="TextBox 34"/>
          <p:cNvSpPr txBox="1"/>
          <p:nvPr/>
        </p:nvSpPr>
        <p:spPr>
          <a:xfrm>
            <a:off x="7613650" y="467360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</a:t>
            </a:r>
            <a:endParaRPr lang="id-ID" dirty="0"/>
          </a:p>
        </p:txBody>
      </p:sp>
      <p:sp>
        <p:nvSpPr>
          <p:cNvPr id="36" name="TextBox 35"/>
          <p:cNvSpPr txBox="1"/>
          <p:nvPr/>
        </p:nvSpPr>
        <p:spPr>
          <a:xfrm>
            <a:off x="8559800" y="4667250"/>
            <a:ext cx="59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id-ID" dirty="0"/>
          </a:p>
        </p:txBody>
      </p:sp>
      <p:sp>
        <p:nvSpPr>
          <p:cNvPr id="37" name="TextBox 36"/>
          <p:cNvSpPr txBox="1"/>
          <p:nvPr/>
        </p:nvSpPr>
        <p:spPr>
          <a:xfrm>
            <a:off x="9207500" y="1971675"/>
            <a:ext cx="90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Pria</a:t>
            </a:r>
            <a:endParaRPr lang="id-ID" dirty="0"/>
          </a:p>
        </p:txBody>
      </p:sp>
      <p:sp>
        <p:nvSpPr>
          <p:cNvPr id="38" name="TextBox 37"/>
          <p:cNvSpPr txBox="1"/>
          <p:nvPr/>
        </p:nvSpPr>
        <p:spPr>
          <a:xfrm>
            <a:off x="4508500" y="3885684"/>
            <a:ext cx="90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Wanita</a:t>
            </a:r>
            <a:endParaRPr lang="id-ID" dirty="0"/>
          </a:p>
        </p:txBody>
      </p:sp>
      <p:sp>
        <p:nvSpPr>
          <p:cNvPr id="39" name="TextBox 38"/>
          <p:cNvSpPr txBox="1"/>
          <p:nvPr/>
        </p:nvSpPr>
        <p:spPr>
          <a:xfrm>
            <a:off x="4610100" y="2989818"/>
            <a:ext cx="90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Pria</a:t>
            </a:r>
            <a:endParaRPr lang="id-ID" dirty="0"/>
          </a:p>
        </p:txBody>
      </p:sp>
      <p:sp>
        <p:nvSpPr>
          <p:cNvPr id="40" name="TextBox 39"/>
          <p:cNvSpPr txBox="1"/>
          <p:nvPr/>
        </p:nvSpPr>
        <p:spPr>
          <a:xfrm>
            <a:off x="9232900" y="2786618"/>
            <a:ext cx="901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Wanita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0017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3775" y="2214694"/>
            <a:ext cx="10643225" cy="6126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menguji</a:t>
            </a:r>
            <a:r>
              <a:rPr lang="en-US" sz="2400" dirty="0" smtClean="0"/>
              <a:t> </a:t>
            </a:r>
            <a:r>
              <a:rPr lang="en-US" sz="2400" dirty="0" err="1" smtClean="0"/>
              <a:t>signifikansi</a:t>
            </a:r>
            <a:r>
              <a:rPr lang="en-US" sz="2400" dirty="0" smtClean="0"/>
              <a:t> </a:t>
            </a:r>
            <a:r>
              <a:rPr lang="en-US" sz="2400" dirty="0" err="1" smtClean="0"/>
              <a:t>efek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variable </a:t>
            </a:r>
            <a:r>
              <a:rPr lang="en-US" sz="2400" dirty="0" err="1" smtClean="0"/>
              <a:t>bebas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variable </a:t>
            </a:r>
            <a:r>
              <a:rPr lang="en-US" sz="2400" dirty="0" err="1" smtClean="0"/>
              <a:t>terikat</a:t>
            </a:r>
            <a:r>
              <a:rPr lang="en-US" sz="2400" dirty="0" smtClean="0"/>
              <a:t> </a:t>
            </a:r>
            <a:r>
              <a:rPr lang="en-US" sz="2400" dirty="0" err="1" smtClean="0"/>
              <a:t>serta</a:t>
            </a:r>
            <a:r>
              <a:rPr lang="en-US" sz="2400" dirty="0" smtClean="0"/>
              <a:t> </a:t>
            </a:r>
            <a:r>
              <a:rPr lang="en-US" sz="2400" dirty="0" err="1" smtClean="0"/>
              <a:t>menguji</a:t>
            </a:r>
            <a:r>
              <a:rPr lang="en-US" sz="2400" dirty="0" smtClean="0"/>
              <a:t> </a:t>
            </a:r>
            <a:r>
              <a:rPr lang="en-US" sz="2400" dirty="0" err="1" smtClean="0"/>
              <a:t>interaksi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vairabel</a:t>
            </a:r>
            <a:r>
              <a:rPr lang="en-US" sz="2400" dirty="0" smtClean="0"/>
              <a:t> </a:t>
            </a:r>
            <a:r>
              <a:rPr lang="en-US" sz="2400" dirty="0" err="1" smtClean="0"/>
              <a:t>bebas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variable </a:t>
            </a:r>
            <a:r>
              <a:rPr lang="en-US" sz="2400" dirty="0" err="1" smtClean="0"/>
              <a:t>terikat</a:t>
            </a:r>
            <a:r>
              <a:rPr lang="en-US" sz="2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Kedua</a:t>
            </a:r>
            <a:r>
              <a:rPr lang="en-US" sz="2400" dirty="0" smtClean="0"/>
              <a:t> variable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factor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factor </a:t>
            </a:r>
            <a:r>
              <a:rPr lang="en-US" sz="2400" dirty="0" err="1" smtClean="0"/>
              <a:t>kolom</a:t>
            </a:r>
            <a:r>
              <a:rPr lang="en-US" sz="2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pertama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rerata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kedua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rerata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ketiga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pengujian</a:t>
            </a:r>
            <a:r>
              <a:rPr lang="en-US" sz="2400" dirty="0" smtClean="0"/>
              <a:t> </a:t>
            </a:r>
            <a:r>
              <a:rPr lang="en-US" sz="2400" dirty="0" err="1" smtClean="0"/>
              <a:t>rerata</a:t>
            </a:r>
            <a:r>
              <a:rPr lang="en-US" sz="2400" dirty="0" smtClean="0"/>
              <a:t> </a:t>
            </a:r>
            <a:r>
              <a:rPr lang="en-US" sz="2400" dirty="0" err="1" smtClean="0"/>
              <a:t>antar</a:t>
            </a:r>
            <a:r>
              <a:rPr lang="en-US" sz="2400" dirty="0" smtClean="0"/>
              <a:t> </a:t>
            </a:r>
            <a:r>
              <a:rPr lang="en-US" sz="2400" dirty="0" err="1" smtClean="0"/>
              <a:t>sel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kolom</a:t>
            </a:r>
            <a:r>
              <a:rPr lang="en-US" sz="2400" dirty="0" smtClean="0"/>
              <a:t> yang </a:t>
            </a:r>
            <a:r>
              <a:rPr lang="en-US" sz="2400" dirty="0" err="1" smtClean="0"/>
              <a:t>sama</a:t>
            </a:r>
            <a:r>
              <a:rPr lang="en-US" sz="24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7435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prasyarat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13775" y="2214694"/>
            <a:ext cx="10490825" cy="26898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 err="1" smtClean="0"/>
              <a:t>Setiap</a:t>
            </a:r>
            <a:r>
              <a:rPr lang="en-US" sz="2300" dirty="0" smtClean="0"/>
              <a:t> </a:t>
            </a:r>
            <a:r>
              <a:rPr lang="en-US" sz="2300" dirty="0" err="1" smtClean="0"/>
              <a:t>sampel</a:t>
            </a:r>
            <a:r>
              <a:rPr lang="en-US" sz="2300" dirty="0" smtClean="0"/>
              <a:t> </a:t>
            </a:r>
            <a:r>
              <a:rPr lang="en-US" sz="2300" dirty="0" err="1" smtClean="0"/>
              <a:t>diambil</a:t>
            </a:r>
            <a:r>
              <a:rPr lang="en-US" sz="2300" dirty="0" smtClean="0"/>
              <a:t> </a:t>
            </a:r>
            <a:r>
              <a:rPr lang="en-US" sz="2300" dirty="0" err="1" smtClean="0"/>
              <a:t>secara</a:t>
            </a:r>
            <a:r>
              <a:rPr lang="en-US" sz="2300" dirty="0" smtClean="0"/>
              <a:t> random </a:t>
            </a:r>
            <a:r>
              <a:rPr lang="en-US" sz="2300" dirty="0" err="1" smtClean="0"/>
              <a:t>dari</a:t>
            </a:r>
            <a:r>
              <a:rPr lang="en-US" sz="2300" dirty="0" smtClean="0"/>
              <a:t> </a:t>
            </a:r>
            <a:r>
              <a:rPr lang="en-US" sz="2300" dirty="0" err="1" smtClean="0"/>
              <a:t>populasinya</a:t>
            </a:r>
            <a:endParaRPr lang="en-US" sz="23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 err="1" smtClean="0"/>
              <a:t>Masing-masing</a:t>
            </a:r>
            <a:r>
              <a:rPr lang="en-US" sz="2300" dirty="0" smtClean="0"/>
              <a:t> </a:t>
            </a:r>
            <a:r>
              <a:rPr lang="en-US" sz="2300" dirty="0" err="1" smtClean="0"/>
              <a:t>populasi</a:t>
            </a:r>
            <a:r>
              <a:rPr lang="en-US" sz="2300" dirty="0" smtClean="0"/>
              <a:t> </a:t>
            </a:r>
            <a:r>
              <a:rPr lang="en-US" sz="2300" dirty="0" err="1" smtClean="0"/>
              <a:t>saling</a:t>
            </a:r>
            <a:r>
              <a:rPr lang="en-US" sz="2300" dirty="0" smtClean="0"/>
              <a:t> </a:t>
            </a:r>
            <a:r>
              <a:rPr lang="en-US" sz="2300" dirty="0" err="1" smtClean="0"/>
              <a:t>independen</a:t>
            </a:r>
            <a:r>
              <a:rPr lang="en-US" sz="2300" dirty="0" smtClean="0"/>
              <a:t> </a:t>
            </a:r>
            <a:r>
              <a:rPr lang="en-US" sz="2300" dirty="0" err="1" smtClean="0"/>
              <a:t>dan</a:t>
            </a:r>
            <a:r>
              <a:rPr lang="en-US" sz="2300" dirty="0" smtClean="0"/>
              <a:t> </a:t>
            </a:r>
            <a:r>
              <a:rPr lang="en-US" sz="2300" dirty="0" err="1" smtClean="0"/>
              <a:t>masing-masing</a:t>
            </a:r>
            <a:r>
              <a:rPr lang="en-US" sz="2300" dirty="0" smtClean="0"/>
              <a:t> data </a:t>
            </a:r>
            <a:r>
              <a:rPr lang="en-US" sz="2300" dirty="0" err="1" smtClean="0"/>
              <a:t>amatan</a:t>
            </a:r>
            <a:r>
              <a:rPr lang="en-US" sz="2300" dirty="0" smtClean="0"/>
              <a:t> </a:t>
            </a:r>
            <a:r>
              <a:rPr lang="en-US" sz="2300" dirty="0" err="1" smtClean="0"/>
              <a:t>saling</a:t>
            </a:r>
            <a:r>
              <a:rPr lang="en-US" sz="2300" dirty="0" smtClean="0"/>
              <a:t> </a:t>
            </a:r>
            <a:r>
              <a:rPr lang="en-US" sz="2300" dirty="0" err="1" smtClean="0"/>
              <a:t>independen</a:t>
            </a:r>
            <a:r>
              <a:rPr lang="en-US" sz="2300" dirty="0" smtClean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 err="1" smtClean="0"/>
              <a:t>Setiap</a:t>
            </a:r>
            <a:r>
              <a:rPr lang="en-US" sz="2300" dirty="0" smtClean="0"/>
              <a:t> </a:t>
            </a:r>
            <a:r>
              <a:rPr lang="en-US" sz="2300" dirty="0" err="1" smtClean="0"/>
              <a:t>populasi</a:t>
            </a:r>
            <a:r>
              <a:rPr lang="en-US" sz="2300" dirty="0" smtClean="0"/>
              <a:t> </a:t>
            </a:r>
            <a:r>
              <a:rPr lang="en-US" sz="2300" dirty="0" err="1" smtClean="0"/>
              <a:t>berdistribusi</a:t>
            </a:r>
            <a:r>
              <a:rPr lang="en-US" sz="2300" dirty="0" smtClean="0"/>
              <a:t> normal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300" dirty="0" err="1" smtClean="0"/>
              <a:t>Populasi</a:t>
            </a:r>
            <a:r>
              <a:rPr lang="en-US" sz="2300" dirty="0" smtClean="0"/>
              <a:t> </a:t>
            </a:r>
            <a:r>
              <a:rPr lang="en-US" sz="2300" dirty="0" err="1" smtClean="0"/>
              <a:t>memiliki</a:t>
            </a:r>
            <a:r>
              <a:rPr lang="en-US" sz="2300" dirty="0" smtClean="0"/>
              <a:t> </a:t>
            </a:r>
            <a:r>
              <a:rPr lang="en-US" sz="2300" dirty="0" err="1" smtClean="0"/>
              <a:t>varians</a:t>
            </a:r>
            <a:r>
              <a:rPr lang="en-US" sz="2300" dirty="0" smtClean="0"/>
              <a:t> yang </a:t>
            </a:r>
            <a:r>
              <a:rPr lang="en-US" sz="2300" dirty="0" err="1" smtClean="0"/>
              <a:t>sama</a:t>
            </a:r>
            <a:endParaRPr lang="id-ID" sz="2300" dirty="0"/>
          </a:p>
        </p:txBody>
      </p:sp>
    </p:spTree>
    <p:extLst>
      <p:ext uri="{BB962C8B-B14F-4D97-AF65-F5344CB8AC3E}">
        <p14:creationId xmlns:p14="http://schemas.microsoft.com/office/powerpoint/2010/main" val="3131570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17550" y="1193800"/>
            <a:ext cx="1042035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200" b="1" dirty="0" smtClean="0"/>
              <a:t>1. </a:t>
            </a:r>
            <a:r>
              <a:rPr lang="id-ID" sz="2200" b="1" dirty="0" smtClean="0"/>
              <a:t>Menentukan Formulasi Hipotesis</a:t>
            </a:r>
            <a:endParaRPr lang="id-ID" sz="2200" b="1" dirty="0"/>
          </a:p>
          <a:p>
            <a:r>
              <a:rPr lang="id-ID" sz="2200" dirty="0" smtClean="0"/>
              <a:t>Hipotesis </a:t>
            </a:r>
            <a:r>
              <a:rPr lang="id-ID" sz="2200" dirty="0"/>
              <a:t>Penelitian :</a:t>
            </a:r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I</a:t>
            </a:r>
          </a:p>
          <a:p>
            <a:r>
              <a:rPr lang="id-ID" sz="2200" dirty="0"/>
              <a:t>Ho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Tidak </a:t>
            </a:r>
            <a:r>
              <a:rPr lang="id-ID" sz="2200" dirty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/>
          </a:p>
          <a:p>
            <a:r>
              <a:rPr lang="id-ID" sz="2200" dirty="0"/>
              <a:t>Ha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2</a:t>
            </a:r>
          </a:p>
          <a:p>
            <a:r>
              <a:rPr lang="id-ID" sz="2200" dirty="0"/>
              <a:t>Ho	</a:t>
            </a:r>
            <a:r>
              <a:rPr lang="en-US" sz="2200" dirty="0" smtClean="0"/>
              <a:t>: </a:t>
            </a:r>
            <a:r>
              <a:rPr lang="id-ID" sz="2200" dirty="0" smtClean="0"/>
              <a:t>Tidak 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 smtClean="0"/>
              <a:t>Ha	:</a:t>
            </a:r>
            <a:r>
              <a:rPr lang="en-US" sz="2200" dirty="0" smtClean="0"/>
              <a:t> </a:t>
            </a:r>
            <a:r>
              <a:rPr lang="id-ID" sz="2200" dirty="0" smtClean="0"/>
              <a:t>Terdapat perbedaan </a:t>
            </a:r>
            <a:r>
              <a:rPr lang="en-US" sz="2200" dirty="0" err="1" smtClean="0"/>
              <a:t>efek</a:t>
            </a:r>
            <a:r>
              <a:rPr lang="en-US" sz="2200" dirty="0" smtClean="0"/>
              <a:t> </a:t>
            </a:r>
            <a:r>
              <a:rPr lang="en-US" sz="2200" dirty="0" err="1" smtClean="0"/>
              <a:t>antara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id-ID" sz="2200" dirty="0"/>
              <a:t> </a:t>
            </a:r>
          </a:p>
          <a:p>
            <a:r>
              <a:rPr lang="id-ID" sz="2200" b="1" dirty="0"/>
              <a:t>Hipotesis 3</a:t>
            </a:r>
          </a:p>
          <a:p>
            <a:r>
              <a:rPr lang="id-ID" sz="2200" dirty="0"/>
              <a:t>Ho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Tidak </a:t>
            </a:r>
            <a:r>
              <a:rPr lang="id-ID" sz="2200" dirty="0"/>
              <a:t>ada interaksi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/>
          </a:p>
          <a:p>
            <a:r>
              <a:rPr lang="id-ID" sz="2200" dirty="0"/>
              <a:t>Ha	</a:t>
            </a:r>
            <a:r>
              <a:rPr lang="id-ID" sz="2200" dirty="0" smtClean="0"/>
              <a:t>:</a:t>
            </a:r>
            <a:r>
              <a:rPr lang="en-US" sz="2200" dirty="0" smtClean="0"/>
              <a:t> </a:t>
            </a:r>
            <a:r>
              <a:rPr lang="id-ID" sz="2200" dirty="0" smtClean="0"/>
              <a:t>Ada </a:t>
            </a:r>
            <a:r>
              <a:rPr lang="id-ID" sz="2200" dirty="0"/>
              <a:t>interaksi antara </a:t>
            </a:r>
            <a:r>
              <a:rPr lang="en-US" sz="2200" dirty="0" err="1" smtClean="0"/>
              <a:t>baris</a:t>
            </a:r>
            <a:r>
              <a:rPr lang="en-US" sz="2200" dirty="0" smtClean="0"/>
              <a:t> </a:t>
            </a:r>
            <a:r>
              <a:rPr lang="en-US" sz="2200" dirty="0" err="1" smtClean="0"/>
              <a:t>dan</a:t>
            </a:r>
            <a:r>
              <a:rPr lang="en-US" sz="2200" dirty="0" smtClean="0"/>
              <a:t> </a:t>
            </a:r>
            <a:r>
              <a:rPr lang="en-US" sz="2200" dirty="0" err="1" smtClean="0"/>
              <a:t>kolom</a:t>
            </a:r>
            <a:r>
              <a:rPr lang="en-US" sz="2200" dirty="0" smtClean="0"/>
              <a:t> </a:t>
            </a:r>
            <a:r>
              <a:rPr lang="en-US" sz="2200" dirty="0" err="1" smtClean="0"/>
              <a:t>terhadap</a:t>
            </a:r>
            <a:r>
              <a:rPr lang="en-US" sz="2200" dirty="0" smtClean="0"/>
              <a:t> variable </a:t>
            </a:r>
            <a:r>
              <a:rPr lang="en-US" sz="2200" dirty="0" err="1" smtClean="0"/>
              <a:t>terikat</a:t>
            </a:r>
            <a:endParaRPr lang="id-ID" sz="2200" dirty="0" smtClean="0"/>
          </a:p>
          <a:p>
            <a:r>
              <a:rPr lang="en-US" sz="2200" dirty="0" smtClean="0"/>
              <a:t> </a:t>
            </a:r>
            <a:endParaRPr lang="id-ID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id-ID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939800" y="241300"/>
            <a:ext cx="98552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200" b="1" dirty="0" smtClean="0"/>
              <a:t>Langkah pengujian anava dua jalur dengan interaksi adalah sebagai berikut.</a:t>
            </a:r>
          </a:p>
        </p:txBody>
      </p:sp>
    </p:spTree>
    <p:extLst>
      <p:ext uri="{BB962C8B-B14F-4D97-AF65-F5344CB8AC3E}">
        <p14:creationId xmlns:p14="http://schemas.microsoft.com/office/powerpoint/2010/main" val="193992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1424" y="708024"/>
            <a:ext cx="4918075" cy="322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626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901700" y="1176126"/>
                <a:ext cx="10591800" cy="38021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lvl="0" indent="-45720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rabicPeriod" startAt="2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Menentukan taraf nyata (signifikansi) dan F tabel:</a:t>
                </a:r>
                <a:endParaRPr lang="id-ID" sz="2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algn="just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Taraf nyata (</a:t>
                </a:r>
                <a14:m>
                  <m:oMath xmlns:m="http://schemas.openxmlformats.org/officeDocument/2006/math">
                    <m:r>
                      <a:rPr lang="id-ID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𝛼</m:t>
                    </m:r>
                    <m:r>
                      <a:rPr lang="id-ID" sz="2200" i="1">
                        <a:effectLst/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dan F tabel ditentukan dengan derajat pembilang dan penyebut masing-masing:</a:t>
                </a:r>
                <a:endParaRPr lang="id-ID" sz="2200" dirty="0">
                  <a:effectLst/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baris : v1 = b -1 dan v2 = kb (n – 1)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kolom : v1 = k – 1 dan v2 = kb (n – 1)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742950" lvl="1" indent="-285750" algn="just">
                  <a:lnSpc>
                    <a:spcPct val="115000"/>
                  </a:lnSpc>
                  <a:spcAft>
                    <a:spcPts val="0"/>
                  </a:spcAft>
                  <a:buFont typeface="+mj-lt"/>
                  <a:buAutoNum type="alphaLcPeriod"/>
                </a:pP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untuk </a:t>
                </a:r>
                <a:r>
                  <a:rPr lang="id-ID" sz="22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interaksi : v1 = (k -1)(b-1) dan v2 = kb (n-1) </a:t>
                </a:r>
                <a:r>
                  <a:rPr lang="id-ID" sz="2200" dirty="0" smtClean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endParaRPr lang="en-US" sz="2200" dirty="0">
                  <a:latin typeface="Calibri" panose="020F0502020204030204" pitchFamily="34" charset="0"/>
                  <a:ea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457200" lvl="0" indent="-457200">
                  <a:buFont typeface="+mj-lt"/>
                  <a:buAutoNum type="arabicPeriod" startAt="3"/>
                </a:pPr>
                <a:r>
                  <a:rPr lang="id-ID" sz="2200" dirty="0" smtClean="0"/>
                  <a:t>Menentukan </a:t>
                </a:r>
                <a:r>
                  <a:rPr lang="id-ID" sz="2200" dirty="0"/>
                  <a:t>kriteria pengujian</a:t>
                </a:r>
              </a:p>
              <a:p>
                <a:pPr marL="723900" indent="-279400">
                  <a:buFont typeface="+mj-lt"/>
                  <a:buAutoNum type="alphaLcPeriod"/>
                </a:pPr>
                <a:r>
                  <a:rPr lang="id-ID" sz="2200" dirty="0"/>
                  <a:t>Ho diterima apabila Fhitung </a:t>
                </a:r>
                <a:r>
                  <a:rPr lang="id-ID" sz="2200" dirty="0">
                    <a:sym typeface="Symbol" panose="05050102010706020507" pitchFamily="18" charset="2"/>
                  </a:rPr>
                  <a:t></a:t>
                </a:r>
                <a:r>
                  <a:rPr lang="id-ID" sz="2200" dirty="0"/>
                  <a:t> Ftabel</a:t>
                </a:r>
              </a:p>
              <a:p>
                <a:pPr marL="723900" indent="-279400">
                  <a:buFont typeface="+mj-lt"/>
                  <a:buAutoNum type="alphaLcPeriod"/>
                </a:pPr>
                <a:r>
                  <a:rPr lang="id-ID" sz="2200" dirty="0"/>
                  <a:t>Ho ditolak apabila Fhitung &gt; Ftabel</a:t>
                </a:r>
              </a:p>
              <a:p>
                <a:pPr lvl="1" algn="just">
                  <a:lnSpc>
                    <a:spcPct val="115000"/>
                  </a:lnSpc>
                  <a:spcAft>
                    <a:spcPts val="0"/>
                  </a:spcAft>
                </a:pPr>
                <a:endParaRPr lang="en-US" sz="2200" dirty="0" smtClean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700" y="1176126"/>
                <a:ext cx="10591800" cy="3802195"/>
              </a:xfrm>
              <a:prstGeom prst="rect">
                <a:avLst/>
              </a:prstGeom>
              <a:blipFill rotWithShape="0">
                <a:blip r:embed="rId3"/>
                <a:stretch>
                  <a:fillRect l="-633" t="-641" r="-74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645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609</TotalTime>
  <Words>999</Words>
  <Application>Microsoft Office PowerPoint</Application>
  <PresentationFormat>Widescreen</PresentationFormat>
  <Paragraphs>253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Cambria Math</vt:lpstr>
      <vt:lpstr>Symbol</vt:lpstr>
      <vt:lpstr>Times New Roman</vt:lpstr>
      <vt:lpstr>Tw Cen MT</vt:lpstr>
      <vt:lpstr>Wingdings</vt:lpstr>
      <vt:lpstr>Droplet</vt:lpstr>
      <vt:lpstr>Anava dua jalur</vt:lpstr>
      <vt:lpstr>ilustrasi</vt:lpstr>
      <vt:lpstr>PowerPoint Presentation</vt:lpstr>
      <vt:lpstr>PowerPoint Presentation</vt:lpstr>
      <vt:lpstr>tujuan</vt:lpstr>
      <vt:lpstr>prasyarat</vt:lpstr>
      <vt:lpstr>PowerPoint Presentation</vt:lpstr>
      <vt:lpstr>PowerPoint Presentation</vt:lpstr>
      <vt:lpstr>PowerPoint Presentation</vt:lpstr>
      <vt:lpstr>PowerPoint Presentation</vt:lpstr>
      <vt:lpstr>Metode scheffe untuk anava dua jalan </vt:lpstr>
      <vt:lpstr>Metode scheffe untuk anava dua jalan </vt:lpstr>
      <vt:lpstr>Contoh 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Latihan </vt:lpstr>
      <vt:lpstr>TUGAS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</dc:title>
  <dc:creator>Aspire-4730z</dc:creator>
  <cp:lastModifiedBy>Amalia</cp:lastModifiedBy>
  <cp:revision>36</cp:revision>
  <dcterms:created xsi:type="dcterms:W3CDTF">2021-11-23T13:40:58Z</dcterms:created>
  <dcterms:modified xsi:type="dcterms:W3CDTF">2024-12-11T05:55:59Z</dcterms:modified>
</cp:coreProperties>
</file>