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096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336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6453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1907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333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191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9153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111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308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189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407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738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767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371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823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84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FE081-D6BD-44D8-8588-062D328A16A5}" type="datetimeFigureOut">
              <a:rPr lang="id-ID" smtClean="0"/>
              <a:t>13/12/2023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9FDAF7-5DEC-4862-879D-E3FA2FFD0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925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Anava</a:t>
            </a:r>
            <a:r>
              <a:rPr lang="en-US" dirty="0" smtClean="0"/>
              <a:t> 2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Amalia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r>
              <a:rPr lang="en-US" dirty="0" smtClean="0"/>
              <a:t>, M. </a:t>
            </a:r>
            <a:r>
              <a:rPr lang="en-US" dirty="0" err="1" smtClean="0"/>
              <a:t>pd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450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400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97001"/>
                <a:ext cx="8596668" cy="4644362"/>
              </a:xfrm>
            </p:spPr>
            <p:txBody>
              <a:bodyPr>
                <a:normAutofit/>
              </a:bodyPr>
              <a:lstStyle/>
              <a:p>
                <a:r>
                  <a:rPr lang="en-US" sz="2200" dirty="0" smtClean="0"/>
                  <a:t>Seorang </a:t>
                </a:r>
                <a:r>
                  <a:rPr lang="en-US" sz="2200" dirty="0" err="1" smtClean="0"/>
                  <a:t>peneliti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ingin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mengetahui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secara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serentak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apakah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waktu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mengajar</a:t>
                </a:r>
                <a:r>
                  <a:rPr lang="en-US" sz="2200" dirty="0" smtClean="0"/>
                  <a:t> (</a:t>
                </a:r>
                <a:r>
                  <a:rPr lang="en-US" sz="2200" dirty="0" err="1" smtClean="0"/>
                  <a:t>pagi</a:t>
                </a:r>
                <a:r>
                  <a:rPr lang="en-US" sz="2200" dirty="0" smtClean="0"/>
                  <a:t>, </a:t>
                </a:r>
                <a:r>
                  <a:rPr lang="en-US" sz="2200" dirty="0" err="1" smtClean="0"/>
                  <a:t>siang</a:t>
                </a:r>
                <a:r>
                  <a:rPr lang="en-US" sz="2200" dirty="0" smtClean="0"/>
                  <a:t>, sore) </a:t>
                </a:r>
                <a:r>
                  <a:rPr lang="en-US" sz="2200" dirty="0" err="1" smtClean="0"/>
                  <a:t>dan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ukuran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kelas</a:t>
                </a:r>
                <a:r>
                  <a:rPr lang="en-US" sz="2200" dirty="0" smtClean="0"/>
                  <a:t> (</a:t>
                </a:r>
                <a:r>
                  <a:rPr lang="en-US" sz="2200" dirty="0" err="1" smtClean="0"/>
                  <a:t>besar,kecil</a:t>
                </a:r>
                <a:r>
                  <a:rPr lang="en-US" sz="2200" dirty="0" smtClean="0"/>
                  <a:t>) </a:t>
                </a:r>
                <a:r>
                  <a:rPr lang="en-US" sz="2200" dirty="0" err="1" smtClean="0"/>
                  <a:t>berpengaruh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terhadap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prestasi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belajar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matematika</a:t>
                </a:r>
                <a:r>
                  <a:rPr lang="en-US" sz="2200" dirty="0" smtClean="0"/>
                  <a:t>. </a:t>
                </a:r>
                <a:r>
                  <a:rPr lang="en-US" sz="2200" dirty="0" err="1" smtClean="0"/>
                  <a:t>Setelah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satu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periode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tes</a:t>
                </a:r>
                <a:r>
                  <a:rPr lang="en-US" sz="2200" dirty="0" smtClean="0"/>
                  <a:t> yang </a:t>
                </a:r>
                <a:r>
                  <a:rPr lang="en-US" sz="2200" dirty="0" err="1" smtClean="0"/>
                  <a:t>sama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diberikan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kepada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sampel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penelitian</a:t>
                </a:r>
                <a:r>
                  <a:rPr lang="en-US" sz="2200" dirty="0" smtClean="0"/>
                  <a:t>. Data </a:t>
                </a:r>
                <a:r>
                  <a:rPr lang="en-US" sz="2200" dirty="0" err="1" smtClean="0"/>
                  <a:t>mengenai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prestasi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belajar</a:t>
                </a:r>
                <a:r>
                  <a:rPr lang="en-US" sz="2200" dirty="0" smtClean="0"/>
                  <a:t> yang </a:t>
                </a:r>
                <a:r>
                  <a:rPr lang="en-US" sz="2200" dirty="0" err="1" smtClean="0"/>
                  <a:t>diperoleh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pada</a:t>
                </a:r>
                <a:r>
                  <a:rPr lang="en-US" sz="2200" dirty="0" smtClean="0"/>
                  <a:t> table </a:t>
                </a:r>
                <a:r>
                  <a:rPr lang="en-US" sz="2200" dirty="0" err="1" smtClean="0"/>
                  <a:t>berikut</a:t>
                </a:r>
                <a:r>
                  <a:rPr lang="en-US" sz="2200" dirty="0" smtClean="0"/>
                  <a:t>. </a:t>
                </a:r>
                <a:r>
                  <a:rPr lang="en-US" sz="2200" dirty="0" err="1" smtClean="0"/>
                  <a:t>Misalkan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=0,01</m:t>
                    </m:r>
                  </m:oMath>
                </a14:m>
                <a:r>
                  <a:rPr lang="en-US" sz="2200" dirty="0" smtClean="0"/>
                  <a:t> </a:t>
                </a:r>
                <a:r>
                  <a:rPr lang="en-US" sz="2200" dirty="0" err="1" smtClean="0"/>
                  <a:t>bagaimana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kesimpulan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penelitian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tersebut</a:t>
                </a:r>
                <a:r>
                  <a:rPr lang="en-US" sz="2200" dirty="0" smtClean="0"/>
                  <a:t>? </a:t>
                </a:r>
                <a:r>
                  <a:rPr lang="en-US" sz="2200" dirty="0" err="1" smtClean="0"/>
                  <a:t>diasumsikan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semua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persyaratan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analisis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varians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terpenuhi</a:t>
                </a:r>
                <a:r>
                  <a:rPr lang="en-US" sz="2200" dirty="0" smtClean="0"/>
                  <a:t>.</a:t>
                </a:r>
                <a:endParaRPr lang="id-ID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97001"/>
                <a:ext cx="8596668" cy="4644362"/>
              </a:xfrm>
              <a:blipFill rotWithShape="0">
                <a:blip r:embed="rId2"/>
                <a:stretch>
                  <a:fillRect l="-426" t="-1050" r="-63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854309"/>
              </p:ext>
            </p:extLst>
          </p:nvPr>
        </p:nvGraphicFramePr>
        <p:xfrm>
          <a:off x="1146002" y="4309755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mengajar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Sore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10   5   6   7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5  3   4   6   6   5  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7   6   5   6   6 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Kecil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9   8   10   8   7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7   8   7   8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8   7   10   8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3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Pembahasan</a:t>
            </a:r>
            <a:r>
              <a:rPr lang="en-US" dirty="0" smtClean="0"/>
              <a:t> :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16505"/>
                <a:ext cx="8596668" cy="4324857"/>
              </a:xfrm>
            </p:spPr>
            <p:txBody>
              <a:bodyPr/>
              <a:lstStyle/>
              <a:p>
                <a:r>
                  <a:rPr lang="en-US" dirty="0" smtClean="0"/>
                  <a:t>Hipotesis </a:t>
                </a:r>
                <a:r>
                  <a:rPr lang="en-US" dirty="0" err="1" smtClean="0"/>
                  <a:t>statistik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 smtClean="0"/>
                  <a:t>a.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b.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𝑝𝑎𝑙𝑖𝑛𝑔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𝑠𝑒𝑑𝑖𝑘𝑖𝑡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𝑎𝑑𝑎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𝑠𝑎𝑡𝑢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𝑡𝑎𝑛𝑑𝑎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c.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𝛼𝛽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𝑝𝑎𝑙𝑖𝑛𝑔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𝑠𝑒𝑑𝑖𝑘𝑖𝑡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𝑎𝑑𝑎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𝑠𝑎𝑡𝑢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𝑡𝑎𝑛𝑑𝑎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16505"/>
                <a:ext cx="8596668" cy="4324857"/>
              </a:xfrm>
              <a:blipFill rotWithShape="0">
                <a:blip r:embed="rId2"/>
                <a:stretch>
                  <a:fillRect l="-567" t="-98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63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520701"/>
                <a:ext cx="8596668" cy="5520662"/>
              </a:xfrm>
            </p:spPr>
            <p:txBody>
              <a:bodyPr/>
              <a:lstStyle/>
              <a:p>
                <a:r>
                  <a:rPr lang="en-US" dirty="0" err="1" smtClean="0">
                    <a:ea typeface="Cambria Math" panose="02040503050406030204" pitchFamily="18" charset="0"/>
                  </a:rPr>
                  <a:t>Taraf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:r>
                  <a:rPr lang="en-US" dirty="0" err="1" smtClean="0">
                    <a:ea typeface="Cambria Math" panose="02040503050406030204" pitchFamily="18" charset="0"/>
                  </a:rPr>
                  <a:t>signifikansi</a:t>
                </a:r>
                <a:endParaRPr lang="en-US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=0,01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r>
                  <a:rPr lang="en-US" dirty="0" err="1" smtClean="0">
                    <a:ea typeface="Cambria Math" panose="02040503050406030204" pitchFamily="18" charset="0"/>
                  </a:rPr>
                  <a:t>Komputasi</a:t>
                </a:r>
                <a:endParaRPr lang="en-US" dirty="0" smtClean="0">
                  <a:ea typeface="Cambria Math" panose="02040503050406030204" pitchFamily="18" charset="0"/>
                </a:endParaRPr>
              </a:p>
              <a:p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520701"/>
                <a:ext cx="8596668" cy="5520662"/>
              </a:xfrm>
              <a:blipFill rotWithShape="0">
                <a:blip r:embed="rId2"/>
                <a:stretch>
                  <a:fillRect l="-142" t="-66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7385714"/>
                  </p:ext>
                </p:extLst>
              </p:nvPr>
            </p:nvGraphicFramePr>
            <p:xfrm>
              <a:off x="1146002" y="1951566"/>
              <a:ext cx="8128000" cy="421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Ukuran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kelas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Waktu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mengajar</a:t>
                          </a:r>
                          <a:endParaRPr lang="id-ID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pagi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siang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sore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Besar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n</a:t>
                          </a:r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nary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id-ID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C</a:t>
                          </a:r>
                        </a:p>
                        <a:p>
                          <a:r>
                            <a:rPr lang="en-US" dirty="0" smtClean="0"/>
                            <a:t>SS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28</a:t>
                          </a:r>
                        </a:p>
                        <a:p>
                          <a:r>
                            <a:rPr lang="en-US" dirty="0" smtClean="0"/>
                            <a:t>7,00</a:t>
                          </a:r>
                        </a:p>
                        <a:p>
                          <a:r>
                            <a:rPr lang="en-US" dirty="0" smtClean="0"/>
                            <a:t>210</a:t>
                          </a:r>
                        </a:p>
                        <a:p>
                          <a:r>
                            <a:rPr lang="en-US" dirty="0" smtClean="0"/>
                            <a:t>196,00</a:t>
                          </a:r>
                        </a:p>
                        <a:p>
                          <a:r>
                            <a:rPr lang="en-US" dirty="0" smtClean="0"/>
                            <a:t>14,00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</a:t>
                          </a:r>
                        </a:p>
                        <a:p>
                          <a:r>
                            <a:rPr lang="en-US" dirty="0" smtClean="0"/>
                            <a:t>29</a:t>
                          </a:r>
                        </a:p>
                        <a:p>
                          <a:r>
                            <a:rPr lang="en-US" dirty="0" smtClean="0"/>
                            <a:t>4,83</a:t>
                          </a:r>
                        </a:p>
                        <a:p>
                          <a:r>
                            <a:rPr lang="en-US" dirty="0" smtClean="0"/>
                            <a:t>147</a:t>
                          </a:r>
                        </a:p>
                        <a:p>
                          <a:r>
                            <a:rPr lang="en-US" dirty="0" smtClean="0"/>
                            <a:t>140,17</a:t>
                          </a:r>
                        </a:p>
                        <a:p>
                          <a:r>
                            <a:rPr lang="en-US" dirty="0" smtClean="0"/>
                            <a:t>6,83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</a:p>
                        <a:p>
                          <a:r>
                            <a:rPr lang="en-US" dirty="0" smtClean="0"/>
                            <a:t>30</a:t>
                          </a:r>
                        </a:p>
                        <a:p>
                          <a:r>
                            <a:rPr lang="en-US" dirty="0" smtClean="0"/>
                            <a:t>6,00</a:t>
                          </a:r>
                        </a:p>
                        <a:p>
                          <a:r>
                            <a:rPr lang="en-US" dirty="0" smtClean="0"/>
                            <a:t>182</a:t>
                          </a:r>
                        </a:p>
                        <a:p>
                          <a:r>
                            <a:rPr lang="en-US" dirty="0" smtClean="0"/>
                            <a:t>180,00</a:t>
                          </a:r>
                        </a:p>
                        <a:p>
                          <a:r>
                            <a:rPr lang="en-US" dirty="0" smtClean="0"/>
                            <a:t>2,00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Kecil</a:t>
                          </a:r>
                          <a:r>
                            <a:rPr lang="en-US" baseline="0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n</a:t>
                          </a:r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nary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id-ID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id-ID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C</a:t>
                          </a:r>
                        </a:p>
                        <a:p>
                          <a:r>
                            <a:rPr lang="en-US" dirty="0" smtClean="0"/>
                            <a:t>SS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</a:p>
                        <a:p>
                          <a:r>
                            <a:rPr lang="en-US" dirty="0" smtClean="0"/>
                            <a:t>42</a:t>
                          </a:r>
                        </a:p>
                        <a:p>
                          <a:r>
                            <a:rPr lang="en-US" dirty="0" smtClean="0"/>
                            <a:t>8,40</a:t>
                          </a:r>
                        </a:p>
                        <a:p>
                          <a:r>
                            <a:rPr lang="en-US" dirty="0" smtClean="0"/>
                            <a:t>358</a:t>
                          </a:r>
                        </a:p>
                        <a:p>
                          <a:r>
                            <a:rPr lang="en-US" dirty="0" smtClean="0"/>
                            <a:t>352,80</a:t>
                          </a:r>
                        </a:p>
                        <a:p>
                          <a:r>
                            <a:rPr lang="en-US" dirty="0" smtClean="0"/>
                            <a:t>5,20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30</a:t>
                          </a:r>
                        </a:p>
                        <a:p>
                          <a:r>
                            <a:rPr lang="en-US" dirty="0" smtClean="0"/>
                            <a:t>7,50</a:t>
                          </a:r>
                        </a:p>
                        <a:p>
                          <a:r>
                            <a:rPr lang="en-US" dirty="0" smtClean="0"/>
                            <a:t>226</a:t>
                          </a:r>
                        </a:p>
                        <a:p>
                          <a:r>
                            <a:rPr lang="en-US" dirty="0" smtClean="0"/>
                            <a:t>225,00</a:t>
                          </a:r>
                        </a:p>
                        <a:p>
                          <a:r>
                            <a:rPr lang="en-US" dirty="0" smtClean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33</a:t>
                          </a:r>
                        </a:p>
                        <a:p>
                          <a:r>
                            <a:rPr lang="en-US" dirty="0" smtClean="0"/>
                            <a:t>8,25</a:t>
                          </a:r>
                        </a:p>
                        <a:p>
                          <a:r>
                            <a:rPr lang="en-US" dirty="0" smtClean="0"/>
                            <a:t>277</a:t>
                          </a:r>
                        </a:p>
                        <a:p>
                          <a:r>
                            <a:rPr lang="en-US" dirty="0" smtClean="0"/>
                            <a:t>272,25</a:t>
                          </a:r>
                        </a:p>
                        <a:p>
                          <a:r>
                            <a:rPr lang="en-US" dirty="0" smtClean="0"/>
                            <a:t>4,75</a:t>
                          </a:r>
                          <a:endParaRPr lang="id-ID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7385714"/>
                  </p:ext>
                </p:extLst>
              </p:nvPr>
            </p:nvGraphicFramePr>
            <p:xfrm>
              <a:off x="1146002" y="1951566"/>
              <a:ext cx="8128000" cy="421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Ukuran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kelas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Waktu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mengajar</a:t>
                          </a:r>
                          <a:endParaRPr lang="id-ID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pagi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siang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sore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173736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Besar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375" t="-44912" r="-301498" b="-10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28</a:t>
                          </a:r>
                        </a:p>
                        <a:p>
                          <a:r>
                            <a:rPr lang="en-US" dirty="0" smtClean="0"/>
                            <a:t>7,00</a:t>
                          </a:r>
                        </a:p>
                        <a:p>
                          <a:r>
                            <a:rPr lang="en-US" dirty="0" smtClean="0"/>
                            <a:t>210</a:t>
                          </a:r>
                        </a:p>
                        <a:p>
                          <a:r>
                            <a:rPr lang="en-US" dirty="0" smtClean="0"/>
                            <a:t>196,00</a:t>
                          </a:r>
                        </a:p>
                        <a:p>
                          <a:r>
                            <a:rPr lang="en-US" dirty="0" smtClean="0"/>
                            <a:t>14,00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</a:t>
                          </a:r>
                        </a:p>
                        <a:p>
                          <a:r>
                            <a:rPr lang="en-US" dirty="0" smtClean="0"/>
                            <a:t>29</a:t>
                          </a:r>
                        </a:p>
                        <a:p>
                          <a:r>
                            <a:rPr lang="en-US" dirty="0" smtClean="0"/>
                            <a:t>4,83</a:t>
                          </a:r>
                        </a:p>
                        <a:p>
                          <a:r>
                            <a:rPr lang="en-US" dirty="0" smtClean="0"/>
                            <a:t>147</a:t>
                          </a:r>
                        </a:p>
                        <a:p>
                          <a:r>
                            <a:rPr lang="en-US" dirty="0" smtClean="0"/>
                            <a:t>140,17</a:t>
                          </a:r>
                        </a:p>
                        <a:p>
                          <a:r>
                            <a:rPr lang="en-US" dirty="0" smtClean="0"/>
                            <a:t>6,83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</a:p>
                        <a:p>
                          <a:r>
                            <a:rPr lang="en-US" dirty="0" smtClean="0"/>
                            <a:t>30</a:t>
                          </a:r>
                        </a:p>
                        <a:p>
                          <a:r>
                            <a:rPr lang="en-US" dirty="0" smtClean="0"/>
                            <a:t>6,00</a:t>
                          </a:r>
                        </a:p>
                        <a:p>
                          <a:r>
                            <a:rPr lang="en-US" dirty="0" smtClean="0"/>
                            <a:t>182</a:t>
                          </a:r>
                        </a:p>
                        <a:p>
                          <a:r>
                            <a:rPr lang="en-US" dirty="0" smtClean="0"/>
                            <a:t>180,00</a:t>
                          </a:r>
                        </a:p>
                        <a:p>
                          <a:r>
                            <a:rPr lang="en-US" dirty="0" smtClean="0"/>
                            <a:t>2,00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173736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Kecil</a:t>
                          </a:r>
                          <a:r>
                            <a:rPr lang="en-US" baseline="0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375" t="-144912" r="-301498" b="-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</a:p>
                        <a:p>
                          <a:r>
                            <a:rPr lang="en-US" dirty="0" smtClean="0"/>
                            <a:t>42</a:t>
                          </a:r>
                        </a:p>
                        <a:p>
                          <a:r>
                            <a:rPr lang="en-US" dirty="0" smtClean="0"/>
                            <a:t>8,40</a:t>
                          </a:r>
                        </a:p>
                        <a:p>
                          <a:r>
                            <a:rPr lang="en-US" dirty="0" smtClean="0"/>
                            <a:t>358</a:t>
                          </a:r>
                        </a:p>
                        <a:p>
                          <a:r>
                            <a:rPr lang="en-US" dirty="0" smtClean="0"/>
                            <a:t>352,80</a:t>
                          </a:r>
                        </a:p>
                        <a:p>
                          <a:r>
                            <a:rPr lang="en-US" dirty="0" smtClean="0"/>
                            <a:t>5,20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30</a:t>
                          </a:r>
                        </a:p>
                        <a:p>
                          <a:r>
                            <a:rPr lang="en-US" dirty="0" smtClean="0"/>
                            <a:t>7,50</a:t>
                          </a:r>
                        </a:p>
                        <a:p>
                          <a:r>
                            <a:rPr lang="en-US" dirty="0" smtClean="0"/>
                            <a:t>226</a:t>
                          </a:r>
                        </a:p>
                        <a:p>
                          <a:r>
                            <a:rPr lang="en-US" dirty="0" smtClean="0"/>
                            <a:t>225,00</a:t>
                          </a:r>
                        </a:p>
                        <a:p>
                          <a:r>
                            <a:rPr lang="en-US" dirty="0" smtClean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</a:p>
                        <a:p>
                          <a:r>
                            <a:rPr lang="en-US" dirty="0" smtClean="0"/>
                            <a:t>33</a:t>
                          </a:r>
                        </a:p>
                        <a:p>
                          <a:r>
                            <a:rPr lang="en-US" dirty="0" smtClean="0"/>
                            <a:t>8,25</a:t>
                          </a:r>
                        </a:p>
                        <a:p>
                          <a:r>
                            <a:rPr lang="en-US" dirty="0" smtClean="0"/>
                            <a:t>277</a:t>
                          </a:r>
                        </a:p>
                        <a:p>
                          <a:r>
                            <a:rPr lang="en-US" dirty="0" smtClean="0"/>
                            <a:t>272,25</a:t>
                          </a:r>
                        </a:p>
                        <a:p>
                          <a:r>
                            <a:rPr lang="en-US" dirty="0" smtClean="0"/>
                            <a:t>4,75</a:t>
                          </a:r>
                          <a:endParaRPr lang="id-ID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558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389678"/>
              </p:ext>
            </p:extLst>
          </p:nvPr>
        </p:nvGraphicFramePr>
        <p:xfrm>
          <a:off x="863600" y="821266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Pagi</a:t>
                      </a:r>
                      <a:r>
                        <a:rPr lang="en-US" dirty="0" smtClean="0"/>
                        <a:t> (b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Siang (b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Sore (b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Besar</a:t>
                      </a:r>
                      <a:r>
                        <a:rPr lang="en-US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4,83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17,83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Kecil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24,15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15,40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12,33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41,98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82673" y="2305996"/>
                <a:ext cx="8181474" cy="4119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sz="2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sz="22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2.3</m:t>
                        </m:r>
                      </m:num>
                      <m:den>
                        <m:f>
                          <m:fPr>
                            <m:ctrlPr>
                              <a:rPr lang="en-US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1,317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=4,557</m:t>
                    </m:r>
                  </m:oMath>
                </a14:m>
                <a:endParaRPr lang="en-US" sz="2200" dirty="0" smtClean="0"/>
              </a:p>
              <a:p>
                <a:r>
                  <a:rPr lang="en-US" sz="2400" dirty="0"/>
                  <a:t>(1)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𝑏𝑘</m:t>
                        </m:r>
                      </m:den>
                    </m:f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41,98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2.3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=293,72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(2)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𝑆𝑆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400" dirty="0" smtClean="0"/>
                  <a:t> = </a:t>
                </a:r>
                <a:r>
                  <a:rPr lang="en-US" sz="2200" dirty="0" smtClean="0"/>
                  <a:t>14,00+6,83+2,00+5,20+1,00+4,75 = 33,78</a:t>
                </a:r>
                <a:endParaRPr lang="en-US" sz="2200" dirty="0"/>
              </a:p>
              <a:p>
                <a:r>
                  <a:rPr lang="en-US" sz="2400" dirty="0"/>
                  <a:t>(3)=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17,83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2415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901,314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=300.377</m:t>
                    </m:r>
                  </m:oMath>
                </a14:m>
                <a:endParaRPr lang="en-US" sz="2200" dirty="0"/>
              </a:p>
              <a:p>
                <a:r>
                  <a:rPr lang="en-US" sz="2400" dirty="0"/>
                  <a:t>(4)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nary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15,40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12,33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14,25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592,2514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=296,126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(5)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/>
                          <m:e>
                            <m:acc>
                              <m:accPr>
                                <m:chr m:val="̅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acc>
                          </m:e>
                        </m:nary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7,00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4,83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+…..+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8,25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=303,201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endParaRPr lang="id-ID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73" y="2305996"/>
                <a:ext cx="8181474" cy="4119846"/>
              </a:xfrm>
              <a:prstGeom prst="rect">
                <a:avLst/>
              </a:prstGeom>
              <a:blipFill rotWithShape="0">
                <a:blip r:embed="rId2"/>
                <a:stretch>
                  <a:fillRect l="-1118" t="-29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4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03092" y="537851"/>
                <a:ext cx="9445460" cy="389248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JKB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 {(3)-(1</a:t>
                </a:r>
                <a:r>
                  <a:rPr lang="en-US" dirty="0" smtClean="0"/>
                  <a:t>)}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4,557</m:t>
                    </m:r>
                  </m:oMath>
                </a14:m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377</m:t>
                    </m:r>
                  </m:oMath>
                </a14:m>
                <a:r>
                  <a:rPr lang="en-US" dirty="0" smtClean="0"/>
                  <a:t> -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293,72</m:t>
                    </m:r>
                  </m:oMath>
                </a14:m>
                <a:r>
                  <a:rPr lang="en-US" dirty="0" smtClean="0"/>
                  <a:t>) = 30,335 </a:t>
                </a:r>
                <a:endParaRPr lang="en-US" dirty="0"/>
              </a:p>
              <a:p>
                <a:r>
                  <a:rPr lang="en-US" dirty="0" smtClean="0"/>
                  <a:t>JKK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 {(4)-(1</a:t>
                </a:r>
                <a:r>
                  <a:rPr lang="en-US" dirty="0" smtClean="0"/>
                  <a:t>)}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4,557</m:t>
                    </m:r>
                  </m:oMath>
                </a14:m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296,126</m:t>
                    </m:r>
                  </m:oMath>
                </a14:m>
                <a:r>
                  <a:rPr lang="en-US" dirty="0" smtClean="0"/>
                  <a:t> -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293,72</m:t>
                    </m:r>
                  </m:oMath>
                </a14:m>
                <a:r>
                  <a:rPr lang="en-US" dirty="0" smtClean="0"/>
                  <a:t>) = 10,964</a:t>
                </a:r>
                <a:endParaRPr lang="en-US" dirty="0"/>
              </a:p>
              <a:p>
                <a:r>
                  <a:rPr lang="en-US" dirty="0" smtClean="0"/>
                  <a:t>JKI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 {(1) + (5) - (3) – (4</a:t>
                </a:r>
                <a:r>
                  <a:rPr lang="en-US" dirty="0" smtClean="0"/>
                  <a:t>)}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4,557</m:t>
                    </m:r>
                  </m:oMath>
                </a14:m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293,72</m:t>
                    </m:r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303,201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-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300,377</m:t>
                    </m:r>
                  </m:oMath>
                </a14:m>
                <a:r>
                  <a:rPr lang="en-US" dirty="0" smtClean="0"/>
                  <a:t> -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296,126</m:t>
                    </m:r>
                  </m:oMath>
                </a14:m>
                <a:r>
                  <a:rPr lang="en-US" dirty="0" smtClean="0"/>
                  <a:t> = 1,905</a:t>
                </a:r>
                <a:endParaRPr lang="en-US" dirty="0"/>
              </a:p>
              <a:p>
                <a:r>
                  <a:rPr lang="en-US" dirty="0" smtClean="0"/>
                  <a:t>JKE </a:t>
                </a:r>
                <a:r>
                  <a:rPr lang="en-US" dirty="0"/>
                  <a:t>= (2</a:t>
                </a:r>
                <a:r>
                  <a:rPr lang="en-US" dirty="0" smtClean="0"/>
                  <a:t>) </a:t>
                </a:r>
                <a:r>
                  <a:rPr lang="en-US" dirty="0"/>
                  <a:t>= 33,78</a:t>
                </a:r>
              </a:p>
              <a:p>
                <a:r>
                  <a:rPr lang="en-US" dirty="0"/>
                  <a:t>JKT = </a:t>
                </a:r>
                <a:r>
                  <a:rPr lang="en-US" dirty="0" smtClean="0"/>
                  <a:t>JKB </a:t>
                </a:r>
                <a:r>
                  <a:rPr lang="en-US" dirty="0"/>
                  <a:t>+ </a:t>
                </a:r>
                <a:r>
                  <a:rPr lang="en-US" dirty="0" smtClean="0"/>
                  <a:t>JKK </a:t>
                </a:r>
                <a:r>
                  <a:rPr lang="en-US" dirty="0"/>
                  <a:t>+ JKI + </a:t>
                </a:r>
                <a:r>
                  <a:rPr lang="en-US" dirty="0" smtClean="0"/>
                  <a:t>JKE </a:t>
                </a:r>
                <a:r>
                  <a:rPr lang="en-US" dirty="0"/>
                  <a:t>= </a:t>
                </a:r>
                <a:r>
                  <a:rPr lang="en-US" dirty="0" smtClean="0"/>
                  <a:t>30,335 + 10,964 + 1,905 + 33,78 = 76,984</a:t>
                </a:r>
                <a:endParaRPr lang="en-US" dirty="0"/>
              </a:p>
              <a:p>
                <a:r>
                  <a:rPr lang="en-US" dirty="0" err="1" smtClean="0"/>
                  <a:t>dkB</a:t>
                </a:r>
                <a:r>
                  <a:rPr lang="en-US" dirty="0" smtClean="0"/>
                  <a:t> = b – 1 = 2-1 = 1</a:t>
                </a:r>
              </a:p>
              <a:p>
                <a:r>
                  <a:rPr lang="en-US" dirty="0" err="1" smtClean="0"/>
                  <a:t>dkK</a:t>
                </a:r>
                <a:r>
                  <a:rPr lang="en-US" dirty="0" smtClean="0"/>
                  <a:t> = k-1 = 3-1 = 2</a:t>
                </a:r>
              </a:p>
              <a:p>
                <a:r>
                  <a:rPr lang="en-US" dirty="0" err="1" smtClean="0"/>
                  <a:t>dkI</a:t>
                </a:r>
                <a:r>
                  <a:rPr lang="en-US" dirty="0" smtClean="0"/>
                  <a:t> = (b-1)(k-1) = 1.2 = 2</a:t>
                </a:r>
              </a:p>
              <a:p>
                <a:r>
                  <a:rPr lang="en-US" dirty="0" err="1" smtClean="0"/>
                  <a:t>dkE</a:t>
                </a:r>
                <a:r>
                  <a:rPr lang="en-US" dirty="0" smtClean="0"/>
                  <a:t> = N – </a:t>
                </a:r>
                <a:r>
                  <a:rPr lang="en-US" dirty="0" err="1" smtClean="0"/>
                  <a:t>bk</a:t>
                </a:r>
                <a:r>
                  <a:rPr lang="en-US" dirty="0" smtClean="0"/>
                  <a:t> = 28 – 6 = 22</a:t>
                </a:r>
              </a:p>
              <a:p>
                <a:r>
                  <a:rPr lang="en-US" dirty="0" err="1" smtClean="0"/>
                  <a:t>dkT</a:t>
                </a:r>
                <a:r>
                  <a:rPr lang="en-US" dirty="0" smtClean="0"/>
                  <a:t> = N-1 = 28-1 = 27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3092" y="537851"/>
                <a:ext cx="9445460" cy="3892481"/>
              </a:xfrm>
              <a:blipFill rotWithShape="0">
                <a:blip r:embed="rId2"/>
                <a:stretch>
                  <a:fillRect l="-129" t="-156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03092" y="4430332"/>
                <a:ext cx="7964390" cy="1871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RKB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𝑑𝑘𝐵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30,335  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=30,355</m:t>
                    </m:r>
                  </m:oMath>
                </a14:m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RKK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𝐽𝑘𝐾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𝑑𝑘𝐾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10,964 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=5,</m:t>
                    </m:r>
                  </m:oMath>
                </a14:m>
                <a:r>
                  <a:rPr lang="en-US" dirty="0" smtClean="0"/>
                  <a:t>482</a:t>
                </a:r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RKI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𝑑𝑘𝐼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1,905 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 smtClean="0"/>
                  <a:t>,953</a:t>
                </a:r>
                <a14:m>
                  <m:oMath xmlns:m="http://schemas.openxmlformats.org/officeDocument/2006/math">
                    <a:fld id="{BC009F4F-8847-4FB3-B24B-FEA3336AEF45}" type="mathplaceholder">
                      <a:rPr lang="en-US" i="1" dirty="0" smtClean="0">
                        <a:latin typeface="Cambria Math" panose="02040503050406030204" pitchFamily="18" charset="0"/>
                      </a:rPr>
                      <a:t>.</a:t>
                    </a:fld>
                  </m:oMath>
                </a14:m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R</a:t>
                </a:r>
                <a:r>
                  <a:rPr lang="en-US" dirty="0" smtClean="0"/>
                  <a:t>KE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𝐽𝐾𝐸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𝑑𝑘𝐸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33,78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1,535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092" y="4430332"/>
                <a:ext cx="7964390" cy="1871090"/>
              </a:xfrm>
              <a:prstGeom prst="rect">
                <a:avLst/>
              </a:prstGeom>
              <a:blipFill rotWithShape="0">
                <a:blip r:embed="rId3"/>
                <a:stretch>
                  <a:fillRect l="-45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29577" y="4430332"/>
                <a:ext cx="4327302" cy="1345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30,355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1,535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=19,76</m:t>
                    </m:r>
                  </m:oMath>
                </a14:m>
                <a:endParaRPr lang="en-US" b="0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5,482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1,535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=3,57</m:t>
                    </m:r>
                  </m:oMath>
                </a14:m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0,953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1,535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=0,62</m:t>
                    </m:r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9577" y="4430332"/>
                <a:ext cx="4327302" cy="1345176"/>
              </a:xfrm>
              <a:prstGeom prst="rect">
                <a:avLst/>
              </a:prstGeom>
              <a:blipFill rotWithShape="0">
                <a:blip r:embed="rId4"/>
                <a:stretch>
                  <a:fillRect l="-84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584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71454631"/>
                  </p:ext>
                </p:extLst>
              </p:nvPr>
            </p:nvGraphicFramePr>
            <p:xfrm>
              <a:off x="566668" y="631065"/>
              <a:ext cx="8874935" cy="2219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60622"/>
                    <a:gridCol w="1056067"/>
                    <a:gridCol w="686854"/>
                    <a:gridCol w="1267848"/>
                    <a:gridCol w="1267848"/>
                    <a:gridCol w="1267848"/>
                    <a:gridCol w="1267848"/>
                  </a:tblGrid>
                  <a:tr h="316262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Sumber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JK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dk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</a:t>
                          </a:r>
                          <a:r>
                            <a:rPr lang="en-US" baseline="-25000" dirty="0" smtClean="0"/>
                            <a:t>obs</a:t>
                          </a:r>
                          <a:endParaRPr lang="id-ID" baseline="-25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oMath>
                          </a14:m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Ukuran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kelas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30,335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30,335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19,76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&lt; 0,01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Waktu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mengajar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10,964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5,482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3,57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5,72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&gt; 0,01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Interaksi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1,905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0,953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5,72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&gt; 0,01</a:t>
                          </a:r>
                          <a:endParaRPr lang="id-ID" dirty="0" smtClean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Galat</a:t>
                          </a:r>
                          <a:r>
                            <a:rPr lang="en-US" dirty="0" smtClean="0"/>
                            <a:t>/</a:t>
                          </a:r>
                          <a:r>
                            <a:rPr lang="en-US" dirty="0" err="1" smtClean="0"/>
                            <a:t>Eror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33,780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1,535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76,984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71454631"/>
                  </p:ext>
                </p:extLst>
              </p:nvPr>
            </p:nvGraphicFramePr>
            <p:xfrm>
              <a:off x="566668" y="631065"/>
              <a:ext cx="8874935" cy="2219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60622"/>
                    <a:gridCol w="1056067"/>
                    <a:gridCol w="686854"/>
                    <a:gridCol w="1267848"/>
                    <a:gridCol w="1267848"/>
                    <a:gridCol w="1267848"/>
                    <a:gridCol w="1267848"/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Sumber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JK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dk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RK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</a:t>
                          </a:r>
                          <a:r>
                            <a:rPr lang="en-US" baseline="-25000" dirty="0" smtClean="0"/>
                            <a:t>obs</a:t>
                          </a:r>
                          <a:endParaRPr lang="id-ID" baseline="-25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00962" t="-10000" r="-101923" b="-5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Ukuran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kelas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30,335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30,335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19,76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&lt; 0,01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Waktu</a:t>
                          </a:r>
                          <a:r>
                            <a:rPr lang="en-US" dirty="0" smtClean="0"/>
                            <a:t> </a:t>
                          </a:r>
                          <a:r>
                            <a:rPr lang="en-US" dirty="0" err="1" smtClean="0"/>
                            <a:t>mengajar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10,964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5,482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3,57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5,72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&gt; 0,01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Interaksi</a:t>
                          </a:r>
                          <a:r>
                            <a:rPr lang="en-US" dirty="0" smtClean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1,905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0,953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5,72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&gt; 0,01</a:t>
                          </a:r>
                          <a:endParaRPr lang="id-ID" dirty="0" smtClean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Galat</a:t>
                          </a:r>
                          <a:r>
                            <a:rPr lang="en-US" dirty="0" smtClean="0"/>
                            <a:t>/</a:t>
                          </a:r>
                          <a:r>
                            <a:rPr lang="en-US" dirty="0" err="1" smtClean="0"/>
                            <a:t>Eror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33,780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1,535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76,984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:endParaRPr lang="id-ID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2428" y="3155324"/>
                <a:ext cx="9388699" cy="2911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en-US" dirty="0" smtClean="0"/>
                  <a:t>Keputusan </a:t>
                </a:r>
                <a:r>
                  <a:rPr lang="en-US" dirty="0" err="1" smtClean="0"/>
                  <a:t>uji</a:t>
                </a:r>
                <a:endParaRPr lang="en-US" dirty="0" smtClean="0"/>
              </a:p>
              <a:p>
                <a:pPr indent="360363"/>
                <a:r>
                  <a:rPr lang="en-US" dirty="0" smtClean="0"/>
                  <a:t>1.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en-US" dirty="0" smtClean="0"/>
                  <a:t> ditolak</a:t>
                </a:r>
              </a:p>
              <a:p>
                <a:pPr indent="360363"/>
                <a:r>
                  <a:rPr lang="en-US" dirty="0" smtClean="0"/>
                  <a:t>2.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diterima </a:t>
                </a:r>
              </a:p>
              <a:p>
                <a:pPr indent="360363"/>
                <a:r>
                  <a:rPr lang="en-US" dirty="0" smtClean="0"/>
                  <a:t>3.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sub>
                    </m:sSub>
                  </m:oMath>
                </a14:m>
                <a:r>
                  <a:rPr lang="en-US" dirty="0"/>
                  <a:t> diterima</a:t>
                </a:r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en-US" dirty="0" err="1" smtClean="0"/>
                  <a:t>Kesimpulan</a:t>
                </a:r>
                <a:r>
                  <a:rPr lang="en-US" dirty="0" smtClean="0"/>
                  <a:t> </a:t>
                </a:r>
              </a:p>
              <a:p>
                <a:pPr indent="360363"/>
                <a:r>
                  <a:rPr lang="en-US" dirty="0"/>
                  <a:t>1.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kelas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berpengaruh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terhadap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prestasi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belajar</a:t>
                </a:r>
                <a:endParaRPr lang="en-US" dirty="0" smtClean="0"/>
              </a:p>
              <a:p>
                <a:pPr indent="360363"/>
                <a:r>
                  <a:rPr lang="en-US" dirty="0" smtClean="0"/>
                  <a:t>2</a:t>
                </a:r>
                <a:r>
                  <a:rPr lang="en-US" dirty="0"/>
                  <a:t>. </a:t>
                </a:r>
                <a:r>
                  <a:rPr lang="en-US" dirty="0" err="1" smtClean="0"/>
                  <a:t>Waktu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mengajar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berpengaruh</a:t>
                </a:r>
                <a:r>
                  <a:rPr lang="en-US" dirty="0" smtClean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endParaRPr lang="en-US" dirty="0"/>
              </a:p>
              <a:p>
                <a:pPr marL="631825" indent="-271463"/>
                <a:r>
                  <a:rPr lang="en-US" dirty="0"/>
                  <a:t>3.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interaksi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kelas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waktu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mengajar</a:t>
                </a:r>
                <a:r>
                  <a:rPr lang="en-US" dirty="0" smtClean="0"/>
                  <a:t>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28" y="3155324"/>
                <a:ext cx="9388699" cy="2911823"/>
              </a:xfrm>
              <a:prstGeom prst="rect">
                <a:avLst/>
              </a:prstGeom>
              <a:blipFill rotWithShape="0">
                <a:blip r:embed="rId3"/>
                <a:stretch>
                  <a:fillRect l="-390" t="-146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16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barisnya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rerata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rerata</a:t>
            </a:r>
            <a:r>
              <a:rPr lang="en-US" dirty="0" smtClean="0"/>
              <a:t> marginal (</a:t>
            </a:r>
            <a:r>
              <a:rPr lang="en-US" dirty="0" err="1" smtClean="0"/>
              <a:t>rerata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abhwa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24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7628"/>
            <a:ext cx="8596668" cy="1320800"/>
          </a:xfrm>
        </p:spPr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eksperimenter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model </a:t>
            </a:r>
            <a:r>
              <a:rPr lang="en-US" dirty="0" err="1" smtClean="0"/>
              <a:t>pembelajaran</a:t>
            </a:r>
            <a:r>
              <a:rPr lang="en-US" dirty="0" smtClean="0"/>
              <a:t> (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blended learning) </a:t>
            </a:r>
            <a:r>
              <a:rPr lang="en-US" dirty="0" err="1" smtClean="0"/>
              <a:t>akivitas</a:t>
            </a:r>
            <a:r>
              <a:rPr lang="en-US" dirty="0" smtClean="0"/>
              <a:t> (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, </a:t>
            </a:r>
            <a:r>
              <a:rPr lang="en-US" dirty="0" err="1" smtClean="0"/>
              <a:t>rendah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Diperoleh</a:t>
            </a:r>
            <a:r>
              <a:rPr lang="en-US" dirty="0" smtClean="0"/>
              <a:t> data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table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656953"/>
              </p:ext>
            </p:extLst>
          </p:nvPr>
        </p:nvGraphicFramePr>
        <p:xfrm>
          <a:off x="1228130" y="2854051"/>
          <a:ext cx="9474214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783"/>
                <a:gridCol w="2033151"/>
                <a:gridCol w="1979292"/>
                <a:gridCol w="2481145"/>
                <a:gridCol w="1894843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Aktivitas</a:t>
                      </a:r>
                      <a:r>
                        <a:rPr lang="en-US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Model </a:t>
                      </a:r>
                      <a:r>
                        <a:rPr lang="en-US" dirty="0" err="1" smtClean="0"/>
                        <a:t>pembelajaran</a:t>
                      </a:r>
                      <a:endParaRPr lang="id-ID" dirty="0" smtClean="0"/>
                    </a:p>
                    <a:p>
                      <a:endParaRPr lang="id-ID" dirty="0"/>
                    </a:p>
                  </a:txBody>
                  <a:tcPr vert="vert270" anchor="b"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Tinggi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Sedang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Rendah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Blended learning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100, 96, 96, 88, 88, 84, 72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96, 92, 88, 88, 88, 84, 80, 80, 76, 76, 76, 76, 76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76, 72, 72, 68, 68, 64, 64, 60, 60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Konvensional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92, 88, 88, 84, 80, 80, 76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84, 84, 80, 80, 80, 76, 72, 72, 72, 72, 68, 68, 68, 68, 68, 62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84, 76, 76, 74, 68, 68, 64, 64, 64, 56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295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err="1" smtClean="0"/>
                  <a:t>Diasumsikan</a:t>
                </a:r>
                <a:r>
                  <a:rPr lang="en-US" dirty="0" smtClean="0"/>
                  <a:t> data </a:t>
                </a:r>
                <a:r>
                  <a:rPr lang="en-US" dirty="0" err="1" smtClean="0"/>
                  <a:t>telah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memenuhi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prasyarat</a:t>
                </a:r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/>
                  <a:t>mengambil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=5% </m:t>
                    </m:r>
                  </m:oMath>
                </a14:m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perbedaan</a:t>
                </a:r>
                <a:r>
                  <a:rPr lang="en-US" dirty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r>
                  <a:rPr lang="en-US" dirty="0"/>
                  <a:t> </a:t>
                </a:r>
                <a:r>
                  <a:rPr lang="en-US" dirty="0" err="1"/>
                  <a:t>siswa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smtClean="0"/>
                  <a:t>yang </a:t>
                </a:r>
                <a:r>
                  <a:rPr lang="en-US" dirty="0" err="1" smtClean="0"/>
                  <a:t>menggunakan</a:t>
                </a:r>
                <a:r>
                  <a:rPr lang="en-US" dirty="0" smtClean="0"/>
                  <a:t> model blended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konvensional</a:t>
                </a:r>
                <a:r>
                  <a:rPr lang="en-US" dirty="0" smtClean="0"/>
                  <a:t>?</a:t>
                </a:r>
                <a:endParaRPr lang="en-US" dirty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perbedaan</a:t>
                </a:r>
                <a:r>
                  <a:rPr lang="en-US" dirty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r>
                  <a:rPr lang="en-US" dirty="0"/>
                  <a:t> </a:t>
                </a:r>
                <a:r>
                  <a:rPr lang="en-US" dirty="0" err="1"/>
                  <a:t>siswa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err="1" smtClean="0"/>
                  <a:t>siswa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memiliki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aktivitas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tinggi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sedang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rendah</a:t>
                </a:r>
                <a:r>
                  <a:rPr lang="en-US" dirty="0" smtClean="0"/>
                  <a:t>?</a:t>
                </a:r>
                <a:endParaRPr lang="en-US" dirty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interaksi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smtClean="0"/>
                  <a:t>model </a:t>
                </a:r>
                <a:r>
                  <a:rPr lang="en-US" dirty="0" err="1"/>
                  <a:t>pembelajaran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 smtClean="0"/>
                  <a:t>aktivitas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terhadap</a:t>
                </a:r>
                <a:r>
                  <a:rPr lang="en-US" dirty="0" smtClean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r>
                  <a:rPr lang="en-US" dirty="0"/>
                  <a:t> </a:t>
                </a:r>
                <a:r>
                  <a:rPr lang="en-US" dirty="0" err="1"/>
                  <a:t>siswa</a:t>
                </a:r>
                <a:r>
                  <a:rPr lang="en-US" dirty="0"/>
                  <a:t>?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perlu</a:t>
                </a:r>
                <a:r>
                  <a:rPr lang="en-US" dirty="0"/>
                  <a:t>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uji</a:t>
                </a:r>
                <a:r>
                  <a:rPr lang="en-US" dirty="0"/>
                  <a:t> </a:t>
                </a:r>
                <a:r>
                  <a:rPr lang="en-US" dirty="0" err="1"/>
                  <a:t>lanjut</a:t>
                </a:r>
                <a:r>
                  <a:rPr lang="en-US" dirty="0"/>
                  <a:t> </a:t>
                </a:r>
                <a:r>
                  <a:rPr lang="en-US" dirty="0" err="1"/>
                  <a:t>pasca</a:t>
                </a:r>
                <a:r>
                  <a:rPr lang="en-US" dirty="0"/>
                  <a:t> </a:t>
                </a:r>
                <a:r>
                  <a:rPr lang="en-US" dirty="0" err="1"/>
                  <a:t>anava</a:t>
                </a:r>
                <a:r>
                  <a:rPr lang="en-US" dirty="0"/>
                  <a:t>? </a:t>
                </a:r>
                <a:r>
                  <a:rPr lang="en-US" dirty="0" err="1"/>
                  <a:t>Mengapa</a:t>
                </a:r>
                <a:r>
                  <a:rPr lang="en-US" dirty="0"/>
                  <a:t> ?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/>
                  <a:t>Rumuskan</a:t>
                </a:r>
                <a:r>
                  <a:rPr lang="en-US" dirty="0"/>
                  <a:t> </a:t>
                </a:r>
                <a:r>
                  <a:rPr lang="en-US" dirty="0" err="1"/>
                  <a:t>kesimpulan</a:t>
                </a:r>
                <a:r>
                  <a:rPr lang="en-US" dirty="0"/>
                  <a:t> </a:t>
                </a:r>
                <a:r>
                  <a:rPr lang="en-US" dirty="0" err="1"/>
                  <a:t>penelitiannya</a:t>
                </a:r>
                <a:r>
                  <a:rPr lang="en-US" dirty="0"/>
                  <a:t>!</a:t>
                </a:r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39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Yag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 2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disarakan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penelitiannya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 2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menyalahi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rumit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87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2800"/>
          </a:xfrm>
        </p:spPr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prasayarat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prasayarat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 2 </a:t>
            </a:r>
            <a:r>
              <a:rPr lang="en-US" dirty="0" err="1" smtClean="0"/>
              <a:t>jalan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58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7550" y="1193800"/>
            <a:ext cx="1042035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dirty="0" smtClean="0"/>
              <a:t>1. </a:t>
            </a:r>
            <a:r>
              <a:rPr lang="id-ID" sz="2200" b="1" dirty="0" smtClean="0"/>
              <a:t>Menentukan Formulasi Hipotesis</a:t>
            </a:r>
            <a:endParaRPr lang="id-ID" sz="2200" b="1" dirty="0"/>
          </a:p>
          <a:p>
            <a:r>
              <a:rPr lang="id-ID" sz="2200" dirty="0" smtClean="0"/>
              <a:t>Hipotesis </a:t>
            </a:r>
            <a:r>
              <a:rPr lang="id-ID" sz="2200" dirty="0"/>
              <a:t>Penelitian :</a:t>
            </a:r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I</a:t>
            </a:r>
          </a:p>
          <a:p>
            <a:r>
              <a:rPr lang="id-ID" sz="2200" dirty="0"/>
              <a:t>Ho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Tidak </a:t>
            </a:r>
            <a:r>
              <a:rPr lang="id-ID" sz="2200" dirty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/>
          </a:p>
          <a:p>
            <a:r>
              <a:rPr lang="id-ID" sz="2200" dirty="0"/>
              <a:t>Ha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2</a:t>
            </a:r>
          </a:p>
          <a:p>
            <a:r>
              <a:rPr lang="id-ID" sz="2200" dirty="0"/>
              <a:t>Ho	</a:t>
            </a:r>
            <a:r>
              <a:rPr lang="en-US" sz="2200" dirty="0" smtClean="0"/>
              <a:t>: </a:t>
            </a:r>
            <a:r>
              <a:rPr lang="id-ID" sz="2200" dirty="0" smtClean="0"/>
              <a:t>Tidak 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 smtClean="0"/>
              <a:t>Ha	:</a:t>
            </a:r>
            <a:r>
              <a:rPr lang="en-US" sz="2200" dirty="0" smtClean="0"/>
              <a:t> </a:t>
            </a:r>
            <a:r>
              <a:rPr lang="id-ID" sz="2200" dirty="0" smtClean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3</a:t>
            </a:r>
          </a:p>
          <a:p>
            <a:r>
              <a:rPr lang="id-ID" sz="2200" dirty="0"/>
              <a:t>Ho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Tidak </a:t>
            </a:r>
            <a:r>
              <a:rPr lang="id-ID" sz="2200" dirty="0"/>
              <a:t>ada interaksi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/>
          </a:p>
          <a:p>
            <a:r>
              <a:rPr lang="id-ID" sz="2200" dirty="0"/>
              <a:t>Ha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Ada </a:t>
            </a:r>
            <a:r>
              <a:rPr lang="id-ID" sz="2200" dirty="0"/>
              <a:t>interaksi antara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en-US" sz="2200" dirty="0" smtClean="0"/>
              <a:t> </a:t>
            </a:r>
            <a:endParaRPr lang="id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939800" y="241300"/>
            <a:ext cx="985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dirty="0" smtClean="0"/>
              <a:t>Langkah pengujian anava dua jalur dengan interaksi adalah sebagai berikut.</a:t>
            </a:r>
          </a:p>
        </p:txBody>
      </p:sp>
    </p:spTree>
    <p:extLst>
      <p:ext uri="{BB962C8B-B14F-4D97-AF65-F5344CB8AC3E}">
        <p14:creationId xmlns:p14="http://schemas.microsoft.com/office/powerpoint/2010/main" val="22033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46220" y="2932501"/>
                <a:ext cx="65151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>
                    <a:ea typeface="Cambria Math" panose="02040503050406030204" pitchFamily="18" charset="0"/>
                  </a:rPr>
                  <a:t>Keterangan</a:t>
                </a:r>
                <a:r>
                  <a:rPr lang="en-US" dirty="0" smtClean="0">
                    <a:ea typeface="Cambria Math" panose="02040503050406030204" pitchFamily="18" charset="0"/>
                  </a:rPr>
                  <a:t> :</a:t>
                </a:r>
              </a:p>
              <a:p>
                <a:r>
                  <a:rPr lang="en-US" dirty="0" err="1" smtClean="0">
                    <a:ea typeface="Cambria Math" panose="02040503050406030204" pitchFamily="18" charset="0"/>
                  </a:rPr>
                  <a:t>Banyaknya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tergantung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banyaknya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baris</a:t>
                </a:r>
                <a:endParaRPr lang="en-US" dirty="0" smtClean="0"/>
              </a:p>
              <a:p>
                <a:r>
                  <a:rPr lang="en-US" dirty="0" err="1" smtClean="0">
                    <a:ea typeface="Cambria Math" panose="02040503050406030204" pitchFamily="18" charset="0"/>
                  </a:rPr>
                  <a:t>Banyaknya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 smtClean="0"/>
                  <a:t> tergantung pada </a:t>
                </a:r>
                <a:r>
                  <a:rPr lang="en-US" dirty="0" err="1" smtClean="0"/>
                  <a:t>banyaknya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kolom</a:t>
                </a:r>
                <a:endParaRPr lang="en-US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20" y="2932501"/>
                <a:ext cx="6515100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748" t="-304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46220" y="579549"/>
                <a:ext cx="5151549" cy="239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Hipotesis </a:t>
                </a:r>
                <a:r>
                  <a:rPr lang="en-US" dirty="0" err="1" smtClean="0"/>
                  <a:t>statistik</a:t>
                </a:r>
                <a:r>
                  <a:rPr lang="en-US" dirty="0" smtClean="0"/>
                  <a:t>:</a:t>
                </a:r>
              </a:p>
              <a:p>
                <a:pPr marL="342900" indent="-342900">
                  <a:buAutoNum type="alphaL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=…=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sekurang-kurangnya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satu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eriod" startAt="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=…=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sekurang-kurangnya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dirty="0"/>
              </a:p>
              <a:p>
                <a:pPr marL="342900" indent="-342900">
                  <a:buFont typeface="+mj-lt"/>
                  <a:buAutoNum type="alphaLcPeriod" startAt="3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=…=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sekurang-kurangnya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220" y="579549"/>
                <a:ext cx="5151549" cy="2397579"/>
              </a:xfrm>
              <a:prstGeom prst="rect">
                <a:avLst/>
              </a:prstGeom>
              <a:blipFill rotWithShape="0">
                <a:blip r:embed="rId3"/>
                <a:stretch>
                  <a:fillRect l="-947" t="-152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01700" y="1176126"/>
                <a:ext cx="10591800" cy="38021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lvl="0" indent="-45720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rabicPeriod" startAt="2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Menentukan taraf nyata (signifikansi) dan F tabel:</a:t>
                </a:r>
                <a:endParaRPr lang="id-ID" sz="2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Taraf nyata (</a:t>
                </a:r>
                <a14:m>
                  <m:oMath xmlns:m="http://schemas.openxmlformats.org/officeDocument/2006/math">
                    <m:r>
                      <a:rPr lang="id-ID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id-ID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dan F tabel ditentukan dengan derajat pembilang dan penyebut masing-masing:</a:t>
                </a:r>
                <a:endParaRPr lang="id-ID" sz="2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baris : v1 = b -1 dan v2 = </a:t>
                </a:r>
                <a:r>
                  <a:rPr lang="en-US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N-</a:t>
                </a: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kb  </a:t>
                </a: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kolom : v1 = k – 1 dan v2 = </a:t>
                </a:r>
                <a:r>
                  <a:rPr lang="en-US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N-</a:t>
                </a: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kb </a:t>
                </a: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interaksi : v1 = (k -1)(b-1) dan v2 = </a:t>
                </a:r>
                <a:r>
                  <a:rPr lang="en-US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N-</a:t>
                </a: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kb</a:t>
                </a:r>
                <a:endParaRPr lang="en-US" sz="2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457200" lvl="0" indent="-457200">
                  <a:buFont typeface="+mj-lt"/>
                  <a:buAutoNum type="arabicPeriod" startAt="3"/>
                </a:pPr>
                <a:r>
                  <a:rPr lang="id-ID" sz="2200" dirty="0" smtClean="0"/>
                  <a:t>Menentukan kriteria pengujian</a:t>
                </a:r>
              </a:p>
              <a:p>
                <a:pPr marL="723900" indent="-279400">
                  <a:buFont typeface="+mj-lt"/>
                  <a:buAutoNum type="alphaLcPeriod"/>
                </a:pPr>
                <a:r>
                  <a:rPr lang="id-ID" sz="2200" dirty="0" smtClean="0"/>
                  <a:t>Ho </a:t>
                </a:r>
                <a:r>
                  <a:rPr lang="id-ID" sz="2200" dirty="0"/>
                  <a:t>diterima apabila Fhitung </a:t>
                </a:r>
                <a:r>
                  <a:rPr lang="id-ID" sz="2200" dirty="0">
                    <a:sym typeface="Symbol" panose="05050102010706020507" pitchFamily="18" charset="2"/>
                  </a:rPr>
                  <a:t></a:t>
                </a:r>
                <a:r>
                  <a:rPr lang="id-ID" sz="2200" dirty="0"/>
                  <a:t> Ftabel</a:t>
                </a:r>
              </a:p>
              <a:p>
                <a:pPr marL="723900" indent="-279400">
                  <a:buFont typeface="+mj-lt"/>
                  <a:buAutoNum type="alphaLcPeriod"/>
                </a:pPr>
                <a:r>
                  <a:rPr lang="id-ID" sz="2200" dirty="0"/>
                  <a:t>Ho ditolak apabila Fhitung &gt; Ftabel</a:t>
                </a:r>
              </a:p>
              <a:p>
                <a:pPr lvl="1" algn="just">
                  <a:lnSpc>
                    <a:spcPct val="115000"/>
                  </a:lnSpc>
                  <a:spcAft>
                    <a:spcPts val="0"/>
                  </a:spcAft>
                </a:pP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700" y="1176126"/>
                <a:ext cx="10591800" cy="3802195"/>
              </a:xfrm>
              <a:prstGeom prst="rect">
                <a:avLst/>
              </a:prstGeom>
              <a:blipFill rotWithShape="0">
                <a:blip r:embed="rId2"/>
                <a:stretch>
                  <a:fillRect l="-691" t="-641" r="-74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44600" y="5156200"/>
            <a:ext cx="538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:</a:t>
            </a:r>
          </a:p>
          <a:p>
            <a:r>
              <a:rPr lang="en-US" dirty="0" smtClean="0"/>
              <a:t>N=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892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2800"/>
          </a:xfrm>
        </p:spPr>
        <p:txBody>
          <a:bodyPr/>
          <a:lstStyle/>
          <a:p>
            <a:r>
              <a:rPr lang="en-US" dirty="0" err="1" smtClean="0"/>
              <a:t>Komputasi</a:t>
            </a:r>
            <a:r>
              <a:rPr lang="en-US" dirty="0" smtClean="0"/>
              <a:t>: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11301"/>
                <a:ext cx="8596668" cy="4530062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banyaknya</a:t>
                </a:r>
                <a:r>
                  <a:rPr lang="en-US" dirty="0" smtClean="0"/>
                  <a:t> data </a:t>
                </a:r>
                <a:r>
                  <a:rPr lang="en-US" dirty="0" err="1" smtClean="0"/>
                  <a:t>amatan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frekuensi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harmonic </a:t>
                </a:r>
                <a:r>
                  <a:rPr lang="en-US" dirty="0" err="1" smtClean="0"/>
                  <a:t>frekuensi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seluruh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𝑏𝑘</m:t>
                        </m:r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sz="22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/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den>
                    </m:f>
                  </m:oMath>
                </a14:m>
                <a:endParaRPr lang="en-US" sz="220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banyaknya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seluruh</a:t>
                </a:r>
                <a:r>
                  <a:rPr lang="en-US" dirty="0" smtClean="0"/>
                  <a:t> data </a:t>
                </a:r>
                <a:r>
                  <a:rPr lang="en-US" dirty="0" err="1" smtClean="0"/>
                  <a:t>amatan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𝑖𝑗𝑘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𝑖𝑗𝑘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kuadrat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deviasai</a:t>
                </a:r>
                <a:r>
                  <a:rPr lang="en-US" dirty="0" smtClean="0"/>
                  <a:t> data </a:t>
                </a:r>
                <a:r>
                  <a:rPr lang="en-US" dirty="0" err="1" smtClean="0"/>
                  <a:t>amatan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dirty="0" smtClean="0"/>
                  <a:t>=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baris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dirty="0"/>
                  <a:t>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rerata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 smtClean="0"/>
                  <a:t>kolom</a:t>
                </a:r>
                <a:r>
                  <a:rPr lang="en-US" dirty="0" smtClean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smtClean="0"/>
                  <a:t>j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brk m:alnAt="7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dirty="0"/>
                  <a:t>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rerata</a:t>
                </a:r>
                <a:r>
                  <a:rPr lang="en-US" dirty="0"/>
                  <a:t> </a:t>
                </a:r>
                <a:r>
                  <a:rPr lang="en-US" dirty="0" err="1" smtClean="0"/>
                  <a:t>semua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nary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𝑆𝑆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11301"/>
                <a:ext cx="8596668" cy="4530062"/>
              </a:xfrm>
              <a:blipFill rotWithShape="0">
                <a:blip r:embed="rId2"/>
                <a:stretch>
                  <a:fillRect l="-71" t="-1077" b="-1009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22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939800"/>
                <a:ext cx="3577166" cy="549308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(1)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𝑏𝑘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(2)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𝑆𝑆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(3)=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(4)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(5)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brk m:alnAt="7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/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acc>
                          </m:e>
                        </m:nary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Jumlah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kuadrat</a:t>
                </a:r>
                <a:endParaRPr lang="en-US" dirty="0" smtClean="0"/>
              </a:p>
              <a:p>
                <a:r>
                  <a:rPr lang="en-US" dirty="0" smtClean="0"/>
                  <a:t>JKB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 smtClean="0"/>
                  <a:t> {(3)-(1)}</a:t>
                </a:r>
              </a:p>
              <a:p>
                <a:r>
                  <a:rPr lang="en-US" dirty="0" smtClean="0"/>
                  <a:t>JKK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{(4)-(</a:t>
                </a:r>
                <a:r>
                  <a:rPr lang="en-US" dirty="0"/>
                  <a:t>1</a:t>
                </a:r>
                <a:r>
                  <a:rPr lang="en-US" dirty="0" smtClean="0"/>
                  <a:t>)}</a:t>
                </a:r>
              </a:p>
              <a:p>
                <a:r>
                  <a:rPr lang="en-US" dirty="0" smtClean="0"/>
                  <a:t>JKI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{(1) + (5) - (3) – (4)}</a:t>
                </a:r>
              </a:p>
              <a:p>
                <a:r>
                  <a:rPr lang="en-US" dirty="0" smtClean="0"/>
                  <a:t>JKE = (2)</a:t>
                </a:r>
              </a:p>
              <a:p>
                <a:r>
                  <a:rPr lang="en-US" dirty="0" smtClean="0"/>
                  <a:t>JKT = </a:t>
                </a:r>
                <a:r>
                  <a:rPr lang="en-US" dirty="0" smtClean="0"/>
                  <a:t>JKB </a:t>
                </a:r>
                <a:r>
                  <a:rPr lang="en-US" dirty="0" smtClean="0"/>
                  <a:t>+ </a:t>
                </a:r>
                <a:r>
                  <a:rPr lang="en-US" dirty="0" smtClean="0"/>
                  <a:t>JKK </a:t>
                </a:r>
                <a:r>
                  <a:rPr lang="en-US" dirty="0" smtClean="0"/>
                  <a:t>+ JKI + JKE</a:t>
                </a:r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939800"/>
                <a:ext cx="3577166" cy="5493083"/>
              </a:xfrm>
              <a:blipFill rotWithShape="0">
                <a:blip r:embed="rId2"/>
                <a:stretch>
                  <a:fillRect l="-1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623873" y="978079"/>
            <a:ext cx="426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endParaRPr lang="en-US" dirty="0" smtClean="0"/>
          </a:p>
          <a:p>
            <a:r>
              <a:rPr lang="en-US" dirty="0" err="1" smtClean="0"/>
              <a:t>dkB</a:t>
            </a:r>
            <a:r>
              <a:rPr lang="en-US" dirty="0" smtClean="0"/>
              <a:t> =  b – 1</a:t>
            </a:r>
          </a:p>
          <a:p>
            <a:r>
              <a:rPr lang="en-US" dirty="0" err="1" smtClean="0"/>
              <a:t>dkK</a:t>
            </a:r>
            <a:r>
              <a:rPr lang="en-US" dirty="0" smtClean="0"/>
              <a:t> = k – 1</a:t>
            </a:r>
          </a:p>
          <a:p>
            <a:r>
              <a:rPr lang="en-US" dirty="0" err="1" smtClean="0"/>
              <a:t>dkI</a:t>
            </a:r>
            <a:r>
              <a:rPr lang="en-US" dirty="0" smtClean="0"/>
              <a:t> = (b-1)(k-1)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k</a:t>
            </a:r>
            <a:r>
              <a:rPr lang="en-US" dirty="0" smtClean="0"/>
              <a:t> T = N – 1</a:t>
            </a:r>
          </a:p>
          <a:p>
            <a:r>
              <a:rPr lang="en-US" dirty="0" err="1" smtClean="0"/>
              <a:t>dkE</a:t>
            </a:r>
            <a:r>
              <a:rPr lang="en-US" dirty="0" smtClean="0"/>
              <a:t>  = N - </a:t>
            </a:r>
            <a:r>
              <a:rPr lang="en-US" dirty="0" err="1" smtClean="0"/>
              <a:t>bk</a:t>
            </a:r>
            <a:r>
              <a:rPr lang="en-US" dirty="0" smtClean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23873" y="2973165"/>
                <a:ext cx="4267200" cy="2773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Rerata </a:t>
                </a:r>
                <a:r>
                  <a:rPr lang="en-US" dirty="0" err="1" smtClean="0"/>
                  <a:t>kuadrat</a:t>
                </a:r>
                <a:r>
                  <a:rPr lang="en-US" dirty="0" smtClean="0"/>
                  <a:t>: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𝑅𝐾𝐵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𝑑𝑘𝐵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𝑅𝐾𝐾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𝐽𝐾𝐾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𝑑𝑘𝐾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𝑅𝐾𝐼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𝑑𝑘𝐼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𝑅𝐾𝐸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𝐽𝐾𝐸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𝑑𝑘𝐸</m:t>
                        </m:r>
                      </m:den>
                    </m:f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873" y="2973165"/>
                <a:ext cx="4267200" cy="2773580"/>
              </a:xfrm>
              <a:prstGeom prst="rect">
                <a:avLst/>
              </a:prstGeom>
              <a:blipFill rotWithShape="0">
                <a:blip r:embed="rId3"/>
                <a:stretch>
                  <a:fillRect l="-1286" t="-153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587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9863666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/>
                  <a:t>Statistik </a:t>
                </a:r>
                <a:r>
                  <a:rPr lang="en-US" b="1" dirty="0" err="1" smtClean="0"/>
                  <a:t>Uji</a:t>
                </a:r>
                <a:r>
                  <a:rPr lang="en-US" b="1" dirty="0" smtClean="0"/>
                  <a:t> : </a:t>
                </a:r>
              </a:p>
              <a:p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hipotesis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pertama</a:t>
                </a:r>
                <a:r>
                  <a:rPr lang="en-US" dirty="0" smtClean="0"/>
                  <a:t> :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𝑅𝐾𝐵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</m:den>
                    </m:f>
                  </m:oMath>
                </a14:m>
                <a:r>
                  <a:rPr lang="en-US" dirty="0" smtClean="0"/>
                  <a:t> , </a:t>
                </a:r>
                <a:r>
                  <a:rPr lang="en-US" dirty="0" err="1" smtClean="0"/>
                  <a:t>derajat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kebebasan</a:t>
                </a:r>
                <a:r>
                  <a:rPr lang="en-US" dirty="0" smtClean="0"/>
                  <a:t> v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= b – 1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v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= N – </a:t>
                </a:r>
                <a:r>
                  <a:rPr lang="en-US" dirty="0" err="1" smtClean="0"/>
                  <a:t>bk</a:t>
                </a:r>
                <a:endParaRPr lang="en-US" dirty="0" smtClean="0"/>
              </a:p>
              <a:p>
                <a:r>
                  <a:rPr lang="en-US" dirty="0"/>
                  <a:t>Untuk </a:t>
                </a:r>
                <a:r>
                  <a:rPr lang="en-US" dirty="0" err="1"/>
                  <a:t>hipotesis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 :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𝑅𝐾𝐸</m:t>
                        </m:r>
                      </m:den>
                    </m:f>
                  </m:oMath>
                </a14:m>
                <a:r>
                  <a:rPr lang="en-US" dirty="0"/>
                  <a:t> , </a:t>
                </a:r>
                <a:r>
                  <a:rPr lang="en-US" dirty="0" err="1"/>
                  <a:t>derajat</a:t>
                </a:r>
                <a:r>
                  <a:rPr lang="en-US" dirty="0"/>
                  <a:t> </a:t>
                </a:r>
                <a:r>
                  <a:rPr lang="en-US" dirty="0" err="1"/>
                  <a:t>kebebasan</a:t>
                </a:r>
                <a:r>
                  <a:rPr lang="en-US" dirty="0"/>
                  <a:t> v</a:t>
                </a:r>
                <a:r>
                  <a:rPr lang="en-US" baseline="-25000" dirty="0"/>
                  <a:t>1</a:t>
                </a:r>
                <a:r>
                  <a:rPr lang="en-US" dirty="0"/>
                  <a:t> = </a:t>
                </a:r>
                <a:r>
                  <a:rPr lang="en-US" dirty="0" smtClean="0"/>
                  <a:t>k </a:t>
                </a:r>
                <a:r>
                  <a:rPr lang="en-US" dirty="0"/>
                  <a:t>– 1 </a:t>
                </a:r>
                <a:r>
                  <a:rPr lang="en-US" dirty="0" err="1"/>
                  <a:t>dan</a:t>
                </a:r>
                <a:r>
                  <a:rPr lang="en-US" dirty="0"/>
                  <a:t> v</a:t>
                </a:r>
                <a:r>
                  <a:rPr lang="en-US" baseline="-25000" dirty="0"/>
                  <a:t>2</a:t>
                </a:r>
                <a:r>
                  <a:rPr lang="en-US" dirty="0"/>
                  <a:t> = N – </a:t>
                </a:r>
                <a:r>
                  <a:rPr lang="en-US" dirty="0" err="1"/>
                  <a:t>bk</a:t>
                </a:r>
                <a:endParaRPr lang="en-US" dirty="0"/>
              </a:p>
              <a:p>
                <a:r>
                  <a:rPr lang="en-US" dirty="0"/>
                  <a:t>Untuk </a:t>
                </a:r>
                <a:r>
                  <a:rPr lang="en-US" dirty="0" err="1"/>
                  <a:t>hipotesis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 :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𝑅𝐾𝐸</m:t>
                        </m:r>
                      </m:den>
                    </m:f>
                  </m:oMath>
                </a14:m>
                <a:r>
                  <a:rPr lang="en-US" dirty="0"/>
                  <a:t> , </a:t>
                </a:r>
                <a:r>
                  <a:rPr lang="en-US" dirty="0" err="1"/>
                  <a:t>derajat</a:t>
                </a:r>
                <a:r>
                  <a:rPr lang="en-US" dirty="0"/>
                  <a:t> </a:t>
                </a:r>
                <a:r>
                  <a:rPr lang="en-US" dirty="0" err="1"/>
                  <a:t>kebebasan</a:t>
                </a:r>
                <a:r>
                  <a:rPr lang="en-US" dirty="0"/>
                  <a:t> v</a:t>
                </a:r>
                <a:r>
                  <a:rPr lang="en-US" baseline="-25000" dirty="0"/>
                  <a:t>1</a:t>
                </a:r>
                <a:r>
                  <a:rPr lang="en-US" dirty="0"/>
                  <a:t> = </a:t>
                </a:r>
                <a:r>
                  <a:rPr lang="en-US" dirty="0" smtClean="0"/>
                  <a:t>(b–1)(k-1) </a:t>
                </a:r>
                <a:r>
                  <a:rPr lang="en-US" dirty="0" err="1"/>
                  <a:t>dan</a:t>
                </a:r>
                <a:r>
                  <a:rPr lang="en-US" dirty="0"/>
                  <a:t> v</a:t>
                </a:r>
                <a:r>
                  <a:rPr lang="en-US" baseline="-25000" dirty="0"/>
                  <a:t>2</a:t>
                </a:r>
                <a:r>
                  <a:rPr lang="en-US" dirty="0"/>
                  <a:t> = N – </a:t>
                </a:r>
                <a:r>
                  <a:rPr lang="en-US" dirty="0" err="1"/>
                  <a:t>bk</a:t>
                </a:r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9863666" cy="3880773"/>
              </a:xfrm>
              <a:blipFill rotWithShape="0">
                <a:blip r:embed="rId2"/>
                <a:stretch>
                  <a:fillRect l="-494" t="-94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49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642</TotalTime>
  <Words>791</Words>
  <Application>Microsoft Office PowerPoint</Application>
  <PresentationFormat>Widescreen</PresentationFormat>
  <Paragraphs>281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 Math</vt:lpstr>
      <vt:lpstr>Symbol</vt:lpstr>
      <vt:lpstr>Times New Roman</vt:lpstr>
      <vt:lpstr>Trebuchet MS</vt:lpstr>
      <vt:lpstr>Wingdings</vt:lpstr>
      <vt:lpstr>Wingdings 3</vt:lpstr>
      <vt:lpstr>Facet</vt:lpstr>
      <vt:lpstr>Anava 2 Jalan  (Sel Tak Sama)</vt:lpstr>
      <vt:lpstr>Pengantar</vt:lpstr>
      <vt:lpstr>Tujuan dan prasayarat</vt:lpstr>
      <vt:lpstr>PowerPoint Presentation</vt:lpstr>
      <vt:lpstr>PowerPoint Presentation</vt:lpstr>
      <vt:lpstr>PowerPoint Presentation</vt:lpstr>
      <vt:lpstr>Komputasi:</vt:lpstr>
      <vt:lpstr>PowerPoint Presentation</vt:lpstr>
      <vt:lpstr>PowerPoint Presentation</vt:lpstr>
      <vt:lpstr>Contoh :</vt:lpstr>
      <vt:lpstr>Pembahasan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Anava 2 Jalan  (Sel Tak Sama)</dc:title>
  <dc:creator>Aspire-4730z</dc:creator>
  <cp:lastModifiedBy>Amalia</cp:lastModifiedBy>
  <cp:revision>39</cp:revision>
  <dcterms:created xsi:type="dcterms:W3CDTF">2021-12-01T00:10:43Z</dcterms:created>
  <dcterms:modified xsi:type="dcterms:W3CDTF">2023-12-13T01:51:52Z</dcterms:modified>
</cp:coreProperties>
</file>