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75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69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002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09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51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68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8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80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0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5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02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13">
            <a:extLst>
              <a:ext uri="{FF2B5EF4-FFF2-40B4-BE49-F238E27FC236}">
                <a16:creationId xmlns:a16="http://schemas.microsoft.com/office/drawing/2014/main" id="{FFD786ED-36F2-4456-8CF1-2DED481EFC80}"/>
              </a:ext>
            </a:extLst>
          </p:cNvPr>
          <p:cNvSpPr/>
          <p:nvPr userDrawn="1"/>
        </p:nvSpPr>
        <p:spPr>
          <a:xfrm>
            <a:off x="0" y="69279"/>
            <a:ext cx="1676400" cy="448293"/>
          </a:xfrm>
          <a:custGeom>
            <a:avLst/>
            <a:gdLst/>
            <a:ahLst/>
            <a:cxnLst/>
            <a:rect l="l" t="t" r="r" b="b"/>
            <a:pathLst>
              <a:path w="2731623" h="1134540">
                <a:moveTo>
                  <a:pt x="0" y="0"/>
                </a:moveTo>
                <a:lnTo>
                  <a:pt x="2731623" y="0"/>
                </a:lnTo>
                <a:lnTo>
                  <a:pt x="2731623" y="1134540"/>
                </a:lnTo>
                <a:lnTo>
                  <a:pt x="0" y="1134540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en-ID" sz="9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9BC718F-7342-4D8C-99BD-20A69856DE9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658100" y="29891"/>
            <a:ext cx="1371600" cy="48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581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9365C1E-D9F8-AE4D-969B-371AF595B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" y="18722"/>
            <a:ext cx="9144000" cy="683927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0943" y="5050971"/>
            <a:ext cx="4191000" cy="1258388"/>
          </a:xfrm>
          <a:solidFill>
            <a:schemeClr val="bg1"/>
          </a:solidFill>
        </p:spPr>
        <p:txBody>
          <a:bodyPr/>
          <a:lstStyle/>
          <a:p>
            <a:r>
              <a:rPr dirty="0" err="1"/>
              <a:t>Implementasi</a:t>
            </a:r>
            <a:r>
              <a:rPr dirty="0"/>
              <a:t> Background Process pada </a:t>
            </a:r>
            <a:r>
              <a:rPr dirty="0" err="1"/>
              <a:t>Aplikasi</a:t>
            </a:r>
            <a:r>
              <a:rPr dirty="0"/>
              <a:t> Mobile</a:t>
            </a:r>
          </a:p>
          <a:p>
            <a:r>
              <a:rPr dirty="0" err="1"/>
              <a:t>Pertemuan</a:t>
            </a:r>
            <a:r>
              <a:rPr dirty="0"/>
              <a:t> 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Eksekusi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Android:</a:t>
            </a:r>
          </a:p>
          <a:p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ketat</a:t>
            </a:r>
            <a:r>
              <a:rPr lang="en-US" dirty="0"/>
              <a:t> pada background service </a:t>
            </a:r>
            <a:r>
              <a:rPr lang="en-US" dirty="0" err="1"/>
              <a:t>setelah</a:t>
            </a:r>
            <a:r>
              <a:rPr lang="en-US" dirty="0"/>
              <a:t> Android 8 (Oreo).</a:t>
            </a:r>
          </a:p>
          <a:p>
            <a:r>
              <a:rPr lang="en-US" dirty="0" err="1"/>
              <a:t>Membutuhkan</a:t>
            </a:r>
            <a:r>
              <a:rPr lang="en-US" dirty="0"/>
              <a:t> Foreground Service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iOS:</a:t>
            </a:r>
          </a:p>
          <a:p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(</a:t>
            </a:r>
            <a:r>
              <a:rPr lang="en-US" i="1" dirty="0"/>
              <a:t>Background Modes → Location updates</a:t>
            </a:r>
            <a:r>
              <a:rPr lang="en-US" dirty="0"/>
              <a:t>).</a:t>
            </a:r>
          </a:p>
          <a:p>
            <a:r>
              <a:rPr lang="en-US" dirty="0"/>
              <a:t>iOS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ketat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yang </a:t>
            </a:r>
            <a:r>
              <a:rPr lang="en-US" dirty="0" err="1"/>
              <a:t>berkelanjutan</a:t>
            </a:r>
            <a:r>
              <a:rPr lang="en-US" dirty="0"/>
              <a:t>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</a:t>
            </a:r>
            <a:r>
              <a:rPr lang="en-US" dirty="0" err="1"/>
              <a:t>Gunakan</a:t>
            </a:r>
            <a:r>
              <a:rPr lang="en-US" dirty="0"/>
              <a:t> Foreground Service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tracking real-time.</a:t>
            </a:r>
          </a:p>
          <a:p>
            <a:r>
              <a:rPr lang="en-US" dirty="0"/>
              <a:t>2. Hemat </a:t>
            </a:r>
            <a:r>
              <a:rPr lang="en-US" dirty="0" err="1"/>
              <a:t>baterai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interval update</a:t>
            </a:r>
          </a:p>
          <a:p>
            <a:r>
              <a:rPr lang="en-US" dirty="0"/>
              <a:t>3. </a:t>
            </a:r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disetujui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.</a:t>
            </a:r>
          </a:p>
          <a:p>
            <a:r>
              <a:rPr lang="en-US" dirty="0"/>
              <a:t>4.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notifikasi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transparansi</a:t>
            </a:r>
            <a:r>
              <a:rPr lang="en-US" dirty="0"/>
              <a:t> (privacy compliance).</a:t>
            </a:r>
          </a:p>
          <a:p>
            <a:r>
              <a:rPr lang="en-US" dirty="0"/>
              <a:t>5. Hindari </a:t>
            </a:r>
            <a:r>
              <a:rPr lang="en-US" dirty="0" err="1"/>
              <a:t>pemanggilan</a:t>
            </a:r>
            <a:r>
              <a:rPr lang="en-US" dirty="0"/>
              <a:t> API </a:t>
            </a:r>
            <a:r>
              <a:rPr lang="en-US" dirty="0" err="1"/>
              <a:t>berlebihan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Kasus:</a:t>
            </a:r>
          </a:p>
          <a:p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absensi</a:t>
            </a:r>
            <a:r>
              <a:rPr lang="en-US" dirty="0"/>
              <a:t> </a:t>
            </a:r>
            <a:r>
              <a:rPr lang="en-US" dirty="0" err="1"/>
              <a:t>kampus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notifikasi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area </a:t>
            </a:r>
            <a:r>
              <a:rPr lang="en-US" dirty="0" err="1"/>
              <a:t>kampus</a:t>
            </a:r>
            <a:r>
              <a:rPr lang="en-US" dirty="0"/>
              <a:t> (radius 100 meter).</a:t>
            </a:r>
          </a:p>
          <a:p>
            <a:endParaRPr lang="en-US" dirty="0"/>
          </a:p>
          <a:p>
            <a:r>
              <a:rPr lang="en-US" dirty="0"/>
              <a:t>Solusi:</a:t>
            </a:r>
          </a:p>
          <a:p>
            <a:r>
              <a:rPr lang="en-US" dirty="0"/>
              <a:t>1.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geofence_service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Membuat</a:t>
            </a:r>
            <a:r>
              <a:rPr lang="en-US" dirty="0"/>
              <a:t> area geofence di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koordinat</a:t>
            </a:r>
            <a:r>
              <a:rPr lang="en-US" dirty="0"/>
              <a:t> </a:t>
            </a:r>
            <a:r>
              <a:rPr lang="en-US" dirty="0" err="1"/>
              <a:t>kampus</a:t>
            </a:r>
            <a:endParaRPr lang="en-US" dirty="0"/>
          </a:p>
          <a:p>
            <a:r>
              <a:rPr lang="en-US" dirty="0"/>
              <a:t>3. Service </a:t>
            </a:r>
            <a:r>
              <a:rPr lang="en-US" dirty="0" err="1"/>
              <a:t>melakukan</a:t>
            </a:r>
            <a:r>
              <a:rPr lang="en-US" dirty="0"/>
              <a:t> monitoring di background</a:t>
            </a:r>
          </a:p>
          <a:p>
            <a:r>
              <a:rPr lang="en-US" dirty="0"/>
              <a:t>4. Jika </a:t>
            </a:r>
            <a:r>
              <a:rPr lang="en-US" dirty="0" err="1"/>
              <a:t>masuk</a:t>
            </a:r>
            <a:r>
              <a:rPr lang="en-US" dirty="0"/>
              <a:t> radius 100m → </a:t>
            </a:r>
            <a:r>
              <a:rPr lang="en-US" dirty="0" err="1"/>
              <a:t>notifikasi</a:t>
            </a:r>
            <a:r>
              <a:rPr lang="en-US" dirty="0"/>
              <a:t> “Anda </a:t>
            </a:r>
            <a:r>
              <a:rPr lang="en-US" dirty="0" err="1"/>
              <a:t>memasuki</a:t>
            </a:r>
            <a:r>
              <a:rPr lang="en-US" dirty="0"/>
              <a:t> area </a:t>
            </a:r>
            <a:r>
              <a:rPr lang="en-US" dirty="0" err="1"/>
              <a:t>kampus</a:t>
            </a:r>
            <a:r>
              <a:rPr lang="en-US" dirty="0"/>
              <a:t>”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Tugas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796143"/>
            <a:ext cx="7290055" cy="4513217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Background Geofencing Flutter</a:t>
            </a:r>
          </a:p>
          <a:p>
            <a:r>
              <a:rPr lang="en-US" dirty="0" err="1"/>
              <a:t>Ketentuan</a:t>
            </a:r>
            <a:endParaRPr lang="en-US" dirty="0"/>
          </a:p>
          <a:p>
            <a:r>
              <a:rPr lang="en-US" dirty="0"/>
              <a:t>1.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Flutter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geofencing background.</a:t>
            </a:r>
          </a:p>
          <a:p>
            <a:r>
              <a:rPr lang="en-US" dirty="0"/>
              <a:t>2. </a:t>
            </a:r>
            <a:r>
              <a:rPr lang="en-US" dirty="0" err="1"/>
              <a:t>Gunakan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plugin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r>
              <a:rPr lang="en-US" dirty="0"/>
              <a:t>	</a:t>
            </a:r>
            <a:r>
              <a:rPr lang="en-US" dirty="0" err="1"/>
              <a:t>geofence_service</a:t>
            </a:r>
            <a:endParaRPr lang="en-US" dirty="0"/>
          </a:p>
          <a:p>
            <a:r>
              <a:rPr lang="en-US" dirty="0"/>
              <a:t>	geolocator + </a:t>
            </a:r>
            <a:r>
              <a:rPr lang="en-US" dirty="0" err="1"/>
              <a:t>flutter_background_service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Buat</a:t>
            </a:r>
            <a:r>
              <a:rPr lang="en-US" dirty="0"/>
              <a:t> geofence radius 100 meter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yang Anda </a:t>
            </a:r>
            <a:r>
              <a:rPr lang="en-US" dirty="0" err="1"/>
              <a:t>tentukan</a:t>
            </a:r>
            <a:r>
              <a:rPr lang="en-US" dirty="0"/>
              <a:t>.</a:t>
            </a:r>
          </a:p>
          <a:p>
            <a:r>
              <a:rPr lang="en-US" dirty="0"/>
              <a:t>4. </a:t>
            </a:r>
            <a:r>
              <a:rPr lang="en-US" dirty="0" err="1"/>
              <a:t>Tampilkan</a:t>
            </a:r>
            <a:r>
              <a:rPr lang="en-US" dirty="0"/>
              <a:t> </a:t>
            </a:r>
            <a:r>
              <a:rPr lang="en-US" dirty="0" err="1"/>
              <a:t>notifikasi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:</a:t>
            </a:r>
          </a:p>
          <a:p>
            <a:r>
              <a:rPr lang="en-US" dirty="0"/>
              <a:t>	user </a:t>
            </a:r>
            <a:r>
              <a:rPr lang="en-US" dirty="0" err="1"/>
              <a:t>memasuki</a:t>
            </a:r>
            <a:r>
              <a:rPr lang="en-US" dirty="0"/>
              <a:t> area</a:t>
            </a:r>
          </a:p>
          <a:p>
            <a:r>
              <a:rPr lang="en-US" dirty="0"/>
              <a:t>	user </a:t>
            </a:r>
            <a:r>
              <a:rPr lang="en-US" dirty="0" err="1"/>
              <a:t>keluar</a:t>
            </a:r>
            <a:r>
              <a:rPr lang="en-US" dirty="0"/>
              <a:t> area</a:t>
            </a:r>
          </a:p>
          <a:p>
            <a:r>
              <a:rPr lang="en-US" dirty="0"/>
              <a:t>5. </a:t>
            </a:r>
            <a:r>
              <a:rPr lang="en-US" dirty="0" err="1"/>
              <a:t>Kumpulkan</a:t>
            </a:r>
            <a:r>
              <a:rPr lang="en-US" dirty="0"/>
              <a:t>:</a:t>
            </a:r>
          </a:p>
          <a:p>
            <a:r>
              <a:rPr lang="en-US" dirty="0"/>
              <a:t>	Source code</a:t>
            </a:r>
          </a:p>
          <a:p>
            <a:r>
              <a:rPr lang="en-US" dirty="0"/>
              <a:t>	Screenshot </a:t>
            </a:r>
            <a:r>
              <a:rPr lang="en-US" dirty="0" err="1"/>
              <a:t>izin</a:t>
            </a:r>
            <a:r>
              <a:rPr lang="en-US" dirty="0"/>
              <a:t> background</a:t>
            </a:r>
          </a:p>
          <a:p>
            <a:r>
              <a:rPr lang="en-US" dirty="0"/>
              <a:t>	Video demo 30–60 </a:t>
            </a:r>
            <a:r>
              <a:rPr lang="en-US" dirty="0" err="1"/>
              <a:t>detik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35345" y="2445614"/>
            <a:ext cx="4673311" cy="1884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29"/>
              </a:lnSpc>
            </a:pPr>
            <a:r>
              <a:rPr lang="en-US" sz="8424" b="1">
                <a:solidFill>
                  <a:srgbClr val="0E2F5F"/>
                </a:solidFill>
                <a:latin typeface="Barlow Condensed Heavy"/>
                <a:ea typeface="Barlow Condensed Heavy"/>
                <a:cs typeface="Barlow Condensed Heavy"/>
                <a:sym typeface="Barlow Condensed Heavy"/>
              </a:rPr>
              <a:t>THANK YOU!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1712304" y="320923"/>
            <a:ext cx="5719392" cy="1419745"/>
            <a:chOff x="0" y="0"/>
            <a:chExt cx="3012684" cy="74784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012684" cy="747849"/>
            </a:xfrm>
            <a:custGeom>
              <a:avLst/>
              <a:gdLst/>
              <a:ahLst/>
              <a:cxnLst/>
              <a:rect l="l" t="t" r="r" b="b"/>
              <a:pathLst>
                <a:path w="3012684" h="747849">
                  <a:moveTo>
                    <a:pt x="39932" y="0"/>
                  </a:moveTo>
                  <a:lnTo>
                    <a:pt x="2972752" y="0"/>
                  </a:lnTo>
                  <a:cubicBezTo>
                    <a:pt x="2994806" y="0"/>
                    <a:pt x="3012684" y="17878"/>
                    <a:pt x="3012684" y="39932"/>
                  </a:cubicBezTo>
                  <a:lnTo>
                    <a:pt x="3012684" y="707917"/>
                  </a:lnTo>
                  <a:cubicBezTo>
                    <a:pt x="3012684" y="729971"/>
                    <a:pt x="2994806" y="747849"/>
                    <a:pt x="2972752" y="747849"/>
                  </a:cubicBezTo>
                  <a:lnTo>
                    <a:pt x="39932" y="747849"/>
                  </a:lnTo>
                  <a:cubicBezTo>
                    <a:pt x="17878" y="747849"/>
                    <a:pt x="0" y="729971"/>
                    <a:pt x="0" y="707917"/>
                  </a:cubicBezTo>
                  <a:lnTo>
                    <a:pt x="0" y="39932"/>
                  </a:lnTo>
                  <a:cubicBezTo>
                    <a:pt x="0" y="17878"/>
                    <a:pt x="17878" y="0"/>
                    <a:pt x="39932" y="0"/>
                  </a:cubicBezTo>
                  <a:close/>
                </a:path>
              </a:pathLst>
            </a:custGeom>
            <a:solidFill>
              <a:srgbClr val="E1EDFC"/>
            </a:solidFill>
            <a:ln cap="rnd">
              <a:noFill/>
              <a:prstDash val="solid"/>
              <a:round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3012684" cy="795474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400"/>
                </a:lnSpc>
                <a:spcBef>
                  <a:spcPct val="0"/>
                </a:spcBef>
              </a:pPr>
              <a:endParaRPr sz="90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197764" y="1371600"/>
            <a:ext cx="748473" cy="748473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188CC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400"/>
                </a:lnSpc>
              </a:pPr>
              <a:endParaRPr sz="900"/>
            </a:p>
          </p:txBody>
        </p:sp>
      </p:grpSp>
      <p:sp>
        <p:nvSpPr>
          <p:cNvPr id="9" name="Freeform 9"/>
          <p:cNvSpPr/>
          <p:nvPr/>
        </p:nvSpPr>
        <p:spPr>
          <a:xfrm>
            <a:off x="4336791" y="1581190"/>
            <a:ext cx="470419" cy="329294"/>
          </a:xfrm>
          <a:custGeom>
            <a:avLst/>
            <a:gdLst/>
            <a:ahLst/>
            <a:cxnLst/>
            <a:rect l="l" t="t" r="r" b="b"/>
            <a:pathLst>
              <a:path w="940838" h="658587">
                <a:moveTo>
                  <a:pt x="0" y="0"/>
                </a:moveTo>
                <a:lnTo>
                  <a:pt x="940838" y="0"/>
                </a:lnTo>
                <a:lnTo>
                  <a:pt x="940838" y="658587"/>
                </a:lnTo>
                <a:lnTo>
                  <a:pt x="0" y="65858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1712304" y="3232590"/>
            <a:ext cx="759664" cy="234805"/>
          </a:xfrm>
          <a:custGeom>
            <a:avLst/>
            <a:gdLst/>
            <a:ahLst/>
            <a:cxnLst/>
            <a:rect l="l" t="t" r="r" b="b"/>
            <a:pathLst>
              <a:path w="1519327" h="469610">
                <a:moveTo>
                  <a:pt x="0" y="0"/>
                </a:moveTo>
                <a:lnTo>
                  <a:pt x="1519327" y="0"/>
                </a:lnTo>
                <a:lnTo>
                  <a:pt x="1519327" y="469610"/>
                </a:lnTo>
                <a:lnTo>
                  <a:pt x="0" y="4696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 flipH="1">
            <a:off x="6672033" y="3232590"/>
            <a:ext cx="759664" cy="234805"/>
          </a:xfrm>
          <a:custGeom>
            <a:avLst/>
            <a:gdLst/>
            <a:ahLst/>
            <a:cxnLst/>
            <a:rect l="l" t="t" r="r" b="b"/>
            <a:pathLst>
              <a:path w="1519327" h="469610">
                <a:moveTo>
                  <a:pt x="1519327" y="0"/>
                </a:moveTo>
                <a:lnTo>
                  <a:pt x="0" y="0"/>
                </a:lnTo>
                <a:lnTo>
                  <a:pt x="0" y="469610"/>
                </a:lnTo>
                <a:lnTo>
                  <a:pt x="1519327" y="469610"/>
                </a:lnTo>
                <a:lnTo>
                  <a:pt x="151932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12" name="Group 12"/>
          <p:cNvGrpSpPr/>
          <p:nvPr/>
        </p:nvGrpSpPr>
        <p:grpSpPr>
          <a:xfrm>
            <a:off x="0" y="5355608"/>
            <a:ext cx="9144000" cy="645143"/>
            <a:chOff x="0" y="0"/>
            <a:chExt cx="4816593" cy="339828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4816592" cy="339828"/>
            </a:xfrm>
            <a:custGeom>
              <a:avLst/>
              <a:gdLst/>
              <a:ahLst/>
              <a:cxnLst/>
              <a:rect l="l" t="t" r="r" b="b"/>
              <a:pathLst>
                <a:path w="4816592" h="339828">
                  <a:moveTo>
                    <a:pt x="0" y="0"/>
                  </a:moveTo>
                  <a:lnTo>
                    <a:pt x="4816592" y="0"/>
                  </a:lnTo>
                  <a:lnTo>
                    <a:pt x="4816592" y="339828"/>
                  </a:lnTo>
                  <a:lnTo>
                    <a:pt x="0" y="339828"/>
                  </a:lnTo>
                  <a:close/>
                </a:path>
              </a:pathLst>
            </a:custGeom>
            <a:solidFill>
              <a:srgbClr val="0E2F5F"/>
            </a:solidFill>
            <a:ln cap="sq">
              <a:noFill/>
              <a:prstDash val="solid"/>
              <a:miter/>
            </a:ln>
          </p:spPr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4816593" cy="387453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400"/>
                </a:lnSpc>
                <a:spcBef>
                  <a:spcPct val="0"/>
                </a:spcBef>
              </a:pPr>
              <a:endParaRPr sz="900"/>
            </a:p>
          </p:txBody>
        </p:sp>
      </p:grpSp>
      <p:sp>
        <p:nvSpPr>
          <p:cNvPr id="16" name="Freeform 13">
            <a:extLst>
              <a:ext uri="{FF2B5EF4-FFF2-40B4-BE49-F238E27FC236}">
                <a16:creationId xmlns:a16="http://schemas.microsoft.com/office/drawing/2014/main" id="{2B508BDD-77A4-4B2C-A20D-A1574E1C7C11}"/>
              </a:ext>
            </a:extLst>
          </p:cNvPr>
          <p:cNvSpPr/>
          <p:nvPr/>
        </p:nvSpPr>
        <p:spPr>
          <a:xfrm>
            <a:off x="0" y="96776"/>
            <a:ext cx="1676400" cy="448293"/>
          </a:xfrm>
          <a:custGeom>
            <a:avLst/>
            <a:gdLst/>
            <a:ahLst/>
            <a:cxnLst/>
            <a:rect l="l" t="t" r="r" b="b"/>
            <a:pathLst>
              <a:path w="2731623" h="1134540">
                <a:moveTo>
                  <a:pt x="0" y="0"/>
                </a:moveTo>
                <a:lnTo>
                  <a:pt x="2731623" y="0"/>
                </a:lnTo>
                <a:lnTo>
                  <a:pt x="2731623" y="1134540"/>
                </a:lnTo>
                <a:lnTo>
                  <a:pt x="0" y="113454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ID" sz="9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6C83E68-283C-4FA0-AA7D-48CEB77420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51420" y="57389"/>
            <a:ext cx="1371600" cy="4876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Proses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(</a:t>
            </a:r>
            <a:r>
              <a:rPr lang="en-US" i="1" dirty="0"/>
              <a:t>background process</a:t>
            </a:r>
            <a:r>
              <a:rPr lang="en-US" dirty="0"/>
              <a:t>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mobile modern. Banyak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di </a:t>
            </a:r>
            <a:r>
              <a:rPr lang="en-US" dirty="0" err="1"/>
              <a:t>layar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, </a:t>
            </a:r>
            <a:r>
              <a:rPr lang="en-US" dirty="0" err="1"/>
              <a:t>sinkronisasi</a:t>
            </a:r>
            <a:r>
              <a:rPr lang="en-US" dirty="0"/>
              <a:t> data, </a:t>
            </a:r>
            <a:r>
              <a:rPr lang="en-US" dirty="0" err="1"/>
              <a:t>pengiriman</a:t>
            </a:r>
            <a:r>
              <a:rPr lang="en-US" dirty="0"/>
              <a:t> </a:t>
            </a:r>
            <a:r>
              <a:rPr lang="en-US" dirty="0" err="1"/>
              <a:t>notifikasi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pemicu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i="1" dirty="0"/>
              <a:t>Android Programming: The Big Nerd Ranch Guide</a:t>
            </a:r>
            <a:r>
              <a:rPr lang="en-US" dirty="0"/>
              <a:t> (Bill Phillips et al.), </a:t>
            </a:r>
            <a:r>
              <a:rPr lang="en-US" dirty="0" err="1"/>
              <a:t>konsep</a:t>
            </a:r>
            <a:r>
              <a:rPr lang="en-US" dirty="0"/>
              <a:t> background process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thread </a:t>
            </a:r>
            <a:r>
              <a:rPr lang="en-US" dirty="0" err="1"/>
              <a:t>utama</a:t>
            </a:r>
            <a:r>
              <a:rPr lang="en-US" dirty="0"/>
              <a:t>. Dalam </a:t>
            </a:r>
            <a:r>
              <a:rPr lang="en-US" dirty="0" err="1"/>
              <a:t>konteks</a:t>
            </a:r>
            <a:r>
              <a:rPr lang="en-US" dirty="0"/>
              <a:t> Flutter dan Dart,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i="1" dirty="0"/>
              <a:t>Service</a:t>
            </a:r>
            <a:r>
              <a:rPr lang="en-US" dirty="0"/>
              <a:t>, </a:t>
            </a:r>
            <a:r>
              <a:rPr lang="en-US" i="1" dirty="0"/>
              <a:t>Isolate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 err="1"/>
              <a:t>WorkManager</a:t>
            </a:r>
            <a:r>
              <a:rPr lang="en-US" dirty="0"/>
              <a:t>,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Background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Background process </a:t>
            </a:r>
            <a:r>
              <a:rPr lang="en-US" dirty="0" err="1"/>
              <a:t>adalah</a:t>
            </a:r>
            <a:r>
              <a:rPr lang="en-US" dirty="0"/>
              <a:t> proses yang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:</a:t>
            </a:r>
          </a:p>
          <a:p>
            <a:r>
              <a:rPr lang="en-US" dirty="0"/>
              <a:t>Tidak </a:t>
            </a:r>
            <a:r>
              <a:rPr lang="en-US" dirty="0" err="1"/>
              <a:t>aktif</a:t>
            </a:r>
            <a:endParaRPr lang="en-US" dirty="0"/>
          </a:p>
          <a:p>
            <a:r>
              <a:rPr lang="en-US" dirty="0" err="1"/>
              <a:t>Berada</a:t>
            </a:r>
            <a:r>
              <a:rPr lang="en-US" dirty="0"/>
              <a:t> di background</a:t>
            </a:r>
          </a:p>
          <a:p>
            <a:r>
              <a:rPr lang="en-US" dirty="0"/>
              <a:t>Layar </a:t>
            </a:r>
            <a:r>
              <a:rPr lang="en-US" dirty="0" err="1"/>
              <a:t>mati</a:t>
            </a:r>
            <a:endParaRPr lang="en-US" dirty="0"/>
          </a:p>
          <a:p>
            <a:r>
              <a:rPr lang="en-US" dirty="0"/>
              <a:t>Tidak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pengguna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F0287-C66A-6EF7-6A0A-9174C6903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345C6-342B-C6E1-B1AB-886990E5A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Background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96A0D-DB8C-D916-75AD-F5444E609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Tujuan background process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r>
              <a:rPr lang="en-US" b="1" dirty="0"/>
              <a:t>Monitoring</a:t>
            </a:r>
            <a:r>
              <a:rPr lang="en-US" dirty="0"/>
              <a:t> (</a:t>
            </a:r>
            <a:r>
              <a:rPr lang="en-US" dirty="0" err="1"/>
              <a:t>lokasi</a:t>
            </a:r>
            <a:r>
              <a:rPr lang="en-US" dirty="0"/>
              <a:t>, sensor)</a:t>
            </a:r>
          </a:p>
          <a:p>
            <a:r>
              <a:rPr lang="en-US" b="1" dirty="0" err="1"/>
              <a:t>Layanan</a:t>
            </a:r>
            <a:r>
              <a:rPr lang="en-US" b="1" dirty="0"/>
              <a:t> </a:t>
            </a:r>
            <a:r>
              <a:rPr lang="en-US" b="1" dirty="0" err="1"/>
              <a:t>berkelanjutan</a:t>
            </a:r>
            <a:r>
              <a:rPr lang="en-US" dirty="0"/>
              <a:t> (</a:t>
            </a:r>
            <a:r>
              <a:rPr lang="en-US" dirty="0" err="1"/>
              <a:t>musik</a:t>
            </a:r>
            <a:r>
              <a:rPr lang="en-US" dirty="0"/>
              <a:t>, tracking)</a:t>
            </a:r>
          </a:p>
          <a:p>
            <a:r>
              <a:rPr lang="en-US" b="1" dirty="0"/>
              <a:t>Scheduled tasks</a:t>
            </a:r>
            <a:r>
              <a:rPr lang="en-US" dirty="0"/>
              <a:t> (</a:t>
            </a:r>
            <a:r>
              <a:rPr lang="en-US" dirty="0" err="1"/>
              <a:t>sinkronisasi</a:t>
            </a:r>
            <a:r>
              <a:rPr lang="en-US" dirty="0"/>
              <a:t> data </a:t>
            </a:r>
            <a:r>
              <a:rPr lang="en-US" dirty="0" err="1"/>
              <a:t>periodik</a:t>
            </a:r>
            <a:r>
              <a:rPr lang="en-US" dirty="0"/>
              <a:t>)</a:t>
            </a:r>
          </a:p>
          <a:p>
            <a:r>
              <a:rPr lang="en-US" b="1" dirty="0"/>
              <a:t>Event-based trigger</a:t>
            </a:r>
            <a:r>
              <a:rPr lang="en-US" dirty="0"/>
              <a:t> (geofencing, push notification)</a:t>
            </a:r>
          </a:p>
          <a:p>
            <a:pPr marL="0" indent="0">
              <a:buNone/>
            </a:pPr>
            <a:r>
              <a:rPr lang="en-US" dirty="0" err="1"/>
              <a:t>Referensi</a:t>
            </a:r>
            <a:r>
              <a:rPr lang="en-US" dirty="0"/>
              <a:t>:</a:t>
            </a:r>
          </a:p>
          <a:p>
            <a:r>
              <a:rPr lang="en-US" dirty="0"/>
              <a:t>Phillips, Bill. </a:t>
            </a:r>
            <a:r>
              <a:rPr lang="en-US" i="1" dirty="0"/>
              <a:t>Android Programming: The Big Nerd Ranch Guide</a:t>
            </a:r>
            <a:r>
              <a:rPr lang="en-US" dirty="0"/>
              <a:t>.</a:t>
            </a:r>
          </a:p>
          <a:p>
            <a:r>
              <a:rPr lang="en-US" dirty="0"/>
              <a:t>Ray </a:t>
            </a:r>
            <a:r>
              <a:rPr lang="en-US" dirty="0" err="1"/>
              <a:t>Wenderlich</a:t>
            </a:r>
            <a:r>
              <a:rPr lang="en-US" dirty="0"/>
              <a:t>. </a:t>
            </a:r>
            <a:r>
              <a:rPr lang="en-US" i="1" dirty="0"/>
              <a:t>Flutter Apprentice: Background Processing Chapter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6190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</a:t>
            </a:r>
            <a:r>
              <a:rPr lang="en-US" dirty="0"/>
              <a:t>ervice </a:t>
            </a:r>
            <a:r>
              <a:rPr lang="en-US" dirty="0" err="1"/>
              <a:t>dalam</a:t>
            </a:r>
            <a:r>
              <a:rPr lang="en-US" dirty="0"/>
              <a:t> Mobile Application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Meskipun</a:t>
            </a:r>
            <a:r>
              <a:rPr lang="en-US" dirty="0"/>
              <a:t> Flutter </a:t>
            </a:r>
            <a:r>
              <a:rPr lang="en-US" dirty="0" err="1"/>
              <a:t>bersifat</a:t>
            </a:r>
            <a:r>
              <a:rPr lang="en-US" dirty="0"/>
              <a:t> cross-platform,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i="1" dirty="0"/>
              <a:t>Service</a:t>
            </a:r>
            <a:r>
              <a:rPr lang="en-US" dirty="0"/>
              <a:t> di Android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background task pada Flutter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Android Service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plugin.</a:t>
            </a:r>
          </a:p>
          <a:p>
            <a:pPr marL="0" indent="0">
              <a:buNone/>
            </a:pPr>
            <a:r>
              <a:rPr lang="en-US" b="1" dirty="0"/>
              <a:t>Jenis-</a:t>
            </a:r>
            <a:r>
              <a:rPr lang="en-US" b="1" dirty="0" err="1"/>
              <a:t>jenis</a:t>
            </a:r>
            <a:r>
              <a:rPr lang="en-US" b="1" dirty="0"/>
              <a:t> Service (Android)</a:t>
            </a:r>
          </a:p>
          <a:p>
            <a:r>
              <a:rPr lang="en-US" b="1" dirty="0"/>
              <a:t>Started Service</a:t>
            </a:r>
            <a:br>
              <a:rPr lang="en-US" dirty="0"/>
            </a:br>
            <a:r>
              <a:rPr lang="en-US" dirty="0" err="1"/>
              <a:t>Berjalan</a:t>
            </a:r>
            <a:r>
              <a:rPr lang="en-US" dirty="0"/>
              <a:t> di background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dihentikan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memutar</a:t>
            </a:r>
            <a:r>
              <a:rPr lang="en-US" dirty="0"/>
              <a:t> </a:t>
            </a:r>
            <a:r>
              <a:rPr lang="en-US" dirty="0" err="1"/>
              <a:t>musik</a:t>
            </a:r>
            <a:r>
              <a:rPr lang="en-US" dirty="0"/>
              <a:t>, upload file.</a:t>
            </a:r>
          </a:p>
          <a:p>
            <a:r>
              <a:rPr lang="en-US" b="1" dirty="0"/>
              <a:t>Bound Service</a:t>
            </a:r>
            <a:br>
              <a:rPr lang="en-US" dirty="0"/>
            </a:b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lain (client–service).</a:t>
            </a:r>
            <a:br>
              <a:rPr lang="en-US" dirty="0"/>
            </a:b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menyediakan</a:t>
            </a:r>
            <a:r>
              <a:rPr lang="en-US" dirty="0"/>
              <a:t> API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lain.</a:t>
            </a:r>
          </a:p>
          <a:p>
            <a:r>
              <a:rPr lang="en-US" b="1" dirty="0"/>
              <a:t>Foreground Service</a:t>
            </a:r>
            <a:br>
              <a:rPr lang="en-US" dirty="0"/>
            </a:b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dan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notifikasi</a:t>
            </a:r>
            <a:r>
              <a:rPr lang="en-US" dirty="0"/>
              <a:t> </a:t>
            </a:r>
            <a:r>
              <a:rPr lang="en-US" dirty="0" err="1"/>
              <a:t>permanen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Contoh</a:t>
            </a:r>
            <a:r>
              <a:rPr lang="en-US" dirty="0"/>
              <a:t>: GPS tracking, </a:t>
            </a:r>
            <a:r>
              <a:rPr lang="en-US" dirty="0" err="1"/>
              <a:t>navigasi</a:t>
            </a:r>
            <a:r>
              <a:rPr lang="en-US" dirty="0"/>
              <a:t>.</a:t>
            </a:r>
          </a:p>
          <a:p>
            <a:r>
              <a:rPr lang="en-US" dirty="0"/>
              <a:t>Ini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dokumentasi</a:t>
            </a:r>
            <a:r>
              <a:rPr lang="en-US" dirty="0"/>
              <a:t> Google: </a:t>
            </a:r>
            <a:r>
              <a:rPr lang="en-US" i="1" dirty="0"/>
              <a:t>Android Developers – Services Overview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Background Process Flutter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Flutter </a:t>
            </a:r>
            <a:r>
              <a:rPr lang="en-US" dirty="0" err="1"/>
              <a:t>mengandalkan</a:t>
            </a:r>
            <a:r>
              <a:rPr lang="en-US" dirty="0"/>
              <a:t> </a:t>
            </a:r>
            <a:r>
              <a:rPr lang="en-US" b="1" dirty="0"/>
              <a:t>Dart isolate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proses di </a:t>
            </a:r>
            <a:r>
              <a:rPr lang="en-US" dirty="0" err="1"/>
              <a:t>luar</a:t>
            </a:r>
            <a:r>
              <a:rPr lang="en-US" dirty="0"/>
              <a:t> main thread.</a:t>
            </a:r>
          </a:p>
          <a:p>
            <a:pPr marL="0" indent="0">
              <a:buNone/>
            </a:pPr>
            <a:r>
              <a:rPr lang="en-US" b="1" dirty="0"/>
              <a:t>Isolate (Dart)</a:t>
            </a:r>
          </a:p>
          <a:p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multithreading,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berbagi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.</a:t>
            </a:r>
          </a:p>
          <a:p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pemrosesan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.</a:t>
            </a:r>
          </a:p>
          <a:p>
            <a:r>
              <a:rPr lang="en-US" dirty="0"/>
              <a:t>Tidak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platform-level background API.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Plugin Background Service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Ada </a:t>
            </a:r>
            <a:r>
              <a:rPr lang="en-US" dirty="0" err="1"/>
              <a:t>beberapa</a:t>
            </a:r>
            <a:r>
              <a:rPr lang="en-US" dirty="0"/>
              <a:t> plugin yang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6D478E0-BCD2-23E8-06DF-D2469745AB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445040"/>
              </p:ext>
            </p:extLst>
          </p:nvPr>
        </p:nvGraphicFramePr>
        <p:xfrm>
          <a:off x="457200" y="2959667"/>
          <a:ext cx="8229600" cy="18288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43850864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9625562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Plugin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Fungsi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03522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flutter_background_service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Memulai Flutter task di background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00342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workmanager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Menjalankan job terjadwal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8305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geolocator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Akses lokasi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6127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geofence_service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Geofencing dan tracking background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06195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Geofencing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Geofencing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b="1" dirty="0"/>
              <a:t>radius virtual</a:t>
            </a:r>
            <a:r>
              <a:rPr lang="en-US" dirty="0"/>
              <a:t> di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Ketika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b="1" dirty="0" err="1"/>
              <a:t>masuk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b="1" dirty="0" err="1"/>
              <a:t>keluar</a:t>
            </a:r>
            <a:r>
              <a:rPr lang="en-US" dirty="0"/>
              <a:t> radius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mengirimkan</a:t>
            </a:r>
            <a:r>
              <a:rPr lang="en-US" dirty="0"/>
              <a:t> </a:t>
            </a:r>
            <a:r>
              <a:rPr lang="en-US" i="1" dirty="0"/>
              <a:t>event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i="1" dirty="0"/>
              <a:t>Android Location API Guide</a:t>
            </a:r>
            <a:r>
              <a:rPr lang="en-US" dirty="0"/>
              <a:t>, geofencing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:</a:t>
            </a:r>
          </a:p>
          <a:p>
            <a:r>
              <a:rPr lang="en-US" dirty="0" err="1"/>
              <a:t>Absensi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lokasi</a:t>
            </a:r>
            <a:endParaRPr lang="en-US" dirty="0"/>
          </a:p>
          <a:p>
            <a:r>
              <a:rPr lang="en-US" dirty="0" err="1"/>
              <a:t>Pengingat</a:t>
            </a:r>
            <a:r>
              <a:rPr lang="en-US" dirty="0"/>
              <a:t> </a:t>
            </a:r>
            <a:r>
              <a:rPr lang="en-US" dirty="0" err="1"/>
              <a:t>lokasi</a:t>
            </a:r>
            <a:endParaRPr lang="en-US" dirty="0"/>
          </a:p>
          <a:p>
            <a:r>
              <a:rPr lang="en-US" dirty="0"/>
              <a:t>Tracking </a:t>
            </a:r>
            <a:r>
              <a:rPr lang="en-US" dirty="0" err="1"/>
              <a:t>operasional</a:t>
            </a:r>
            <a:endParaRPr lang="en-US" dirty="0"/>
          </a:p>
          <a:p>
            <a:r>
              <a:rPr lang="en-US" dirty="0" err="1"/>
              <a:t>Keamanan</a:t>
            </a:r>
            <a:r>
              <a:rPr lang="en-US" dirty="0"/>
              <a:t> dan monitoring</a:t>
            </a:r>
          </a:p>
          <a:p>
            <a:r>
              <a:rPr lang="en-US" dirty="0"/>
              <a:t>Dalam </a:t>
            </a:r>
            <a:r>
              <a:rPr lang="en-US" dirty="0" err="1"/>
              <a:t>konteks</a:t>
            </a:r>
            <a:r>
              <a:rPr lang="en-US" dirty="0"/>
              <a:t> Flutter, geofencing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di background </a:t>
            </a:r>
            <a:r>
              <a:rPr lang="en-US" dirty="0" err="1"/>
              <a:t>menggunakan</a:t>
            </a:r>
            <a:r>
              <a:rPr lang="en-US" dirty="0"/>
              <a:t> plugin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i="1" dirty="0"/>
              <a:t>persistent location service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Arsitektur Geofencing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Langkah </a:t>
            </a:r>
            <a:r>
              <a:rPr lang="en-US" dirty="0" err="1"/>
              <a:t>kerja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Dalam </a:t>
            </a:r>
            <a:r>
              <a:rPr lang="en-US" dirty="0" err="1"/>
              <a:t>aplikasi</a:t>
            </a:r>
            <a:r>
              <a:rPr lang="en-US" dirty="0"/>
              <a:t> Flutter,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foreground dan background.</a:t>
            </a:r>
          </a:p>
          <a:p>
            <a:pPr marL="0" indent="0">
              <a:buNone/>
            </a:pPr>
            <a:r>
              <a:rPr lang="en-US" dirty="0"/>
              <a:t>2. Service background </a:t>
            </a:r>
            <a:r>
              <a:rPr lang="en-US" dirty="0" err="1"/>
              <a:t>diaktifkan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plugin (</a:t>
            </a:r>
            <a:r>
              <a:rPr lang="en-US" dirty="0" err="1"/>
              <a:t>misal</a:t>
            </a:r>
            <a:r>
              <a:rPr lang="en-US" dirty="0"/>
              <a:t> </a:t>
            </a:r>
            <a:r>
              <a:rPr lang="en-US" dirty="0" err="1"/>
              <a:t>geofence_service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Sistem</a:t>
            </a:r>
            <a:r>
              <a:rPr lang="en-US" dirty="0"/>
              <a:t> (Android/iOS)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listener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4. Event </a:t>
            </a:r>
            <a:r>
              <a:rPr lang="en-US" dirty="0" err="1"/>
              <a:t>dipicu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/ </a:t>
            </a:r>
            <a:r>
              <a:rPr lang="en-US" dirty="0" err="1"/>
              <a:t>meninggalkan</a:t>
            </a:r>
            <a:r>
              <a:rPr lang="en-US" dirty="0"/>
              <a:t> area.</a:t>
            </a:r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notifikasi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(local notification).</a:t>
            </a:r>
            <a:endParaRPr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</TotalTime>
  <Words>753</Words>
  <Application>Microsoft Office PowerPoint</Application>
  <PresentationFormat>On-screen Show (4:3)</PresentationFormat>
  <Paragraphs>99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Barlow Condensed Heavy</vt:lpstr>
      <vt:lpstr>Tw Cen MT</vt:lpstr>
      <vt:lpstr>Tw Cen MT Condensed</vt:lpstr>
      <vt:lpstr>Wingdings 3</vt:lpstr>
      <vt:lpstr>Integral</vt:lpstr>
      <vt:lpstr>PowerPoint Presentation</vt:lpstr>
      <vt:lpstr>Pendahuluan</vt:lpstr>
      <vt:lpstr>Konsep Background Process</vt:lpstr>
      <vt:lpstr>Konsep Background Process</vt:lpstr>
      <vt:lpstr>Service dalam Mobile Application</vt:lpstr>
      <vt:lpstr>Background Process Flutter</vt:lpstr>
      <vt:lpstr>Plugin Background Service</vt:lpstr>
      <vt:lpstr>Konsep Geofencing</vt:lpstr>
      <vt:lpstr>Arsitektur Geofencing</vt:lpstr>
      <vt:lpstr>Tantangan Eksekusi</vt:lpstr>
      <vt:lpstr>Best Practices</vt:lpstr>
      <vt:lpstr>Studi Kasus</vt:lpstr>
      <vt:lpstr>Tugas Mahasiswa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Hirzi</dc:creator>
  <cp:keywords/>
  <dc:description>generated using python-pptx</dc:description>
  <cp:lastModifiedBy>Marpaung</cp:lastModifiedBy>
  <cp:revision>4</cp:revision>
  <dcterms:created xsi:type="dcterms:W3CDTF">2013-01-27T09:14:16Z</dcterms:created>
  <dcterms:modified xsi:type="dcterms:W3CDTF">2025-12-10T23:35:26Z</dcterms:modified>
  <cp:category/>
</cp:coreProperties>
</file>