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Calibri" panose="020F0502020204030204" pitchFamily="34" charset="0"/>
      <p:regular r:id="rId12"/>
      <p:bold r:id="rId13"/>
      <p:italic r:id="rId14"/>
      <p:boldItalic r:id="rId15"/>
    </p:embeddedFont>
    <p:embeddedFont>
      <p:font typeface="Fira Code" panose="020B0604020202020204" charset="0"/>
      <p:regular r:id="rId16"/>
    </p:embeddedFont>
    <p:embeddedFont>
      <p:font typeface="Tomorrow"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4" d="100"/>
          <a:sy n="44" d="100"/>
        </p:scale>
        <p:origin x="1458" y="-2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90B36"/>
        </a:solidFill>
        <a:effectLst/>
      </p:bgPr>
    </p:bg>
    <p:spTree>
      <p:nvGrpSpPr>
        <p:cNvPr id="1" name=""/>
        <p:cNvGrpSpPr/>
        <p:nvPr/>
      </p:nvGrpSpPr>
      <p:grpSpPr>
        <a:xfrm>
          <a:off x="0" y="0"/>
          <a:ext cx="0" cy="0"/>
          <a:chOff x="0" y="0"/>
          <a:chExt cx="0" cy="0"/>
        </a:xfrm>
      </p:grpSpPr>
      <p:sp>
        <p:nvSpPr>
          <p:cNvPr id="2" name="Freeform 2"/>
          <p:cNvSpPr/>
          <p:nvPr/>
        </p:nvSpPr>
        <p:spPr>
          <a:xfrm>
            <a:off x="-9288663" y="-523698"/>
            <a:ext cx="16623781" cy="11334396"/>
          </a:xfrm>
          <a:custGeom>
            <a:avLst/>
            <a:gdLst/>
            <a:ahLst/>
            <a:cxnLst/>
            <a:rect l="l" t="t" r="r" b="b"/>
            <a:pathLst>
              <a:path w="16623781" h="11334396">
                <a:moveTo>
                  <a:pt x="0" y="0"/>
                </a:moveTo>
                <a:lnTo>
                  <a:pt x="16623781" y="0"/>
                </a:lnTo>
                <a:lnTo>
                  <a:pt x="16623781" y="11334396"/>
                </a:lnTo>
                <a:lnTo>
                  <a:pt x="0" y="11334396"/>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sp>
      <p:sp>
        <p:nvSpPr>
          <p:cNvPr id="3" name="Freeform 3"/>
          <p:cNvSpPr/>
          <p:nvPr/>
        </p:nvSpPr>
        <p:spPr>
          <a:xfrm>
            <a:off x="1028700" y="1028700"/>
            <a:ext cx="5614737" cy="8229600"/>
          </a:xfrm>
          <a:custGeom>
            <a:avLst/>
            <a:gdLst/>
            <a:ahLst/>
            <a:cxnLst/>
            <a:rect l="l" t="t" r="r" b="b"/>
            <a:pathLst>
              <a:path w="5614737" h="8229600">
                <a:moveTo>
                  <a:pt x="0" y="0"/>
                </a:moveTo>
                <a:lnTo>
                  <a:pt x="5614737" y="0"/>
                </a:lnTo>
                <a:lnTo>
                  <a:pt x="5614737" y="8229600"/>
                </a:lnTo>
                <a:lnTo>
                  <a:pt x="0" y="8229600"/>
                </a:lnTo>
                <a:lnTo>
                  <a:pt x="0" y="0"/>
                </a:lnTo>
                <a:close/>
              </a:path>
            </a:pathLst>
          </a:custGeom>
          <a:blipFill>
            <a:blip r:embed="rId4"/>
            <a:stretch>
              <a:fillRect/>
            </a:stretch>
          </a:blipFill>
        </p:spPr>
      </p:sp>
      <p:sp>
        <p:nvSpPr>
          <p:cNvPr id="4" name="Freeform 4"/>
          <p:cNvSpPr/>
          <p:nvPr/>
        </p:nvSpPr>
        <p:spPr>
          <a:xfrm>
            <a:off x="15859212" y="1028700"/>
            <a:ext cx="1400088" cy="1400088"/>
          </a:xfrm>
          <a:custGeom>
            <a:avLst/>
            <a:gdLst/>
            <a:ahLst/>
            <a:cxnLst/>
            <a:rect l="l" t="t" r="r" b="b"/>
            <a:pathLst>
              <a:path w="1400088" h="1400088">
                <a:moveTo>
                  <a:pt x="0" y="0"/>
                </a:moveTo>
                <a:lnTo>
                  <a:pt x="1400088" y="0"/>
                </a:lnTo>
                <a:lnTo>
                  <a:pt x="1400088" y="1400088"/>
                </a:lnTo>
                <a:lnTo>
                  <a:pt x="0" y="14000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5" name="Group 5"/>
          <p:cNvGrpSpPr/>
          <p:nvPr/>
        </p:nvGrpSpPr>
        <p:grpSpPr>
          <a:xfrm>
            <a:off x="8133295" y="7673591"/>
            <a:ext cx="5398487" cy="1060760"/>
            <a:chOff x="0" y="0"/>
            <a:chExt cx="1421824" cy="279377"/>
          </a:xfrm>
        </p:grpSpPr>
        <p:sp>
          <p:nvSpPr>
            <p:cNvPr id="6" name="Freeform 6"/>
            <p:cNvSpPr/>
            <p:nvPr/>
          </p:nvSpPr>
          <p:spPr>
            <a:xfrm>
              <a:off x="0" y="0"/>
              <a:ext cx="1421824" cy="279377"/>
            </a:xfrm>
            <a:custGeom>
              <a:avLst/>
              <a:gdLst/>
              <a:ahLst/>
              <a:cxnLst/>
              <a:rect l="l" t="t" r="r" b="b"/>
              <a:pathLst>
                <a:path w="1421824" h="279377">
                  <a:moveTo>
                    <a:pt x="0" y="0"/>
                  </a:moveTo>
                  <a:lnTo>
                    <a:pt x="1421824" y="0"/>
                  </a:lnTo>
                  <a:lnTo>
                    <a:pt x="1421824" y="279377"/>
                  </a:lnTo>
                  <a:lnTo>
                    <a:pt x="0" y="279377"/>
                  </a:lnTo>
                  <a:close/>
                </a:path>
              </a:pathLst>
            </a:custGeom>
            <a:solidFill>
              <a:srgbClr val="5CDEFD"/>
            </a:solidFill>
          </p:spPr>
        </p:sp>
        <p:sp>
          <p:nvSpPr>
            <p:cNvPr id="7" name="TextBox 7"/>
            <p:cNvSpPr txBox="1"/>
            <p:nvPr/>
          </p:nvSpPr>
          <p:spPr>
            <a:xfrm>
              <a:off x="0" y="0"/>
              <a:ext cx="1421824" cy="279377"/>
            </a:xfrm>
            <a:prstGeom prst="rect">
              <a:avLst/>
            </a:prstGeom>
          </p:spPr>
          <p:txBody>
            <a:bodyPr lIns="50800" tIns="50800" rIns="50800" bIns="50800" rtlCol="0" anchor="ctr"/>
            <a:lstStyle/>
            <a:p>
              <a:pPr algn="ctr">
                <a:lnSpc>
                  <a:spcPts val="2160"/>
                </a:lnSpc>
              </a:pPr>
              <a:endParaRPr/>
            </a:p>
          </p:txBody>
        </p:sp>
      </p:grpSp>
      <p:sp>
        <p:nvSpPr>
          <p:cNvPr id="8" name="TextBox 8"/>
          <p:cNvSpPr txBox="1"/>
          <p:nvPr/>
        </p:nvSpPr>
        <p:spPr>
          <a:xfrm>
            <a:off x="8133295" y="1720280"/>
            <a:ext cx="8316416" cy="4258963"/>
          </a:xfrm>
          <a:prstGeom prst="rect">
            <a:avLst/>
          </a:prstGeom>
        </p:spPr>
        <p:txBody>
          <a:bodyPr lIns="0" tIns="0" rIns="0" bIns="0" rtlCol="0" anchor="t">
            <a:spAutoFit/>
          </a:bodyPr>
          <a:lstStyle/>
          <a:p>
            <a:pPr marL="0" lvl="0" indent="0" algn="l">
              <a:lnSpc>
                <a:spcPts val="8300"/>
              </a:lnSpc>
            </a:pPr>
            <a:r>
              <a:rPr lang="en-US" sz="8300" dirty="0" err="1">
                <a:solidFill>
                  <a:srgbClr val="FFFFFF"/>
                </a:solidFill>
                <a:latin typeface="Tomorrow"/>
                <a:ea typeface="Tomorrow"/>
                <a:cs typeface="Tomorrow"/>
                <a:sym typeface="Tomorrow"/>
              </a:rPr>
              <a:t>Sistem</a:t>
            </a:r>
            <a:r>
              <a:rPr lang="en-US" sz="8300" dirty="0">
                <a:solidFill>
                  <a:srgbClr val="FFFFFF"/>
                </a:solidFill>
                <a:latin typeface="Tomorrow"/>
                <a:ea typeface="Tomorrow"/>
                <a:cs typeface="Tomorrow"/>
                <a:sym typeface="Tomorrow"/>
              </a:rPr>
              <a:t> </a:t>
            </a:r>
            <a:r>
              <a:rPr lang="en-US" sz="8300" dirty="0" err="1">
                <a:solidFill>
                  <a:srgbClr val="FFFFFF"/>
                </a:solidFill>
                <a:latin typeface="Tomorrow"/>
                <a:ea typeface="Tomorrow"/>
                <a:cs typeface="Tomorrow"/>
                <a:sym typeface="Tomorrow"/>
              </a:rPr>
              <a:t>Pengiriman</a:t>
            </a:r>
            <a:r>
              <a:rPr lang="en-US" sz="8300" dirty="0">
                <a:solidFill>
                  <a:srgbClr val="FFFFFF"/>
                </a:solidFill>
                <a:latin typeface="Tomorrow"/>
                <a:ea typeface="Tomorrow"/>
                <a:cs typeface="Tomorrow"/>
                <a:sym typeface="Tomorrow"/>
              </a:rPr>
              <a:t> dan </a:t>
            </a:r>
            <a:r>
              <a:rPr lang="en-US" sz="8300" dirty="0" err="1">
                <a:solidFill>
                  <a:srgbClr val="FFFFFF"/>
                </a:solidFill>
                <a:latin typeface="Tomorrow"/>
                <a:ea typeface="Tomorrow"/>
                <a:cs typeface="Tomorrow"/>
                <a:sym typeface="Tomorrow"/>
              </a:rPr>
              <a:t>Penerimaan</a:t>
            </a:r>
            <a:r>
              <a:rPr lang="en-US" sz="8300" dirty="0">
                <a:solidFill>
                  <a:srgbClr val="FFFFFF"/>
                </a:solidFill>
                <a:latin typeface="Tomorrow"/>
                <a:ea typeface="Tomorrow"/>
                <a:cs typeface="Tomorrow"/>
                <a:sym typeface="Tomorrow"/>
              </a:rPr>
              <a:t> Data</a:t>
            </a:r>
          </a:p>
        </p:txBody>
      </p:sp>
      <p:sp>
        <p:nvSpPr>
          <p:cNvPr id="9" name="TextBox 9"/>
          <p:cNvSpPr txBox="1"/>
          <p:nvPr/>
        </p:nvSpPr>
        <p:spPr>
          <a:xfrm>
            <a:off x="8133295" y="6541298"/>
            <a:ext cx="8898344" cy="537845"/>
          </a:xfrm>
          <a:prstGeom prst="rect">
            <a:avLst/>
          </a:prstGeom>
        </p:spPr>
        <p:txBody>
          <a:bodyPr lIns="0" tIns="0" rIns="0" bIns="0" rtlCol="0" anchor="t">
            <a:spAutoFit/>
          </a:bodyPr>
          <a:lstStyle/>
          <a:p>
            <a:pPr algn="l">
              <a:lnSpc>
                <a:spcPts val="4480"/>
              </a:lnSpc>
            </a:pPr>
            <a:r>
              <a:rPr lang="en-US" sz="3200">
                <a:solidFill>
                  <a:srgbClr val="FFFFFF"/>
                </a:solidFill>
                <a:latin typeface="Fira Code"/>
                <a:ea typeface="Fira Code"/>
                <a:cs typeface="Fira Code"/>
                <a:sym typeface="Fira Code"/>
              </a:rPr>
              <a:t>Komunikasi Data</a:t>
            </a:r>
          </a:p>
        </p:txBody>
      </p:sp>
      <p:sp>
        <p:nvSpPr>
          <p:cNvPr id="10" name="TextBox 10"/>
          <p:cNvSpPr txBox="1"/>
          <p:nvPr/>
        </p:nvSpPr>
        <p:spPr>
          <a:xfrm>
            <a:off x="8472169" y="7906474"/>
            <a:ext cx="4597217" cy="537845"/>
          </a:xfrm>
          <a:prstGeom prst="rect">
            <a:avLst/>
          </a:prstGeom>
        </p:spPr>
        <p:txBody>
          <a:bodyPr lIns="0" tIns="0" rIns="0" bIns="0" rtlCol="0" anchor="t">
            <a:spAutoFit/>
          </a:bodyPr>
          <a:lstStyle/>
          <a:p>
            <a:pPr algn="ctr">
              <a:lnSpc>
                <a:spcPts val="4480"/>
              </a:lnSpc>
            </a:pPr>
            <a:r>
              <a:rPr lang="en-US" sz="3200">
                <a:solidFill>
                  <a:srgbClr val="000000"/>
                </a:solidFill>
                <a:latin typeface="Fira Code"/>
                <a:ea typeface="Fira Code"/>
                <a:cs typeface="Fira Code"/>
                <a:sym typeface="Fira Code"/>
              </a:rPr>
              <a:t>Mukhroji</a:t>
            </a:r>
          </a:p>
        </p:txBody>
      </p:sp>
      <p:sp>
        <p:nvSpPr>
          <p:cNvPr id="11" name="Freeform 11"/>
          <p:cNvSpPr/>
          <p:nvPr/>
        </p:nvSpPr>
        <p:spPr>
          <a:xfrm flipH="1">
            <a:off x="15293359" y="8203971"/>
            <a:ext cx="3931883" cy="3364649"/>
          </a:xfrm>
          <a:custGeom>
            <a:avLst/>
            <a:gdLst/>
            <a:ahLst/>
            <a:cxnLst/>
            <a:rect l="l" t="t" r="r" b="b"/>
            <a:pathLst>
              <a:path w="3931883" h="3364649">
                <a:moveTo>
                  <a:pt x="3931882" y="0"/>
                </a:moveTo>
                <a:lnTo>
                  <a:pt x="0" y="0"/>
                </a:lnTo>
                <a:lnTo>
                  <a:pt x="0" y="3364649"/>
                </a:lnTo>
                <a:lnTo>
                  <a:pt x="3931882" y="3364649"/>
                </a:lnTo>
                <a:lnTo>
                  <a:pt x="3931882" y="0"/>
                </a:lnTo>
                <a:close/>
              </a:path>
            </a:pathLst>
          </a:custGeom>
          <a:blipFill>
            <a:blip r:embed="rId7"/>
            <a:stretch>
              <a:fillRect/>
            </a:stretch>
          </a:blipFill>
        </p:spPr>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90B36"/>
        </a:solidFill>
        <a:effectLst/>
      </p:bgPr>
    </p:bg>
    <p:spTree>
      <p:nvGrpSpPr>
        <p:cNvPr id="1" name=""/>
        <p:cNvGrpSpPr/>
        <p:nvPr/>
      </p:nvGrpSpPr>
      <p:grpSpPr>
        <a:xfrm>
          <a:off x="0" y="0"/>
          <a:ext cx="0" cy="0"/>
          <a:chOff x="0" y="0"/>
          <a:chExt cx="0" cy="0"/>
        </a:xfrm>
      </p:grpSpPr>
      <p:sp>
        <p:nvSpPr>
          <p:cNvPr id="2" name="Freeform 2"/>
          <p:cNvSpPr/>
          <p:nvPr/>
        </p:nvSpPr>
        <p:spPr>
          <a:xfrm flipH="1">
            <a:off x="1993058" y="640910"/>
            <a:ext cx="4456176" cy="3813304"/>
          </a:xfrm>
          <a:custGeom>
            <a:avLst/>
            <a:gdLst/>
            <a:ahLst/>
            <a:cxnLst/>
            <a:rect l="l" t="t" r="r" b="b"/>
            <a:pathLst>
              <a:path w="4456176" h="3813304">
                <a:moveTo>
                  <a:pt x="4456176" y="0"/>
                </a:moveTo>
                <a:lnTo>
                  <a:pt x="0" y="0"/>
                </a:lnTo>
                <a:lnTo>
                  <a:pt x="0" y="3813304"/>
                </a:lnTo>
                <a:lnTo>
                  <a:pt x="4456176" y="3813304"/>
                </a:lnTo>
                <a:lnTo>
                  <a:pt x="4456176" y="0"/>
                </a:lnTo>
                <a:close/>
              </a:path>
            </a:pathLst>
          </a:custGeom>
          <a:blipFill>
            <a:blip r:embed="rId2"/>
            <a:stretch>
              <a:fillRect/>
            </a:stretch>
          </a:blipFill>
        </p:spPr>
      </p:sp>
      <p:sp>
        <p:nvSpPr>
          <p:cNvPr id="3" name="TextBox 3"/>
          <p:cNvSpPr txBox="1"/>
          <p:nvPr/>
        </p:nvSpPr>
        <p:spPr>
          <a:xfrm>
            <a:off x="7782010" y="2856837"/>
            <a:ext cx="7364396" cy="3986588"/>
          </a:xfrm>
          <a:prstGeom prst="rect">
            <a:avLst/>
          </a:prstGeom>
        </p:spPr>
        <p:txBody>
          <a:bodyPr lIns="0" tIns="0" rIns="0" bIns="0" rtlCol="0" anchor="t">
            <a:spAutoFit/>
          </a:bodyPr>
          <a:lstStyle/>
          <a:p>
            <a:pPr marL="0" lvl="0" indent="0" algn="ctr">
              <a:lnSpc>
                <a:spcPts val="15291"/>
              </a:lnSpc>
            </a:pPr>
            <a:r>
              <a:rPr lang="en-US" sz="15291">
                <a:solidFill>
                  <a:srgbClr val="FFFFFF"/>
                </a:solidFill>
                <a:latin typeface="Tomorrow"/>
                <a:ea typeface="Tomorrow"/>
                <a:cs typeface="Tomorrow"/>
                <a:sym typeface="Tomorrow"/>
              </a:rPr>
              <a:t>Terima Kasih!</a:t>
            </a:r>
          </a:p>
        </p:txBody>
      </p:sp>
      <p:sp>
        <p:nvSpPr>
          <p:cNvPr id="4" name="Freeform 4"/>
          <p:cNvSpPr/>
          <p:nvPr/>
        </p:nvSpPr>
        <p:spPr>
          <a:xfrm>
            <a:off x="-786103" y="4752165"/>
            <a:ext cx="7235337" cy="5534835"/>
          </a:xfrm>
          <a:custGeom>
            <a:avLst/>
            <a:gdLst/>
            <a:ahLst/>
            <a:cxnLst/>
            <a:rect l="l" t="t" r="r" b="b"/>
            <a:pathLst>
              <a:path w="7235337" h="5534835">
                <a:moveTo>
                  <a:pt x="0" y="0"/>
                </a:moveTo>
                <a:lnTo>
                  <a:pt x="7235337" y="0"/>
                </a:lnTo>
                <a:lnTo>
                  <a:pt x="7235337" y="5534835"/>
                </a:lnTo>
                <a:lnTo>
                  <a:pt x="0" y="5534835"/>
                </a:lnTo>
                <a:lnTo>
                  <a:pt x="0" y="0"/>
                </a:lnTo>
                <a:close/>
              </a:path>
            </a:pathLst>
          </a:custGeom>
          <a:blipFill>
            <a:blip r:embed="rId3"/>
            <a:stretch>
              <a:fillRect/>
            </a:stretch>
          </a:blipFill>
        </p:spPr>
      </p:sp>
      <p:sp>
        <p:nvSpPr>
          <p:cNvPr id="5" name="Freeform 5"/>
          <p:cNvSpPr/>
          <p:nvPr/>
        </p:nvSpPr>
        <p:spPr>
          <a:xfrm rot="9171790">
            <a:off x="5923607" y="7915187"/>
            <a:ext cx="16836781" cy="11479623"/>
          </a:xfrm>
          <a:custGeom>
            <a:avLst/>
            <a:gdLst/>
            <a:ahLst/>
            <a:cxnLst/>
            <a:rect l="l" t="t" r="r" b="b"/>
            <a:pathLst>
              <a:path w="16836781" h="11479623">
                <a:moveTo>
                  <a:pt x="0" y="0"/>
                </a:moveTo>
                <a:lnTo>
                  <a:pt x="16836780" y="0"/>
                </a:lnTo>
                <a:lnTo>
                  <a:pt x="16836780" y="11479623"/>
                </a:lnTo>
                <a:lnTo>
                  <a:pt x="0" y="11479623"/>
                </a:lnTo>
                <a:lnTo>
                  <a:pt x="0" y="0"/>
                </a:lnTo>
                <a:close/>
              </a:path>
            </a:pathLst>
          </a:custGeom>
          <a:blipFill>
            <a:blip r:embed="rId4">
              <a:alphaModFix amt="50000"/>
              <a:extLst>
                <a:ext uri="{96DAC541-7B7A-43D3-8B79-37D633B846F1}">
                  <asvg:svgBlip xmlns:asvg="http://schemas.microsoft.com/office/drawing/2016/SVG/main" r:embed="rId5"/>
                </a:ext>
              </a:extLst>
            </a:blip>
            <a:stretch>
              <a:fillRect/>
            </a:stretch>
          </a:blipFill>
        </p:spPr>
      </p:sp>
      <p:sp>
        <p:nvSpPr>
          <p:cNvPr id="6" name="Freeform 6"/>
          <p:cNvSpPr/>
          <p:nvPr/>
        </p:nvSpPr>
        <p:spPr>
          <a:xfrm>
            <a:off x="15859212" y="1028700"/>
            <a:ext cx="1400088" cy="1400088"/>
          </a:xfrm>
          <a:custGeom>
            <a:avLst/>
            <a:gdLst/>
            <a:ahLst/>
            <a:cxnLst/>
            <a:rect l="l" t="t" r="r" b="b"/>
            <a:pathLst>
              <a:path w="1400088" h="1400088">
                <a:moveTo>
                  <a:pt x="0" y="0"/>
                </a:moveTo>
                <a:lnTo>
                  <a:pt x="1400088" y="0"/>
                </a:lnTo>
                <a:lnTo>
                  <a:pt x="1400088" y="1400088"/>
                </a:lnTo>
                <a:lnTo>
                  <a:pt x="0" y="14000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2105664">
            <a:off x="13400995" y="5070610"/>
            <a:ext cx="10606878" cy="4897945"/>
          </a:xfrm>
          <a:custGeom>
            <a:avLst/>
            <a:gdLst/>
            <a:ahLst/>
            <a:cxnLst/>
            <a:rect l="l" t="t" r="r" b="b"/>
            <a:pathLst>
              <a:path w="10606878" h="4897945">
                <a:moveTo>
                  <a:pt x="0" y="0"/>
                </a:moveTo>
                <a:lnTo>
                  <a:pt x="10606878" y="0"/>
                </a:lnTo>
                <a:lnTo>
                  <a:pt x="10606878" y="4897945"/>
                </a:lnTo>
                <a:lnTo>
                  <a:pt x="0" y="4897945"/>
                </a:lnTo>
                <a:lnTo>
                  <a:pt x="0" y="0"/>
                </a:lnTo>
                <a:close/>
              </a:path>
            </a:pathLst>
          </a:custGeom>
          <a:blipFill>
            <a:blip r:embed="rId8"/>
            <a:stretch>
              <a:fillRect/>
            </a:stretch>
          </a:blipFill>
        </p:spPr>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90B36"/>
        </a:solidFill>
        <a:effectLst/>
      </p:bgPr>
    </p:bg>
    <p:spTree>
      <p:nvGrpSpPr>
        <p:cNvPr id="1" name=""/>
        <p:cNvGrpSpPr/>
        <p:nvPr/>
      </p:nvGrpSpPr>
      <p:grpSpPr>
        <a:xfrm>
          <a:off x="0" y="0"/>
          <a:ext cx="0" cy="0"/>
          <a:chOff x="0" y="0"/>
          <a:chExt cx="0" cy="0"/>
        </a:xfrm>
      </p:grpSpPr>
      <p:sp>
        <p:nvSpPr>
          <p:cNvPr id="2" name="TextBox 2"/>
          <p:cNvSpPr txBox="1"/>
          <p:nvPr/>
        </p:nvSpPr>
        <p:spPr>
          <a:xfrm>
            <a:off x="1497484" y="1865226"/>
            <a:ext cx="10108053" cy="2089151"/>
          </a:xfrm>
          <a:prstGeom prst="rect">
            <a:avLst/>
          </a:prstGeom>
        </p:spPr>
        <p:txBody>
          <a:bodyPr lIns="0" tIns="0" rIns="0" bIns="0" rtlCol="0" anchor="t">
            <a:spAutoFit/>
          </a:bodyPr>
          <a:lstStyle/>
          <a:p>
            <a:pPr marL="0" lvl="0" indent="0" algn="l">
              <a:lnSpc>
                <a:spcPts val="8000"/>
              </a:lnSpc>
            </a:pPr>
            <a:r>
              <a:rPr lang="en-US" sz="8000">
                <a:solidFill>
                  <a:srgbClr val="FFFFFF"/>
                </a:solidFill>
                <a:latin typeface="Tomorrow"/>
                <a:ea typeface="Tomorrow"/>
                <a:cs typeface="Tomorrow"/>
                <a:sym typeface="Tomorrow"/>
              </a:rPr>
              <a:t>Sumber Data (Data Source)</a:t>
            </a:r>
          </a:p>
        </p:txBody>
      </p:sp>
      <p:sp>
        <p:nvSpPr>
          <p:cNvPr id="3" name="Freeform 3"/>
          <p:cNvSpPr/>
          <p:nvPr/>
        </p:nvSpPr>
        <p:spPr>
          <a:xfrm rot="-3186258">
            <a:off x="9890858" y="-6346027"/>
            <a:ext cx="18615011" cy="12692053"/>
          </a:xfrm>
          <a:custGeom>
            <a:avLst/>
            <a:gdLst/>
            <a:ahLst/>
            <a:cxnLst/>
            <a:rect l="l" t="t" r="r" b="b"/>
            <a:pathLst>
              <a:path w="18615011" h="12692053">
                <a:moveTo>
                  <a:pt x="0" y="0"/>
                </a:moveTo>
                <a:lnTo>
                  <a:pt x="18615011" y="0"/>
                </a:lnTo>
                <a:lnTo>
                  <a:pt x="18615011" y="12692054"/>
                </a:lnTo>
                <a:lnTo>
                  <a:pt x="0" y="12692054"/>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sp>
      <p:sp>
        <p:nvSpPr>
          <p:cNvPr id="4" name="Freeform 4"/>
          <p:cNvSpPr/>
          <p:nvPr/>
        </p:nvSpPr>
        <p:spPr>
          <a:xfrm>
            <a:off x="11782506" y="1028700"/>
            <a:ext cx="5453819" cy="8633814"/>
          </a:xfrm>
          <a:custGeom>
            <a:avLst/>
            <a:gdLst/>
            <a:ahLst/>
            <a:cxnLst/>
            <a:rect l="l" t="t" r="r" b="b"/>
            <a:pathLst>
              <a:path w="5453819" h="8633814">
                <a:moveTo>
                  <a:pt x="0" y="0"/>
                </a:moveTo>
                <a:lnTo>
                  <a:pt x="5453818" y="0"/>
                </a:lnTo>
                <a:lnTo>
                  <a:pt x="5453818" y="8633814"/>
                </a:lnTo>
                <a:lnTo>
                  <a:pt x="0" y="8633814"/>
                </a:lnTo>
                <a:lnTo>
                  <a:pt x="0" y="0"/>
                </a:lnTo>
                <a:close/>
              </a:path>
            </a:pathLst>
          </a:custGeom>
          <a:blipFill>
            <a:blip r:embed="rId4"/>
            <a:stretch>
              <a:fillRect/>
            </a:stretch>
          </a:blipFill>
        </p:spPr>
      </p:sp>
      <p:sp>
        <p:nvSpPr>
          <p:cNvPr id="5" name="Freeform 5"/>
          <p:cNvSpPr/>
          <p:nvPr/>
        </p:nvSpPr>
        <p:spPr>
          <a:xfrm>
            <a:off x="15983528" y="7982528"/>
            <a:ext cx="1275772" cy="1275772"/>
          </a:xfrm>
          <a:custGeom>
            <a:avLst/>
            <a:gdLst/>
            <a:ahLst/>
            <a:cxnLst/>
            <a:rect l="l" t="t" r="r" b="b"/>
            <a:pathLst>
              <a:path w="1275772" h="1275772">
                <a:moveTo>
                  <a:pt x="0" y="0"/>
                </a:moveTo>
                <a:lnTo>
                  <a:pt x="1275772" y="0"/>
                </a:lnTo>
                <a:lnTo>
                  <a:pt x="1275772" y="1275772"/>
                </a:lnTo>
                <a:lnTo>
                  <a:pt x="0" y="127577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11136753" y="3782311"/>
            <a:ext cx="1802174" cy="1576101"/>
          </a:xfrm>
          <a:custGeom>
            <a:avLst/>
            <a:gdLst/>
            <a:ahLst/>
            <a:cxnLst/>
            <a:rect l="l" t="t" r="r" b="b"/>
            <a:pathLst>
              <a:path w="1802174" h="1576101">
                <a:moveTo>
                  <a:pt x="0" y="0"/>
                </a:moveTo>
                <a:lnTo>
                  <a:pt x="1802175" y="0"/>
                </a:lnTo>
                <a:lnTo>
                  <a:pt x="1802175" y="1576101"/>
                </a:lnTo>
                <a:lnTo>
                  <a:pt x="0" y="1576101"/>
                </a:lnTo>
                <a:lnTo>
                  <a:pt x="0" y="0"/>
                </a:lnTo>
                <a:close/>
              </a:path>
            </a:pathLst>
          </a:custGeom>
          <a:blipFill>
            <a:blip r:embed="rId7"/>
            <a:stretch>
              <a:fillRect/>
            </a:stretch>
          </a:blipFill>
        </p:spPr>
      </p:sp>
      <p:sp>
        <p:nvSpPr>
          <p:cNvPr id="7" name="Freeform 7"/>
          <p:cNvSpPr/>
          <p:nvPr/>
        </p:nvSpPr>
        <p:spPr>
          <a:xfrm rot="-4383749">
            <a:off x="-6307296" y="10658724"/>
            <a:ext cx="18615011" cy="12692053"/>
          </a:xfrm>
          <a:custGeom>
            <a:avLst/>
            <a:gdLst/>
            <a:ahLst/>
            <a:cxnLst/>
            <a:rect l="l" t="t" r="r" b="b"/>
            <a:pathLst>
              <a:path w="18615011" h="12692053">
                <a:moveTo>
                  <a:pt x="0" y="0"/>
                </a:moveTo>
                <a:lnTo>
                  <a:pt x="18615011" y="0"/>
                </a:lnTo>
                <a:lnTo>
                  <a:pt x="18615011" y="12692053"/>
                </a:lnTo>
                <a:lnTo>
                  <a:pt x="0" y="12692053"/>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sp>
      <p:sp>
        <p:nvSpPr>
          <p:cNvPr id="8" name="TextBox 8"/>
          <p:cNvSpPr txBox="1"/>
          <p:nvPr/>
        </p:nvSpPr>
        <p:spPr>
          <a:xfrm>
            <a:off x="1497484" y="4513211"/>
            <a:ext cx="9275395" cy="2957830"/>
          </a:xfrm>
          <a:prstGeom prst="rect">
            <a:avLst/>
          </a:prstGeom>
        </p:spPr>
        <p:txBody>
          <a:bodyPr lIns="0" tIns="0" rIns="0" bIns="0" rtlCol="0" anchor="t">
            <a:spAutoFit/>
          </a:bodyPr>
          <a:lstStyle/>
          <a:p>
            <a:pPr algn="l">
              <a:lnSpc>
                <a:spcPts val="3919"/>
              </a:lnSpc>
            </a:pPr>
            <a:r>
              <a:rPr lang="en-US" sz="2799">
                <a:solidFill>
                  <a:srgbClr val="FFFFFF"/>
                </a:solidFill>
                <a:latin typeface="Fira Code"/>
                <a:ea typeface="Fira Code"/>
                <a:cs typeface="Fira Code"/>
                <a:sym typeface="Fira Code"/>
              </a:rPr>
              <a:t>Sumber data adalah entitas atau perangkat yang menghasilkan atau menyediakan informasi untuk dikirim. Contoh sumber data dapat berupa aplikasi komputer, sensor, atau perangkat mobile yang menghasilkan data seperti teks, suara, atau gambar</a:t>
            </a:r>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90B36"/>
        </a:solidFill>
        <a:effectLst/>
      </p:bgPr>
    </p:bg>
    <p:spTree>
      <p:nvGrpSpPr>
        <p:cNvPr id="1" name=""/>
        <p:cNvGrpSpPr/>
        <p:nvPr/>
      </p:nvGrpSpPr>
      <p:grpSpPr>
        <a:xfrm>
          <a:off x="0" y="0"/>
          <a:ext cx="0" cy="0"/>
          <a:chOff x="0" y="0"/>
          <a:chExt cx="0" cy="0"/>
        </a:xfrm>
      </p:grpSpPr>
      <p:sp>
        <p:nvSpPr>
          <p:cNvPr id="2" name="TextBox 2"/>
          <p:cNvSpPr txBox="1"/>
          <p:nvPr/>
        </p:nvSpPr>
        <p:spPr>
          <a:xfrm>
            <a:off x="2661736" y="1666875"/>
            <a:ext cx="12964527" cy="1079501"/>
          </a:xfrm>
          <a:prstGeom prst="rect">
            <a:avLst/>
          </a:prstGeom>
        </p:spPr>
        <p:txBody>
          <a:bodyPr lIns="0" tIns="0" rIns="0" bIns="0" rtlCol="0" anchor="t">
            <a:spAutoFit/>
          </a:bodyPr>
          <a:lstStyle/>
          <a:p>
            <a:pPr marL="0" lvl="0" indent="0" algn="ctr">
              <a:lnSpc>
                <a:spcPts val="8000"/>
              </a:lnSpc>
            </a:pPr>
            <a:r>
              <a:rPr lang="en-US" sz="8000">
                <a:solidFill>
                  <a:srgbClr val="FFFFFF"/>
                </a:solidFill>
                <a:latin typeface="Tomorrow"/>
                <a:ea typeface="Tomorrow"/>
                <a:cs typeface="Tomorrow"/>
                <a:sym typeface="Tomorrow"/>
              </a:rPr>
              <a:t>Protokol Komunikasi</a:t>
            </a:r>
          </a:p>
        </p:txBody>
      </p:sp>
      <p:sp>
        <p:nvSpPr>
          <p:cNvPr id="3" name="Freeform 3"/>
          <p:cNvSpPr/>
          <p:nvPr/>
        </p:nvSpPr>
        <p:spPr>
          <a:xfrm rot="-1221837">
            <a:off x="-12094313" y="5969009"/>
            <a:ext cx="15436656" cy="10524993"/>
          </a:xfrm>
          <a:custGeom>
            <a:avLst/>
            <a:gdLst/>
            <a:ahLst/>
            <a:cxnLst/>
            <a:rect l="l" t="t" r="r" b="b"/>
            <a:pathLst>
              <a:path w="15436656" h="10524993">
                <a:moveTo>
                  <a:pt x="0" y="0"/>
                </a:moveTo>
                <a:lnTo>
                  <a:pt x="15436656" y="0"/>
                </a:lnTo>
                <a:lnTo>
                  <a:pt x="15436656" y="10524993"/>
                </a:lnTo>
                <a:lnTo>
                  <a:pt x="0" y="10524993"/>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1613482" y="3970807"/>
            <a:ext cx="7418617" cy="4976704"/>
            <a:chOff x="0" y="0"/>
            <a:chExt cx="1953874" cy="1310737"/>
          </a:xfrm>
        </p:grpSpPr>
        <p:sp>
          <p:nvSpPr>
            <p:cNvPr id="5" name="Freeform 5"/>
            <p:cNvSpPr/>
            <p:nvPr/>
          </p:nvSpPr>
          <p:spPr>
            <a:xfrm>
              <a:off x="0" y="0"/>
              <a:ext cx="1953874" cy="1310737"/>
            </a:xfrm>
            <a:custGeom>
              <a:avLst/>
              <a:gdLst/>
              <a:ahLst/>
              <a:cxnLst/>
              <a:rect l="l" t="t" r="r" b="b"/>
              <a:pathLst>
                <a:path w="1953874" h="1310737">
                  <a:moveTo>
                    <a:pt x="0" y="0"/>
                  </a:moveTo>
                  <a:lnTo>
                    <a:pt x="1953874" y="0"/>
                  </a:lnTo>
                  <a:lnTo>
                    <a:pt x="1953874" y="1310737"/>
                  </a:lnTo>
                  <a:lnTo>
                    <a:pt x="0" y="1310737"/>
                  </a:lnTo>
                  <a:close/>
                </a:path>
              </a:pathLst>
            </a:custGeom>
            <a:solidFill>
              <a:srgbClr val="000000">
                <a:alpha val="0"/>
              </a:srgbClr>
            </a:solidFill>
            <a:ln w="38100" cap="sq">
              <a:solidFill>
                <a:srgbClr val="5CDEFD"/>
              </a:solidFill>
              <a:prstDash val="solid"/>
              <a:miter/>
            </a:ln>
          </p:spPr>
        </p:sp>
        <p:sp>
          <p:nvSpPr>
            <p:cNvPr id="6" name="TextBox 6"/>
            <p:cNvSpPr txBox="1"/>
            <p:nvPr/>
          </p:nvSpPr>
          <p:spPr>
            <a:xfrm>
              <a:off x="0" y="0"/>
              <a:ext cx="1953874" cy="1310737"/>
            </a:xfrm>
            <a:prstGeom prst="rect">
              <a:avLst/>
            </a:prstGeom>
          </p:spPr>
          <p:txBody>
            <a:bodyPr lIns="50800" tIns="50800" rIns="50800" bIns="50800" rtlCol="0" anchor="ctr"/>
            <a:lstStyle/>
            <a:p>
              <a:pPr algn="ctr">
                <a:lnSpc>
                  <a:spcPts val="2160"/>
                </a:lnSpc>
              </a:pPr>
              <a:endParaRPr/>
            </a:p>
          </p:txBody>
        </p:sp>
      </p:grpSp>
      <p:grpSp>
        <p:nvGrpSpPr>
          <p:cNvPr id="7" name="Group 7"/>
          <p:cNvGrpSpPr/>
          <p:nvPr/>
        </p:nvGrpSpPr>
        <p:grpSpPr>
          <a:xfrm>
            <a:off x="9255901" y="3970807"/>
            <a:ext cx="7418617" cy="4976704"/>
            <a:chOff x="0" y="0"/>
            <a:chExt cx="1953874" cy="1310737"/>
          </a:xfrm>
        </p:grpSpPr>
        <p:sp>
          <p:nvSpPr>
            <p:cNvPr id="8" name="Freeform 8"/>
            <p:cNvSpPr/>
            <p:nvPr/>
          </p:nvSpPr>
          <p:spPr>
            <a:xfrm>
              <a:off x="0" y="0"/>
              <a:ext cx="1953874" cy="1310737"/>
            </a:xfrm>
            <a:custGeom>
              <a:avLst/>
              <a:gdLst/>
              <a:ahLst/>
              <a:cxnLst/>
              <a:rect l="l" t="t" r="r" b="b"/>
              <a:pathLst>
                <a:path w="1953874" h="1310737">
                  <a:moveTo>
                    <a:pt x="0" y="0"/>
                  </a:moveTo>
                  <a:lnTo>
                    <a:pt x="1953874" y="0"/>
                  </a:lnTo>
                  <a:lnTo>
                    <a:pt x="1953874" y="1310737"/>
                  </a:lnTo>
                  <a:lnTo>
                    <a:pt x="0" y="1310737"/>
                  </a:lnTo>
                  <a:close/>
                </a:path>
              </a:pathLst>
            </a:custGeom>
            <a:solidFill>
              <a:srgbClr val="000000">
                <a:alpha val="0"/>
              </a:srgbClr>
            </a:solidFill>
            <a:ln w="38100" cap="sq">
              <a:solidFill>
                <a:srgbClr val="5CDEFD"/>
              </a:solidFill>
              <a:prstDash val="solid"/>
              <a:miter/>
            </a:ln>
          </p:spPr>
        </p:sp>
        <p:sp>
          <p:nvSpPr>
            <p:cNvPr id="9" name="TextBox 9"/>
            <p:cNvSpPr txBox="1"/>
            <p:nvPr/>
          </p:nvSpPr>
          <p:spPr>
            <a:xfrm>
              <a:off x="0" y="0"/>
              <a:ext cx="1953874" cy="1310737"/>
            </a:xfrm>
            <a:prstGeom prst="rect">
              <a:avLst/>
            </a:prstGeom>
          </p:spPr>
          <p:txBody>
            <a:bodyPr lIns="50800" tIns="50800" rIns="50800" bIns="50800" rtlCol="0" anchor="ctr"/>
            <a:lstStyle/>
            <a:p>
              <a:pPr algn="ctr">
                <a:lnSpc>
                  <a:spcPts val="2160"/>
                </a:lnSpc>
              </a:pPr>
              <a:endParaRPr/>
            </a:p>
          </p:txBody>
        </p:sp>
      </p:grpSp>
      <p:sp>
        <p:nvSpPr>
          <p:cNvPr id="10" name="Freeform 10"/>
          <p:cNvSpPr/>
          <p:nvPr/>
        </p:nvSpPr>
        <p:spPr>
          <a:xfrm rot="-2253808">
            <a:off x="14696926" y="-5968424"/>
            <a:ext cx="16623781" cy="11334396"/>
          </a:xfrm>
          <a:custGeom>
            <a:avLst/>
            <a:gdLst/>
            <a:ahLst/>
            <a:cxnLst/>
            <a:rect l="l" t="t" r="r" b="b"/>
            <a:pathLst>
              <a:path w="16623781" h="11334396">
                <a:moveTo>
                  <a:pt x="0" y="0"/>
                </a:moveTo>
                <a:lnTo>
                  <a:pt x="16623780" y="0"/>
                </a:lnTo>
                <a:lnTo>
                  <a:pt x="16623780" y="11334395"/>
                </a:lnTo>
                <a:lnTo>
                  <a:pt x="0" y="11334395"/>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sp>
      <p:sp>
        <p:nvSpPr>
          <p:cNvPr id="11" name="Freeform 11"/>
          <p:cNvSpPr/>
          <p:nvPr/>
        </p:nvSpPr>
        <p:spPr>
          <a:xfrm>
            <a:off x="534750" y="593935"/>
            <a:ext cx="2157465" cy="1846218"/>
          </a:xfrm>
          <a:custGeom>
            <a:avLst/>
            <a:gdLst/>
            <a:ahLst/>
            <a:cxnLst/>
            <a:rect l="l" t="t" r="r" b="b"/>
            <a:pathLst>
              <a:path w="2157465" h="1846218">
                <a:moveTo>
                  <a:pt x="0" y="0"/>
                </a:moveTo>
                <a:lnTo>
                  <a:pt x="2157465" y="0"/>
                </a:lnTo>
                <a:lnTo>
                  <a:pt x="2157465" y="1846217"/>
                </a:lnTo>
                <a:lnTo>
                  <a:pt x="0" y="1846217"/>
                </a:lnTo>
                <a:lnTo>
                  <a:pt x="0" y="0"/>
                </a:lnTo>
                <a:close/>
              </a:path>
            </a:pathLst>
          </a:custGeom>
          <a:blipFill>
            <a:blip r:embed="rId4"/>
            <a:stretch>
              <a:fillRect/>
            </a:stretch>
          </a:blipFill>
        </p:spPr>
      </p:sp>
      <p:sp>
        <p:nvSpPr>
          <p:cNvPr id="12" name="Freeform 12"/>
          <p:cNvSpPr/>
          <p:nvPr/>
        </p:nvSpPr>
        <p:spPr>
          <a:xfrm flipH="1">
            <a:off x="15283956" y="7690087"/>
            <a:ext cx="2285731" cy="1998998"/>
          </a:xfrm>
          <a:custGeom>
            <a:avLst/>
            <a:gdLst/>
            <a:ahLst/>
            <a:cxnLst/>
            <a:rect l="l" t="t" r="r" b="b"/>
            <a:pathLst>
              <a:path w="2285731" h="1998998">
                <a:moveTo>
                  <a:pt x="2285730" y="0"/>
                </a:moveTo>
                <a:lnTo>
                  <a:pt x="0" y="0"/>
                </a:lnTo>
                <a:lnTo>
                  <a:pt x="0" y="1998997"/>
                </a:lnTo>
                <a:lnTo>
                  <a:pt x="2285730" y="1998997"/>
                </a:lnTo>
                <a:lnTo>
                  <a:pt x="2285730" y="0"/>
                </a:lnTo>
                <a:close/>
              </a:path>
            </a:pathLst>
          </a:custGeom>
          <a:blipFill>
            <a:blip r:embed="rId5"/>
            <a:stretch>
              <a:fillRect/>
            </a:stretch>
          </a:blipFill>
        </p:spPr>
      </p:sp>
      <p:sp>
        <p:nvSpPr>
          <p:cNvPr id="13" name="Freeform 13"/>
          <p:cNvSpPr/>
          <p:nvPr/>
        </p:nvSpPr>
        <p:spPr>
          <a:xfrm>
            <a:off x="15859212" y="1028700"/>
            <a:ext cx="1400088" cy="1400088"/>
          </a:xfrm>
          <a:custGeom>
            <a:avLst/>
            <a:gdLst/>
            <a:ahLst/>
            <a:cxnLst/>
            <a:rect l="l" t="t" r="r" b="b"/>
            <a:pathLst>
              <a:path w="1400088" h="1400088">
                <a:moveTo>
                  <a:pt x="0" y="0"/>
                </a:moveTo>
                <a:lnTo>
                  <a:pt x="1400088" y="0"/>
                </a:lnTo>
                <a:lnTo>
                  <a:pt x="1400088" y="1400088"/>
                </a:lnTo>
                <a:lnTo>
                  <a:pt x="0" y="14000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TextBox 14"/>
          <p:cNvSpPr txBox="1"/>
          <p:nvPr/>
        </p:nvSpPr>
        <p:spPr>
          <a:xfrm>
            <a:off x="2195619" y="4546539"/>
            <a:ext cx="6254343" cy="3909696"/>
          </a:xfrm>
          <a:prstGeom prst="rect">
            <a:avLst/>
          </a:prstGeom>
        </p:spPr>
        <p:txBody>
          <a:bodyPr lIns="0" tIns="0" rIns="0" bIns="0" rtlCol="0" anchor="t">
            <a:spAutoFit/>
          </a:bodyPr>
          <a:lstStyle/>
          <a:p>
            <a:pPr algn="l">
              <a:lnSpc>
                <a:spcPts val="4479"/>
              </a:lnSpc>
            </a:pPr>
            <a:r>
              <a:rPr lang="en-US" sz="3199">
                <a:solidFill>
                  <a:srgbClr val="FFFFFF"/>
                </a:solidFill>
                <a:latin typeface="Fira Code"/>
                <a:ea typeface="Fira Code"/>
                <a:cs typeface="Fira Code"/>
                <a:sym typeface="Fira Code"/>
              </a:rPr>
              <a:t>Protokol komunikasi adalah aturan atau standar yang mengatur format, timing, dan prosedur komunikasi antara pengirim dan penerima data. </a:t>
            </a:r>
          </a:p>
        </p:txBody>
      </p:sp>
      <p:sp>
        <p:nvSpPr>
          <p:cNvPr id="15" name="TextBox 15"/>
          <p:cNvSpPr txBox="1"/>
          <p:nvPr/>
        </p:nvSpPr>
        <p:spPr>
          <a:xfrm>
            <a:off x="9838038" y="4537014"/>
            <a:ext cx="6254343" cy="3788410"/>
          </a:xfrm>
          <a:prstGeom prst="rect">
            <a:avLst/>
          </a:prstGeom>
        </p:spPr>
        <p:txBody>
          <a:bodyPr lIns="0" tIns="0" rIns="0" bIns="0" rtlCol="0" anchor="t">
            <a:spAutoFit/>
          </a:bodyPr>
          <a:lstStyle/>
          <a:p>
            <a:pPr algn="l">
              <a:lnSpc>
                <a:spcPts val="4339"/>
              </a:lnSpc>
            </a:pPr>
            <a:r>
              <a:rPr lang="en-US" sz="3099">
                <a:solidFill>
                  <a:srgbClr val="FFFFFF"/>
                </a:solidFill>
                <a:latin typeface="Fira Code"/>
                <a:ea typeface="Fira Code"/>
                <a:cs typeface="Fira Code"/>
                <a:sym typeface="Fira Code"/>
              </a:rPr>
              <a:t>Protokol ini menentukan bagaimana data dikemas, dikirim, dan diterima, serta bagaimana masalah seperti pengiriman data yang hilang atau rusak ditangani</a:t>
            </a:r>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90B36"/>
        </a:solidFill>
        <a:effectLst/>
      </p:bgPr>
    </p:bg>
    <p:spTree>
      <p:nvGrpSpPr>
        <p:cNvPr id="1" name=""/>
        <p:cNvGrpSpPr/>
        <p:nvPr/>
      </p:nvGrpSpPr>
      <p:grpSpPr>
        <a:xfrm>
          <a:off x="0" y="0"/>
          <a:ext cx="0" cy="0"/>
          <a:chOff x="0" y="0"/>
          <a:chExt cx="0" cy="0"/>
        </a:xfrm>
      </p:grpSpPr>
      <p:sp>
        <p:nvSpPr>
          <p:cNvPr id="2" name="TextBox 2"/>
          <p:cNvSpPr txBox="1"/>
          <p:nvPr/>
        </p:nvSpPr>
        <p:spPr>
          <a:xfrm>
            <a:off x="1842405" y="1666875"/>
            <a:ext cx="11910228" cy="1079501"/>
          </a:xfrm>
          <a:prstGeom prst="rect">
            <a:avLst/>
          </a:prstGeom>
        </p:spPr>
        <p:txBody>
          <a:bodyPr lIns="0" tIns="0" rIns="0" bIns="0" rtlCol="0" anchor="t">
            <a:spAutoFit/>
          </a:bodyPr>
          <a:lstStyle/>
          <a:p>
            <a:pPr marL="0" lvl="0" indent="0" algn="l">
              <a:lnSpc>
                <a:spcPts val="8000"/>
              </a:lnSpc>
            </a:pPr>
            <a:r>
              <a:rPr lang="en-US" sz="8000">
                <a:solidFill>
                  <a:srgbClr val="FFFFFF"/>
                </a:solidFill>
                <a:latin typeface="Tomorrow"/>
                <a:ea typeface="Tomorrow"/>
                <a:cs typeface="Tomorrow"/>
                <a:sym typeface="Tomorrow"/>
              </a:rPr>
              <a:t>Media Komunikasi</a:t>
            </a:r>
          </a:p>
        </p:txBody>
      </p:sp>
      <p:grpSp>
        <p:nvGrpSpPr>
          <p:cNvPr id="3" name="Group 3"/>
          <p:cNvGrpSpPr/>
          <p:nvPr/>
        </p:nvGrpSpPr>
        <p:grpSpPr>
          <a:xfrm>
            <a:off x="1028700" y="4121197"/>
            <a:ext cx="7745976" cy="5137103"/>
            <a:chOff x="0" y="0"/>
            <a:chExt cx="2040092" cy="1352982"/>
          </a:xfrm>
        </p:grpSpPr>
        <p:sp>
          <p:nvSpPr>
            <p:cNvPr id="4" name="Freeform 4"/>
            <p:cNvSpPr/>
            <p:nvPr/>
          </p:nvSpPr>
          <p:spPr>
            <a:xfrm>
              <a:off x="0" y="0"/>
              <a:ext cx="2040092" cy="1352982"/>
            </a:xfrm>
            <a:custGeom>
              <a:avLst/>
              <a:gdLst/>
              <a:ahLst/>
              <a:cxnLst/>
              <a:rect l="l" t="t" r="r" b="b"/>
              <a:pathLst>
                <a:path w="2040092" h="1352982">
                  <a:moveTo>
                    <a:pt x="0" y="0"/>
                  </a:moveTo>
                  <a:lnTo>
                    <a:pt x="2040092" y="0"/>
                  </a:lnTo>
                  <a:lnTo>
                    <a:pt x="2040092" y="1352982"/>
                  </a:lnTo>
                  <a:lnTo>
                    <a:pt x="0" y="1352982"/>
                  </a:lnTo>
                  <a:close/>
                </a:path>
              </a:pathLst>
            </a:custGeom>
            <a:solidFill>
              <a:srgbClr val="000000">
                <a:alpha val="0"/>
              </a:srgbClr>
            </a:solidFill>
            <a:ln w="38100" cap="sq">
              <a:solidFill>
                <a:srgbClr val="5CDEFD"/>
              </a:solidFill>
              <a:prstDash val="solid"/>
              <a:miter/>
            </a:ln>
          </p:spPr>
        </p:sp>
        <p:sp>
          <p:nvSpPr>
            <p:cNvPr id="5" name="TextBox 5"/>
            <p:cNvSpPr txBox="1"/>
            <p:nvPr/>
          </p:nvSpPr>
          <p:spPr>
            <a:xfrm>
              <a:off x="0" y="-28575"/>
              <a:ext cx="2040092" cy="1381557"/>
            </a:xfrm>
            <a:prstGeom prst="rect">
              <a:avLst/>
            </a:prstGeom>
          </p:spPr>
          <p:txBody>
            <a:bodyPr lIns="50800" tIns="50800" rIns="50800" bIns="50800" rtlCol="0" anchor="ctr"/>
            <a:lstStyle/>
            <a:p>
              <a:pPr algn="ctr">
                <a:lnSpc>
                  <a:spcPts val="2100"/>
                </a:lnSpc>
              </a:pPr>
              <a:endParaRPr/>
            </a:p>
          </p:txBody>
        </p:sp>
      </p:grpSp>
      <p:sp>
        <p:nvSpPr>
          <p:cNvPr id="6" name="Freeform 6"/>
          <p:cNvSpPr/>
          <p:nvPr/>
        </p:nvSpPr>
        <p:spPr>
          <a:xfrm>
            <a:off x="13544284" y="2139950"/>
            <a:ext cx="1065086" cy="1065086"/>
          </a:xfrm>
          <a:custGeom>
            <a:avLst/>
            <a:gdLst/>
            <a:ahLst/>
            <a:cxnLst/>
            <a:rect l="l" t="t" r="r" b="b"/>
            <a:pathLst>
              <a:path w="1065086" h="1065086">
                <a:moveTo>
                  <a:pt x="0" y="0"/>
                </a:moveTo>
                <a:lnTo>
                  <a:pt x="1065087" y="0"/>
                </a:lnTo>
                <a:lnTo>
                  <a:pt x="1065087" y="1065087"/>
                </a:lnTo>
                <a:lnTo>
                  <a:pt x="0" y="10650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14451399" y="1028700"/>
            <a:ext cx="2807901" cy="2455665"/>
          </a:xfrm>
          <a:custGeom>
            <a:avLst/>
            <a:gdLst/>
            <a:ahLst/>
            <a:cxnLst/>
            <a:rect l="l" t="t" r="r" b="b"/>
            <a:pathLst>
              <a:path w="2807901" h="2455665">
                <a:moveTo>
                  <a:pt x="0" y="0"/>
                </a:moveTo>
                <a:lnTo>
                  <a:pt x="2807901" y="0"/>
                </a:lnTo>
                <a:lnTo>
                  <a:pt x="2807901" y="2455665"/>
                </a:lnTo>
                <a:lnTo>
                  <a:pt x="0" y="2455665"/>
                </a:lnTo>
                <a:lnTo>
                  <a:pt x="0" y="0"/>
                </a:lnTo>
                <a:close/>
              </a:path>
            </a:pathLst>
          </a:custGeom>
          <a:blipFill>
            <a:blip r:embed="rId4"/>
            <a:stretch>
              <a:fillRect/>
            </a:stretch>
          </a:blipFill>
        </p:spPr>
      </p:sp>
      <p:sp>
        <p:nvSpPr>
          <p:cNvPr id="8" name="Freeform 8"/>
          <p:cNvSpPr/>
          <p:nvPr/>
        </p:nvSpPr>
        <p:spPr>
          <a:xfrm rot="3382372">
            <a:off x="10569672" y="9222036"/>
            <a:ext cx="15436656" cy="10524993"/>
          </a:xfrm>
          <a:custGeom>
            <a:avLst/>
            <a:gdLst/>
            <a:ahLst/>
            <a:cxnLst/>
            <a:rect l="l" t="t" r="r" b="b"/>
            <a:pathLst>
              <a:path w="15436656" h="10524993">
                <a:moveTo>
                  <a:pt x="0" y="0"/>
                </a:moveTo>
                <a:lnTo>
                  <a:pt x="15436656" y="0"/>
                </a:lnTo>
                <a:lnTo>
                  <a:pt x="15436656" y="10524992"/>
                </a:lnTo>
                <a:lnTo>
                  <a:pt x="0" y="10524992"/>
                </a:lnTo>
                <a:lnTo>
                  <a:pt x="0" y="0"/>
                </a:lnTo>
                <a:close/>
              </a:path>
            </a:pathLst>
          </a:custGeom>
          <a:blipFill>
            <a:blip r:embed="rId5">
              <a:alphaModFix amt="50000"/>
              <a:extLst>
                <a:ext uri="{96DAC541-7B7A-43D3-8B79-37D633B846F1}">
                  <asvg:svgBlip xmlns:asvg="http://schemas.microsoft.com/office/drawing/2016/SVG/main" r:embed="rId6"/>
                </a:ext>
              </a:extLst>
            </a:blip>
            <a:stretch>
              <a:fillRect/>
            </a:stretch>
          </a:blipFill>
        </p:spPr>
      </p:sp>
      <p:sp>
        <p:nvSpPr>
          <p:cNvPr id="9" name="TextBox 9"/>
          <p:cNvSpPr txBox="1"/>
          <p:nvPr/>
        </p:nvSpPr>
        <p:spPr>
          <a:xfrm>
            <a:off x="1774516" y="4439308"/>
            <a:ext cx="6254343" cy="4443730"/>
          </a:xfrm>
          <a:prstGeom prst="rect">
            <a:avLst/>
          </a:prstGeom>
        </p:spPr>
        <p:txBody>
          <a:bodyPr lIns="0" tIns="0" rIns="0" bIns="0" rtlCol="0" anchor="t">
            <a:spAutoFit/>
          </a:bodyPr>
          <a:lstStyle/>
          <a:p>
            <a:pPr algn="l">
              <a:lnSpc>
                <a:spcPts val="3919"/>
              </a:lnSpc>
            </a:pPr>
            <a:r>
              <a:rPr lang="en-US" sz="2799">
                <a:solidFill>
                  <a:srgbClr val="FFFFFF"/>
                </a:solidFill>
                <a:latin typeface="Fira Code"/>
                <a:ea typeface="Fira Code"/>
                <a:cs typeface="Fira Code"/>
                <a:sym typeface="Fira Code"/>
              </a:rPr>
              <a:t>Media komunikasi adalah saluran fisik atau nirkabel yang digunakan untuk mentransmisikan data dari pengirim ke penerima. Contoh media komunikasi meliputi kabel serat optik, kabel tembaga, gelombang radio, dan satelit</a:t>
            </a:r>
          </a:p>
        </p:txBody>
      </p:sp>
      <p:sp>
        <p:nvSpPr>
          <p:cNvPr id="10" name="Freeform 10"/>
          <p:cNvSpPr/>
          <p:nvPr/>
        </p:nvSpPr>
        <p:spPr>
          <a:xfrm flipH="1">
            <a:off x="10007552" y="3013086"/>
            <a:ext cx="6647180" cy="7273914"/>
          </a:xfrm>
          <a:custGeom>
            <a:avLst/>
            <a:gdLst/>
            <a:ahLst/>
            <a:cxnLst/>
            <a:rect l="l" t="t" r="r" b="b"/>
            <a:pathLst>
              <a:path w="6647180" h="7273914">
                <a:moveTo>
                  <a:pt x="6647180" y="0"/>
                </a:moveTo>
                <a:lnTo>
                  <a:pt x="0" y="0"/>
                </a:lnTo>
                <a:lnTo>
                  <a:pt x="0" y="7273914"/>
                </a:lnTo>
                <a:lnTo>
                  <a:pt x="6647180" y="7273914"/>
                </a:lnTo>
                <a:lnTo>
                  <a:pt x="6647180" y="0"/>
                </a:lnTo>
                <a:close/>
              </a:path>
            </a:pathLst>
          </a:custGeom>
          <a:blipFill>
            <a:blip r:embed="rId7"/>
            <a:stretch>
              <a:fillRect/>
            </a:stretch>
          </a:blipFill>
        </p:spPr>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90B36"/>
        </a:solidFill>
        <a:effectLst/>
      </p:bgPr>
    </p:bg>
    <p:spTree>
      <p:nvGrpSpPr>
        <p:cNvPr id="1" name=""/>
        <p:cNvGrpSpPr/>
        <p:nvPr/>
      </p:nvGrpSpPr>
      <p:grpSpPr>
        <a:xfrm>
          <a:off x="0" y="0"/>
          <a:ext cx="0" cy="0"/>
          <a:chOff x="0" y="0"/>
          <a:chExt cx="0" cy="0"/>
        </a:xfrm>
      </p:grpSpPr>
      <p:sp>
        <p:nvSpPr>
          <p:cNvPr id="2" name="TextBox 2"/>
          <p:cNvSpPr txBox="1"/>
          <p:nvPr/>
        </p:nvSpPr>
        <p:spPr>
          <a:xfrm>
            <a:off x="8807417" y="2181861"/>
            <a:ext cx="8451883" cy="2089151"/>
          </a:xfrm>
          <a:prstGeom prst="rect">
            <a:avLst/>
          </a:prstGeom>
        </p:spPr>
        <p:txBody>
          <a:bodyPr lIns="0" tIns="0" rIns="0" bIns="0" rtlCol="0" anchor="t">
            <a:spAutoFit/>
          </a:bodyPr>
          <a:lstStyle/>
          <a:p>
            <a:pPr marL="0" lvl="0" indent="0" algn="l">
              <a:lnSpc>
                <a:spcPts val="8000"/>
              </a:lnSpc>
            </a:pPr>
            <a:r>
              <a:rPr lang="en-US" sz="8000">
                <a:solidFill>
                  <a:srgbClr val="FFFFFF"/>
                </a:solidFill>
                <a:latin typeface="Tomorrow"/>
                <a:ea typeface="Tomorrow"/>
                <a:cs typeface="Tomorrow"/>
                <a:sym typeface="Tomorrow"/>
              </a:rPr>
              <a:t>Pengirim (Sender)</a:t>
            </a:r>
          </a:p>
        </p:txBody>
      </p:sp>
      <p:sp>
        <p:nvSpPr>
          <p:cNvPr id="3" name="Freeform 3"/>
          <p:cNvSpPr/>
          <p:nvPr/>
        </p:nvSpPr>
        <p:spPr>
          <a:xfrm rot="9171790">
            <a:off x="6892372" y="8084664"/>
            <a:ext cx="15436656" cy="10524993"/>
          </a:xfrm>
          <a:custGeom>
            <a:avLst/>
            <a:gdLst/>
            <a:ahLst/>
            <a:cxnLst/>
            <a:rect l="l" t="t" r="r" b="b"/>
            <a:pathLst>
              <a:path w="15436656" h="10524993">
                <a:moveTo>
                  <a:pt x="0" y="0"/>
                </a:moveTo>
                <a:lnTo>
                  <a:pt x="15436656" y="0"/>
                </a:lnTo>
                <a:lnTo>
                  <a:pt x="15436656" y="10524992"/>
                </a:lnTo>
                <a:lnTo>
                  <a:pt x="0" y="10524992"/>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sp>
      <p:sp>
        <p:nvSpPr>
          <p:cNvPr id="4" name="Freeform 4"/>
          <p:cNvSpPr/>
          <p:nvPr/>
        </p:nvSpPr>
        <p:spPr>
          <a:xfrm>
            <a:off x="16132434" y="5396865"/>
            <a:ext cx="1400088" cy="1400088"/>
          </a:xfrm>
          <a:custGeom>
            <a:avLst/>
            <a:gdLst/>
            <a:ahLst/>
            <a:cxnLst/>
            <a:rect l="l" t="t" r="r" b="b"/>
            <a:pathLst>
              <a:path w="1400088" h="1400088">
                <a:moveTo>
                  <a:pt x="0" y="0"/>
                </a:moveTo>
                <a:lnTo>
                  <a:pt x="1400088" y="0"/>
                </a:lnTo>
                <a:lnTo>
                  <a:pt x="1400088" y="1400088"/>
                </a:lnTo>
                <a:lnTo>
                  <a:pt x="0" y="14000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2105664">
            <a:off x="14600894" y="6517544"/>
            <a:ext cx="7374213" cy="3405195"/>
          </a:xfrm>
          <a:custGeom>
            <a:avLst/>
            <a:gdLst/>
            <a:ahLst/>
            <a:cxnLst/>
            <a:rect l="l" t="t" r="r" b="b"/>
            <a:pathLst>
              <a:path w="7374213" h="3405195">
                <a:moveTo>
                  <a:pt x="0" y="0"/>
                </a:moveTo>
                <a:lnTo>
                  <a:pt x="7374212" y="0"/>
                </a:lnTo>
                <a:lnTo>
                  <a:pt x="7374212" y="3405195"/>
                </a:lnTo>
                <a:lnTo>
                  <a:pt x="0" y="3405195"/>
                </a:lnTo>
                <a:lnTo>
                  <a:pt x="0" y="0"/>
                </a:lnTo>
                <a:close/>
              </a:path>
            </a:pathLst>
          </a:custGeom>
          <a:blipFill>
            <a:blip r:embed="rId6"/>
            <a:stretch>
              <a:fillRect/>
            </a:stretch>
          </a:blipFill>
        </p:spPr>
      </p:sp>
      <p:sp>
        <p:nvSpPr>
          <p:cNvPr id="6" name="Freeform 6"/>
          <p:cNvSpPr/>
          <p:nvPr/>
        </p:nvSpPr>
        <p:spPr>
          <a:xfrm flipH="1">
            <a:off x="1028700" y="1506543"/>
            <a:ext cx="6647180" cy="7273914"/>
          </a:xfrm>
          <a:custGeom>
            <a:avLst/>
            <a:gdLst/>
            <a:ahLst/>
            <a:cxnLst/>
            <a:rect l="l" t="t" r="r" b="b"/>
            <a:pathLst>
              <a:path w="6647180" h="7273914">
                <a:moveTo>
                  <a:pt x="6647180" y="0"/>
                </a:moveTo>
                <a:lnTo>
                  <a:pt x="0" y="0"/>
                </a:lnTo>
                <a:lnTo>
                  <a:pt x="0" y="7273914"/>
                </a:lnTo>
                <a:lnTo>
                  <a:pt x="6647180" y="7273914"/>
                </a:lnTo>
                <a:lnTo>
                  <a:pt x="6647180" y="0"/>
                </a:lnTo>
                <a:close/>
              </a:path>
            </a:pathLst>
          </a:custGeom>
          <a:blipFill>
            <a:blip r:embed="rId7"/>
            <a:stretch>
              <a:fillRect/>
            </a:stretch>
          </a:blipFill>
        </p:spPr>
      </p:sp>
      <p:sp>
        <p:nvSpPr>
          <p:cNvPr id="7" name="TextBox 7"/>
          <p:cNvSpPr txBox="1"/>
          <p:nvPr/>
        </p:nvSpPr>
        <p:spPr>
          <a:xfrm>
            <a:off x="8776985" y="4837069"/>
            <a:ext cx="7355449" cy="3453130"/>
          </a:xfrm>
          <a:prstGeom prst="rect">
            <a:avLst/>
          </a:prstGeom>
        </p:spPr>
        <p:txBody>
          <a:bodyPr lIns="0" tIns="0" rIns="0" bIns="0" rtlCol="0" anchor="t">
            <a:spAutoFit/>
          </a:bodyPr>
          <a:lstStyle/>
          <a:p>
            <a:pPr algn="l">
              <a:lnSpc>
                <a:spcPts val="3919"/>
              </a:lnSpc>
            </a:pPr>
            <a:r>
              <a:rPr lang="en-US" sz="2799">
                <a:solidFill>
                  <a:srgbClr val="FFFFFF"/>
                </a:solidFill>
                <a:latin typeface="Fira Code"/>
                <a:ea typeface="Fira Code"/>
                <a:cs typeface="Fira Code"/>
                <a:sym typeface="Fira Code"/>
              </a:rPr>
              <a:t>Pengirim adalah entitas atau perangkat yang bertanggung jawab untuk mengemas data dalam bentuk yang sesuai dengan protokol komunikasi dan mentransmisikannya melalui media komunikasi kepada penerima</a:t>
            </a:r>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90B36"/>
        </a:solidFill>
        <a:effectLst/>
      </p:bgPr>
    </p:bg>
    <p:spTree>
      <p:nvGrpSpPr>
        <p:cNvPr id="1" name=""/>
        <p:cNvGrpSpPr/>
        <p:nvPr/>
      </p:nvGrpSpPr>
      <p:grpSpPr>
        <a:xfrm>
          <a:off x="0" y="0"/>
          <a:ext cx="0" cy="0"/>
          <a:chOff x="0" y="0"/>
          <a:chExt cx="0" cy="0"/>
        </a:xfrm>
      </p:grpSpPr>
      <p:sp>
        <p:nvSpPr>
          <p:cNvPr id="2" name="TextBox 2"/>
          <p:cNvSpPr txBox="1"/>
          <p:nvPr/>
        </p:nvSpPr>
        <p:spPr>
          <a:xfrm>
            <a:off x="8807417" y="2181861"/>
            <a:ext cx="8451883" cy="2089151"/>
          </a:xfrm>
          <a:prstGeom prst="rect">
            <a:avLst/>
          </a:prstGeom>
        </p:spPr>
        <p:txBody>
          <a:bodyPr lIns="0" tIns="0" rIns="0" bIns="0" rtlCol="0" anchor="t">
            <a:spAutoFit/>
          </a:bodyPr>
          <a:lstStyle/>
          <a:p>
            <a:pPr marL="0" lvl="0" indent="0" algn="l">
              <a:lnSpc>
                <a:spcPts val="8000"/>
              </a:lnSpc>
            </a:pPr>
            <a:r>
              <a:rPr lang="en-US" sz="8000">
                <a:solidFill>
                  <a:srgbClr val="FFFFFF"/>
                </a:solidFill>
                <a:latin typeface="Tomorrow"/>
                <a:ea typeface="Tomorrow"/>
                <a:cs typeface="Tomorrow"/>
                <a:sym typeface="Tomorrow"/>
              </a:rPr>
              <a:t>Penerima (Receiver)</a:t>
            </a:r>
          </a:p>
        </p:txBody>
      </p:sp>
      <p:sp>
        <p:nvSpPr>
          <p:cNvPr id="3" name="Freeform 3"/>
          <p:cNvSpPr/>
          <p:nvPr/>
        </p:nvSpPr>
        <p:spPr>
          <a:xfrm rot="9171790">
            <a:off x="6892372" y="8084664"/>
            <a:ext cx="15436656" cy="10524993"/>
          </a:xfrm>
          <a:custGeom>
            <a:avLst/>
            <a:gdLst/>
            <a:ahLst/>
            <a:cxnLst/>
            <a:rect l="l" t="t" r="r" b="b"/>
            <a:pathLst>
              <a:path w="15436656" h="10524993">
                <a:moveTo>
                  <a:pt x="0" y="0"/>
                </a:moveTo>
                <a:lnTo>
                  <a:pt x="15436656" y="0"/>
                </a:lnTo>
                <a:lnTo>
                  <a:pt x="15436656" y="10524992"/>
                </a:lnTo>
                <a:lnTo>
                  <a:pt x="0" y="10524992"/>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sp>
      <p:sp>
        <p:nvSpPr>
          <p:cNvPr id="4" name="Freeform 4"/>
          <p:cNvSpPr/>
          <p:nvPr/>
        </p:nvSpPr>
        <p:spPr>
          <a:xfrm>
            <a:off x="16132434" y="5396865"/>
            <a:ext cx="1400088" cy="1400088"/>
          </a:xfrm>
          <a:custGeom>
            <a:avLst/>
            <a:gdLst/>
            <a:ahLst/>
            <a:cxnLst/>
            <a:rect l="l" t="t" r="r" b="b"/>
            <a:pathLst>
              <a:path w="1400088" h="1400088">
                <a:moveTo>
                  <a:pt x="0" y="0"/>
                </a:moveTo>
                <a:lnTo>
                  <a:pt x="1400088" y="0"/>
                </a:lnTo>
                <a:lnTo>
                  <a:pt x="1400088" y="1400088"/>
                </a:lnTo>
                <a:lnTo>
                  <a:pt x="0" y="14000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2105664">
            <a:off x="14600894" y="6517544"/>
            <a:ext cx="7374213" cy="3405195"/>
          </a:xfrm>
          <a:custGeom>
            <a:avLst/>
            <a:gdLst/>
            <a:ahLst/>
            <a:cxnLst/>
            <a:rect l="l" t="t" r="r" b="b"/>
            <a:pathLst>
              <a:path w="7374213" h="3405195">
                <a:moveTo>
                  <a:pt x="0" y="0"/>
                </a:moveTo>
                <a:lnTo>
                  <a:pt x="7374212" y="0"/>
                </a:lnTo>
                <a:lnTo>
                  <a:pt x="7374212" y="3405195"/>
                </a:lnTo>
                <a:lnTo>
                  <a:pt x="0" y="3405195"/>
                </a:lnTo>
                <a:lnTo>
                  <a:pt x="0" y="0"/>
                </a:lnTo>
                <a:close/>
              </a:path>
            </a:pathLst>
          </a:custGeom>
          <a:blipFill>
            <a:blip r:embed="rId6"/>
            <a:stretch>
              <a:fillRect/>
            </a:stretch>
          </a:blipFill>
        </p:spPr>
      </p:sp>
      <p:sp>
        <p:nvSpPr>
          <p:cNvPr id="6" name="Freeform 6"/>
          <p:cNvSpPr/>
          <p:nvPr/>
        </p:nvSpPr>
        <p:spPr>
          <a:xfrm flipH="1">
            <a:off x="1028700" y="1506543"/>
            <a:ext cx="6647180" cy="7273914"/>
          </a:xfrm>
          <a:custGeom>
            <a:avLst/>
            <a:gdLst/>
            <a:ahLst/>
            <a:cxnLst/>
            <a:rect l="l" t="t" r="r" b="b"/>
            <a:pathLst>
              <a:path w="6647180" h="7273914">
                <a:moveTo>
                  <a:pt x="6647180" y="0"/>
                </a:moveTo>
                <a:lnTo>
                  <a:pt x="0" y="0"/>
                </a:lnTo>
                <a:lnTo>
                  <a:pt x="0" y="7273914"/>
                </a:lnTo>
                <a:lnTo>
                  <a:pt x="6647180" y="7273914"/>
                </a:lnTo>
                <a:lnTo>
                  <a:pt x="6647180" y="0"/>
                </a:lnTo>
                <a:close/>
              </a:path>
            </a:pathLst>
          </a:custGeom>
          <a:blipFill>
            <a:blip r:embed="rId7"/>
            <a:stretch>
              <a:fillRect/>
            </a:stretch>
          </a:blipFill>
        </p:spPr>
      </p:sp>
      <p:sp>
        <p:nvSpPr>
          <p:cNvPr id="7" name="TextBox 7"/>
          <p:cNvSpPr txBox="1"/>
          <p:nvPr/>
        </p:nvSpPr>
        <p:spPr>
          <a:xfrm>
            <a:off x="8776985" y="4837069"/>
            <a:ext cx="7355449" cy="4939030"/>
          </a:xfrm>
          <a:prstGeom prst="rect">
            <a:avLst/>
          </a:prstGeom>
        </p:spPr>
        <p:txBody>
          <a:bodyPr lIns="0" tIns="0" rIns="0" bIns="0" rtlCol="0" anchor="t">
            <a:spAutoFit/>
          </a:bodyPr>
          <a:lstStyle/>
          <a:p>
            <a:pPr algn="l">
              <a:lnSpc>
                <a:spcPts val="3919"/>
              </a:lnSpc>
            </a:pPr>
            <a:r>
              <a:rPr lang="en-US" sz="2799">
                <a:solidFill>
                  <a:srgbClr val="FFFFFF"/>
                </a:solidFill>
                <a:latin typeface="Fira Code"/>
                <a:ea typeface="Fira Code"/>
                <a:cs typeface="Fira Code"/>
                <a:sym typeface="Fira Code"/>
              </a:rPr>
              <a:t>Penerima adalah entitas atau perangkat yang menerima data yang dikirimkan oleh pengirim melalui media komunikasi. Penerima bertanggung jawab untuk mendekompresi dan memvalidasi data, serta mengirimkan konfirmasi penerimaan atau permintaan untuk data tambahan kembali ke pengirim jika diperlukan.</a:t>
            </a:r>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90B36"/>
        </a:solidFill>
        <a:effectLst/>
      </p:bgPr>
    </p:bg>
    <p:spTree>
      <p:nvGrpSpPr>
        <p:cNvPr id="1" name=""/>
        <p:cNvGrpSpPr/>
        <p:nvPr/>
      </p:nvGrpSpPr>
      <p:grpSpPr>
        <a:xfrm>
          <a:off x="0" y="0"/>
          <a:ext cx="0" cy="0"/>
          <a:chOff x="0" y="0"/>
          <a:chExt cx="0" cy="0"/>
        </a:xfrm>
      </p:grpSpPr>
      <p:sp>
        <p:nvSpPr>
          <p:cNvPr id="2" name="TextBox 2"/>
          <p:cNvSpPr txBox="1"/>
          <p:nvPr/>
        </p:nvSpPr>
        <p:spPr>
          <a:xfrm>
            <a:off x="3454368" y="1278503"/>
            <a:ext cx="11379264" cy="2089151"/>
          </a:xfrm>
          <a:prstGeom prst="rect">
            <a:avLst/>
          </a:prstGeom>
        </p:spPr>
        <p:txBody>
          <a:bodyPr lIns="0" tIns="0" rIns="0" bIns="0" rtlCol="0" anchor="t">
            <a:spAutoFit/>
          </a:bodyPr>
          <a:lstStyle/>
          <a:p>
            <a:pPr marL="0" lvl="0" indent="0" algn="ctr">
              <a:lnSpc>
                <a:spcPts val="8000"/>
              </a:lnSpc>
            </a:pPr>
            <a:r>
              <a:rPr lang="en-US" sz="8000">
                <a:solidFill>
                  <a:srgbClr val="FFFFFF"/>
                </a:solidFill>
                <a:latin typeface="Tomorrow"/>
                <a:ea typeface="Tomorrow"/>
                <a:cs typeface="Tomorrow"/>
                <a:sym typeface="Tomorrow"/>
              </a:rPr>
              <a:t>Teknologi Pengiriman Data</a:t>
            </a:r>
          </a:p>
        </p:txBody>
      </p:sp>
      <p:sp>
        <p:nvSpPr>
          <p:cNvPr id="3" name="Freeform 3"/>
          <p:cNvSpPr/>
          <p:nvPr/>
        </p:nvSpPr>
        <p:spPr>
          <a:xfrm rot="8170842">
            <a:off x="-10913215" y="5528579"/>
            <a:ext cx="15436656" cy="10524993"/>
          </a:xfrm>
          <a:custGeom>
            <a:avLst/>
            <a:gdLst/>
            <a:ahLst/>
            <a:cxnLst/>
            <a:rect l="l" t="t" r="r" b="b"/>
            <a:pathLst>
              <a:path w="15436656" h="10524993">
                <a:moveTo>
                  <a:pt x="0" y="0"/>
                </a:moveTo>
                <a:lnTo>
                  <a:pt x="15436656" y="0"/>
                </a:lnTo>
                <a:lnTo>
                  <a:pt x="15436656" y="10524992"/>
                </a:lnTo>
                <a:lnTo>
                  <a:pt x="0" y="10524992"/>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sp>
      <p:sp>
        <p:nvSpPr>
          <p:cNvPr id="4" name="Freeform 4"/>
          <p:cNvSpPr/>
          <p:nvPr/>
        </p:nvSpPr>
        <p:spPr>
          <a:xfrm rot="8170842">
            <a:off x="13368722" y="-8291936"/>
            <a:ext cx="15436656" cy="10524993"/>
          </a:xfrm>
          <a:custGeom>
            <a:avLst/>
            <a:gdLst/>
            <a:ahLst/>
            <a:cxnLst/>
            <a:rect l="l" t="t" r="r" b="b"/>
            <a:pathLst>
              <a:path w="15436656" h="10524993">
                <a:moveTo>
                  <a:pt x="0" y="0"/>
                </a:moveTo>
                <a:lnTo>
                  <a:pt x="15436656" y="0"/>
                </a:lnTo>
                <a:lnTo>
                  <a:pt x="15436656" y="10524993"/>
                </a:lnTo>
                <a:lnTo>
                  <a:pt x="0" y="10524993"/>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sp>
      <p:sp>
        <p:nvSpPr>
          <p:cNvPr id="5" name="Freeform 5"/>
          <p:cNvSpPr/>
          <p:nvPr/>
        </p:nvSpPr>
        <p:spPr>
          <a:xfrm>
            <a:off x="15859212" y="1028700"/>
            <a:ext cx="1400088" cy="1400088"/>
          </a:xfrm>
          <a:custGeom>
            <a:avLst/>
            <a:gdLst/>
            <a:ahLst/>
            <a:cxnLst/>
            <a:rect l="l" t="t" r="r" b="b"/>
            <a:pathLst>
              <a:path w="1400088" h="1400088">
                <a:moveTo>
                  <a:pt x="0" y="0"/>
                </a:moveTo>
                <a:lnTo>
                  <a:pt x="1400088" y="0"/>
                </a:lnTo>
                <a:lnTo>
                  <a:pt x="1400088" y="1400088"/>
                </a:lnTo>
                <a:lnTo>
                  <a:pt x="0" y="14000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1637539" y="4043928"/>
            <a:ext cx="4301077" cy="3339465"/>
          </a:xfrm>
          <a:prstGeom prst="rect">
            <a:avLst/>
          </a:prstGeom>
        </p:spPr>
        <p:txBody>
          <a:bodyPr lIns="0" tIns="0" rIns="0" bIns="0" rtlCol="0" anchor="t">
            <a:spAutoFit/>
          </a:bodyPr>
          <a:lstStyle/>
          <a:p>
            <a:pPr algn="l">
              <a:lnSpc>
                <a:spcPts val="3359"/>
              </a:lnSpc>
            </a:pPr>
            <a:r>
              <a:rPr lang="en-US" sz="2400">
                <a:solidFill>
                  <a:srgbClr val="FFFFFF"/>
                </a:solidFill>
                <a:latin typeface="Fira Code"/>
                <a:ea typeface="Fira Code"/>
                <a:cs typeface="Fira Code"/>
                <a:sym typeface="Fira Code"/>
              </a:rPr>
              <a:t>Ini mencakup berbagai teknologi dan teknik yang digunakan untuk meningkatkan kecepatan, keandalan, dan efisiensi sistem pengiriman dan penerimaan data. </a:t>
            </a:r>
          </a:p>
        </p:txBody>
      </p:sp>
      <p:sp>
        <p:nvSpPr>
          <p:cNvPr id="7" name="TextBox 7"/>
          <p:cNvSpPr txBox="1"/>
          <p:nvPr/>
        </p:nvSpPr>
        <p:spPr>
          <a:xfrm>
            <a:off x="12483987" y="4043928"/>
            <a:ext cx="4301077" cy="3758565"/>
          </a:xfrm>
          <a:prstGeom prst="rect">
            <a:avLst/>
          </a:prstGeom>
        </p:spPr>
        <p:txBody>
          <a:bodyPr lIns="0" tIns="0" rIns="0" bIns="0" rtlCol="0" anchor="t">
            <a:spAutoFit/>
          </a:bodyPr>
          <a:lstStyle/>
          <a:p>
            <a:pPr algn="l">
              <a:lnSpc>
                <a:spcPts val="3359"/>
              </a:lnSpc>
            </a:pPr>
            <a:r>
              <a:rPr lang="en-US" sz="2400">
                <a:solidFill>
                  <a:srgbClr val="FFFFFF"/>
                </a:solidFill>
                <a:latin typeface="Fira Code"/>
                <a:ea typeface="Fira Code"/>
                <a:cs typeface="Fira Code"/>
                <a:sym typeface="Fira Code"/>
              </a:rPr>
              <a:t>Contoh teknologi ini termasuk modulasi sinyal, pengkodean kanal, teknik pengendalian aliran, dan metode pengiriman yang diadaptasi seperti unicast, multicast, dan broadcast</a:t>
            </a:r>
          </a:p>
        </p:txBody>
      </p:sp>
      <p:grpSp>
        <p:nvGrpSpPr>
          <p:cNvPr id="8" name="Group 8"/>
          <p:cNvGrpSpPr/>
          <p:nvPr/>
        </p:nvGrpSpPr>
        <p:grpSpPr>
          <a:xfrm>
            <a:off x="1028700" y="7993050"/>
            <a:ext cx="16230600" cy="757837"/>
            <a:chOff x="0" y="0"/>
            <a:chExt cx="4274726" cy="199595"/>
          </a:xfrm>
        </p:grpSpPr>
        <p:sp>
          <p:nvSpPr>
            <p:cNvPr id="9" name="Freeform 9"/>
            <p:cNvSpPr/>
            <p:nvPr/>
          </p:nvSpPr>
          <p:spPr>
            <a:xfrm>
              <a:off x="0" y="0"/>
              <a:ext cx="4274726" cy="199595"/>
            </a:xfrm>
            <a:custGeom>
              <a:avLst/>
              <a:gdLst/>
              <a:ahLst/>
              <a:cxnLst/>
              <a:rect l="l" t="t" r="r" b="b"/>
              <a:pathLst>
                <a:path w="4274726" h="199595">
                  <a:moveTo>
                    <a:pt x="0" y="0"/>
                  </a:moveTo>
                  <a:lnTo>
                    <a:pt x="4274726" y="0"/>
                  </a:lnTo>
                  <a:lnTo>
                    <a:pt x="4274726" y="199595"/>
                  </a:lnTo>
                  <a:lnTo>
                    <a:pt x="0" y="199595"/>
                  </a:lnTo>
                  <a:close/>
                </a:path>
              </a:pathLst>
            </a:custGeom>
            <a:solidFill>
              <a:srgbClr val="5CDEFD"/>
            </a:solidFill>
          </p:spPr>
        </p:sp>
        <p:sp>
          <p:nvSpPr>
            <p:cNvPr id="10" name="TextBox 10"/>
            <p:cNvSpPr txBox="1"/>
            <p:nvPr/>
          </p:nvSpPr>
          <p:spPr>
            <a:xfrm>
              <a:off x="0" y="-28575"/>
              <a:ext cx="4274726" cy="228170"/>
            </a:xfrm>
            <a:prstGeom prst="rect">
              <a:avLst/>
            </a:prstGeom>
          </p:spPr>
          <p:txBody>
            <a:bodyPr lIns="50800" tIns="50800" rIns="50800" bIns="50800" rtlCol="0" anchor="ctr"/>
            <a:lstStyle/>
            <a:p>
              <a:pPr algn="ctr">
                <a:lnSpc>
                  <a:spcPts val="2100"/>
                </a:lnSpc>
              </a:pPr>
              <a:endParaRPr/>
            </a:p>
          </p:txBody>
        </p:sp>
      </p:grpSp>
      <p:sp>
        <p:nvSpPr>
          <p:cNvPr id="11" name="AutoShape 11"/>
          <p:cNvSpPr/>
          <p:nvPr/>
        </p:nvSpPr>
        <p:spPr>
          <a:xfrm>
            <a:off x="6560701" y="3472428"/>
            <a:ext cx="0" cy="4623259"/>
          </a:xfrm>
          <a:prstGeom prst="line">
            <a:avLst/>
          </a:prstGeom>
          <a:ln w="19050" cap="flat">
            <a:solidFill>
              <a:srgbClr val="5CDEFD"/>
            </a:solidFill>
            <a:prstDash val="solid"/>
            <a:headEnd type="none" w="sm" len="sm"/>
            <a:tailEnd type="none" w="sm" len="sm"/>
          </a:ln>
        </p:spPr>
      </p:sp>
      <p:sp>
        <p:nvSpPr>
          <p:cNvPr id="12" name="AutoShape 12"/>
          <p:cNvSpPr/>
          <p:nvPr/>
        </p:nvSpPr>
        <p:spPr>
          <a:xfrm>
            <a:off x="11864862" y="3472428"/>
            <a:ext cx="0" cy="4492047"/>
          </a:xfrm>
          <a:prstGeom prst="line">
            <a:avLst/>
          </a:prstGeom>
          <a:ln w="19050" cap="flat">
            <a:solidFill>
              <a:srgbClr val="5CDEFD"/>
            </a:solidFill>
            <a:prstDash val="solid"/>
            <a:headEnd type="none" w="sm" len="sm"/>
            <a:tailEnd type="none" w="sm" len="sm"/>
          </a:ln>
        </p:spPr>
      </p:sp>
      <p:sp>
        <p:nvSpPr>
          <p:cNvPr id="13" name="Freeform 13"/>
          <p:cNvSpPr/>
          <p:nvPr/>
        </p:nvSpPr>
        <p:spPr>
          <a:xfrm flipH="1">
            <a:off x="15758452" y="7383393"/>
            <a:ext cx="3001696" cy="2568656"/>
          </a:xfrm>
          <a:custGeom>
            <a:avLst/>
            <a:gdLst/>
            <a:ahLst/>
            <a:cxnLst/>
            <a:rect l="l" t="t" r="r" b="b"/>
            <a:pathLst>
              <a:path w="3001696" h="2568656">
                <a:moveTo>
                  <a:pt x="3001696" y="0"/>
                </a:moveTo>
                <a:lnTo>
                  <a:pt x="0" y="0"/>
                </a:lnTo>
                <a:lnTo>
                  <a:pt x="0" y="2568656"/>
                </a:lnTo>
                <a:lnTo>
                  <a:pt x="3001696" y="2568656"/>
                </a:lnTo>
                <a:lnTo>
                  <a:pt x="3001696" y="0"/>
                </a:lnTo>
                <a:close/>
              </a:path>
            </a:pathLst>
          </a:custGeom>
          <a:blipFill>
            <a:blip r:embed="rId6"/>
            <a:stretch>
              <a:fillRect/>
            </a:stretch>
          </a:blipFill>
        </p:spPr>
      </p:sp>
      <p:sp>
        <p:nvSpPr>
          <p:cNvPr id="14" name="Freeform 14"/>
          <p:cNvSpPr/>
          <p:nvPr/>
        </p:nvSpPr>
        <p:spPr>
          <a:xfrm rot="7257519">
            <a:off x="-4618201" y="1643110"/>
            <a:ext cx="7374213" cy="3405195"/>
          </a:xfrm>
          <a:custGeom>
            <a:avLst/>
            <a:gdLst/>
            <a:ahLst/>
            <a:cxnLst/>
            <a:rect l="l" t="t" r="r" b="b"/>
            <a:pathLst>
              <a:path w="7374213" h="3405195">
                <a:moveTo>
                  <a:pt x="0" y="0"/>
                </a:moveTo>
                <a:lnTo>
                  <a:pt x="7374213" y="0"/>
                </a:lnTo>
                <a:lnTo>
                  <a:pt x="7374213" y="3405195"/>
                </a:lnTo>
                <a:lnTo>
                  <a:pt x="0" y="3405195"/>
                </a:lnTo>
                <a:lnTo>
                  <a:pt x="0" y="0"/>
                </a:lnTo>
                <a:close/>
              </a:path>
            </a:pathLst>
          </a:custGeom>
          <a:blipFill>
            <a:blip r:embed="rId7"/>
            <a:stretch>
              <a:fillRect/>
            </a:stretch>
          </a:blipFill>
        </p:spPr>
      </p:sp>
      <p:sp>
        <p:nvSpPr>
          <p:cNvPr id="15" name="Freeform 15"/>
          <p:cNvSpPr/>
          <p:nvPr/>
        </p:nvSpPr>
        <p:spPr>
          <a:xfrm>
            <a:off x="6738153" y="4091553"/>
            <a:ext cx="4811695" cy="3680815"/>
          </a:xfrm>
          <a:custGeom>
            <a:avLst/>
            <a:gdLst/>
            <a:ahLst/>
            <a:cxnLst/>
            <a:rect l="l" t="t" r="r" b="b"/>
            <a:pathLst>
              <a:path w="4811695" h="3680815">
                <a:moveTo>
                  <a:pt x="0" y="0"/>
                </a:moveTo>
                <a:lnTo>
                  <a:pt x="4811694" y="0"/>
                </a:lnTo>
                <a:lnTo>
                  <a:pt x="4811694" y="3680816"/>
                </a:lnTo>
                <a:lnTo>
                  <a:pt x="0" y="3680816"/>
                </a:lnTo>
                <a:lnTo>
                  <a:pt x="0" y="0"/>
                </a:lnTo>
                <a:close/>
              </a:path>
            </a:pathLst>
          </a:custGeom>
          <a:blipFill>
            <a:blip r:embed="rId8"/>
            <a:stretch>
              <a:fillRect/>
            </a:stretch>
          </a:blipFill>
        </p:spPr>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90B36"/>
        </a:solidFill>
        <a:effectLst/>
      </p:bgPr>
    </p:bg>
    <p:spTree>
      <p:nvGrpSpPr>
        <p:cNvPr id="1" name=""/>
        <p:cNvGrpSpPr/>
        <p:nvPr/>
      </p:nvGrpSpPr>
      <p:grpSpPr>
        <a:xfrm>
          <a:off x="0" y="0"/>
          <a:ext cx="0" cy="0"/>
          <a:chOff x="0" y="0"/>
          <a:chExt cx="0" cy="0"/>
        </a:xfrm>
      </p:grpSpPr>
      <p:sp>
        <p:nvSpPr>
          <p:cNvPr id="2" name="Freeform 2"/>
          <p:cNvSpPr/>
          <p:nvPr/>
        </p:nvSpPr>
        <p:spPr>
          <a:xfrm rot="9171790">
            <a:off x="-7249073" y="-5459644"/>
            <a:ext cx="15436656" cy="10524993"/>
          </a:xfrm>
          <a:custGeom>
            <a:avLst/>
            <a:gdLst/>
            <a:ahLst/>
            <a:cxnLst/>
            <a:rect l="l" t="t" r="r" b="b"/>
            <a:pathLst>
              <a:path w="15436656" h="10524993">
                <a:moveTo>
                  <a:pt x="0" y="0"/>
                </a:moveTo>
                <a:lnTo>
                  <a:pt x="15436655" y="0"/>
                </a:lnTo>
                <a:lnTo>
                  <a:pt x="15436655" y="10524993"/>
                </a:lnTo>
                <a:lnTo>
                  <a:pt x="0" y="10524993"/>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sp>
      <p:sp>
        <p:nvSpPr>
          <p:cNvPr id="3" name="Freeform 3"/>
          <p:cNvSpPr/>
          <p:nvPr/>
        </p:nvSpPr>
        <p:spPr>
          <a:xfrm rot="9171790">
            <a:off x="9140533" y="3995804"/>
            <a:ext cx="15436656" cy="10524993"/>
          </a:xfrm>
          <a:custGeom>
            <a:avLst/>
            <a:gdLst/>
            <a:ahLst/>
            <a:cxnLst/>
            <a:rect l="l" t="t" r="r" b="b"/>
            <a:pathLst>
              <a:path w="15436656" h="10524993">
                <a:moveTo>
                  <a:pt x="0" y="0"/>
                </a:moveTo>
                <a:lnTo>
                  <a:pt x="15436655" y="0"/>
                </a:lnTo>
                <a:lnTo>
                  <a:pt x="15436655" y="10524992"/>
                </a:lnTo>
                <a:lnTo>
                  <a:pt x="0" y="10524992"/>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1028700" y="1028700"/>
            <a:ext cx="16230600" cy="8229600"/>
            <a:chOff x="0" y="0"/>
            <a:chExt cx="4640061" cy="2352707"/>
          </a:xfrm>
        </p:grpSpPr>
        <p:sp>
          <p:nvSpPr>
            <p:cNvPr id="5" name="Freeform 5"/>
            <p:cNvSpPr/>
            <p:nvPr/>
          </p:nvSpPr>
          <p:spPr>
            <a:xfrm>
              <a:off x="0" y="0"/>
              <a:ext cx="4640061" cy="2352707"/>
            </a:xfrm>
            <a:custGeom>
              <a:avLst/>
              <a:gdLst/>
              <a:ahLst/>
              <a:cxnLst/>
              <a:rect l="l" t="t" r="r" b="b"/>
              <a:pathLst>
                <a:path w="4640061" h="2352707">
                  <a:moveTo>
                    <a:pt x="0" y="0"/>
                  </a:moveTo>
                  <a:lnTo>
                    <a:pt x="4640061" y="0"/>
                  </a:lnTo>
                  <a:lnTo>
                    <a:pt x="4640061" y="2352707"/>
                  </a:lnTo>
                  <a:lnTo>
                    <a:pt x="0" y="2352707"/>
                  </a:lnTo>
                  <a:close/>
                </a:path>
              </a:pathLst>
            </a:custGeom>
            <a:solidFill>
              <a:srgbClr val="190B36"/>
            </a:solidFill>
            <a:ln w="19050" cap="sq">
              <a:solidFill>
                <a:srgbClr val="5CDEFD"/>
              </a:solidFill>
              <a:prstDash val="solid"/>
              <a:miter/>
            </a:ln>
          </p:spPr>
        </p:sp>
        <p:sp>
          <p:nvSpPr>
            <p:cNvPr id="6" name="TextBox 6"/>
            <p:cNvSpPr txBox="1"/>
            <p:nvPr/>
          </p:nvSpPr>
          <p:spPr>
            <a:xfrm>
              <a:off x="0" y="-28575"/>
              <a:ext cx="4640061" cy="2381282"/>
            </a:xfrm>
            <a:prstGeom prst="rect">
              <a:avLst/>
            </a:prstGeom>
          </p:spPr>
          <p:txBody>
            <a:bodyPr lIns="50800" tIns="50800" rIns="50800" bIns="50800" rtlCol="0" anchor="ctr"/>
            <a:lstStyle/>
            <a:p>
              <a:pPr algn="ctr">
                <a:lnSpc>
                  <a:spcPts val="2100"/>
                </a:lnSpc>
              </a:pPr>
              <a:endParaRPr/>
            </a:p>
          </p:txBody>
        </p:sp>
      </p:grpSp>
      <p:grpSp>
        <p:nvGrpSpPr>
          <p:cNvPr id="7" name="Group 7"/>
          <p:cNvGrpSpPr/>
          <p:nvPr/>
        </p:nvGrpSpPr>
        <p:grpSpPr>
          <a:xfrm>
            <a:off x="1028700" y="6754725"/>
            <a:ext cx="16230600" cy="2503575"/>
            <a:chOff x="0" y="0"/>
            <a:chExt cx="4274726" cy="659378"/>
          </a:xfrm>
        </p:grpSpPr>
        <p:sp>
          <p:nvSpPr>
            <p:cNvPr id="8" name="Freeform 8"/>
            <p:cNvSpPr/>
            <p:nvPr/>
          </p:nvSpPr>
          <p:spPr>
            <a:xfrm>
              <a:off x="0" y="0"/>
              <a:ext cx="4274726" cy="659378"/>
            </a:xfrm>
            <a:custGeom>
              <a:avLst/>
              <a:gdLst/>
              <a:ahLst/>
              <a:cxnLst/>
              <a:rect l="l" t="t" r="r" b="b"/>
              <a:pathLst>
                <a:path w="4274726" h="659378">
                  <a:moveTo>
                    <a:pt x="0" y="0"/>
                  </a:moveTo>
                  <a:lnTo>
                    <a:pt x="4274726" y="0"/>
                  </a:lnTo>
                  <a:lnTo>
                    <a:pt x="4274726" y="659378"/>
                  </a:lnTo>
                  <a:lnTo>
                    <a:pt x="0" y="659378"/>
                  </a:lnTo>
                  <a:close/>
                </a:path>
              </a:pathLst>
            </a:custGeom>
            <a:solidFill>
              <a:srgbClr val="5CDEFD"/>
            </a:solidFill>
          </p:spPr>
        </p:sp>
        <p:sp>
          <p:nvSpPr>
            <p:cNvPr id="9" name="TextBox 9"/>
            <p:cNvSpPr txBox="1"/>
            <p:nvPr/>
          </p:nvSpPr>
          <p:spPr>
            <a:xfrm>
              <a:off x="0" y="-28575"/>
              <a:ext cx="4274726" cy="687953"/>
            </a:xfrm>
            <a:prstGeom prst="rect">
              <a:avLst/>
            </a:prstGeom>
          </p:spPr>
          <p:txBody>
            <a:bodyPr lIns="50800" tIns="50800" rIns="50800" bIns="50800" rtlCol="0" anchor="ctr"/>
            <a:lstStyle/>
            <a:p>
              <a:pPr algn="ctr">
                <a:lnSpc>
                  <a:spcPts val="2100"/>
                </a:lnSpc>
              </a:pPr>
              <a:endParaRPr/>
            </a:p>
          </p:txBody>
        </p:sp>
      </p:grpSp>
      <p:sp>
        <p:nvSpPr>
          <p:cNvPr id="10" name="TextBox 10"/>
          <p:cNvSpPr txBox="1"/>
          <p:nvPr/>
        </p:nvSpPr>
        <p:spPr>
          <a:xfrm>
            <a:off x="1881320" y="2821585"/>
            <a:ext cx="6636665" cy="2501265"/>
          </a:xfrm>
          <a:prstGeom prst="rect">
            <a:avLst/>
          </a:prstGeom>
        </p:spPr>
        <p:txBody>
          <a:bodyPr lIns="0" tIns="0" rIns="0" bIns="0" rtlCol="0" anchor="t">
            <a:spAutoFit/>
          </a:bodyPr>
          <a:lstStyle/>
          <a:p>
            <a:pPr algn="l">
              <a:lnSpc>
                <a:spcPts val="3359"/>
              </a:lnSpc>
            </a:pPr>
            <a:r>
              <a:rPr lang="en-US" sz="2400">
                <a:solidFill>
                  <a:srgbClr val="FFFFFF"/>
                </a:solidFill>
                <a:latin typeface="Fira Code"/>
                <a:ea typeface="Fira Code"/>
                <a:cs typeface="Fira Code"/>
                <a:sym typeface="Fira Code"/>
              </a:rPr>
              <a:t>Aspek keamanan sangat penting dalam sistem pengiriman dan penerimaan data untuk melindungi informasi dari akses yang tidak sah, pengubahan, atau penghancuran selama proses transmisi. </a:t>
            </a:r>
          </a:p>
        </p:txBody>
      </p:sp>
      <p:sp>
        <p:nvSpPr>
          <p:cNvPr id="11" name="AutoShape 11"/>
          <p:cNvSpPr/>
          <p:nvPr/>
        </p:nvSpPr>
        <p:spPr>
          <a:xfrm>
            <a:off x="9128661" y="1028700"/>
            <a:ext cx="15339" cy="5726025"/>
          </a:xfrm>
          <a:prstGeom prst="line">
            <a:avLst/>
          </a:prstGeom>
          <a:ln w="19050" cap="flat">
            <a:solidFill>
              <a:srgbClr val="5CDEFD"/>
            </a:solidFill>
            <a:prstDash val="solid"/>
            <a:headEnd type="none" w="sm" len="sm"/>
            <a:tailEnd type="none" w="sm" len="sm"/>
          </a:ln>
        </p:spPr>
      </p:sp>
      <p:sp>
        <p:nvSpPr>
          <p:cNvPr id="12" name="TextBox 12"/>
          <p:cNvSpPr txBox="1"/>
          <p:nvPr/>
        </p:nvSpPr>
        <p:spPr>
          <a:xfrm>
            <a:off x="1881320" y="1622043"/>
            <a:ext cx="2138021" cy="804545"/>
          </a:xfrm>
          <a:prstGeom prst="rect">
            <a:avLst/>
          </a:prstGeom>
        </p:spPr>
        <p:txBody>
          <a:bodyPr lIns="0" tIns="0" rIns="0" bIns="0" rtlCol="0" anchor="t">
            <a:spAutoFit/>
          </a:bodyPr>
          <a:lstStyle/>
          <a:p>
            <a:pPr algn="l">
              <a:lnSpc>
                <a:spcPts val="6160"/>
              </a:lnSpc>
            </a:pPr>
            <a:r>
              <a:rPr lang="en-US" sz="5600">
                <a:solidFill>
                  <a:srgbClr val="FFFFFF"/>
                </a:solidFill>
                <a:latin typeface="Tomorrow"/>
                <a:ea typeface="Tomorrow"/>
                <a:cs typeface="Tomorrow"/>
                <a:sym typeface="Tomorrow"/>
              </a:rPr>
              <a:t>01</a:t>
            </a:r>
          </a:p>
        </p:txBody>
      </p:sp>
      <p:sp>
        <p:nvSpPr>
          <p:cNvPr id="13" name="TextBox 13"/>
          <p:cNvSpPr txBox="1"/>
          <p:nvPr/>
        </p:nvSpPr>
        <p:spPr>
          <a:xfrm>
            <a:off x="9738261" y="2821585"/>
            <a:ext cx="6636665" cy="1663065"/>
          </a:xfrm>
          <a:prstGeom prst="rect">
            <a:avLst/>
          </a:prstGeom>
        </p:spPr>
        <p:txBody>
          <a:bodyPr lIns="0" tIns="0" rIns="0" bIns="0" rtlCol="0" anchor="t">
            <a:spAutoFit/>
          </a:bodyPr>
          <a:lstStyle/>
          <a:p>
            <a:pPr algn="l">
              <a:lnSpc>
                <a:spcPts val="3359"/>
              </a:lnSpc>
            </a:pPr>
            <a:r>
              <a:rPr lang="en-US" sz="2400">
                <a:solidFill>
                  <a:srgbClr val="FFFFFF"/>
                </a:solidFill>
                <a:latin typeface="Fira Code"/>
                <a:ea typeface="Fira Code"/>
                <a:cs typeface="Fira Code"/>
                <a:sym typeface="Fira Code"/>
              </a:rPr>
              <a:t>Teknologi keamanan seperti enkripsi data, otentikasi, dan firewalls digunakan untuk menjaga keamanan data selama transit</a:t>
            </a:r>
          </a:p>
        </p:txBody>
      </p:sp>
      <p:sp>
        <p:nvSpPr>
          <p:cNvPr id="14" name="TextBox 14"/>
          <p:cNvSpPr txBox="1"/>
          <p:nvPr/>
        </p:nvSpPr>
        <p:spPr>
          <a:xfrm>
            <a:off x="9738261" y="1622043"/>
            <a:ext cx="2138021" cy="804545"/>
          </a:xfrm>
          <a:prstGeom prst="rect">
            <a:avLst/>
          </a:prstGeom>
        </p:spPr>
        <p:txBody>
          <a:bodyPr lIns="0" tIns="0" rIns="0" bIns="0" rtlCol="0" anchor="t">
            <a:spAutoFit/>
          </a:bodyPr>
          <a:lstStyle/>
          <a:p>
            <a:pPr algn="l">
              <a:lnSpc>
                <a:spcPts val="6160"/>
              </a:lnSpc>
            </a:pPr>
            <a:r>
              <a:rPr lang="en-US" sz="5600">
                <a:solidFill>
                  <a:srgbClr val="FFFFFF"/>
                </a:solidFill>
                <a:latin typeface="Tomorrow"/>
                <a:ea typeface="Tomorrow"/>
                <a:cs typeface="Tomorrow"/>
                <a:sym typeface="Tomorrow"/>
              </a:rPr>
              <a:t>02</a:t>
            </a:r>
          </a:p>
        </p:txBody>
      </p:sp>
      <p:sp>
        <p:nvSpPr>
          <p:cNvPr id="15" name="TextBox 15"/>
          <p:cNvSpPr txBox="1"/>
          <p:nvPr/>
        </p:nvSpPr>
        <p:spPr>
          <a:xfrm>
            <a:off x="2026859" y="7533437"/>
            <a:ext cx="14234281" cy="1079501"/>
          </a:xfrm>
          <a:prstGeom prst="rect">
            <a:avLst/>
          </a:prstGeom>
        </p:spPr>
        <p:txBody>
          <a:bodyPr lIns="0" tIns="0" rIns="0" bIns="0" rtlCol="0" anchor="t">
            <a:spAutoFit/>
          </a:bodyPr>
          <a:lstStyle/>
          <a:p>
            <a:pPr marL="0" lvl="0" indent="0" algn="ctr">
              <a:lnSpc>
                <a:spcPts val="8000"/>
              </a:lnSpc>
            </a:pPr>
            <a:r>
              <a:rPr lang="en-US" sz="8000">
                <a:solidFill>
                  <a:srgbClr val="202020"/>
                </a:solidFill>
                <a:latin typeface="Tomorrow"/>
                <a:ea typeface="Tomorrow"/>
                <a:cs typeface="Tomorrow"/>
                <a:sym typeface="Tomorrow"/>
              </a:rPr>
              <a:t>Keamanan Data</a:t>
            </a:r>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90B36"/>
        </a:solidFill>
        <a:effectLst/>
      </p:bgPr>
    </p:bg>
    <p:spTree>
      <p:nvGrpSpPr>
        <p:cNvPr id="1" name=""/>
        <p:cNvGrpSpPr/>
        <p:nvPr/>
      </p:nvGrpSpPr>
      <p:grpSpPr>
        <a:xfrm>
          <a:off x="0" y="0"/>
          <a:ext cx="0" cy="0"/>
          <a:chOff x="0" y="0"/>
          <a:chExt cx="0" cy="0"/>
        </a:xfrm>
      </p:grpSpPr>
      <p:sp>
        <p:nvSpPr>
          <p:cNvPr id="2" name="Freeform 2"/>
          <p:cNvSpPr/>
          <p:nvPr/>
        </p:nvSpPr>
        <p:spPr>
          <a:xfrm rot="-3088190">
            <a:off x="12470705" y="-6822014"/>
            <a:ext cx="16954755" cy="11560060"/>
          </a:xfrm>
          <a:custGeom>
            <a:avLst/>
            <a:gdLst/>
            <a:ahLst/>
            <a:cxnLst/>
            <a:rect l="l" t="t" r="r" b="b"/>
            <a:pathLst>
              <a:path w="16954755" h="11560060">
                <a:moveTo>
                  <a:pt x="0" y="0"/>
                </a:moveTo>
                <a:lnTo>
                  <a:pt x="16954755" y="0"/>
                </a:lnTo>
                <a:lnTo>
                  <a:pt x="16954755" y="11560060"/>
                </a:lnTo>
                <a:lnTo>
                  <a:pt x="0" y="11560060"/>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sp>
      <p:sp>
        <p:nvSpPr>
          <p:cNvPr id="3" name="Freeform 3"/>
          <p:cNvSpPr/>
          <p:nvPr/>
        </p:nvSpPr>
        <p:spPr>
          <a:xfrm>
            <a:off x="10438468" y="1832518"/>
            <a:ext cx="6820832" cy="7921422"/>
          </a:xfrm>
          <a:custGeom>
            <a:avLst/>
            <a:gdLst/>
            <a:ahLst/>
            <a:cxnLst/>
            <a:rect l="l" t="t" r="r" b="b"/>
            <a:pathLst>
              <a:path w="6820832" h="7921422">
                <a:moveTo>
                  <a:pt x="0" y="0"/>
                </a:moveTo>
                <a:lnTo>
                  <a:pt x="6820832" y="0"/>
                </a:lnTo>
                <a:lnTo>
                  <a:pt x="6820832" y="7921423"/>
                </a:lnTo>
                <a:lnTo>
                  <a:pt x="0" y="7921423"/>
                </a:lnTo>
                <a:lnTo>
                  <a:pt x="0" y="0"/>
                </a:lnTo>
                <a:close/>
              </a:path>
            </a:pathLst>
          </a:custGeom>
          <a:blipFill>
            <a:blip r:embed="rId4"/>
            <a:stretch>
              <a:fillRect r="-15128"/>
            </a:stretch>
          </a:blipFill>
        </p:spPr>
      </p:sp>
      <p:sp>
        <p:nvSpPr>
          <p:cNvPr id="4" name="Freeform 4"/>
          <p:cNvSpPr/>
          <p:nvPr/>
        </p:nvSpPr>
        <p:spPr>
          <a:xfrm>
            <a:off x="15859212" y="1028700"/>
            <a:ext cx="1400088" cy="1400088"/>
          </a:xfrm>
          <a:custGeom>
            <a:avLst/>
            <a:gdLst/>
            <a:ahLst/>
            <a:cxnLst/>
            <a:rect l="l" t="t" r="r" b="b"/>
            <a:pathLst>
              <a:path w="1400088" h="1400088">
                <a:moveTo>
                  <a:pt x="0" y="0"/>
                </a:moveTo>
                <a:lnTo>
                  <a:pt x="1400088" y="0"/>
                </a:lnTo>
                <a:lnTo>
                  <a:pt x="1400088" y="1400088"/>
                </a:lnTo>
                <a:lnTo>
                  <a:pt x="0" y="14000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TextBox 5"/>
          <p:cNvSpPr txBox="1"/>
          <p:nvPr/>
        </p:nvSpPr>
        <p:spPr>
          <a:xfrm>
            <a:off x="1028700" y="1085850"/>
            <a:ext cx="8503885" cy="2273300"/>
          </a:xfrm>
          <a:prstGeom prst="rect">
            <a:avLst/>
          </a:prstGeom>
        </p:spPr>
        <p:txBody>
          <a:bodyPr lIns="0" tIns="0" rIns="0" bIns="0" rtlCol="0" anchor="t">
            <a:spAutoFit/>
          </a:bodyPr>
          <a:lstStyle/>
          <a:p>
            <a:pPr algn="l">
              <a:lnSpc>
                <a:spcPts val="8800"/>
              </a:lnSpc>
            </a:pPr>
            <a:r>
              <a:rPr lang="en-US" sz="8000">
                <a:solidFill>
                  <a:srgbClr val="FFFFFF"/>
                </a:solidFill>
                <a:latin typeface="Tomorrow"/>
                <a:ea typeface="Tomorrow"/>
                <a:cs typeface="Tomorrow"/>
                <a:sym typeface="Tomorrow"/>
              </a:rPr>
              <a:t>Kesimpulan dan Saran</a:t>
            </a:r>
          </a:p>
        </p:txBody>
      </p:sp>
      <p:sp>
        <p:nvSpPr>
          <p:cNvPr id="6" name="TextBox 6"/>
          <p:cNvSpPr txBox="1"/>
          <p:nvPr/>
        </p:nvSpPr>
        <p:spPr>
          <a:xfrm>
            <a:off x="3290360" y="3895974"/>
            <a:ext cx="6242226" cy="2501265"/>
          </a:xfrm>
          <a:prstGeom prst="rect">
            <a:avLst/>
          </a:prstGeom>
        </p:spPr>
        <p:txBody>
          <a:bodyPr lIns="0" tIns="0" rIns="0" bIns="0" rtlCol="0" anchor="t">
            <a:spAutoFit/>
          </a:bodyPr>
          <a:lstStyle/>
          <a:p>
            <a:pPr algn="l">
              <a:lnSpc>
                <a:spcPts val="3359"/>
              </a:lnSpc>
            </a:pPr>
            <a:r>
              <a:rPr lang="en-US" sz="2400">
                <a:solidFill>
                  <a:srgbClr val="FFFFFF"/>
                </a:solidFill>
                <a:latin typeface="Fira Code"/>
                <a:ea typeface="Fira Code"/>
                <a:cs typeface="Fira Code"/>
                <a:sym typeface="Fira Code"/>
              </a:rPr>
              <a:t>Proses pengiriman dan penerimaan data melibatkan koordinasi kompleks antara semua komponen ini untuk memastikan informasi dikirim dengan cepat, aman, dan tepat waktu</a:t>
            </a:r>
          </a:p>
        </p:txBody>
      </p:sp>
      <p:grpSp>
        <p:nvGrpSpPr>
          <p:cNvPr id="7" name="Group 7"/>
          <p:cNvGrpSpPr/>
          <p:nvPr/>
        </p:nvGrpSpPr>
        <p:grpSpPr>
          <a:xfrm>
            <a:off x="1028700" y="3943599"/>
            <a:ext cx="1861813" cy="1615440"/>
            <a:chOff x="0" y="0"/>
            <a:chExt cx="875719" cy="759836"/>
          </a:xfrm>
        </p:grpSpPr>
        <p:sp>
          <p:nvSpPr>
            <p:cNvPr id="8" name="Freeform 8"/>
            <p:cNvSpPr/>
            <p:nvPr/>
          </p:nvSpPr>
          <p:spPr>
            <a:xfrm>
              <a:off x="0" y="0"/>
              <a:ext cx="875719" cy="759836"/>
            </a:xfrm>
            <a:custGeom>
              <a:avLst/>
              <a:gdLst/>
              <a:ahLst/>
              <a:cxnLst/>
              <a:rect l="l" t="t" r="r" b="b"/>
              <a:pathLst>
                <a:path w="875719" h="759836">
                  <a:moveTo>
                    <a:pt x="0" y="0"/>
                  </a:moveTo>
                  <a:lnTo>
                    <a:pt x="875719" y="0"/>
                  </a:lnTo>
                  <a:lnTo>
                    <a:pt x="875719" y="759836"/>
                  </a:lnTo>
                  <a:lnTo>
                    <a:pt x="0" y="759836"/>
                  </a:lnTo>
                  <a:close/>
                </a:path>
              </a:pathLst>
            </a:custGeom>
            <a:solidFill>
              <a:srgbClr val="5CDEFD"/>
            </a:solidFill>
          </p:spPr>
        </p:sp>
        <p:sp>
          <p:nvSpPr>
            <p:cNvPr id="9" name="TextBox 9"/>
            <p:cNvSpPr txBox="1"/>
            <p:nvPr/>
          </p:nvSpPr>
          <p:spPr>
            <a:xfrm>
              <a:off x="0" y="-28575"/>
              <a:ext cx="875719" cy="788411"/>
            </a:xfrm>
            <a:prstGeom prst="rect">
              <a:avLst/>
            </a:prstGeom>
          </p:spPr>
          <p:txBody>
            <a:bodyPr lIns="50800" tIns="50800" rIns="50800" bIns="50800" rtlCol="0" anchor="ctr"/>
            <a:lstStyle/>
            <a:p>
              <a:pPr algn="ctr">
                <a:lnSpc>
                  <a:spcPts val="2100"/>
                </a:lnSpc>
              </a:pPr>
              <a:endParaRPr/>
            </a:p>
          </p:txBody>
        </p:sp>
      </p:grpSp>
      <p:sp>
        <p:nvSpPr>
          <p:cNvPr id="10" name="TextBox 10"/>
          <p:cNvSpPr txBox="1"/>
          <p:nvPr/>
        </p:nvSpPr>
        <p:spPr>
          <a:xfrm>
            <a:off x="1152534" y="4372859"/>
            <a:ext cx="1614146" cy="804545"/>
          </a:xfrm>
          <a:prstGeom prst="rect">
            <a:avLst/>
          </a:prstGeom>
        </p:spPr>
        <p:txBody>
          <a:bodyPr lIns="0" tIns="0" rIns="0" bIns="0" rtlCol="0" anchor="t">
            <a:spAutoFit/>
          </a:bodyPr>
          <a:lstStyle/>
          <a:p>
            <a:pPr algn="ctr">
              <a:lnSpc>
                <a:spcPts val="6160"/>
              </a:lnSpc>
            </a:pPr>
            <a:r>
              <a:rPr lang="en-US" sz="5600">
                <a:solidFill>
                  <a:srgbClr val="202020"/>
                </a:solidFill>
                <a:latin typeface="Tomorrow"/>
                <a:ea typeface="Tomorrow"/>
                <a:cs typeface="Tomorrow"/>
                <a:sym typeface="Tomorrow"/>
              </a:rPr>
              <a:t>01</a:t>
            </a:r>
          </a:p>
        </p:txBody>
      </p:sp>
      <p:sp>
        <p:nvSpPr>
          <p:cNvPr id="11" name="TextBox 11"/>
          <p:cNvSpPr txBox="1"/>
          <p:nvPr/>
        </p:nvSpPr>
        <p:spPr>
          <a:xfrm>
            <a:off x="3290360" y="6930639"/>
            <a:ext cx="6242226" cy="2082165"/>
          </a:xfrm>
          <a:prstGeom prst="rect">
            <a:avLst/>
          </a:prstGeom>
        </p:spPr>
        <p:txBody>
          <a:bodyPr lIns="0" tIns="0" rIns="0" bIns="0" rtlCol="0" anchor="t">
            <a:spAutoFit/>
          </a:bodyPr>
          <a:lstStyle/>
          <a:p>
            <a:pPr algn="l">
              <a:lnSpc>
                <a:spcPts val="3359"/>
              </a:lnSpc>
            </a:pPr>
            <a:r>
              <a:rPr lang="en-US" sz="2400">
                <a:solidFill>
                  <a:srgbClr val="FFFFFF"/>
                </a:solidFill>
                <a:latin typeface="Fira Code"/>
                <a:ea typeface="Fira Code"/>
                <a:cs typeface="Fira Code"/>
                <a:sym typeface="Fira Code"/>
              </a:rPr>
              <a:t>Keseluruhan sistem ini didukung oleh berbagai teknologi dan standar yang terus berkembang seiring dengan kemajuan teknologi komunikasi dan komputasi</a:t>
            </a:r>
          </a:p>
        </p:txBody>
      </p:sp>
      <p:grpSp>
        <p:nvGrpSpPr>
          <p:cNvPr id="12" name="Group 12"/>
          <p:cNvGrpSpPr/>
          <p:nvPr/>
        </p:nvGrpSpPr>
        <p:grpSpPr>
          <a:xfrm>
            <a:off x="1028700" y="7027035"/>
            <a:ext cx="1861813" cy="1615440"/>
            <a:chOff x="0" y="0"/>
            <a:chExt cx="875719" cy="759836"/>
          </a:xfrm>
        </p:grpSpPr>
        <p:sp>
          <p:nvSpPr>
            <p:cNvPr id="13" name="Freeform 13"/>
            <p:cNvSpPr/>
            <p:nvPr/>
          </p:nvSpPr>
          <p:spPr>
            <a:xfrm>
              <a:off x="0" y="0"/>
              <a:ext cx="875719" cy="759836"/>
            </a:xfrm>
            <a:custGeom>
              <a:avLst/>
              <a:gdLst/>
              <a:ahLst/>
              <a:cxnLst/>
              <a:rect l="l" t="t" r="r" b="b"/>
              <a:pathLst>
                <a:path w="875719" h="759836">
                  <a:moveTo>
                    <a:pt x="0" y="0"/>
                  </a:moveTo>
                  <a:lnTo>
                    <a:pt x="875719" y="0"/>
                  </a:lnTo>
                  <a:lnTo>
                    <a:pt x="875719" y="759836"/>
                  </a:lnTo>
                  <a:lnTo>
                    <a:pt x="0" y="759836"/>
                  </a:lnTo>
                  <a:close/>
                </a:path>
              </a:pathLst>
            </a:custGeom>
            <a:solidFill>
              <a:srgbClr val="5CDEFD"/>
            </a:solidFill>
          </p:spPr>
        </p:sp>
        <p:sp>
          <p:nvSpPr>
            <p:cNvPr id="14" name="TextBox 14"/>
            <p:cNvSpPr txBox="1"/>
            <p:nvPr/>
          </p:nvSpPr>
          <p:spPr>
            <a:xfrm>
              <a:off x="0" y="-28575"/>
              <a:ext cx="875719" cy="788411"/>
            </a:xfrm>
            <a:prstGeom prst="rect">
              <a:avLst/>
            </a:prstGeom>
          </p:spPr>
          <p:txBody>
            <a:bodyPr lIns="50800" tIns="50800" rIns="50800" bIns="50800" rtlCol="0" anchor="ctr"/>
            <a:lstStyle/>
            <a:p>
              <a:pPr algn="ctr">
                <a:lnSpc>
                  <a:spcPts val="2100"/>
                </a:lnSpc>
              </a:pPr>
              <a:endParaRPr/>
            </a:p>
          </p:txBody>
        </p:sp>
      </p:grpSp>
      <p:sp>
        <p:nvSpPr>
          <p:cNvPr id="15" name="TextBox 15"/>
          <p:cNvSpPr txBox="1"/>
          <p:nvPr/>
        </p:nvSpPr>
        <p:spPr>
          <a:xfrm>
            <a:off x="1152534" y="7456295"/>
            <a:ext cx="1614146" cy="804545"/>
          </a:xfrm>
          <a:prstGeom prst="rect">
            <a:avLst/>
          </a:prstGeom>
        </p:spPr>
        <p:txBody>
          <a:bodyPr lIns="0" tIns="0" rIns="0" bIns="0" rtlCol="0" anchor="t">
            <a:spAutoFit/>
          </a:bodyPr>
          <a:lstStyle/>
          <a:p>
            <a:pPr algn="ctr">
              <a:lnSpc>
                <a:spcPts val="6160"/>
              </a:lnSpc>
            </a:pPr>
            <a:r>
              <a:rPr lang="en-US" sz="5600">
                <a:solidFill>
                  <a:srgbClr val="202020"/>
                </a:solidFill>
                <a:latin typeface="Tomorrow"/>
                <a:ea typeface="Tomorrow"/>
                <a:cs typeface="Tomorrow"/>
                <a:sym typeface="Tomorrow"/>
              </a:rPr>
              <a:t>02</a:t>
            </a:r>
          </a:p>
        </p:txBody>
      </p:sp>
      <p:sp>
        <p:nvSpPr>
          <p:cNvPr id="16" name="Freeform 16"/>
          <p:cNvSpPr/>
          <p:nvPr/>
        </p:nvSpPr>
        <p:spPr>
          <a:xfrm>
            <a:off x="11145696" y="7027035"/>
            <a:ext cx="1048802" cy="1048802"/>
          </a:xfrm>
          <a:custGeom>
            <a:avLst/>
            <a:gdLst/>
            <a:ahLst/>
            <a:cxnLst/>
            <a:rect l="l" t="t" r="r" b="b"/>
            <a:pathLst>
              <a:path w="1048802" h="1048802">
                <a:moveTo>
                  <a:pt x="0" y="0"/>
                </a:moveTo>
                <a:lnTo>
                  <a:pt x="1048802" y="0"/>
                </a:lnTo>
                <a:lnTo>
                  <a:pt x="1048802" y="1048802"/>
                </a:lnTo>
                <a:lnTo>
                  <a:pt x="0" y="10488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355</Words>
  <Application>Microsoft Office PowerPoint</Application>
  <PresentationFormat>Custom</PresentationFormat>
  <Paragraphs>28</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Fira Code</vt:lpstr>
      <vt:lpstr>Calibri</vt:lpstr>
      <vt:lpstr>Tomorrow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Ungu Biru Neon Futuristik Ilustratif Presentasi Panduan Keamanan Data</dc:title>
  <cp:lastModifiedBy>ILKOM UBBG</cp:lastModifiedBy>
  <cp:revision>2</cp:revision>
  <dcterms:created xsi:type="dcterms:W3CDTF">2006-08-16T00:00:00Z</dcterms:created>
  <dcterms:modified xsi:type="dcterms:W3CDTF">2024-07-23T09:10:25Z</dcterms:modified>
  <dc:identifier>DAGLwNfZr38</dc:identifier>
</cp:coreProperties>
</file>