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256" r:id="rId2"/>
    <p:sldId id="2179" r:id="rId3"/>
    <p:sldId id="1617" r:id="rId4"/>
    <p:sldId id="1722" r:id="rId5"/>
    <p:sldId id="1723" r:id="rId6"/>
    <p:sldId id="2180" r:id="rId7"/>
    <p:sldId id="1724" r:id="rId8"/>
    <p:sldId id="1725" r:id="rId9"/>
    <p:sldId id="1758" r:id="rId10"/>
    <p:sldId id="1759" r:id="rId11"/>
    <p:sldId id="1760" r:id="rId12"/>
    <p:sldId id="1761" r:id="rId13"/>
    <p:sldId id="1727" r:id="rId14"/>
    <p:sldId id="1762" r:id="rId15"/>
    <p:sldId id="1728" r:id="rId16"/>
    <p:sldId id="2181" r:id="rId17"/>
    <p:sldId id="2182" r:id="rId18"/>
    <p:sldId id="1732" r:id="rId19"/>
    <p:sldId id="1733" r:id="rId20"/>
    <p:sldId id="1734" r:id="rId21"/>
    <p:sldId id="1740" r:id="rId22"/>
    <p:sldId id="1741" r:id="rId23"/>
    <p:sldId id="1735" r:id="rId24"/>
    <p:sldId id="1738" r:id="rId25"/>
    <p:sldId id="2183" r:id="rId26"/>
    <p:sldId id="1742" r:id="rId27"/>
    <p:sldId id="1743" r:id="rId28"/>
    <p:sldId id="1744" r:id="rId29"/>
    <p:sldId id="1746" r:id="rId30"/>
    <p:sldId id="1745" r:id="rId31"/>
    <p:sldId id="1747" r:id="rId32"/>
    <p:sldId id="1748" r:id="rId33"/>
    <p:sldId id="1749" r:id="rId34"/>
    <p:sldId id="1750" r:id="rId35"/>
    <p:sldId id="356" r:id="rId3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5070" autoAdjust="0"/>
  </p:normalViewPr>
  <p:slideViewPr>
    <p:cSldViewPr>
      <p:cViewPr varScale="1">
        <p:scale>
          <a:sx n="45" d="100"/>
          <a:sy n="45" d="100"/>
        </p:scale>
        <p:origin x="112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62C6B5C-4F5D-4058-B1ED-7EF48671C4D5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8E7D1E9-0314-4F6B-97EF-CB1023365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98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E7D1E9-0314-4F6B-97EF-CB10233653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630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6600-2A21-4C30-8BAD-D3AC7532A5D7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DAE6600-2A21-4C30-8BAD-D3AC7532A5D7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AE685B1-FFE4-43A3-8765-6D290BCCC1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61569" y="4539850"/>
            <a:ext cx="8458200" cy="1222375"/>
          </a:xfrm>
        </p:spPr>
        <p:txBody>
          <a:bodyPr/>
          <a:lstStyle/>
          <a:p>
            <a:pPr algn="r"/>
            <a:r>
              <a:rPr lang="en-US" dirty="0"/>
              <a:t>Basis Data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61569" y="5029200"/>
            <a:ext cx="8458200" cy="914400"/>
          </a:xfrm>
        </p:spPr>
        <p:txBody>
          <a:bodyPr>
            <a:normAutofit/>
          </a:bodyPr>
          <a:lstStyle/>
          <a:p>
            <a:pPr algn="r"/>
            <a:r>
              <a:rPr lang="es-ES" sz="2800" dirty="0"/>
              <a:t>NoSQL - </a:t>
            </a:r>
            <a:r>
              <a:rPr lang="es-ES" sz="2800" dirty="0" err="1"/>
              <a:t>Intro</a:t>
            </a:r>
            <a:r>
              <a:rPr lang="es-ES" sz="2800" dirty="0"/>
              <a:t> 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3684" y="22123"/>
            <a:ext cx="8458200" cy="914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 Made </a:t>
            </a:r>
            <a:r>
              <a:rPr lang="en-US" dirty="0" err="1"/>
              <a:t>Suartana</a:t>
            </a:r>
            <a:r>
              <a:rPr lang="en-US" dirty="0"/>
              <a:t>, </a:t>
            </a:r>
            <a:r>
              <a:rPr lang="en-US" dirty="0" err="1"/>
              <a:t>S.Kom</a:t>
            </a:r>
            <a:r>
              <a:rPr lang="en-US" dirty="0"/>
              <a:t>, </a:t>
            </a:r>
            <a:r>
              <a:rPr lang="en-US" dirty="0" err="1"/>
              <a:t>M.Kom</a:t>
            </a:r>
            <a:r>
              <a:rPr lang="en-US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4EDF44-7557-973C-7FEA-B57C7EB540C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600" y="1447800"/>
            <a:ext cx="5187361" cy="26348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"/>
              <a:t>Hukum Amdahl: Sebuah Contoh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610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  <a:defRPr/>
            </a:pPr>
            <a:r>
              <a:rPr lang="id" sz="2800" dirty="0"/>
              <a:t>Misalkan bahwa: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id" sz="2600" dirty="0"/>
              <a:t>80% program Anda dapat diparalelkan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id" sz="2600" dirty="0"/>
              <a:t>4 mesin digunakan untuk menjalankan versi paralel </a:t>
            </a:r>
            <a:br>
              <a:rPr lang="en-US" sz="2600" dirty="0"/>
            </a:br>
            <a:r>
              <a:rPr lang="id" sz="2600" dirty="0"/>
              <a:t>program Anda</a:t>
            </a:r>
          </a:p>
          <a:p>
            <a:pPr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id" sz="2600" dirty="0"/>
              <a:t>Percepatan yang bisa Anda dapatkan menurut hukum Amdahl adalah:</a:t>
            </a:r>
          </a:p>
          <a:p>
            <a:pPr>
              <a:buFont typeface="Wingdings" pitchFamily="2" charset="2"/>
              <a:buChar char="§"/>
              <a:defRPr/>
            </a:pPr>
            <a:endParaRPr lang="en-US" sz="2000" dirty="0"/>
          </a:p>
          <a:p>
            <a:pPr>
              <a:buFont typeface="Wingdings" pitchFamily="2" charset="2"/>
              <a:buChar char="§"/>
              <a:defRPr/>
            </a:pPr>
            <a:endParaRPr lang="en-US" sz="2000" dirty="0"/>
          </a:p>
          <a:p>
            <a:pPr>
              <a:buFont typeface="Wingdings" pitchFamily="2" charset="2"/>
              <a:buChar char="§"/>
              <a:defRPr/>
            </a:pPr>
            <a:endParaRPr lang="en-US" sz="2000" dirty="0"/>
          </a:p>
          <a:p>
            <a:pPr>
              <a:buFont typeface="Wingdings" pitchFamily="2" charset="2"/>
              <a:buChar char="§"/>
              <a:defRPr/>
            </a:pPr>
            <a:endParaRPr lang="en-US" sz="2000" dirty="0"/>
          </a:p>
          <a:p>
            <a:pPr>
              <a:buFont typeface="Wingdings" pitchFamily="2" charset="2"/>
              <a:buChar char="§"/>
              <a:defRPr/>
            </a:pPr>
            <a:endParaRPr lang="en-US" sz="2000" dirty="0"/>
          </a:p>
          <a:p>
            <a:pPr lvl="1">
              <a:buFont typeface="Wingdings" pitchFamily="2" charset="2"/>
              <a:buChar char="§"/>
              <a:defRPr/>
            </a:pPr>
            <a:endParaRPr lang="en-US" sz="1800" dirty="0"/>
          </a:p>
          <a:p>
            <a:pPr marL="914400" lvl="1" indent="-457200" algn="just" eaLnBrk="1" hangingPunct="1">
              <a:buFont typeface="Wingdings" pitchFamily="2" charset="2"/>
              <a:buChar char="§"/>
              <a:defRPr/>
            </a:pPr>
            <a:endParaRPr lang="en-US" sz="1400" i="1" dirty="0">
              <a:solidFill>
                <a:schemeClr val="tx1"/>
              </a:solidFill>
            </a:endParaRPr>
          </a:p>
          <a:p>
            <a:pPr marL="914400" lvl="1" indent="-457200" algn="just" eaLnBrk="1" hangingPunct="1">
              <a:buFont typeface="Wingdings" pitchFamily="2" charset="2"/>
              <a:buChar char="§"/>
              <a:defRPr/>
            </a:pPr>
            <a:endParaRPr lang="en-US" sz="16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marL="914400" lvl="1" indent="-457200" algn="just" eaLnBrk="1" hangingPunct="1">
              <a:buFont typeface="Wingdings" pitchFamily="2" charset="2"/>
              <a:buChar char="§"/>
              <a:defRPr/>
            </a:pPr>
            <a:endParaRPr lang="en-US" sz="14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rgbClr val="7F7F7F"/>
              </a:solidFill>
            </a:endParaRPr>
          </a:p>
          <a:p>
            <a:pPr marL="914400" lvl="1" indent="-457200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614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CC60A62-CD09-454D-9D3F-E72940D91B24}" type="slidenum">
              <a:rPr lang="en-US" smtClean="0">
                <a:solidFill>
                  <a:schemeClr val="bg2"/>
                </a:solidFill>
              </a:rPr>
              <a:pPr eaLnBrk="1" hangingPunct="1"/>
              <a:t>10</a:t>
            </a:fld>
            <a:endParaRPr lang="en-US">
              <a:solidFill>
                <a:schemeClr val="bg2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532606" y="5715000"/>
            <a:ext cx="8077200" cy="7620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2400" dirty="0">
                <a:solidFill>
                  <a:schemeClr val="tx1"/>
                </a:solidFill>
              </a:rPr>
              <a:t>Walaupun Anda menggunakan 4 prosesor, Anda tidak dapat memperoleh peningkatan kecepatan lebih dari 2,5 kali !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7487" y="4541837"/>
            <a:ext cx="3627437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4488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id" dirty="0"/>
              <a:t>Kasus Nyata Vs. Kasus Aktual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2" y="1398587"/>
            <a:ext cx="8229600" cy="4525963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id" sz="2400" dirty="0"/>
              <a:t>Argumen Amdahl terlalu disederhanakan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id" sz="2400" dirty="0"/>
              <a:t>Pada kenyataannya, overhead komunikasi dan potensi ketidakseimbangan beban kerja terjadi ketika menjalankan program paralel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i="1" dirty="0">
              <a:solidFill>
                <a:schemeClr val="tx1"/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990600" y="3581400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3581400"/>
            <a:ext cx="2174875" cy="228600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90600" y="4114800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90600" y="4648200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90600" y="5181600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90600" y="5715000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0" y="4114800"/>
            <a:ext cx="533400" cy="228600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524000" y="4648200"/>
            <a:ext cx="533400" cy="228600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524000" y="5181600"/>
            <a:ext cx="533400" cy="228600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524000" y="5715000"/>
            <a:ext cx="533400" cy="228600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219200" y="3321050"/>
            <a:ext cx="1698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200" b="1"/>
              <a:t>20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573338" y="3321050"/>
            <a:ext cx="169862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200" b="1"/>
              <a:t>80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990600" y="3810000"/>
            <a:ext cx="0" cy="30480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524000" y="3810000"/>
            <a:ext cx="0" cy="30480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057400" y="3810000"/>
            <a:ext cx="1641475" cy="30480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219200" y="3930650"/>
            <a:ext cx="1698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200" b="1"/>
              <a:t>20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735138" y="3930650"/>
            <a:ext cx="169862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200" b="1"/>
              <a:t>20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47650" y="4159250"/>
            <a:ext cx="6667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100" b="1"/>
              <a:t>Proses 1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28600" y="4692650"/>
            <a:ext cx="6667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100" b="1"/>
              <a:t>Proses 2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28600" y="5226050"/>
            <a:ext cx="6667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100" b="1"/>
              <a:t>Proses 3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28600" y="5759450"/>
            <a:ext cx="6667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100" b="1"/>
              <a:t>Proses 4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65138" y="3413125"/>
            <a:ext cx="417512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200" b="1" i="1"/>
              <a:t>Serial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371475" y="3930650"/>
            <a:ext cx="5461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200" b="1" i="1"/>
              <a:t>Paralel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990600" y="6172200"/>
            <a:ext cx="30241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400" i="1"/>
              <a:t>1. Percepatan Paralel: Kasus Ideal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303463" y="5334000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2303463" y="5715000"/>
            <a:ext cx="533400" cy="228600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932113" y="5364163"/>
            <a:ext cx="140652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100"/>
              <a:t>Tidak bisa diparalelkan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913063" y="5773738"/>
            <a:ext cx="1211262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100"/>
              <a:t>Dapat diparalelkan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86000" y="5257800"/>
            <a:ext cx="2052638" cy="822325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338763" y="3578225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5872163" y="3578225"/>
            <a:ext cx="2174875" cy="228600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338763" y="4111625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338763" y="4645025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5338763" y="5178425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5338763" y="5711825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5872163" y="4114800"/>
            <a:ext cx="533400" cy="225425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872163" y="4648200"/>
            <a:ext cx="381000" cy="225425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872163" y="5178425"/>
            <a:ext cx="604837" cy="228600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5872163" y="5711825"/>
            <a:ext cx="615950" cy="228600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5567363" y="3317875"/>
            <a:ext cx="169862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200" b="1"/>
              <a:t>20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6921500" y="3317875"/>
            <a:ext cx="1698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200" b="1"/>
              <a:t>80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5338763" y="3806825"/>
            <a:ext cx="0" cy="30480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5872163" y="3806825"/>
            <a:ext cx="0" cy="30480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5567363" y="3927475"/>
            <a:ext cx="169862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200" b="1"/>
              <a:t>20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6083300" y="3927475"/>
            <a:ext cx="1698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200" b="1"/>
              <a:t>20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4595813" y="4156075"/>
            <a:ext cx="6667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100" b="1"/>
              <a:t>Proses 1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4576763" y="4689475"/>
            <a:ext cx="6667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100" b="1"/>
              <a:t>Proses 2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4576763" y="5222875"/>
            <a:ext cx="6667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100" b="1"/>
              <a:t>Proses 3</a:t>
            </a: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4576763" y="5756275"/>
            <a:ext cx="6667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100" b="1"/>
              <a:t>Proses 4</a:t>
            </a: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4813300" y="3409950"/>
            <a:ext cx="41751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200" b="1" i="1"/>
              <a:t>Serial</a:t>
            </a: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4719638" y="3927475"/>
            <a:ext cx="5461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200" b="1" i="1"/>
              <a:t>Paralel</a:t>
            </a: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5338763" y="6169025"/>
            <a:ext cx="31289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400" i="1"/>
              <a:t>2. Percepatan Paralel: Kasus Aktual</a:t>
            </a:r>
          </a:p>
        </p:txBody>
      </p:sp>
      <p:sp>
        <p:nvSpPr>
          <p:cNvPr id="64" name="Rectangle 63"/>
          <p:cNvSpPr/>
          <p:nvPr/>
        </p:nvSpPr>
        <p:spPr>
          <a:xfrm>
            <a:off x="6956425" y="4953000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6956425" y="5334000"/>
            <a:ext cx="533400" cy="228600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7585075" y="4983163"/>
            <a:ext cx="140652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100"/>
              <a:t>Tidak bisa diparalelkan</a:t>
            </a: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7566025" y="5392738"/>
            <a:ext cx="1211263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100"/>
              <a:t>Dapat diparalelkan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6938963" y="4876800"/>
            <a:ext cx="2052637" cy="104775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481763" y="4111625"/>
            <a:ext cx="147637" cy="215900"/>
          </a:xfrm>
          <a:prstGeom prst="rect">
            <a:avLst/>
          </a:prstGeom>
          <a:pattFill prst="lgCheck">
            <a:fgClr>
              <a:srgbClr val="00B050"/>
            </a:fgClr>
            <a:bgClr>
              <a:schemeClr val="bg1"/>
            </a:bgClr>
          </a:patt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477000" y="4648200"/>
            <a:ext cx="147638" cy="215900"/>
          </a:xfrm>
          <a:prstGeom prst="rect">
            <a:avLst/>
          </a:prstGeom>
          <a:pattFill prst="lgCheck">
            <a:fgClr>
              <a:srgbClr val="00B050"/>
            </a:fgClr>
            <a:bgClr>
              <a:schemeClr val="bg1"/>
            </a:bgClr>
          </a:patt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481763" y="5164138"/>
            <a:ext cx="142875" cy="246062"/>
          </a:xfrm>
          <a:prstGeom prst="rect">
            <a:avLst/>
          </a:prstGeom>
          <a:pattFill prst="lgCheck">
            <a:fgClr>
              <a:srgbClr val="00B050"/>
            </a:fgClr>
            <a:bgClr>
              <a:schemeClr val="bg1"/>
            </a:bgClr>
          </a:patt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6488113" y="5697538"/>
            <a:ext cx="141287" cy="246062"/>
          </a:xfrm>
          <a:prstGeom prst="rect">
            <a:avLst/>
          </a:prstGeom>
          <a:pattFill prst="lgCheck">
            <a:fgClr>
              <a:srgbClr val="00B050"/>
            </a:fgClr>
            <a:bgClr>
              <a:schemeClr val="bg1"/>
            </a:bgClr>
          </a:patt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6405563" y="4019550"/>
            <a:ext cx="0" cy="2060575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7" name="Straight Arrow Connector 4096"/>
          <p:cNvCxnSpPr/>
          <p:nvPr/>
        </p:nvCxnSpPr>
        <p:spPr>
          <a:xfrm>
            <a:off x="6550025" y="6080125"/>
            <a:ext cx="457200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7091363" y="5995988"/>
            <a:ext cx="1092200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100" b="1" i="1"/>
              <a:t>Ketidakseimbangan Beban</a:t>
            </a:r>
          </a:p>
        </p:txBody>
      </p:sp>
      <p:sp>
        <p:nvSpPr>
          <p:cNvPr id="78" name="Rectangle 77"/>
          <p:cNvSpPr/>
          <p:nvPr/>
        </p:nvSpPr>
        <p:spPr>
          <a:xfrm>
            <a:off x="7091363" y="5651500"/>
            <a:ext cx="147637" cy="215900"/>
          </a:xfrm>
          <a:prstGeom prst="rect">
            <a:avLst/>
          </a:prstGeom>
          <a:pattFill prst="lgCheck">
            <a:fgClr>
              <a:srgbClr val="00B050"/>
            </a:fgClr>
            <a:bgClr>
              <a:schemeClr val="bg1"/>
            </a:bgClr>
          </a:patt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9" name="TextBox 78"/>
          <p:cNvSpPr txBox="1">
            <a:spLocks noChangeArrowheads="1"/>
          </p:cNvSpPr>
          <p:nvPr/>
        </p:nvSpPr>
        <p:spPr bwMode="auto">
          <a:xfrm>
            <a:off x="7315200" y="5697538"/>
            <a:ext cx="1608138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id" sz="1100"/>
              <a:t>Komunikasi melalui udara</a:t>
            </a:r>
          </a:p>
        </p:txBody>
      </p:sp>
      <p:cxnSp>
        <p:nvCxnSpPr>
          <p:cNvPr id="4101" name="Straight Connector 4100"/>
          <p:cNvCxnSpPr/>
          <p:nvPr/>
        </p:nvCxnSpPr>
        <p:spPr>
          <a:xfrm>
            <a:off x="4419600" y="3250962"/>
            <a:ext cx="0" cy="3352800"/>
          </a:xfrm>
          <a:prstGeom prst="line">
            <a:avLst/>
          </a:prstGeom>
          <a:ln w="19050">
            <a:solidFill>
              <a:srgbClr val="FFC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Curved Up Arrow 83"/>
          <p:cNvSpPr/>
          <p:nvPr/>
        </p:nvSpPr>
        <p:spPr>
          <a:xfrm>
            <a:off x="3998913" y="6363812"/>
            <a:ext cx="841375" cy="381000"/>
          </a:xfrm>
          <a:prstGeom prst="curvedUp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85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/>
      <p:bldP spid="17" grpId="0"/>
      <p:bldP spid="22" grpId="0"/>
      <p:bldP spid="23" grpId="0"/>
      <p:bldP spid="28" grpId="0"/>
      <p:bldP spid="29" grpId="0"/>
      <p:bldP spid="30" grpId="0"/>
      <p:bldP spid="31" grpId="0"/>
      <p:bldP spid="32" grpId="0"/>
      <p:bldP spid="33" grpId="0"/>
      <p:bldP spid="12" grpId="0"/>
      <p:bldP spid="35" grpId="0" animBg="1"/>
      <p:bldP spid="36" grpId="0" animBg="1"/>
      <p:bldP spid="37" grpId="0"/>
      <p:bldP spid="38" grpId="0"/>
      <p:bldP spid="18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/>
      <p:bldP spid="51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 animBg="1"/>
      <p:bldP spid="65" grpId="0" animBg="1"/>
      <p:bldP spid="66" grpId="0"/>
      <p:bldP spid="67" grpId="0"/>
      <p:bldP spid="68" grpId="0" animBg="1"/>
      <p:bldP spid="21" grpId="0" animBg="1"/>
      <p:bldP spid="70" grpId="0" animBg="1"/>
      <p:bldP spid="71" grpId="0" animBg="1"/>
      <p:bldP spid="72" grpId="0" animBg="1"/>
      <p:bldP spid="77" grpId="0"/>
      <p:bldP spid="78" grpId="0" animBg="1"/>
      <p:bldP spid="79" grpId="0"/>
      <p:bldP spid="8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" dirty="0"/>
              <a:t>Beberapa Pedoman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§"/>
            </a:pPr>
            <a:r>
              <a:rPr lang="id" sz="2800" dirty="0"/>
              <a:t>Berikut adalah beberapa panduan untuk</a:t>
            </a:r>
            <a:r>
              <a:rPr lang="en-US" sz="2800" dirty="0"/>
              <a:t> </a:t>
            </a:r>
            <a:r>
              <a:rPr lang="id" sz="2800" dirty="0"/>
              <a:t>mendapatkan manfaat efektif dari paralelisasi:</a:t>
            </a:r>
          </a:p>
          <a:p>
            <a:pPr marL="914400" lvl="1" indent="-457200" algn="just" eaLnBrk="1" hangingPunct="1">
              <a:buFontTx/>
              <a:buAutoNum type="arabicPeriod"/>
            </a:pPr>
            <a:r>
              <a:rPr lang="id" dirty="0"/>
              <a:t>Maksimalkan fraksi program Anda yang dapat diparalelkan</a:t>
            </a:r>
          </a:p>
          <a:p>
            <a:pPr marL="914400" lvl="1" indent="-457200" algn="just" eaLnBrk="1" hangingPunct="1">
              <a:buFontTx/>
              <a:buAutoNum type="arabicPeriod"/>
            </a:pPr>
            <a:r>
              <a:rPr lang="id" dirty="0"/>
              <a:t>Seimbangkan beban kerja proses paralel</a:t>
            </a:r>
          </a:p>
          <a:p>
            <a:pPr marL="914400" lvl="1" indent="-457200" algn="just" eaLnBrk="1" hangingPunct="1">
              <a:buFontTx/>
              <a:buAutoNum type="arabicPeriod"/>
            </a:pPr>
            <a:r>
              <a:rPr lang="id" dirty="0"/>
              <a:t>Minimalkan waktu yang dihabiskan untuk komunikasi</a:t>
            </a:r>
          </a:p>
          <a:p>
            <a:pPr marL="914400" lvl="1" indent="-457200" algn="just" eaLnBrk="1" hangingPunct="1">
              <a:buFontTx/>
              <a:buNone/>
            </a:pPr>
            <a:endParaRPr lang="en-US" sz="1400" dirty="0"/>
          </a:p>
          <a:p>
            <a:pPr marL="914400" lvl="1" indent="-457200" algn="just" eaLnBrk="1" hangingPunct="1">
              <a:buFont typeface="Wingdings" pitchFamily="2" charset="2"/>
              <a:buChar char="§"/>
            </a:pPr>
            <a:endParaRPr lang="en-US" sz="1400" i="1" dirty="0">
              <a:solidFill>
                <a:schemeClr val="tx1"/>
              </a:solidFill>
            </a:endParaRPr>
          </a:p>
          <a:p>
            <a:pPr marL="914400" lvl="1" indent="-457200" algn="just" eaLnBrk="1" hangingPunct="1">
              <a:buFont typeface="Wingdings" pitchFamily="2" charset="2"/>
              <a:buChar char="§"/>
            </a:pPr>
            <a:endParaRPr lang="en-US" sz="16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dirty="0">
              <a:solidFill>
                <a:srgbClr val="7F7F7F"/>
              </a:solidFill>
            </a:endParaRPr>
          </a:p>
          <a:p>
            <a:pPr marL="914400" lvl="1" indent="-457200" algn="just" eaLnBrk="1" hangingPunct="1">
              <a:buFont typeface="Wingdings" pitchFamily="2" charset="2"/>
              <a:buChar char="§"/>
            </a:pPr>
            <a:endParaRPr lang="en-US" sz="14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1800" dirty="0">
              <a:solidFill>
                <a:srgbClr val="7F7F7F"/>
              </a:solidFill>
            </a:endParaRPr>
          </a:p>
          <a:p>
            <a:pPr marL="914400" lvl="1" indent="-457200" algn="just" eaLnBrk="1" hangingPunct="1">
              <a:buFont typeface="Wingdings" pitchFamily="2" charset="2"/>
              <a:buChar char="§"/>
            </a:pPr>
            <a:endParaRPr lang="en-US" dirty="0"/>
          </a:p>
        </p:txBody>
      </p:sp>
      <p:sp>
        <p:nvSpPr>
          <p:cNvPr id="819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F5A095D-C85E-4A8B-AF37-3AB821EC11F1}" type="slidenum">
              <a:rPr lang="en-US" smtClean="0">
                <a:solidFill>
                  <a:schemeClr val="bg2"/>
                </a:solidFill>
              </a:rPr>
              <a:pPr eaLnBrk="1" hangingPunct="1"/>
              <a:t>12</a:t>
            </a:fld>
            <a:endParaRPr 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696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id" dirty="0"/>
              <a:t>Mengapa Mereplikasi Data?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257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id" sz="2800" dirty="0"/>
              <a:t>Mereplikasi data lintas server membantu dalam:</a:t>
            </a:r>
          </a:p>
          <a:p>
            <a:pPr lvl="1">
              <a:buFont typeface="Wingdings" pitchFamily="2" charset="2"/>
              <a:buChar char="§"/>
            </a:pPr>
            <a:r>
              <a:rPr lang="id" sz="2400" dirty="0"/>
              <a:t>Menghindari hambatan kinerja</a:t>
            </a:r>
          </a:p>
          <a:p>
            <a:pPr lvl="1">
              <a:buFont typeface="Wingdings" pitchFamily="2" charset="2"/>
              <a:buChar char="§"/>
            </a:pPr>
            <a:r>
              <a:rPr lang="id" sz="2400" dirty="0"/>
              <a:t>Menghindari titik kegagalan tunggal</a:t>
            </a:r>
          </a:p>
          <a:p>
            <a:pPr lvl="1">
              <a:buFont typeface="Wingdings" pitchFamily="2" charset="2"/>
              <a:buChar char="§"/>
            </a:pPr>
            <a:r>
              <a:rPr lang="id" sz="2400" dirty="0"/>
              <a:t>Dan , oleh karena itu, meningkatkan skalabilitas dan ketersediaan</a:t>
            </a:r>
            <a:endParaRPr lang="en-US" dirty="0"/>
          </a:p>
          <a:p>
            <a:pPr lvl="1">
              <a:buFont typeface="Wingdings" pitchFamily="2" charset="2"/>
              <a:buChar char="§"/>
            </a:pPr>
            <a:endParaRPr lang="en-US" dirty="0"/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76503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id" dirty="0"/>
              <a:t>Mengapa Mereplikasi Data?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257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id" sz="2800" dirty="0"/>
              <a:t>Mereplikasi data lintas server membantu dalam:</a:t>
            </a:r>
          </a:p>
          <a:p>
            <a:pPr lvl="1">
              <a:buFont typeface="Wingdings" pitchFamily="2" charset="2"/>
              <a:buChar char="§"/>
            </a:pPr>
            <a:r>
              <a:rPr lang="id" sz="2400" dirty="0"/>
              <a:t>Menghindari hambatan kinerja</a:t>
            </a:r>
          </a:p>
          <a:p>
            <a:pPr lvl="1">
              <a:buFont typeface="Wingdings" pitchFamily="2" charset="2"/>
              <a:buChar char="§"/>
            </a:pPr>
            <a:r>
              <a:rPr lang="id" sz="2400" dirty="0"/>
              <a:t>Menghindari titik kegagalan tunggal</a:t>
            </a:r>
          </a:p>
          <a:p>
            <a:pPr lvl="1">
              <a:buFont typeface="Wingdings" pitchFamily="2" charset="2"/>
              <a:buChar char="§"/>
            </a:pPr>
            <a:r>
              <a:rPr lang="id" sz="2400" dirty="0"/>
              <a:t>Dan , oleh karena itu, meningkatkan skalabilitas dan ketersediaan</a:t>
            </a:r>
            <a:endParaRPr lang="en-US" dirty="0"/>
          </a:p>
          <a:p>
            <a:pPr lvl="1">
              <a:buFont typeface="Wingdings" pitchFamily="2" charset="2"/>
              <a:buChar char="§"/>
            </a:pPr>
            <a:endParaRPr lang="en-US" dirty="0"/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  <p:pic>
        <p:nvPicPr>
          <p:cNvPr id="87" name="Picture 2" descr="http://igcministries.org/images/WorldMap.gi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689991" y="3786974"/>
            <a:ext cx="5472809" cy="2690026"/>
          </a:xfrm>
          <a:prstGeom prst="rect">
            <a:avLst/>
          </a:prstGeom>
          <a:noFill/>
        </p:spPr>
      </p:pic>
      <p:sp>
        <p:nvSpPr>
          <p:cNvPr id="88" name="Can 87"/>
          <p:cNvSpPr/>
          <p:nvPr/>
        </p:nvSpPr>
        <p:spPr>
          <a:xfrm>
            <a:off x="1981200" y="4548974"/>
            <a:ext cx="228600" cy="152400"/>
          </a:xfrm>
          <a:prstGeom prst="ca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9" name="Can 88"/>
          <p:cNvSpPr/>
          <p:nvPr/>
        </p:nvSpPr>
        <p:spPr>
          <a:xfrm>
            <a:off x="2514600" y="5234774"/>
            <a:ext cx="228600" cy="152400"/>
          </a:xfrm>
          <a:prstGeom prst="ca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0" name="Can 89"/>
          <p:cNvSpPr/>
          <p:nvPr/>
        </p:nvSpPr>
        <p:spPr>
          <a:xfrm>
            <a:off x="3810000" y="4320374"/>
            <a:ext cx="228600" cy="152400"/>
          </a:xfrm>
          <a:prstGeom prst="ca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1" name="Can 90"/>
          <p:cNvSpPr/>
          <p:nvPr/>
        </p:nvSpPr>
        <p:spPr>
          <a:xfrm>
            <a:off x="5257800" y="4929974"/>
            <a:ext cx="228600" cy="152400"/>
          </a:xfrm>
          <a:prstGeom prst="ca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" name="Can 91"/>
          <p:cNvSpPr/>
          <p:nvPr/>
        </p:nvSpPr>
        <p:spPr>
          <a:xfrm>
            <a:off x="5638800" y="4625174"/>
            <a:ext cx="228600" cy="152400"/>
          </a:xfrm>
          <a:prstGeom prst="ca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3" name="Can 92"/>
          <p:cNvSpPr/>
          <p:nvPr/>
        </p:nvSpPr>
        <p:spPr>
          <a:xfrm>
            <a:off x="6248400" y="5768174"/>
            <a:ext cx="228600" cy="152400"/>
          </a:xfrm>
          <a:prstGeom prst="ca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4" name="Straight Connector 93"/>
          <p:cNvCxnSpPr/>
          <p:nvPr/>
        </p:nvCxnSpPr>
        <p:spPr>
          <a:xfrm>
            <a:off x="2095500" y="4701374"/>
            <a:ext cx="533400" cy="533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V="1">
            <a:off x="2209800" y="4396574"/>
            <a:ext cx="1600200" cy="228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3924300" y="4472774"/>
            <a:ext cx="1333500" cy="533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2095500" y="4701374"/>
            <a:ext cx="4152900" cy="1143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 flipV="1">
            <a:off x="4038600" y="4396574"/>
            <a:ext cx="1600200" cy="304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16"/>
          <p:cNvSpPr txBox="1">
            <a:spLocks noChangeArrowheads="1"/>
          </p:cNvSpPr>
          <p:nvPr/>
        </p:nvSpPr>
        <p:spPr bwMode="auto">
          <a:xfrm>
            <a:off x="1752600" y="3863174"/>
            <a:ext cx="11049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" sz="1200" dirty="0"/>
              <a:t>Server Utama</a:t>
            </a:r>
          </a:p>
        </p:txBody>
      </p:sp>
      <p:cxnSp>
        <p:nvCxnSpPr>
          <p:cNvPr id="100" name="Straight Connector 99"/>
          <p:cNvCxnSpPr/>
          <p:nvPr/>
        </p:nvCxnSpPr>
        <p:spPr>
          <a:xfrm>
            <a:off x="2095500" y="4048912"/>
            <a:ext cx="0" cy="500062"/>
          </a:xfrm>
          <a:prstGeom prst="line">
            <a:avLst/>
          </a:prstGeom>
          <a:ln w="6350">
            <a:solidFill>
              <a:schemeClr val="tx1"/>
            </a:solidFill>
            <a:prstDash val="sysDot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H="1" flipV="1">
            <a:off x="2628900" y="5387174"/>
            <a:ext cx="1181100" cy="609600"/>
          </a:xfrm>
          <a:prstGeom prst="line">
            <a:avLst/>
          </a:prstGeom>
          <a:ln w="6350">
            <a:solidFill>
              <a:schemeClr val="tx1"/>
            </a:solidFill>
            <a:prstDash val="sysDot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9"/>
          <p:cNvSpPr txBox="1">
            <a:spLocks noChangeArrowheads="1"/>
          </p:cNvSpPr>
          <p:nvPr/>
        </p:nvSpPr>
        <p:spPr bwMode="auto">
          <a:xfrm>
            <a:off x="3805238" y="5996774"/>
            <a:ext cx="15668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" sz="1200" dirty="0"/>
              <a:t>Server yang direplikasi</a:t>
            </a:r>
          </a:p>
        </p:txBody>
      </p:sp>
      <p:cxnSp>
        <p:nvCxnSpPr>
          <p:cNvPr id="103" name="Straight Connector 102"/>
          <p:cNvCxnSpPr/>
          <p:nvPr/>
        </p:nvCxnSpPr>
        <p:spPr>
          <a:xfrm flipV="1">
            <a:off x="5257800" y="5844374"/>
            <a:ext cx="990600" cy="290513"/>
          </a:xfrm>
          <a:prstGeom prst="line">
            <a:avLst/>
          </a:prstGeom>
          <a:ln w="6350">
            <a:solidFill>
              <a:schemeClr val="tx1"/>
            </a:solidFill>
            <a:prstDash val="sysDot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" name="Picture 2" descr="C:\Users\vkolar\AppData\Local\Microsoft\Windows\Temporary Internet Files\Content.IE5\E2H73JIM\MC9003224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89700" y="5310974"/>
            <a:ext cx="3778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5" name="Straight Connector 104"/>
          <p:cNvCxnSpPr/>
          <p:nvPr/>
        </p:nvCxnSpPr>
        <p:spPr>
          <a:xfrm flipH="1">
            <a:off x="6489700" y="5730074"/>
            <a:ext cx="188913" cy="1143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6" name="Picture 2" descr="C:\Users\vkolar\AppData\Local\Microsoft\Windows\Temporary Internet Files\Content.IE5\E2H73JIM\MC9003224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9563" y="4048912"/>
            <a:ext cx="376237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7" name="Straight Connector 106"/>
          <p:cNvCxnSpPr/>
          <p:nvPr/>
        </p:nvCxnSpPr>
        <p:spPr>
          <a:xfrm flipH="1">
            <a:off x="3924300" y="4139399"/>
            <a:ext cx="247650" cy="180975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8" name="Picture 2" descr="C:\Users\vkolar\AppData\Local\Microsoft\Windows\Temporary Internet Files\Content.IE5\E2H73JIM\MC9003224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9025" y="4201312"/>
            <a:ext cx="376238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9" name="Straight Connector 108"/>
          <p:cNvCxnSpPr/>
          <p:nvPr/>
        </p:nvCxnSpPr>
        <p:spPr>
          <a:xfrm flipH="1">
            <a:off x="2162175" y="4410862"/>
            <a:ext cx="196850" cy="13811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0" name="Picture 2" descr="C:\Users\vkolar\AppData\Local\Microsoft\Windows\Temporary Internet Files\Content.IE5\E2H73JIM\MC9003224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4777574"/>
            <a:ext cx="3778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1" name="Picture 2" descr="C:\Users\vkolar\AppData\Local\Microsoft\Windows\Temporary Internet Files\Content.IE5\E2H73JIM\MC9003224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4320374"/>
            <a:ext cx="3778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" name="Picture 2" descr="C:\Users\vkolar\AppData\Local\Microsoft\Windows\Temporary Internet Files\Content.IE5\E2H73JIM\MC9003224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4929974"/>
            <a:ext cx="3778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" name="Picture 2" descr="C:\Users\vkolar\AppData\Local\Microsoft\Windows\Temporary Internet Files\Content.IE5\E2H73JIM\MC9003224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5920574"/>
            <a:ext cx="3778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4" name="Picture 2" descr="C:\Users\vkolar\AppData\Local\Microsoft\Windows\Temporary Internet Files\Content.IE5\E2H73JIM\MC9003224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5234774"/>
            <a:ext cx="3778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5" name="Picture 2" descr="C:\Users\vkolar\AppData\Local\Microsoft\Windows\Temporary Internet Files\Content.IE5\E2H73JIM\MC9003224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4167974"/>
            <a:ext cx="3778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6" name="Picture 2" descr="C:\Users\vkolar\AppData\Local\Microsoft\Windows\Temporary Internet Files\Content.IE5\E2H73JIM\MC9003224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4701374"/>
            <a:ext cx="3778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7" name="Picture 2" descr="C:\Users\vkolar\AppData\Local\Microsoft\Windows\Temporary Internet Files\Content.IE5\E2H73JIM\MC9003224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3786974"/>
            <a:ext cx="3778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8" name="Picture 2" descr="C:\Users\vkolar\AppData\Local\Microsoft\Windows\Temporary Internet Files\Content.IE5\E2H73JIM\MC9003224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4701374"/>
            <a:ext cx="3778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9" name="Picture 2" descr="C:\Users\vkolar\AppData\Local\Microsoft\Windows\Temporary Internet Files\Content.IE5\E2H73JIM\MC9003224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5615774"/>
            <a:ext cx="3778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0" name="Picture 2" descr="C:\Users\vkolar\AppData\Local\Microsoft\Windows\Temporary Internet Files\Content.IE5\E2H73JIM\MC9003224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5539574"/>
            <a:ext cx="3778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1" name="Straight Connector 120"/>
          <p:cNvCxnSpPr>
            <a:stCxn id="88" idx="3"/>
            <a:endCxn id="110" idx="1"/>
          </p:cNvCxnSpPr>
          <p:nvPr/>
        </p:nvCxnSpPr>
        <p:spPr>
          <a:xfrm flipH="1">
            <a:off x="1981200" y="4701374"/>
            <a:ext cx="114300" cy="28575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>
            <a:stCxn id="89" idx="3"/>
            <a:endCxn id="120" idx="0"/>
          </p:cNvCxnSpPr>
          <p:nvPr/>
        </p:nvCxnSpPr>
        <p:spPr>
          <a:xfrm flipH="1">
            <a:off x="2474913" y="5387174"/>
            <a:ext cx="153987" cy="1524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endCxn id="119" idx="0"/>
          </p:cNvCxnSpPr>
          <p:nvPr/>
        </p:nvCxnSpPr>
        <p:spPr>
          <a:xfrm>
            <a:off x="2667000" y="5387174"/>
            <a:ext cx="188913" cy="2286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>
            <a:stCxn id="90" idx="0"/>
            <a:endCxn id="117" idx="2"/>
          </p:cNvCxnSpPr>
          <p:nvPr/>
        </p:nvCxnSpPr>
        <p:spPr>
          <a:xfrm flipH="1" flipV="1">
            <a:off x="3846513" y="4206074"/>
            <a:ext cx="77787" cy="1524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endCxn id="118" idx="0"/>
          </p:cNvCxnSpPr>
          <p:nvPr/>
        </p:nvCxnSpPr>
        <p:spPr>
          <a:xfrm>
            <a:off x="3886200" y="4472774"/>
            <a:ext cx="36513" cy="2286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91" idx="3"/>
            <a:endCxn id="114" idx="0"/>
          </p:cNvCxnSpPr>
          <p:nvPr/>
        </p:nvCxnSpPr>
        <p:spPr>
          <a:xfrm>
            <a:off x="5372100" y="5082374"/>
            <a:ext cx="227013" cy="1524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endCxn id="112" idx="1"/>
          </p:cNvCxnSpPr>
          <p:nvPr/>
        </p:nvCxnSpPr>
        <p:spPr>
          <a:xfrm>
            <a:off x="5410200" y="5082374"/>
            <a:ext cx="304800" cy="5715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92" idx="0"/>
            <a:endCxn id="115" idx="1"/>
          </p:cNvCxnSpPr>
          <p:nvPr/>
        </p:nvCxnSpPr>
        <p:spPr>
          <a:xfrm flipV="1">
            <a:off x="5753100" y="4377524"/>
            <a:ext cx="38100" cy="28575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92" idx="4"/>
          </p:cNvCxnSpPr>
          <p:nvPr/>
        </p:nvCxnSpPr>
        <p:spPr>
          <a:xfrm flipV="1">
            <a:off x="5867400" y="4548974"/>
            <a:ext cx="304800" cy="1524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92" idx="4"/>
            <a:endCxn id="116" idx="1"/>
          </p:cNvCxnSpPr>
          <p:nvPr/>
        </p:nvCxnSpPr>
        <p:spPr>
          <a:xfrm>
            <a:off x="5867400" y="4701374"/>
            <a:ext cx="304800" cy="20955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>
            <a:stCxn id="93" idx="1"/>
            <a:endCxn id="104" idx="1"/>
          </p:cNvCxnSpPr>
          <p:nvPr/>
        </p:nvCxnSpPr>
        <p:spPr>
          <a:xfrm flipV="1">
            <a:off x="6362700" y="5520524"/>
            <a:ext cx="127000" cy="24765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stCxn id="93" idx="3"/>
            <a:endCxn id="113" idx="1"/>
          </p:cNvCxnSpPr>
          <p:nvPr/>
        </p:nvCxnSpPr>
        <p:spPr>
          <a:xfrm>
            <a:off x="6362700" y="5920574"/>
            <a:ext cx="266700" cy="20955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>
            <a:endCxn id="88" idx="4"/>
          </p:cNvCxnSpPr>
          <p:nvPr/>
        </p:nvCxnSpPr>
        <p:spPr>
          <a:xfrm flipH="1">
            <a:off x="2209800" y="4410862"/>
            <a:ext cx="304800" cy="2143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117" idx="1"/>
          </p:cNvCxnSpPr>
          <p:nvPr/>
        </p:nvCxnSpPr>
        <p:spPr>
          <a:xfrm flipH="1">
            <a:off x="2260600" y="3996524"/>
            <a:ext cx="1397000" cy="6286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106" idx="1"/>
          </p:cNvCxnSpPr>
          <p:nvPr/>
        </p:nvCxnSpPr>
        <p:spPr>
          <a:xfrm flipH="1">
            <a:off x="2260600" y="4258462"/>
            <a:ext cx="1858963" cy="3667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>
            <a:endCxn id="88" idx="4"/>
          </p:cNvCxnSpPr>
          <p:nvPr/>
        </p:nvCxnSpPr>
        <p:spPr>
          <a:xfrm flipH="1" flipV="1">
            <a:off x="2209800" y="4625174"/>
            <a:ext cx="1595438" cy="1809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15" idx="1"/>
            <a:endCxn id="88" idx="4"/>
          </p:cNvCxnSpPr>
          <p:nvPr/>
        </p:nvCxnSpPr>
        <p:spPr>
          <a:xfrm flipH="1">
            <a:off x="2209800" y="4377524"/>
            <a:ext cx="3581400" cy="2476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11" idx="1"/>
            <a:endCxn id="88" idx="4"/>
          </p:cNvCxnSpPr>
          <p:nvPr/>
        </p:nvCxnSpPr>
        <p:spPr>
          <a:xfrm flipH="1">
            <a:off x="2209800" y="4529924"/>
            <a:ext cx="3962400" cy="952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>
            <a:stCxn id="116" idx="1"/>
          </p:cNvCxnSpPr>
          <p:nvPr/>
        </p:nvCxnSpPr>
        <p:spPr>
          <a:xfrm flipH="1" flipV="1">
            <a:off x="2260600" y="4625174"/>
            <a:ext cx="3911600" cy="2857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>
            <a:stCxn id="112" idx="1"/>
          </p:cNvCxnSpPr>
          <p:nvPr/>
        </p:nvCxnSpPr>
        <p:spPr>
          <a:xfrm flipH="1" flipV="1">
            <a:off x="2209800" y="4625174"/>
            <a:ext cx="3505200" cy="5143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>
            <a:stCxn id="114" idx="1"/>
            <a:endCxn id="88" idx="4"/>
          </p:cNvCxnSpPr>
          <p:nvPr/>
        </p:nvCxnSpPr>
        <p:spPr>
          <a:xfrm flipH="1" flipV="1">
            <a:off x="2209800" y="4625174"/>
            <a:ext cx="3200400" cy="8191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04" idx="1"/>
            <a:endCxn id="88" idx="4"/>
          </p:cNvCxnSpPr>
          <p:nvPr/>
        </p:nvCxnSpPr>
        <p:spPr>
          <a:xfrm flipH="1" flipV="1">
            <a:off x="2209800" y="4625174"/>
            <a:ext cx="4279900" cy="8953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>
            <a:stCxn id="113" idx="1"/>
            <a:endCxn id="88" idx="4"/>
          </p:cNvCxnSpPr>
          <p:nvPr/>
        </p:nvCxnSpPr>
        <p:spPr>
          <a:xfrm flipH="1" flipV="1">
            <a:off x="2209800" y="4625174"/>
            <a:ext cx="4419600" cy="15049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>
            <a:endCxn id="88" idx="4"/>
          </p:cNvCxnSpPr>
          <p:nvPr/>
        </p:nvCxnSpPr>
        <p:spPr>
          <a:xfrm flipV="1">
            <a:off x="2170112" y="4625174"/>
            <a:ext cx="39688" cy="2857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0" idx="0"/>
            <a:endCxn id="88" idx="4"/>
          </p:cNvCxnSpPr>
          <p:nvPr/>
        </p:nvCxnSpPr>
        <p:spPr>
          <a:xfrm flipH="1" flipV="1">
            <a:off x="2209800" y="4625174"/>
            <a:ext cx="265113" cy="914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stCxn id="119" idx="0"/>
            <a:endCxn id="88" idx="4"/>
          </p:cNvCxnSpPr>
          <p:nvPr/>
        </p:nvCxnSpPr>
        <p:spPr>
          <a:xfrm flipH="1" flipV="1">
            <a:off x="2209800" y="4625174"/>
            <a:ext cx="646113" cy="9906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975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9" grpId="0"/>
      <p:bldP spid="10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" dirty="0"/>
              <a:t>Namun, Konsistensi Menjadi Tantangan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257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id" sz="2800" dirty="0"/>
              <a:t>Sebuah contoh:</a:t>
            </a:r>
          </a:p>
          <a:p>
            <a:pPr lvl="1">
              <a:buFont typeface="Wingdings" pitchFamily="2" charset="2"/>
              <a:buChar char="§"/>
            </a:pPr>
            <a:r>
              <a:rPr lang="id" sz="2600" dirty="0"/>
              <a:t>Dalam aplikasi e-commerce, database bank telah direplikasi di dua server</a:t>
            </a:r>
          </a:p>
          <a:p>
            <a:pPr lvl="1">
              <a:buFont typeface="Wingdings" pitchFamily="2" charset="2"/>
              <a:buChar char="§"/>
            </a:pPr>
            <a:r>
              <a:rPr lang="id" sz="2600" dirty="0"/>
              <a:t>Menjaga konsistensi data yang direplikasi adalah sebuah tantangan</a:t>
            </a:r>
          </a:p>
          <a:p>
            <a:pPr lvl="1">
              <a:buFont typeface="Wingdings" pitchFamily="2" charset="2"/>
              <a:buChar char="§"/>
            </a:pPr>
            <a:endParaRPr lang="en-US" dirty="0"/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  <p:sp>
        <p:nvSpPr>
          <p:cNvPr id="4" name="Can 3"/>
          <p:cNvSpPr/>
          <p:nvPr/>
        </p:nvSpPr>
        <p:spPr>
          <a:xfrm>
            <a:off x="1795462" y="4800600"/>
            <a:ext cx="990600" cy="1447800"/>
          </a:xfrm>
          <a:prstGeom prst="can">
            <a:avLst/>
          </a:prstGeom>
          <a:solidFill>
            <a:schemeClr val="bg2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871663" y="5410200"/>
            <a:ext cx="838200" cy="304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" sz="1200" dirty="0" err="1">
                <a:solidFill>
                  <a:schemeClr val="tx1"/>
                </a:solidFill>
              </a:rPr>
              <a:t>Saldo </a:t>
            </a:r>
            <a:r>
              <a:rPr lang="id" sz="1200" dirty="0">
                <a:solidFill>
                  <a:schemeClr val="tx1"/>
                </a:solidFill>
              </a:rPr>
              <a:t>=1000</a:t>
            </a:r>
          </a:p>
        </p:txBody>
      </p:sp>
      <p:sp>
        <p:nvSpPr>
          <p:cNvPr id="6" name="Can 5"/>
          <p:cNvSpPr/>
          <p:nvPr/>
        </p:nvSpPr>
        <p:spPr>
          <a:xfrm>
            <a:off x="5872162" y="4800600"/>
            <a:ext cx="990600" cy="1447800"/>
          </a:xfrm>
          <a:prstGeom prst="can">
            <a:avLst/>
          </a:prstGeom>
          <a:solidFill>
            <a:schemeClr val="bg2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948363" y="5410200"/>
            <a:ext cx="838200" cy="304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" sz="1200" dirty="0" err="1">
                <a:solidFill>
                  <a:schemeClr val="tx1"/>
                </a:solidFill>
              </a:rPr>
              <a:t>Saldo </a:t>
            </a:r>
            <a:r>
              <a:rPr lang="id" sz="1200" dirty="0">
                <a:solidFill>
                  <a:schemeClr val="tx1"/>
                </a:solidFill>
              </a:rPr>
              <a:t>=1000</a:t>
            </a:r>
          </a:p>
        </p:txBody>
      </p:sp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3433763" y="5867400"/>
            <a:ext cx="1905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" sz="1400"/>
              <a:t>Basis Data yang Direplikasi</a:t>
            </a:r>
          </a:p>
        </p:txBody>
      </p:sp>
      <p:cxnSp>
        <p:nvCxnSpPr>
          <p:cNvPr id="9" name="Straight Connector 8"/>
          <p:cNvCxnSpPr>
            <a:stCxn id="8" idx="1"/>
          </p:cNvCxnSpPr>
          <p:nvPr/>
        </p:nvCxnSpPr>
        <p:spPr>
          <a:xfrm flipH="1" flipV="1">
            <a:off x="2786063" y="5562600"/>
            <a:ext cx="647700" cy="45878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8" idx="3"/>
          </p:cNvCxnSpPr>
          <p:nvPr/>
        </p:nvCxnSpPr>
        <p:spPr>
          <a:xfrm flipV="1">
            <a:off x="5338763" y="5503863"/>
            <a:ext cx="533400" cy="517525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109663" y="3848100"/>
            <a:ext cx="2362200" cy="3429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Event</a:t>
            </a:r>
            <a:r>
              <a:rPr lang="id" sz="1400" dirty="0">
                <a:solidFill>
                  <a:schemeClr val="tx1"/>
                </a:solidFill>
              </a:rPr>
              <a:t> 1 = Tambahkan $1000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1" y="3830638"/>
            <a:ext cx="3105150" cy="342900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rgbClr val="0000FF"/>
                </a:solidFill>
              </a:rPr>
              <a:t>Event</a:t>
            </a:r>
            <a:r>
              <a:rPr lang="id" sz="1400" dirty="0">
                <a:solidFill>
                  <a:srgbClr val="0000FF"/>
                </a:solidFill>
              </a:rPr>
              <a:t> 2 = Tambahkan bunga sebesar 5%</a:t>
            </a:r>
          </a:p>
        </p:txBody>
      </p:sp>
      <p:cxnSp>
        <p:nvCxnSpPr>
          <p:cNvPr id="13" name="Straight Arrow Connector 12"/>
          <p:cNvCxnSpPr>
            <a:stCxn id="11" idx="2"/>
            <a:endCxn id="5" idx="0"/>
          </p:cNvCxnSpPr>
          <p:nvPr/>
        </p:nvCxnSpPr>
        <p:spPr>
          <a:xfrm>
            <a:off x="2290763" y="4191000"/>
            <a:ext cx="0" cy="1219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1" idx="2"/>
            <a:endCxn id="7" idx="1"/>
          </p:cNvCxnSpPr>
          <p:nvPr/>
        </p:nvCxnSpPr>
        <p:spPr>
          <a:xfrm>
            <a:off x="2290763" y="4191000"/>
            <a:ext cx="3657600" cy="1371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860550" y="5410200"/>
            <a:ext cx="838200" cy="304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" sz="1200" dirty="0" err="1">
                <a:solidFill>
                  <a:schemeClr val="tx1"/>
                </a:solidFill>
              </a:rPr>
              <a:t>Saldo </a:t>
            </a:r>
            <a:r>
              <a:rPr lang="id" sz="1200" dirty="0">
                <a:solidFill>
                  <a:schemeClr val="tx1"/>
                </a:solidFill>
              </a:rPr>
              <a:t>= 2000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909763" y="4419600"/>
            <a:ext cx="3048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" dirty="0"/>
              <a:t>1</a:t>
            </a:r>
          </a:p>
        </p:txBody>
      </p:sp>
      <p:cxnSp>
        <p:nvCxnSpPr>
          <p:cNvPr id="17" name="Straight Arrow Connector 16"/>
          <p:cNvCxnSpPr>
            <a:cxnSpLocks/>
            <a:stCxn id="12" idx="2"/>
            <a:endCxn id="7" idx="0"/>
          </p:cNvCxnSpPr>
          <p:nvPr/>
        </p:nvCxnSpPr>
        <p:spPr>
          <a:xfrm>
            <a:off x="6353176" y="4173538"/>
            <a:ext cx="14287" cy="1236662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948363" y="4406900"/>
            <a:ext cx="3048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" dirty="0"/>
              <a:t>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948363" y="5410200"/>
            <a:ext cx="838200" cy="304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" sz="1200" dirty="0" err="1">
                <a:solidFill>
                  <a:schemeClr val="tx1"/>
                </a:solidFill>
              </a:rPr>
              <a:t>Saldo </a:t>
            </a:r>
            <a:r>
              <a:rPr lang="id" sz="1200" dirty="0">
                <a:solidFill>
                  <a:schemeClr val="tx1"/>
                </a:solidFill>
              </a:rPr>
              <a:t>=1050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110163" y="5410200"/>
            <a:ext cx="3048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" dirty="0"/>
              <a:t>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948363" y="5410200"/>
            <a:ext cx="838200" cy="304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900" dirty="0" err="1">
                <a:solidFill>
                  <a:schemeClr val="tx1"/>
                </a:solidFill>
              </a:rPr>
              <a:t>Saldo</a:t>
            </a:r>
            <a:r>
              <a:rPr lang="id" sz="900" dirty="0">
                <a:solidFill>
                  <a:schemeClr val="tx1"/>
                </a:solidFill>
              </a:rPr>
              <a:t> = 2050</a:t>
            </a:r>
          </a:p>
        </p:txBody>
      </p:sp>
      <p:cxnSp>
        <p:nvCxnSpPr>
          <p:cNvPr id="22" name="Straight Arrow Connector 21"/>
          <p:cNvCxnSpPr>
            <a:cxnSpLocks/>
            <a:stCxn id="12" idx="2"/>
          </p:cNvCxnSpPr>
          <p:nvPr/>
        </p:nvCxnSpPr>
        <p:spPr>
          <a:xfrm flipH="1">
            <a:off x="2698750" y="4173538"/>
            <a:ext cx="3654426" cy="1236662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109913" y="5372100"/>
            <a:ext cx="304800" cy="30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" dirty="0"/>
              <a:t>4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870075" y="5410200"/>
            <a:ext cx="838200" cy="304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" sz="900" dirty="0" err="1">
                <a:solidFill>
                  <a:schemeClr val="tx1"/>
                </a:solidFill>
              </a:rPr>
              <a:t>Saldo </a:t>
            </a:r>
            <a:r>
              <a:rPr lang="id" sz="900" dirty="0">
                <a:solidFill>
                  <a:schemeClr val="tx1"/>
                </a:solidFill>
              </a:rPr>
              <a:t>= 2100</a:t>
            </a:r>
          </a:p>
        </p:txBody>
      </p:sp>
      <p:pic>
        <p:nvPicPr>
          <p:cNvPr id="25" name="Picture 3" descr="C:\Users\vkolar\AppData\Local\Microsoft\Windows\Temporary Internet Files\Content.IE5\HRUY4RJ7\MC90044152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3678238"/>
            <a:ext cx="104775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Oval 25"/>
          <p:cNvSpPr/>
          <p:nvPr/>
        </p:nvSpPr>
        <p:spPr>
          <a:xfrm>
            <a:off x="1375171" y="5047456"/>
            <a:ext cx="1662113" cy="895350"/>
          </a:xfrm>
          <a:prstGeom prst="ellipse">
            <a:avLst/>
          </a:prstGeom>
          <a:solidFill>
            <a:srgbClr val="FF0000">
              <a:alpha val="25000"/>
            </a:srgb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/>
          </a:p>
        </p:txBody>
      </p:sp>
      <p:sp>
        <p:nvSpPr>
          <p:cNvPr id="27" name="Oval 26"/>
          <p:cNvSpPr/>
          <p:nvPr/>
        </p:nvSpPr>
        <p:spPr>
          <a:xfrm>
            <a:off x="5560220" y="5147594"/>
            <a:ext cx="1662113" cy="895350"/>
          </a:xfrm>
          <a:prstGeom prst="ellipse">
            <a:avLst/>
          </a:prstGeom>
          <a:solidFill>
            <a:srgbClr val="FF0000">
              <a:alpha val="25000"/>
            </a:srgb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7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1" grpId="0" animBg="1"/>
      <p:bldP spid="12" grpId="0" animBg="1"/>
      <p:bldP spid="15" grpId="0" animBg="1"/>
      <p:bldP spid="15" grpId="1" animBg="1"/>
      <p:bldP spid="16" grpId="0" animBg="1"/>
      <p:bldP spid="18" grpId="0" animBg="1"/>
      <p:bldP spid="19" grpId="0" animBg="1"/>
      <p:bldP spid="19" grpId="1" animBg="1"/>
      <p:bldP spid="20" grpId="0" animBg="1"/>
      <p:bldP spid="21" grpId="0" animBg="1"/>
      <p:bldP spid="21" grpId="1" animBg="1"/>
      <p:bldP spid="23" grpId="0" animBg="1"/>
      <p:bldP spid="24" grpId="0" animBg="1"/>
      <p:bldP spid="24" grpId="1" animBg="1"/>
      <p:bldP spid="26" grpId="0" animBg="1"/>
      <p:bldP spid="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15497-0D01-54C8-2C11-C38AB3EF7A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46C366-D893-09F7-8B4A-8135FBA56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2000" dirty="0">
                <a:solidFill>
                  <a:schemeClr val="tx1"/>
                </a:solidFill>
              </a:rPr>
              <a:t>Pens</a:t>
            </a:r>
            <a:r>
              <a:rPr lang="id" sz="2000" dirty="0">
                <a:solidFill>
                  <a:schemeClr val="tx1"/>
                </a:solidFill>
              </a:rPr>
              <a:t>kal</a:t>
            </a:r>
            <a:r>
              <a:rPr lang="en-US" sz="2000" dirty="0">
                <a:solidFill>
                  <a:schemeClr val="tx1"/>
                </a:solidFill>
              </a:rPr>
              <a:t>a</a:t>
            </a:r>
            <a:r>
              <a:rPr lang="id" sz="2000" dirty="0">
                <a:solidFill>
                  <a:schemeClr val="tx1"/>
                </a:solidFill>
              </a:rPr>
              <a:t>a</a:t>
            </a:r>
            <a:r>
              <a:rPr lang="en-US" sz="2000" dirty="0">
                <a:solidFill>
                  <a:schemeClr val="tx1"/>
                </a:solidFill>
              </a:rPr>
              <a:t>n</a:t>
            </a:r>
            <a:r>
              <a:rPr lang="id" sz="2000" dirty="0">
                <a:solidFill>
                  <a:schemeClr val="tx1"/>
                </a:solidFill>
              </a:rPr>
              <a:t> Basis </a:t>
            </a:r>
            <a:r>
              <a:rPr lang="en-US" sz="2000" dirty="0">
                <a:solidFill>
                  <a:schemeClr val="tx1"/>
                </a:solidFill>
              </a:rPr>
              <a:t>Data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A060E7-7C6A-1ABA-BFD2-F0F7E9AA7E9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F3907CD-3C8B-DCDA-EC9A-FADFCD852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53A685-A5B3-4DF7-91F9-2754C3B392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4FA0C4B8-5B99-6787-7269-50BE7DAC48EC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1371" r="11371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8466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D34C98-82EC-2FFB-C0D4-12211A746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E8F0CEA-FDF9-C837-16BE-6942262A8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id" sz="2000" dirty="0">
                <a:solidFill>
                  <a:schemeClr val="bg1"/>
                </a:solidFill>
              </a:rPr>
              <a:t>Teorema CAP dan Sifat-sifat BASE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CC4D63-A00F-2BDF-0024-72C7117A5D9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F04FDD0-85FB-EB9A-59FA-0939522CF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53A685-A5B3-4DF7-91F9-2754C3B392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B34EB7F3-6D32-16B7-C1B9-3A241067D98C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1371" r="11371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7521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id" dirty="0"/>
              <a:t>Teorema 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257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id" sz="2600" dirty="0"/>
              <a:t>Keterbatasan database terdistribusi dapat dijelaskan dalam apa yang disebut </a:t>
            </a:r>
            <a:r>
              <a:rPr lang="id" sz="2600" dirty="0">
                <a:solidFill>
                  <a:srgbClr val="000099"/>
                </a:solidFill>
              </a:rPr>
              <a:t>teorema CAP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b="1" u="sng" dirty="0">
                <a:solidFill>
                  <a:srgbClr val="C00000"/>
                </a:solidFill>
              </a:rPr>
              <a:t>C</a:t>
            </a:r>
            <a:r>
              <a:rPr lang="en-US" sz="2400" dirty="0">
                <a:solidFill>
                  <a:srgbClr val="C00000"/>
                </a:solidFill>
              </a:rPr>
              <a:t>onsistency</a:t>
            </a:r>
            <a:r>
              <a:rPr lang="id" sz="2400" dirty="0">
                <a:solidFill>
                  <a:srgbClr val="C00000"/>
                </a:solidFill>
              </a:rPr>
              <a:t>: </a:t>
            </a:r>
            <a:r>
              <a:rPr lang="id" sz="2400" dirty="0"/>
              <a:t>setiap node selalu melihat data yang sama pada setiap kejadian (yaitu, konsistensi yang ketat)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b="1" u="sng" dirty="0">
                <a:solidFill>
                  <a:srgbClr val="C00000"/>
                </a:solidFill>
              </a:rPr>
              <a:t>A</a:t>
            </a:r>
            <a:r>
              <a:rPr lang="en-US" sz="2400" dirty="0">
                <a:solidFill>
                  <a:srgbClr val="C00000"/>
                </a:solidFill>
              </a:rPr>
              <a:t>vailability</a:t>
            </a:r>
            <a:r>
              <a:rPr lang="id" sz="2400" dirty="0">
                <a:solidFill>
                  <a:srgbClr val="C00000"/>
                </a:solidFill>
              </a:rPr>
              <a:t> </a:t>
            </a:r>
            <a:r>
              <a:rPr lang="id" sz="2400" dirty="0"/>
              <a:t>: sistem tetap beroperasi, bahkan jika node dalam cluster mengalami crash, atau beberapa bagian perangkat keras atau perangkat lunak mengalami kerusakan karena upgrade </a:t>
            </a:r>
            <a:r>
              <a:rPr lang="id" sz="2400" dirty="0">
                <a:solidFill>
                  <a:srgbClr val="C00000"/>
                </a:solidFill>
              </a:rPr>
              <a:t>.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b="1" u="sng" dirty="0">
                <a:solidFill>
                  <a:srgbClr val="C00000"/>
                </a:solidFill>
              </a:rPr>
              <a:t>P</a:t>
            </a:r>
            <a:r>
              <a:rPr lang="en-US" sz="2400" dirty="0">
                <a:solidFill>
                  <a:srgbClr val="C00000"/>
                </a:solidFill>
              </a:rPr>
              <a:t>artition Tolerance</a:t>
            </a:r>
            <a:r>
              <a:rPr lang="en-US" sz="2400" b="1" u="sng" dirty="0">
                <a:solidFill>
                  <a:srgbClr val="C00000"/>
                </a:solidFill>
              </a:rPr>
              <a:t> </a:t>
            </a:r>
            <a:r>
              <a:rPr lang="en-US" sz="2400" dirty="0"/>
              <a:t>: S</a:t>
            </a:r>
            <a:r>
              <a:rPr lang="id" sz="2400" dirty="0"/>
              <a:t>istem tetap beroperasi meskipun ada partisi jaringan</a:t>
            </a:r>
            <a:endParaRPr lang="en-US" sz="2400" dirty="0"/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  <p:sp>
        <p:nvSpPr>
          <p:cNvPr id="4" name="Rounded Rectangle 3"/>
          <p:cNvSpPr/>
          <p:nvPr/>
        </p:nvSpPr>
        <p:spPr>
          <a:xfrm>
            <a:off x="381000" y="6096000"/>
            <a:ext cx="8458200" cy="60960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2000" dirty="0">
                <a:solidFill>
                  <a:schemeClr val="tx1"/>
                </a:solidFill>
              </a:rPr>
              <a:t>Teorema CAP: setiap database terdistribusi dengan data bersama, dapat memiliki </a:t>
            </a:r>
            <a:r>
              <a:rPr lang="id" sz="2000" i="1" u="sng" dirty="0">
                <a:solidFill>
                  <a:schemeClr val="tx1"/>
                </a:solidFill>
              </a:rPr>
              <a:t>paling banyak dua </a:t>
            </a:r>
            <a:r>
              <a:rPr lang="id" sz="2000" dirty="0">
                <a:solidFill>
                  <a:schemeClr val="tx1"/>
                </a:solidFill>
              </a:rPr>
              <a:t>dari tiga properti yang diinginkan, C, A atau P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513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id" dirty="0"/>
              <a:t>Teorema CAP ( </a:t>
            </a:r>
            <a:r>
              <a:rPr lang="id" i="1" dirty="0"/>
              <a:t>Lanjutan </a:t>
            </a:r>
            <a:r>
              <a:rPr lang="id" dirty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562600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§"/>
            </a:pPr>
            <a:r>
              <a:rPr lang="id" sz="2600" dirty="0"/>
              <a:t>Mari kita asumsikan dua node pada sisi berlawanan dari </a:t>
            </a:r>
            <a:br>
              <a:rPr lang="en-US" sz="2600" dirty="0"/>
            </a:br>
            <a:r>
              <a:rPr lang="id" sz="2600" dirty="0"/>
              <a:t>partisi jaringan:</a:t>
            </a:r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r>
              <a:rPr lang="id" sz="2600" dirty="0"/>
              <a:t>Ketersediaan + Toleransi Partisi kehilangan Konsistensi</a:t>
            </a:r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>
              <a:buFont typeface="Wingdings" pitchFamily="2" charset="2"/>
              <a:buChar char="§"/>
            </a:pPr>
            <a:r>
              <a:rPr lang="id" sz="2600" dirty="0"/>
              <a:t>Konsistensi + Toleransi Partisi mensyaratkan bahwa satu sisi partisi harus bertindak seolah-olah tidak tersedia, sehingga </a:t>
            </a:r>
            <a:br>
              <a:rPr lang="en-US" sz="2600" dirty="0"/>
            </a:br>
            <a:r>
              <a:rPr lang="id" sz="2600" dirty="0"/>
              <a:t>kehilangan Ketersediaan</a:t>
            </a:r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>
              <a:buFont typeface="Wingdings" pitchFamily="2" charset="2"/>
              <a:buChar char="§"/>
            </a:pPr>
            <a:r>
              <a:rPr lang="id" sz="2600" dirty="0"/>
              <a:t>Konsistensi + Ketersediaan hanya mungkin jika tidak ada partisi jaringan, sehingga menghilangkan Toleransi Partisi</a:t>
            </a:r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5492" y="2133600"/>
            <a:ext cx="1066799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4454" y="2133600"/>
            <a:ext cx="1066799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3352800" y="2667000"/>
            <a:ext cx="1752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ightning Bolt 10"/>
          <p:cNvSpPr/>
          <p:nvPr/>
        </p:nvSpPr>
        <p:spPr>
          <a:xfrm>
            <a:off x="3886200" y="2133600"/>
            <a:ext cx="762000" cy="1066800"/>
          </a:xfrm>
          <a:prstGeom prst="lightningBol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388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JENIS DATA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53A685-A5B3-4DF7-91F9-2754C3B392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45A6AFCA-1C5C-3643-3151-B6AECB5AB6F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1371" r="11371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2827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id" dirty="0"/>
              <a:t>Basis Data Skala Besar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257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id" sz="2600" dirty="0"/>
              <a:t>Ketika perusahaan seperti Google dan Amazon merancang database skala besar, Ketersediaan 24/7 adalah kuncinya</a:t>
            </a:r>
          </a:p>
          <a:p>
            <a:pPr lvl="1">
              <a:buFont typeface="Wingdings" pitchFamily="2" charset="2"/>
              <a:buChar char="§"/>
            </a:pPr>
            <a:r>
              <a:rPr lang="id" sz="2400" dirty="0"/>
              <a:t>Downtime beberapa menit berarti kehilangan pendapatan</a:t>
            </a:r>
          </a:p>
          <a:p>
            <a:pPr>
              <a:buFont typeface="Wingdings" pitchFamily="2" charset="2"/>
              <a:buChar char="§"/>
            </a:pPr>
            <a:r>
              <a:rPr lang="id" sz="2600" dirty="0"/>
              <a:t>Saat melakukan penskalaan database </a:t>
            </a:r>
            <a:r>
              <a:rPr lang="id" sz="2600" i="1" dirty="0"/>
              <a:t>secara horizontal </a:t>
            </a:r>
            <a:r>
              <a:rPr lang="id" sz="2600" dirty="0"/>
              <a:t>ke 1000 mesin, kemungkinan terjadinya kegagalan node atau jaringan meningkat drastis</a:t>
            </a:r>
          </a:p>
          <a:p>
            <a:pPr>
              <a:buFont typeface="Wingdings" pitchFamily="2" charset="2"/>
              <a:buChar char="§"/>
            </a:pPr>
            <a:r>
              <a:rPr lang="id" sz="2600" dirty="0"/>
              <a:t>Oleh karena itu, untuk mendapatkan jaminan yang kuat terhadap Ketersediaan dan Toleransi Partisi, mereka harus mengorbankan Konsistensi yang “ketat” ( </a:t>
            </a:r>
            <a:r>
              <a:rPr lang="id" sz="2600" i="1" dirty="0"/>
              <a:t>yang tersirat dalam teorema CAP </a:t>
            </a:r>
            <a:r>
              <a:rPr lang="id" sz="2600" dirty="0"/>
              <a:t>)</a:t>
            </a:r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2035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Trading-Off </a:t>
            </a:r>
            <a:r>
              <a:rPr lang="id" dirty="0"/>
              <a:t>Konsistensi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257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id" sz="2600" dirty="0"/>
              <a:t>Menjaga konsistensi harus menyeimbangkan antara ketegasan konsistensi versus ketersediaan/skalabilitas</a:t>
            </a:r>
            <a:endParaRPr lang="en-US" sz="2600" dirty="0"/>
          </a:p>
          <a:p>
            <a:pPr lvl="1">
              <a:buFont typeface="Wingdings" pitchFamily="2" charset="2"/>
              <a:buChar char="§"/>
            </a:pPr>
            <a:r>
              <a:rPr lang="id" sz="2400" dirty="0"/>
              <a:t>Konsistensi yang cukup baik </a:t>
            </a:r>
            <a:r>
              <a:rPr lang="id" sz="2400" i="1" u="sng" dirty="0"/>
              <a:t>tergantung pada aplikasi Anda</a:t>
            </a:r>
          </a:p>
          <a:p>
            <a:pPr lvl="4"/>
            <a:endParaRPr lang="en-US" sz="1050" dirty="0"/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7041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" dirty="0"/>
              <a:t>Konsistensi dalam Memperdagangkan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257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id" sz="2600" dirty="0"/>
              <a:t>Menjaga konsistensi harus menyeimbangkan antara ketegasan konsistensi versus ketersediaan/skalabilitas</a:t>
            </a:r>
          </a:p>
          <a:p>
            <a:pPr lvl="1">
              <a:buFont typeface="Wingdings" pitchFamily="2" charset="2"/>
              <a:buChar char="§"/>
            </a:pPr>
            <a:r>
              <a:rPr lang="id" sz="2400" dirty="0"/>
              <a:t>Konsistensi yang cukup baik </a:t>
            </a:r>
            <a:r>
              <a:rPr lang="id" sz="2400" i="1" u="sng" dirty="0"/>
              <a:t>tergantung pada aplikasi Anda</a:t>
            </a:r>
          </a:p>
          <a:p>
            <a:pPr lvl="4"/>
            <a:endParaRPr lang="en-US" sz="1050" dirty="0"/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  <p:sp>
        <p:nvSpPr>
          <p:cNvPr id="4" name="Left-Right Arrow 3"/>
          <p:cNvSpPr/>
          <p:nvPr/>
        </p:nvSpPr>
        <p:spPr>
          <a:xfrm>
            <a:off x="914400" y="3697069"/>
            <a:ext cx="7162800" cy="951131"/>
          </a:xfrm>
          <a:prstGeom prst="left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00800" y="3175337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id" b="1" dirty="0">
                <a:solidFill>
                  <a:srgbClr val="0000FF"/>
                </a:solidFill>
              </a:rPr>
              <a:t>Konsistensi yang Ketat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0" y="4992469"/>
            <a:ext cx="3276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lvl="1" indent="-6350" algn="ctr"/>
            <a:r>
              <a:rPr lang="id" dirty="0"/>
              <a:t>Umumnya sulit untuk diterapkan, dan tidak efisien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3163669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id" b="1" dirty="0">
                <a:solidFill>
                  <a:srgbClr val="0000FF"/>
                </a:solidFill>
              </a:rPr>
              <a:t>Konsistensi Longgar</a:t>
            </a:r>
          </a:p>
        </p:txBody>
      </p:sp>
      <p:sp>
        <p:nvSpPr>
          <p:cNvPr id="8" name="Rectangle 7"/>
          <p:cNvSpPr/>
          <p:nvPr/>
        </p:nvSpPr>
        <p:spPr>
          <a:xfrm>
            <a:off x="609600" y="4916269"/>
            <a:ext cx="24061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7475" lvl="0" indent="-117475"/>
            <a:r>
              <a:rPr lang="id" dirty="0"/>
              <a:t>Lebih mudah diimplementasikan, dan efisien</a:t>
            </a:r>
            <a:endParaRPr lang="en-US" dirty="0"/>
          </a:p>
        </p:txBody>
      </p:sp>
      <p:pic>
        <p:nvPicPr>
          <p:cNvPr id="9" name="Picture 2" descr="C:\Documents and Settings\dd\Local Settings\Temporary Internet Files\Content.IE5\2JSTM34V\MM900288870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3076575"/>
            <a:ext cx="619125" cy="8096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02336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111E-6 L 0.34948 0.0034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948 0.00347 L 0.11614 0.0034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id" dirty="0"/>
              <a:t>Properti 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2578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id" sz="2600" dirty="0"/>
              <a:t>Teorema CAP membuktikan bahwa tidak mungkin menjamin Konsistensi dan Ketersediaan yang ketat sambil dapat menoleransi partisi jaringan</a:t>
            </a:r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>
              <a:buFont typeface="Wingdings" pitchFamily="2" charset="2"/>
              <a:buChar char="§"/>
            </a:pPr>
            <a:r>
              <a:rPr lang="id" sz="2600" dirty="0"/>
              <a:t>Hal ini menghasilkan database dengan jaminan ACID yang longgar</a:t>
            </a:r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>
              <a:buFont typeface="Wingdings" pitchFamily="2" charset="2"/>
              <a:buChar char="§"/>
            </a:pPr>
            <a:r>
              <a:rPr lang="id" sz="2600" dirty="0"/>
              <a:t>Secara khusus, database tersebut menerapkan properti BASE: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b="1" u="sng" dirty="0"/>
              <a:t>B</a:t>
            </a:r>
            <a:r>
              <a:rPr lang="en-US" sz="2400" dirty="0"/>
              <a:t>asically </a:t>
            </a:r>
            <a:r>
              <a:rPr lang="en-US" sz="2400" b="1" u="sng" dirty="0"/>
              <a:t>A</a:t>
            </a:r>
            <a:r>
              <a:rPr lang="en-US" sz="2400" dirty="0"/>
              <a:t>vailable </a:t>
            </a:r>
            <a:r>
              <a:rPr lang="id" sz="2400" dirty="0"/>
              <a:t>: sistem menjamin Ketersediaan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b="1" u="sng" dirty="0"/>
              <a:t>S</a:t>
            </a:r>
            <a:r>
              <a:rPr lang="en-US" sz="2400" dirty="0"/>
              <a:t>oft-State </a:t>
            </a:r>
            <a:r>
              <a:rPr lang="id" sz="2400" dirty="0"/>
              <a:t>: keadaan sistem dapat berubah seiring waktu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b="1" u="sng" dirty="0"/>
              <a:t>E</a:t>
            </a:r>
            <a:r>
              <a:rPr lang="en-US" sz="2400" dirty="0"/>
              <a:t>ventual Consistency </a:t>
            </a:r>
            <a:r>
              <a:rPr lang="id" sz="2400" dirty="0"/>
              <a:t>: sistem </a:t>
            </a:r>
            <a:r>
              <a:rPr lang="id" sz="2400" i="1" dirty="0"/>
              <a:t>pada akhirnya akan</a:t>
            </a:r>
            <a:r>
              <a:rPr lang="id" sz="2400" dirty="0"/>
              <a:t> </a:t>
            </a:r>
            <a:br>
              <a:rPr lang="en-US" sz="2400" dirty="0"/>
            </a:br>
            <a:r>
              <a:rPr lang="id" sz="2400" dirty="0"/>
              <a:t>menjadi konsisten</a:t>
            </a:r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65054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/>
              <a:t>Eventual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257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id" sz="2800" dirty="0"/>
              <a:t>Suatu basis data disebut </a:t>
            </a:r>
            <a:r>
              <a:rPr lang="id" sz="2800" i="1" dirty="0"/>
              <a:t>Konsisten</a:t>
            </a:r>
            <a:r>
              <a:rPr lang="en-US" sz="2800" i="1" dirty="0"/>
              <a:t> pada a</a:t>
            </a:r>
            <a:r>
              <a:rPr lang="id" sz="2800" i="1" dirty="0"/>
              <a:t>khirnya </a:t>
            </a:r>
            <a:r>
              <a:rPr lang="id" sz="2800" dirty="0"/>
              <a:t>jika:</a:t>
            </a:r>
          </a:p>
          <a:p>
            <a:pPr lvl="1">
              <a:buFont typeface="Wingdings" pitchFamily="2" charset="2"/>
              <a:buChar char="§"/>
            </a:pPr>
            <a:r>
              <a:rPr lang="id" sz="2600" dirty="0"/>
              <a:t>Semua replika </a:t>
            </a:r>
            <a:r>
              <a:rPr lang="id" sz="2600" i="1" dirty="0"/>
              <a:t>secara bertahap akan </a:t>
            </a:r>
            <a:r>
              <a:rPr lang="id" sz="2600" dirty="0"/>
              <a:t>menjadi konsisten jika tidak ada pembaruan</a:t>
            </a:r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941695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C5AB2-69CC-94BE-4305-9A2599FC4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C9E44F3-E332-BDAB-EEF0-CD89B22BF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2000" dirty="0">
                <a:solidFill>
                  <a:schemeClr val="tx1"/>
                </a:solidFill>
              </a:rPr>
              <a:t>NoSQL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AFB13B-6B37-46EA-91EE-771AD284146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1B3C0A0-3F96-56D8-FCBE-487DE32B3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53A685-A5B3-4DF7-91F9-2754C3B392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7E5F90F7-F647-CB38-CD84-C36463D67AF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1371" r="11371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03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id" dirty="0"/>
              <a:t>Basis Data NoSQL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257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id" sz="2800" dirty="0"/>
              <a:t>Untuk tujuan ini, kelas database baru muncul, yang terutama mengikuti properti BASE</a:t>
            </a:r>
          </a:p>
          <a:p>
            <a:pPr lvl="1">
              <a:buFont typeface="Wingdings" pitchFamily="2" charset="2"/>
              <a:buChar char="§"/>
            </a:pPr>
            <a:r>
              <a:rPr lang="id" dirty="0"/>
              <a:t>Ini dijuluki sebagai database NoSQL</a:t>
            </a:r>
          </a:p>
          <a:p>
            <a:pPr lvl="1">
              <a:buFont typeface="Wingdings" pitchFamily="2" charset="2"/>
              <a:buChar char="§"/>
            </a:pPr>
            <a:r>
              <a:rPr lang="id" dirty="0"/>
              <a:t>Misalnya, Dynamo milik Amazon dan </a:t>
            </a:r>
            <a:r>
              <a:rPr lang="id" dirty="0" err="1"/>
              <a:t>Bigtable milik Google.</a:t>
            </a:r>
            <a:endParaRPr lang="en-US" dirty="0"/>
          </a:p>
          <a:p>
            <a:pPr lvl="1">
              <a:buFont typeface="Wingdings" pitchFamily="2" charset="2"/>
              <a:buChar char="§"/>
            </a:pP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id" sz="2800" dirty="0"/>
              <a:t>Karakteristik utama database NoSQL meliputi:</a:t>
            </a:r>
          </a:p>
          <a:p>
            <a:pPr lvl="1">
              <a:buFont typeface="Wingdings" pitchFamily="2" charset="2"/>
              <a:buChar char="§"/>
            </a:pPr>
            <a:r>
              <a:rPr lang="id" sz="2600" dirty="0">
                <a:solidFill>
                  <a:srgbClr val="0070C0"/>
                </a:solidFill>
              </a:rPr>
              <a:t>Tidak ada persyaratan skema yang ketat</a:t>
            </a:r>
          </a:p>
          <a:p>
            <a:pPr lvl="1">
              <a:buFont typeface="Wingdings" pitchFamily="2" charset="2"/>
              <a:buChar char="§"/>
            </a:pPr>
            <a:r>
              <a:rPr lang="id" sz="2600" dirty="0">
                <a:solidFill>
                  <a:srgbClr val="0070C0"/>
                </a:solidFill>
              </a:rPr>
              <a:t>Tidak ada kepatuhan ketat terhadap sifat A</a:t>
            </a:r>
            <a:r>
              <a:rPr lang="en-US" sz="2600" dirty="0">
                <a:solidFill>
                  <a:srgbClr val="0070C0"/>
                </a:solidFill>
              </a:rPr>
              <a:t>CID</a:t>
            </a:r>
            <a:endParaRPr lang="id" sz="2600" dirty="0">
              <a:solidFill>
                <a:srgbClr val="0070C0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600" i="1" dirty="0">
                <a:solidFill>
                  <a:srgbClr val="0070C0"/>
                </a:solidFill>
              </a:rPr>
              <a:t>Trade-off</a:t>
            </a:r>
            <a:r>
              <a:rPr lang="en-US" sz="2600" dirty="0">
                <a:solidFill>
                  <a:srgbClr val="0070C0"/>
                </a:solidFill>
              </a:rPr>
              <a:t> </a:t>
            </a:r>
            <a:r>
              <a:rPr lang="id" sz="2600" dirty="0">
                <a:solidFill>
                  <a:srgbClr val="0070C0"/>
                </a:solidFill>
              </a:rPr>
              <a:t>Konsistensi demi Ketersediaan</a:t>
            </a:r>
            <a:endParaRPr lang="en-US" sz="2600" dirty="0">
              <a:solidFill>
                <a:srgbClr val="0070C0"/>
              </a:solidFill>
            </a:endParaRPr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71912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id" dirty="0"/>
              <a:t>Jenis-jenis Database NoSQL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257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id" sz="2800" dirty="0"/>
              <a:t>Berikut ini adalah taksonomi terbatas dari database NoSQL:</a:t>
            </a:r>
            <a:endParaRPr lang="en-US" sz="2600" dirty="0">
              <a:solidFill>
                <a:srgbClr val="0070C0"/>
              </a:solidFill>
            </a:endParaRPr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  <p:sp>
        <p:nvSpPr>
          <p:cNvPr id="5" name="Rounded Rectangle 4"/>
          <p:cNvSpPr/>
          <p:nvPr/>
        </p:nvSpPr>
        <p:spPr>
          <a:xfrm>
            <a:off x="2829374" y="2438400"/>
            <a:ext cx="3276600" cy="1066800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2600" dirty="0"/>
              <a:t>Basis Data NoSQL</a:t>
            </a:r>
            <a:endParaRPr lang="en-US" sz="2600" dirty="0"/>
          </a:p>
        </p:txBody>
      </p:sp>
      <p:sp>
        <p:nvSpPr>
          <p:cNvPr id="6" name="Rounded Rectangle 5"/>
          <p:cNvSpPr/>
          <p:nvPr/>
        </p:nvSpPr>
        <p:spPr>
          <a:xfrm>
            <a:off x="228600" y="4267200"/>
            <a:ext cx="2057400" cy="9906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2400" dirty="0">
                <a:solidFill>
                  <a:schemeClr val="tx1"/>
                </a:solidFill>
              </a:rPr>
              <a:t>Dokumen</a:t>
            </a:r>
            <a:r>
              <a:rPr lang="en-US" sz="2400" dirty="0">
                <a:solidFill>
                  <a:schemeClr val="tx1"/>
                </a:solidFill>
              </a:rPr>
              <a:t> Based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438400" y="4267200"/>
            <a:ext cx="2057400" cy="9906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2400" dirty="0">
                <a:solidFill>
                  <a:schemeClr val="tx1"/>
                </a:solidFill>
              </a:rPr>
              <a:t>Basis Data Gra</a:t>
            </a:r>
            <a:r>
              <a:rPr lang="en-US" sz="2400" dirty="0" err="1">
                <a:solidFill>
                  <a:schemeClr val="tx1"/>
                </a:solidFill>
              </a:rPr>
              <a:t>ph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638230" y="4248684"/>
            <a:ext cx="2050279" cy="9906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Key-value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841620" y="4248684"/>
            <a:ext cx="2050279" cy="9906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Column Base</a:t>
            </a:r>
          </a:p>
        </p:txBody>
      </p:sp>
      <p:cxnSp>
        <p:nvCxnSpPr>
          <p:cNvPr id="11" name="Straight Arrow Connector 10"/>
          <p:cNvCxnSpPr>
            <a:stCxn id="5" idx="2"/>
            <a:endCxn id="6" idx="0"/>
          </p:cNvCxnSpPr>
          <p:nvPr/>
        </p:nvCxnSpPr>
        <p:spPr>
          <a:xfrm flipH="1">
            <a:off x="1257300" y="3505200"/>
            <a:ext cx="3210374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cxnSpLocks/>
            <a:stCxn id="5" idx="2"/>
            <a:endCxn id="7" idx="0"/>
          </p:cNvCxnSpPr>
          <p:nvPr/>
        </p:nvCxnSpPr>
        <p:spPr>
          <a:xfrm flipH="1">
            <a:off x="3467100" y="3505200"/>
            <a:ext cx="1000574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2"/>
            <a:endCxn id="8" idx="0"/>
          </p:cNvCxnSpPr>
          <p:nvPr/>
        </p:nvCxnSpPr>
        <p:spPr>
          <a:xfrm>
            <a:off x="4467674" y="3505200"/>
            <a:ext cx="1195696" cy="74348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2"/>
            <a:endCxn id="9" idx="0"/>
          </p:cNvCxnSpPr>
          <p:nvPr/>
        </p:nvCxnSpPr>
        <p:spPr>
          <a:xfrm>
            <a:off x="4467674" y="3505200"/>
            <a:ext cx="3399086" cy="74348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Up Arrow 17"/>
          <p:cNvSpPr/>
          <p:nvPr/>
        </p:nvSpPr>
        <p:spPr>
          <a:xfrm>
            <a:off x="796539" y="5511326"/>
            <a:ext cx="762000" cy="762000"/>
          </a:xfrm>
          <a:prstGeom prst="up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55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id" dirty="0"/>
              <a:t>Penyimpanan Dokumen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2578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id" sz="2800" dirty="0"/>
              <a:t>Dokumen disimpan dalam beberapa format standar atau pengkodean (misalnya, XML, JSON, PDF atau Dokumen Office)</a:t>
            </a:r>
          </a:p>
          <a:p>
            <a:pPr lvl="1">
              <a:buFont typeface="Wingdings" pitchFamily="2" charset="2"/>
              <a:buChar char="§"/>
            </a:pPr>
            <a:r>
              <a:rPr lang="id" sz="2600" dirty="0"/>
              <a:t>Ini biasanya disebut sebagai Binary Large Objects (BLOB).</a:t>
            </a:r>
          </a:p>
          <a:p>
            <a:pPr lvl="1">
              <a:buFont typeface="Wingdings" pitchFamily="2" charset="2"/>
              <a:buChar char="§"/>
            </a:pPr>
            <a:endParaRPr lang="en-US" sz="2600" dirty="0"/>
          </a:p>
          <a:p>
            <a:pPr>
              <a:buFont typeface="Wingdings" pitchFamily="2" charset="2"/>
              <a:buChar char="§"/>
            </a:pPr>
            <a:r>
              <a:rPr lang="id" sz="2800" dirty="0"/>
              <a:t>Dokumen dapat diindeks</a:t>
            </a:r>
          </a:p>
          <a:p>
            <a:pPr lvl="1">
              <a:buFont typeface="Wingdings" pitchFamily="2" charset="2"/>
              <a:buChar char="§"/>
            </a:pPr>
            <a:r>
              <a:rPr lang="id" sz="2600" dirty="0"/>
              <a:t>Hal ini memungkinkan penyimpanan dokumen untuk mengungguli sistem file tradisional</a:t>
            </a:r>
          </a:p>
          <a:p>
            <a:pPr lvl="1">
              <a:buFont typeface="Wingdings" pitchFamily="2" charset="2"/>
              <a:buChar char="§"/>
            </a:pPr>
            <a:endParaRPr lang="en-US" sz="2600" dirty="0"/>
          </a:p>
          <a:p>
            <a:pPr>
              <a:buFont typeface="Wingdings" pitchFamily="2" charset="2"/>
              <a:buChar char="§"/>
            </a:pPr>
            <a:r>
              <a:rPr lang="id" sz="2800" dirty="0"/>
              <a:t>Misalnya, MongoDB dan CouchDB (keduanya dapat di-query menggunakan </a:t>
            </a:r>
            <a:r>
              <a:rPr lang="id" sz="2800" dirty="0" err="1">
                <a:solidFill>
                  <a:schemeClr val="accent2"/>
                </a:solidFill>
              </a:rPr>
              <a:t>MapReduce </a:t>
            </a:r>
            <a:r>
              <a:rPr lang="id" sz="2800" dirty="0"/>
              <a:t>)</a:t>
            </a:r>
            <a:endParaRPr lang="en-US" sz="2800" dirty="0"/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97164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id" dirty="0"/>
              <a:t>Jenis-jenis Database NoSQL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257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id" sz="2800" dirty="0"/>
              <a:t>Berikut ini adalah taksonomi terbatas dari database NoSQL:</a:t>
            </a:r>
            <a:endParaRPr lang="en-US" sz="2600" dirty="0">
              <a:solidFill>
                <a:srgbClr val="0070C0"/>
              </a:solidFill>
            </a:endParaRPr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  <p:sp>
        <p:nvSpPr>
          <p:cNvPr id="5" name="Rounded Rectangle 4"/>
          <p:cNvSpPr/>
          <p:nvPr/>
        </p:nvSpPr>
        <p:spPr>
          <a:xfrm>
            <a:off x="2829374" y="2438400"/>
            <a:ext cx="3276600" cy="1066800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2600" dirty="0"/>
              <a:t>Basis Data NoSQL</a:t>
            </a:r>
            <a:endParaRPr lang="en-US" sz="2600" dirty="0"/>
          </a:p>
        </p:txBody>
      </p:sp>
      <p:sp>
        <p:nvSpPr>
          <p:cNvPr id="6" name="Rounded Rectangle 5"/>
          <p:cNvSpPr/>
          <p:nvPr/>
        </p:nvSpPr>
        <p:spPr>
          <a:xfrm>
            <a:off x="228600" y="4267200"/>
            <a:ext cx="2057400" cy="9906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2400" dirty="0">
                <a:solidFill>
                  <a:schemeClr val="tx1"/>
                </a:solidFill>
              </a:rPr>
              <a:t>Penyimpanan Dokumen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438400" y="4267200"/>
            <a:ext cx="2057400" cy="9906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2400" dirty="0">
                <a:solidFill>
                  <a:schemeClr val="tx1"/>
                </a:solidFill>
              </a:rPr>
              <a:t>Basis Data Grafik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638230" y="4248684"/>
            <a:ext cx="2050279" cy="9906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2400" dirty="0">
                <a:solidFill>
                  <a:schemeClr val="tx1"/>
                </a:solidFill>
              </a:rPr>
              <a:t>Penyimpanan Nilai Kunci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841620" y="4248684"/>
            <a:ext cx="2050279" cy="9906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2400" dirty="0">
                <a:solidFill>
                  <a:schemeClr val="tx1"/>
                </a:solidFill>
              </a:rPr>
              <a:t>Basis Data Kolom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>
            <a:stCxn id="5" idx="2"/>
            <a:endCxn id="6" idx="0"/>
          </p:cNvCxnSpPr>
          <p:nvPr/>
        </p:nvCxnSpPr>
        <p:spPr>
          <a:xfrm flipH="1">
            <a:off x="1257300" y="3505200"/>
            <a:ext cx="3210374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2"/>
            <a:endCxn id="7" idx="0"/>
          </p:cNvCxnSpPr>
          <p:nvPr/>
        </p:nvCxnSpPr>
        <p:spPr>
          <a:xfrm flipH="1">
            <a:off x="3467100" y="3505200"/>
            <a:ext cx="1000574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2"/>
            <a:endCxn id="8" idx="0"/>
          </p:cNvCxnSpPr>
          <p:nvPr/>
        </p:nvCxnSpPr>
        <p:spPr>
          <a:xfrm>
            <a:off x="4467674" y="3505200"/>
            <a:ext cx="1195696" cy="74348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2"/>
            <a:endCxn id="9" idx="0"/>
          </p:cNvCxnSpPr>
          <p:nvPr/>
        </p:nvCxnSpPr>
        <p:spPr>
          <a:xfrm>
            <a:off x="4467674" y="3505200"/>
            <a:ext cx="3399086" cy="74348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Up Arrow 17"/>
          <p:cNvSpPr/>
          <p:nvPr/>
        </p:nvSpPr>
        <p:spPr>
          <a:xfrm>
            <a:off x="3086100" y="5511326"/>
            <a:ext cx="762000" cy="762000"/>
          </a:xfrm>
          <a:prstGeom prst="up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556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id" dirty="0"/>
              <a:t>Jenis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2578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id" sz="2800" dirty="0"/>
              <a:t>Data secara umum dapat diklasifikasikan menjadi empat jenis:</a:t>
            </a:r>
          </a:p>
          <a:p>
            <a:pPr marL="971550" lvl="1" indent="-514350">
              <a:buFont typeface="+mj-lt"/>
              <a:buAutoNum type="arabicPeriod"/>
            </a:pPr>
            <a:r>
              <a:rPr lang="id" sz="2600" dirty="0">
                <a:solidFill>
                  <a:srgbClr val="0070C0"/>
                </a:solidFill>
              </a:rPr>
              <a:t>Data Terstruktur:</a:t>
            </a:r>
          </a:p>
          <a:p>
            <a:pPr lvl="2">
              <a:buFont typeface="Wingdings" pitchFamily="2" charset="2"/>
              <a:buChar char="§"/>
            </a:pPr>
            <a:r>
              <a:rPr lang="id" dirty="0"/>
              <a:t>Memiliki model yang telah ditentukan sebelumnya, yang mengatur data ke dalam bentuk yang relatif mudah untuk disimpan, diproses, diambil </a:t>
            </a:r>
            <a:br>
              <a:rPr lang="en-US" dirty="0"/>
            </a:br>
            <a:r>
              <a:rPr lang="id" dirty="0"/>
              <a:t>dan mengelola</a:t>
            </a:r>
          </a:p>
          <a:p>
            <a:pPr lvl="2">
              <a:buFont typeface="Wingdings" pitchFamily="2" charset="2"/>
              <a:buChar char="§"/>
            </a:pPr>
            <a:r>
              <a:rPr lang="id" dirty="0"/>
              <a:t>Misalnya, data relasional</a:t>
            </a:r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marL="971550" lvl="1" indent="-514350">
              <a:buFont typeface="+mj-lt"/>
              <a:buAutoNum type="arabicPeriod"/>
            </a:pPr>
            <a:r>
              <a:rPr lang="id" sz="2600" dirty="0">
                <a:solidFill>
                  <a:srgbClr val="0070C0"/>
                </a:solidFill>
              </a:rPr>
              <a:t>Data Tidak Terstruktur:</a:t>
            </a:r>
          </a:p>
          <a:p>
            <a:pPr lvl="2">
              <a:buFont typeface="Wingdings" pitchFamily="2" charset="2"/>
              <a:buChar char="§"/>
            </a:pPr>
            <a:r>
              <a:rPr lang="id" dirty="0"/>
              <a:t>Kebalikan dari data terstruktur</a:t>
            </a:r>
          </a:p>
          <a:p>
            <a:pPr lvl="2">
              <a:buFont typeface="Wingdings" pitchFamily="2" charset="2"/>
              <a:buChar char="§"/>
            </a:pPr>
            <a:r>
              <a:rPr lang="id" dirty="0"/>
              <a:t>Misalnya, file yang berisi teks, video atau audio</a:t>
            </a:r>
          </a:p>
          <a:p>
            <a:pPr lvl="2">
              <a:buFont typeface="Wingdings" pitchFamily="2" charset="2"/>
              <a:buChar char="§"/>
            </a:pPr>
            <a:r>
              <a:rPr lang="id" u="sng" dirty="0"/>
              <a:t>Catatan </a:t>
            </a:r>
            <a:r>
              <a:rPr lang="id" dirty="0"/>
              <a:t>: data tidak sepenuhnya bebas dari struktur (misalnya, file audio mungkin masih memiliki struktur pengkodean dan beberapa metadata yang terkait dengannya)</a:t>
            </a:r>
            <a:endParaRPr lang="en-US" dirty="0"/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6301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id" dirty="0"/>
              <a:t>Basis Data Grafik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57150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id" sz="2600" dirty="0"/>
              <a:t>Data direpresentasikan sebagai titik sudut dan sisi.</a:t>
            </a:r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>
              <a:buFont typeface="Wingdings" pitchFamily="2" charset="2"/>
              <a:buChar char="§"/>
            </a:pPr>
            <a:r>
              <a:rPr lang="id" sz="2600" dirty="0"/>
              <a:t>Basis data grafik sangat berguna untuk kueri yang mirip grafik (misalnya, menemukan jalur terpendek antara dua elemen)</a:t>
            </a:r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>
              <a:buFont typeface="Wingdings" pitchFamily="2" charset="2"/>
              <a:buChar char="§"/>
            </a:pPr>
            <a:r>
              <a:rPr lang="id" sz="2600" dirty="0"/>
              <a:t>Misalnya, Neo4j dan </a:t>
            </a:r>
            <a:r>
              <a:rPr lang="id" sz="2600" dirty="0" err="1"/>
              <a:t>VertexDB</a:t>
            </a:r>
            <a:endParaRPr lang="en-US" sz="2600" dirty="0"/>
          </a:p>
          <a:p>
            <a:pPr lvl="1">
              <a:buFont typeface="Wingdings" pitchFamily="2" charset="2"/>
              <a:buChar char="§"/>
            </a:pPr>
            <a:endParaRPr lang="en-US" sz="2400" dirty="0"/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  <p:sp>
        <p:nvSpPr>
          <p:cNvPr id="4" name="Oval 3"/>
          <p:cNvSpPr/>
          <p:nvPr/>
        </p:nvSpPr>
        <p:spPr>
          <a:xfrm>
            <a:off x="2118612" y="2705925"/>
            <a:ext cx="1143000" cy="1143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d" sz="1200" dirty="0">
                <a:solidFill>
                  <a:schemeClr val="tx1"/>
                </a:solidFill>
              </a:rPr>
              <a:t>Id: 1</a:t>
            </a:r>
          </a:p>
          <a:p>
            <a:pPr algn="ctr"/>
            <a:r>
              <a:rPr lang="id" sz="1200" dirty="0">
                <a:solidFill>
                  <a:schemeClr val="tx1"/>
                </a:solidFill>
              </a:rPr>
              <a:t>Nama: Alice</a:t>
            </a:r>
          </a:p>
          <a:p>
            <a:pPr algn="ctr"/>
            <a:r>
              <a:rPr lang="id" sz="1200" dirty="0">
                <a:solidFill>
                  <a:schemeClr val="tx1"/>
                </a:solidFill>
              </a:rPr>
              <a:t>Usia: 18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014212" y="1597820"/>
            <a:ext cx="1143000" cy="1143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d" sz="1200" dirty="0">
                <a:solidFill>
                  <a:schemeClr val="tx1"/>
                </a:solidFill>
              </a:rPr>
              <a:t>Id: 2</a:t>
            </a:r>
          </a:p>
          <a:p>
            <a:pPr algn="ctr"/>
            <a:r>
              <a:rPr lang="id" sz="1200" dirty="0">
                <a:solidFill>
                  <a:schemeClr val="tx1"/>
                </a:solidFill>
              </a:rPr>
              <a:t>Nama: Bob</a:t>
            </a:r>
          </a:p>
          <a:p>
            <a:pPr algn="ctr"/>
            <a:r>
              <a:rPr lang="id" sz="1200" dirty="0">
                <a:solidFill>
                  <a:schemeClr val="tx1"/>
                </a:solidFill>
              </a:rPr>
              <a:t>Usia: 22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221606" y="3911983"/>
            <a:ext cx="1143000" cy="1143000"/>
          </a:xfrm>
          <a:prstGeom prst="ellipse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d" sz="1200" dirty="0"/>
              <a:t>Id: 3</a:t>
            </a:r>
          </a:p>
          <a:p>
            <a:pPr algn="ctr"/>
            <a:r>
              <a:rPr lang="id" sz="1200" dirty="0"/>
              <a:t>Nama: Catur</a:t>
            </a:r>
          </a:p>
          <a:p>
            <a:pPr algn="ctr"/>
            <a:r>
              <a:rPr lang="id" sz="1200" dirty="0"/>
              <a:t>Tipe: Grup</a:t>
            </a:r>
            <a:endParaRPr lang="en-US" sz="1200" dirty="0"/>
          </a:p>
        </p:txBody>
      </p:sp>
      <p:cxnSp>
        <p:nvCxnSpPr>
          <p:cNvPr id="8" name="Curved Connector 7"/>
          <p:cNvCxnSpPr>
            <a:stCxn id="4" idx="7"/>
            <a:endCxn id="5" idx="2"/>
          </p:cNvCxnSpPr>
          <p:nvPr/>
        </p:nvCxnSpPr>
        <p:spPr>
          <a:xfrm rot="5400000" flipH="1" flipV="1">
            <a:off x="3702222" y="1561323"/>
            <a:ext cx="703993" cy="1919988"/>
          </a:xfrm>
          <a:prstGeom prst="curvedConnector2">
            <a:avLst/>
          </a:prstGeom>
          <a:ln w="19050">
            <a:solidFill>
              <a:srgbClr val="2906F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urved Connector 9"/>
          <p:cNvCxnSpPr>
            <a:stCxn id="5" idx="3"/>
            <a:endCxn id="4" idx="6"/>
          </p:cNvCxnSpPr>
          <p:nvPr/>
        </p:nvCxnSpPr>
        <p:spPr>
          <a:xfrm rot="5400000">
            <a:off x="3869610" y="1965434"/>
            <a:ext cx="703993" cy="1919988"/>
          </a:xfrm>
          <a:prstGeom prst="curvedConnector2">
            <a:avLst/>
          </a:prstGeom>
          <a:ln w="19050">
            <a:solidFill>
              <a:srgbClr val="2906F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urved Connector 16"/>
          <p:cNvCxnSpPr>
            <a:stCxn id="4" idx="4"/>
            <a:endCxn id="6" idx="2"/>
          </p:cNvCxnSpPr>
          <p:nvPr/>
        </p:nvCxnSpPr>
        <p:spPr>
          <a:xfrm rot="16200000" flipH="1">
            <a:off x="3138580" y="3400457"/>
            <a:ext cx="634558" cy="1531494"/>
          </a:xfrm>
          <a:prstGeom prst="curvedConnector2">
            <a:avLst/>
          </a:prstGeom>
          <a:ln w="19050">
            <a:solidFill>
              <a:srgbClr val="2906F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urved Connector 22"/>
          <p:cNvCxnSpPr>
            <a:stCxn id="6" idx="1"/>
          </p:cNvCxnSpPr>
          <p:nvPr/>
        </p:nvCxnSpPr>
        <p:spPr>
          <a:xfrm rot="16200000" flipV="1">
            <a:off x="3525820" y="3216197"/>
            <a:ext cx="537755" cy="1188594"/>
          </a:xfrm>
          <a:prstGeom prst="curvedConnector2">
            <a:avLst/>
          </a:prstGeom>
          <a:ln w="19050">
            <a:solidFill>
              <a:srgbClr val="2906F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urved Connector 78"/>
          <p:cNvCxnSpPr>
            <a:stCxn id="5" idx="4"/>
            <a:endCxn id="6" idx="0"/>
          </p:cNvCxnSpPr>
          <p:nvPr/>
        </p:nvCxnSpPr>
        <p:spPr>
          <a:xfrm rot="5400000">
            <a:off x="4603828" y="2930098"/>
            <a:ext cx="1171163" cy="792606"/>
          </a:xfrm>
          <a:prstGeom prst="curvedConnector3">
            <a:avLst/>
          </a:prstGeom>
          <a:ln w="19050">
            <a:solidFill>
              <a:srgbClr val="2906F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urved Connector 80"/>
          <p:cNvCxnSpPr>
            <a:stCxn id="6" idx="7"/>
            <a:endCxn id="5" idx="5"/>
          </p:cNvCxnSpPr>
          <p:nvPr/>
        </p:nvCxnSpPr>
        <p:spPr>
          <a:xfrm rot="5400000" flipH="1" flipV="1">
            <a:off x="4840552" y="2930099"/>
            <a:ext cx="1505939" cy="792606"/>
          </a:xfrm>
          <a:prstGeom prst="curvedConnector3">
            <a:avLst/>
          </a:prstGeom>
          <a:ln w="19050">
            <a:solidFill>
              <a:srgbClr val="2906F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 rot="20486742">
            <a:off x="3008911" y="1719958"/>
            <a:ext cx="13372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" sz="1200" dirty="0"/>
              <a:t>ID:100</a:t>
            </a:r>
          </a:p>
          <a:p>
            <a:r>
              <a:rPr lang="id" sz="1200" dirty="0"/>
              <a:t>Label: tahu</a:t>
            </a:r>
          </a:p>
          <a:p>
            <a:r>
              <a:rPr lang="id" sz="1200" dirty="0"/>
              <a:t>Sejak: 2001/10/03</a:t>
            </a:r>
            <a:endParaRPr lang="en-US" sz="1200" dirty="0"/>
          </a:p>
        </p:txBody>
      </p:sp>
      <p:sp>
        <p:nvSpPr>
          <p:cNvPr id="91" name="TextBox 90"/>
          <p:cNvSpPr txBox="1"/>
          <p:nvPr/>
        </p:nvSpPr>
        <p:spPr>
          <a:xfrm rot="20486742">
            <a:off x="3541395" y="2507111"/>
            <a:ext cx="13372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" sz="1200" dirty="0"/>
              <a:t>ID:101</a:t>
            </a:r>
          </a:p>
          <a:p>
            <a:r>
              <a:rPr lang="id" sz="1200" dirty="0"/>
              <a:t>Label: tahu</a:t>
            </a:r>
          </a:p>
          <a:p>
            <a:r>
              <a:rPr lang="id" sz="1200" dirty="0"/>
              <a:t>Sejak: 2001/10/03</a:t>
            </a:r>
            <a:endParaRPr lang="en-US" sz="1200" dirty="0"/>
          </a:p>
        </p:txBody>
      </p:sp>
      <p:sp>
        <p:nvSpPr>
          <p:cNvPr id="92" name="TextBox 91"/>
          <p:cNvSpPr txBox="1"/>
          <p:nvPr/>
        </p:nvSpPr>
        <p:spPr>
          <a:xfrm rot="1144732">
            <a:off x="3533429" y="3336421"/>
            <a:ext cx="11919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" sz="1200" dirty="0"/>
              <a:t>Id:103</a:t>
            </a:r>
          </a:p>
          <a:p>
            <a:r>
              <a:rPr lang="id" sz="1200" dirty="0"/>
              <a:t>Label: Anggota</a:t>
            </a:r>
          </a:p>
        </p:txBody>
      </p:sp>
      <p:sp>
        <p:nvSpPr>
          <p:cNvPr id="93" name="TextBox 92"/>
          <p:cNvSpPr txBox="1"/>
          <p:nvPr/>
        </p:nvSpPr>
        <p:spPr>
          <a:xfrm rot="19087203">
            <a:off x="5338977" y="3180710"/>
            <a:ext cx="11919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" sz="1200" dirty="0"/>
              <a:t>Id:104</a:t>
            </a:r>
          </a:p>
          <a:p>
            <a:r>
              <a:rPr lang="id" sz="1200" dirty="0"/>
              <a:t>Label: Anggota</a:t>
            </a:r>
          </a:p>
        </p:txBody>
      </p:sp>
      <p:sp>
        <p:nvSpPr>
          <p:cNvPr id="94" name="TextBox 93"/>
          <p:cNvSpPr txBox="1"/>
          <p:nvPr/>
        </p:nvSpPr>
        <p:spPr>
          <a:xfrm rot="19046389">
            <a:off x="4252451" y="2789344"/>
            <a:ext cx="13372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" sz="1200" dirty="0"/>
              <a:t>Id:105</a:t>
            </a:r>
          </a:p>
          <a:p>
            <a:r>
              <a:rPr lang="id" sz="1200" dirty="0"/>
              <a:t>Label: </a:t>
            </a:r>
            <a:r>
              <a:rPr lang="id" sz="1200" dirty="0" err="1"/>
              <a:t>adalah_anggota</a:t>
            </a:r>
            <a:endParaRPr lang="en-US" sz="1200" dirty="0"/>
          </a:p>
          <a:p>
            <a:r>
              <a:rPr lang="id" sz="1200" dirty="0"/>
              <a:t>Sejak: 2011/02/14</a:t>
            </a:r>
            <a:endParaRPr lang="en-US" sz="1200" dirty="0"/>
          </a:p>
        </p:txBody>
      </p:sp>
      <p:sp>
        <p:nvSpPr>
          <p:cNvPr id="95" name="TextBox 94"/>
          <p:cNvSpPr txBox="1"/>
          <p:nvPr/>
        </p:nvSpPr>
        <p:spPr>
          <a:xfrm rot="1437996">
            <a:off x="2531785" y="4351880"/>
            <a:ext cx="13372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" sz="1200" dirty="0"/>
              <a:t>ID:102</a:t>
            </a:r>
          </a:p>
          <a:p>
            <a:r>
              <a:rPr lang="id" sz="1200" dirty="0"/>
              <a:t>Label: </a:t>
            </a:r>
            <a:r>
              <a:rPr lang="id" sz="1200" dirty="0" err="1"/>
              <a:t>adalah_anggota</a:t>
            </a:r>
            <a:endParaRPr lang="en-US" sz="1200" dirty="0"/>
          </a:p>
          <a:p>
            <a:r>
              <a:rPr lang="id" sz="1200" dirty="0"/>
              <a:t>Sejak: 2005/07/01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668481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90" grpId="0"/>
      <p:bldP spid="91" grpId="0"/>
      <p:bldP spid="92" grpId="0"/>
      <p:bldP spid="93" grpId="0"/>
      <p:bldP spid="94" grpId="0"/>
      <p:bldP spid="9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id" dirty="0"/>
              <a:t>Jenis-jenis Database NoSQL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257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id" sz="2800" dirty="0"/>
              <a:t>Berikut ini adalah taksonomi terbatas dari database NoSQL:</a:t>
            </a:r>
            <a:endParaRPr lang="en-US" sz="2600" dirty="0">
              <a:solidFill>
                <a:srgbClr val="0070C0"/>
              </a:solidFill>
            </a:endParaRPr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  <p:sp>
        <p:nvSpPr>
          <p:cNvPr id="5" name="Rounded Rectangle 4"/>
          <p:cNvSpPr/>
          <p:nvPr/>
        </p:nvSpPr>
        <p:spPr>
          <a:xfrm>
            <a:off x="2829374" y="2438400"/>
            <a:ext cx="3276600" cy="1066800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2600" dirty="0"/>
              <a:t>Basis Data NoSQL</a:t>
            </a:r>
            <a:endParaRPr lang="en-US" sz="2600" dirty="0"/>
          </a:p>
        </p:txBody>
      </p:sp>
      <p:sp>
        <p:nvSpPr>
          <p:cNvPr id="6" name="Rounded Rectangle 5"/>
          <p:cNvSpPr/>
          <p:nvPr/>
        </p:nvSpPr>
        <p:spPr>
          <a:xfrm>
            <a:off x="228600" y="4267200"/>
            <a:ext cx="2057400" cy="9906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2400" dirty="0">
                <a:solidFill>
                  <a:schemeClr val="tx1"/>
                </a:solidFill>
              </a:rPr>
              <a:t>Penyimpanan Dokumen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438400" y="4267200"/>
            <a:ext cx="2057400" cy="9906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2400" dirty="0">
                <a:solidFill>
                  <a:schemeClr val="tx1"/>
                </a:solidFill>
              </a:rPr>
              <a:t>Basis Data Grafik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638230" y="4248684"/>
            <a:ext cx="2050279" cy="9906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2400" dirty="0">
                <a:solidFill>
                  <a:schemeClr val="tx1"/>
                </a:solidFill>
              </a:rPr>
              <a:t>Penyimpanan Nilai Kunci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841620" y="4248684"/>
            <a:ext cx="2050279" cy="9906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2400" dirty="0">
                <a:solidFill>
                  <a:schemeClr val="tx1"/>
                </a:solidFill>
              </a:rPr>
              <a:t>Basis Data Kolom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>
            <a:stCxn id="5" idx="2"/>
            <a:endCxn id="6" idx="0"/>
          </p:cNvCxnSpPr>
          <p:nvPr/>
        </p:nvCxnSpPr>
        <p:spPr>
          <a:xfrm flipH="1">
            <a:off x="1257300" y="3505200"/>
            <a:ext cx="3210374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2"/>
            <a:endCxn id="7" idx="0"/>
          </p:cNvCxnSpPr>
          <p:nvPr/>
        </p:nvCxnSpPr>
        <p:spPr>
          <a:xfrm flipH="1">
            <a:off x="3467100" y="3505200"/>
            <a:ext cx="1000574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2"/>
            <a:endCxn id="8" idx="0"/>
          </p:cNvCxnSpPr>
          <p:nvPr/>
        </p:nvCxnSpPr>
        <p:spPr>
          <a:xfrm>
            <a:off x="4467674" y="3505200"/>
            <a:ext cx="1195696" cy="74348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2"/>
            <a:endCxn id="9" idx="0"/>
          </p:cNvCxnSpPr>
          <p:nvPr/>
        </p:nvCxnSpPr>
        <p:spPr>
          <a:xfrm>
            <a:off x="4467674" y="3505200"/>
            <a:ext cx="3399086" cy="74348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Up Arrow 17"/>
          <p:cNvSpPr/>
          <p:nvPr/>
        </p:nvSpPr>
        <p:spPr>
          <a:xfrm>
            <a:off x="5282369" y="5464325"/>
            <a:ext cx="762000" cy="762000"/>
          </a:xfrm>
          <a:prstGeom prst="up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010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id" dirty="0"/>
              <a:t>Penyimpanan Nilai Kunci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2578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id" sz="2800" dirty="0"/>
              <a:t>Kunci dipetakan ke (mungkin) nilai yang lebih kompleks (misalnya, daftar)</a:t>
            </a:r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r>
              <a:rPr lang="id" sz="2800" dirty="0"/>
              <a:t>Kunci dapat disimpan dalam tabel hash dan dapat didistribusikan dengan mudah</a:t>
            </a:r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r>
              <a:rPr lang="id" sz="2800" dirty="0"/>
              <a:t>Toko semacam itu biasanya mendukung operasi CRUD (buat, baca, perbarui, dan hapus) biasa</a:t>
            </a:r>
          </a:p>
          <a:p>
            <a:pPr lvl="1">
              <a:buFont typeface="Wingdings" pitchFamily="2" charset="2"/>
              <a:buChar char="§"/>
            </a:pPr>
            <a:r>
              <a:rPr lang="id" sz="2600" dirty="0"/>
              <a:t>Yaitu, tidak ada gabungan dan fungsi agregat</a:t>
            </a:r>
          </a:p>
          <a:p>
            <a:pPr lvl="1">
              <a:buFont typeface="Wingdings" pitchFamily="2" charset="2"/>
              <a:buChar char="§"/>
            </a:pPr>
            <a:endParaRPr lang="en-US" sz="2400" dirty="0"/>
          </a:p>
          <a:p>
            <a:pPr>
              <a:buFont typeface="Wingdings" pitchFamily="2" charset="2"/>
              <a:buChar char="§"/>
            </a:pPr>
            <a:r>
              <a:rPr lang="id" sz="2800" dirty="0"/>
              <a:t>Misalnya, Amazon </a:t>
            </a:r>
            <a:r>
              <a:rPr lang="id" sz="2800" dirty="0" err="1"/>
              <a:t>DynamoDB </a:t>
            </a:r>
            <a:r>
              <a:rPr lang="id" sz="2800" dirty="0"/>
              <a:t>dan Apache Cassandra</a:t>
            </a:r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 lvl="1">
              <a:buFont typeface="Wingdings" pitchFamily="2" charset="2"/>
              <a:buChar char="§"/>
            </a:pPr>
            <a:endParaRPr lang="en-US" sz="2400" dirty="0"/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72662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id" dirty="0"/>
              <a:t>Jenis-jenis Database NoSQL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257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id" sz="2800" dirty="0"/>
              <a:t>Berikut ini adalah taksonomi terbatas dari database NoSQL:</a:t>
            </a:r>
            <a:endParaRPr lang="en-US" sz="2600" dirty="0">
              <a:solidFill>
                <a:srgbClr val="0070C0"/>
              </a:solidFill>
            </a:endParaRPr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  <p:sp>
        <p:nvSpPr>
          <p:cNvPr id="5" name="Rounded Rectangle 4"/>
          <p:cNvSpPr/>
          <p:nvPr/>
        </p:nvSpPr>
        <p:spPr>
          <a:xfrm>
            <a:off x="2829374" y="2438400"/>
            <a:ext cx="3276600" cy="1066800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2600" dirty="0"/>
              <a:t>Basis Data NoSQL</a:t>
            </a:r>
            <a:endParaRPr lang="en-US" sz="2600" dirty="0"/>
          </a:p>
        </p:txBody>
      </p:sp>
      <p:sp>
        <p:nvSpPr>
          <p:cNvPr id="6" name="Rounded Rectangle 5"/>
          <p:cNvSpPr/>
          <p:nvPr/>
        </p:nvSpPr>
        <p:spPr>
          <a:xfrm>
            <a:off x="228600" y="4267200"/>
            <a:ext cx="2057400" cy="9906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2400" dirty="0">
                <a:solidFill>
                  <a:schemeClr val="tx1"/>
                </a:solidFill>
              </a:rPr>
              <a:t>Penyimpanan Dokumen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438400" y="4267200"/>
            <a:ext cx="2057400" cy="9906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2400" dirty="0">
                <a:solidFill>
                  <a:schemeClr val="tx1"/>
                </a:solidFill>
              </a:rPr>
              <a:t>Basis Data Grafik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638230" y="4248684"/>
            <a:ext cx="2050279" cy="9906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2400" dirty="0">
                <a:solidFill>
                  <a:schemeClr val="tx1"/>
                </a:solidFill>
              </a:rPr>
              <a:t>Penyimpanan Nilai Kunci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841620" y="4248684"/>
            <a:ext cx="2050279" cy="9906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2400" dirty="0">
                <a:solidFill>
                  <a:schemeClr val="tx1"/>
                </a:solidFill>
              </a:rPr>
              <a:t>Basis Data Kolom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>
            <a:stCxn id="5" idx="2"/>
            <a:endCxn id="6" idx="0"/>
          </p:cNvCxnSpPr>
          <p:nvPr/>
        </p:nvCxnSpPr>
        <p:spPr>
          <a:xfrm flipH="1">
            <a:off x="1257300" y="3505200"/>
            <a:ext cx="3210374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2"/>
            <a:endCxn id="7" idx="0"/>
          </p:cNvCxnSpPr>
          <p:nvPr/>
        </p:nvCxnSpPr>
        <p:spPr>
          <a:xfrm flipH="1">
            <a:off x="3467100" y="3505200"/>
            <a:ext cx="1000574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2"/>
            <a:endCxn id="8" idx="0"/>
          </p:cNvCxnSpPr>
          <p:nvPr/>
        </p:nvCxnSpPr>
        <p:spPr>
          <a:xfrm>
            <a:off x="4467674" y="3505200"/>
            <a:ext cx="1195696" cy="74348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2"/>
            <a:endCxn id="9" idx="0"/>
          </p:cNvCxnSpPr>
          <p:nvPr/>
        </p:nvCxnSpPr>
        <p:spPr>
          <a:xfrm>
            <a:off x="4467674" y="3505200"/>
            <a:ext cx="3399086" cy="74348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Up Arrow 17"/>
          <p:cNvSpPr/>
          <p:nvPr/>
        </p:nvSpPr>
        <p:spPr>
          <a:xfrm>
            <a:off x="7485760" y="5410200"/>
            <a:ext cx="762000" cy="762000"/>
          </a:xfrm>
          <a:prstGeom prst="up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58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id" dirty="0"/>
              <a:t>Basis Data Kolom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486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id" sz="2800" dirty="0"/>
              <a:t>Database kolom adalah gabungan dari RDBMS dan penyimpanan Kunci-Nilai</a:t>
            </a:r>
          </a:p>
          <a:p>
            <a:pPr lvl="1">
              <a:buFont typeface="Wingdings" pitchFamily="2" charset="2"/>
              <a:buChar char="§"/>
            </a:pPr>
            <a:r>
              <a:rPr lang="id" sz="2400" dirty="0"/>
              <a:t>Nilai disimpan dalam kelompok yang berisi nol atau lebih kolom, tetapi dalam Urutan Kolom (bukan Urutan Baris).</a:t>
            </a:r>
          </a:p>
          <a:p>
            <a:pPr lvl="1">
              <a:buFont typeface="Wingdings" pitchFamily="2" charset="2"/>
              <a:buChar char="§"/>
            </a:pPr>
            <a:endParaRPr lang="en-US" sz="2400" dirty="0"/>
          </a:p>
          <a:p>
            <a:pPr lvl="1">
              <a:buFont typeface="Wingdings" pitchFamily="2" charset="2"/>
              <a:buChar char="§"/>
            </a:pPr>
            <a:endParaRPr lang="en-US" sz="2400" dirty="0"/>
          </a:p>
          <a:p>
            <a:pPr lvl="1">
              <a:buFont typeface="Wingdings" pitchFamily="2" charset="2"/>
              <a:buChar char="§"/>
            </a:pPr>
            <a:endParaRPr lang="en-US" sz="2400" dirty="0"/>
          </a:p>
          <a:p>
            <a:pPr lvl="1">
              <a:buFont typeface="Wingdings" pitchFamily="2" charset="2"/>
              <a:buChar char="§"/>
            </a:pPr>
            <a:endParaRPr lang="en-US" sz="2400" dirty="0"/>
          </a:p>
          <a:p>
            <a:pPr lvl="1">
              <a:buFont typeface="Wingdings" pitchFamily="2" charset="2"/>
              <a:buChar char="§"/>
            </a:pPr>
            <a:endParaRPr lang="en-US" sz="2400" dirty="0"/>
          </a:p>
          <a:p>
            <a:pPr lvl="1">
              <a:buFont typeface="Wingdings" pitchFamily="2" charset="2"/>
              <a:buChar char="§"/>
            </a:pPr>
            <a:r>
              <a:rPr lang="id" sz="2400" dirty="0"/>
              <a:t>Nilai-nilai ditanyakan dengan mencocokkan kunci</a:t>
            </a:r>
          </a:p>
          <a:p>
            <a:pPr marL="0" indent="0">
              <a:buNone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r>
              <a:rPr lang="id" sz="2800" dirty="0"/>
              <a:t>Misalnya, </a:t>
            </a:r>
            <a:r>
              <a:rPr lang="id" sz="2800" dirty="0" err="1"/>
              <a:t>HBase </a:t>
            </a:r>
            <a:r>
              <a:rPr lang="id" sz="2800" dirty="0"/>
              <a:t>dan </a:t>
            </a:r>
            <a:r>
              <a:rPr lang="id" sz="2800" dirty="0" err="1"/>
              <a:t>Vertica</a:t>
            </a:r>
            <a:endParaRPr lang="en-US" sz="2800" dirty="0"/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 lvl="1">
              <a:buFont typeface="Wingdings" pitchFamily="2" charset="2"/>
              <a:buChar char="§"/>
            </a:pPr>
            <a:endParaRPr lang="en-US" sz="2400" dirty="0"/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309785" y="3545210"/>
            <a:ext cx="833215" cy="228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Alice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1143000" y="3538444"/>
            <a:ext cx="524854" cy="22860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3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1672127" y="3545210"/>
            <a:ext cx="524854" cy="228600"/>
          </a:xfrm>
          <a:prstGeom prst="rect">
            <a:avLst/>
          </a:prstGeom>
          <a:solidFill>
            <a:srgbClr val="2906F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25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2209800" y="3545210"/>
            <a:ext cx="832104" cy="228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Bob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304800" y="3791969"/>
            <a:ext cx="524854" cy="22860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4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843185" y="3790902"/>
            <a:ext cx="524854" cy="228600"/>
          </a:xfrm>
          <a:prstGeom prst="rect">
            <a:avLst/>
          </a:prstGeom>
          <a:solidFill>
            <a:srgbClr val="2906F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19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1376585" y="3789122"/>
            <a:ext cx="832104" cy="228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Karol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2218345" y="3782356"/>
            <a:ext cx="673693" cy="235366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900" dirty="0"/>
              <a:t>angka 0</a:t>
            </a:r>
            <a:endParaRPr lang="en-US" sz="900" dirty="0"/>
          </a:p>
        </p:txBody>
      </p:sp>
      <p:sp>
        <p:nvSpPr>
          <p:cNvPr id="12" name="Rectangle 11"/>
          <p:cNvSpPr/>
          <p:nvPr/>
        </p:nvSpPr>
        <p:spPr>
          <a:xfrm>
            <a:off x="309785" y="4041578"/>
            <a:ext cx="524854" cy="228600"/>
          </a:xfrm>
          <a:prstGeom prst="rect">
            <a:avLst/>
          </a:prstGeom>
          <a:solidFill>
            <a:srgbClr val="2906F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45</a:t>
            </a:r>
            <a:endParaRPr lang="en-US" sz="1600" dirty="0"/>
          </a:p>
        </p:txBody>
      </p:sp>
      <p:sp>
        <p:nvSpPr>
          <p:cNvPr id="13" name="Left Bracket 12"/>
          <p:cNvSpPr/>
          <p:nvPr/>
        </p:nvSpPr>
        <p:spPr>
          <a:xfrm rot="5400000">
            <a:off x="1229348" y="2546954"/>
            <a:ext cx="57328" cy="1903576"/>
          </a:xfrm>
          <a:prstGeom prst="leftBracke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909529" y="3143429"/>
            <a:ext cx="8329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" sz="1400" b="1" dirty="0">
                <a:solidFill>
                  <a:srgbClr val="FF0000"/>
                </a:solidFill>
              </a:rPr>
              <a:t>Rekam 1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30181" y="4586646"/>
            <a:ext cx="1230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" b="1" i="1" dirty="0"/>
              <a:t>Urutan Baris</a:t>
            </a:r>
            <a:endParaRPr lang="en-US" b="1" i="1" dirty="0"/>
          </a:p>
        </p:txBody>
      </p:sp>
      <p:sp>
        <p:nvSpPr>
          <p:cNvPr id="16" name="Rectangle 15"/>
          <p:cNvSpPr/>
          <p:nvPr/>
        </p:nvSpPr>
        <p:spPr>
          <a:xfrm>
            <a:off x="3353821" y="3528118"/>
            <a:ext cx="832104" cy="228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Alice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3353821" y="3773810"/>
            <a:ext cx="524854" cy="22860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3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4950461" y="3773098"/>
            <a:ext cx="524854" cy="228600"/>
          </a:xfrm>
          <a:prstGeom prst="rect">
            <a:avLst/>
          </a:prstGeom>
          <a:solidFill>
            <a:srgbClr val="2906F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25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4188459" y="3528118"/>
            <a:ext cx="832104" cy="228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Bob</a:t>
            </a:r>
            <a:endParaRPr lang="en-US" sz="1600" dirty="0"/>
          </a:p>
        </p:txBody>
      </p:sp>
      <p:sp>
        <p:nvSpPr>
          <p:cNvPr id="20" name="Rectangle 19"/>
          <p:cNvSpPr/>
          <p:nvPr/>
        </p:nvSpPr>
        <p:spPr>
          <a:xfrm>
            <a:off x="3899327" y="3773810"/>
            <a:ext cx="524854" cy="22860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4</a:t>
            </a:r>
            <a:endParaRPr lang="en-US" sz="1600" dirty="0"/>
          </a:p>
        </p:txBody>
      </p:sp>
      <p:sp>
        <p:nvSpPr>
          <p:cNvPr id="21" name="Rectangle 20"/>
          <p:cNvSpPr/>
          <p:nvPr/>
        </p:nvSpPr>
        <p:spPr>
          <a:xfrm>
            <a:off x="3350259" y="4022706"/>
            <a:ext cx="524854" cy="228600"/>
          </a:xfrm>
          <a:prstGeom prst="rect">
            <a:avLst/>
          </a:prstGeom>
          <a:solidFill>
            <a:srgbClr val="2906F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19</a:t>
            </a:r>
            <a:endParaRPr lang="en-US" sz="1600" dirty="0"/>
          </a:p>
        </p:txBody>
      </p:sp>
      <p:sp>
        <p:nvSpPr>
          <p:cNvPr id="22" name="Rectangle 21"/>
          <p:cNvSpPr/>
          <p:nvPr/>
        </p:nvSpPr>
        <p:spPr>
          <a:xfrm>
            <a:off x="5026659" y="3527406"/>
            <a:ext cx="832104" cy="228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Karol</a:t>
            </a:r>
            <a:endParaRPr lang="en-US" sz="1600" dirty="0"/>
          </a:p>
        </p:txBody>
      </p:sp>
      <p:sp>
        <p:nvSpPr>
          <p:cNvPr id="23" name="Rectangle 22"/>
          <p:cNvSpPr/>
          <p:nvPr/>
        </p:nvSpPr>
        <p:spPr>
          <a:xfrm>
            <a:off x="4424180" y="3773810"/>
            <a:ext cx="681129" cy="252458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200" dirty="0"/>
              <a:t>angka 0</a:t>
            </a:r>
            <a:endParaRPr lang="en-US" sz="1200" dirty="0"/>
          </a:p>
        </p:txBody>
      </p:sp>
      <p:sp>
        <p:nvSpPr>
          <p:cNvPr id="24" name="Rectangle 23"/>
          <p:cNvSpPr/>
          <p:nvPr/>
        </p:nvSpPr>
        <p:spPr>
          <a:xfrm>
            <a:off x="3890070" y="4022706"/>
            <a:ext cx="524854" cy="228600"/>
          </a:xfrm>
          <a:prstGeom prst="rect">
            <a:avLst/>
          </a:prstGeom>
          <a:solidFill>
            <a:srgbClr val="2906F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45</a:t>
            </a:r>
            <a:endParaRPr lang="en-US" sz="1600" dirty="0"/>
          </a:p>
        </p:txBody>
      </p:sp>
      <p:sp>
        <p:nvSpPr>
          <p:cNvPr id="25" name="Left Bracket 24"/>
          <p:cNvSpPr/>
          <p:nvPr/>
        </p:nvSpPr>
        <p:spPr>
          <a:xfrm rot="5400000">
            <a:off x="4565344" y="2216895"/>
            <a:ext cx="78334" cy="2508503"/>
          </a:xfrm>
          <a:prstGeom prst="leftBracke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305267" y="3126338"/>
            <a:ext cx="9076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" sz="1400" b="1" dirty="0">
                <a:solidFill>
                  <a:srgbClr val="FF0000"/>
                </a:solidFill>
              </a:rPr>
              <a:t>Kolom A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75008" y="4569554"/>
            <a:ext cx="2920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" b="1" i="1" dirty="0"/>
              <a:t>Kolom (atau Urutan Kolom)</a:t>
            </a:r>
            <a:endParaRPr lang="en-US" b="1" i="1" dirty="0"/>
          </a:p>
        </p:txBody>
      </p:sp>
      <p:sp>
        <p:nvSpPr>
          <p:cNvPr id="28" name="Rectangle 27"/>
          <p:cNvSpPr/>
          <p:nvPr/>
        </p:nvSpPr>
        <p:spPr>
          <a:xfrm>
            <a:off x="6251962" y="3525981"/>
            <a:ext cx="832104" cy="228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Alice</a:t>
            </a:r>
            <a:endParaRPr lang="en-US" sz="1600" dirty="0"/>
          </a:p>
        </p:txBody>
      </p:sp>
      <p:sp>
        <p:nvSpPr>
          <p:cNvPr id="29" name="Rectangle 28"/>
          <p:cNvSpPr/>
          <p:nvPr/>
        </p:nvSpPr>
        <p:spPr>
          <a:xfrm>
            <a:off x="6251962" y="3771673"/>
            <a:ext cx="524854" cy="22860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3</a:t>
            </a:r>
            <a:endParaRPr lang="en-US" sz="1600" dirty="0"/>
          </a:p>
        </p:txBody>
      </p:sp>
      <p:sp>
        <p:nvSpPr>
          <p:cNvPr id="30" name="Rectangle 29"/>
          <p:cNvSpPr/>
          <p:nvPr/>
        </p:nvSpPr>
        <p:spPr>
          <a:xfrm>
            <a:off x="6776816" y="3779863"/>
            <a:ext cx="524854" cy="228600"/>
          </a:xfrm>
          <a:prstGeom prst="rect">
            <a:avLst/>
          </a:prstGeom>
          <a:solidFill>
            <a:srgbClr val="2906F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25</a:t>
            </a:r>
            <a:endParaRPr lang="en-US" sz="1600" dirty="0"/>
          </a:p>
        </p:txBody>
      </p:sp>
      <p:sp>
        <p:nvSpPr>
          <p:cNvPr id="31" name="Rectangle 30"/>
          <p:cNvSpPr/>
          <p:nvPr/>
        </p:nvSpPr>
        <p:spPr>
          <a:xfrm>
            <a:off x="7086600" y="3525981"/>
            <a:ext cx="832104" cy="228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Bob</a:t>
            </a:r>
            <a:endParaRPr lang="en-US" sz="1600" dirty="0"/>
          </a:p>
        </p:txBody>
      </p:sp>
      <p:sp>
        <p:nvSpPr>
          <p:cNvPr id="32" name="Rectangle 31"/>
          <p:cNvSpPr/>
          <p:nvPr/>
        </p:nvSpPr>
        <p:spPr>
          <a:xfrm>
            <a:off x="7318049" y="3778301"/>
            <a:ext cx="524854" cy="22860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4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7862131" y="3771673"/>
            <a:ext cx="524854" cy="228600"/>
          </a:xfrm>
          <a:prstGeom prst="rect">
            <a:avLst/>
          </a:prstGeom>
          <a:solidFill>
            <a:srgbClr val="2906F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19</a:t>
            </a:r>
            <a:endParaRPr lang="en-US" sz="1600" dirty="0"/>
          </a:p>
        </p:txBody>
      </p:sp>
      <p:sp>
        <p:nvSpPr>
          <p:cNvPr id="34" name="Rectangle 33"/>
          <p:cNvSpPr/>
          <p:nvPr/>
        </p:nvSpPr>
        <p:spPr>
          <a:xfrm>
            <a:off x="7924800" y="3525269"/>
            <a:ext cx="832104" cy="228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Karol</a:t>
            </a:r>
            <a:endParaRPr lang="en-US" sz="1600" dirty="0"/>
          </a:p>
        </p:txBody>
      </p:sp>
      <p:sp>
        <p:nvSpPr>
          <p:cNvPr id="35" name="Rectangle 34"/>
          <p:cNvSpPr/>
          <p:nvPr/>
        </p:nvSpPr>
        <p:spPr>
          <a:xfrm>
            <a:off x="6243416" y="4026267"/>
            <a:ext cx="681128" cy="248539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200" dirty="0"/>
              <a:t>angka</a:t>
            </a:r>
            <a:r>
              <a:rPr lang="id" sz="1600" dirty="0"/>
              <a:t> 0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>
          <a:xfrm>
            <a:off x="6785362" y="4020925"/>
            <a:ext cx="524854" cy="228600"/>
          </a:xfrm>
          <a:prstGeom prst="rect">
            <a:avLst/>
          </a:prstGeom>
          <a:solidFill>
            <a:srgbClr val="2906F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sz="1600" dirty="0"/>
              <a:t>45</a:t>
            </a:r>
            <a:endParaRPr lang="en-US" sz="1600" dirty="0"/>
          </a:p>
        </p:txBody>
      </p:sp>
      <p:sp>
        <p:nvSpPr>
          <p:cNvPr id="37" name="Left Bracket 36"/>
          <p:cNvSpPr/>
          <p:nvPr/>
        </p:nvSpPr>
        <p:spPr>
          <a:xfrm rot="5400000">
            <a:off x="7464553" y="2215826"/>
            <a:ext cx="76197" cy="2508503"/>
          </a:xfrm>
          <a:prstGeom prst="leftBracke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6073149" y="4567417"/>
            <a:ext cx="3124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" b="1" i="1" dirty="0"/>
              <a:t>Kolom dengan Grup Lokalitas</a:t>
            </a:r>
            <a:endParaRPr lang="en-US" b="1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6735020" y="3124200"/>
            <a:ext cx="16909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" sz="1400" b="1" dirty="0">
                <a:solidFill>
                  <a:srgbClr val="FF0000"/>
                </a:solidFill>
              </a:rPr>
              <a:t>Kolom A = Grup A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531278" y="4315627"/>
            <a:ext cx="17292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" sz="1400" b="1" dirty="0">
                <a:solidFill>
                  <a:srgbClr val="FF0000"/>
                </a:solidFill>
              </a:rPr>
              <a:t>Keluarga Kolom {B, C}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41" name="Left Bracket 40"/>
          <p:cNvSpPr/>
          <p:nvPr/>
        </p:nvSpPr>
        <p:spPr>
          <a:xfrm rot="16200000">
            <a:off x="7274782" y="3218162"/>
            <a:ext cx="119788" cy="2182514"/>
          </a:xfrm>
          <a:prstGeom prst="leftBracke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57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/>
      <p:bldP spid="27" grpId="0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  <p:bldP spid="39" grpId="0"/>
      <p:bldP spid="40" grpId="0"/>
      <p:bldP spid="4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38AAD-F411-EBC0-7AFE-44D1F5C34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+mn-ea"/>
              </a:rPr>
              <a:t>Referensi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335E07-0BC8-A732-CDF0-9143DD28C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www.w3resource.com</a:t>
            </a:r>
            <a:r>
              <a:rPr lang="en-US" dirty="0"/>
              <a:t>/</a:t>
            </a:r>
            <a:r>
              <a:rPr lang="en-US" dirty="0" err="1"/>
              <a:t>mongodb</a:t>
            </a:r>
            <a:r>
              <a:rPr lang="en-US" dirty="0"/>
              <a:t>/</a:t>
            </a:r>
            <a:r>
              <a:rPr lang="en-US"/>
              <a:t>nosql.php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875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id" dirty="0"/>
              <a:t>Jenis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257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id" sz="2800" dirty="0"/>
              <a:t>Data secara umum dapat diklasifikasikan menjadi empat jenis:</a:t>
            </a:r>
          </a:p>
          <a:p>
            <a:pPr marL="971550" lvl="1" indent="-514350">
              <a:buFont typeface="+mj-lt"/>
              <a:buAutoNum type="arabicPeriod" startAt="3"/>
            </a:pPr>
            <a:r>
              <a:rPr lang="id" sz="2600" dirty="0">
                <a:solidFill>
                  <a:srgbClr val="0070C0"/>
                </a:solidFill>
              </a:rPr>
              <a:t>Data Dinamis:</a:t>
            </a:r>
          </a:p>
          <a:p>
            <a:pPr lvl="2">
              <a:buFont typeface="Wingdings" pitchFamily="2" charset="2"/>
              <a:buChar char="§"/>
            </a:pPr>
            <a:r>
              <a:rPr lang="id" dirty="0"/>
              <a:t>Data yang berubah relatif sering</a:t>
            </a:r>
          </a:p>
          <a:p>
            <a:pPr lvl="2">
              <a:buFont typeface="Wingdings" pitchFamily="2" charset="2"/>
              <a:buChar char="§"/>
            </a:pPr>
            <a:r>
              <a:rPr lang="id" dirty="0"/>
              <a:t>Misalnya, dokumen kantor dan entri transaksi dalam database keuangan</a:t>
            </a:r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marL="971550" lvl="1" indent="-514350">
              <a:buFont typeface="+mj-lt"/>
              <a:buAutoNum type="arabicPeriod" startAt="3"/>
            </a:pPr>
            <a:r>
              <a:rPr lang="id" sz="2600" dirty="0">
                <a:solidFill>
                  <a:srgbClr val="0070C0"/>
                </a:solidFill>
              </a:rPr>
              <a:t>Data Statis:</a:t>
            </a:r>
          </a:p>
          <a:p>
            <a:pPr lvl="2">
              <a:buFont typeface="Wingdings" pitchFamily="2" charset="2"/>
              <a:buChar char="§"/>
            </a:pPr>
            <a:r>
              <a:rPr lang="id" dirty="0"/>
              <a:t>Kebalikan dari data dinamis</a:t>
            </a:r>
          </a:p>
          <a:p>
            <a:pPr lvl="2">
              <a:buFont typeface="Wingdings" pitchFamily="2" charset="2"/>
              <a:buChar char="§"/>
            </a:pPr>
            <a:r>
              <a:rPr lang="id" dirty="0"/>
              <a:t>Misalnya, data pencitraan medis dari pemindaian MRI atau CT</a:t>
            </a:r>
            <a:endParaRPr lang="en-US" dirty="0"/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10826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id" dirty="0"/>
              <a:t>Mengapa Mengklasifikasikan Data?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910" y="1157764"/>
            <a:ext cx="8839200" cy="52578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id" sz="2600" dirty="0"/>
              <a:t>Segmentasi data ke dalam salah satu dari 4 kuadran berikut dapat membantu dalam merancang dan mengembangkan solusi penyimpanan yang relevan</a:t>
            </a:r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endParaRPr lang="en-US" sz="2800" dirty="0"/>
          </a:p>
          <a:p>
            <a:pPr>
              <a:buFont typeface="Wingdings" pitchFamily="2" charset="2"/>
              <a:buChar char="§"/>
            </a:pPr>
            <a:r>
              <a:rPr lang="id" sz="2600" dirty="0"/>
              <a:t>Database relasional biasanya digunakan untuk data terstruktur</a:t>
            </a:r>
          </a:p>
          <a:p>
            <a:pPr>
              <a:buFont typeface="Wingdings" pitchFamily="2" charset="2"/>
              <a:buChar char="§"/>
            </a:pPr>
            <a:endParaRPr lang="en-US" sz="2600" dirty="0"/>
          </a:p>
          <a:p>
            <a:pPr>
              <a:buFont typeface="Wingdings" pitchFamily="2" charset="2"/>
              <a:buChar char="§"/>
            </a:pPr>
            <a:r>
              <a:rPr lang="id" sz="2600" dirty="0"/>
              <a:t>Sistem berkas atau </a:t>
            </a:r>
            <a:r>
              <a:rPr lang="id" sz="2600" i="1" dirty="0">
                <a:solidFill>
                  <a:srgbClr val="000099"/>
                </a:solidFill>
              </a:rPr>
              <a:t>database NoSQL </a:t>
            </a:r>
            <a:r>
              <a:rPr lang="id" sz="2600" dirty="0"/>
              <a:t>dapat digunakan untuk data (statis) yang tidak terstruktur</a:t>
            </a: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2133600" y="2719864"/>
            <a:ext cx="2667000" cy="94294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dirty="0"/>
              <a:t>Produksi Media, </a:t>
            </a:r>
            <a:r>
              <a:rPr lang="id" dirty="0" err="1"/>
              <a:t>eCAD </a:t>
            </a:r>
            <a:r>
              <a:rPr lang="id" dirty="0"/>
              <a:t>, </a:t>
            </a:r>
            <a:r>
              <a:rPr lang="id" dirty="0" err="1"/>
              <a:t>mCAD </a:t>
            </a:r>
            <a:r>
              <a:rPr lang="id" dirty="0"/>
              <a:t>, Dokumen Office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953000" y="2719864"/>
            <a:ext cx="2667000" cy="94294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dirty="0"/>
              <a:t>Arsip Media, Penyiaran, Pencitraan Medis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133600" y="3786664"/>
            <a:ext cx="2667000" cy="94294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dirty="0">
                <a:solidFill>
                  <a:schemeClr val="tx1"/>
                </a:solidFill>
              </a:rPr>
              <a:t>Sistem Transaksi, ERP, CRM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53000" y="3770253"/>
            <a:ext cx="2667000" cy="935111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" dirty="0"/>
              <a:t>BI, Pergudangan Data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756255" y="2333655"/>
            <a:ext cx="1016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" b="1" dirty="0"/>
              <a:t>Dinamis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1159142" y="2962363"/>
            <a:ext cx="1450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" b="1" dirty="0"/>
              <a:t>Tidak terstruktur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1281176" y="4153555"/>
            <a:ext cx="1196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" b="1" dirty="0"/>
              <a:t>Tersusun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820154" y="2286000"/>
            <a:ext cx="715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" b="1" dirty="0"/>
              <a:t>Statis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94800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69FEF-D216-61CD-32E5-9965DA9D34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4631E5-66AC-604A-A638-1D4693833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2000" dirty="0">
                <a:solidFill>
                  <a:schemeClr val="tx1"/>
                </a:solidFill>
              </a:rPr>
              <a:t>Pens</a:t>
            </a:r>
            <a:r>
              <a:rPr lang="id" sz="2000" dirty="0">
                <a:solidFill>
                  <a:schemeClr val="tx1"/>
                </a:solidFill>
              </a:rPr>
              <a:t>kal</a:t>
            </a:r>
            <a:r>
              <a:rPr lang="en-US" sz="2000" dirty="0">
                <a:solidFill>
                  <a:schemeClr val="tx1"/>
                </a:solidFill>
              </a:rPr>
              <a:t>a</a:t>
            </a:r>
            <a:r>
              <a:rPr lang="id" sz="2000" dirty="0">
                <a:solidFill>
                  <a:schemeClr val="tx1"/>
                </a:solidFill>
              </a:rPr>
              <a:t>a</a:t>
            </a:r>
            <a:r>
              <a:rPr lang="en-US" sz="2000" dirty="0">
                <a:solidFill>
                  <a:schemeClr val="tx1"/>
                </a:solidFill>
              </a:rPr>
              <a:t>n</a:t>
            </a:r>
            <a:r>
              <a:rPr lang="id" sz="2000" dirty="0">
                <a:solidFill>
                  <a:schemeClr val="tx1"/>
                </a:solidFill>
              </a:rPr>
              <a:t> Basis </a:t>
            </a:r>
            <a:r>
              <a:rPr lang="en-US" sz="2000" dirty="0">
                <a:solidFill>
                  <a:schemeClr val="tx1"/>
                </a:solidFill>
              </a:rPr>
              <a:t>Data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4E2D28-FEED-54DD-227F-B9F090D8D9B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302951E-749C-8FE9-609E-3DB260943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53A685-A5B3-4DF7-91F9-2754C3B392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4D5BD435-9EB1-8A4E-8569-05858150DDD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1371" r="11371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251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/>
              <a:t>Pens</a:t>
            </a:r>
            <a:r>
              <a:rPr lang="id" dirty="0"/>
              <a:t>kala</a:t>
            </a:r>
            <a:r>
              <a:rPr lang="en-US" dirty="0"/>
              <a:t>an</a:t>
            </a:r>
            <a:r>
              <a:rPr lang="id" dirty="0"/>
              <a:t> Basis Data Tradisional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257800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§"/>
            </a:pPr>
            <a:r>
              <a:rPr lang="id" sz="2800" dirty="0"/>
              <a:t>RDBMS tradisional dapat diskalakan:</a:t>
            </a:r>
          </a:p>
          <a:p>
            <a:pPr lvl="1">
              <a:buFont typeface="Wingdings" pitchFamily="2" charset="2"/>
              <a:buChar char="§"/>
            </a:pPr>
            <a:r>
              <a:rPr lang="id" sz="2600" dirty="0">
                <a:solidFill>
                  <a:srgbClr val="C00000"/>
                </a:solidFill>
              </a:rPr>
              <a:t>Vertikal </a:t>
            </a:r>
            <a:r>
              <a:rPr lang="id" sz="2600" dirty="0"/>
              <a:t>(atau </a:t>
            </a:r>
            <a:r>
              <a:rPr lang="en-US" sz="2600" dirty="0">
                <a:solidFill>
                  <a:srgbClr val="C00000"/>
                </a:solidFill>
              </a:rPr>
              <a:t>UP Scaling</a:t>
            </a:r>
            <a:r>
              <a:rPr lang="id" sz="2600" dirty="0"/>
              <a:t>)</a:t>
            </a:r>
          </a:p>
          <a:p>
            <a:pPr lvl="2">
              <a:buFont typeface="Wingdings" pitchFamily="2" charset="2"/>
              <a:buChar char="§"/>
            </a:pPr>
            <a:r>
              <a:rPr lang="id" dirty="0"/>
              <a:t>Dapat dicapai melalui peningkatan perangkat keras (misalnya, CPU yang lebih cepat, memori yang lebih besar, atau disk yang lebih besar)</a:t>
            </a:r>
          </a:p>
          <a:p>
            <a:pPr lvl="2">
              <a:buFont typeface="Wingdings" pitchFamily="2" charset="2"/>
              <a:buChar char="§"/>
            </a:pPr>
            <a:r>
              <a:rPr lang="id" dirty="0"/>
              <a:t>Dibatasi oleh jumlah CPU, RAM, dan disk yang dapat dikonfigurasi pada satu mesin</a:t>
            </a:r>
          </a:p>
          <a:p>
            <a:pPr lvl="2">
              <a:buFont typeface="Wingdings" pitchFamily="2" charset="2"/>
              <a:buChar char="§"/>
            </a:pPr>
            <a:endParaRPr lang="en-US" dirty="0"/>
          </a:p>
          <a:p>
            <a:pPr lvl="1">
              <a:buFont typeface="Wingdings" pitchFamily="2" charset="2"/>
              <a:buChar char="§"/>
            </a:pPr>
            <a:r>
              <a:rPr lang="id" sz="2600" dirty="0">
                <a:solidFill>
                  <a:srgbClr val="C00000"/>
                </a:solidFill>
              </a:rPr>
              <a:t>Horizontal </a:t>
            </a:r>
            <a:r>
              <a:rPr lang="id" sz="2600" dirty="0"/>
              <a:t>(atau </a:t>
            </a:r>
            <a:r>
              <a:rPr lang="en-US" sz="2600" dirty="0">
                <a:solidFill>
                  <a:srgbClr val="C00000"/>
                </a:solidFill>
              </a:rPr>
              <a:t>OUT Scaling</a:t>
            </a:r>
            <a:r>
              <a:rPr lang="id" sz="2600" dirty="0">
                <a:solidFill>
                  <a:srgbClr val="C00000"/>
                </a:solidFill>
              </a:rPr>
              <a:t> </a:t>
            </a:r>
            <a:r>
              <a:rPr lang="id" sz="2600" dirty="0"/>
              <a:t>)</a:t>
            </a:r>
          </a:p>
          <a:p>
            <a:pPr lvl="2">
              <a:buFont typeface="Wingdings" pitchFamily="2" charset="2"/>
              <a:buChar char="§"/>
            </a:pPr>
            <a:r>
              <a:rPr lang="id" dirty="0"/>
              <a:t>Dapat dicapai dengan menambahkan lebih banyak mesin</a:t>
            </a:r>
          </a:p>
          <a:p>
            <a:pPr lvl="2">
              <a:buFont typeface="Wingdings" pitchFamily="2" charset="2"/>
              <a:buChar char="§"/>
            </a:pPr>
            <a:r>
              <a:rPr lang="id" i="1" dirty="0">
                <a:solidFill>
                  <a:srgbClr val="0070C0"/>
                </a:solidFill>
              </a:rPr>
              <a:t>sharding </a:t>
            </a:r>
            <a:r>
              <a:rPr lang="id" dirty="0"/>
              <a:t>database dan kemungkinan </a:t>
            </a:r>
            <a:r>
              <a:rPr lang="id" i="1" dirty="0">
                <a:solidFill>
                  <a:srgbClr val="0070C0"/>
                </a:solidFill>
              </a:rPr>
              <a:t>replikasi</a:t>
            </a:r>
          </a:p>
          <a:p>
            <a:pPr lvl="2">
              <a:buFont typeface="Wingdings" pitchFamily="2" charset="2"/>
              <a:buChar char="§"/>
            </a:pPr>
            <a:r>
              <a:rPr lang="id" dirty="0"/>
              <a:t>Dibatasi oleh rasio </a:t>
            </a:r>
            <a:r>
              <a:rPr lang="en-US" i="1" dirty="0"/>
              <a:t>Read-to-Write</a:t>
            </a:r>
            <a:r>
              <a:rPr lang="id" dirty="0"/>
              <a:t> dan overhead komunikasi</a:t>
            </a:r>
          </a:p>
          <a:p>
            <a:pPr lvl="1">
              <a:buFont typeface="Wingdings" pitchFamily="2" charset="2"/>
              <a:buChar char="§"/>
            </a:pPr>
            <a:endParaRPr lang="en-US" dirty="0"/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30743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id" dirty="0"/>
              <a:t>Mengapa Sharding Data?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257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id" sz="2800" dirty="0"/>
              <a:t>Data biasanya </a:t>
            </a:r>
            <a:r>
              <a:rPr lang="id" sz="2800" i="1" dirty="0"/>
              <a:t>dibagi-bagi </a:t>
            </a:r>
            <a:r>
              <a:rPr lang="id" sz="2800" dirty="0"/>
              <a:t>(atau </a:t>
            </a:r>
            <a:r>
              <a:rPr lang="id" sz="2800" i="1" dirty="0"/>
              <a:t>dibagi-bagi </a:t>
            </a:r>
            <a:r>
              <a:rPr lang="id" sz="2800" dirty="0"/>
              <a:t>) untuk memungkinkan akses bersamaan/paralel</a:t>
            </a:r>
            <a:endParaRPr lang="en-US" dirty="0"/>
          </a:p>
          <a:p>
            <a:pPr lvl="1">
              <a:buFont typeface="Wingdings" pitchFamily="2" charset="2"/>
              <a:buChar char="§"/>
            </a:pPr>
            <a:endParaRPr lang="en-US" dirty="0"/>
          </a:p>
          <a:p>
            <a:pPr lvl="2">
              <a:buFont typeface="Wingdings" pitchFamily="2" charset="2"/>
              <a:buChar char="§"/>
            </a:pPr>
            <a:endParaRPr lang="en-US" sz="1800" dirty="0"/>
          </a:p>
          <a:p>
            <a:pPr lvl="1">
              <a:buFont typeface="Wingdings" pitchFamily="2" charset="2"/>
              <a:buChar char="§"/>
            </a:pP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2895600" y="2895600"/>
            <a:ext cx="3048000" cy="45720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" dirty="0"/>
              <a:t>Data masukan: File besar</a:t>
            </a:r>
          </a:p>
        </p:txBody>
      </p:sp>
      <p:sp>
        <p:nvSpPr>
          <p:cNvPr id="5" name="Rectangle 4"/>
          <p:cNvSpPr/>
          <p:nvPr/>
        </p:nvSpPr>
        <p:spPr>
          <a:xfrm>
            <a:off x="1295400" y="3733800"/>
            <a:ext cx="1447800" cy="9144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id" sz="1400" dirty="0"/>
              <a:t>Mesin 1</a:t>
            </a:r>
          </a:p>
          <a:p>
            <a:pPr algn="ctr">
              <a:defRPr/>
            </a:pPr>
            <a:endParaRPr lang="en-US" sz="1200" dirty="0"/>
          </a:p>
        </p:txBody>
      </p:sp>
      <p:sp>
        <p:nvSpPr>
          <p:cNvPr id="6" name="Rounded Rectangle 5"/>
          <p:cNvSpPr/>
          <p:nvPr/>
        </p:nvSpPr>
        <p:spPr>
          <a:xfrm>
            <a:off x="1323975" y="3990975"/>
            <a:ext cx="1371600" cy="3048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id" sz="1100" dirty="0"/>
              <a:t>Chunk1 dari data masukan</a:t>
            </a:r>
          </a:p>
        </p:txBody>
      </p:sp>
      <p:sp>
        <p:nvSpPr>
          <p:cNvPr id="7" name="Down Arrow 6"/>
          <p:cNvSpPr/>
          <p:nvPr/>
        </p:nvSpPr>
        <p:spPr>
          <a:xfrm>
            <a:off x="1752600" y="3200400"/>
            <a:ext cx="533400" cy="45720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885950" y="3048000"/>
            <a:ext cx="1009650" cy="15716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6553200" y="3200400"/>
            <a:ext cx="533400" cy="45720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943600" y="3048000"/>
            <a:ext cx="1009650" cy="15716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657600" y="3733800"/>
            <a:ext cx="1447800" cy="9144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id" sz="1400" dirty="0"/>
              <a:t>Mesin 2</a:t>
            </a:r>
          </a:p>
          <a:p>
            <a:pPr algn="ctr">
              <a:defRPr/>
            </a:pPr>
            <a:endParaRPr lang="en-US" sz="1200" dirty="0"/>
          </a:p>
        </p:txBody>
      </p:sp>
      <p:sp>
        <p:nvSpPr>
          <p:cNvPr id="12" name="Rounded Rectangle 11"/>
          <p:cNvSpPr/>
          <p:nvPr/>
        </p:nvSpPr>
        <p:spPr>
          <a:xfrm>
            <a:off x="3695700" y="3990975"/>
            <a:ext cx="1371600" cy="30480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id" sz="1100" dirty="0"/>
              <a:t>Chunk3 dari data masukan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96000" y="3733800"/>
            <a:ext cx="1447800" cy="9144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id" sz="1400" dirty="0"/>
              <a:t>Mesin 3</a:t>
            </a:r>
          </a:p>
          <a:p>
            <a:pPr algn="ctr">
              <a:defRPr/>
            </a:pPr>
            <a:endParaRPr lang="en-US" sz="1200" dirty="0"/>
          </a:p>
        </p:txBody>
      </p:sp>
      <p:sp>
        <p:nvSpPr>
          <p:cNvPr id="14" name="Rounded Rectangle 13"/>
          <p:cNvSpPr/>
          <p:nvPr/>
        </p:nvSpPr>
        <p:spPr>
          <a:xfrm>
            <a:off x="6134100" y="3990975"/>
            <a:ext cx="1371600" cy="3048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id" sz="1100" dirty="0"/>
              <a:t>Chunk5 dari data masukan</a:t>
            </a:r>
          </a:p>
        </p:txBody>
      </p:sp>
      <p:sp>
        <p:nvSpPr>
          <p:cNvPr id="15" name="Down Arrow 14"/>
          <p:cNvSpPr/>
          <p:nvPr/>
        </p:nvSpPr>
        <p:spPr>
          <a:xfrm>
            <a:off x="4114800" y="3352800"/>
            <a:ext cx="533400" cy="30480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325563" y="4324350"/>
            <a:ext cx="1371600" cy="3048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id" sz="1100" dirty="0"/>
              <a:t>Chunk2 dari data masukan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697288" y="4324350"/>
            <a:ext cx="1371600" cy="30480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id" sz="1100" dirty="0"/>
              <a:t>Chunk4 dari data masukan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35688" y="4324350"/>
            <a:ext cx="1371600" cy="3048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id" sz="1100" dirty="0"/>
              <a:t>Chunk5 dari data masukan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009775" y="4648200"/>
            <a:ext cx="0" cy="533400"/>
          </a:xfrm>
          <a:prstGeom prst="straightConnector1">
            <a:avLst/>
          </a:prstGeom>
          <a:ln w="60325">
            <a:solidFill>
              <a:srgbClr val="0070C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009775" y="5181600"/>
            <a:ext cx="4826476" cy="0"/>
          </a:xfrm>
          <a:prstGeom prst="line">
            <a:avLst/>
          </a:prstGeom>
          <a:ln w="6032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17" idx="2"/>
          </p:cNvCxnSpPr>
          <p:nvPr/>
        </p:nvCxnSpPr>
        <p:spPr>
          <a:xfrm flipV="1">
            <a:off x="4383088" y="4629150"/>
            <a:ext cx="0" cy="552450"/>
          </a:xfrm>
          <a:prstGeom prst="straightConnector1">
            <a:avLst/>
          </a:prstGeom>
          <a:ln w="60325">
            <a:solidFill>
              <a:srgbClr val="0070C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6836251" y="4629150"/>
            <a:ext cx="0" cy="552450"/>
          </a:xfrm>
          <a:prstGeom prst="straightConnector1">
            <a:avLst/>
          </a:prstGeom>
          <a:ln w="60325">
            <a:solidFill>
              <a:srgbClr val="0070C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219200" y="5345668"/>
            <a:ext cx="63494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" sz="2400" dirty="0">
                <a:solidFill>
                  <a:srgbClr val="0070C0"/>
                </a:solidFill>
              </a:rPr>
              <a:t>Misalnya, Chunk 1, 3 dan 5 dapat diakses secara paralel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6BCA504-7CE9-B8C1-488B-47CF510C959B}"/>
              </a:ext>
            </a:extLst>
          </p:cNvPr>
          <p:cNvSpPr txBox="1"/>
          <p:nvPr/>
        </p:nvSpPr>
        <p:spPr>
          <a:xfrm>
            <a:off x="685800" y="6076622"/>
            <a:ext cx="8001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dirty="0"/>
              <a:t>**Chunking adalah proses </a:t>
            </a:r>
            <a:r>
              <a:rPr lang="en-ID" dirty="0" err="1"/>
              <a:t>memecah</a:t>
            </a:r>
            <a:r>
              <a:rPr lang="en-ID" dirty="0"/>
              <a:t> </a:t>
            </a:r>
            <a:r>
              <a:rPr lang="en-ID" dirty="0" err="1"/>
              <a:t>sejumlah</a:t>
            </a:r>
            <a:r>
              <a:rPr lang="en-ID" dirty="0"/>
              <a:t> besar data menjadi lebih kecil,</a:t>
            </a:r>
          </a:p>
        </p:txBody>
      </p:sp>
    </p:spTree>
    <p:extLst>
      <p:ext uri="{BB962C8B-B14F-4D97-AF65-F5344CB8AC3E}">
        <p14:creationId xmlns:p14="http://schemas.microsoft.com/office/powerpoint/2010/main" val="2902110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"/>
              <a:t>Hukum Amdahl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763000" cy="4525963"/>
          </a:xfrm>
        </p:spPr>
        <p:txBody>
          <a:bodyPr/>
          <a:lstStyle/>
          <a:p>
            <a:pPr>
              <a:buFont typeface="Wingdings" pitchFamily="2" charset="2"/>
              <a:buChar char="§"/>
              <a:defRPr/>
            </a:pPr>
            <a:r>
              <a:rPr lang="id" sz="2600" dirty="0">
                <a:solidFill>
                  <a:srgbClr val="0070C0"/>
                </a:solidFill>
              </a:rPr>
              <a:t>Seberapa cepat program paralel akan berjalan?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id" sz="2300" dirty="0"/>
              <a:t>Misalkan eksekusi program secara berurutan membutuhkan waktu </a:t>
            </a:r>
            <a:r>
              <a:rPr lang="id" sz="2300" b="1" i="1" dirty="0">
                <a:solidFill>
                  <a:schemeClr val="tx1"/>
                </a:solidFill>
              </a:rPr>
              <a:t>T</a:t>
            </a:r>
            <a:r>
              <a:rPr lang="id" sz="2300" b="1" i="1" baseline="-25000" dirty="0">
                <a:solidFill>
                  <a:schemeClr val="tx1"/>
                </a:solidFill>
              </a:rPr>
              <a:t>1</a:t>
            </a:r>
            <a:r>
              <a:rPr lang="en-US" sz="2300" b="1" i="1" baseline="-25000" dirty="0">
                <a:solidFill>
                  <a:schemeClr val="tx1"/>
                </a:solidFill>
              </a:rPr>
              <a:t> </a:t>
            </a:r>
            <a:r>
              <a:rPr lang="id" sz="2300" baseline="-25000" dirty="0"/>
              <a:t> </a:t>
            </a:r>
            <a:r>
              <a:rPr lang="id" sz="2300" dirty="0"/>
              <a:t>satuan waktu dan eksekusi paralel pada </a:t>
            </a:r>
            <a:r>
              <a:rPr lang="id" sz="2300" b="1" i="1" dirty="0">
                <a:solidFill>
                  <a:schemeClr val="tx1"/>
                </a:solidFill>
              </a:rPr>
              <a:t>p </a:t>
            </a:r>
            <a:r>
              <a:rPr lang="id" sz="2300" dirty="0"/>
              <a:t>prosesor/mesin membutuhkan </a:t>
            </a:r>
            <a:r>
              <a:rPr lang="id" sz="2300" b="1" i="1" dirty="0">
                <a:solidFill>
                  <a:schemeClr val="tx1"/>
                </a:solidFill>
              </a:rPr>
              <a:t>T</a:t>
            </a:r>
            <a:r>
              <a:rPr lang="id" sz="2300" b="1" i="1" baseline="-25000" dirty="0">
                <a:solidFill>
                  <a:schemeClr val="tx1"/>
                </a:solidFill>
              </a:rPr>
              <a:t>p</a:t>
            </a:r>
            <a:r>
              <a:rPr lang="en-US" sz="2300" b="1" i="1" baseline="-25000" dirty="0">
                <a:solidFill>
                  <a:schemeClr val="tx1"/>
                </a:solidFill>
              </a:rPr>
              <a:t> </a:t>
            </a:r>
            <a:r>
              <a:rPr lang="id" sz="2300" b="1" i="1" baseline="-25000" dirty="0">
                <a:solidFill>
                  <a:schemeClr val="tx1"/>
                </a:solidFill>
              </a:rPr>
              <a:t> </a:t>
            </a:r>
            <a:r>
              <a:rPr lang="id" sz="2300" dirty="0"/>
              <a:t>satuan waktu</a:t>
            </a:r>
          </a:p>
          <a:p>
            <a:pPr lvl="1">
              <a:buFont typeface="Wingdings" pitchFamily="2" charset="2"/>
              <a:buChar char="§"/>
              <a:defRPr/>
            </a:pPr>
            <a:endParaRPr lang="en-US" sz="2300" dirty="0"/>
          </a:p>
          <a:p>
            <a:pPr lvl="1">
              <a:buFont typeface="Wingdings" pitchFamily="2" charset="2"/>
              <a:buChar char="§"/>
              <a:defRPr/>
            </a:pPr>
            <a:r>
              <a:rPr lang="id" sz="2300" dirty="0"/>
              <a:t>Misalkan dari keseluruhan eksekusi program, </a:t>
            </a:r>
            <a:r>
              <a:rPr lang="id" sz="2300" b="1" i="1" dirty="0">
                <a:solidFill>
                  <a:schemeClr val="tx1"/>
                </a:solidFill>
              </a:rPr>
              <a:t>s</a:t>
            </a:r>
            <a:r>
              <a:rPr lang="id" sz="2300" b="1" dirty="0"/>
              <a:t> </a:t>
            </a:r>
            <a:r>
              <a:rPr lang="id" sz="2300" dirty="0"/>
              <a:t>sebagian darinya tidak dapat diparalelkan sedangkan sebagian </a:t>
            </a:r>
            <a:r>
              <a:rPr lang="id" sz="2300" b="1" i="1" dirty="0">
                <a:solidFill>
                  <a:schemeClr val="tx1"/>
                </a:solidFill>
              </a:rPr>
              <a:t>1-s </a:t>
            </a:r>
            <a:r>
              <a:rPr lang="id" sz="2300" dirty="0"/>
              <a:t>dapat diparalelkan</a:t>
            </a:r>
          </a:p>
          <a:p>
            <a:pPr lvl="1">
              <a:buFont typeface="Wingdings" pitchFamily="2" charset="2"/>
              <a:buChar char="§"/>
              <a:defRPr/>
            </a:pPr>
            <a:endParaRPr lang="en-US" sz="2300" dirty="0"/>
          </a:p>
          <a:p>
            <a:pPr lvl="1">
              <a:buFont typeface="Wingdings" pitchFamily="2" charset="2"/>
              <a:buChar char="§"/>
              <a:defRPr/>
            </a:pPr>
            <a:r>
              <a:rPr lang="id" sz="2300" dirty="0"/>
              <a:t>Kemudian percepatannya ( </a:t>
            </a:r>
            <a:r>
              <a:rPr lang="id" sz="2300" b="1" i="1" dirty="0">
                <a:solidFill>
                  <a:srgbClr val="C00000"/>
                </a:solidFill>
              </a:rPr>
              <a:t>rumus Amdahl </a:t>
            </a:r>
            <a:r>
              <a:rPr lang="id" sz="2300" dirty="0"/>
              <a:t>):</a:t>
            </a:r>
          </a:p>
          <a:p>
            <a:pPr lvl="1">
              <a:buFont typeface="Wingdings" pitchFamily="2" charset="2"/>
              <a:buChar char="§"/>
              <a:defRPr/>
            </a:pPr>
            <a:endParaRPr lang="en-US" sz="2300" dirty="0"/>
          </a:p>
          <a:p>
            <a:pPr lvl="1">
              <a:buFont typeface="Wingdings" pitchFamily="2" charset="2"/>
              <a:buChar char="§"/>
              <a:defRPr/>
            </a:pPr>
            <a:endParaRPr lang="en-US" sz="1800" dirty="0"/>
          </a:p>
          <a:p>
            <a:pPr marL="914400" lvl="1" indent="-457200" algn="just" eaLnBrk="1" hangingPunct="1">
              <a:buFont typeface="Wingdings" pitchFamily="2" charset="2"/>
              <a:buChar char="§"/>
              <a:defRPr/>
            </a:pPr>
            <a:endParaRPr lang="en-US" sz="1400" i="1" dirty="0">
              <a:solidFill>
                <a:schemeClr val="tx1"/>
              </a:solidFill>
            </a:endParaRPr>
          </a:p>
          <a:p>
            <a:pPr marL="914400" lvl="1" indent="-457200" algn="just" eaLnBrk="1" hangingPunct="1">
              <a:buFont typeface="Wingdings" pitchFamily="2" charset="2"/>
              <a:buChar char="§"/>
              <a:defRPr/>
            </a:pPr>
            <a:endParaRPr lang="en-US" sz="16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marL="914400" lvl="1" indent="-457200" algn="just" eaLnBrk="1" hangingPunct="1">
              <a:buFont typeface="Wingdings" pitchFamily="2" charset="2"/>
              <a:buChar char="§"/>
              <a:defRPr/>
            </a:pPr>
            <a:endParaRPr lang="en-US" sz="1400" dirty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rgbClr val="7F7F7F"/>
              </a:solidFill>
            </a:endParaRPr>
          </a:p>
          <a:p>
            <a:pPr marL="914400" lvl="1" indent="-457200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512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4AC9329-07F6-4D20-9E2C-03605C52A80A}" type="slidenum">
              <a:rPr lang="en-US" smtClean="0">
                <a:solidFill>
                  <a:schemeClr val="bg2"/>
                </a:solidFill>
              </a:rPr>
              <a:pPr eaLnBrk="1" hangingPunct="1"/>
              <a:t>9</a:t>
            </a:fld>
            <a:endParaRPr lang="en-US">
              <a:solidFill>
                <a:schemeClr val="bg2"/>
              </a:solidFill>
            </a:endParaRPr>
          </a:p>
        </p:txBody>
      </p:sp>
      <p:sp>
        <p:nvSpPr>
          <p:cNvPr id="8" name="TextBox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971800" y="5410200"/>
            <a:ext cx="3516732" cy="795667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id">
                <a:noFill/>
                <a:latin typeface="Arial" charset="0"/>
                <a:cs typeface="Arial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28891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5741</TotalTime>
  <Words>1641</Words>
  <Application>Microsoft Office PowerPoint</Application>
  <PresentationFormat>On-screen Show (4:3)</PresentationFormat>
  <Paragraphs>441</Paragraphs>
  <Slides>35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Calibri</vt:lpstr>
      <vt:lpstr>Franklin Gothic Book</vt:lpstr>
      <vt:lpstr>Franklin Gothic Medium</vt:lpstr>
      <vt:lpstr>Wingdings</vt:lpstr>
      <vt:lpstr>Wingdings 2</vt:lpstr>
      <vt:lpstr>Trek</vt:lpstr>
      <vt:lpstr>Basis Data</vt:lpstr>
      <vt:lpstr>JENIS DATA</vt:lpstr>
      <vt:lpstr>Jenis Data</vt:lpstr>
      <vt:lpstr>Jenis Data</vt:lpstr>
      <vt:lpstr>Mengapa Mengklasifikasikan Data?</vt:lpstr>
      <vt:lpstr>Penskalaan Basis Data</vt:lpstr>
      <vt:lpstr>Penskalaan Basis Data Tradisional</vt:lpstr>
      <vt:lpstr>Mengapa Sharding Data?</vt:lpstr>
      <vt:lpstr>Hukum Amdahl</vt:lpstr>
      <vt:lpstr>Hukum Amdahl: Sebuah Contoh</vt:lpstr>
      <vt:lpstr>Kasus Nyata Vs. Kasus Aktual</vt:lpstr>
      <vt:lpstr>Beberapa Pedoman</vt:lpstr>
      <vt:lpstr>Mengapa Mereplikasi Data?</vt:lpstr>
      <vt:lpstr>Mengapa Mereplikasi Data?</vt:lpstr>
      <vt:lpstr>Namun, Konsistensi Menjadi Tantangan</vt:lpstr>
      <vt:lpstr>Penskalaan Basis Data</vt:lpstr>
      <vt:lpstr>Teorema CAP dan Sifat-sifat BASE</vt:lpstr>
      <vt:lpstr>Teorema CAP</vt:lpstr>
      <vt:lpstr>Teorema CAP ( Lanjutan )</vt:lpstr>
      <vt:lpstr>Basis Data Skala Besar</vt:lpstr>
      <vt:lpstr>Trading-Off Konsistensi</vt:lpstr>
      <vt:lpstr>Konsistensi dalam Memperdagangkan</vt:lpstr>
      <vt:lpstr>Properti BASE</vt:lpstr>
      <vt:lpstr>Eventual Consistency</vt:lpstr>
      <vt:lpstr>NoSQL</vt:lpstr>
      <vt:lpstr>Basis Data NoSQL</vt:lpstr>
      <vt:lpstr>Jenis-jenis Database NoSQL</vt:lpstr>
      <vt:lpstr>Penyimpanan Dokumen</vt:lpstr>
      <vt:lpstr>Jenis-jenis Database NoSQL</vt:lpstr>
      <vt:lpstr>Basis Data Grafik</vt:lpstr>
      <vt:lpstr>Jenis-jenis Database NoSQL</vt:lpstr>
      <vt:lpstr>Penyimpanan Nilai Kunci</vt:lpstr>
      <vt:lpstr>Jenis-jenis Database NoSQL</vt:lpstr>
      <vt:lpstr>Basis Data Kolom</vt:lpstr>
      <vt:lpstr>Referensi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dedariku</dc:creator>
  <cp:lastModifiedBy>imsuartana</cp:lastModifiedBy>
  <cp:revision>155</cp:revision>
  <cp:lastPrinted>2013-09-23T13:04:35Z</cp:lastPrinted>
  <dcterms:created xsi:type="dcterms:W3CDTF">2012-12-06T02:49:22Z</dcterms:created>
  <dcterms:modified xsi:type="dcterms:W3CDTF">2024-12-02T00:43:07Z</dcterms:modified>
</cp:coreProperties>
</file>