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9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2" r:id="rId67"/>
    <p:sldId id="335" r:id="rId68"/>
    <p:sldId id="292" r:id="rId69"/>
    <p:sldId id="258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16" autoAdjust="0"/>
  </p:normalViewPr>
  <p:slideViewPr>
    <p:cSldViewPr snapToGrid="0">
      <p:cViewPr varScale="1">
        <p:scale>
          <a:sx n="56" d="100"/>
          <a:sy n="56" d="100"/>
        </p:scale>
        <p:origin x="66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C9DF-FDAC-48BA-BC19-414F857AE0D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B7417-EAFC-451A-9C02-ADC178AE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1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DB8532-2952-41EB-9B46-B7EB74F42BBA}" type="slidenum">
              <a:rPr lang="en-US" altLang="id-ID"/>
              <a:pPr/>
              <a:t>11</a:t>
            </a:fld>
            <a:endParaRPr lang="en-US" altLang="id-ID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72806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29057" indent="-280406" defTabSz="914437" eaLnBrk="0" hangingPunct="0"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21626" indent="-224325" defTabSz="914437" eaLnBrk="0" hangingPunct="0"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70276" indent="-224325" defTabSz="914437" eaLnBrk="0" hangingPunct="0"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18927" indent="-224325" defTabSz="914437" eaLnBrk="0" hangingPunct="0"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F049432-DA7C-B642-8A59-F3D58D2C7D37}" type="slidenum">
              <a:rPr lang="en-US" sz="1200"/>
              <a:pPr eaLnBrk="1" hangingPunct="1"/>
              <a:t>67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3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339975"/>
            <a:ext cx="71628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7162800" cy="2057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432218"/>
            <a:ext cx="4038600" cy="469394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648" y="1432218"/>
            <a:ext cx="4038600" cy="469394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8CCE-AF06-41E1-9C0E-CEDF07E5FDC1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D793A-FA3A-493D-9B4E-8DFED2F8CD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1357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AF9C-62FE-4BB8-9DA1-4EB021731F42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BFF8-5936-4404-8FEF-F55E4671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432218"/>
            <a:ext cx="4038600" cy="469394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648" y="1432218"/>
            <a:ext cx="4038600" cy="469394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8CCE-AF06-41E1-9C0E-CEDF07E5FDC1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D793A-FA3A-493D-9B4E-8DFED2F8CD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13578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432218"/>
            <a:ext cx="4038600" cy="469394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648" y="1432218"/>
            <a:ext cx="4038600" cy="469394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8CCE-AF06-41E1-9C0E-CEDF07E5FDC1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D793A-FA3A-493D-9B4E-8DFED2F8CD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1357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AC5ED-873D-4175-90A1-C4AEBD2658E2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D1B28-8363-40E4-A344-B33ECB6C8F5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77723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260132"/>
            <a:ext cx="4350136" cy="48660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2F0-E884-413E-82A4-AB911DF932FC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9C07-6901-4D49-AC06-F16496F4F83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1433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432218"/>
            <a:ext cx="4038600" cy="469394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648" y="1432218"/>
            <a:ext cx="4038600" cy="469394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8CCE-AF06-41E1-9C0E-CEDF07E5FDC1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D793A-FA3A-493D-9B4E-8DFED2F8CD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13578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432218"/>
            <a:ext cx="4038600" cy="469394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648" y="1432218"/>
            <a:ext cx="4038600" cy="469394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8CCE-AF06-41E1-9C0E-CEDF07E5FDC1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D793A-FA3A-493D-9B4E-8DFED2F8CD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1357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505200" y="914400"/>
            <a:ext cx="56388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&lt;&lt;Title&gt;&gt;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E785-06F7-48A3-8A62-0A3FD99B5123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2E4C-445D-4241-B1C2-09440DBDD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49EA-4290-4060-8DA9-F57851A0284C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9F8C-95D0-49B1-A2C2-DB451D79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>
            <a:spLocks/>
          </p:cNvSpPr>
          <p:nvPr userDrawn="1"/>
        </p:nvSpPr>
        <p:spPr>
          <a:xfrm>
            <a:off x="1828800" y="3886200"/>
            <a:ext cx="7162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 b="1" baseline="0">
                <a:solidFill>
                  <a:schemeClr val="bg1"/>
                </a:solidFill>
                <a:latin typeface="Edwardian Script ITC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Thank You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73F7-48DA-4DF1-9D8C-9FA77915242B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13EE-006A-489B-BB16-F152CE6A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103" y="1432218"/>
            <a:ext cx="4178145" cy="4693946"/>
          </a:xfrm>
        </p:spPr>
        <p:txBody>
          <a:bodyPr/>
          <a:lstStyle>
            <a:lvl1pPr>
              <a:defRPr sz="2300"/>
            </a:lvl1pPr>
            <a:lvl2pPr marL="633252" indent="-285311">
              <a:defRPr sz="2000"/>
            </a:lvl2pPr>
            <a:lvl3pPr marL="943614" indent="-228249">
              <a:defRPr sz="1800"/>
            </a:lvl3pPr>
            <a:lvl4pPr marL="1176039" indent="-228249">
              <a:defRPr sz="1800"/>
            </a:lvl4pPr>
            <a:lvl5pPr marL="1409855" indent="-228249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</a:t>
            </a:r>
            <a:r>
              <a:rPr lang="en-US"/>
              <a:t>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54EA0-F0C6-4148-B973-4D44E301E122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7E749-008F-4A89-AF5B-F7A16734C46A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2486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56"/>
            <a:ext cx="9168446" cy="687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334" y="4352197"/>
            <a:ext cx="6458074" cy="128873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AC7B-E97B-49A4-9A4F-FBA0680AEBA1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894BF-EA4A-44FF-B202-34EB075FB6AC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1413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-80615"/>
            <a:ext cx="9248573" cy="6950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48" y="1432218"/>
            <a:ext cx="4038600" cy="469394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648" y="1432218"/>
            <a:ext cx="4038600" cy="469394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2287" y="199576"/>
            <a:ext cx="7264037" cy="780365"/>
          </a:xfrm>
        </p:spPr>
        <p:txBody>
          <a:bodyPr/>
          <a:lstStyle>
            <a:lvl1pPr algn="r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8CCE-AF06-41E1-9C0E-CEDF07E5FDC1}" type="datetime1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D793A-FA3A-493D-9B4E-8DFED2F8CD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1357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3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52800" y="7620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9812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BBD91B-FA19-4D97-9EF0-58A6FE8EB39A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C193E2-B8B7-45A9-B2FD-3CB479CDF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3" r:id="rId3"/>
    <p:sldLayoutId id="2147483704" r:id="rId4"/>
    <p:sldLayoutId id="2147483701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rapidminer.com/studio" TargetMode="External"/><Relationship Id="rId2" Type="http://schemas.openxmlformats.org/officeDocument/2006/relationships/hyperlink" Target="http://www.rapidmin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deos.rapidminerresources.com/course/index.php?categoryid=4" TargetMode="External"/><Relationship Id="rId5" Type="http://schemas.openxmlformats.org/officeDocument/2006/relationships/hyperlink" Target="https://rapidminer.com/wp-content/uploads/2014/10/RapidMiner-v6-user-manual.pdf" TargetMode="External"/><Relationship Id="rId4" Type="http://schemas.openxmlformats.org/officeDocument/2006/relationships/hyperlink" Target="http://docs.rapidminer.com/studio/installation/index.html" TargetMode="External"/></Relationships>
</file>

<file path=ppt/slides/_rels/slide11.xml.rels><?xml version="1.0" encoding="UTF-8" standalone="yes" ?><Relationships xmlns="http://schemas.openxmlformats.org/package/2006/relationships"><Relationship Id="rId3" Target="https://rapidminer.com/" TargetMode="External" Type="http://schemas.openxmlformats.org/officeDocument/2006/relationships/hyperlink"/><Relationship Id="rId2" Target="../notesSlides/notesSlide1.xml" Type="http://schemas.openxmlformats.org/officeDocument/2006/relationships/notesSlide"/><Relationship Id="rId1" Target="../slideLayouts/slideLayout5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 ?><Relationships xmlns="http://schemas.openxmlformats.org/package/2006/relationships"><Relationship Id="rId3" Target="../media/image27.pn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3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png" Type="http://schemas.openxmlformats.org/officeDocument/2006/relationships/image"/><Relationship Id="rId1" Target="../slideLayouts/slideLayout24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mlearn.ics.uci.edu/MLRepository.html" TargetMode="External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nuggets.com/polls/2014/analytics-data-mining-data-science-software-used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28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ikato.ac.nz/~ml/weka/arff.html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 ?><Relationships xmlns="http://schemas.openxmlformats.org/package/2006/relationships"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nuggets.com/polls/2014/analytics-data-mining-data-science-software-used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 ?><Relationships xmlns="http://schemas.openxmlformats.org/package/2006/relationships"><Relationship Id="rId2" Target="../media/image6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https://rapidminer.com/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529756"/>
            <a:ext cx="7162800" cy="1470025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AU" sz="2400" dirty="0" smtClean="0"/>
              <a:t>Knowledge </a:t>
            </a:r>
            <a:r>
              <a:rPr lang="en-AU" sz="2400" dirty="0"/>
              <a:t>Data Discovery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TOPIC 3 - </a:t>
            </a:r>
            <a:r>
              <a:rPr lang="id-ID" altLang="id-ID" dirty="0">
                <a:latin typeface="Open Sans" charset="0"/>
              </a:rPr>
              <a:t>Data Mining Tools</a:t>
            </a:r>
            <a:endParaRPr lang="en-US" altLang="id-ID" dirty="0">
              <a:latin typeface="Open San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84689"/>
            <a:ext cx="7162800" cy="760147"/>
          </a:xfrm>
        </p:spPr>
        <p:txBody>
          <a:bodyPr/>
          <a:lstStyle/>
          <a:p>
            <a:r>
              <a:rPr lang="en-US" dirty="0" err="1" smtClean="0"/>
              <a:t>Antoni</a:t>
            </a:r>
            <a:r>
              <a:rPr lang="en-US" dirty="0" smtClean="0"/>
              <a:t> </a:t>
            </a:r>
            <a:r>
              <a:rPr lang="en-US" dirty="0" err="1"/>
              <a:t>Wibowo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894" y="2013314"/>
            <a:ext cx="8149050" cy="5258664"/>
          </a:xfrm>
        </p:spPr>
        <p:txBody>
          <a:bodyPr/>
          <a:lstStyle/>
          <a:p>
            <a:pPr>
              <a:defRPr/>
            </a:pPr>
            <a:r>
              <a:rPr lang="id-ID" sz="2100" dirty="0"/>
              <a:t>D</a:t>
            </a:r>
            <a:r>
              <a:rPr lang="en-US" sz="2100" dirty="0" err="1"/>
              <a:t>ownload</a:t>
            </a:r>
            <a:r>
              <a:rPr lang="en-US" sz="2100" dirty="0"/>
              <a:t> the free version of </a:t>
            </a:r>
            <a:r>
              <a:rPr lang="en-US" sz="2100" dirty="0" err="1"/>
              <a:t>RapidMiner</a:t>
            </a:r>
            <a:r>
              <a:rPr lang="en-US" sz="2100" dirty="0"/>
              <a:t> software from </a:t>
            </a:r>
            <a:endParaRPr lang="id-ID" sz="2100" dirty="0"/>
          </a:p>
          <a:p>
            <a:pPr marL="388301" lvl="1" indent="0">
              <a:buNone/>
              <a:defRPr/>
            </a:pPr>
            <a:r>
              <a:rPr lang="en-US" sz="1800" dirty="0">
                <a:hlinkClick r:id="rId2"/>
              </a:rPr>
              <a:t>http://www.rapidminer.com</a:t>
            </a:r>
            <a:r>
              <a:rPr lang="id-ID" sz="1800" dirty="0"/>
              <a:t> </a:t>
            </a:r>
          </a:p>
          <a:p>
            <a:pPr lvl="4">
              <a:defRPr/>
            </a:pPr>
            <a:endParaRPr lang="id-ID" sz="1000" dirty="0"/>
          </a:p>
          <a:p>
            <a:pPr>
              <a:defRPr/>
            </a:pPr>
            <a:r>
              <a:rPr lang="id-ID" sz="2100" dirty="0"/>
              <a:t>Documentation</a:t>
            </a:r>
          </a:p>
          <a:p>
            <a:pPr marL="388301" lvl="1" indent="0">
              <a:buNone/>
              <a:defRPr/>
            </a:pPr>
            <a:r>
              <a:rPr lang="id-ID" sz="1800" dirty="0">
                <a:hlinkClick r:id="rId3"/>
              </a:rPr>
              <a:t>http://docs.rapidminer.com/studio</a:t>
            </a:r>
            <a:r>
              <a:rPr lang="id-ID" sz="1800" dirty="0"/>
              <a:t>  </a:t>
            </a:r>
          </a:p>
          <a:p>
            <a:pPr lvl="4">
              <a:defRPr/>
            </a:pPr>
            <a:endParaRPr lang="id-ID" sz="1000" dirty="0"/>
          </a:p>
          <a:p>
            <a:pPr>
              <a:defRPr/>
            </a:pPr>
            <a:r>
              <a:rPr lang="en-US" sz="2100" dirty="0" err="1"/>
              <a:t>RapidMiner</a:t>
            </a:r>
            <a:r>
              <a:rPr lang="en-US" sz="2100" dirty="0"/>
              <a:t> Installation Guide:</a:t>
            </a:r>
            <a:endParaRPr lang="id-ID" sz="2100" dirty="0"/>
          </a:p>
          <a:p>
            <a:pPr marL="388301" lvl="1" indent="0">
              <a:buNone/>
              <a:defRPr/>
            </a:pPr>
            <a:r>
              <a:rPr lang="en-US" sz="1800" dirty="0">
                <a:hlinkClick r:id="rId4"/>
              </a:rPr>
              <a:t>http://docs.rapidminer.com/studio/installation/index.html</a:t>
            </a:r>
            <a:r>
              <a:rPr lang="id-ID" sz="1800" dirty="0"/>
              <a:t> </a:t>
            </a:r>
          </a:p>
          <a:p>
            <a:pPr lvl="4">
              <a:defRPr/>
            </a:pPr>
            <a:endParaRPr lang="id-ID" sz="1000" dirty="0">
              <a:cs typeface="ＭＳ Ｐゴシック" charset="0"/>
            </a:endParaRPr>
          </a:p>
          <a:p>
            <a:pPr>
              <a:defRPr/>
            </a:pPr>
            <a:r>
              <a:rPr lang="en-US" sz="2100" dirty="0" err="1"/>
              <a:t>RapidMiner</a:t>
            </a:r>
            <a:r>
              <a:rPr lang="id-ID" sz="2100" dirty="0"/>
              <a:t> manual guide</a:t>
            </a:r>
          </a:p>
          <a:p>
            <a:pPr marL="388301" lvl="1" indent="0">
              <a:buNone/>
              <a:defRPr/>
            </a:pPr>
            <a:r>
              <a:rPr lang="en-US" sz="1800" dirty="0">
                <a:hlinkClick r:id="rId5"/>
              </a:rPr>
              <a:t>https://rapidminer.com/wp-content/uploads/2014/10/RapidMiner-v6-user-manual.pdf</a:t>
            </a:r>
            <a:r>
              <a:rPr lang="id-ID" sz="1800" dirty="0"/>
              <a:t> </a:t>
            </a:r>
          </a:p>
          <a:p>
            <a:pPr marL="388301" lvl="1" indent="0">
              <a:buNone/>
              <a:defRPr/>
            </a:pPr>
            <a:r>
              <a:rPr lang="id-ID" sz="900" dirty="0"/>
              <a:t>		</a:t>
            </a:r>
          </a:p>
          <a:p>
            <a:pPr>
              <a:defRPr/>
            </a:pPr>
            <a:r>
              <a:rPr lang="id-ID" sz="2100" dirty="0"/>
              <a:t>Tutorial Video</a:t>
            </a:r>
          </a:p>
          <a:p>
            <a:pPr marL="388301" lvl="1" indent="0">
              <a:buNone/>
              <a:defRPr/>
            </a:pPr>
            <a:r>
              <a:rPr lang="id-ID" sz="1800" dirty="0">
                <a:hlinkClick r:id="rId6"/>
              </a:rPr>
              <a:t>http://videos.rapidminerresources.com/course/index.php?categoryid=4</a:t>
            </a:r>
            <a:r>
              <a:rPr lang="id-ID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2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Installation and First Repository</a:t>
            </a:r>
            <a:endParaRPr lang="en-US" altLang="id-ID" sz="4000" dirty="0" smtClean="0">
              <a:ea typeface="ＭＳ Ｐゴシック" pitchFamily="34" charset="-128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831273" y="2230293"/>
            <a:ext cx="4040188" cy="3951288"/>
          </a:xfrm>
        </p:spPr>
        <p:txBody>
          <a:bodyPr/>
          <a:lstStyle/>
          <a:p>
            <a:r>
              <a:rPr lang="en-US" altLang="id-ID" sz="2100" dirty="0">
                <a:ea typeface="ＭＳ Ｐゴシック" pitchFamily="34" charset="-128"/>
              </a:rPr>
              <a:t>Download the appropriate installation package for your </a:t>
            </a:r>
            <a:r>
              <a:rPr lang="id-ID" altLang="id-ID" sz="2100" dirty="0">
                <a:ea typeface="ＭＳ Ｐゴシック" pitchFamily="34" charset="-128"/>
              </a:rPr>
              <a:t>OS </a:t>
            </a:r>
            <a:r>
              <a:rPr lang="en-US" altLang="id-ID" sz="2100" dirty="0">
                <a:ea typeface="ＭＳ Ｐゴシック" pitchFamily="34" charset="-128"/>
              </a:rPr>
              <a:t>and</a:t>
            </a:r>
            <a:r>
              <a:rPr lang="id-ID" altLang="id-ID" sz="2100" dirty="0">
                <a:ea typeface="ＭＳ Ｐゴシック" pitchFamily="34" charset="-128"/>
              </a:rPr>
              <a:t> </a:t>
            </a:r>
            <a:r>
              <a:rPr lang="en-US" altLang="id-ID" sz="2100" dirty="0">
                <a:ea typeface="ＭＳ Ｐゴシック" pitchFamily="34" charset="-128"/>
              </a:rPr>
              <a:t>install </a:t>
            </a:r>
            <a:r>
              <a:rPr lang="en-US" altLang="id-ID" sz="2100" dirty="0" err="1">
                <a:ea typeface="ＭＳ Ｐゴシック" pitchFamily="34" charset="-128"/>
              </a:rPr>
              <a:t>RapidMiner</a:t>
            </a:r>
            <a:r>
              <a:rPr lang="en-US" altLang="id-ID" sz="2100" dirty="0">
                <a:ea typeface="ＭＳ Ｐゴシック" pitchFamily="34" charset="-128"/>
              </a:rPr>
              <a:t> Studio according to the instructions on the website. </a:t>
            </a:r>
            <a:r>
              <a:rPr lang="en-US" altLang="id-ID" sz="2100" dirty="0">
                <a:ea typeface="ＭＳ Ｐゴシック" pitchFamily="34" charset="-128"/>
                <a:hlinkClick r:id="rId3"/>
              </a:rPr>
              <a:t>https://rapidminer.com</a:t>
            </a:r>
            <a:endParaRPr lang="id-ID" altLang="id-ID" sz="2100" dirty="0">
              <a:ea typeface="ＭＳ Ｐゴシック" pitchFamily="34" charset="-128"/>
            </a:endParaRPr>
          </a:p>
          <a:p>
            <a:pPr lvl="3"/>
            <a:endParaRPr lang="id-ID" altLang="id-ID" dirty="0" smtClean="0">
              <a:ea typeface="ＭＳ Ｐゴシック" pitchFamily="34" charset="-128"/>
            </a:endParaRPr>
          </a:p>
          <a:p>
            <a:r>
              <a:rPr lang="en-US" altLang="id-ID" sz="2100" dirty="0" err="1">
                <a:ea typeface="ＭＳ Ｐゴシック" pitchFamily="34" charset="-128"/>
              </a:rPr>
              <a:t>RapidMiner</a:t>
            </a:r>
            <a:r>
              <a:rPr lang="en-US" altLang="id-ID" sz="2100" dirty="0">
                <a:ea typeface="ＭＳ Ｐゴシック" pitchFamily="34" charset="-128"/>
              </a:rPr>
              <a:t> is written in the Java programming language</a:t>
            </a:r>
            <a:r>
              <a:rPr lang="id-ID" altLang="id-ID" sz="2100" dirty="0">
                <a:ea typeface="ＭＳ Ｐゴシック" pitchFamily="34" charset="-128"/>
              </a:rPr>
              <a:t>, so that a</a:t>
            </a:r>
            <a:r>
              <a:rPr lang="en-US" altLang="id-ID" sz="2100" dirty="0">
                <a:ea typeface="ＭＳ Ｐゴシック" pitchFamily="34" charset="-128"/>
              </a:rPr>
              <a:t>n up-to-date </a:t>
            </a:r>
            <a:r>
              <a:rPr lang="en-US" altLang="id-ID" sz="2100" b="1" dirty="0">
                <a:ea typeface="ＭＳ Ｐゴシック" pitchFamily="34" charset="-128"/>
              </a:rPr>
              <a:t>Java Runtime</a:t>
            </a:r>
            <a:r>
              <a:rPr lang="id-ID" altLang="id-ID" sz="2100" dirty="0">
                <a:ea typeface="ＭＳ Ｐゴシック" pitchFamily="34" charset="-128"/>
              </a:rPr>
              <a:t> </a:t>
            </a:r>
            <a:r>
              <a:rPr lang="en-US" altLang="id-ID" sz="2100" dirty="0">
                <a:ea typeface="ＭＳ Ｐゴシック" pitchFamily="34" charset="-128"/>
              </a:rPr>
              <a:t>is needed</a:t>
            </a:r>
            <a:r>
              <a:rPr lang="id-ID" altLang="id-ID" sz="2100" dirty="0">
                <a:ea typeface="ＭＳ Ｐゴシック" pitchFamily="34" charset="-128"/>
              </a:rPr>
              <a:t>.</a:t>
            </a:r>
          </a:p>
          <a:p>
            <a:endParaRPr lang="id-ID" altLang="id-ID" sz="2100" dirty="0">
              <a:ea typeface="ＭＳ Ｐゴシック" pitchFamily="34" charset="-128"/>
            </a:endParaRPr>
          </a:p>
          <a:p>
            <a:endParaRPr lang="en-US" altLang="id-ID" sz="2100" dirty="0">
              <a:ea typeface="ＭＳ Ｐゴシック" pitchFamily="34" charset="-128"/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sz="quarter" idx="4"/>
          </p:nvPr>
        </p:nvSpPr>
        <p:spPr>
          <a:xfrm>
            <a:off x="4793673" y="2174875"/>
            <a:ext cx="3893127" cy="3951288"/>
          </a:xfrm>
        </p:spPr>
        <p:txBody>
          <a:bodyPr/>
          <a:lstStyle/>
          <a:p>
            <a:r>
              <a:rPr lang="en-US" altLang="id-ID" sz="2100" dirty="0">
                <a:ea typeface="ＭＳ Ｐゴシック" pitchFamily="34" charset="-128"/>
              </a:rPr>
              <a:t>Create a local repository on your computer to begin with the </a:t>
            </a:r>
            <a:r>
              <a:rPr lang="id-ID" altLang="id-ID" sz="2100" dirty="0">
                <a:ea typeface="ＭＳ Ｐゴシック" pitchFamily="34" charset="-128"/>
              </a:rPr>
              <a:t>fi</a:t>
            </a:r>
            <a:r>
              <a:rPr lang="en-US" altLang="id-ID" sz="2100" dirty="0" err="1">
                <a:ea typeface="ＭＳ Ｐゴシック" pitchFamily="34" charset="-128"/>
              </a:rPr>
              <a:t>rst</a:t>
            </a:r>
            <a:r>
              <a:rPr lang="en-US" altLang="id-ID" sz="2100" dirty="0">
                <a:ea typeface="ＭＳ Ｐゴシック" pitchFamily="34" charset="-128"/>
              </a:rPr>
              <a:t> use of </a:t>
            </a:r>
            <a:r>
              <a:rPr lang="en-US" altLang="id-ID" sz="2100" dirty="0" err="1">
                <a:ea typeface="ＭＳ Ｐゴシック" pitchFamily="34" charset="-128"/>
              </a:rPr>
              <a:t>RapidMiner</a:t>
            </a:r>
            <a:r>
              <a:rPr lang="en-US" altLang="id-ID" sz="2100" dirty="0">
                <a:ea typeface="ＭＳ Ｐゴシック" pitchFamily="34" charset="-128"/>
              </a:rPr>
              <a:t> Studio.</a:t>
            </a:r>
          </a:p>
          <a:p>
            <a:endParaRPr lang="id-ID" altLang="id-ID" dirty="0" smtClean="0">
              <a:ea typeface="ＭＳ Ｐゴシック" pitchFamily="34" charset="-128"/>
            </a:endParaRPr>
          </a:p>
        </p:txBody>
      </p:sp>
      <p:pic>
        <p:nvPicPr>
          <p:cNvPr id="2560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71" y="3736516"/>
            <a:ext cx="3741529" cy="23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1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id-ID" sz="4000" dirty="0">
                <a:ea typeface="ＭＳ Ｐゴシック" pitchFamily="34" charset="-128"/>
              </a:rPr>
              <a:t>Home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981200"/>
            <a:ext cx="3557724" cy="4267200"/>
          </a:xfrm>
        </p:spPr>
        <p:txBody>
          <a:bodyPr/>
          <a:lstStyle/>
          <a:p>
            <a:pPr marL="232425" indent="-232425">
              <a:defRPr/>
            </a:pPr>
            <a:r>
              <a:rPr lang="en-US" sz="1800" dirty="0" err="1"/>
              <a:t>RapidMiner</a:t>
            </a:r>
            <a:r>
              <a:rPr lang="en-US" sz="1800" dirty="0"/>
              <a:t> Studio is the GUI-based software where data mining and predictive analytics workflows can be built and deployed. </a:t>
            </a:r>
            <a:endParaRPr lang="id-ID" sz="1800" dirty="0"/>
          </a:p>
          <a:p>
            <a:pPr marL="1032688" lvl="2" indent="-232425">
              <a:defRPr/>
            </a:pPr>
            <a:endParaRPr lang="id-ID" sz="1200" dirty="0"/>
          </a:p>
          <a:p>
            <a:pPr marL="232425" indent="-232425">
              <a:defRPr/>
            </a:pPr>
            <a:r>
              <a:rPr lang="id-ID" sz="1800" dirty="0"/>
              <a:t>You can select which perspective:</a:t>
            </a:r>
          </a:p>
          <a:p>
            <a:pPr marL="477375" lvl="1" indent="-232425">
              <a:defRPr/>
            </a:pPr>
            <a:r>
              <a:rPr lang="id-ID" b="1" dirty="0" smtClean="0"/>
              <a:t>Home </a:t>
            </a:r>
            <a:r>
              <a:rPr lang="id-ID" dirty="0"/>
              <a:t>perspective</a:t>
            </a:r>
            <a:endParaRPr lang="id-ID" b="1" dirty="0" smtClean="0"/>
          </a:p>
          <a:p>
            <a:pPr marL="477375" lvl="1" indent="-232425">
              <a:defRPr/>
            </a:pPr>
            <a:r>
              <a:rPr lang="id-ID" b="1" dirty="0" smtClean="0"/>
              <a:t>Design </a:t>
            </a:r>
            <a:r>
              <a:rPr lang="id-ID" dirty="0"/>
              <a:t>perspective</a:t>
            </a:r>
            <a:endParaRPr lang="id-ID" b="1" dirty="0" smtClean="0"/>
          </a:p>
          <a:p>
            <a:pPr marL="477375" lvl="1" indent="-232425">
              <a:defRPr/>
            </a:pPr>
            <a:r>
              <a:rPr lang="id-ID" b="1" dirty="0" smtClean="0"/>
              <a:t>Results </a:t>
            </a:r>
            <a:r>
              <a:rPr lang="id-ID" dirty="0"/>
              <a:t>perspective</a:t>
            </a:r>
            <a:endParaRPr lang="id-ID" b="1" dirty="0" smtClean="0"/>
          </a:p>
          <a:p>
            <a:pPr marL="477375" lvl="1" indent="-232425">
              <a:defRPr/>
            </a:pPr>
            <a:r>
              <a:rPr lang="id-ID" b="1" dirty="0" smtClean="0"/>
              <a:t>Wizard </a:t>
            </a:r>
            <a:r>
              <a:rPr lang="id-ID" dirty="0"/>
              <a:t>perspective</a:t>
            </a:r>
            <a:endParaRPr lang="id-ID" b="1" dirty="0"/>
          </a:p>
          <a:p>
            <a:pPr marL="232425" indent="-232425">
              <a:defRPr/>
            </a:pPr>
            <a:endParaRPr lang="id-ID" sz="1800" dirty="0"/>
          </a:p>
          <a:p>
            <a:pPr marL="1032688" lvl="2" indent="-232425">
              <a:defRPr/>
            </a:pPr>
            <a:endParaRPr lang="id-ID" sz="1000" dirty="0"/>
          </a:p>
          <a:p>
            <a:pPr>
              <a:defRPr/>
            </a:pPr>
            <a:endParaRPr lang="id-ID" dirty="0" smtClean="0"/>
          </a:p>
          <a:p>
            <a:pPr>
              <a:defRPr/>
            </a:pPr>
            <a:endParaRPr lang="id-ID" dirty="0" smtClean="0"/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25" y="2184464"/>
            <a:ext cx="4401711" cy="290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054800" y="5353675"/>
            <a:ext cx="3065383" cy="6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/>
          <a:p>
            <a:r>
              <a:rPr lang="id-ID" altLang="id-ID" dirty="0"/>
              <a:t>Launch view of RapidMiner 6.2</a:t>
            </a:r>
            <a:br>
              <a:rPr lang="id-ID" altLang="id-ID" dirty="0"/>
            </a:br>
            <a:r>
              <a:rPr lang="id-ID" altLang="id-ID" dirty="0"/>
              <a:t>in </a:t>
            </a:r>
            <a:r>
              <a:rPr lang="id-ID" altLang="id-ID" b="1" dirty="0"/>
              <a:t>Home </a:t>
            </a:r>
            <a:r>
              <a:rPr lang="id-ID" altLang="id-ID" dirty="0"/>
              <a:t>Perspective</a:t>
            </a:r>
          </a:p>
        </p:txBody>
      </p:sp>
      <p:sp>
        <p:nvSpPr>
          <p:cNvPr id="7" name="Oval 6"/>
          <p:cNvSpPr/>
          <p:nvPr/>
        </p:nvSpPr>
        <p:spPr>
          <a:xfrm>
            <a:off x="7933469" y="2125078"/>
            <a:ext cx="684476" cy="84789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8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32" y="1472657"/>
            <a:ext cx="5132210" cy="40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3319142" y="429369"/>
            <a:ext cx="5638800" cy="1143000"/>
          </a:xfrm>
        </p:spPr>
        <p:txBody>
          <a:bodyPr/>
          <a:lstStyle/>
          <a:p>
            <a:r>
              <a:rPr lang="id-ID" altLang="id-ID" sz="4800" dirty="0" smtClean="0">
                <a:ea typeface="ＭＳ Ｐゴシック" pitchFamily="34" charset="-128"/>
              </a:rPr>
              <a:t>Design Perspective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990600" y="1981200"/>
            <a:ext cx="2704756" cy="4267200"/>
          </a:xfrm>
        </p:spPr>
        <p:txBody>
          <a:bodyPr/>
          <a:lstStyle/>
          <a:p>
            <a:pPr>
              <a:defRPr/>
            </a:pPr>
            <a:r>
              <a:rPr lang="id-ID" sz="1800" b="1" dirty="0"/>
              <a:t>Design Perspective</a:t>
            </a:r>
            <a:r>
              <a:rPr lang="id-ID" sz="1800" dirty="0"/>
              <a:t>: </a:t>
            </a:r>
            <a:br>
              <a:rPr lang="id-ID" sz="1800" dirty="0"/>
            </a:br>
            <a:r>
              <a:rPr lang="en-US" sz="1800" dirty="0"/>
              <a:t>This is the central </a:t>
            </a:r>
            <a:r>
              <a:rPr lang="en-US" sz="1800" dirty="0" err="1"/>
              <a:t>RapidMiner</a:t>
            </a:r>
            <a:r>
              <a:rPr lang="en-US" sz="1800" dirty="0"/>
              <a:t> Studio perspective where</a:t>
            </a:r>
            <a:r>
              <a:rPr lang="id-ID" sz="1800" dirty="0"/>
              <a:t> </a:t>
            </a:r>
            <a:r>
              <a:rPr lang="en-US" sz="1800" dirty="0"/>
              <a:t>all analysis processes are created, edited and managed.</a:t>
            </a:r>
            <a:endParaRPr lang="id-ID" sz="1800" dirty="0"/>
          </a:p>
          <a:p>
            <a:pPr>
              <a:defRPr/>
            </a:pPr>
            <a:endParaRPr lang="id-ID" sz="1800" dirty="0"/>
          </a:p>
          <a:p>
            <a:pPr marL="232425" indent="-232425">
              <a:defRPr/>
            </a:pPr>
            <a:r>
              <a:rPr lang="en-US" sz="1800" dirty="0"/>
              <a:t>It </a:t>
            </a:r>
            <a:r>
              <a:rPr lang="id-ID" sz="1800" dirty="0"/>
              <a:t>do</a:t>
            </a:r>
            <a:r>
              <a:rPr lang="en-US" sz="1800" dirty="0" err="1"/>
              <a:t>es</a:t>
            </a:r>
            <a:r>
              <a:rPr lang="en-US" sz="1800" dirty="0"/>
              <a:t> not only an almost comprehensive set of </a:t>
            </a:r>
            <a:r>
              <a:rPr lang="en-US" sz="1800" b="1" dirty="0"/>
              <a:t>operators</a:t>
            </a:r>
            <a:r>
              <a:rPr lang="en-US" sz="1800" dirty="0"/>
              <a:t>, but also</a:t>
            </a:r>
            <a:r>
              <a:rPr lang="id-ID" sz="1800" dirty="0"/>
              <a:t> </a:t>
            </a:r>
            <a:r>
              <a:rPr lang="en-US" sz="1800" b="1" dirty="0"/>
              <a:t>structures</a:t>
            </a:r>
            <a:r>
              <a:rPr lang="en-US" sz="1800" dirty="0"/>
              <a:t> that express the control </a:t>
            </a:r>
            <a:r>
              <a:rPr lang="en-US" sz="1800" dirty="0" err="1"/>
              <a:t>ow</a:t>
            </a:r>
            <a:r>
              <a:rPr lang="en-US" sz="1800" dirty="0"/>
              <a:t> of the process.</a:t>
            </a:r>
            <a:endParaRPr lang="id-ID" sz="1800" dirty="0"/>
          </a:p>
          <a:p>
            <a:pPr>
              <a:defRPr/>
            </a:pPr>
            <a:endParaRPr lang="id-ID" dirty="0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648732" y="5612793"/>
            <a:ext cx="2996198" cy="3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/>
          <a:p>
            <a:r>
              <a:rPr lang="id-ID" altLang="id-ID" sz="1600"/>
              <a:t>Design Perspective of RapidMiner</a:t>
            </a:r>
            <a:r>
              <a:rPr lang="en-US" altLang="id-ID" sz="1600"/>
              <a:t>.</a:t>
            </a:r>
            <a:endParaRPr lang="id-ID" altLang="id-ID" sz="1600"/>
          </a:p>
        </p:txBody>
      </p:sp>
      <p:sp>
        <p:nvSpPr>
          <p:cNvPr id="6" name="Rounded Rectangle 5"/>
          <p:cNvSpPr/>
          <p:nvPr/>
        </p:nvSpPr>
        <p:spPr>
          <a:xfrm>
            <a:off x="3746963" y="2015365"/>
            <a:ext cx="1223636" cy="14971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3746963" y="3810480"/>
            <a:ext cx="1223636" cy="146689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5564083" y="2622854"/>
            <a:ext cx="1804897" cy="13776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r>
              <a:rPr lang="id-ID" sz="1400">
                <a:solidFill>
                  <a:schemeClr val="tx1"/>
                </a:solidFill>
              </a:rPr>
              <a:t>Selecting views using “Show View” menu option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34306" y="2059991"/>
            <a:ext cx="1275243" cy="175048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970599" y="2622855"/>
            <a:ext cx="593484" cy="56862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70599" y="3512494"/>
            <a:ext cx="593484" cy="48800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368980" y="2761051"/>
            <a:ext cx="365326" cy="29654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6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>
                <a:ea typeface="ＭＳ Ｐゴシック" pitchFamily="34" charset="-128"/>
              </a:rPr>
              <a:t>Operators </a:t>
            </a:r>
            <a:r>
              <a:rPr lang="en-US" altLang="id-ID" sz="4000" dirty="0">
                <a:ea typeface="ＭＳ Ｐゴシック" pitchFamily="34" charset="-128"/>
              </a:rPr>
              <a:t>&amp;</a:t>
            </a:r>
            <a:r>
              <a:rPr lang="id-ID" altLang="id-ID" sz="4000" dirty="0" smtClean="0">
                <a:ea typeface="ＭＳ Ｐゴシック" pitchFamily="34" charset="-128"/>
              </a:rPr>
              <a:t> </a:t>
            </a:r>
            <a:r>
              <a:rPr lang="id-ID" altLang="id-ID" sz="4000" dirty="0">
                <a:ea typeface="ＭＳ Ｐゴシック" pitchFamily="34" charset="-128"/>
              </a:rPr>
              <a:t>Repositories View</a:t>
            </a:r>
          </a:p>
        </p:txBody>
      </p:sp>
      <p:sp>
        <p:nvSpPr>
          <p:cNvPr id="29700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5341189" cy="4267200"/>
          </a:xfrm>
        </p:spPr>
        <p:txBody>
          <a:bodyPr/>
          <a:lstStyle/>
          <a:p>
            <a:r>
              <a:rPr lang="en-US" altLang="id-ID" sz="1900" dirty="0" smtClean="0">
                <a:ea typeface="ＭＳ Ｐゴシック" pitchFamily="34" charset="-128"/>
              </a:rPr>
              <a:t>There are two very meaningful views in this </a:t>
            </a:r>
            <a:r>
              <a:rPr lang="id-ID" altLang="id-ID" sz="1900" dirty="0" smtClean="0">
                <a:ea typeface="ＭＳ Ｐゴシック" pitchFamily="34" charset="-128"/>
              </a:rPr>
              <a:t>Design </a:t>
            </a:r>
            <a:r>
              <a:rPr lang="en-US" altLang="id-ID" sz="1900" dirty="0" smtClean="0">
                <a:ea typeface="ＭＳ Ｐゴシック" pitchFamily="34" charset="-128"/>
              </a:rPr>
              <a:t>area</a:t>
            </a:r>
            <a:r>
              <a:rPr lang="id-ID" altLang="id-ID" sz="1900" dirty="0" smtClean="0">
                <a:ea typeface="ＭＳ Ｐゴシック" pitchFamily="34" charset="-128"/>
              </a:rPr>
              <a:t>:</a:t>
            </a:r>
            <a:endParaRPr lang="en-US" altLang="id-ID" sz="1900" dirty="0" smtClean="0">
              <a:ea typeface="ＭＳ Ｐゴシック" pitchFamily="34" charset="-128"/>
            </a:endParaRPr>
          </a:p>
          <a:p>
            <a:r>
              <a:rPr lang="id-ID" altLang="id-ID" sz="1900" b="1" dirty="0" smtClean="0">
                <a:ea typeface="ＭＳ Ｐゴシック" pitchFamily="34" charset="-128"/>
              </a:rPr>
              <a:t>Operators View </a:t>
            </a:r>
          </a:p>
          <a:p>
            <a:pPr marL="456498" lvl="1" indent="0">
              <a:buNone/>
            </a:pPr>
            <a:r>
              <a:rPr lang="en-US" altLang="id-ID" sz="1900" dirty="0" smtClean="0">
                <a:ea typeface="ＭＳ Ｐゴシック" pitchFamily="34" charset="-128"/>
              </a:rPr>
              <a:t>All work steps (operators) available in </a:t>
            </a:r>
            <a:r>
              <a:rPr lang="en-US" altLang="id-ID" sz="1900" dirty="0" err="1" smtClean="0">
                <a:ea typeface="ＭＳ Ｐゴシック" pitchFamily="34" charset="-128"/>
              </a:rPr>
              <a:t>RapidMiner</a:t>
            </a:r>
            <a:r>
              <a:rPr lang="en-US" altLang="id-ID" sz="1900" dirty="0" smtClean="0">
                <a:ea typeface="ＭＳ Ｐゴシック" pitchFamily="34" charset="-128"/>
              </a:rPr>
              <a:t> Studio are presented in groups</a:t>
            </a:r>
            <a:r>
              <a:rPr lang="id-ID" altLang="id-ID" sz="1900" dirty="0" smtClean="0">
                <a:ea typeface="ＭＳ Ｐゴシック" pitchFamily="34" charset="-128"/>
              </a:rPr>
              <a:t> </a:t>
            </a:r>
            <a:r>
              <a:rPr lang="en-US" altLang="id-ID" sz="1900" dirty="0" smtClean="0">
                <a:ea typeface="ＭＳ Ｐゴシック" pitchFamily="34" charset="-128"/>
              </a:rPr>
              <a:t>here and can therefore be included in the current process.</a:t>
            </a:r>
            <a:endParaRPr lang="id-ID" altLang="id-ID" sz="1900" b="1" dirty="0" smtClean="0">
              <a:ea typeface="ＭＳ Ｐゴシック" pitchFamily="34" charset="-128"/>
            </a:endParaRPr>
          </a:p>
          <a:p>
            <a:r>
              <a:rPr lang="id-ID" altLang="id-ID" sz="1900" b="1" dirty="0" smtClean="0">
                <a:ea typeface="ＭＳ Ｐゴシック" pitchFamily="34" charset="-128"/>
              </a:rPr>
              <a:t>Repositories View</a:t>
            </a:r>
          </a:p>
          <a:p>
            <a:pPr marL="456498" lvl="1" indent="0">
              <a:buNone/>
            </a:pPr>
            <a:r>
              <a:rPr lang="en-US" altLang="id-ID" sz="1900" dirty="0" smtClean="0">
                <a:ea typeface="ＭＳ Ｐゴシック" pitchFamily="34" charset="-128"/>
              </a:rPr>
              <a:t>The repository is a central component of </a:t>
            </a:r>
            <a:r>
              <a:rPr lang="en-US" altLang="id-ID" sz="1900" dirty="0" err="1" smtClean="0">
                <a:ea typeface="ＭＳ Ｐゴシック" pitchFamily="34" charset="-128"/>
              </a:rPr>
              <a:t>RapidMiner</a:t>
            </a:r>
            <a:r>
              <a:rPr lang="en-US" altLang="id-ID" sz="1900" dirty="0" smtClean="0">
                <a:ea typeface="ＭＳ Ｐゴシック" pitchFamily="34" charset="-128"/>
              </a:rPr>
              <a:t> Studio which was introduced in Version 5. It is used for the management and structuring of your analysis processes into projects and at the same time as both a source of data as well</a:t>
            </a:r>
            <a:r>
              <a:rPr lang="id-ID" altLang="id-ID" sz="1900" dirty="0" smtClean="0">
                <a:ea typeface="ＭＳ Ｐゴシック" pitchFamily="34" charset="-128"/>
              </a:rPr>
              <a:t> </a:t>
            </a:r>
            <a:r>
              <a:rPr lang="en-US" altLang="id-ID" sz="1900" dirty="0" smtClean="0">
                <a:ea typeface="ＭＳ Ｐゴシック" pitchFamily="34" charset="-128"/>
              </a:rPr>
              <a:t>as of the associated meta data.</a:t>
            </a:r>
            <a:endParaRPr lang="id-ID" altLang="id-ID" sz="1900" dirty="0" smtClean="0">
              <a:ea typeface="ＭＳ Ｐゴシック" pitchFamily="34" charset="-128"/>
            </a:endParaRPr>
          </a:p>
        </p:txBody>
      </p:sp>
      <p:pic>
        <p:nvPicPr>
          <p:cNvPr id="2969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45" y="2162967"/>
            <a:ext cx="2175655" cy="40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667380" y="2539247"/>
            <a:ext cx="1514267" cy="14971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6667380" y="4440714"/>
            <a:ext cx="1514267" cy="146833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43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Process View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3184585" cy="4267200"/>
          </a:xfrm>
        </p:spPr>
        <p:txBody>
          <a:bodyPr/>
          <a:lstStyle/>
          <a:p>
            <a:r>
              <a:rPr lang="id-ID" altLang="id-ID" sz="1800" dirty="0" smtClean="0">
                <a:ea typeface="ＭＳ Ｐゴシック" pitchFamily="34" charset="-128"/>
              </a:rPr>
              <a:t>In RapidMiner, </a:t>
            </a:r>
            <a:r>
              <a:rPr lang="en-US" altLang="id-ID" sz="1800" dirty="0" smtClean="0">
                <a:ea typeface="ＭＳ Ｐゴシック" pitchFamily="34" charset="-128"/>
              </a:rPr>
              <a:t>process components are called </a:t>
            </a:r>
            <a:r>
              <a:rPr lang="en-US" altLang="id-ID" sz="1800" b="1" dirty="0" smtClean="0">
                <a:ea typeface="ＭＳ Ｐゴシック" pitchFamily="34" charset="-128"/>
              </a:rPr>
              <a:t>operators</a:t>
            </a:r>
            <a:r>
              <a:rPr lang="en-US" altLang="id-ID" sz="1800" dirty="0" smtClean="0">
                <a:ea typeface="ＭＳ Ｐゴシック" pitchFamily="34" charset="-128"/>
              </a:rPr>
              <a:t>. </a:t>
            </a:r>
            <a:endParaRPr lang="id-ID" altLang="id-ID" sz="1800" dirty="0" smtClean="0">
              <a:ea typeface="ＭＳ Ｐゴシック" pitchFamily="34" charset="-128"/>
            </a:endParaRPr>
          </a:p>
          <a:p>
            <a:r>
              <a:rPr lang="en-US" altLang="id-ID" sz="1800" dirty="0" smtClean="0">
                <a:ea typeface="ＭＳ Ｐゴシック" pitchFamily="34" charset="-128"/>
              </a:rPr>
              <a:t>An operator is </a:t>
            </a:r>
            <a:r>
              <a:rPr lang="en-US" altLang="id-ID" sz="1800" dirty="0" err="1" smtClean="0">
                <a:ea typeface="ＭＳ Ｐゴシック" pitchFamily="34" charset="-128"/>
              </a:rPr>
              <a:t>dened</a:t>
            </a:r>
            <a:r>
              <a:rPr lang="en-US" altLang="id-ID" sz="1800" dirty="0" smtClean="0">
                <a:ea typeface="ＭＳ Ｐゴシック" pitchFamily="34" charset="-128"/>
              </a:rPr>
              <a:t> by several</a:t>
            </a:r>
            <a:r>
              <a:rPr lang="id-ID" altLang="id-ID" sz="1800" dirty="0" smtClean="0">
                <a:ea typeface="ＭＳ Ｐゴシック" pitchFamily="34" charset="-128"/>
              </a:rPr>
              <a:t> things:</a:t>
            </a:r>
          </a:p>
          <a:p>
            <a:pPr marL="385518" lvl="1"/>
            <a:r>
              <a:rPr lang="en-US" altLang="id-ID" sz="1600" dirty="0" smtClean="0">
                <a:ea typeface="ＭＳ Ｐゴシック" pitchFamily="34" charset="-128"/>
              </a:rPr>
              <a:t>The description of the expected inputs,</a:t>
            </a:r>
          </a:p>
          <a:p>
            <a:pPr marL="385518" lvl="1"/>
            <a:r>
              <a:rPr lang="en-US" altLang="id-ID" sz="1600" dirty="0" smtClean="0">
                <a:ea typeface="ＭＳ Ｐゴシック" pitchFamily="34" charset="-128"/>
              </a:rPr>
              <a:t>The description of the supplied outputs,</a:t>
            </a:r>
          </a:p>
          <a:p>
            <a:pPr marL="385518" lvl="1"/>
            <a:r>
              <a:rPr lang="en-US" altLang="id-ID" sz="1600" dirty="0" smtClean="0">
                <a:ea typeface="ＭＳ Ｐゴシック" pitchFamily="34" charset="-128"/>
              </a:rPr>
              <a:t>The action performed by the operator on the inputs, which ultimately leads</a:t>
            </a:r>
            <a:r>
              <a:rPr lang="id-ID" altLang="id-ID" sz="1600" dirty="0" smtClean="0">
                <a:ea typeface="ＭＳ Ｐゴシック" pitchFamily="34" charset="-128"/>
              </a:rPr>
              <a:t> </a:t>
            </a:r>
            <a:r>
              <a:rPr lang="en-US" altLang="id-ID" sz="1600" dirty="0" smtClean="0">
                <a:ea typeface="ＭＳ Ｐゴシック" pitchFamily="34" charset="-128"/>
              </a:rPr>
              <a:t>to the supply of the outputs,</a:t>
            </a:r>
          </a:p>
          <a:p>
            <a:pPr marL="385518" lvl="1"/>
            <a:r>
              <a:rPr lang="en-US" altLang="id-ID" sz="1600" dirty="0" smtClean="0">
                <a:ea typeface="ＭＳ Ｐゴシック" pitchFamily="34" charset="-128"/>
              </a:rPr>
              <a:t>A number of parameters which can control the action performed.</a:t>
            </a:r>
            <a:endParaRPr lang="id-ID" altLang="id-ID" sz="1600" dirty="0" smtClean="0">
              <a:ea typeface="ＭＳ Ｐゴシック" pitchFamily="34" charset="-128"/>
            </a:endParaRPr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85" y="2168725"/>
            <a:ext cx="4816415" cy="40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145330" y="2982597"/>
            <a:ext cx="2979643" cy="2264406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r>
              <a:rPr lang="id-ID" sz="2100" b="1">
                <a:solidFill>
                  <a:schemeClr val="tx1"/>
                </a:solidFill>
              </a:rPr>
              <a:t>PROCESS VIEW</a:t>
            </a:r>
          </a:p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7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Operator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4823604" cy="4267200"/>
          </a:xfrm>
        </p:spPr>
        <p:txBody>
          <a:bodyPr/>
          <a:lstStyle/>
          <a:p>
            <a:r>
              <a:rPr lang="en-US" altLang="id-ID" sz="2000" dirty="0" smtClean="0">
                <a:ea typeface="ＭＳ Ｐゴシック" pitchFamily="34" charset="-128"/>
              </a:rPr>
              <a:t>An </a:t>
            </a:r>
            <a:r>
              <a:rPr lang="en-US" altLang="id-ID" sz="2000" b="1" dirty="0" smtClean="0">
                <a:ea typeface="ＭＳ Ｐゴシック" pitchFamily="34" charset="-128"/>
              </a:rPr>
              <a:t>operator </a:t>
            </a:r>
            <a:r>
              <a:rPr lang="en-US" altLang="id-ID" sz="2000" dirty="0" smtClean="0">
                <a:ea typeface="ＭＳ Ｐゴシック" pitchFamily="34" charset="-128"/>
              </a:rPr>
              <a:t>is an atomic piece of functionality (which in fact is a chunk of encapsulated code) performing a certain task. </a:t>
            </a:r>
            <a:endParaRPr lang="id-ID" altLang="id-ID" sz="2000" dirty="0" smtClean="0">
              <a:ea typeface="ＭＳ Ｐゴシック" pitchFamily="34" charset="-128"/>
            </a:endParaRPr>
          </a:p>
          <a:p>
            <a:pPr lvl="4"/>
            <a:endParaRPr lang="id-ID" altLang="id-ID" sz="1400" dirty="0" smtClean="0">
              <a:ea typeface="ＭＳ Ｐゴシック" pitchFamily="34" charset="-128"/>
            </a:endParaRPr>
          </a:p>
          <a:p>
            <a:r>
              <a:rPr lang="id-ID" altLang="id-ID" sz="2000" dirty="0" smtClean="0">
                <a:ea typeface="ＭＳ Ｐゴシック" pitchFamily="34" charset="-128"/>
              </a:rPr>
              <a:t>The </a:t>
            </a:r>
            <a:r>
              <a:rPr lang="en-US" altLang="id-ID" sz="2000" dirty="0" smtClean="0">
                <a:ea typeface="ＭＳ Ｐゴシック" pitchFamily="34" charset="-128"/>
              </a:rPr>
              <a:t>data mining task</a:t>
            </a:r>
            <a:r>
              <a:rPr lang="id-ID" altLang="id-ID" sz="2000" dirty="0" smtClean="0">
                <a:ea typeface="ＭＳ Ｐゴシック" pitchFamily="34" charset="-128"/>
              </a:rPr>
              <a:t>s</a:t>
            </a:r>
            <a:r>
              <a:rPr lang="en-US" altLang="id-ID" sz="2000" dirty="0" smtClean="0">
                <a:ea typeface="ＭＳ Ｐゴシック" pitchFamily="34" charset="-128"/>
              </a:rPr>
              <a:t>: </a:t>
            </a:r>
            <a:endParaRPr lang="id-ID" altLang="id-ID" sz="2000" dirty="0" smtClean="0">
              <a:ea typeface="ＭＳ Ｐゴシック" pitchFamily="34" charset="-128"/>
            </a:endParaRPr>
          </a:p>
          <a:p>
            <a:pPr lvl="1"/>
            <a:r>
              <a:rPr lang="en-US" altLang="id-ID" sz="1800" dirty="0" smtClean="0">
                <a:ea typeface="ＭＳ Ｐゴシック" pitchFamily="34" charset="-128"/>
              </a:rPr>
              <a:t>importing a data set into the </a:t>
            </a:r>
            <a:r>
              <a:rPr lang="en-US" altLang="id-ID" sz="1800" dirty="0" err="1" smtClean="0">
                <a:ea typeface="ＭＳ Ｐゴシック" pitchFamily="34" charset="-128"/>
              </a:rPr>
              <a:t>RapidMiner</a:t>
            </a:r>
            <a:r>
              <a:rPr lang="en-US" altLang="id-ID" sz="1800" dirty="0" smtClean="0">
                <a:ea typeface="ＭＳ Ｐゴシック" pitchFamily="34" charset="-128"/>
              </a:rPr>
              <a:t> repository, </a:t>
            </a:r>
            <a:endParaRPr lang="id-ID" altLang="id-ID" sz="1800" dirty="0" smtClean="0">
              <a:ea typeface="ＭＳ Ｐゴシック" pitchFamily="34" charset="-128"/>
            </a:endParaRPr>
          </a:p>
          <a:p>
            <a:pPr lvl="1"/>
            <a:r>
              <a:rPr lang="en-US" altLang="id-ID" sz="1800" dirty="0" smtClean="0">
                <a:ea typeface="ＭＳ Ｐゴシック" pitchFamily="34" charset="-128"/>
              </a:rPr>
              <a:t>cleaning it by getting rid of spurious examples, </a:t>
            </a:r>
            <a:endParaRPr lang="id-ID" altLang="id-ID" sz="1800" dirty="0" smtClean="0">
              <a:ea typeface="ＭＳ Ｐゴシック" pitchFamily="34" charset="-128"/>
            </a:endParaRPr>
          </a:p>
          <a:p>
            <a:pPr lvl="1"/>
            <a:r>
              <a:rPr lang="en-US" altLang="id-ID" sz="1800" dirty="0" smtClean="0">
                <a:ea typeface="ＭＳ Ｐゴシック" pitchFamily="34" charset="-128"/>
              </a:rPr>
              <a:t>reducing the number of attributes by using feature selection techniques, </a:t>
            </a:r>
            <a:endParaRPr lang="id-ID" altLang="id-ID" sz="1800" dirty="0" smtClean="0">
              <a:ea typeface="ＭＳ Ｐゴシック" pitchFamily="34" charset="-128"/>
            </a:endParaRPr>
          </a:p>
          <a:p>
            <a:pPr lvl="1"/>
            <a:r>
              <a:rPr lang="en-US" altLang="id-ID" sz="1800" dirty="0" smtClean="0">
                <a:ea typeface="ＭＳ Ｐゴシック" pitchFamily="34" charset="-128"/>
              </a:rPr>
              <a:t>building predictive models, </a:t>
            </a:r>
            <a:r>
              <a:rPr lang="id-ID" altLang="id-ID" sz="1800" dirty="0" smtClean="0">
                <a:ea typeface="ＭＳ Ｐゴシック" pitchFamily="34" charset="-128"/>
              </a:rPr>
              <a:t/>
            </a:r>
            <a:br>
              <a:rPr lang="id-ID" altLang="id-ID" sz="1800" dirty="0" smtClean="0">
                <a:ea typeface="ＭＳ Ｐゴシック" pitchFamily="34" charset="-128"/>
              </a:rPr>
            </a:br>
            <a:r>
              <a:rPr lang="en-US" altLang="id-ID" sz="1800" dirty="0" smtClean="0">
                <a:ea typeface="ＭＳ Ｐゴシック" pitchFamily="34" charset="-128"/>
              </a:rPr>
              <a:t>or scoring new data sets using models built earlier.</a:t>
            </a:r>
            <a:endParaRPr lang="id-ID" altLang="id-ID" sz="1800" dirty="0" smtClean="0">
              <a:ea typeface="ＭＳ Ｐゴシック" pitchFamily="34" charset="-128"/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30" y="2332434"/>
            <a:ext cx="1878235" cy="133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17" y="3790343"/>
            <a:ext cx="1860579" cy="157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6084230" y="5428787"/>
            <a:ext cx="2489374" cy="8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/>
          <a:p>
            <a:r>
              <a:rPr lang="en-US" altLang="id-ID" sz="1200" dirty="0">
                <a:latin typeface="CMR10"/>
              </a:rPr>
              <a:t>An operator can be connected via its input ports (left) and output</a:t>
            </a:r>
            <a:r>
              <a:rPr lang="id-ID" altLang="id-ID" sz="1200" dirty="0">
                <a:latin typeface="CMR10"/>
              </a:rPr>
              <a:t> ports (right). Below: status indicator of operators</a:t>
            </a:r>
            <a:endParaRPr lang="id-ID" altLang="id-ID" sz="1200" dirty="0"/>
          </a:p>
        </p:txBody>
      </p:sp>
    </p:spTree>
    <p:extLst>
      <p:ext uri="{BB962C8B-B14F-4D97-AF65-F5344CB8AC3E}">
        <p14:creationId xmlns:p14="http://schemas.microsoft.com/office/powerpoint/2010/main" val="31941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G</a:t>
            </a:r>
            <a:r>
              <a:rPr lang="en-US" altLang="id-ID" sz="4000" dirty="0" err="1" smtClean="0">
                <a:ea typeface="ＭＳ Ｐゴシック" pitchFamily="34" charset="-128"/>
              </a:rPr>
              <a:t>roups</a:t>
            </a:r>
            <a:r>
              <a:rPr lang="en-US" altLang="id-ID" sz="4000" dirty="0" smtClean="0">
                <a:ea typeface="ＭＳ Ｐゴシック" pitchFamily="34" charset="-128"/>
              </a:rPr>
              <a:t> of operators</a:t>
            </a:r>
            <a:endParaRPr lang="id-ID" altLang="id-ID" sz="4000" dirty="0" smtClean="0">
              <a:ea typeface="ＭＳ Ｐゴシック" pitchFamily="34" charset="-128"/>
            </a:endParaRP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990600" y="1905000"/>
            <a:ext cx="4114800" cy="4267200"/>
          </a:xfrm>
        </p:spPr>
        <p:txBody>
          <a:bodyPr/>
          <a:lstStyle/>
          <a:p>
            <a:r>
              <a:rPr lang="id-ID" altLang="id-ID" sz="2000" dirty="0" smtClean="0">
                <a:ea typeface="ＭＳ Ｐゴシック" pitchFamily="34" charset="-128"/>
              </a:rPr>
              <a:t>G</a:t>
            </a:r>
            <a:r>
              <a:rPr lang="en-US" altLang="id-ID" sz="2000" dirty="0" err="1" smtClean="0">
                <a:ea typeface="ＭＳ Ｐゴシック" pitchFamily="34" charset="-128"/>
              </a:rPr>
              <a:t>roups</a:t>
            </a:r>
            <a:r>
              <a:rPr lang="en-US" altLang="id-ID" sz="2000" dirty="0" smtClean="0">
                <a:ea typeface="ＭＳ Ｐゴシック" pitchFamily="34" charset="-128"/>
              </a:rPr>
              <a:t> of operators in the</a:t>
            </a:r>
            <a:r>
              <a:rPr lang="id-ID" altLang="id-ID" sz="2000" dirty="0" smtClean="0">
                <a:ea typeface="ＭＳ Ｐゴシック" pitchFamily="34" charset="-128"/>
              </a:rPr>
              <a:t> tree structure.</a:t>
            </a:r>
          </a:p>
          <a:p>
            <a:r>
              <a:rPr lang="en-US" altLang="id-ID" sz="2000" b="1" dirty="0" smtClean="0">
                <a:ea typeface="ＭＳ Ｐゴシック" pitchFamily="34" charset="-128"/>
              </a:rPr>
              <a:t>Process Control</a:t>
            </a:r>
            <a:r>
              <a:rPr lang="en-US" altLang="id-ID" sz="2000" dirty="0" smtClean="0">
                <a:ea typeface="ＭＳ Ｐゴシック" pitchFamily="34" charset="-128"/>
              </a:rPr>
              <a:t>: Operators such as loops or conditional branches which can</a:t>
            </a:r>
            <a:r>
              <a:rPr lang="id-ID" altLang="id-ID" sz="2000" dirty="0" smtClean="0">
                <a:ea typeface="ＭＳ Ｐゴシック" pitchFamily="34" charset="-128"/>
              </a:rPr>
              <a:t> control the process ow.</a:t>
            </a:r>
          </a:p>
          <a:p>
            <a:r>
              <a:rPr lang="en-US" altLang="id-ID" sz="2000" b="1" dirty="0" smtClean="0">
                <a:ea typeface="ＭＳ Ｐゴシック" pitchFamily="34" charset="-128"/>
              </a:rPr>
              <a:t>Utility</a:t>
            </a:r>
            <a:r>
              <a:rPr lang="en-US" altLang="id-ID" sz="2000" dirty="0" smtClean="0">
                <a:ea typeface="ＭＳ Ｐゴシック" pitchFamily="34" charset="-128"/>
              </a:rPr>
              <a:t>: Auxiliary operators which, alongside the </a:t>
            </a:r>
            <a:r>
              <a:rPr lang="en-US" altLang="id-ID" sz="2000" dirty="0" err="1" smtClean="0">
                <a:ea typeface="ＭＳ Ｐゴシック" pitchFamily="34" charset="-128"/>
              </a:rPr>
              <a:t>operator"Subprocess</a:t>
            </a:r>
            <a:r>
              <a:rPr lang="en-US" altLang="id-ID" sz="2000" dirty="0" smtClean="0">
                <a:ea typeface="ＭＳ Ｐゴシック" pitchFamily="34" charset="-128"/>
              </a:rPr>
              <a:t>" for grouping </a:t>
            </a:r>
            <a:r>
              <a:rPr lang="en-US" altLang="id-ID" sz="2000" dirty="0" err="1" smtClean="0">
                <a:ea typeface="ＭＳ Ｐゴシック" pitchFamily="34" charset="-128"/>
              </a:rPr>
              <a:t>subprocesses</a:t>
            </a:r>
            <a:r>
              <a:rPr lang="en-US" altLang="id-ID" sz="2000" dirty="0" smtClean="0">
                <a:ea typeface="ＭＳ Ｐゴシック" pitchFamily="34" charset="-128"/>
              </a:rPr>
              <a:t>, also contain the important macro-operators as well as the</a:t>
            </a:r>
            <a:r>
              <a:rPr lang="id-ID" altLang="id-ID" sz="2000" dirty="0" smtClean="0">
                <a:ea typeface="ＭＳ Ｐゴシック" pitchFamily="34" charset="-128"/>
              </a:rPr>
              <a:t> operators for logging.</a:t>
            </a:r>
          </a:p>
          <a:p>
            <a:r>
              <a:rPr lang="en-US" altLang="id-ID" sz="2000" b="1" dirty="0" smtClean="0">
                <a:ea typeface="ＭＳ Ｐゴシック" pitchFamily="34" charset="-128"/>
              </a:rPr>
              <a:t>Repository Access</a:t>
            </a:r>
            <a:r>
              <a:rPr lang="en-US" altLang="id-ID" sz="2000" dirty="0" smtClean="0">
                <a:ea typeface="ＭＳ Ｐゴシック" pitchFamily="34" charset="-128"/>
              </a:rPr>
              <a:t>: Contains operators for read and write access in repositories.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830238"/>
            <a:ext cx="4038600" cy="4694238"/>
          </a:xfrm>
        </p:spPr>
        <p:txBody>
          <a:bodyPr/>
          <a:lstStyle/>
          <a:p>
            <a:r>
              <a:rPr lang="en-US" altLang="id-ID" sz="2400" b="1" dirty="0" smtClean="0">
                <a:ea typeface="ＭＳ Ｐゴシック" pitchFamily="34" charset="-128"/>
              </a:rPr>
              <a:t>Import</a:t>
            </a:r>
            <a:r>
              <a:rPr lang="en-US" altLang="id-ID" sz="2400" dirty="0" smtClean="0">
                <a:ea typeface="ＭＳ Ｐゴシック" pitchFamily="34" charset="-128"/>
              </a:rPr>
              <a:t>: Contains a large number of operators in order to read data and objects</a:t>
            </a:r>
            <a:r>
              <a:rPr lang="id-ID" altLang="id-ID" sz="2400" dirty="0" smtClean="0">
                <a:ea typeface="ＭＳ Ｐゴシック" pitchFamily="34" charset="-128"/>
              </a:rPr>
              <a:t> from external formats such as les, databases etc.</a:t>
            </a:r>
          </a:p>
          <a:p>
            <a:r>
              <a:rPr lang="en-US" altLang="id-ID" sz="2400" b="1" dirty="0" smtClean="0">
                <a:ea typeface="ＭＳ Ｐゴシック" pitchFamily="34" charset="-128"/>
              </a:rPr>
              <a:t>Export</a:t>
            </a:r>
            <a:r>
              <a:rPr lang="en-US" altLang="id-ID" sz="2400" dirty="0" smtClean="0">
                <a:ea typeface="ＭＳ Ｐゴシック" pitchFamily="34" charset="-128"/>
              </a:rPr>
              <a:t>: Contains a large number of operators for writing data and objects into</a:t>
            </a:r>
            <a:r>
              <a:rPr lang="id-ID" altLang="id-ID" sz="2400" dirty="0" smtClean="0">
                <a:ea typeface="ＭＳ Ｐゴシック" pitchFamily="34" charset="-128"/>
              </a:rPr>
              <a:t> </a:t>
            </a:r>
            <a:r>
              <a:rPr lang="fr-FR" altLang="id-ID" sz="2400" dirty="0" err="1" smtClean="0">
                <a:ea typeface="ＭＳ Ｐゴシック" pitchFamily="34" charset="-128"/>
              </a:rPr>
              <a:t>external</a:t>
            </a:r>
            <a:r>
              <a:rPr lang="fr-FR" altLang="id-ID" sz="2400" dirty="0" smtClean="0">
                <a:ea typeface="ＭＳ Ｐゴシック" pitchFamily="34" charset="-128"/>
              </a:rPr>
              <a:t> formats </a:t>
            </a:r>
            <a:r>
              <a:rPr lang="fr-FR" altLang="id-ID" sz="2400" dirty="0" err="1" smtClean="0">
                <a:ea typeface="ＭＳ Ｐゴシック" pitchFamily="34" charset="-128"/>
              </a:rPr>
              <a:t>such</a:t>
            </a:r>
            <a:r>
              <a:rPr lang="fr-FR" altLang="id-ID" sz="2400" dirty="0" smtClean="0">
                <a:ea typeface="ＭＳ Ｐゴシック" pitchFamily="34" charset="-128"/>
              </a:rPr>
              <a:t> as les, </a:t>
            </a:r>
            <a:r>
              <a:rPr lang="fr-FR" altLang="id-ID" sz="2400" dirty="0" err="1" smtClean="0">
                <a:ea typeface="ＭＳ Ｐゴシック" pitchFamily="34" charset="-128"/>
              </a:rPr>
              <a:t>databases</a:t>
            </a:r>
            <a:r>
              <a:rPr lang="fr-FR" altLang="id-ID" sz="2400" dirty="0" smtClean="0">
                <a:ea typeface="ＭＳ Ｐゴシック" pitchFamily="34" charset="-128"/>
              </a:rPr>
              <a:t> etc.</a:t>
            </a:r>
            <a:endParaRPr lang="id-ID" altLang="id-ID" sz="2400" dirty="0" smtClean="0">
              <a:ea typeface="ＭＳ Ｐゴシック" pitchFamily="34" charset="-128"/>
            </a:endParaRPr>
          </a:p>
          <a:p>
            <a:endParaRPr lang="id-ID" altLang="id-ID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13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Process</a:t>
            </a:r>
          </a:p>
        </p:txBody>
      </p:sp>
      <p:sp>
        <p:nvSpPr>
          <p:cNvPr id="33795" name="Content Placeholder 1"/>
          <p:cNvSpPr>
            <a:spLocks noGrp="1"/>
          </p:cNvSpPr>
          <p:nvPr>
            <p:ph idx="1"/>
          </p:nvPr>
        </p:nvSpPr>
        <p:spPr>
          <a:xfrm>
            <a:off x="922141" y="2232255"/>
            <a:ext cx="8221859" cy="5258664"/>
          </a:xfrm>
        </p:spPr>
        <p:txBody>
          <a:bodyPr/>
          <a:lstStyle/>
          <a:p>
            <a:r>
              <a:rPr lang="en-US" altLang="id-ID" sz="2100" dirty="0">
                <a:ea typeface="ＭＳ Ｐゴシック" pitchFamily="34" charset="-128"/>
              </a:rPr>
              <a:t>All data mining and predictive analytics problem solving require a series of calculations and logical operations</a:t>
            </a:r>
            <a:r>
              <a:rPr lang="id-ID" altLang="id-ID" sz="2100" dirty="0">
                <a:ea typeface="ＭＳ Ｐゴシック" pitchFamily="34" charset="-128"/>
              </a:rPr>
              <a:t>, therefore a </a:t>
            </a:r>
            <a:r>
              <a:rPr lang="en-US" altLang="id-ID" sz="2100" dirty="0">
                <a:ea typeface="ＭＳ Ｐゴシック" pitchFamily="34" charset="-128"/>
              </a:rPr>
              <a:t>single operator by itself cannot perform data mining. </a:t>
            </a:r>
            <a:endParaRPr lang="id-ID" altLang="id-ID" sz="2100" dirty="0">
              <a:ea typeface="ＭＳ Ｐゴシック" pitchFamily="34" charset="-128"/>
            </a:endParaRPr>
          </a:p>
          <a:p>
            <a:r>
              <a:rPr lang="en-US" altLang="id-ID" sz="2100" dirty="0">
                <a:ea typeface="ＭＳ Ｐゴシック" pitchFamily="34" charset="-128"/>
              </a:rPr>
              <a:t>All of these steps can be accomplished by connecting a number of different operators, each uniquely customized for a specific task as we saw earlier.</a:t>
            </a:r>
          </a:p>
          <a:p>
            <a:r>
              <a:rPr lang="en-US" altLang="id-ID" sz="2100" dirty="0">
                <a:ea typeface="ＭＳ Ｐゴシック" pitchFamily="34" charset="-128"/>
              </a:rPr>
              <a:t>There is typically a certain flow to these problems: </a:t>
            </a:r>
            <a:endParaRPr lang="id-ID" altLang="id-ID" sz="2100" dirty="0">
              <a:ea typeface="ＭＳ Ｐゴシック" pitchFamily="34" charset="-128"/>
            </a:endParaRPr>
          </a:p>
          <a:p>
            <a:pPr lvl="1"/>
            <a:r>
              <a:rPr lang="en-US" altLang="id-ID" sz="1800" dirty="0">
                <a:ea typeface="ＭＳ Ｐゴシック" pitchFamily="34" charset="-128"/>
              </a:rPr>
              <a:t>import data, </a:t>
            </a:r>
            <a:endParaRPr lang="id-ID" altLang="id-ID" sz="1800" dirty="0">
              <a:ea typeface="ＭＳ Ｐゴシック" pitchFamily="34" charset="-128"/>
            </a:endParaRPr>
          </a:p>
          <a:p>
            <a:pPr lvl="1"/>
            <a:r>
              <a:rPr lang="en-US" altLang="id-ID" sz="1800" dirty="0">
                <a:ea typeface="ＭＳ Ｐゴシック" pitchFamily="34" charset="-128"/>
              </a:rPr>
              <a:t>clean and prepare data, </a:t>
            </a:r>
            <a:endParaRPr lang="id-ID" altLang="id-ID" sz="1800" dirty="0">
              <a:ea typeface="ＭＳ Ｐゴシック" pitchFamily="34" charset="-128"/>
            </a:endParaRPr>
          </a:p>
          <a:p>
            <a:pPr lvl="1"/>
            <a:r>
              <a:rPr lang="en-US" altLang="id-ID" sz="1800" dirty="0">
                <a:ea typeface="ＭＳ Ｐゴシック" pitchFamily="34" charset="-128"/>
              </a:rPr>
              <a:t>train a model to learn the data, </a:t>
            </a:r>
            <a:endParaRPr lang="id-ID" altLang="id-ID" sz="1800" dirty="0">
              <a:ea typeface="ＭＳ Ｐゴシック" pitchFamily="34" charset="-128"/>
            </a:endParaRPr>
          </a:p>
          <a:p>
            <a:pPr lvl="1"/>
            <a:r>
              <a:rPr lang="en-US" altLang="id-ID" sz="1800" dirty="0">
                <a:ea typeface="ＭＳ Ｐゴシック" pitchFamily="34" charset="-128"/>
              </a:rPr>
              <a:t>validate the model and rank its performance, then </a:t>
            </a:r>
            <a:r>
              <a:rPr lang="id-ID" altLang="id-ID" sz="1800" dirty="0">
                <a:ea typeface="ＭＳ Ｐゴシック" pitchFamily="34" charset="-128"/>
              </a:rPr>
              <a:t/>
            </a:r>
            <a:br>
              <a:rPr lang="id-ID" altLang="id-ID" sz="1800" dirty="0">
                <a:ea typeface="ＭＳ Ｐゴシック" pitchFamily="34" charset="-128"/>
              </a:rPr>
            </a:br>
            <a:r>
              <a:rPr lang="en-US" altLang="id-ID" sz="1800" dirty="0">
                <a:ea typeface="ＭＳ Ｐゴシック" pitchFamily="34" charset="-128"/>
              </a:rPr>
              <a:t>finally apply the model to score new and unseen data.</a:t>
            </a:r>
            <a:endParaRPr lang="id-ID" altLang="id-ID" sz="1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38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4"/>
          <p:cNvSpPr>
            <a:spLocks noGrp="1"/>
          </p:cNvSpPr>
          <p:nvPr>
            <p:ph type="title"/>
          </p:nvPr>
        </p:nvSpPr>
        <p:spPr>
          <a:xfrm>
            <a:off x="3047524" y="418909"/>
            <a:ext cx="5638800" cy="1143000"/>
          </a:xfrm>
        </p:spPr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Process (2)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4070700" cy="4661140"/>
          </a:xfrm>
        </p:spPr>
        <p:txBody>
          <a:bodyPr/>
          <a:lstStyle/>
          <a:p>
            <a:r>
              <a:rPr lang="en-US" altLang="id-ID" sz="2400" dirty="0" smtClean="0">
                <a:ea typeface="ＭＳ Ｐゴシック" pitchFamily="34" charset="-128"/>
              </a:rPr>
              <a:t>An analysis process consisting of several operators.</a:t>
            </a:r>
            <a:endParaRPr lang="id-ID" altLang="id-ID" sz="1100" dirty="0">
              <a:ea typeface="ＭＳ Ｐゴシック" pitchFamily="34" charset="-128"/>
            </a:endParaRPr>
          </a:p>
          <a:p>
            <a:r>
              <a:rPr lang="en-US" altLang="id-ID" sz="2400" dirty="0" smtClean="0">
                <a:ea typeface="ＭＳ Ｐゴシック" pitchFamily="34" charset="-128"/>
              </a:rPr>
              <a:t>You can insert new operators into the process in </a:t>
            </a:r>
            <a:r>
              <a:rPr lang="en-US" altLang="id-ID" sz="2400" dirty="0" err="1" smtClean="0">
                <a:ea typeface="ＭＳ Ｐゴシック" pitchFamily="34" charset="-128"/>
              </a:rPr>
              <a:t>dierent</a:t>
            </a:r>
            <a:r>
              <a:rPr lang="en-US" altLang="id-ID" sz="2400" dirty="0" smtClean="0">
                <a:ea typeface="ＭＳ Ｐゴシック" pitchFamily="34" charset="-128"/>
              </a:rPr>
              <a:t> ways</a:t>
            </a:r>
            <a:r>
              <a:rPr lang="id-ID" altLang="id-ID" sz="2400" dirty="0" smtClean="0">
                <a:ea typeface="ＭＳ Ｐゴシック" pitchFamily="34" charset="-128"/>
              </a:rPr>
              <a:t>, e.g.: </a:t>
            </a:r>
            <a:r>
              <a:rPr lang="en-US" altLang="id-ID" sz="2400" dirty="0" smtClean="0">
                <a:ea typeface="ＭＳ Ｐゴシック" pitchFamily="34" charset="-128"/>
              </a:rPr>
              <a:t> Via </a:t>
            </a:r>
            <a:r>
              <a:rPr lang="en-US" altLang="id-ID" sz="2400" i="1" dirty="0" smtClean="0">
                <a:ea typeface="ＭＳ Ｐゴシック" pitchFamily="34" charset="-128"/>
              </a:rPr>
              <a:t>drag</a:t>
            </a:r>
            <a:r>
              <a:rPr lang="id-ID" altLang="id-ID" sz="2400" i="1" dirty="0" smtClean="0">
                <a:ea typeface="ＭＳ Ｐゴシック" pitchFamily="34" charset="-128"/>
              </a:rPr>
              <a:t> </a:t>
            </a:r>
            <a:r>
              <a:rPr lang="en-US" altLang="id-ID" sz="2400" i="1" dirty="0" smtClean="0">
                <a:ea typeface="ＭＳ Ｐゴシック" pitchFamily="34" charset="-128"/>
              </a:rPr>
              <a:t>&amp;</a:t>
            </a:r>
            <a:r>
              <a:rPr lang="id-ID" altLang="id-ID" sz="2400" i="1" dirty="0" smtClean="0">
                <a:ea typeface="ＭＳ Ｐゴシック" pitchFamily="34" charset="-128"/>
              </a:rPr>
              <a:t> </a:t>
            </a:r>
            <a:r>
              <a:rPr lang="en-US" altLang="id-ID" sz="2400" i="1" dirty="0" smtClean="0">
                <a:ea typeface="ＭＳ Ｐゴシック" pitchFamily="34" charset="-128"/>
              </a:rPr>
              <a:t>drop </a:t>
            </a:r>
            <a:r>
              <a:rPr lang="en-US" altLang="id-ID" sz="2400" dirty="0" smtClean="0">
                <a:ea typeface="ＭＳ Ｐゴシック" pitchFamily="34" charset="-128"/>
              </a:rPr>
              <a:t>from the Operators View as described above</a:t>
            </a:r>
            <a:r>
              <a:rPr lang="id-ID" altLang="id-ID" sz="2400" dirty="0" smtClean="0">
                <a:ea typeface="ＭＳ Ｐゴシック" pitchFamily="34" charset="-128"/>
              </a:rPr>
              <a:t>.</a:t>
            </a:r>
          </a:p>
          <a:p>
            <a:r>
              <a:rPr lang="en-US" altLang="id-ID" sz="2400" dirty="0" smtClean="0">
                <a:ea typeface="ＭＳ Ｐゴシック" pitchFamily="34" charset="-128"/>
              </a:rPr>
              <a:t>After you have inserted new operators, you can </a:t>
            </a:r>
            <a:r>
              <a:rPr lang="en-US" altLang="id-ID" sz="2400" i="1" dirty="0" smtClean="0">
                <a:ea typeface="ＭＳ Ｐゴシック" pitchFamily="34" charset="-128"/>
              </a:rPr>
              <a:t>interconnect</a:t>
            </a:r>
            <a:r>
              <a:rPr lang="en-US" altLang="id-ID" sz="2400" dirty="0" smtClean="0">
                <a:ea typeface="ＭＳ Ｐゴシック" pitchFamily="34" charset="-128"/>
              </a:rPr>
              <a:t> the operators in</a:t>
            </a:r>
            <a:r>
              <a:rPr lang="id-ID" altLang="id-ID" sz="2400" dirty="0" smtClean="0">
                <a:ea typeface="ＭＳ Ｐゴシック" pitchFamily="34" charset="-128"/>
              </a:rPr>
              <a:t>serted.</a:t>
            </a:r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00" y="1981201"/>
            <a:ext cx="4082700" cy="30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8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20" y="581874"/>
            <a:ext cx="7772400" cy="1362075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Course outline</a:t>
            </a:r>
            <a:br>
              <a:rPr lang="en-US" dirty="0">
                <a:latin typeface="Tahoma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13220" y="175170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id-ID" altLang="id-ID" sz="2800" dirty="0">
                <a:ea typeface="ＭＳ Ｐゴシック" pitchFamily="34" charset="-128"/>
              </a:rPr>
              <a:t>Data Mining Tools: An Overview 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id-ID" sz="2800" dirty="0">
                <a:ea typeface="ＭＳ Ｐゴシック" pitchFamily="34" charset="-128"/>
              </a:rPr>
              <a:t>Comparing Data Mining Tools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id-ID" sz="2800" dirty="0">
                <a:ea typeface="ＭＳ Ｐゴシック" pitchFamily="34" charset="-128"/>
              </a:rPr>
              <a:t>RapidMiner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id-ID" sz="2800" dirty="0">
                <a:ea typeface="ＭＳ Ｐゴシック" pitchFamily="34" charset="-128"/>
              </a:rPr>
              <a:t>Weka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0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4134118" y="200098"/>
            <a:ext cx="4552207" cy="780234"/>
          </a:xfrm>
        </p:spPr>
        <p:txBody>
          <a:bodyPr/>
          <a:lstStyle/>
          <a:p>
            <a:r>
              <a:rPr lang="en-US" altLang="id-ID" dirty="0">
                <a:ea typeface="ＭＳ Ｐゴシック" pitchFamily="34" charset="-128"/>
              </a:rPr>
              <a:t>Further Options of the Process View</a:t>
            </a:r>
            <a:endParaRPr lang="id-ID" altLang="id-ID" dirty="0">
              <a:ea typeface="ＭＳ Ｐゴシック" pitchFamily="34" charset="-128"/>
            </a:endParaRP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948906" y="2070340"/>
            <a:ext cx="7912613" cy="4382218"/>
          </a:xfrm>
        </p:spPr>
        <p:txBody>
          <a:bodyPr/>
          <a:lstStyle/>
          <a:p>
            <a:r>
              <a:rPr lang="en-US" altLang="id-ID" sz="2800" dirty="0" smtClean="0">
                <a:ea typeface="ＭＳ Ｐゴシック" pitchFamily="34" charset="-128"/>
              </a:rPr>
              <a:t>The </a:t>
            </a:r>
            <a:r>
              <a:rPr lang="en-US" altLang="id-ID" sz="2800" dirty="0" err="1" smtClean="0">
                <a:ea typeface="ＭＳ Ｐゴシック" pitchFamily="34" charset="-128"/>
              </a:rPr>
              <a:t>ve</a:t>
            </a:r>
            <a:r>
              <a:rPr lang="en-US" altLang="id-ID" sz="2800" dirty="0" smtClean="0">
                <a:ea typeface="ＭＳ Ｐゴシック" pitchFamily="34" charset="-128"/>
              </a:rPr>
              <a:t> icons on the right-hand side of the Process View toolbar perform the</a:t>
            </a:r>
            <a:r>
              <a:rPr lang="id-ID" altLang="id-ID" sz="2800" dirty="0" smtClean="0">
                <a:ea typeface="ＭＳ Ｐゴシック" pitchFamily="34" charset="-128"/>
              </a:rPr>
              <a:t> following actions:</a:t>
            </a:r>
          </a:p>
          <a:p>
            <a:pPr lvl="1"/>
            <a:r>
              <a:rPr lang="en-US" altLang="id-ID" sz="2000" dirty="0" smtClean="0">
                <a:ea typeface="ＭＳ Ｐゴシック" pitchFamily="34" charset="-128"/>
              </a:rPr>
              <a:t>Auto-wire and Re-wire connections The plug symbol allows to auto-wire and</a:t>
            </a:r>
            <a:r>
              <a:rPr lang="id-ID" altLang="id-ID" sz="2000" dirty="0" smtClean="0">
                <a:ea typeface="ＭＳ Ｐゴシック" pitchFamily="34" charset="-128"/>
              </a:rPr>
              <a:t> </a:t>
            </a:r>
            <a:r>
              <a:rPr lang="en-US" altLang="id-ID" sz="2000" dirty="0" smtClean="0">
                <a:ea typeface="ＭＳ Ｐゴシック" pitchFamily="34" charset="-128"/>
              </a:rPr>
              <a:t>re-wire the connections between operators.</a:t>
            </a:r>
          </a:p>
          <a:p>
            <a:pPr lvl="1"/>
            <a:r>
              <a:rPr lang="en-US" altLang="id-ID" sz="2000" dirty="0" smtClean="0">
                <a:ea typeface="ＭＳ Ｐゴシック" pitchFamily="34" charset="-128"/>
              </a:rPr>
              <a:t>Automatic arrangement: Rearranges all operators of the current process according to the connections and the current execution order.</a:t>
            </a:r>
          </a:p>
          <a:p>
            <a:pPr lvl="1"/>
            <a:r>
              <a:rPr lang="en-US" altLang="id-ID" sz="2000" dirty="0" smtClean="0">
                <a:ea typeface="ＭＳ Ｐゴシック" pitchFamily="34" charset="-128"/>
              </a:rPr>
              <a:t>Show and alter execution order This action allows you to see the execution order</a:t>
            </a:r>
            <a:r>
              <a:rPr lang="id-ID" altLang="id-ID" sz="2000" dirty="0" smtClean="0">
                <a:ea typeface="ＭＳ Ｐゴシック" pitchFamily="34" charset="-128"/>
              </a:rPr>
              <a:t> </a:t>
            </a:r>
            <a:r>
              <a:rPr lang="en-US" altLang="id-ID" sz="2000" dirty="0" smtClean="0">
                <a:ea typeface="ＭＳ Ｐゴシック" pitchFamily="34" charset="-128"/>
              </a:rPr>
              <a:t>of the operators and to change it.</a:t>
            </a:r>
            <a:endParaRPr lang="id-ID" altLang="id-ID" sz="2000" dirty="0" smtClean="0">
              <a:ea typeface="ＭＳ Ｐゴシック" pitchFamily="34" charset="-128"/>
            </a:endParaRPr>
          </a:p>
          <a:p>
            <a:pPr lvl="1"/>
            <a:r>
              <a:rPr lang="en-US" altLang="id-ID" sz="2000" dirty="0" smtClean="0">
                <a:ea typeface="ＭＳ Ｐゴシック" pitchFamily="34" charset="-128"/>
              </a:rPr>
              <a:t>Automatic size: Changes the size of the white working area in such a manner</a:t>
            </a:r>
            <a:r>
              <a:rPr lang="id-ID" altLang="id-ID" sz="2000" dirty="0" smtClean="0">
                <a:ea typeface="ＭＳ Ｐゴシック" pitchFamily="34" charset="-128"/>
              </a:rPr>
              <a:t> </a:t>
            </a:r>
            <a:r>
              <a:rPr lang="en-US" altLang="id-ID" sz="2000" dirty="0" smtClean="0">
                <a:ea typeface="ＭＳ Ｐゴシック" pitchFamily="34" charset="-128"/>
              </a:rPr>
              <a:t>that all operators currently positioned have just enough space.</a:t>
            </a:r>
            <a:endParaRPr lang="id-ID" altLang="id-ID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5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352800" y="244415"/>
            <a:ext cx="5638800" cy="1143000"/>
          </a:xfrm>
        </p:spPr>
        <p:txBody>
          <a:bodyPr/>
          <a:lstStyle/>
          <a:p>
            <a:r>
              <a:rPr lang="en-US" altLang="id-ID" dirty="0">
                <a:ea typeface="ＭＳ Ｐゴシック" pitchFamily="34" charset="-128"/>
              </a:rPr>
              <a:t>Further Options of the Process View</a:t>
            </a:r>
            <a:endParaRPr lang="id-ID" altLang="id-ID" dirty="0">
              <a:ea typeface="ＭＳ Ｐゴシック" pitchFamily="34" charset="-128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990600" y="2087592"/>
            <a:ext cx="3288102" cy="4160808"/>
          </a:xfrm>
        </p:spPr>
        <p:txBody>
          <a:bodyPr/>
          <a:lstStyle/>
          <a:p>
            <a:r>
              <a:rPr lang="id-ID" altLang="id-ID" sz="2000" dirty="0">
                <a:ea typeface="ＭＳ Ｐゴシック" pitchFamily="34" charset="-128"/>
              </a:rPr>
              <a:t>In f</a:t>
            </a:r>
            <a:r>
              <a:rPr lang="en-US" altLang="id-ID" sz="2000" dirty="0" err="1">
                <a:ea typeface="ＭＳ Ｐゴシック" pitchFamily="34" charset="-128"/>
              </a:rPr>
              <a:t>urther</a:t>
            </a:r>
            <a:r>
              <a:rPr lang="en-US" altLang="id-ID" sz="2000" dirty="0">
                <a:ea typeface="ＭＳ Ｐゴシック" pitchFamily="34" charset="-128"/>
              </a:rPr>
              <a:t> </a:t>
            </a:r>
            <a:r>
              <a:rPr lang="id-ID" altLang="id-ID" sz="2000" dirty="0">
                <a:ea typeface="ＭＳ Ｐゴシック" pitchFamily="34" charset="-128"/>
              </a:rPr>
              <a:t>o</a:t>
            </a:r>
            <a:r>
              <a:rPr lang="en-US" altLang="id-ID" sz="2000" dirty="0" err="1">
                <a:ea typeface="ＭＳ Ｐゴシック" pitchFamily="34" charset="-128"/>
              </a:rPr>
              <a:t>ptions</a:t>
            </a:r>
            <a:r>
              <a:rPr lang="en-US" altLang="id-ID" sz="2000" dirty="0">
                <a:ea typeface="ＭＳ Ｐゴシック" pitchFamily="34" charset="-128"/>
              </a:rPr>
              <a:t> of the Process View</a:t>
            </a:r>
            <a:r>
              <a:rPr lang="id-ID" altLang="id-ID" sz="2000" dirty="0">
                <a:ea typeface="ＭＳ Ｐゴシック" pitchFamily="34" charset="-128"/>
              </a:rPr>
              <a:t>, r</a:t>
            </a:r>
            <a:r>
              <a:rPr lang="en-US" altLang="id-ID" sz="2000" dirty="0" err="1">
                <a:ea typeface="ＭＳ Ｐゴシック" pitchFamily="34" charset="-128"/>
              </a:rPr>
              <a:t>epresentation</a:t>
            </a:r>
            <a:r>
              <a:rPr lang="en-US" altLang="id-ID" sz="2000" dirty="0">
                <a:ea typeface="ＭＳ Ｐゴシック" pitchFamily="34" charset="-128"/>
              </a:rPr>
              <a:t> of the execution order</a:t>
            </a:r>
            <a:r>
              <a:rPr lang="id-ID" altLang="id-ID" sz="2000" dirty="0">
                <a:ea typeface="ＭＳ Ｐゴシック" pitchFamily="34" charset="-128"/>
              </a:rPr>
              <a:t> </a:t>
            </a:r>
            <a:r>
              <a:rPr lang="en-US" altLang="id-ID" sz="2000" dirty="0">
                <a:ea typeface="ＭＳ Ｐゴシック" pitchFamily="34" charset="-128"/>
              </a:rPr>
              <a:t>is </a:t>
            </a:r>
            <a:r>
              <a:rPr lang="en-US" altLang="id-ID" sz="2000" dirty="0" err="1">
                <a:ea typeface="ＭＳ Ｐゴシック" pitchFamily="34" charset="-128"/>
              </a:rPr>
              <a:t>unfavourable</a:t>
            </a:r>
            <a:r>
              <a:rPr lang="id-ID" altLang="id-ID" sz="2000" dirty="0">
                <a:ea typeface="ＭＳ Ｐゴシック" pitchFamily="34" charset="-128"/>
              </a:rPr>
              <a:t> </a:t>
            </a:r>
            <a:r>
              <a:rPr lang="en-US" altLang="id-ID" sz="2000" dirty="0">
                <a:ea typeface="ＭＳ Ｐゴシック" pitchFamily="34" charset="-128"/>
              </a:rPr>
              <a:t>however, since more data sets have to be handled at the same time.</a:t>
            </a:r>
            <a:endParaRPr lang="id-ID" altLang="id-ID" sz="2000" dirty="0">
              <a:ea typeface="ＭＳ Ｐゴシック" pitchFamily="34" charset="-128"/>
            </a:endParaRP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16" y="2087592"/>
            <a:ext cx="4335014" cy="44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35" y="1720020"/>
            <a:ext cx="5470374" cy="43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3163019" y="387239"/>
            <a:ext cx="5638800" cy="1143000"/>
          </a:xfrm>
        </p:spPr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Parameter View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2407335" cy="4267200"/>
          </a:xfrm>
        </p:spPr>
        <p:txBody>
          <a:bodyPr/>
          <a:lstStyle/>
          <a:p>
            <a:r>
              <a:rPr lang="en-US" altLang="id-ID" sz="1800" dirty="0">
                <a:ea typeface="ＭＳ Ｐゴシック" pitchFamily="34" charset="-128"/>
              </a:rPr>
              <a:t>Parameters of the currently selected operator are set in the </a:t>
            </a:r>
            <a:r>
              <a:rPr lang="en-US" altLang="id-ID" sz="1800" dirty="0" err="1">
                <a:ea typeface="ＭＳ Ｐゴシック" pitchFamily="34" charset="-128"/>
              </a:rPr>
              <a:t>param</a:t>
            </a:r>
            <a:r>
              <a:rPr lang="id-ID" altLang="id-ID" sz="1800" dirty="0">
                <a:ea typeface="ＭＳ Ｐゴシック" pitchFamily="34" charset="-128"/>
              </a:rPr>
              <a:t>eter view.</a:t>
            </a:r>
          </a:p>
          <a:p>
            <a:pPr lvl="2"/>
            <a:endParaRPr lang="id-ID" altLang="id-ID" sz="1200" dirty="0">
              <a:ea typeface="ＭＳ Ｐゴシック" pitchFamily="34" charset="-128"/>
            </a:endParaRPr>
          </a:p>
          <a:p>
            <a:r>
              <a:rPr lang="id-ID" altLang="id-ID" sz="1800" dirty="0">
                <a:ea typeface="ＭＳ Ｐゴシック" pitchFamily="34" charset="-128"/>
              </a:rPr>
              <a:t>Numerous operators </a:t>
            </a:r>
            <a:r>
              <a:rPr lang="en-US" altLang="id-ID" sz="1800" dirty="0">
                <a:ea typeface="ＭＳ Ｐゴシック" pitchFamily="34" charset="-128"/>
              </a:rPr>
              <a:t>require one or several parameters to be indicated for a correct functionality. </a:t>
            </a:r>
            <a:endParaRPr lang="id-ID" altLang="id-ID" sz="1800" dirty="0">
              <a:ea typeface="ＭＳ Ｐゴシック" pitchFamily="34" charset="-128"/>
            </a:endParaRPr>
          </a:p>
          <a:p>
            <a:pPr lvl="2"/>
            <a:endParaRPr lang="id-ID" altLang="id-ID" sz="1200" dirty="0">
              <a:ea typeface="ＭＳ Ｐゴシック" pitchFamily="34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38745" y="2541936"/>
            <a:ext cx="1899963" cy="198945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69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Creating A New Process</a:t>
            </a:r>
          </a:p>
        </p:txBody>
      </p:sp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4254260" cy="4267200"/>
          </a:xfrm>
        </p:spPr>
        <p:txBody>
          <a:bodyPr/>
          <a:lstStyle/>
          <a:p>
            <a:r>
              <a:rPr lang="en-US" altLang="id-ID" sz="2400" dirty="0" smtClean="0">
                <a:ea typeface="ＭＳ Ｐゴシック" pitchFamily="34" charset="-128"/>
              </a:rPr>
              <a:t>You</a:t>
            </a:r>
            <a:r>
              <a:rPr lang="id-ID" altLang="id-ID" sz="2400" dirty="0" smtClean="0">
                <a:ea typeface="ＭＳ Ｐゴシック" pitchFamily="34" charset="-128"/>
              </a:rPr>
              <a:t> </a:t>
            </a:r>
            <a:r>
              <a:rPr lang="en-US" altLang="id-ID" sz="2400" dirty="0" smtClean="0">
                <a:ea typeface="ＭＳ Ｐゴシック" pitchFamily="34" charset="-128"/>
              </a:rPr>
              <a:t>can start a new process by selecting the </a:t>
            </a:r>
            <a:r>
              <a:rPr lang="id-ID" altLang="id-ID" sz="2400" dirty="0" smtClean="0">
                <a:ea typeface="ＭＳ Ｐゴシック" pitchFamily="34" charset="-128"/>
              </a:rPr>
              <a:t>“N</a:t>
            </a:r>
            <a:r>
              <a:rPr lang="en-US" altLang="id-ID" sz="2400" dirty="0" err="1" smtClean="0">
                <a:ea typeface="ＭＳ Ｐゴシック" pitchFamily="34" charset="-128"/>
              </a:rPr>
              <a:t>ew</a:t>
            </a:r>
            <a:r>
              <a:rPr lang="id-ID" altLang="id-ID" sz="2400" dirty="0" smtClean="0">
                <a:ea typeface="ＭＳ Ｐゴシック" pitchFamily="34" charset="-128"/>
              </a:rPr>
              <a:t>”</a:t>
            </a:r>
            <a:r>
              <a:rPr lang="en-US" altLang="id-ID" sz="2400" dirty="0" smtClean="0">
                <a:ea typeface="ＭＳ Ｐゴシック" pitchFamily="34" charset="-128"/>
              </a:rPr>
              <a:t> button</a:t>
            </a:r>
            <a:r>
              <a:rPr lang="id-ID" altLang="id-ID" sz="2400" dirty="0" smtClean="0">
                <a:ea typeface="ＭＳ Ｐゴシック" pitchFamily="34" charset="-128"/>
              </a:rPr>
              <a:t> under </a:t>
            </a:r>
            <a:r>
              <a:rPr lang="en-US" altLang="id-ID" sz="2400" dirty="0" smtClean="0">
                <a:ea typeface="ＭＳ Ｐゴシック" pitchFamily="34" charset="-128"/>
              </a:rPr>
              <a:t>the </a:t>
            </a:r>
            <a:r>
              <a:rPr lang="id-ID" altLang="id-ID" sz="2400" dirty="0" smtClean="0">
                <a:ea typeface="ＭＳ Ｐゴシック" pitchFamily="34" charset="-128"/>
              </a:rPr>
              <a:t>“</a:t>
            </a:r>
            <a:r>
              <a:rPr lang="en-US" altLang="id-ID" sz="2400" dirty="0" smtClean="0">
                <a:ea typeface="ＭＳ Ｐゴシック" pitchFamily="34" charset="-128"/>
              </a:rPr>
              <a:t>File" menu</a:t>
            </a:r>
            <a:r>
              <a:rPr lang="id-ID" altLang="id-ID" sz="2400" dirty="0" smtClean="0">
                <a:ea typeface="ＭＳ Ｐゴシック" pitchFamily="34" charset="-128"/>
              </a:rPr>
              <a:t> </a:t>
            </a:r>
            <a:r>
              <a:rPr lang="en-US" altLang="id-ID" sz="2400" dirty="0" smtClean="0">
                <a:ea typeface="ＭＳ Ｐゴシック" pitchFamily="34" charset="-128"/>
              </a:rPr>
              <a:t>from the Home Perspective</a:t>
            </a:r>
            <a:r>
              <a:rPr lang="id-ID" altLang="id-ID" sz="2400" dirty="0" smtClean="0">
                <a:ea typeface="ＭＳ Ｐゴシック" pitchFamily="34" charset="-128"/>
              </a:rPr>
              <a:t>.</a:t>
            </a:r>
          </a:p>
          <a:p>
            <a:r>
              <a:rPr lang="en-US" altLang="id-ID" sz="2400" dirty="0" smtClean="0">
                <a:ea typeface="ＭＳ Ｐゴシック" pitchFamily="34" charset="-128"/>
              </a:rPr>
              <a:t>In principle, you are completely free in how you structure your </a:t>
            </a:r>
            <a:r>
              <a:rPr lang="id-ID" altLang="id-ID" sz="2400" dirty="0" smtClean="0">
                <a:ea typeface="ＭＳ Ｐゴシック" pitchFamily="34" charset="-128"/>
              </a:rPr>
              <a:t> </a:t>
            </a:r>
            <a:r>
              <a:rPr lang="en-US" altLang="id-ID" sz="2400" dirty="0" smtClean="0">
                <a:ea typeface="ＭＳ Ｐゴシック" pitchFamily="34" charset="-128"/>
              </a:rPr>
              <a:t>repository. </a:t>
            </a:r>
            <a:endParaRPr lang="id-ID" altLang="id-ID" sz="2400" dirty="0" smtClean="0">
              <a:ea typeface="ＭＳ Ｐゴシック" pitchFamily="34" charset="-128"/>
            </a:endParaRPr>
          </a:p>
          <a:p>
            <a:r>
              <a:rPr lang="en-US" altLang="id-ID" sz="2400" dirty="0" smtClean="0">
                <a:ea typeface="ＭＳ Ｐゴシック" pitchFamily="34" charset="-128"/>
              </a:rPr>
              <a:t>A repository structured into projects and each of those structured</a:t>
            </a:r>
            <a:r>
              <a:rPr lang="id-ID" altLang="id-ID" sz="2400" dirty="0" smtClean="0">
                <a:ea typeface="ＭＳ Ｐゴシック" pitchFamily="34" charset="-128"/>
              </a:rPr>
              <a:t> </a:t>
            </a:r>
            <a:r>
              <a:rPr lang="en-US" altLang="id-ID" sz="2400" dirty="0" smtClean="0">
                <a:ea typeface="ＭＳ Ｐゴシック" pitchFamily="34" charset="-128"/>
              </a:rPr>
              <a:t>according to data, </a:t>
            </a:r>
            <a:r>
              <a:rPr lang="en-US" altLang="id-ID" sz="2400" b="1" dirty="0" smtClean="0">
                <a:ea typeface="ＭＳ Ｐゴシック" pitchFamily="34" charset="-128"/>
              </a:rPr>
              <a:t>processes </a:t>
            </a:r>
            <a:r>
              <a:rPr lang="en-US" altLang="id-ID" sz="2400" dirty="0" smtClean="0">
                <a:ea typeface="ＭＳ Ｐゴシック" pitchFamily="34" charset="-128"/>
              </a:rPr>
              <a:t>and </a:t>
            </a:r>
            <a:r>
              <a:rPr lang="en-US" altLang="id-ID" sz="2400" b="1" dirty="0" smtClean="0">
                <a:ea typeface="ＭＳ Ｐゴシック" pitchFamily="34" charset="-128"/>
              </a:rPr>
              <a:t>results</a:t>
            </a:r>
            <a:r>
              <a:rPr lang="en-US" altLang="id-ID" sz="2400" dirty="0" smtClean="0">
                <a:ea typeface="ＭＳ Ｐゴシック" pitchFamily="34" charset="-128"/>
              </a:rPr>
              <a:t>.</a:t>
            </a:r>
            <a:endParaRPr lang="id-ID" altLang="id-ID" sz="2400" dirty="0" smtClean="0">
              <a:ea typeface="ＭＳ Ｐゴシック" pitchFamily="34" charset="-128"/>
            </a:endParaRPr>
          </a:p>
          <a:p>
            <a:endParaRPr lang="id-ID" altLang="id-ID" sz="2400" dirty="0" smtClean="0">
              <a:ea typeface="ＭＳ Ｐゴシック" pitchFamily="34" charset="-128"/>
            </a:endParaRPr>
          </a:p>
        </p:txBody>
      </p:sp>
      <p:pic>
        <p:nvPicPr>
          <p:cNvPr id="3891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06" y="2249317"/>
            <a:ext cx="3010878" cy="321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6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The First Analysis Process</a:t>
            </a: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3647268" cy="4267200"/>
          </a:xfrm>
        </p:spPr>
        <p:txBody>
          <a:bodyPr/>
          <a:lstStyle/>
          <a:p>
            <a:r>
              <a:rPr lang="en-US" altLang="id-ID" sz="1800" dirty="0">
                <a:ea typeface="ＭＳ Ｐゴシック" pitchFamily="34" charset="-128"/>
              </a:rPr>
              <a:t>After the creation of the process, </a:t>
            </a:r>
            <a:r>
              <a:rPr lang="en-US" altLang="id-ID" sz="1800" dirty="0" err="1">
                <a:ea typeface="ＭＳ Ｐゴシック" pitchFamily="34" charset="-128"/>
              </a:rPr>
              <a:t>RapidMiner</a:t>
            </a:r>
            <a:r>
              <a:rPr lang="en-US" altLang="id-ID" sz="1800" dirty="0">
                <a:ea typeface="ＭＳ Ｐゴシック" pitchFamily="34" charset="-128"/>
              </a:rPr>
              <a:t> Studio automatically switches to</a:t>
            </a:r>
            <a:r>
              <a:rPr lang="id-ID" altLang="id-ID" sz="1800" dirty="0">
                <a:ea typeface="ＭＳ Ｐゴシック" pitchFamily="34" charset="-128"/>
              </a:rPr>
              <a:t> </a:t>
            </a:r>
            <a:r>
              <a:rPr lang="en-US" altLang="id-ID" sz="1800" dirty="0">
                <a:ea typeface="ＭＳ Ｐゴシック" pitchFamily="34" charset="-128"/>
              </a:rPr>
              <a:t>the </a:t>
            </a:r>
            <a:r>
              <a:rPr lang="en-US" altLang="id-ID" sz="1800" b="1" dirty="0">
                <a:ea typeface="ＭＳ Ｐゴシック" pitchFamily="34" charset="-128"/>
              </a:rPr>
              <a:t>Design Perspective </a:t>
            </a:r>
            <a:r>
              <a:rPr lang="en-US" altLang="id-ID" sz="1800" dirty="0">
                <a:ea typeface="ＭＳ Ｐゴシック" pitchFamily="34" charset="-128"/>
              </a:rPr>
              <a:t>and you can start with the process design. </a:t>
            </a:r>
            <a:endParaRPr lang="id-ID" altLang="id-ID" sz="1800" dirty="0">
              <a:ea typeface="ＭＳ Ｐゴシック" pitchFamily="34" charset="-128"/>
            </a:endParaRPr>
          </a:p>
          <a:p>
            <a:r>
              <a:rPr lang="id-ID" altLang="id-ID" sz="1800" dirty="0">
                <a:ea typeface="ＭＳ Ｐゴシック" pitchFamily="34" charset="-128"/>
              </a:rPr>
              <a:t>Now w</a:t>
            </a:r>
            <a:r>
              <a:rPr lang="en-US" altLang="id-ID" sz="1800" dirty="0">
                <a:ea typeface="ＭＳ Ｐゴシック" pitchFamily="34" charset="-128"/>
              </a:rPr>
              <a:t>e will begin our new process starting with the </a:t>
            </a:r>
            <a:r>
              <a:rPr lang="en-US" altLang="id-ID" sz="1800" b="1" dirty="0">
                <a:ea typeface="ＭＳ Ｐゴシック" pitchFamily="34" charset="-128"/>
              </a:rPr>
              <a:t>generating of data </a:t>
            </a:r>
            <a:r>
              <a:rPr lang="en-US" altLang="id-ID" sz="1800" dirty="0">
                <a:ea typeface="ＭＳ Ｐゴシック" pitchFamily="34" charset="-128"/>
              </a:rPr>
              <a:t>which we</a:t>
            </a:r>
            <a:r>
              <a:rPr lang="id-ID" altLang="id-ID" sz="1800" dirty="0">
                <a:ea typeface="ＭＳ Ｐゴシック" pitchFamily="34" charset="-128"/>
              </a:rPr>
              <a:t> can work on.</a:t>
            </a:r>
          </a:p>
          <a:p>
            <a:r>
              <a:rPr lang="id-ID" altLang="id-ID" sz="1800" dirty="0">
                <a:ea typeface="ＭＳ Ｐゴシック" pitchFamily="34" charset="-128"/>
              </a:rPr>
              <a:t>E</a:t>
            </a:r>
            <a:r>
              <a:rPr lang="en-US" altLang="id-ID" sz="1800" dirty="0" err="1">
                <a:ea typeface="ＭＳ Ｐゴシック" pitchFamily="34" charset="-128"/>
              </a:rPr>
              <a:t>xpand</a:t>
            </a:r>
            <a:r>
              <a:rPr lang="en-US" altLang="id-ID" sz="1800" dirty="0">
                <a:ea typeface="ＭＳ Ｐゴシック" pitchFamily="34" charset="-128"/>
              </a:rPr>
              <a:t> the group </a:t>
            </a:r>
            <a:r>
              <a:rPr lang="id-ID" altLang="id-ID" sz="1800" dirty="0">
                <a:ea typeface="ＭＳ Ｐゴシック" pitchFamily="34" charset="-128"/>
              </a:rPr>
              <a:t>“</a:t>
            </a:r>
            <a:r>
              <a:rPr lang="en-US" altLang="id-ID" sz="1800" b="1" dirty="0">
                <a:ea typeface="ＭＳ Ｐゴシック" pitchFamily="34" charset="-128"/>
              </a:rPr>
              <a:t>Utility</a:t>
            </a:r>
            <a:r>
              <a:rPr lang="en-US" altLang="id-ID" sz="1800" dirty="0">
                <a:ea typeface="ＭＳ Ｐゴシック" pitchFamily="34" charset="-128"/>
              </a:rPr>
              <a:t>" in the </a:t>
            </a:r>
            <a:r>
              <a:rPr lang="en-US" altLang="id-ID" sz="1800" b="1" dirty="0">
                <a:ea typeface="ＭＳ Ｐゴシック" pitchFamily="34" charset="-128"/>
              </a:rPr>
              <a:t>Operators View </a:t>
            </a:r>
            <a:r>
              <a:rPr lang="en-US" altLang="id-ID" sz="1800" dirty="0">
                <a:ea typeface="ＭＳ Ｐゴシック" pitchFamily="34" charset="-128"/>
              </a:rPr>
              <a:t>and then the group</a:t>
            </a:r>
            <a:r>
              <a:rPr lang="id-ID" altLang="id-ID" sz="1800" dirty="0">
                <a:ea typeface="ＭＳ Ｐゴシック" pitchFamily="34" charset="-128"/>
              </a:rPr>
              <a:t> Data Generation“, e.g. the operator “Generate Sales Data"</a:t>
            </a:r>
          </a:p>
          <a:p>
            <a:endParaRPr lang="id-ID" altLang="id-ID" sz="1800" dirty="0">
              <a:ea typeface="ＭＳ Ｐゴシック" pitchFamily="34" charset="-128"/>
            </a:endParaRPr>
          </a:p>
          <a:p>
            <a:endParaRPr lang="id-ID" altLang="id-ID" sz="1800" dirty="0">
              <a:ea typeface="ＭＳ Ｐゴシック" pitchFamily="34" charset="-128"/>
            </a:endParaRPr>
          </a:p>
        </p:txBody>
      </p:sp>
      <p:pic>
        <p:nvPicPr>
          <p:cNvPr id="3994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60" y="1981200"/>
            <a:ext cx="4188340" cy="394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6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Transforming Meta Data</a:t>
            </a:r>
          </a:p>
        </p:txBody>
      </p:sp>
      <p:sp>
        <p:nvSpPr>
          <p:cNvPr id="40962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4240752" cy="4267200"/>
          </a:xfrm>
        </p:spPr>
        <p:txBody>
          <a:bodyPr/>
          <a:lstStyle/>
          <a:p>
            <a:r>
              <a:rPr lang="id-ID" altLang="id-ID" sz="2000" dirty="0" smtClean="0">
                <a:ea typeface="ＭＳ Ｐゴシック" pitchFamily="34" charset="-128"/>
              </a:rPr>
              <a:t>T</a:t>
            </a:r>
            <a:r>
              <a:rPr lang="en-US" altLang="id-ID" sz="2000" dirty="0" smtClean="0">
                <a:ea typeface="ＭＳ Ｐゴシック" pitchFamily="34" charset="-128"/>
              </a:rPr>
              <a:t>he most fascinating aspects of </a:t>
            </a:r>
            <a:r>
              <a:rPr lang="en-US" altLang="id-ID" sz="2000" dirty="0" err="1" smtClean="0">
                <a:ea typeface="ＭＳ Ｐゴシック" pitchFamily="34" charset="-128"/>
              </a:rPr>
              <a:t>RapidMiner</a:t>
            </a:r>
            <a:r>
              <a:rPr lang="en-US" altLang="id-ID" sz="2000" dirty="0" smtClean="0">
                <a:ea typeface="ＭＳ Ｐゴシック" pitchFamily="34" charset="-128"/>
              </a:rPr>
              <a:t> Studio,</a:t>
            </a:r>
            <a:r>
              <a:rPr lang="id-ID" altLang="id-ID" sz="2000" dirty="0" smtClean="0">
                <a:ea typeface="ＭＳ Ｐゴシック" pitchFamily="34" charset="-128"/>
              </a:rPr>
              <a:t> </a:t>
            </a:r>
            <a:r>
              <a:rPr lang="en-US" altLang="id-ID" sz="2000" dirty="0" smtClean="0">
                <a:ea typeface="ＭＳ Ｐゴシック" pitchFamily="34" charset="-128"/>
              </a:rPr>
              <a:t>namely the ability to compute the output of an operator or process beforehand</a:t>
            </a:r>
            <a:r>
              <a:rPr lang="id-ID" altLang="id-ID" sz="2000" dirty="0" smtClean="0">
                <a:ea typeface="ＭＳ Ｐゴシック" pitchFamily="34" charset="-128"/>
              </a:rPr>
              <a:t> </a:t>
            </a:r>
            <a:r>
              <a:rPr lang="en-US" altLang="id-ID" sz="2000" dirty="0" smtClean="0">
                <a:ea typeface="ＭＳ Ｐゴシック" pitchFamily="34" charset="-128"/>
              </a:rPr>
              <a:t>and to even do this during the design time, so without having to load the actual</a:t>
            </a:r>
            <a:r>
              <a:rPr lang="id-ID" altLang="id-ID" sz="2000" dirty="0" smtClean="0">
                <a:ea typeface="ＭＳ Ｐゴシック" pitchFamily="34" charset="-128"/>
              </a:rPr>
              <a:t> </a:t>
            </a:r>
            <a:r>
              <a:rPr lang="en-US" altLang="id-ID" sz="2000" dirty="0" smtClean="0">
                <a:ea typeface="ＭＳ Ｐゴシック" pitchFamily="34" charset="-128"/>
              </a:rPr>
              <a:t>data or even perform the process. </a:t>
            </a:r>
            <a:endParaRPr lang="id-ID" altLang="id-ID" sz="2000" dirty="0" smtClean="0">
              <a:ea typeface="ＭＳ Ｐゴシック" pitchFamily="34" charset="-128"/>
            </a:endParaRPr>
          </a:p>
          <a:p>
            <a:r>
              <a:rPr lang="en-US" altLang="id-ID" sz="2000" dirty="0" smtClean="0">
                <a:ea typeface="ＭＳ Ｐゴシック" pitchFamily="34" charset="-128"/>
              </a:rPr>
              <a:t>This is made possible by the so-called </a:t>
            </a:r>
            <a:r>
              <a:rPr lang="en-US" altLang="id-ID" sz="2000" b="1" dirty="0" smtClean="0">
                <a:ea typeface="ＭＳ Ｐゴシック" pitchFamily="34" charset="-128"/>
              </a:rPr>
              <a:t>meta</a:t>
            </a:r>
            <a:r>
              <a:rPr lang="id-ID" altLang="id-ID" sz="2000" b="1" dirty="0" smtClean="0">
                <a:ea typeface="ＭＳ Ｐゴシック" pitchFamily="34" charset="-128"/>
              </a:rPr>
              <a:t> </a:t>
            </a:r>
            <a:r>
              <a:rPr lang="en-US" altLang="id-ID" sz="2000" b="1" dirty="0" smtClean="0">
                <a:ea typeface="ＭＳ Ｐゴシック" pitchFamily="34" charset="-128"/>
              </a:rPr>
              <a:t>data transformation </a:t>
            </a:r>
            <a:r>
              <a:rPr lang="en-US" altLang="id-ID" sz="2000" dirty="0" smtClean="0">
                <a:ea typeface="ＭＳ Ｐゴシック" pitchFamily="34" charset="-128"/>
              </a:rPr>
              <a:t>of </a:t>
            </a:r>
            <a:r>
              <a:rPr lang="en-US" altLang="id-ID" sz="2000" dirty="0" err="1" smtClean="0">
                <a:ea typeface="ＭＳ Ｐゴシック" pitchFamily="34" charset="-128"/>
              </a:rPr>
              <a:t>RapidMiner</a:t>
            </a:r>
            <a:r>
              <a:rPr lang="en-US" altLang="id-ID" sz="2000" dirty="0" smtClean="0">
                <a:ea typeface="ＭＳ Ｐゴシック" pitchFamily="34" charset="-128"/>
              </a:rPr>
              <a:t> Studio.</a:t>
            </a:r>
            <a:endParaRPr lang="id-ID" altLang="id-ID" sz="2000" dirty="0" smtClean="0">
              <a:ea typeface="ＭＳ Ｐゴシック" pitchFamily="34" charset="-128"/>
            </a:endParaRP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51" y="1981200"/>
            <a:ext cx="3415589" cy="264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5231351" y="4849688"/>
            <a:ext cx="3415589" cy="5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/>
          <a:p>
            <a:r>
              <a:rPr lang="en-US" altLang="id-ID" sz="1600" dirty="0">
                <a:latin typeface="CMR10"/>
              </a:rPr>
              <a:t>The meta data of the output port of the operator </a:t>
            </a:r>
            <a:r>
              <a:rPr lang="id-ID" altLang="id-ID" sz="1600" dirty="0">
                <a:latin typeface="CMR10"/>
              </a:rPr>
              <a:t>“</a:t>
            </a:r>
            <a:r>
              <a:rPr lang="en-US" altLang="id-ID" sz="1600" i="1" dirty="0">
                <a:latin typeface="CMR10"/>
              </a:rPr>
              <a:t>Generate Sales</a:t>
            </a:r>
            <a:r>
              <a:rPr lang="id-ID" altLang="id-ID" sz="1600" i="1" dirty="0">
                <a:latin typeface="CMR10"/>
              </a:rPr>
              <a:t> Data</a:t>
            </a:r>
            <a:r>
              <a:rPr lang="id-ID" altLang="id-ID" sz="1600" dirty="0">
                <a:latin typeface="CMR10"/>
              </a:rPr>
              <a:t>".</a:t>
            </a:r>
            <a:endParaRPr lang="id-ID" altLang="id-ID" sz="1600" dirty="0"/>
          </a:p>
        </p:txBody>
      </p:sp>
    </p:spTree>
    <p:extLst>
      <p:ext uri="{BB962C8B-B14F-4D97-AF65-F5344CB8AC3E}">
        <p14:creationId xmlns:p14="http://schemas.microsoft.com/office/powerpoint/2010/main" val="8208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>
          <a:xfrm>
            <a:off x="1609991" y="251856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Transforming Meta Data (2)</a:t>
            </a:r>
          </a:p>
        </p:txBody>
      </p:sp>
      <p:sp>
        <p:nvSpPr>
          <p:cNvPr id="41987" name="Content Placeholder 4"/>
          <p:cNvSpPr>
            <a:spLocks noGrp="1"/>
          </p:cNvSpPr>
          <p:nvPr>
            <p:ph idx="1"/>
          </p:nvPr>
        </p:nvSpPr>
        <p:spPr>
          <a:xfrm>
            <a:off x="931653" y="2000435"/>
            <a:ext cx="7942745" cy="5258664"/>
          </a:xfrm>
        </p:spPr>
        <p:txBody>
          <a:bodyPr/>
          <a:lstStyle/>
          <a:p>
            <a:r>
              <a:rPr lang="id-ID" altLang="id-ID" sz="2800" dirty="0" smtClean="0">
                <a:ea typeface="ＭＳ Ｐゴシック" pitchFamily="34" charset="-128"/>
              </a:rPr>
              <a:t>T</a:t>
            </a:r>
            <a:r>
              <a:rPr lang="en-US" altLang="id-ID" sz="2800" dirty="0" smtClean="0">
                <a:ea typeface="ＭＳ Ｐゴシック" pitchFamily="34" charset="-128"/>
              </a:rPr>
              <a:t>he most important part of the</a:t>
            </a:r>
            <a:r>
              <a:rPr lang="id-ID" altLang="id-ID" sz="2800" dirty="0" smtClean="0">
                <a:ea typeface="ＭＳ Ｐゴシック" pitchFamily="34" charset="-128"/>
              </a:rPr>
              <a:t> </a:t>
            </a:r>
            <a:r>
              <a:rPr lang="en-US" altLang="id-ID" sz="2800" dirty="0" smtClean="0">
                <a:ea typeface="ＭＳ Ｐゴシック" pitchFamily="34" charset="-128"/>
              </a:rPr>
              <a:t>meta data is the table which describes the meta</a:t>
            </a:r>
            <a:r>
              <a:rPr lang="id-ID" altLang="id-ID" sz="2800" dirty="0" smtClean="0">
                <a:ea typeface="ＭＳ Ｐゴシック" pitchFamily="34" charset="-128"/>
              </a:rPr>
              <a:t> </a:t>
            </a:r>
            <a:r>
              <a:rPr lang="en-US" altLang="id-ID" sz="2800" dirty="0" smtClean="0">
                <a:ea typeface="ＭＳ Ｐゴシック" pitchFamily="34" charset="-128"/>
              </a:rPr>
              <a:t>data of the individual attributes. The individual columns are:</a:t>
            </a:r>
          </a:p>
          <a:p>
            <a:pPr lvl="1"/>
            <a:r>
              <a:rPr lang="en-US" altLang="id-ID" sz="2000" b="1" dirty="0" smtClean="0">
                <a:ea typeface="ＭＳ Ｐゴシック" pitchFamily="34" charset="-128"/>
              </a:rPr>
              <a:t>Role</a:t>
            </a:r>
            <a:r>
              <a:rPr lang="en-US" altLang="id-ID" sz="2000" dirty="0" smtClean="0">
                <a:ea typeface="ＭＳ Ｐゴシック" pitchFamily="34" charset="-128"/>
              </a:rPr>
              <a:t>: The role of the attribute. If nothing is indicated then it is a regular at</a:t>
            </a:r>
            <a:r>
              <a:rPr lang="id-ID" altLang="id-ID" sz="2000" dirty="0" smtClean="0">
                <a:ea typeface="ＭＳ Ｐゴシック" pitchFamily="34" charset="-128"/>
              </a:rPr>
              <a:t>tribute</a:t>
            </a:r>
          </a:p>
          <a:p>
            <a:pPr lvl="1"/>
            <a:r>
              <a:rPr lang="en-US" altLang="id-ID" sz="2000" b="1" dirty="0" smtClean="0">
                <a:ea typeface="ＭＳ Ｐゴシック" pitchFamily="34" charset="-128"/>
              </a:rPr>
              <a:t>Name</a:t>
            </a:r>
            <a:r>
              <a:rPr lang="en-US" altLang="id-ID" sz="2000" dirty="0" smtClean="0">
                <a:ea typeface="ＭＳ Ｐゴシック" pitchFamily="34" charset="-128"/>
              </a:rPr>
              <a:t>: The name of the attribute</a:t>
            </a:r>
          </a:p>
          <a:p>
            <a:pPr lvl="1"/>
            <a:r>
              <a:rPr lang="en-US" altLang="id-ID" sz="2000" b="1" dirty="0" smtClean="0">
                <a:ea typeface="ＭＳ Ｐゴシック" pitchFamily="34" charset="-128"/>
              </a:rPr>
              <a:t>Type</a:t>
            </a:r>
            <a:r>
              <a:rPr lang="en-US" altLang="id-ID" sz="2000" dirty="0" smtClean="0">
                <a:ea typeface="ＭＳ Ｐゴシック" pitchFamily="34" charset="-128"/>
              </a:rPr>
              <a:t>: The value type of the attribute</a:t>
            </a:r>
          </a:p>
          <a:p>
            <a:pPr lvl="1"/>
            <a:r>
              <a:rPr lang="en-US" altLang="id-ID" sz="2000" b="1" dirty="0" smtClean="0">
                <a:ea typeface="ＭＳ Ｐゴシック" pitchFamily="34" charset="-128"/>
              </a:rPr>
              <a:t>Range</a:t>
            </a:r>
            <a:r>
              <a:rPr lang="en-US" altLang="id-ID" sz="2000" dirty="0" smtClean="0">
                <a:ea typeface="ＭＳ Ｐゴシック" pitchFamily="34" charset="-128"/>
              </a:rPr>
              <a:t>: The value range of the attribute, so the minimum and maximum in the</a:t>
            </a:r>
            <a:r>
              <a:rPr lang="id-ID" altLang="id-ID" sz="2000" dirty="0" smtClean="0">
                <a:ea typeface="ＭＳ Ｐゴシック" pitchFamily="34" charset="-128"/>
              </a:rPr>
              <a:t> </a:t>
            </a:r>
            <a:r>
              <a:rPr lang="en-US" altLang="id-ID" sz="2000" dirty="0" smtClean="0">
                <a:ea typeface="ＭＳ Ｐゴシック" pitchFamily="34" charset="-128"/>
              </a:rPr>
              <a:t>case of numerical attributes and an excerpt of possible values in the case of</a:t>
            </a:r>
            <a:r>
              <a:rPr lang="id-ID" altLang="id-ID" sz="2000" dirty="0" smtClean="0">
                <a:ea typeface="ＭＳ Ｐゴシック" pitchFamily="34" charset="-128"/>
              </a:rPr>
              <a:t> nominal attributes</a:t>
            </a:r>
          </a:p>
          <a:p>
            <a:pPr lvl="1"/>
            <a:r>
              <a:rPr lang="en-US" altLang="id-ID" sz="2000" b="1" dirty="0" err="1" smtClean="0">
                <a:ea typeface="ＭＳ Ｐゴシック" pitchFamily="34" charset="-128"/>
              </a:rPr>
              <a:t>Missings</a:t>
            </a:r>
            <a:r>
              <a:rPr lang="en-US" altLang="id-ID" sz="2000" dirty="0" smtClean="0">
                <a:ea typeface="ＭＳ Ｐゴシック" pitchFamily="34" charset="-128"/>
              </a:rPr>
              <a:t>: The number of examples where the value of this attribute is unknown</a:t>
            </a:r>
          </a:p>
          <a:p>
            <a:pPr lvl="1"/>
            <a:r>
              <a:rPr lang="en-US" altLang="id-ID" sz="2000" b="1" dirty="0" smtClean="0">
                <a:ea typeface="ＭＳ Ｐゴシック" pitchFamily="34" charset="-128"/>
              </a:rPr>
              <a:t>Comment</a:t>
            </a:r>
            <a:r>
              <a:rPr lang="en-US" altLang="id-ID" sz="2000" dirty="0" smtClean="0">
                <a:ea typeface="ＭＳ Ｐゴシック" pitchFamily="34" charset="-128"/>
              </a:rPr>
              <a:t>: A comment depending on the attribute</a:t>
            </a:r>
            <a:endParaRPr lang="id-ID" altLang="id-ID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58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>
          <a:xfrm>
            <a:off x="1611699" y="222389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Transforming Meta Data (3)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2141" y="1966399"/>
            <a:ext cx="8221859" cy="52586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d-ID" sz="1800" b="1" dirty="0"/>
              <a:t>View Meta Data</a:t>
            </a:r>
            <a:r>
              <a:rPr lang="id-ID" sz="1800" dirty="0"/>
              <a:t>:</a:t>
            </a:r>
          </a:p>
          <a:p>
            <a:pPr>
              <a:defRPr/>
            </a:pPr>
            <a:r>
              <a:rPr lang="id-ID" sz="1800" dirty="0"/>
              <a:t>In the data w</a:t>
            </a:r>
            <a:r>
              <a:rPr lang="en-US" sz="1800" dirty="0"/>
              <a:t>e see that, whilst the number and</a:t>
            </a:r>
            <a:r>
              <a:rPr lang="id-ID" sz="1800" dirty="0"/>
              <a:t> </a:t>
            </a:r>
            <a:r>
              <a:rPr lang="en-US" sz="1800" dirty="0"/>
              <a:t>the individual price of the objects are given within the transaction, the associated</a:t>
            </a:r>
            <a:r>
              <a:rPr lang="id-ID" sz="1800" dirty="0"/>
              <a:t> </a:t>
            </a:r>
            <a:r>
              <a:rPr lang="en-US" sz="1800" dirty="0"/>
              <a:t>total turnover however is not. </a:t>
            </a:r>
            <a:endParaRPr lang="id-ID" sz="1800" dirty="0"/>
          </a:p>
        </p:txBody>
      </p:sp>
      <p:pic>
        <p:nvPicPr>
          <p:cNvPr id="430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42" y="2930176"/>
            <a:ext cx="5261229" cy="33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View Meta Data (4)</a:t>
            </a: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781327" y="2026192"/>
            <a:ext cx="8221859" cy="5258664"/>
          </a:xfrm>
        </p:spPr>
        <p:txBody>
          <a:bodyPr/>
          <a:lstStyle/>
          <a:p>
            <a:r>
              <a:rPr lang="id-ID" altLang="id-ID" sz="1800" dirty="0">
                <a:ea typeface="ＭＳ Ｐゴシック" pitchFamily="34" charset="-128"/>
              </a:rPr>
              <a:t>When </a:t>
            </a:r>
            <a:r>
              <a:rPr lang="en-US" altLang="id-ID" sz="1800" dirty="0">
                <a:ea typeface="ＭＳ Ｐゴシック" pitchFamily="34" charset="-128"/>
              </a:rPr>
              <a:t>we want to generate a </a:t>
            </a:r>
            <a:r>
              <a:rPr lang="en-US" altLang="id-ID" sz="1800" b="1" dirty="0">
                <a:ea typeface="ＭＳ Ｐゴシック" pitchFamily="34" charset="-128"/>
              </a:rPr>
              <a:t>new attribute</a:t>
            </a:r>
            <a:r>
              <a:rPr lang="id-ID" altLang="id-ID" sz="1800" dirty="0">
                <a:ea typeface="ＭＳ Ｐゴシック" pitchFamily="34" charset="-128"/>
              </a:rPr>
              <a:t> </a:t>
            </a:r>
            <a:r>
              <a:rPr lang="en-US" altLang="id-ID" sz="1800" dirty="0">
                <a:ea typeface="ＭＳ Ｐゴシック" pitchFamily="34" charset="-128"/>
              </a:rPr>
              <a:t>with the name "</a:t>
            </a:r>
            <a:r>
              <a:rPr lang="en-US" altLang="id-ID" sz="1800" i="1" dirty="0">
                <a:ea typeface="ＭＳ Ｐゴシック" pitchFamily="34" charset="-128"/>
              </a:rPr>
              <a:t>total price</a:t>
            </a:r>
            <a:r>
              <a:rPr lang="en-US" altLang="id-ID" sz="1800" dirty="0">
                <a:ea typeface="ＭＳ Ｐゴシック" pitchFamily="34" charset="-128"/>
              </a:rPr>
              <a:t>", we will use a further operator named "Generate</a:t>
            </a:r>
            <a:r>
              <a:rPr lang="id-ID" altLang="id-ID" sz="1800" dirty="0">
                <a:ea typeface="ＭＳ Ｐゴシック" pitchFamily="34" charset="-128"/>
              </a:rPr>
              <a:t> </a:t>
            </a:r>
            <a:r>
              <a:rPr lang="en-US" altLang="id-ID" sz="1800" dirty="0">
                <a:ea typeface="ＭＳ Ｐゴシック" pitchFamily="34" charset="-128"/>
              </a:rPr>
              <a:t>Attributes", which is located in the group "Data Transformation" </a:t>
            </a:r>
            <a:r>
              <a:rPr lang="id-ID" altLang="id-ID" sz="1800" dirty="0">
                <a:ea typeface="ＭＳ Ｐゴシック" pitchFamily="34" charset="-128"/>
              </a:rPr>
              <a:t>- </a:t>
            </a:r>
            <a:r>
              <a:rPr lang="en-US" altLang="id-ID" sz="1800" dirty="0">
                <a:ea typeface="ＭＳ Ｐゴシック" pitchFamily="34" charset="-128"/>
              </a:rPr>
              <a:t>Attribute</a:t>
            </a:r>
            <a:r>
              <a:rPr lang="id-ID" altLang="id-ID" sz="1800" dirty="0">
                <a:ea typeface="ＭＳ Ｐゴシック" pitchFamily="34" charset="-128"/>
              </a:rPr>
              <a:t> </a:t>
            </a:r>
            <a:r>
              <a:rPr lang="en-US" altLang="id-ID" sz="1800" dirty="0">
                <a:ea typeface="ＭＳ Ｐゴシック" pitchFamily="34" charset="-128"/>
              </a:rPr>
              <a:t>Set Reduction and Transformation </a:t>
            </a:r>
            <a:r>
              <a:rPr lang="id-ID" altLang="id-ID" sz="1800" dirty="0">
                <a:ea typeface="ＭＳ Ｐゴシック" pitchFamily="34" charset="-128"/>
              </a:rPr>
              <a:t>-</a:t>
            </a:r>
            <a:r>
              <a:rPr lang="en-US" altLang="id-ID" sz="1800" dirty="0">
                <a:ea typeface="ＭＳ Ｐゴシック" pitchFamily="34" charset="-128"/>
              </a:rPr>
              <a:t>"Generation".</a:t>
            </a:r>
            <a:endParaRPr lang="id-ID" altLang="id-ID" sz="1800" dirty="0">
              <a:ea typeface="ＭＳ Ｐゴシック" pitchFamily="34" charset="-128"/>
            </a:endParaRPr>
          </a:p>
          <a:p>
            <a:endParaRPr lang="id-ID" altLang="id-ID" sz="1800" dirty="0">
              <a:ea typeface="ＭＳ Ｐゴシック" pitchFamily="34" charset="-128"/>
            </a:endParaRPr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65" y="3818949"/>
            <a:ext cx="4709846" cy="263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Generate New Attribute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88143" y="2296649"/>
            <a:ext cx="3482135" cy="3988241"/>
          </a:xfrm>
        </p:spPr>
        <p:txBody>
          <a:bodyPr/>
          <a:lstStyle/>
          <a:p>
            <a:r>
              <a:rPr lang="en-US" altLang="id-ID" sz="1800" dirty="0">
                <a:ea typeface="ＭＳ Ｐゴシック" pitchFamily="34" charset="-128"/>
              </a:rPr>
              <a:t>Computation of the new attribute </a:t>
            </a:r>
            <a:r>
              <a:rPr lang="id-ID" altLang="id-ID" sz="1800" dirty="0">
                <a:ea typeface="ＭＳ Ｐゴシック" pitchFamily="34" charset="-128"/>
              </a:rPr>
              <a:t>“</a:t>
            </a:r>
            <a:r>
              <a:rPr lang="en-US" altLang="id-ID" sz="1800" dirty="0">
                <a:ea typeface="ＭＳ Ｐゴシック" pitchFamily="34" charset="-128"/>
              </a:rPr>
              <a:t>total price" as a product of</a:t>
            </a:r>
            <a:r>
              <a:rPr lang="id-ID" altLang="id-ID" sz="1800" dirty="0">
                <a:ea typeface="ＭＳ Ｐゴシック" pitchFamily="34" charset="-128"/>
              </a:rPr>
              <a:t> “amount" and “single price“ can be done by select “Edit List” in “Generate Attribute”</a:t>
            </a:r>
          </a:p>
          <a:p>
            <a:endParaRPr lang="id-ID" altLang="id-ID" sz="1800" dirty="0">
              <a:ea typeface="ＭＳ Ｐゴシック" pitchFamily="34" charset="-128"/>
            </a:endParaRPr>
          </a:p>
          <a:p>
            <a:r>
              <a:rPr lang="id-ID" altLang="id-ID" sz="1800" dirty="0">
                <a:ea typeface="ＭＳ Ｐゴシック" pitchFamily="34" charset="-128"/>
              </a:rPr>
              <a:t>A new attribute “total_price” will be created by selecting “Apply” button.</a:t>
            </a:r>
          </a:p>
          <a:p>
            <a:endParaRPr lang="id-ID" altLang="id-ID" sz="1800" dirty="0">
              <a:ea typeface="ＭＳ Ｐゴシック" pitchFamily="34" charset="-128"/>
            </a:endParaRPr>
          </a:p>
          <a:p>
            <a:endParaRPr lang="id-ID" altLang="id-ID" sz="1800" dirty="0">
              <a:ea typeface="ＭＳ Ｐゴシック" pitchFamily="34" charset="-128"/>
            </a:endParaRPr>
          </a:p>
          <a:p>
            <a:endParaRPr lang="id-ID" altLang="id-ID" sz="1800" dirty="0">
              <a:ea typeface="ＭＳ Ｐゴシック" pitchFamily="34" charset="-128"/>
            </a:endParaRPr>
          </a:p>
          <a:p>
            <a:endParaRPr lang="id-ID" altLang="id-ID" sz="1800" dirty="0">
              <a:ea typeface="ＭＳ Ｐゴシック" pitchFamily="34" charset="-128"/>
            </a:endParaRP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11" y="1705863"/>
            <a:ext cx="4424647" cy="384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5159373" y="1210660"/>
            <a:ext cx="3941168" cy="2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/>
          <a:p>
            <a:r>
              <a:rPr lang="en-US" altLang="id-ID" sz="1200">
                <a:solidFill>
                  <a:srgbClr val="FF0000"/>
                </a:solidFill>
                <a:latin typeface="CMR10"/>
              </a:rPr>
              <a:t>The parameters of the operator </a:t>
            </a:r>
            <a:r>
              <a:rPr lang="id-ID" altLang="id-ID" sz="1200">
                <a:solidFill>
                  <a:srgbClr val="FF0000"/>
                </a:solidFill>
                <a:latin typeface="CMR10"/>
              </a:rPr>
              <a:t>“</a:t>
            </a:r>
            <a:r>
              <a:rPr lang="en-US" altLang="id-ID" sz="1200">
                <a:solidFill>
                  <a:srgbClr val="FF0000"/>
                </a:solidFill>
                <a:latin typeface="CMR10"/>
              </a:rPr>
              <a:t>Generate Attributes".</a:t>
            </a:r>
            <a:endParaRPr lang="id-ID" altLang="id-ID" sz="120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958838" y="1546073"/>
            <a:ext cx="556816" cy="558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646030" y="2440032"/>
            <a:ext cx="531012" cy="9904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778213" y="1825346"/>
            <a:ext cx="2322329" cy="1363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47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121239" y="547828"/>
            <a:ext cx="4565086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Data Mining Tools: An Overview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22141" y="1961798"/>
            <a:ext cx="8221859" cy="5258664"/>
          </a:xfrm>
        </p:spPr>
        <p:txBody>
          <a:bodyPr/>
          <a:lstStyle/>
          <a:p>
            <a:r>
              <a:rPr lang="en-US" altLang="id-ID" sz="2300" dirty="0">
                <a:ea typeface="ＭＳ Ｐゴシック" pitchFamily="34" charset="-128"/>
              </a:rPr>
              <a:t>Knowledge discovery in databases is a rapidly growing field, whose development is driven by strong research interests as well as urgent practical, social, and economical needs. </a:t>
            </a:r>
            <a:endParaRPr lang="id-ID" altLang="id-ID" sz="2300" dirty="0">
              <a:ea typeface="ＭＳ Ｐゴシック" pitchFamily="34" charset="-128"/>
            </a:endParaRPr>
          </a:p>
          <a:p>
            <a:pPr lvl="4"/>
            <a:endParaRPr lang="id-ID" altLang="id-ID" sz="900" dirty="0">
              <a:ea typeface="ＭＳ Ｐゴシック" pitchFamily="34" charset="-128"/>
            </a:endParaRPr>
          </a:p>
          <a:p>
            <a:r>
              <a:rPr lang="id-ID" altLang="id-ID" sz="2300" dirty="0">
                <a:ea typeface="ＭＳ Ｐゴシック" pitchFamily="34" charset="-128"/>
              </a:rPr>
              <a:t>T</a:t>
            </a:r>
            <a:r>
              <a:rPr lang="en-US" altLang="id-ID" sz="2300" dirty="0">
                <a:ea typeface="ＭＳ Ｐゴシック" pitchFamily="34" charset="-128"/>
              </a:rPr>
              <a:t>he last few years</a:t>
            </a:r>
            <a:r>
              <a:rPr lang="id-ID" altLang="id-ID" sz="2300" dirty="0">
                <a:ea typeface="ＭＳ Ｐゴシック" pitchFamily="34" charset="-128"/>
              </a:rPr>
              <a:t>,</a:t>
            </a:r>
            <a:r>
              <a:rPr lang="en-US" altLang="id-ID" sz="2300" dirty="0">
                <a:ea typeface="ＭＳ Ｐゴシック" pitchFamily="34" charset="-128"/>
              </a:rPr>
              <a:t> knowledge discovery tools have been used mainly in research environments, sophisticated software products are now rapidly emerging. </a:t>
            </a:r>
            <a:endParaRPr lang="id-ID" altLang="id-ID" sz="2300" dirty="0">
              <a:ea typeface="ＭＳ Ｐゴシック" pitchFamily="34" charset="-128"/>
            </a:endParaRPr>
          </a:p>
          <a:p>
            <a:pPr lvl="4"/>
            <a:endParaRPr lang="id-ID" altLang="id-ID" sz="900" dirty="0">
              <a:ea typeface="ＭＳ Ｐゴシック" pitchFamily="34" charset="-128"/>
            </a:endParaRPr>
          </a:p>
          <a:p>
            <a:r>
              <a:rPr lang="en-US" altLang="id-ID" sz="2300" dirty="0">
                <a:ea typeface="ＭＳ Ｐゴシック" pitchFamily="34" charset="-128"/>
              </a:rPr>
              <a:t>In this </a:t>
            </a:r>
            <a:r>
              <a:rPr lang="id-ID" altLang="id-ID" sz="2300" dirty="0">
                <a:ea typeface="ＭＳ Ｐゴシック" pitchFamily="34" charset="-128"/>
              </a:rPr>
              <a:t>course</a:t>
            </a:r>
            <a:r>
              <a:rPr lang="en-US" altLang="id-ID" sz="2300" dirty="0">
                <a:ea typeface="ＭＳ Ｐゴシック" pitchFamily="34" charset="-128"/>
              </a:rPr>
              <a:t>, we provide an overview </a:t>
            </a:r>
            <a:r>
              <a:rPr lang="id-ID" altLang="id-ID" sz="2300" dirty="0">
                <a:ea typeface="ＭＳ Ｐゴシック" pitchFamily="34" charset="-128"/>
              </a:rPr>
              <a:t>of data mining tools</a:t>
            </a:r>
            <a:r>
              <a:rPr lang="en-US" altLang="id-ID" sz="2300" dirty="0">
                <a:ea typeface="ＭＳ Ｐゴシック" pitchFamily="34" charset="-128"/>
              </a:rPr>
              <a:t> </a:t>
            </a:r>
            <a:r>
              <a:rPr lang="id-ID" altLang="id-ID" sz="2300" dirty="0">
                <a:ea typeface="ＭＳ Ｐゴシック" pitchFamily="34" charset="-128"/>
              </a:rPr>
              <a:t>and discuss open source tools </a:t>
            </a:r>
            <a:r>
              <a:rPr lang="en-US" altLang="id-ID" sz="2300" dirty="0">
                <a:ea typeface="ＭＳ Ｐゴシック" pitchFamily="34" charset="-128"/>
              </a:rPr>
              <a:t>to study</a:t>
            </a:r>
            <a:r>
              <a:rPr lang="id-ID" altLang="id-ID" sz="2300" dirty="0">
                <a:ea typeface="ＭＳ Ｐゴシック" pitchFamily="34" charset="-128"/>
              </a:rPr>
              <a:t> basic data mining methods, including preprocessing data and association rule method: </a:t>
            </a:r>
          </a:p>
          <a:p>
            <a:pPr lvl="1"/>
            <a:r>
              <a:rPr lang="id-ID" altLang="id-ID" dirty="0" smtClean="0">
                <a:ea typeface="ＭＳ Ｐゴシック" pitchFamily="34" charset="-128"/>
              </a:rPr>
              <a:t>RapidMiner </a:t>
            </a:r>
          </a:p>
          <a:p>
            <a:pPr lvl="1"/>
            <a:r>
              <a:rPr lang="id-ID" altLang="id-ID" dirty="0" smtClean="0">
                <a:ea typeface="ＭＳ Ｐゴシック" pitchFamily="34" charset="-128"/>
              </a:rPr>
              <a:t>WEKA</a:t>
            </a:r>
            <a:endParaRPr lang="id-ID" altLang="id-ID" sz="25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3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Generate New Attribute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52539" y="2164287"/>
            <a:ext cx="8221859" cy="4054482"/>
          </a:xfrm>
        </p:spPr>
        <p:txBody>
          <a:bodyPr/>
          <a:lstStyle/>
          <a:p>
            <a:r>
              <a:rPr lang="id-ID" altLang="id-ID" sz="2100" dirty="0">
                <a:ea typeface="ＭＳ Ｐゴシック" pitchFamily="34" charset="-128"/>
              </a:rPr>
              <a:t>A new attribute “total_price” has been created</a:t>
            </a: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67" y="2781902"/>
            <a:ext cx="6258065" cy="301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416513" y="2647254"/>
            <a:ext cx="947945" cy="357151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75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sz="half" idx="1"/>
          </p:nvPr>
        </p:nvSpPr>
        <p:spPr>
          <a:xfrm>
            <a:off x="613856" y="1259604"/>
            <a:ext cx="3267557" cy="4867107"/>
          </a:xfrm>
        </p:spPr>
        <p:txBody>
          <a:bodyPr/>
          <a:lstStyle/>
          <a:p>
            <a:endParaRPr lang="id-ID" altLang="id-ID" sz="1800">
              <a:ea typeface="ＭＳ Ｐゴシック" pitchFamily="34" charset="-128"/>
            </a:endParaRPr>
          </a:p>
          <a:p>
            <a:r>
              <a:rPr lang="id-ID" altLang="id-ID" sz="1800">
                <a:ea typeface="ＭＳ Ｐゴシック" pitchFamily="34" charset="-128"/>
              </a:rPr>
              <a:t>RapidMiner allows g</a:t>
            </a:r>
            <a:r>
              <a:rPr lang="en-US" altLang="id-ID" sz="1800">
                <a:ea typeface="ＭＳ Ｐゴシック" pitchFamily="34" charset="-128"/>
              </a:rPr>
              <a:t>eneration of data, generation of a new attribute, </a:t>
            </a:r>
            <a:r>
              <a:rPr lang="id-ID" altLang="id-ID" sz="1800">
                <a:ea typeface="ＭＳ Ｐゴシック" pitchFamily="34" charset="-128"/>
              </a:rPr>
              <a:t>and also </a:t>
            </a:r>
            <a:r>
              <a:rPr lang="en-US" altLang="id-ID" sz="1800" b="1">
                <a:ea typeface="ＭＳ Ｐゴシック" pitchFamily="34" charset="-128"/>
              </a:rPr>
              <a:t>selection </a:t>
            </a:r>
            <a:r>
              <a:rPr lang="en-US" altLang="id-ID" sz="1800">
                <a:ea typeface="ＭＳ Ｐゴシック" pitchFamily="34" charset="-128"/>
              </a:rPr>
              <a:t>of a</a:t>
            </a:r>
            <a:r>
              <a:rPr lang="id-ID" altLang="id-ID" sz="1800">
                <a:ea typeface="ＭＳ Ｐゴシック" pitchFamily="34" charset="-128"/>
              </a:rPr>
              <a:t> subset of attributes.</a:t>
            </a:r>
          </a:p>
          <a:p>
            <a:r>
              <a:rPr lang="id-ID" altLang="id-ID" sz="1800">
                <a:ea typeface="ＭＳ Ｐゴシック" pitchFamily="34" charset="-128"/>
              </a:rPr>
              <a:t>We can </a:t>
            </a:r>
            <a:r>
              <a:rPr lang="en-US" altLang="id-ID" sz="1800">
                <a:ea typeface="ＭＳ Ｐゴシック" pitchFamily="34" charset="-128"/>
              </a:rPr>
              <a:t>try : Open the group </a:t>
            </a:r>
            <a:r>
              <a:rPr lang="id-ID" altLang="id-ID" sz="1800">
                <a:ea typeface="ＭＳ Ｐゴシック" pitchFamily="34" charset="-128"/>
              </a:rPr>
              <a:t>“</a:t>
            </a:r>
            <a:r>
              <a:rPr lang="en-US" altLang="id-ID" sz="1800">
                <a:ea typeface="ＭＳ Ｐゴシック" pitchFamily="34" charset="-128"/>
              </a:rPr>
              <a:t>Data Transformation" </a:t>
            </a:r>
            <a:r>
              <a:rPr lang="id-ID" altLang="id-ID" sz="1800">
                <a:ea typeface="ＭＳ Ｐゴシック" pitchFamily="34" charset="-128"/>
              </a:rPr>
              <a:t>– “</a:t>
            </a:r>
            <a:r>
              <a:rPr lang="en-US" altLang="id-ID" sz="1800">
                <a:ea typeface="ＭＳ Ｐゴシック" pitchFamily="34" charset="-128"/>
              </a:rPr>
              <a:t>Attribute Set Reduction and Transformation" </a:t>
            </a:r>
            <a:r>
              <a:rPr lang="id-ID" altLang="id-ID" sz="1800">
                <a:ea typeface="ＭＳ Ｐゴシック" pitchFamily="34" charset="-128"/>
              </a:rPr>
              <a:t>“</a:t>
            </a:r>
            <a:r>
              <a:rPr lang="en-US" altLang="id-ID" sz="1800">
                <a:ea typeface="ＭＳ Ｐゴシック" pitchFamily="34" charset="-128"/>
              </a:rPr>
              <a:t>Selection" and drag the operator</a:t>
            </a:r>
            <a:r>
              <a:rPr lang="id-ID" altLang="id-ID" sz="1800">
                <a:ea typeface="ＭＳ Ｐゴシック" pitchFamily="34" charset="-128"/>
              </a:rPr>
              <a:t> </a:t>
            </a:r>
            <a:r>
              <a:rPr lang="en-US" altLang="id-ID" sz="1800">
                <a:ea typeface="ＭＳ Ｐゴシック" pitchFamily="34" charset="-128"/>
              </a:rPr>
              <a:t>named </a:t>
            </a:r>
            <a:r>
              <a:rPr lang="id-ID" altLang="id-ID" sz="1800">
                <a:ea typeface="ＭＳ Ｐゴシック" pitchFamily="34" charset="-128"/>
              </a:rPr>
              <a:t>“</a:t>
            </a:r>
            <a:r>
              <a:rPr lang="en-US" altLang="id-ID" sz="1800">
                <a:ea typeface="ＭＳ Ｐゴシック" pitchFamily="34" charset="-128"/>
              </a:rPr>
              <a:t>Select Attributes" into the process</a:t>
            </a:r>
            <a:endParaRPr lang="id-ID" altLang="id-ID" sz="1800">
              <a:ea typeface="ＭＳ Ｐゴシック" pitchFamily="34" charset="-128"/>
            </a:endParaRPr>
          </a:p>
          <a:p>
            <a:endParaRPr lang="id-ID" altLang="id-ID" sz="1800">
              <a:ea typeface="ＭＳ Ｐゴシック" pitchFamily="34" charset="-128"/>
            </a:endParaRPr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Selection of Attributes</a:t>
            </a:r>
          </a:p>
        </p:txBody>
      </p:sp>
      <p:pic>
        <p:nvPicPr>
          <p:cNvPr id="471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72" y="1705863"/>
            <a:ext cx="4882323" cy="309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994135" y="5035534"/>
            <a:ext cx="4571321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/>
          <a:p>
            <a:r>
              <a:rPr lang="en-US" altLang="id-ID" sz="1200">
                <a:latin typeface="CMR10"/>
              </a:rPr>
              <a:t>Individual attributes or subsets can be selected or even deleted with</a:t>
            </a:r>
            <a:r>
              <a:rPr lang="id-ID" altLang="id-ID" sz="1200">
                <a:latin typeface="CMR10"/>
              </a:rPr>
              <a:t> the operator “Select Attributes".</a:t>
            </a:r>
            <a:endParaRPr lang="id-ID" altLang="id-ID" sz="1200"/>
          </a:p>
        </p:txBody>
      </p:sp>
    </p:spTree>
    <p:extLst>
      <p:ext uri="{BB962C8B-B14F-4D97-AF65-F5344CB8AC3E}">
        <p14:creationId xmlns:p14="http://schemas.microsoft.com/office/powerpoint/2010/main" val="9397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3856" y="1432350"/>
            <a:ext cx="4038951" cy="46943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d-ID" b="1"/>
              <a:t>Executing </a:t>
            </a:r>
            <a:r>
              <a:rPr lang="id-ID" b="1" smtClean="0"/>
              <a:t>Processes: </a:t>
            </a:r>
          </a:p>
          <a:p>
            <a:pPr marL="0" indent="0">
              <a:buNone/>
              <a:defRPr/>
            </a:pPr>
            <a:r>
              <a:rPr lang="en-US" smtClean="0"/>
              <a:t>You </a:t>
            </a:r>
            <a:r>
              <a:rPr lang="en-US"/>
              <a:t>have the following options for starting the process:</a:t>
            </a:r>
          </a:p>
          <a:p>
            <a:pPr marL="400827" indent="-400827">
              <a:buFont typeface="+mj-lt"/>
              <a:buAutoNum type="arabicPeriod"/>
              <a:defRPr/>
            </a:pPr>
            <a:r>
              <a:rPr lang="en-US" smtClean="0"/>
              <a:t>Press </a:t>
            </a:r>
            <a:r>
              <a:rPr lang="en-US"/>
              <a:t>the large play button in the toolbar of RapidMiner,</a:t>
            </a:r>
          </a:p>
          <a:p>
            <a:pPr marL="400827" indent="-400827">
              <a:buFont typeface="+mj-lt"/>
              <a:buAutoNum type="arabicPeriod"/>
              <a:defRPr/>
            </a:pPr>
            <a:r>
              <a:rPr lang="en-US" smtClean="0"/>
              <a:t>Select </a:t>
            </a:r>
            <a:r>
              <a:rPr lang="en-US"/>
              <a:t>the menu entry </a:t>
            </a:r>
            <a:r>
              <a:rPr lang="id-ID" smtClean="0"/>
              <a:t>“</a:t>
            </a:r>
            <a:r>
              <a:rPr lang="en-US" smtClean="0"/>
              <a:t>Process</a:t>
            </a:r>
            <a:r>
              <a:rPr lang="en-US"/>
              <a:t>" </a:t>
            </a:r>
            <a:r>
              <a:rPr lang="id-ID" smtClean="0"/>
              <a:t>-“</a:t>
            </a:r>
            <a:r>
              <a:rPr lang="en-US" smtClean="0"/>
              <a:t>Run</a:t>
            </a:r>
            <a:r>
              <a:rPr lang="en-US"/>
              <a:t>",</a:t>
            </a:r>
          </a:p>
          <a:p>
            <a:pPr marL="400827" indent="-400827">
              <a:buFont typeface="+mj-lt"/>
              <a:buAutoNum type="arabicPeriod"/>
              <a:defRPr/>
            </a:pPr>
            <a:r>
              <a:rPr lang="id-ID" smtClean="0"/>
              <a:t>Press </a:t>
            </a:r>
            <a:r>
              <a:rPr lang="id-ID"/>
              <a:t>F11</a:t>
            </a:r>
            <a:r>
              <a:rPr lang="id-ID" smtClean="0"/>
              <a:t>.</a:t>
            </a:r>
          </a:p>
          <a:p>
            <a:pPr marL="0" indent="0">
              <a:buNone/>
              <a:defRPr/>
            </a:pPr>
            <a:endParaRPr lang="id-ID" b="1" smtClean="0"/>
          </a:p>
          <a:p>
            <a:pPr marL="0" indent="0">
              <a:buNone/>
              <a:defRPr/>
            </a:pPr>
            <a:r>
              <a:rPr lang="id-ID" b="1" smtClean="0"/>
              <a:t>Looking </a:t>
            </a:r>
            <a:r>
              <a:rPr lang="id-ID" b="1"/>
              <a:t>at Results:</a:t>
            </a:r>
          </a:p>
          <a:p>
            <a:pPr>
              <a:defRPr/>
            </a:pPr>
            <a:r>
              <a:rPr lang="en-US"/>
              <a:t>After the process was terminated, RapidMiner Studio should have switched to</a:t>
            </a:r>
            <a:r>
              <a:rPr lang="id-ID"/>
              <a:t> the “Result Perspective</a:t>
            </a:r>
            <a:r>
              <a:rPr lang="id-ID" smtClean="0"/>
              <a:t>”</a:t>
            </a:r>
            <a:endParaRPr lang="id-ID"/>
          </a:p>
          <a:p>
            <a:pPr marL="400827" indent="-400827">
              <a:buFont typeface="+mj-lt"/>
              <a:buAutoNum type="arabicPeriod"/>
              <a:defRPr/>
            </a:pPr>
            <a:endParaRPr lang="id-ID" smtClean="0"/>
          </a:p>
          <a:p>
            <a:pPr>
              <a:defRPr/>
            </a:pPr>
            <a:endParaRPr lang="id-ID"/>
          </a:p>
          <a:p>
            <a:pPr>
              <a:defRPr/>
            </a:pPr>
            <a:endParaRPr lang="id-ID"/>
          </a:p>
        </p:txBody>
      </p:sp>
      <p:sp>
        <p:nvSpPr>
          <p:cNvPr id="48131" name="Content Placeholder 5"/>
          <p:cNvSpPr>
            <a:spLocks noGrp="1"/>
          </p:cNvSpPr>
          <p:nvPr>
            <p:ph sz="half" idx="2"/>
          </p:nvPr>
        </p:nvSpPr>
        <p:spPr>
          <a:xfrm>
            <a:off x="4804912" y="1432350"/>
            <a:ext cx="4038951" cy="4694361"/>
          </a:xfrm>
        </p:spPr>
        <p:txBody>
          <a:bodyPr/>
          <a:lstStyle/>
          <a:p>
            <a:pPr marL="0" indent="0">
              <a:buNone/>
            </a:pPr>
            <a:r>
              <a:rPr lang="id-ID" altLang="id-ID" b="1" smtClean="0">
                <a:ea typeface="ＭＳ Ｐゴシック" pitchFamily="34" charset="-128"/>
              </a:rPr>
              <a:t>Result Overview</a:t>
            </a:r>
          </a:p>
        </p:txBody>
      </p:sp>
      <p:sp>
        <p:nvSpPr>
          <p:cNvPr id="48132" name="Title 2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Executing Processes and Results</a:t>
            </a:r>
          </a:p>
        </p:txBody>
      </p:sp>
      <p:pic>
        <p:nvPicPr>
          <p:cNvPr id="481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52" y="3390133"/>
            <a:ext cx="912634" cy="38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59" y="1949147"/>
            <a:ext cx="4191056" cy="38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3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sz="half" idx="1"/>
          </p:nvPr>
        </p:nvSpPr>
        <p:spPr>
          <a:xfrm>
            <a:off x="613856" y="1259604"/>
            <a:ext cx="4349953" cy="4867107"/>
          </a:xfrm>
        </p:spPr>
        <p:txBody>
          <a:bodyPr/>
          <a:lstStyle/>
          <a:p>
            <a:r>
              <a:rPr lang="en-US" altLang="id-ID" smtClean="0">
                <a:ea typeface="ＭＳ Ｐゴシック" pitchFamily="34" charset="-128"/>
              </a:rPr>
              <a:t>R</a:t>
            </a:r>
            <a:r>
              <a:rPr lang="id-ID" altLang="id-ID" smtClean="0">
                <a:ea typeface="ＭＳ Ｐゴシック" pitchFamily="34" charset="-128"/>
              </a:rPr>
              <a:t>apidMiner</a:t>
            </a:r>
            <a:r>
              <a:rPr lang="en-US" altLang="id-ID" smtClean="0">
                <a:ea typeface="ＭＳ Ｐゴシック" pitchFamily="34" charset="-128"/>
              </a:rPr>
              <a:t> allows us to restrict inter-operator process by providing </a:t>
            </a:r>
            <a:r>
              <a:rPr lang="id-ID" altLang="id-ID" smtClean="0">
                <a:ea typeface="ＭＳ Ｐゴシック" pitchFamily="34" charset="-128"/>
              </a:rPr>
              <a:t>process </a:t>
            </a:r>
            <a:r>
              <a:rPr lang="en-US" altLang="id-ID" smtClean="0">
                <a:ea typeface="ＭＳ Ｐゴシック" pitchFamily="34" charset="-128"/>
              </a:rPr>
              <a:t>termination</a:t>
            </a:r>
            <a:r>
              <a:rPr lang="id-ID" altLang="id-ID" smtClean="0">
                <a:ea typeface="ＭＳ Ｐゴシック" pitchFamily="34" charset="-128"/>
              </a:rPr>
              <a:t> through “Breakpoint Before” and “Breakpoint After”</a:t>
            </a:r>
          </a:p>
          <a:p>
            <a:pPr lvl="3"/>
            <a:endParaRPr lang="id-ID" altLang="id-ID" smtClean="0">
              <a:ea typeface="ＭＳ Ｐゴシック" pitchFamily="34" charset="-128"/>
            </a:endParaRPr>
          </a:p>
          <a:p>
            <a:r>
              <a:rPr lang="en-US" altLang="id-ID" smtClean="0">
                <a:ea typeface="ＭＳ Ｐゴシック" pitchFamily="34" charset="-128"/>
              </a:rPr>
              <a:t>If a breakpoint was inserted after an operator for example, then the execution</a:t>
            </a:r>
            <a:r>
              <a:rPr lang="id-ID" altLang="id-ID" smtClean="0">
                <a:ea typeface="ＭＳ Ｐゴシック" pitchFamily="34" charset="-128"/>
              </a:rPr>
              <a:t> </a:t>
            </a:r>
            <a:r>
              <a:rPr lang="en-US" altLang="id-ID" smtClean="0">
                <a:ea typeface="ＭＳ Ｐゴシック" pitchFamily="34" charset="-128"/>
              </a:rPr>
              <a:t>of the process will be interrupted here and the results of all connected output</a:t>
            </a:r>
            <a:r>
              <a:rPr lang="id-ID" altLang="id-ID" smtClean="0">
                <a:ea typeface="ＭＳ Ｐゴシック" pitchFamily="34" charset="-128"/>
              </a:rPr>
              <a:t> </a:t>
            </a:r>
            <a:r>
              <a:rPr lang="en-US" altLang="id-ID" smtClean="0">
                <a:ea typeface="ＭＳ Ｐゴシック" pitchFamily="34" charset="-128"/>
              </a:rPr>
              <a:t>ports will be indicated in the Results Perspective. </a:t>
            </a:r>
            <a:endParaRPr lang="id-ID" altLang="id-ID" smtClean="0">
              <a:ea typeface="ＭＳ Ｐゴシック" pitchFamily="34" charset="-128"/>
            </a:endParaRPr>
          </a:p>
          <a:p>
            <a:endParaRPr lang="id-ID" altLang="id-ID" smtClean="0">
              <a:ea typeface="ＭＳ Ｐゴシック" pitchFamily="34" charset="-128"/>
            </a:endParaRP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Breakpoints</a:t>
            </a:r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00" y="1492810"/>
            <a:ext cx="3631525" cy="417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37" y="3692438"/>
            <a:ext cx="1034862" cy="9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2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 sz="half" idx="1"/>
          </p:nvPr>
        </p:nvSpPr>
        <p:spPr>
          <a:xfrm>
            <a:off x="613856" y="1259604"/>
            <a:ext cx="4349953" cy="4867107"/>
          </a:xfrm>
        </p:spPr>
        <p:txBody>
          <a:bodyPr/>
          <a:lstStyle/>
          <a:p>
            <a:r>
              <a:rPr lang="id-ID" altLang="id-ID" smtClean="0">
                <a:ea typeface="ＭＳ Ｐゴシック" pitchFamily="34" charset="-128"/>
              </a:rPr>
              <a:t>Results of a process will be display on Result Perspective of RapidMiner. However, there are some different mode: </a:t>
            </a:r>
          </a:p>
          <a:p>
            <a:pPr lvl="1"/>
            <a:r>
              <a:rPr lang="en-US" altLang="id-ID" smtClean="0">
                <a:ea typeface="ＭＳ Ｐゴシック" pitchFamily="34" charset="-128"/>
              </a:rPr>
              <a:t>Each open result is displayed as an </a:t>
            </a:r>
            <a:r>
              <a:rPr lang="en-US" altLang="id-ID" b="1" smtClean="0">
                <a:ea typeface="ＭＳ Ｐゴシック" pitchFamily="34" charset="-128"/>
              </a:rPr>
              <a:t>additional tab</a:t>
            </a:r>
            <a:r>
              <a:rPr lang="en-US" altLang="id-ID" smtClean="0">
                <a:ea typeface="ＭＳ Ｐゴシック" pitchFamily="34" charset="-128"/>
              </a:rPr>
              <a:t> in the large area</a:t>
            </a:r>
            <a:r>
              <a:rPr lang="id-ID" altLang="id-ID" smtClean="0">
                <a:ea typeface="ＭＳ Ｐゴシック" pitchFamily="34" charset="-128"/>
              </a:rPr>
              <a:t> on the left-hand side as Automatic Opening</a:t>
            </a:r>
            <a:r>
              <a:rPr lang="id-ID" altLang="id-ID" b="1" smtClean="0">
                <a:ea typeface="ＭＳ Ｐゴシック" pitchFamily="34" charset="-128"/>
              </a:rPr>
              <a:t>.</a:t>
            </a:r>
          </a:p>
          <a:p>
            <a:pPr lvl="1"/>
            <a:r>
              <a:rPr lang="en-US" altLang="id-ID" smtClean="0">
                <a:ea typeface="ＭＳ Ｐゴシック" pitchFamily="34" charset="-128"/>
              </a:rPr>
              <a:t>The second option for displaying results is loading results from one of your </a:t>
            </a:r>
            <a:r>
              <a:rPr lang="en-US" altLang="id-ID" b="1" smtClean="0">
                <a:ea typeface="ＭＳ Ｐゴシック" pitchFamily="34" charset="-128"/>
              </a:rPr>
              <a:t>repos</a:t>
            </a:r>
            <a:r>
              <a:rPr lang="id-ID" altLang="id-ID" b="1" smtClean="0">
                <a:ea typeface="ＭＳ Ｐゴシック" pitchFamily="34" charset="-128"/>
              </a:rPr>
              <a:t>itories</a:t>
            </a:r>
            <a:r>
              <a:rPr lang="id-ID" altLang="id-ID" smtClean="0">
                <a:ea typeface="ＭＳ Ｐゴシック" pitchFamily="34" charset="-128"/>
              </a:rPr>
              <a:t>.</a:t>
            </a:r>
          </a:p>
          <a:p>
            <a:pPr lvl="1"/>
            <a:r>
              <a:rPr lang="en-US" altLang="id-ID" smtClean="0">
                <a:ea typeface="ＭＳ Ｐゴシック" pitchFamily="34" charset="-128"/>
              </a:rPr>
              <a:t>A third possibility for looking at results and even intermediate results is displaying results which are still at </a:t>
            </a:r>
            <a:r>
              <a:rPr lang="en-US" altLang="id-ID" b="1" smtClean="0">
                <a:ea typeface="ＭＳ Ｐゴシック" pitchFamily="34" charset="-128"/>
              </a:rPr>
              <a:t>ports</a:t>
            </a:r>
            <a:r>
              <a:rPr lang="en-US" altLang="id-ID" smtClean="0">
                <a:ea typeface="ＭＳ Ｐゴシック" pitchFamily="34" charset="-128"/>
              </a:rPr>
              <a:t>.</a:t>
            </a:r>
            <a:endParaRPr lang="id-ID" altLang="id-ID" smtClean="0">
              <a:ea typeface="ＭＳ Ｐゴシック" pitchFamily="34" charset="-128"/>
            </a:endParaRPr>
          </a:p>
          <a:p>
            <a:pPr lvl="1"/>
            <a:endParaRPr lang="id-ID" altLang="id-ID" smtClean="0">
              <a:ea typeface="ＭＳ Ｐゴシック" pitchFamily="34" charset="-128"/>
            </a:endParaRPr>
          </a:p>
          <a:p>
            <a:pPr lvl="1"/>
            <a:endParaRPr lang="id-ID" altLang="id-ID" smtClean="0">
              <a:ea typeface="ＭＳ Ｐゴシック" pitchFamily="34" charset="-128"/>
            </a:endParaRPr>
          </a:p>
          <a:p>
            <a:endParaRPr lang="id-ID" altLang="id-ID" smtClean="0">
              <a:ea typeface="ＭＳ Ｐゴシック" pitchFamily="34" charset="-128"/>
            </a:endParaRPr>
          </a:p>
          <a:p>
            <a:endParaRPr lang="id-ID" altLang="id-ID" smtClean="0">
              <a:ea typeface="ＭＳ Ｐゴシック" pitchFamily="34" charset="-128"/>
            </a:endParaRPr>
          </a:p>
          <a:p>
            <a:endParaRPr lang="id-ID" altLang="id-ID" smtClean="0">
              <a:ea typeface="ＭＳ Ｐゴシック" pitchFamily="34" charset="-128"/>
            </a:endParaRPr>
          </a:p>
        </p:txBody>
      </p:sp>
      <p:sp>
        <p:nvSpPr>
          <p:cNvPr id="50179" name="Title 2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Visualization of Data and Result </a:t>
            </a:r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71" y="4278332"/>
            <a:ext cx="3569053" cy="114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00" y="1806631"/>
            <a:ext cx="3494358" cy="20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8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Charts</a:t>
            </a:r>
          </a:p>
        </p:txBody>
      </p:sp>
      <p:sp>
        <p:nvSpPr>
          <p:cNvPr id="51202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3581400" cy="4267200"/>
          </a:xfrm>
        </p:spPr>
        <p:txBody>
          <a:bodyPr/>
          <a:lstStyle/>
          <a:p>
            <a:r>
              <a:rPr lang="en-US" altLang="id-ID" sz="1800" dirty="0">
                <a:ea typeface="ＭＳ Ｐゴシック" pitchFamily="34" charset="-128"/>
              </a:rPr>
              <a:t>One of the strongest features of </a:t>
            </a:r>
            <a:r>
              <a:rPr lang="en-US" altLang="id-ID" sz="1800" dirty="0" err="1">
                <a:ea typeface="ＭＳ Ｐゴシック" pitchFamily="34" charset="-128"/>
              </a:rPr>
              <a:t>RapidMiner</a:t>
            </a:r>
            <a:r>
              <a:rPr lang="en-US" altLang="id-ID" sz="1800" dirty="0">
                <a:ea typeface="ＭＳ Ｐゴシック" pitchFamily="34" charset="-128"/>
              </a:rPr>
              <a:t> Studio are the numerous </a:t>
            </a:r>
            <a:r>
              <a:rPr lang="en-US" altLang="id-ID" sz="1800" dirty="0" err="1">
                <a:ea typeface="ＭＳ Ｐゴシック" pitchFamily="34" charset="-128"/>
              </a:rPr>
              <a:t>visualisation</a:t>
            </a:r>
            <a:r>
              <a:rPr lang="id-ID" altLang="id-ID" sz="1800" dirty="0">
                <a:ea typeface="ＭＳ Ｐゴシック" pitchFamily="34" charset="-128"/>
              </a:rPr>
              <a:t> </a:t>
            </a:r>
            <a:r>
              <a:rPr lang="en-US" altLang="id-ID" sz="1800" dirty="0">
                <a:ea typeface="ＭＳ Ｐゴシック" pitchFamily="34" charset="-128"/>
              </a:rPr>
              <a:t>methods for data, other tables, models and results </a:t>
            </a:r>
            <a:r>
              <a:rPr lang="en-US" altLang="id-ID" sz="1800" dirty="0" err="1">
                <a:ea typeface="ＭＳ Ｐゴシック" pitchFamily="34" charset="-128"/>
              </a:rPr>
              <a:t>oered</a:t>
            </a:r>
            <a:r>
              <a:rPr lang="en-US" altLang="id-ID" sz="1800" dirty="0">
                <a:ea typeface="ＭＳ Ｐゴシック" pitchFamily="34" charset="-128"/>
              </a:rPr>
              <a:t> in the </a:t>
            </a:r>
            <a:r>
              <a:rPr lang="id-ID" altLang="id-ID" sz="1800" dirty="0">
                <a:ea typeface="ＭＳ Ｐゴシック" pitchFamily="34" charset="-128"/>
              </a:rPr>
              <a:t>“</a:t>
            </a:r>
            <a:r>
              <a:rPr lang="en-US" altLang="id-ID" sz="1800" dirty="0">
                <a:ea typeface="ＭＳ Ｐゴシック" pitchFamily="34" charset="-128"/>
              </a:rPr>
              <a:t>Charts View“</a:t>
            </a:r>
            <a:r>
              <a:rPr lang="id-ID" altLang="id-ID" sz="1800" dirty="0">
                <a:ea typeface="ＭＳ Ｐゴシック" pitchFamily="34" charset="-128"/>
              </a:rPr>
              <a:t> and “Advanced Charts View".</a:t>
            </a:r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41" y="2089734"/>
            <a:ext cx="4502059" cy="33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4" y="4006259"/>
            <a:ext cx="3935736" cy="285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sz="half" idx="1"/>
          </p:nvPr>
        </p:nvSpPr>
        <p:spPr>
          <a:xfrm>
            <a:off x="613855" y="1259604"/>
            <a:ext cx="3869190" cy="4867107"/>
          </a:xfrm>
        </p:spPr>
        <p:txBody>
          <a:bodyPr/>
          <a:lstStyle/>
          <a:p>
            <a:r>
              <a:rPr lang="en-US" altLang="id-ID" sz="1800" b="1">
                <a:ea typeface="ＭＳ Ｐゴシック" pitchFamily="34" charset="-128"/>
              </a:rPr>
              <a:t>Univariate Plots</a:t>
            </a:r>
            <a:r>
              <a:rPr lang="id-ID" altLang="id-ID" sz="1800" b="1">
                <a:ea typeface="ＭＳ Ｐゴシック" pitchFamily="34" charset="-128"/>
              </a:rPr>
              <a:t>: </a:t>
            </a:r>
            <a:r>
              <a:rPr lang="en-US" altLang="id-ID" sz="1800">
                <a:ea typeface="ＭＳ Ｐゴシック" pitchFamily="34" charset="-128"/>
              </a:rPr>
              <a:t>RapidMiner provides a lot of options to </a:t>
            </a:r>
            <a:r>
              <a:rPr lang="id-ID" altLang="id-ID" sz="1800">
                <a:ea typeface="ＭＳ Ｐゴシック" pitchFamily="34" charset="-128"/>
              </a:rPr>
              <a:t>visualize </a:t>
            </a:r>
            <a:r>
              <a:rPr lang="en-US" altLang="id-ID" sz="1800">
                <a:ea typeface="ＭＳ Ｐゴシック" pitchFamily="34" charset="-128"/>
              </a:rPr>
              <a:t>the data</a:t>
            </a:r>
            <a:r>
              <a:rPr lang="id-ID" altLang="id-ID" sz="1800">
                <a:ea typeface="ＭＳ Ｐゴシック" pitchFamily="34" charset="-128"/>
              </a:rPr>
              <a:t> by click Scatter Matrix button in Charts view of ExampleSet</a:t>
            </a:r>
          </a:p>
          <a:p>
            <a:r>
              <a:rPr lang="en-US" altLang="id-ID" sz="1800">
                <a:ea typeface="ＭＳ Ｐゴシック" pitchFamily="34" charset="-128"/>
              </a:rPr>
              <a:t>Complex visualisations such as SOMs oer a </a:t>
            </a:r>
            <a:r>
              <a:rPr lang="id-ID" altLang="id-ID" sz="1800">
                <a:ea typeface="ＭＳ Ｐゴシック" pitchFamily="34" charset="-128"/>
              </a:rPr>
              <a:t>“</a:t>
            </a:r>
            <a:r>
              <a:rPr lang="en-US" altLang="id-ID" sz="1800">
                <a:ea typeface="ＭＳ Ｐゴシック" pitchFamily="34" charset="-128"/>
              </a:rPr>
              <a:t>Calculate" button for</a:t>
            </a:r>
            <a:r>
              <a:rPr lang="id-ID" altLang="id-ID" sz="1800">
                <a:ea typeface="ＭＳ Ｐゴシック" pitchFamily="34" charset="-128"/>
              </a:rPr>
              <a:t> </a:t>
            </a:r>
            <a:r>
              <a:rPr lang="en-US" altLang="id-ID" sz="1800">
                <a:ea typeface="ＭＳ Ｐゴシック" pitchFamily="34" charset="-128"/>
              </a:rPr>
              <a:t>starting the computation. The progress is indicated by a bar.</a:t>
            </a:r>
            <a:endParaRPr lang="id-ID" altLang="id-ID" sz="1800">
              <a:ea typeface="ＭＳ Ｐゴシック" pitchFamily="34" charset="-128"/>
            </a:endParaRPr>
          </a:p>
          <a:p>
            <a:endParaRPr lang="id-ID" altLang="id-ID" sz="1800">
              <a:ea typeface="ＭＳ Ｐゴシック" pitchFamily="34" charset="-128"/>
            </a:endParaRPr>
          </a:p>
        </p:txBody>
      </p:sp>
      <p:sp>
        <p:nvSpPr>
          <p:cNvPr id="52227" name="Title 2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More Complex Visualization</a:t>
            </a:r>
          </a:p>
        </p:txBody>
      </p:sp>
      <p:pic>
        <p:nvPicPr>
          <p:cNvPr id="522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2" y="1369010"/>
            <a:ext cx="4349953" cy="322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100065" y="2594063"/>
            <a:ext cx="806704" cy="77015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5223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4" y="4338968"/>
            <a:ext cx="3264841" cy="194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1659583" y="4351750"/>
            <a:ext cx="6457704" cy="1289834"/>
          </a:xfrm>
        </p:spPr>
        <p:txBody>
          <a:bodyPr/>
          <a:lstStyle/>
          <a:p>
            <a:r>
              <a:rPr lang="id-ID" altLang="id-ID" sz="6000" dirty="0" smtClean="0">
                <a:ea typeface="ＭＳ Ｐゴシック" pitchFamily="34" charset="-128"/>
              </a:rPr>
              <a:t>WEKA</a:t>
            </a:r>
          </a:p>
        </p:txBody>
      </p:sp>
    </p:spTree>
    <p:extLst>
      <p:ext uri="{BB962C8B-B14F-4D97-AF65-F5344CB8AC3E}">
        <p14:creationId xmlns:p14="http://schemas.microsoft.com/office/powerpoint/2010/main" val="14913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068946" y="1986524"/>
            <a:ext cx="7831210" cy="5258664"/>
          </a:xfrm>
        </p:spPr>
        <p:txBody>
          <a:bodyPr/>
          <a:lstStyle/>
          <a:p>
            <a:r>
              <a:rPr lang="en-US" altLang="id-ID" sz="2100" dirty="0" err="1">
                <a:ea typeface="ＭＳ Ｐゴシック" pitchFamily="34" charset="-128"/>
              </a:rPr>
              <a:t>Weka</a:t>
            </a:r>
            <a:r>
              <a:rPr lang="en-US" altLang="id-ID" sz="2100" dirty="0">
                <a:ea typeface="ＭＳ Ｐゴシック" pitchFamily="34" charset="-128"/>
              </a:rPr>
              <a:t> (Waikato Environment for Knowledge Analysis) is  a collection of machine learning algorithms for data mining tasks</a:t>
            </a:r>
            <a:r>
              <a:rPr lang="id-ID" altLang="id-ID" sz="2100" dirty="0">
                <a:ea typeface="ＭＳ Ｐゴシック" pitchFamily="34" charset="-128"/>
              </a:rPr>
              <a:t> written in Java.</a:t>
            </a:r>
          </a:p>
          <a:p>
            <a:r>
              <a:rPr lang="en-US" altLang="id-ID" sz="2100" dirty="0" err="1">
                <a:ea typeface="ＭＳ Ｐゴシック" pitchFamily="34" charset="-128"/>
              </a:rPr>
              <a:t>Weka</a:t>
            </a:r>
            <a:r>
              <a:rPr lang="en-US" altLang="id-ID" sz="2100" dirty="0">
                <a:ea typeface="ＭＳ Ｐゴシック" pitchFamily="34" charset="-128"/>
              </a:rPr>
              <a:t> is </a:t>
            </a:r>
            <a:r>
              <a:rPr lang="id-ID" altLang="id-ID" sz="2100" dirty="0">
                <a:ea typeface="ＭＳ Ｐゴシック" pitchFamily="34" charset="-128"/>
              </a:rPr>
              <a:t>open source </a:t>
            </a:r>
            <a:r>
              <a:rPr lang="en-US" altLang="id-ID" sz="2100" dirty="0">
                <a:ea typeface="ＭＳ Ｐゴシック" pitchFamily="34" charset="-128"/>
              </a:rPr>
              <a:t>software </a:t>
            </a:r>
            <a:r>
              <a:rPr lang="id-ID" altLang="id-ID" sz="2100" dirty="0">
                <a:ea typeface="ＭＳ Ｐゴシック" pitchFamily="34" charset="-128"/>
              </a:rPr>
              <a:t>issued </a:t>
            </a:r>
            <a:r>
              <a:rPr lang="en-US" altLang="id-ID" sz="2100" dirty="0">
                <a:ea typeface="ＭＳ Ｐゴシック" pitchFamily="34" charset="-128"/>
              </a:rPr>
              <a:t>under the GNU General Public License.</a:t>
            </a:r>
            <a:endParaRPr lang="id-ID" altLang="id-ID" sz="2100" dirty="0">
              <a:ea typeface="ＭＳ Ｐゴシック" pitchFamily="34" charset="-128"/>
            </a:endParaRPr>
          </a:p>
          <a:p>
            <a:r>
              <a:rPr lang="id-ID" altLang="id-ID" sz="2100" dirty="0">
                <a:ea typeface="ＭＳ Ｐゴシック" pitchFamily="34" charset="-128"/>
              </a:rPr>
              <a:t>D</a:t>
            </a:r>
            <a:r>
              <a:rPr lang="en-US" altLang="id-ID" sz="2100" dirty="0" err="1">
                <a:ea typeface="ＭＳ Ｐゴシック" pitchFamily="34" charset="-128"/>
              </a:rPr>
              <a:t>eveloped</a:t>
            </a:r>
            <a:r>
              <a:rPr lang="en-US" altLang="id-ID" sz="2100" dirty="0">
                <a:ea typeface="ＭＳ Ｐゴシック" pitchFamily="34" charset="-128"/>
              </a:rPr>
              <a:t> at the University of Waikato, New Zealand. </a:t>
            </a:r>
            <a:endParaRPr lang="id-ID" altLang="id-ID" sz="2100" dirty="0">
              <a:ea typeface="ＭＳ Ｐゴシック" pitchFamily="34" charset="-128"/>
            </a:endParaRPr>
          </a:p>
          <a:p>
            <a:r>
              <a:rPr lang="en-US" altLang="id-ID" sz="2100" dirty="0">
                <a:ea typeface="ＭＳ Ｐゴシック" pitchFamily="34" charset="-128"/>
              </a:rPr>
              <a:t>The algorithms can either be applied directly to a dataset or called from your own Java code. </a:t>
            </a:r>
            <a:endParaRPr lang="id-ID" altLang="id-ID" sz="2100" dirty="0">
              <a:ea typeface="ＭＳ Ｐゴシック" pitchFamily="34" charset="-128"/>
            </a:endParaRPr>
          </a:p>
          <a:p>
            <a:r>
              <a:rPr lang="en-US" altLang="id-ID" sz="2100" dirty="0" err="1">
                <a:ea typeface="ＭＳ Ｐゴシック" pitchFamily="34" charset="-128"/>
              </a:rPr>
              <a:t>Weka</a:t>
            </a:r>
            <a:r>
              <a:rPr lang="en-US" altLang="id-ID" sz="2100" dirty="0">
                <a:ea typeface="ＭＳ Ｐゴシック" pitchFamily="34" charset="-128"/>
              </a:rPr>
              <a:t> contains tools for data </a:t>
            </a:r>
            <a:r>
              <a:rPr lang="id-ID" altLang="id-ID" sz="2100" dirty="0">
                <a:ea typeface="ＭＳ Ｐゴシック" pitchFamily="34" charset="-128"/>
              </a:rPr>
              <a:t/>
            </a:r>
            <a:br>
              <a:rPr lang="id-ID" altLang="id-ID" sz="2100" dirty="0">
                <a:ea typeface="ＭＳ Ｐゴシック" pitchFamily="34" charset="-128"/>
              </a:rPr>
            </a:br>
            <a:r>
              <a:rPr lang="en-US" altLang="id-ID" sz="2100" dirty="0">
                <a:ea typeface="ＭＳ Ｐゴシック" pitchFamily="34" charset="-128"/>
              </a:rPr>
              <a:t>pre-processing, classification, </a:t>
            </a:r>
            <a:r>
              <a:rPr lang="id-ID" altLang="id-ID" sz="2100" dirty="0">
                <a:ea typeface="ＭＳ Ｐゴシック" pitchFamily="34" charset="-128"/>
              </a:rPr>
              <a:t/>
            </a:r>
            <a:br>
              <a:rPr lang="id-ID" altLang="id-ID" sz="2100" dirty="0">
                <a:ea typeface="ＭＳ Ｐゴシック" pitchFamily="34" charset="-128"/>
              </a:rPr>
            </a:br>
            <a:r>
              <a:rPr lang="en-US" altLang="id-ID" sz="2100" dirty="0">
                <a:ea typeface="ＭＳ Ｐゴシック" pitchFamily="34" charset="-128"/>
              </a:rPr>
              <a:t>regression, clustering, </a:t>
            </a:r>
            <a:r>
              <a:rPr lang="id-ID" altLang="id-ID" sz="2100" dirty="0">
                <a:ea typeface="ＭＳ Ｐゴシック" pitchFamily="34" charset="-128"/>
              </a:rPr>
              <a:t/>
            </a:r>
            <a:br>
              <a:rPr lang="id-ID" altLang="id-ID" sz="2100" dirty="0">
                <a:ea typeface="ＭＳ Ｐゴシック" pitchFamily="34" charset="-128"/>
              </a:rPr>
            </a:br>
            <a:r>
              <a:rPr lang="en-US" altLang="id-ID" sz="2100" dirty="0">
                <a:ea typeface="ＭＳ Ｐゴシック" pitchFamily="34" charset="-128"/>
              </a:rPr>
              <a:t>association rules, and visualization. </a:t>
            </a:r>
          </a:p>
        </p:txBody>
      </p:sp>
      <p:pic>
        <p:nvPicPr>
          <p:cNvPr id="542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43" y="4891791"/>
            <a:ext cx="2110467" cy="104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Installation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922142" y="2090587"/>
            <a:ext cx="7758220" cy="3666269"/>
          </a:xfrm>
        </p:spPr>
        <p:txBody>
          <a:bodyPr/>
          <a:lstStyle/>
          <a:p>
            <a:r>
              <a:rPr lang="id-ID" altLang="id-ID" sz="2100" b="1" dirty="0">
                <a:ea typeface="ＭＳ Ｐゴシック" pitchFamily="34" charset="-128"/>
              </a:rPr>
              <a:t>Sources</a:t>
            </a:r>
            <a:r>
              <a:rPr lang="id-ID" altLang="id-ID" sz="2100" dirty="0">
                <a:ea typeface="ＭＳ Ｐゴシック" pitchFamily="34" charset="-128"/>
              </a:rPr>
              <a:t>:</a:t>
            </a:r>
          </a:p>
          <a:p>
            <a:r>
              <a:rPr lang="id-ID" altLang="id-ID" sz="2100" dirty="0">
                <a:ea typeface="ＭＳ Ｐゴシック" pitchFamily="34" charset="-128"/>
              </a:rPr>
              <a:t>Software is available to download from: </a:t>
            </a:r>
            <a:br>
              <a:rPr lang="id-ID" altLang="id-ID" sz="2100" dirty="0">
                <a:ea typeface="ＭＳ Ｐゴシック" pitchFamily="34" charset="-128"/>
              </a:rPr>
            </a:br>
            <a:r>
              <a:rPr lang="id-ID" altLang="id-ID" sz="2100" dirty="0">
                <a:ea typeface="ＭＳ Ｐゴシック" pitchFamily="34" charset="-128"/>
                <a:hlinkClick r:id="rId2"/>
              </a:rPr>
              <a:t>http://www.cs.waikato.ac.nz/ml/weka/</a:t>
            </a:r>
            <a:r>
              <a:rPr lang="id-ID" altLang="id-ID" sz="2100" dirty="0">
                <a:ea typeface="ＭＳ Ｐゴシック" pitchFamily="34" charset="-128"/>
              </a:rPr>
              <a:t> </a:t>
            </a:r>
          </a:p>
          <a:p>
            <a:pPr lvl="1"/>
            <a:r>
              <a:rPr lang="id-ID" altLang="id-ID" sz="1800" dirty="0">
                <a:ea typeface="ＭＳ Ｐゴシック" pitchFamily="34" charset="-128"/>
              </a:rPr>
              <a:t>If you are interested in modifying/extending weka there is a developer version that includes the source code</a:t>
            </a:r>
          </a:p>
          <a:p>
            <a:pPr lvl="4"/>
            <a:endParaRPr lang="id-ID" altLang="id-ID" sz="700" dirty="0">
              <a:ea typeface="ＭＳ Ｐゴシック" pitchFamily="34" charset="-128"/>
            </a:endParaRPr>
          </a:p>
          <a:p>
            <a:r>
              <a:rPr lang="id-ID" altLang="id-ID" sz="2100" dirty="0">
                <a:ea typeface="ＭＳ Ｐゴシック" pitchFamily="34" charset="-128"/>
              </a:rPr>
              <a:t>To complete exercise data repository should be also downloaded from </a:t>
            </a:r>
            <a:r>
              <a:rPr lang="id-ID" altLang="id-ID" sz="2100" dirty="0">
                <a:ea typeface="ＭＳ Ｐゴシック" pitchFamily="34" charset="-128"/>
                <a:hlinkClick r:id="rId3"/>
              </a:rPr>
              <a:t>http://mlearn.ics.uci.edu/MLRepository.html</a:t>
            </a:r>
            <a:r>
              <a:rPr lang="id-ID" altLang="id-ID" sz="2100" dirty="0">
                <a:ea typeface="ＭＳ Ｐゴシック" pitchFamily="34" charset="-128"/>
              </a:rPr>
              <a:t> </a:t>
            </a:r>
          </a:p>
          <a:p>
            <a:endParaRPr lang="id-ID" altLang="id-ID" sz="2100" dirty="0">
              <a:ea typeface="ＭＳ Ｐゴシック" pitchFamily="34" charset="-128"/>
            </a:endParaRPr>
          </a:p>
          <a:p>
            <a:endParaRPr lang="id-ID" altLang="id-ID" sz="21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6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Most Popular DM T</a:t>
            </a:r>
            <a:r>
              <a:rPr lang="en-US" altLang="id-ID" sz="4000" dirty="0" err="1" smtClean="0">
                <a:ea typeface="ＭＳ Ｐゴシック" pitchFamily="34" charset="-128"/>
              </a:rPr>
              <a:t>ools</a:t>
            </a:r>
            <a:endParaRPr lang="id-ID" altLang="id-ID" sz="4000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107" y="2466108"/>
            <a:ext cx="4184073" cy="4114801"/>
          </a:xfrm>
        </p:spPr>
        <p:txBody>
          <a:bodyPr/>
          <a:lstStyle/>
          <a:p>
            <a:pPr lvl="2">
              <a:defRPr/>
            </a:pPr>
            <a:endParaRPr lang="id-ID" sz="600" dirty="0"/>
          </a:p>
          <a:p>
            <a:pPr>
              <a:defRPr/>
            </a:pPr>
            <a:r>
              <a:rPr lang="id-ID" sz="2100" dirty="0"/>
              <a:t>Most popular open source tools:</a:t>
            </a:r>
          </a:p>
          <a:p>
            <a:pPr marL="388302" lvl="1">
              <a:defRPr/>
            </a:pPr>
            <a:r>
              <a:rPr lang="id-ID" sz="1800" dirty="0"/>
              <a:t>RapidMiner, 44.2% share (39.2% in 2013)</a:t>
            </a:r>
          </a:p>
          <a:p>
            <a:pPr marL="388302" lvl="1">
              <a:defRPr/>
            </a:pPr>
            <a:r>
              <a:rPr lang="id-ID" sz="1800" dirty="0"/>
              <a:t>R, 38.5% ( 37.4% in 2013)</a:t>
            </a:r>
          </a:p>
          <a:p>
            <a:pPr marL="388302" lvl="1">
              <a:defRPr/>
            </a:pPr>
            <a:r>
              <a:rPr lang="id-ID" sz="1800" dirty="0"/>
              <a:t>Python, 19.5% ( 13.3% in 2013)</a:t>
            </a:r>
          </a:p>
          <a:p>
            <a:pPr marL="388302" lvl="1">
              <a:defRPr/>
            </a:pPr>
            <a:r>
              <a:rPr lang="id-ID" sz="1800" dirty="0"/>
              <a:t>Weka, 17.0% ( 14.3% in 2013)</a:t>
            </a:r>
          </a:p>
          <a:p>
            <a:pPr marL="388302" lvl="1">
              <a:defRPr/>
            </a:pPr>
            <a:r>
              <a:rPr lang="id-ID" sz="1800" dirty="0"/>
              <a:t>KNIME, 15.0% ( 5.9% in 2013)</a:t>
            </a:r>
          </a:p>
          <a:p>
            <a:pPr marL="388302" indent="-243559">
              <a:defRPr/>
            </a:pPr>
            <a:r>
              <a:rPr lang="id-ID" sz="2100" dirty="0"/>
              <a:t>Most popular commercial tools:</a:t>
            </a:r>
          </a:p>
          <a:p>
            <a:pPr marL="388302" lvl="1" indent="-243559">
              <a:defRPr/>
            </a:pPr>
            <a:r>
              <a:rPr lang="id-ID" sz="1800" dirty="0"/>
              <a:t>SAS Enterprise Miner </a:t>
            </a:r>
          </a:p>
          <a:p>
            <a:pPr marL="388302" lvl="1" indent="-243559">
              <a:defRPr/>
            </a:pPr>
            <a:r>
              <a:rPr lang="id-ID" sz="1800" dirty="0"/>
              <a:t>MATLAB</a:t>
            </a:r>
          </a:p>
          <a:p>
            <a:pPr marL="388302" lvl="1" indent="-243559">
              <a:defRPr/>
            </a:pPr>
            <a:r>
              <a:rPr lang="id-ID" sz="1800" dirty="0"/>
              <a:t>IBM SPSS Modeler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0" y="2539483"/>
            <a:ext cx="3736774" cy="394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750462" y="2202446"/>
            <a:ext cx="3342252" cy="2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/>
          <a:p>
            <a:r>
              <a:rPr lang="id-ID" altLang="id-ID" sz="1200" dirty="0"/>
              <a:t>Source: </a:t>
            </a:r>
            <a:r>
              <a:rPr lang="id-ID" altLang="id-ID" sz="1200" dirty="0">
                <a:hlinkClick r:id="rId3"/>
              </a:rPr>
              <a:t>http://www.kdnuggets.com</a:t>
            </a:r>
            <a:endParaRPr lang="id-ID" altLang="id-ID" sz="1200" dirty="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56693" y="1900856"/>
            <a:ext cx="6171147" cy="6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/>
          <a:p>
            <a:r>
              <a:rPr lang="en-US" altLang="id-ID" b="1" dirty="0"/>
              <a:t>The top 10 tools by share of users were</a:t>
            </a:r>
            <a:r>
              <a:rPr lang="id-ID" altLang="id-ID" b="1" dirty="0"/>
              <a:t> </a:t>
            </a:r>
            <a:br>
              <a:rPr lang="id-ID" altLang="id-ID" b="1" dirty="0"/>
            </a:br>
            <a:r>
              <a:rPr lang="id-ID" altLang="id-ID" b="1" dirty="0"/>
              <a:t>(Kdnuggets-2014)</a:t>
            </a:r>
          </a:p>
        </p:txBody>
      </p:sp>
    </p:spTree>
    <p:extLst>
      <p:ext uri="{BB962C8B-B14F-4D97-AF65-F5344CB8AC3E}">
        <p14:creationId xmlns:p14="http://schemas.microsoft.com/office/powerpoint/2010/main" val="22507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499192" y="277371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Launching WEKA</a:t>
            </a:r>
          </a:p>
        </p:txBody>
      </p:sp>
      <p:sp>
        <p:nvSpPr>
          <p:cNvPr id="56323" name="Content Placeholder 6"/>
          <p:cNvSpPr>
            <a:spLocks noGrp="1"/>
          </p:cNvSpPr>
          <p:nvPr>
            <p:ph idx="1"/>
          </p:nvPr>
        </p:nvSpPr>
        <p:spPr>
          <a:xfrm>
            <a:off x="654596" y="2150533"/>
            <a:ext cx="8221859" cy="4366177"/>
          </a:xfrm>
        </p:spPr>
        <p:txBody>
          <a:bodyPr/>
          <a:lstStyle/>
          <a:p>
            <a:r>
              <a:rPr lang="en-US" altLang="id-ID" sz="1800" dirty="0">
                <a:ea typeface="ＭＳ Ｐゴシック" pitchFamily="34" charset="-128"/>
              </a:rPr>
              <a:t>The </a:t>
            </a:r>
            <a:r>
              <a:rPr lang="en-US" altLang="id-ID" sz="1800" dirty="0" err="1">
                <a:ea typeface="ＭＳ Ｐゴシック" pitchFamily="34" charset="-128"/>
              </a:rPr>
              <a:t>Weka</a:t>
            </a:r>
            <a:r>
              <a:rPr lang="en-US" altLang="id-ID" sz="1800" dirty="0">
                <a:ea typeface="ＭＳ Ｐゴシック" pitchFamily="34" charset="-128"/>
              </a:rPr>
              <a:t> GUI Chooser (class </a:t>
            </a:r>
            <a:r>
              <a:rPr lang="en-US" altLang="id-ID" sz="1800" dirty="0" err="1">
                <a:ea typeface="ＭＳ Ｐゴシック" pitchFamily="34" charset="-128"/>
              </a:rPr>
              <a:t>weka.gui.GUIChooser</a:t>
            </a:r>
            <a:r>
              <a:rPr lang="en-US" altLang="id-ID" sz="1800" dirty="0">
                <a:ea typeface="ＭＳ Ｐゴシック" pitchFamily="34" charset="-128"/>
              </a:rPr>
              <a:t>) provides a starting point</a:t>
            </a:r>
            <a:r>
              <a:rPr lang="id-ID" altLang="id-ID" sz="1800" dirty="0">
                <a:ea typeface="ＭＳ Ｐゴシック" pitchFamily="34" charset="-128"/>
              </a:rPr>
              <a:t> </a:t>
            </a:r>
            <a:r>
              <a:rPr lang="en-US" altLang="id-ID" sz="1800" dirty="0">
                <a:ea typeface="ＭＳ Ｐゴシック" pitchFamily="34" charset="-128"/>
              </a:rPr>
              <a:t>for launching </a:t>
            </a:r>
            <a:r>
              <a:rPr lang="en-US" altLang="id-ID" sz="1800" dirty="0" err="1">
                <a:ea typeface="ＭＳ Ｐゴシック" pitchFamily="34" charset="-128"/>
              </a:rPr>
              <a:t>Weka’s</a:t>
            </a:r>
            <a:r>
              <a:rPr lang="en-US" altLang="id-ID" sz="1800" dirty="0">
                <a:ea typeface="ＭＳ Ｐゴシック" pitchFamily="34" charset="-128"/>
              </a:rPr>
              <a:t> main GUI applications and supporting tools.</a:t>
            </a:r>
            <a:endParaRPr lang="id-ID" altLang="id-ID" sz="1800" dirty="0">
              <a:ea typeface="ＭＳ Ｐゴシック" pitchFamily="34" charset="-128"/>
            </a:endParaRPr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24" y="3374868"/>
            <a:ext cx="5391605" cy="280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9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smtClean="0">
                <a:ea typeface="ＭＳ Ｐゴシック" pitchFamily="34" charset="-128"/>
              </a:rPr>
              <a:t>Graphic User Interface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71480" y="2150771"/>
            <a:ext cx="4705072" cy="4258322"/>
          </a:xfrm>
        </p:spPr>
        <p:txBody>
          <a:bodyPr/>
          <a:lstStyle/>
          <a:p>
            <a:r>
              <a:rPr lang="en-US" altLang="id-ID" sz="2100" dirty="0">
                <a:ea typeface="ＭＳ Ｐゴシック" pitchFamily="34" charset="-128"/>
              </a:rPr>
              <a:t>The GUI Chooser consists of </a:t>
            </a:r>
            <a:r>
              <a:rPr lang="id-ID" altLang="id-ID" sz="2100" dirty="0">
                <a:ea typeface="ＭＳ Ｐゴシック" pitchFamily="34" charset="-128"/>
              </a:rPr>
              <a:t>four </a:t>
            </a:r>
            <a:r>
              <a:rPr lang="id-ID" altLang="id-ID" sz="2100" b="1" dirty="0">
                <a:ea typeface="ＭＳ Ｐゴシック" pitchFamily="34" charset="-128"/>
              </a:rPr>
              <a:t>menus </a:t>
            </a:r>
            <a:r>
              <a:rPr lang="id-ID" altLang="id-ID" sz="2100" dirty="0">
                <a:ea typeface="ＭＳ Ｐゴシック" pitchFamily="34" charset="-128"/>
              </a:rPr>
              <a:t>and </a:t>
            </a:r>
            <a:r>
              <a:rPr lang="en-US" altLang="id-ID" sz="2100" dirty="0">
                <a:ea typeface="ＭＳ Ｐゴシック" pitchFamily="34" charset="-128"/>
              </a:rPr>
              <a:t>four </a:t>
            </a:r>
            <a:r>
              <a:rPr lang="id-ID" altLang="id-ID" sz="2100" b="1" dirty="0">
                <a:ea typeface="ＭＳ Ｐゴシック" pitchFamily="34" charset="-128"/>
              </a:rPr>
              <a:t>Applications </a:t>
            </a:r>
            <a:r>
              <a:rPr lang="en-US" altLang="id-ID" sz="2100" dirty="0">
                <a:ea typeface="ＭＳ Ｐゴシック" pitchFamily="34" charset="-128"/>
              </a:rPr>
              <a:t>buttons—one for each of the four major</a:t>
            </a:r>
            <a:r>
              <a:rPr lang="id-ID" altLang="id-ID" sz="2100" dirty="0">
                <a:ea typeface="ＭＳ Ｐゴシック" pitchFamily="34" charset="-128"/>
              </a:rPr>
              <a:t> Weka applications.</a:t>
            </a:r>
          </a:p>
          <a:p>
            <a:r>
              <a:rPr lang="id-ID" altLang="id-ID" sz="2100" dirty="0">
                <a:ea typeface="ＭＳ Ｐゴシック" pitchFamily="34" charset="-128"/>
              </a:rPr>
              <a:t>Menus: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Program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Visualization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Tools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Help</a:t>
            </a:r>
          </a:p>
          <a:p>
            <a:r>
              <a:rPr lang="id-ID" altLang="id-ID" sz="2100" dirty="0">
                <a:ea typeface="ＭＳ Ｐゴシック" pitchFamily="34" charset="-128"/>
              </a:rPr>
              <a:t>Applications: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Explorer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Experimenter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KnowledgeFlow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Simple CLI</a:t>
            </a:r>
          </a:p>
        </p:txBody>
      </p:sp>
      <p:pic>
        <p:nvPicPr>
          <p:cNvPr id="573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41" y="3321299"/>
            <a:ext cx="3251441" cy="236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Menu: Program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871479" y="1884525"/>
            <a:ext cx="4400202" cy="4271576"/>
          </a:xfrm>
        </p:spPr>
        <p:txBody>
          <a:bodyPr/>
          <a:lstStyle/>
          <a:p>
            <a:r>
              <a:rPr lang="id-ID" altLang="id-ID" b="1" dirty="0" smtClean="0">
                <a:ea typeface="ＭＳ Ｐゴシック" pitchFamily="34" charset="-128"/>
              </a:rPr>
              <a:t>Program</a:t>
            </a:r>
          </a:p>
          <a:p>
            <a:pPr lvl="1"/>
            <a:r>
              <a:rPr lang="en-US" altLang="id-ID" b="1" dirty="0" err="1" smtClean="0">
                <a:ea typeface="ＭＳ Ｐゴシック" pitchFamily="34" charset="-128"/>
              </a:rPr>
              <a:t>LogWindow</a:t>
            </a:r>
            <a:r>
              <a:rPr lang="en-US" altLang="id-ID" dirty="0" smtClean="0">
                <a:ea typeface="ＭＳ Ｐゴシック" pitchFamily="34" charset="-128"/>
              </a:rPr>
              <a:t> Opens a log window that captures all that is printed</a:t>
            </a:r>
            <a:r>
              <a:rPr lang="id-ID" altLang="id-ID" dirty="0" smtClean="0">
                <a:ea typeface="ＭＳ Ｐゴシック" pitchFamily="34" charset="-128"/>
              </a:rPr>
              <a:t> </a:t>
            </a:r>
            <a:r>
              <a:rPr lang="en-US" altLang="id-ID" dirty="0" smtClean="0">
                <a:ea typeface="ＭＳ Ｐゴシック" pitchFamily="34" charset="-128"/>
              </a:rPr>
              <a:t>to </a:t>
            </a:r>
            <a:r>
              <a:rPr lang="en-US" altLang="id-ID" dirty="0" err="1" smtClean="0">
                <a:ea typeface="ＭＳ Ｐゴシック" pitchFamily="34" charset="-128"/>
              </a:rPr>
              <a:t>stdout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endParaRPr lang="id-ID" altLang="id-ID" dirty="0" smtClean="0">
              <a:ea typeface="ＭＳ Ｐゴシック" pitchFamily="34" charset="-128"/>
            </a:endParaRPr>
          </a:p>
          <a:p>
            <a:pPr lvl="1"/>
            <a:r>
              <a:rPr lang="id-ID" altLang="id-ID" b="1" dirty="0" smtClean="0">
                <a:ea typeface="ＭＳ Ｐゴシック" pitchFamily="34" charset="-128"/>
              </a:rPr>
              <a:t>Memory Usage</a:t>
            </a:r>
          </a:p>
          <a:p>
            <a:pPr lvl="1"/>
            <a:r>
              <a:rPr lang="id-ID" altLang="id-ID" b="1" dirty="0" smtClean="0">
                <a:ea typeface="ＭＳ Ｐゴシック" pitchFamily="34" charset="-128"/>
              </a:rPr>
              <a:t>Exit </a:t>
            </a:r>
            <a:r>
              <a:rPr lang="id-ID" altLang="id-ID" dirty="0" smtClean="0">
                <a:ea typeface="ＭＳ Ｐゴシック" pitchFamily="34" charset="-128"/>
              </a:rPr>
              <a:t>Closes WEKA</a:t>
            </a:r>
          </a:p>
          <a:p>
            <a:pPr lvl="4"/>
            <a:endParaRPr lang="id-ID" altLang="id-ID" b="1" dirty="0" smtClean="0">
              <a:ea typeface="ＭＳ Ｐゴシック" pitchFamily="34" charset="-128"/>
            </a:endParaRPr>
          </a:p>
        </p:txBody>
      </p:sp>
      <p:pic>
        <p:nvPicPr>
          <p:cNvPr id="5837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66" y="2783215"/>
            <a:ext cx="2941616" cy="21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smtClean="0">
                <a:ea typeface="ＭＳ Ｐゴシック" pitchFamily="34" charset="-128"/>
              </a:rPr>
              <a:t>Menu: Visualization 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845389" y="1987556"/>
            <a:ext cx="4599700" cy="5326322"/>
          </a:xfrm>
        </p:spPr>
        <p:txBody>
          <a:bodyPr/>
          <a:lstStyle/>
          <a:p>
            <a:r>
              <a:rPr lang="id-ID" altLang="id-ID" b="1" dirty="0" smtClean="0">
                <a:ea typeface="ＭＳ Ｐゴシック" pitchFamily="34" charset="-128"/>
              </a:rPr>
              <a:t>Visualization:</a:t>
            </a:r>
          </a:p>
          <a:p>
            <a:pPr lvl="1"/>
            <a:r>
              <a:rPr lang="en-US" altLang="id-ID" sz="2000" b="1" dirty="0" smtClean="0">
                <a:ea typeface="ＭＳ Ｐゴシック" pitchFamily="34" charset="-128"/>
              </a:rPr>
              <a:t>Plot</a:t>
            </a:r>
            <a:r>
              <a:rPr lang="id-ID" altLang="id-ID" sz="2000" b="1" dirty="0" smtClean="0">
                <a:ea typeface="ＭＳ Ｐゴシック" pitchFamily="34" charset="-128"/>
              </a:rPr>
              <a:t>:</a:t>
            </a:r>
            <a:r>
              <a:rPr lang="en-US" altLang="id-ID" sz="2000" b="1" dirty="0" smtClean="0">
                <a:ea typeface="ＭＳ Ｐゴシック" pitchFamily="34" charset="-128"/>
              </a:rPr>
              <a:t> </a:t>
            </a:r>
            <a:r>
              <a:rPr lang="en-US" altLang="id-ID" sz="2000" dirty="0" smtClean="0">
                <a:ea typeface="ＭＳ Ｐゴシック" pitchFamily="34" charset="-128"/>
              </a:rPr>
              <a:t>For plotting a 2D plot of a dataset.</a:t>
            </a:r>
          </a:p>
          <a:p>
            <a:pPr lvl="1"/>
            <a:r>
              <a:rPr lang="en-US" altLang="id-ID" sz="2000" b="1" dirty="0" smtClean="0">
                <a:ea typeface="ＭＳ Ｐゴシック" pitchFamily="34" charset="-128"/>
              </a:rPr>
              <a:t>ROC</a:t>
            </a:r>
            <a:r>
              <a:rPr lang="id-ID" altLang="id-ID" sz="2000" b="1" dirty="0" smtClean="0">
                <a:ea typeface="ＭＳ Ｐゴシック" pitchFamily="34" charset="-128"/>
              </a:rPr>
              <a:t>:</a:t>
            </a:r>
            <a:r>
              <a:rPr lang="en-US" altLang="id-ID" sz="2000" dirty="0" smtClean="0">
                <a:ea typeface="ＭＳ Ｐゴシック" pitchFamily="34" charset="-128"/>
              </a:rPr>
              <a:t> Displays a previously saved ROC curve.</a:t>
            </a:r>
          </a:p>
          <a:p>
            <a:pPr lvl="1"/>
            <a:r>
              <a:rPr lang="en-US" altLang="id-ID" sz="2000" b="1" dirty="0" err="1" smtClean="0">
                <a:ea typeface="ＭＳ Ｐゴシック" pitchFamily="34" charset="-128"/>
              </a:rPr>
              <a:t>TreeVisualizer</a:t>
            </a:r>
            <a:r>
              <a:rPr lang="id-ID" altLang="id-ID" sz="2000" b="1" dirty="0" smtClean="0">
                <a:ea typeface="ＭＳ Ｐゴシック" pitchFamily="34" charset="-128"/>
              </a:rPr>
              <a:t>:</a:t>
            </a:r>
            <a:r>
              <a:rPr lang="en-US" altLang="id-ID" sz="2000" b="1" dirty="0" smtClean="0">
                <a:ea typeface="ＭＳ Ｐゴシック" pitchFamily="34" charset="-128"/>
              </a:rPr>
              <a:t> </a:t>
            </a:r>
            <a:r>
              <a:rPr lang="en-US" altLang="id-ID" sz="2000" dirty="0" smtClean="0">
                <a:ea typeface="ＭＳ Ｐゴシック" pitchFamily="34" charset="-128"/>
              </a:rPr>
              <a:t>For displaying directed graphs, e.g., a decision tree.</a:t>
            </a:r>
          </a:p>
          <a:p>
            <a:pPr lvl="1"/>
            <a:r>
              <a:rPr lang="id-ID" altLang="id-ID" sz="2000" b="1" dirty="0" smtClean="0">
                <a:ea typeface="ＭＳ Ｐゴシック" pitchFamily="34" charset="-128"/>
              </a:rPr>
              <a:t>GraphVisualizer:</a:t>
            </a:r>
            <a:r>
              <a:rPr lang="id-ID" altLang="id-ID" sz="2000" dirty="0" smtClean="0">
                <a:ea typeface="ＭＳ Ｐゴシック" pitchFamily="34" charset="-128"/>
              </a:rPr>
              <a:t> Visualizes XML BIF or DOT format graphs, e.g., for Bayesian networks.</a:t>
            </a:r>
          </a:p>
          <a:p>
            <a:pPr lvl="1">
              <a:spcBef>
                <a:spcPts val="0"/>
              </a:spcBef>
            </a:pPr>
            <a:r>
              <a:rPr lang="en-US" altLang="id-ID" sz="2000" b="1" dirty="0" err="1" smtClean="0">
                <a:ea typeface="ＭＳ Ｐゴシック" pitchFamily="34" charset="-128"/>
              </a:rPr>
              <a:t>BoundaryVisualizer</a:t>
            </a:r>
            <a:r>
              <a:rPr lang="id-ID" altLang="id-ID" sz="2000" b="1" dirty="0" smtClean="0">
                <a:ea typeface="ＭＳ Ｐゴシック" pitchFamily="34" charset="-128"/>
              </a:rPr>
              <a:t>:</a:t>
            </a:r>
            <a:r>
              <a:rPr lang="en-US" altLang="id-ID" sz="2000" dirty="0" smtClean="0">
                <a:ea typeface="ＭＳ Ｐゴシック" pitchFamily="34" charset="-128"/>
              </a:rPr>
              <a:t> Allows the visualization of classifier decision</a:t>
            </a:r>
            <a:r>
              <a:rPr lang="en-US" altLang="id-ID" sz="2000" dirty="0">
                <a:ea typeface="ＭＳ Ｐゴシック" pitchFamily="34" charset="-128"/>
              </a:rPr>
              <a:t> </a:t>
            </a:r>
            <a:r>
              <a:rPr lang="id-ID" altLang="id-ID" sz="2000" dirty="0" smtClean="0">
                <a:ea typeface="ＭＳ Ｐゴシック" pitchFamily="34" charset="-128"/>
              </a:rPr>
              <a:t>boundaries in two dimensions</a:t>
            </a:r>
            <a:r>
              <a:rPr lang="id-ID" altLang="id-ID" dirty="0" smtClean="0">
                <a:ea typeface="ＭＳ Ｐゴシック" pitchFamily="34" charset="-128"/>
              </a:rPr>
              <a:t>.</a:t>
            </a:r>
          </a:p>
        </p:txBody>
      </p:sp>
      <p:pic>
        <p:nvPicPr>
          <p:cNvPr id="593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99" y="2285887"/>
            <a:ext cx="3258051" cy="237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sz="half" idx="1"/>
          </p:nvPr>
        </p:nvSpPr>
        <p:spPr>
          <a:xfrm>
            <a:off x="613856" y="1432350"/>
            <a:ext cx="4485762" cy="4694361"/>
          </a:xfrm>
        </p:spPr>
        <p:txBody>
          <a:bodyPr/>
          <a:lstStyle/>
          <a:p>
            <a:r>
              <a:rPr lang="id-ID" altLang="id-ID" sz="2500" b="1">
                <a:ea typeface="ＭＳ Ｐゴシック" pitchFamily="34" charset="-128"/>
              </a:rPr>
              <a:t>Tools</a:t>
            </a:r>
            <a:r>
              <a:rPr lang="id-ID" altLang="id-ID" sz="2500">
                <a:ea typeface="ＭＳ Ｐゴシック" pitchFamily="34" charset="-128"/>
              </a:rPr>
              <a:t> Other useful applications</a:t>
            </a:r>
            <a:r>
              <a:rPr lang="id-ID" altLang="id-ID" smtClean="0">
                <a:ea typeface="ＭＳ Ｐゴシック" pitchFamily="34" charset="-128"/>
              </a:rPr>
              <a:t>.</a:t>
            </a:r>
          </a:p>
          <a:p>
            <a:pPr lvl="1"/>
            <a:r>
              <a:rPr lang="en-US" altLang="id-ID" sz="2100" b="1">
                <a:ea typeface="ＭＳ Ｐゴシック" pitchFamily="34" charset="-128"/>
              </a:rPr>
              <a:t>Package manager</a:t>
            </a:r>
            <a:r>
              <a:rPr lang="id-ID" altLang="id-ID" sz="2100" b="1">
                <a:ea typeface="ＭＳ Ｐゴシック" pitchFamily="34" charset="-128"/>
              </a:rPr>
              <a:t>:</a:t>
            </a:r>
            <a:r>
              <a:rPr lang="en-US" altLang="id-ID" sz="2100">
                <a:ea typeface="ＭＳ Ｐゴシック" pitchFamily="34" charset="-128"/>
              </a:rPr>
              <a:t> A graphical interface to Weka’s package man</a:t>
            </a:r>
            <a:r>
              <a:rPr lang="id-ID" altLang="id-ID" sz="2100">
                <a:ea typeface="ＭＳ Ｐゴシック" pitchFamily="34" charset="-128"/>
              </a:rPr>
              <a:t>agement system.</a:t>
            </a:r>
          </a:p>
          <a:p>
            <a:pPr lvl="1"/>
            <a:r>
              <a:rPr lang="en-US" altLang="id-ID" sz="2100" b="1">
                <a:ea typeface="ＭＳ Ｐゴシック" pitchFamily="34" charset="-128"/>
              </a:rPr>
              <a:t>ArffViewer</a:t>
            </a:r>
            <a:r>
              <a:rPr lang="id-ID" altLang="id-ID" sz="2100" b="1">
                <a:ea typeface="ＭＳ Ｐゴシック" pitchFamily="34" charset="-128"/>
              </a:rPr>
              <a:t>:</a:t>
            </a:r>
            <a:r>
              <a:rPr lang="en-US" altLang="id-ID" sz="2100">
                <a:ea typeface="ＭＳ Ｐゴシック" pitchFamily="34" charset="-128"/>
              </a:rPr>
              <a:t> An MDI application for viewing ARFF files</a:t>
            </a:r>
            <a:endParaRPr lang="id-ID" altLang="id-ID" sz="2100">
              <a:ea typeface="ＭＳ Ｐゴシック" pitchFamily="34" charset="-128"/>
            </a:endParaRPr>
          </a:p>
          <a:p>
            <a:pPr lvl="1"/>
            <a:r>
              <a:rPr lang="en-US" altLang="id-ID" sz="2100" b="1">
                <a:ea typeface="ＭＳ Ｐゴシック" pitchFamily="34" charset="-128"/>
              </a:rPr>
              <a:t>SqlViewer</a:t>
            </a:r>
            <a:r>
              <a:rPr lang="id-ID" altLang="id-ID" sz="2100" b="1">
                <a:ea typeface="ＭＳ Ｐゴシック" pitchFamily="34" charset="-128"/>
              </a:rPr>
              <a:t>:</a:t>
            </a:r>
            <a:r>
              <a:rPr lang="en-US" altLang="id-ID" sz="2100">
                <a:ea typeface="ＭＳ Ｐゴシック" pitchFamily="34" charset="-128"/>
              </a:rPr>
              <a:t> Represents an SQL worksheet, for querying databases</a:t>
            </a:r>
            <a:r>
              <a:rPr lang="id-ID" altLang="id-ID" sz="2100">
                <a:ea typeface="ＭＳ Ｐゴシック" pitchFamily="34" charset="-128"/>
              </a:rPr>
              <a:t> via JDBC.</a:t>
            </a:r>
          </a:p>
          <a:p>
            <a:pPr lvl="1"/>
            <a:r>
              <a:rPr lang="en-US" altLang="id-ID" sz="2100" b="1">
                <a:ea typeface="ＭＳ Ｐゴシック" pitchFamily="34" charset="-128"/>
              </a:rPr>
              <a:t>Bayes net editor</a:t>
            </a:r>
            <a:r>
              <a:rPr lang="id-ID" altLang="id-ID" sz="2100" b="1">
                <a:ea typeface="ＭＳ Ｐゴシック" pitchFamily="34" charset="-128"/>
              </a:rPr>
              <a:t>:</a:t>
            </a:r>
            <a:r>
              <a:rPr lang="en-US" altLang="id-ID" sz="2100">
                <a:ea typeface="ＭＳ Ｐゴシック" pitchFamily="34" charset="-128"/>
              </a:rPr>
              <a:t> An application for editing, visualizing and learn</a:t>
            </a:r>
            <a:r>
              <a:rPr lang="id-ID" altLang="id-ID" sz="2100">
                <a:ea typeface="ＭＳ Ｐゴシック" pitchFamily="34" charset="-128"/>
              </a:rPr>
              <a:t>ing Bayes nets.</a:t>
            </a:r>
          </a:p>
          <a:p>
            <a:endParaRPr lang="id-ID" altLang="id-ID" smtClean="0">
              <a:ea typeface="ＭＳ Ｐゴシック" pitchFamily="34" charset="-128"/>
            </a:endParaRPr>
          </a:p>
        </p:txBody>
      </p:sp>
      <p:sp>
        <p:nvSpPr>
          <p:cNvPr id="60419" name="Title 3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Menu: Tools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12" y="1828224"/>
            <a:ext cx="3292003" cy="239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sz="half" idx="1"/>
          </p:nvPr>
        </p:nvSpPr>
        <p:spPr>
          <a:xfrm>
            <a:off x="613856" y="1432350"/>
            <a:ext cx="4038951" cy="4694361"/>
          </a:xfrm>
        </p:spPr>
        <p:txBody>
          <a:bodyPr/>
          <a:lstStyle/>
          <a:p>
            <a:endParaRPr lang="id-ID" altLang="id-ID" dirty="0" smtClean="0">
              <a:ea typeface="ＭＳ Ｐゴシック" pitchFamily="34" charset="-128"/>
            </a:endParaRPr>
          </a:p>
          <a:p>
            <a:endParaRPr lang="id-ID" altLang="id-ID" dirty="0" smtClean="0">
              <a:ea typeface="ＭＳ Ｐゴシック" pitchFamily="34" charset="-128"/>
            </a:endParaRPr>
          </a:p>
          <a:p>
            <a:endParaRPr lang="id-ID" altLang="id-ID" dirty="0" smtClean="0">
              <a:ea typeface="ＭＳ Ｐゴシック" pitchFamily="34" charset="-128"/>
            </a:endParaRPr>
          </a:p>
          <a:p>
            <a:endParaRPr lang="id-ID" altLang="id-ID" dirty="0" smtClean="0">
              <a:ea typeface="ＭＳ Ｐゴシック" pitchFamily="34" charset="-128"/>
            </a:endParaRPr>
          </a:p>
          <a:p>
            <a:endParaRPr lang="id-ID" altLang="id-ID" dirty="0" smtClean="0">
              <a:ea typeface="ＭＳ Ｐゴシック" pitchFamily="34" charset="-128"/>
            </a:endParaRPr>
          </a:p>
          <a:p>
            <a:endParaRPr lang="id-ID" altLang="id-ID" dirty="0" smtClean="0">
              <a:ea typeface="ＭＳ Ｐゴシック" pitchFamily="34" charset="-128"/>
            </a:endParaRPr>
          </a:p>
          <a:p>
            <a:endParaRPr lang="id-ID" altLang="id-ID" dirty="0" smtClean="0">
              <a:ea typeface="ＭＳ Ｐゴシック" pitchFamily="34" charset="-128"/>
            </a:endParaRPr>
          </a:p>
          <a:p>
            <a:endParaRPr lang="id-ID" altLang="id-ID" dirty="0" smtClean="0">
              <a:ea typeface="ＭＳ Ｐゴシック" pitchFamily="34" charset="-128"/>
            </a:endParaRPr>
          </a:p>
          <a:p>
            <a:r>
              <a:rPr lang="en-US" altLang="id-ID" dirty="0" smtClean="0">
                <a:ea typeface="ＭＳ Ｐゴシック" pitchFamily="34" charset="-128"/>
              </a:rPr>
              <a:t>The buttons can be used to start the following </a:t>
            </a:r>
            <a:r>
              <a:rPr lang="id-ID" altLang="id-ID" dirty="0" smtClean="0">
                <a:ea typeface="ＭＳ Ｐゴシック" pitchFamily="34" charset="-128"/>
              </a:rPr>
              <a:t>WEKA major </a:t>
            </a:r>
            <a:r>
              <a:rPr lang="en-US" altLang="id-ID" dirty="0" smtClean="0">
                <a:ea typeface="ＭＳ Ｐゴシック" pitchFamily="34" charset="-128"/>
              </a:rPr>
              <a:t>application:</a:t>
            </a:r>
            <a:endParaRPr lang="id-ID" altLang="id-ID" sz="1000" b="1" dirty="0">
              <a:ea typeface="ＭＳ Ｐゴシック" pitchFamily="34" charset="-128"/>
            </a:endParaRPr>
          </a:p>
          <a:p>
            <a:r>
              <a:rPr lang="en-US" altLang="id-ID" b="1" dirty="0" smtClean="0">
                <a:ea typeface="ＭＳ Ｐゴシック" pitchFamily="34" charset="-128"/>
              </a:rPr>
              <a:t>Explorer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endParaRPr lang="id-ID" altLang="id-ID" dirty="0" smtClean="0">
              <a:ea typeface="ＭＳ Ｐゴシック" pitchFamily="34" charset="-128"/>
            </a:endParaRPr>
          </a:p>
          <a:p>
            <a:pPr marL="386910" lvl="1" indent="0">
              <a:buNone/>
            </a:pPr>
            <a:r>
              <a:rPr lang="en-US" altLang="id-ID" dirty="0" smtClean="0">
                <a:ea typeface="ＭＳ Ｐゴシック" pitchFamily="34" charset="-128"/>
              </a:rPr>
              <a:t>An environment for exploring data with WEKA</a:t>
            </a:r>
          </a:p>
        </p:txBody>
      </p:sp>
      <p:sp>
        <p:nvSpPr>
          <p:cNvPr id="61443" name="Content Placeholder 4"/>
          <p:cNvSpPr>
            <a:spLocks noGrp="1"/>
          </p:cNvSpPr>
          <p:nvPr>
            <p:ph sz="half" idx="2"/>
          </p:nvPr>
        </p:nvSpPr>
        <p:spPr>
          <a:xfrm>
            <a:off x="4421931" y="1432350"/>
            <a:ext cx="4421931" cy="4694361"/>
          </a:xfrm>
        </p:spPr>
        <p:txBody>
          <a:bodyPr/>
          <a:lstStyle/>
          <a:p>
            <a:r>
              <a:rPr lang="en-US" altLang="id-ID" b="1" smtClean="0">
                <a:ea typeface="ＭＳ Ｐゴシック" pitchFamily="34" charset="-128"/>
              </a:rPr>
              <a:t>Experimenter </a:t>
            </a:r>
            <a:endParaRPr lang="id-ID" altLang="id-ID" b="1" smtClean="0">
              <a:ea typeface="ＭＳ Ｐゴシック" pitchFamily="34" charset="-128"/>
            </a:endParaRPr>
          </a:p>
          <a:p>
            <a:pPr marL="386910" lvl="1" indent="0">
              <a:buNone/>
            </a:pPr>
            <a:r>
              <a:rPr lang="en-US" altLang="id-ID" smtClean="0">
                <a:ea typeface="ＭＳ Ｐゴシック" pitchFamily="34" charset="-128"/>
              </a:rPr>
              <a:t>An environment for performing experiments and conducting statistical tests between learning schemes.</a:t>
            </a:r>
            <a:endParaRPr lang="en-US" altLang="id-ID" sz="800">
              <a:ea typeface="ＭＳ Ｐゴシック" pitchFamily="34" charset="-128"/>
            </a:endParaRPr>
          </a:p>
          <a:p>
            <a:pPr lvl="4"/>
            <a:endParaRPr lang="id-ID" altLang="id-ID" sz="800" b="1">
              <a:ea typeface="ＭＳ Ｐゴシック" pitchFamily="34" charset="-128"/>
            </a:endParaRPr>
          </a:p>
          <a:p>
            <a:r>
              <a:rPr lang="en-US" altLang="id-ID" b="1" smtClean="0">
                <a:ea typeface="ＭＳ Ｐゴシック" pitchFamily="34" charset="-128"/>
              </a:rPr>
              <a:t>KnowledgeFlow </a:t>
            </a:r>
            <a:endParaRPr lang="id-ID" altLang="id-ID" b="1" smtClean="0">
              <a:ea typeface="ＭＳ Ｐゴシック" pitchFamily="34" charset="-128"/>
            </a:endParaRPr>
          </a:p>
          <a:p>
            <a:pPr marL="386910" lvl="1" indent="0">
              <a:buNone/>
            </a:pPr>
            <a:r>
              <a:rPr lang="en-US" altLang="id-ID" smtClean="0">
                <a:ea typeface="ＭＳ Ｐゴシック" pitchFamily="34" charset="-128"/>
              </a:rPr>
              <a:t>This environment supports essentially the same functions as the Explorer but with a drag-and-drop interface. One advantage</a:t>
            </a:r>
            <a:r>
              <a:rPr lang="id-ID" altLang="id-ID" smtClean="0">
                <a:ea typeface="ＭＳ Ｐゴシック" pitchFamily="34" charset="-128"/>
              </a:rPr>
              <a:t> </a:t>
            </a:r>
            <a:r>
              <a:rPr lang="en-US" altLang="id-ID" smtClean="0">
                <a:ea typeface="ＭＳ Ｐゴシック" pitchFamily="34" charset="-128"/>
              </a:rPr>
              <a:t>is that it supports incremental learning.</a:t>
            </a:r>
          </a:p>
          <a:p>
            <a:pPr lvl="3"/>
            <a:endParaRPr lang="id-ID" altLang="id-ID" sz="800" b="1">
              <a:ea typeface="ＭＳ Ｐゴシック" pitchFamily="34" charset="-128"/>
            </a:endParaRPr>
          </a:p>
          <a:p>
            <a:r>
              <a:rPr lang="en-US" altLang="id-ID" b="1" smtClean="0">
                <a:ea typeface="ＭＳ Ｐゴシック" pitchFamily="34" charset="-128"/>
              </a:rPr>
              <a:t>SimpleCLI </a:t>
            </a:r>
            <a:endParaRPr lang="id-ID" altLang="id-ID" b="1" smtClean="0">
              <a:ea typeface="ＭＳ Ｐゴシック" pitchFamily="34" charset="-128"/>
            </a:endParaRPr>
          </a:p>
          <a:p>
            <a:pPr marL="386910" lvl="1" indent="0">
              <a:buNone/>
            </a:pPr>
            <a:r>
              <a:rPr lang="en-US" altLang="id-ID" smtClean="0">
                <a:ea typeface="ＭＳ Ｐゴシック" pitchFamily="34" charset="-128"/>
              </a:rPr>
              <a:t>Provides a simple command-line interface that allows direct</a:t>
            </a:r>
            <a:r>
              <a:rPr lang="id-ID" altLang="id-ID" smtClean="0">
                <a:ea typeface="ＭＳ Ｐゴシック" pitchFamily="34" charset="-128"/>
              </a:rPr>
              <a:t> </a:t>
            </a:r>
            <a:r>
              <a:rPr lang="en-US" altLang="id-ID" smtClean="0">
                <a:ea typeface="ＭＳ Ｐゴシック" pitchFamily="34" charset="-128"/>
              </a:rPr>
              <a:t>execution of WEKA commands for operating systems that do not provide</a:t>
            </a:r>
            <a:r>
              <a:rPr lang="id-ID" altLang="id-ID" smtClean="0">
                <a:ea typeface="ＭＳ Ｐゴシック" pitchFamily="34" charset="-128"/>
              </a:rPr>
              <a:t> </a:t>
            </a:r>
            <a:r>
              <a:rPr lang="en-US" altLang="id-ID" smtClean="0">
                <a:ea typeface="ＭＳ Ｐゴシック" pitchFamily="34" charset="-128"/>
              </a:rPr>
              <a:t>their own command line interface.</a:t>
            </a:r>
            <a:endParaRPr lang="id-ID" altLang="id-ID" smtClean="0">
              <a:ea typeface="ＭＳ Ｐゴシック" pitchFamily="34" charset="-128"/>
            </a:endParaRPr>
          </a:p>
          <a:p>
            <a:endParaRPr lang="id-ID" altLang="id-ID" smtClean="0">
              <a:ea typeface="ＭＳ Ｐゴシック" pitchFamily="34" charset="-128"/>
            </a:endParaRPr>
          </a:p>
        </p:txBody>
      </p:sp>
      <p:sp>
        <p:nvSpPr>
          <p:cNvPr id="61444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WEKA: Applications</a:t>
            </a:r>
          </a:p>
        </p:txBody>
      </p:sp>
      <p:pic>
        <p:nvPicPr>
          <p:cNvPr id="6144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86" y="1511525"/>
            <a:ext cx="3112735" cy="226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3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13855" y="1307108"/>
            <a:ext cx="3233606" cy="4819602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en-US" sz="2100" b="1" dirty="0"/>
              <a:t>Explorer</a:t>
            </a:r>
            <a:r>
              <a:rPr lang="en-US" sz="2100" dirty="0"/>
              <a:t> </a:t>
            </a:r>
            <a:r>
              <a:rPr lang="id-ID" sz="2100" dirty="0"/>
              <a:t>is a</a:t>
            </a:r>
            <a:r>
              <a:rPr lang="en-US" dirty="0"/>
              <a:t>n environment for exploring data with WEKA</a:t>
            </a:r>
            <a:endParaRPr lang="id-ID" sz="2100" dirty="0"/>
          </a:p>
          <a:p>
            <a:pPr marL="300620" lvl="1" indent="-300620">
              <a:buFont typeface="Arial" pitchFamily="34" charset="0"/>
              <a:buChar char="•"/>
              <a:defRPr/>
            </a:pPr>
            <a:r>
              <a:rPr lang="en-US" sz="1700" b="1" dirty="0"/>
              <a:t>Preprocess</a:t>
            </a:r>
            <a:r>
              <a:rPr lang="en-US" sz="1700" dirty="0"/>
              <a:t>. Choose and modify the data being acted on. </a:t>
            </a:r>
            <a:endParaRPr lang="id-ID" sz="1700" dirty="0"/>
          </a:p>
          <a:p>
            <a:pPr marL="300620" lvl="1" indent="-300620">
              <a:buFont typeface="Arial" pitchFamily="34" charset="0"/>
              <a:buChar char="•"/>
              <a:defRPr/>
            </a:pPr>
            <a:r>
              <a:rPr lang="en-US" sz="1700" b="1" dirty="0"/>
              <a:t>Classify</a:t>
            </a:r>
            <a:r>
              <a:rPr lang="en-US" sz="1700" dirty="0"/>
              <a:t>. Train and test learning schemes that classify or perform </a:t>
            </a:r>
            <a:r>
              <a:rPr lang="en-US" sz="1700" dirty="0" err="1"/>
              <a:t>regres</a:t>
            </a:r>
            <a:r>
              <a:rPr lang="en-US" sz="1700" dirty="0"/>
              <a:t>- </a:t>
            </a:r>
            <a:r>
              <a:rPr lang="en-US" sz="1700" dirty="0" err="1"/>
              <a:t>sion</a:t>
            </a:r>
            <a:r>
              <a:rPr lang="en-US" sz="1700" dirty="0"/>
              <a:t>. </a:t>
            </a:r>
            <a:endParaRPr lang="id-ID" sz="1700" dirty="0"/>
          </a:p>
          <a:p>
            <a:pPr marL="300620" lvl="1" indent="-300620">
              <a:buFont typeface="Arial" pitchFamily="34" charset="0"/>
              <a:buChar char="•"/>
              <a:defRPr/>
            </a:pPr>
            <a:r>
              <a:rPr lang="en-US" sz="1700" b="1" dirty="0"/>
              <a:t>Cluster.</a:t>
            </a:r>
            <a:r>
              <a:rPr lang="en-US" sz="1700" dirty="0"/>
              <a:t> Learn clusters for the data. </a:t>
            </a:r>
            <a:endParaRPr lang="id-ID" sz="1700" dirty="0"/>
          </a:p>
          <a:p>
            <a:pPr marL="300620" lvl="1" indent="-300620">
              <a:buFont typeface="Arial" pitchFamily="34" charset="0"/>
              <a:buChar char="•"/>
              <a:defRPr/>
            </a:pPr>
            <a:r>
              <a:rPr lang="en-US" sz="1700" b="1" dirty="0"/>
              <a:t>Associate</a:t>
            </a:r>
            <a:r>
              <a:rPr lang="en-US" sz="1700" dirty="0"/>
              <a:t>. Learn association rules for the data. </a:t>
            </a:r>
            <a:endParaRPr lang="id-ID" sz="1700" dirty="0"/>
          </a:p>
          <a:p>
            <a:pPr marL="300620" lvl="1" indent="-300620">
              <a:buFont typeface="Arial" pitchFamily="34" charset="0"/>
              <a:buChar char="•"/>
              <a:defRPr/>
            </a:pPr>
            <a:r>
              <a:rPr lang="en-US" sz="1700" b="1" dirty="0"/>
              <a:t>Select attributes</a:t>
            </a:r>
            <a:r>
              <a:rPr lang="en-US" sz="1700" dirty="0"/>
              <a:t>. Select the most relevant attributes in the data. </a:t>
            </a:r>
            <a:endParaRPr lang="id-ID" sz="1700" dirty="0"/>
          </a:p>
          <a:p>
            <a:pPr marL="300620" lvl="1" indent="-300620">
              <a:buFont typeface="Arial" pitchFamily="34" charset="0"/>
              <a:buChar char="•"/>
              <a:defRPr/>
            </a:pPr>
            <a:r>
              <a:rPr lang="en-US" sz="1700" b="1" dirty="0"/>
              <a:t>Visualize</a:t>
            </a:r>
            <a:r>
              <a:rPr lang="en-US" sz="1700" dirty="0"/>
              <a:t>. View an interactive 2D plot of the data.</a:t>
            </a:r>
            <a:endParaRPr lang="id-ID" sz="1700" dirty="0"/>
          </a:p>
          <a:p>
            <a:pPr>
              <a:defRPr/>
            </a:pPr>
            <a:endParaRPr lang="id-ID" sz="1700" dirty="0"/>
          </a:p>
        </p:txBody>
      </p:sp>
      <p:sp>
        <p:nvSpPr>
          <p:cNvPr id="62467" name="Title 3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Applications: Explorer</a:t>
            </a:r>
          </a:p>
        </p:txBody>
      </p:sp>
      <p:pic>
        <p:nvPicPr>
          <p:cNvPr id="6246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85" y="1589259"/>
            <a:ext cx="4497984" cy="412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385263" y="1468337"/>
            <a:ext cx="3172491" cy="7615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78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Explorer: Preprocessing</a:t>
            </a:r>
          </a:p>
        </p:txBody>
      </p:sp>
      <p:sp>
        <p:nvSpPr>
          <p:cNvPr id="63491" name="Content Placeholder 3"/>
          <p:cNvSpPr>
            <a:spLocks noGrp="1"/>
          </p:cNvSpPr>
          <p:nvPr>
            <p:ph idx="1"/>
          </p:nvPr>
        </p:nvSpPr>
        <p:spPr>
          <a:xfrm>
            <a:off x="978794" y="2039072"/>
            <a:ext cx="7908482" cy="4400365"/>
          </a:xfrm>
        </p:spPr>
        <p:txBody>
          <a:bodyPr/>
          <a:lstStyle/>
          <a:p>
            <a:r>
              <a:rPr lang="en-US" altLang="id-ID" sz="2300" dirty="0">
                <a:ea typeface="ＭＳ Ｐゴシック" pitchFamily="34" charset="-128"/>
              </a:rPr>
              <a:t>The first four buttons at the top of the preprocess section enable you to load</a:t>
            </a:r>
            <a:r>
              <a:rPr lang="id-ID" altLang="id-ID" sz="2300" dirty="0">
                <a:ea typeface="ＭＳ Ｐゴシック" pitchFamily="34" charset="-128"/>
              </a:rPr>
              <a:t> data into WEKA:</a:t>
            </a:r>
          </a:p>
          <a:p>
            <a:pPr lvl="4"/>
            <a:endParaRPr lang="id-ID" altLang="id-ID" sz="1000" dirty="0">
              <a:ea typeface="ＭＳ Ｐゴシック" pitchFamily="34" charset="-128"/>
            </a:endParaRPr>
          </a:p>
          <a:p>
            <a:pPr lvl="1"/>
            <a:r>
              <a:rPr lang="en-US" altLang="id-ID" sz="2000" b="1" dirty="0" smtClean="0">
                <a:ea typeface="ＭＳ Ｐゴシック" pitchFamily="34" charset="-128"/>
              </a:rPr>
              <a:t>Open file</a:t>
            </a:r>
            <a:r>
              <a:rPr lang="en-US" altLang="id-ID" sz="2000" dirty="0" smtClean="0">
                <a:ea typeface="ＭＳ Ｐゴシック" pitchFamily="34" charset="-128"/>
              </a:rPr>
              <a:t>.... Brings up a dialog box allowing you to browse for the </a:t>
            </a:r>
            <a:r>
              <a:rPr lang="en-US" altLang="id-ID" sz="2000" dirty="0" err="1" smtClean="0">
                <a:ea typeface="ＭＳ Ｐゴシック" pitchFamily="34" charset="-128"/>
              </a:rPr>
              <a:t>datafile</a:t>
            </a:r>
            <a:r>
              <a:rPr lang="en-US" altLang="id-ID" sz="2000" dirty="0" smtClean="0">
                <a:ea typeface="ＭＳ Ｐゴシック" pitchFamily="34" charset="-128"/>
              </a:rPr>
              <a:t> on the local file system.</a:t>
            </a:r>
            <a:endParaRPr lang="id-ID" altLang="id-ID" sz="2000" dirty="0" smtClean="0">
              <a:ea typeface="ＭＳ Ｐゴシック" pitchFamily="34" charset="-128"/>
            </a:endParaRPr>
          </a:p>
          <a:p>
            <a:pPr lvl="1"/>
            <a:r>
              <a:rPr lang="en-US" altLang="id-ID" sz="2000" b="1" dirty="0" smtClean="0">
                <a:ea typeface="ＭＳ Ｐゴシック" pitchFamily="34" charset="-128"/>
              </a:rPr>
              <a:t>Open URL</a:t>
            </a:r>
            <a:r>
              <a:rPr lang="en-US" altLang="id-ID" sz="2000" dirty="0" smtClean="0">
                <a:ea typeface="ＭＳ Ｐゴシック" pitchFamily="34" charset="-128"/>
              </a:rPr>
              <a:t>.... Asks for a Uniform Resource Locator address for </a:t>
            </a:r>
            <a:r>
              <a:rPr lang="en-US" altLang="id-ID" sz="2000" dirty="0" err="1" smtClean="0">
                <a:ea typeface="ＭＳ Ｐゴシック" pitchFamily="34" charset="-128"/>
              </a:rPr>
              <a:t>wherethe</a:t>
            </a:r>
            <a:r>
              <a:rPr lang="en-US" altLang="id-ID" sz="2000" dirty="0" smtClean="0">
                <a:ea typeface="ＭＳ Ｐゴシック" pitchFamily="34" charset="-128"/>
              </a:rPr>
              <a:t> data is stored.</a:t>
            </a:r>
            <a:endParaRPr lang="id-ID" altLang="id-ID" sz="2000" dirty="0" smtClean="0">
              <a:ea typeface="ＭＳ Ｐゴシック" pitchFamily="34" charset="-128"/>
            </a:endParaRPr>
          </a:p>
          <a:p>
            <a:pPr lvl="1"/>
            <a:r>
              <a:rPr lang="en-US" altLang="id-ID" sz="2000" b="1" dirty="0" smtClean="0">
                <a:ea typeface="ＭＳ Ｐゴシック" pitchFamily="34" charset="-128"/>
              </a:rPr>
              <a:t>Open DB</a:t>
            </a:r>
            <a:r>
              <a:rPr lang="en-US" altLang="id-ID" sz="2000" dirty="0" smtClean="0">
                <a:ea typeface="ＭＳ Ｐゴシック" pitchFamily="34" charset="-128"/>
              </a:rPr>
              <a:t>.... Reads data from a database. (Note that to make this </a:t>
            </a:r>
            <a:r>
              <a:rPr lang="en-US" altLang="id-ID" sz="2000" dirty="0" err="1" smtClean="0">
                <a:ea typeface="ＭＳ Ｐゴシック" pitchFamily="34" charset="-128"/>
              </a:rPr>
              <a:t>workyou</a:t>
            </a:r>
            <a:r>
              <a:rPr lang="en-US" altLang="id-ID" sz="2000" dirty="0" smtClean="0">
                <a:ea typeface="ＭＳ Ｐゴシック" pitchFamily="34" charset="-128"/>
              </a:rPr>
              <a:t> might have to edit the file in </a:t>
            </a:r>
            <a:r>
              <a:rPr lang="en-US" altLang="id-ID" sz="2000" dirty="0" err="1" smtClean="0">
                <a:ea typeface="ＭＳ Ｐゴシック" pitchFamily="34" charset="-128"/>
              </a:rPr>
              <a:t>weka</a:t>
            </a:r>
            <a:r>
              <a:rPr lang="en-US" altLang="id-ID" sz="2000" dirty="0" smtClean="0">
                <a:ea typeface="ＭＳ Ｐゴシック" pitchFamily="34" charset="-128"/>
              </a:rPr>
              <a:t>/experiment/</a:t>
            </a:r>
            <a:r>
              <a:rPr lang="en-US" altLang="id-ID" sz="2000" dirty="0" err="1" smtClean="0">
                <a:ea typeface="ＭＳ Ｐゴシック" pitchFamily="34" charset="-128"/>
              </a:rPr>
              <a:t>DatabaseUtils.props</a:t>
            </a:r>
            <a:r>
              <a:rPr lang="en-US" altLang="id-ID" sz="2000" dirty="0" smtClean="0">
                <a:ea typeface="ＭＳ Ｐゴシック" pitchFamily="34" charset="-128"/>
              </a:rPr>
              <a:t>.)</a:t>
            </a:r>
            <a:endParaRPr lang="id-ID" altLang="id-ID" sz="2000" b="1" dirty="0" smtClean="0">
              <a:ea typeface="ＭＳ Ｐゴシック" pitchFamily="34" charset="-128"/>
            </a:endParaRPr>
          </a:p>
          <a:p>
            <a:pPr lvl="1"/>
            <a:r>
              <a:rPr lang="en-US" altLang="id-ID" sz="2000" b="1" dirty="0" smtClean="0">
                <a:ea typeface="ＭＳ Ｐゴシック" pitchFamily="34" charset="-128"/>
              </a:rPr>
              <a:t>Generate</a:t>
            </a:r>
            <a:r>
              <a:rPr lang="en-US" altLang="id-ID" sz="2000" dirty="0" smtClean="0">
                <a:ea typeface="ＭＳ Ｐゴシック" pitchFamily="34" charset="-128"/>
              </a:rPr>
              <a:t>.... Enables you to generate artificial data from a variety </a:t>
            </a:r>
            <a:r>
              <a:rPr lang="en-US" altLang="id-ID" sz="2000" dirty="0" err="1" smtClean="0">
                <a:ea typeface="ＭＳ Ｐゴシック" pitchFamily="34" charset="-128"/>
              </a:rPr>
              <a:t>ofDataGenerators</a:t>
            </a:r>
            <a:r>
              <a:rPr lang="en-US" altLang="id-ID" sz="2000" dirty="0">
                <a:ea typeface="ＭＳ Ｐゴシック" pitchFamily="34" charset="-128"/>
              </a:rPr>
              <a:t>.</a:t>
            </a:r>
            <a:endParaRPr lang="id-ID" altLang="id-ID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1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Supported d</a:t>
            </a:r>
            <a:r>
              <a:rPr lang="en-US" altLang="id-ID" dirty="0" err="1" smtClean="0">
                <a:ea typeface="ＭＳ Ｐゴシック" pitchFamily="34" charset="-128"/>
              </a:rPr>
              <a:t>ata</a:t>
            </a:r>
            <a:r>
              <a:rPr lang="en-US" altLang="id-ID" dirty="0" smtClean="0">
                <a:ea typeface="ＭＳ Ｐゴシック" pitchFamily="34" charset="-128"/>
              </a:rPr>
              <a:t> format</a:t>
            </a:r>
            <a:endParaRPr lang="id-ID" altLang="id-ID" dirty="0" smtClean="0">
              <a:ea typeface="ＭＳ Ｐゴシック" pitchFamily="34" charset="-128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931653" y="1974677"/>
            <a:ext cx="8058655" cy="4335971"/>
          </a:xfrm>
        </p:spPr>
        <p:txBody>
          <a:bodyPr/>
          <a:lstStyle/>
          <a:p>
            <a:r>
              <a:rPr lang="en-US" altLang="id-ID" dirty="0" smtClean="0">
                <a:ea typeface="ＭＳ Ｐゴシック" pitchFamily="34" charset="-128"/>
              </a:rPr>
              <a:t>Using the </a:t>
            </a:r>
            <a:r>
              <a:rPr lang="en-US" altLang="id-ID" b="1" dirty="0" smtClean="0">
                <a:ea typeface="ＭＳ Ｐゴシック" pitchFamily="34" charset="-128"/>
              </a:rPr>
              <a:t>Open file</a:t>
            </a:r>
            <a:r>
              <a:rPr lang="en-US" altLang="id-ID" dirty="0" smtClean="0">
                <a:ea typeface="ＭＳ Ｐゴシック" pitchFamily="34" charset="-128"/>
              </a:rPr>
              <a:t> button you can read files in a variety of formats</a:t>
            </a:r>
            <a:r>
              <a:rPr lang="id-ID" altLang="id-ID" dirty="0" smtClean="0">
                <a:ea typeface="ＭＳ Ｐゴシック" pitchFamily="34" charset="-128"/>
              </a:rPr>
              <a:t>: </a:t>
            </a:r>
          </a:p>
          <a:p>
            <a:pPr lvl="1"/>
            <a:r>
              <a:rPr lang="id-ID" altLang="id-ID" sz="2000" dirty="0" smtClean="0">
                <a:ea typeface="ＭＳ Ｐゴシック" pitchFamily="34" charset="-128"/>
              </a:rPr>
              <a:t>WEKA’s ARFF format, CSV format, C4.5 format, or serialized Instances for</a:t>
            </a:r>
            <a:r>
              <a:rPr lang="en-US" altLang="id-ID" sz="2000" dirty="0" smtClean="0">
                <a:ea typeface="ＭＳ Ｐゴシック" pitchFamily="34" charset="-128"/>
              </a:rPr>
              <a:t>mat. </a:t>
            </a:r>
            <a:endParaRPr lang="id-ID" altLang="id-ID" sz="2000" dirty="0" smtClean="0">
              <a:ea typeface="ＭＳ Ｐゴシック" pitchFamily="34" charset="-128"/>
            </a:endParaRPr>
          </a:p>
          <a:p>
            <a:pPr lvl="1"/>
            <a:r>
              <a:rPr lang="en-US" altLang="id-ID" sz="2000" dirty="0" smtClean="0">
                <a:ea typeface="ＭＳ Ｐゴシック" pitchFamily="34" charset="-128"/>
              </a:rPr>
              <a:t>ARFF files typically have a .</a:t>
            </a:r>
            <a:r>
              <a:rPr lang="en-US" altLang="id-ID" sz="2000" dirty="0" err="1" smtClean="0">
                <a:ea typeface="ＭＳ Ｐゴシック" pitchFamily="34" charset="-128"/>
              </a:rPr>
              <a:t>arff</a:t>
            </a:r>
            <a:r>
              <a:rPr lang="en-US" altLang="id-ID" sz="2000" dirty="0" smtClean="0">
                <a:ea typeface="ＭＳ Ｐゴシック" pitchFamily="34" charset="-128"/>
              </a:rPr>
              <a:t> extension, CSV files a .</a:t>
            </a:r>
            <a:r>
              <a:rPr lang="en-US" altLang="id-ID" sz="2000" dirty="0" err="1" smtClean="0">
                <a:ea typeface="ＭＳ Ｐゴシック" pitchFamily="34" charset="-128"/>
              </a:rPr>
              <a:t>csv</a:t>
            </a:r>
            <a:r>
              <a:rPr lang="en-US" altLang="id-ID" sz="2000" dirty="0" smtClean="0">
                <a:ea typeface="ＭＳ Ｐゴシック" pitchFamily="34" charset="-128"/>
              </a:rPr>
              <a:t> extension,</a:t>
            </a:r>
            <a:r>
              <a:rPr lang="id-ID" altLang="id-ID" sz="2000" dirty="0" smtClean="0">
                <a:ea typeface="ＭＳ Ｐゴシック" pitchFamily="34" charset="-128"/>
              </a:rPr>
              <a:t> </a:t>
            </a:r>
            <a:r>
              <a:rPr lang="en-US" altLang="id-ID" sz="2000" dirty="0" smtClean="0">
                <a:ea typeface="ＭＳ Ｐゴシック" pitchFamily="34" charset="-128"/>
              </a:rPr>
              <a:t>C4.5 files a .data and .names extension, and serialized Instances objects a .</a:t>
            </a:r>
            <a:r>
              <a:rPr lang="en-US" altLang="id-ID" sz="2000" dirty="0" err="1" smtClean="0">
                <a:ea typeface="ＭＳ Ｐゴシック" pitchFamily="34" charset="-128"/>
              </a:rPr>
              <a:t>bsi</a:t>
            </a:r>
            <a:r>
              <a:rPr lang="id-ID" altLang="id-ID" sz="2000" dirty="0" smtClean="0">
                <a:ea typeface="ＭＳ Ｐゴシック" pitchFamily="34" charset="-128"/>
              </a:rPr>
              <a:t> extension.</a:t>
            </a:r>
            <a:endParaRPr lang="id-ID" altLang="id-ID" dirty="0" smtClean="0">
              <a:ea typeface="ＭＳ Ｐゴシック" pitchFamily="34" charset="-128"/>
            </a:endParaRPr>
          </a:p>
          <a:p>
            <a:r>
              <a:rPr lang="en-US" altLang="id-ID" dirty="0" smtClean="0">
                <a:ea typeface="ＭＳ Ｐゴシック" pitchFamily="34" charset="-128"/>
              </a:rPr>
              <a:t>Data can also be read from a URL or from an SQL database (using JDBC)</a:t>
            </a:r>
          </a:p>
          <a:p>
            <a:endParaRPr lang="id-ID" altLang="id-ID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39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arrf </a:t>
            </a:r>
            <a:r>
              <a:rPr lang="en-US" altLang="id-ID" dirty="0" smtClean="0">
                <a:ea typeface="ＭＳ Ｐゴシック" pitchFamily="34" charset="-128"/>
              </a:rPr>
              <a:t>file format</a:t>
            </a:r>
            <a:endParaRPr lang="id-ID" altLang="id-ID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60" y="1545464"/>
            <a:ext cx="8221859" cy="4902265"/>
          </a:xfrm>
        </p:spPr>
        <p:txBody>
          <a:bodyPr/>
          <a:lstStyle/>
          <a:p>
            <a:pPr marL="250517" indent="-250517" algn="r">
              <a:defRPr/>
            </a:pPr>
            <a:r>
              <a:rPr lang="en-US" altLang="id-ID" sz="1800" dirty="0"/>
              <a:t>Uses flat text files to describe the data</a:t>
            </a:r>
          </a:p>
          <a:p>
            <a:pPr marL="289486" lvl="1" indent="0">
              <a:buNone/>
              <a:defRPr/>
            </a:pPr>
            <a:endParaRPr lang="id-ID" sz="1400" dirty="0"/>
          </a:p>
          <a:p>
            <a:pPr marL="0" indent="0">
              <a:buNone/>
              <a:defRPr/>
            </a:pPr>
            <a:endParaRPr lang="id-ID" sz="1400" dirty="0"/>
          </a:p>
        </p:txBody>
      </p:sp>
      <p:pic>
        <p:nvPicPr>
          <p:cNvPr id="655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59" y="2043499"/>
            <a:ext cx="4603915" cy="41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421917" y="6150854"/>
            <a:ext cx="7264407" cy="3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/>
          <a:p>
            <a:pPr eaLnBrk="1" hangingPunct="1"/>
            <a:r>
              <a:rPr lang="en-US" altLang="id-ID" sz="1400" dirty="0"/>
              <a:t>A more thorough description is available here </a:t>
            </a:r>
            <a:r>
              <a:rPr lang="en-US" altLang="id-ID" sz="1400" dirty="0">
                <a:hlinkClick r:id="rId3"/>
              </a:rPr>
              <a:t>http://www.cs.waikato.ac.nz/~ml/weka/arff.html</a:t>
            </a:r>
            <a:endParaRPr lang="en-US" altLang="id-ID" sz="1400" dirty="0"/>
          </a:p>
        </p:txBody>
      </p:sp>
      <p:grpSp>
        <p:nvGrpSpPr>
          <p:cNvPr id="65542" name="Group 11"/>
          <p:cNvGrpSpPr>
            <a:grpSpLocks/>
          </p:cNvGrpSpPr>
          <p:nvPr/>
        </p:nvGrpSpPr>
        <p:grpSpPr bwMode="auto">
          <a:xfrm>
            <a:off x="4052532" y="2490137"/>
            <a:ext cx="4633793" cy="3369978"/>
            <a:chOff x="4737111" y="2164252"/>
            <a:chExt cx="5416538" cy="3715475"/>
          </a:xfrm>
        </p:grpSpPr>
        <p:pic>
          <p:nvPicPr>
            <p:cNvPr id="65543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411" y="2558657"/>
              <a:ext cx="4321238" cy="332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4" name="TextBox 9"/>
            <p:cNvSpPr txBox="1">
              <a:spLocks noChangeArrowheads="1"/>
            </p:cNvSpPr>
            <p:nvPr/>
          </p:nvSpPr>
          <p:spPr bwMode="auto">
            <a:xfrm>
              <a:off x="7525062" y="2164252"/>
              <a:ext cx="1181009" cy="40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d-ID" altLang="id-ID">
                  <a:solidFill>
                    <a:srgbClr val="FF0000"/>
                  </a:solidFill>
                </a:rPr>
                <a:t>attribute</a:t>
              </a:r>
            </a:p>
          </p:txBody>
        </p:sp>
        <p:sp>
          <p:nvSpPr>
            <p:cNvPr id="65545" name="TextBox 10"/>
            <p:cNvSpPr txBox="1">
              <a:spLocks noChangeArrowheads="1"/>
            </p:cNvSpPr>
            <p:nvPr/>
          </p:nvSpPr>
          <p:spPr bwMode="auto">
            <a:xfrm>
              <a:off x="4737111" y="3942215"/>
              <a:ext cx="1129593" cy="40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d-ID" altLang="id-ID">
                  <a:solidFill>
                    <a:srgbClr val="FF0000"/>
                  </a:solidFill>
                </a:rPr>
                <a:t>instance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2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643590" y="643443"/>
            <a:ext cx="7264407" cy="780234"/>
          </a:xfrm>
        </p:spPr>
        <p:txBody>
          <a:bodyPr/>
          <a:lstStyle/>
          <a:p>
            <a:r>
              <a:rPr lang="id-ID" altLang="id-ID" sz="3600" dirty="0" smtClean="0">
                <a:ea typeface="ＭＳ Ｐゴシック" pitchFamily="34" charset="-128"/>
              </a:rPr>
              <a:t>Popular Open Source DM Tools</a:t>
            </a:r>
            <a:endParaRPr lang="hr-HR" altLang="id-ID" sz="3600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141" y="2129224"/>
            <a:ext cx="8221859" cy="52586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1900" b="1" dirty="0"/>
              <a:t>RapidMiner: </a:t>
            </a:r>
            <a:r>
              <a:rPr lang="hr-HR" sz="1900" dirty="0"/>
              <a:t>many DM algorithms (also can import Weka’s methods), extendable, steady learning curve, recent problems with licensing</a:t>
            </a:r>
          </a:p>
          <a:p>
            <a:pPr>
              <a:defRPr/>
            </a:pPr>
            <a:r>
              <a:rPr lang="hr-HR" sz="1900" b="1" dirty="0"/>
              <a:t>Weka: </a:t>
            </a:r>
            <a:r>
              <a:rPr lang="hr-HR" sz="1900" dirty="0"/>
              <a:t>many DM algorithms, user-friendly, extendable, not the best choice for data visualization or advanced DM tasks at this time </a:t>
            </a:r>
          </a:p>
          <a:p>
            <a:pPr>
              <a:defRPr/>
            </a:pPr>
            <a:r>
              <a:rPr lang="hr-HR" sz="1900" b="1" dirty="0"/>
              <a:t>R: </a:t>
            </a:r>
            <a:r>
              <a:rPr lang="hr-HR" sz="1900" dirty="0"/>
              <a:t>strong in statistics and DM algorithms,</a:t>
            </a:r>
            <a:r>
              <a:rPr lang="hr-HR" sz="1900" b="1" dirty="0"/>
              <a:t> </a:t>
            </a:r>
            <a:r>
              <a:rPr lang="hr-HR" sz="1900" dirty="0"/>
              <a:t>extendable, fast implementations, complexity of extensions, not user-friendly – some improvement with Rattle GUI</a:t>
            </a:r>
          </a:p>
          <a:p>
            <a:pPr>
              <a:defRPr/>
            </a:pPr>
            <a:r>
              <a:rPr lang="hr-HR" sz="1900" b="1" dirty="0"/>
              <a:t>KNIME: </a:t>
            </a:r>
            <a:r>
              <a:rPr lang="hr-HR" sz="1900" dirty="0"/>
              <a:t>user-friendly, extendable (e.g. Weka, R), covers most of the advanced DM tasks as add-ons, no significant downsides</a:t>
            </a:r>
          </a:p>
          <a:p>
            <a:pPr>
              <a:defRPr/>
            </a:pPr>
            <a:r>
              <a:rPr lang="hr-HR" sz="1900" b="1" dirty="0"/>
              <a:t>Orange: </a:t>
            </a:r>
            <a:r>
              <a:rPr lang="hr-HR" sz="1900" dirty="0"/>
              <a:t>user-friendly, visually appealing GUI, moderate DM algorithms coverage, doesn’t cover advanced DM tasks at this time</a:t>
            </a:r>
          </a:p>
          <a:p>
            <a:pPr>
              <a:defRPr/>
            </a:pPr>
            <a:r>
              <a:rPr lang="hr-HR" sz="1900" b="1" dirty="0"/>
              <a:t>scikit-learn: </a:t>
            </a:r>
            <a:r>
              <a:rPr lang="hr-HR" sz="1900" dirty="0"/>
              <a:t>great documentation, fast implementations, moderate DM algorithms coverage, not user-friendy</a:t>
            </a:r>
          </a:p>
        </p:txBody>
      </p:sp>
      <p:sp>
        <p:nvSpPr>
          <p:cNvPr id="19460" name="Slide Number Placeholder 4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80B828F-056F-470B-9A09-4AD465A0AF5A}" type="slidenum">
              <a:rPr lang="hr-HR" altLang="id-ID"/>
              <a:pPr/>
              <a:t>5</a:t>
            </a:fld>
            <a:r>
              <a:rPr lang="hr-HR" altLang="id-ID"/>
              <a:t>/10</a:t>
            </a:r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259395" y="-198523"/>
            <a:ext cx="178601" cy="39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405" tIns="44202" rIns="88405" bIns="44202" anchor="ctr">
            <a:spAutoFit/>
          </a:bodyPr>
          <a:lstStyle/>
          <a:p>
            <a:pPr>
              <a:defRPr/>
            </a:pPr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23095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5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smtClean="0">
                <a:ea typeface="ＭＳ Ｐゴシック" pitchFamily="34" charset="-128"/>
              </a:rPr>
              <a:t>arrf </a:t>
            </a:r>
            <a:r>
              <a:rPr lang="en-US" altLang="id-ID" smtClean="0">
                <a:ea typeface="ＭＳ Ｐゴシック" pitchFamily="34" charset="-128"/>
              </a:rPr>
              <a:t>file format</a:t>
            </a:r>
            <a:r>
              <a:rPr lang="id-ID" altLang="id-ID" smtClean="0">
                <a:ea typeface="ＭＳ Ｐゴシック" pitchFamily="34" charset="-128"/>
              </a:rPr>
              <a:t> ...</a:t>
            </a:r>
          </a:p>
        </p:txBody>
      </p:sp>
      <p:sp>
        <p:nvSpPr>
          <p:cNvPr id="66563" name="Content Placeholder 6"/>
          <p:cNvSpPr>
            <a:spLocks noGrp="1"/>
          </p:cNvSpPr>
          <p:nvPr>
            <p:ph idx="1"/>
          </p:nvPr>
        </p:nvSpPr>
        <p:spPr>
          <a:xfrm>
            <a:off x="639660" y="1599336"/>
            <a:ext cx="8221859" cy="5258664"/>
          </a:xfrm>
        </p:spPr>
        <p:txBody>
          <a:bodyPr/>
          <a:lstStyle/>
          <a:p>
            <a:pPr algn="r"/>
            <a:r>
              <a:rPr lang="id-ID" altLang="id-ID" sz="1800" dirty="0">
                <a:ea typeface="ＭＳ Ｐゴシック" pitchFamily="34" charset="-128"/>
              </a:rPr>
              <a:t>Heterogen data types</a:t>
            </a:r>
            <a:endParaRPr lang="id-ID" altLang="id-ID" dirty="0" smtClean="0">
              <a:ea typeface="ＭＳ Ｐゴシック" pitchFamily="34" charset="-128"/>
            </a:endParaRPr>
          </a:p>
        </p:txBody>
      </p:sp>
      <p:pic>
        <p:nvPicPr>
          <p:cNvPr id="6656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42" y="2303275"/>
            <a:ext cx="3821657" cy="39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50" y="3140402"/>
            <a:ext cx="3571769" cy="288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1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Open File</a:t>
            </a:r>
          </a:p>
        </p:txBody>
      </p:sp>
      <p:pic>
        <p:nvPicPr>
          <p:cNvPr id="6758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36" y="1905000"/>
            <a:ext cx="5181102" cy="45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7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Current Relations</a:t>
            </a:r>
          </a:p>
        </p:txBody>
      </p:sp>
      <p:sp>
        <p:nvSpPr>
          <p:cNvPr id="68610" name="Content Placeholder 3"/>
          <p:cNvSpPr>
            <a:spLocks noGrp="1"/>
          </p:cNvSpPr>
          <p:nvPr>
            <p:ph idx="1"/>
          </p:nvPr>
        </p:nvSpPr>
        <p:spPr>
          <a:xfrm>
            <a:off x="990600" y="1981200"/>
            <a:ext cx="4149758" cy="4264325"/>
          </a:xfrm>
        </p:spPr>
        <p:txBody>
          <a:bodyPr/>
          <a:lstStyle/>
          <a:p>
            <a:r>
              <a:rPr lang="en-US" altLang="id-ID" sz="2000" dirty="0" smtClean="0">
                <a:ea typeface="ＭＳ Ｐゴシック" pitchFamily="34" charset="-128"/>
              </a:rPr>
              <a:t>The Current relation box (the “current relation” is the currently</a:t>
            </a:r>
            <a:r>
              <a:rPr lang="id-ID" altLang="id-ID" sz="2000" dirty="0" smtClean="0">
                <a:ea typeface="ＭＳ Ｐゴシック" pitchFamily="34" charset="-128"/>
              </a:rPr>
              <a:t> </a:t>
            </a:r>
            <a:r>
              <a:rPr lang="en-US" altLang="id-ID" sz="2000" dirty="0" smtClean="0">
                <a:ea typeface="ＭＳ Ｐゴシック" pitchFamily="34" charset="-128"/>
              </a:rPr>
              <a:t>loaded data, which can be interpreted as a single relational table in database</a:t>
            </a:r>
            <a:r>
              <a:rPr lang="id-ID" altLang="id-ID" sz="2000" dirty="0" smtClean="0">
                <a:ea typeface="ＭＳ Ｐゴシック" pitchFamily="34" charset="-128"/>
              </a:rPr>
              <a:t> terminology) has three entries:</a:t>
            </a:r>
          </a:p>
          <a:p>
            <a:pPr lvl="1"/>
            <a:r>
              <a:rPr lang="en-US" altLang="id-ID" sz="1800" b="1" dirty="0" smtClean="0">
                <a:ea typeface="ＭＳ Ｐゴシック" pitchFamily="34" charset="-128"/>
              </a:rPr>
              <a:t>Relation</a:t>
            </a:r>
            <a:r>
              <a:rPr lang="en-US" altLang="id-ID" sz="1800" dirty="0" smtClean="0">
                <a:ea typeface="ＭＳ Ｐゴシック" pitchFamily="34" charset="-128"/>
              </a:rPr>
              <a:t>. The name of the relation, as given in the file it was loaded</a:t>
            </a:r>
            <a:r>
              <a:rPr lang="id-ID" altLang="id-ID" sz="1800" dirty="0" smtClean="0">
                <a:ea typeface="ＭＳ Ｐゴシック" pitchFamily="34" charset="-128"/>
              </a:rPr>
              <a:t> </a:t>
            </a:r>
            <a:r>
              <a:rPr lang="en-US" altLang="id-ID" sz="1800" dirty="0" smtClean="0">
                <a:ea typeface="ＭＳ Ｐゴシック" pitchFamily="34" charset="-128"/>
              </a:rPr>
              <a:t>from. Filters (described below) modify the name of a relation.</a:t>
            </a:r>
          </a:p>
          <a:p>
            <a:pPr lvl="1"/>
            <a:r>
              <a:rPr lang="en-US" altLang="id-ID" sz="1800" b="1" dirty="0" smtClean="0">
                <a:ea typeface="ＭＳ Ｐゴシック" pitchFamily="34" charset="-128"/>
              </a:rPr>
              <a:t>Instances</a:t>
            </a:r>
            <a:r>
              <a:rPr lang="en-US" altLang="id-ID" sz="1800" dirty="0" smtClean="0">
                <a:ea typeface="ＭＳ Ｐゴシック" pitchFamily="34" charset="-128"/>
              </a:rPr>
              <a:t>. The number of instances (data points/records) in the data.</a:t>
            </a:r>
          </a:p>
          <a:p>
            <a:pPr lvl="1"/>
            <a:r>
              <a:rPr lang="en-US" altLang="id-ID" sz="1800" b="1" dirty="0" smtClean="0">
                <a:ea typeface="ＭＳ Ｐゴシック" pitchFamily="34" charset="-128"/>
              </a:rPr>
              <a:t>Attributes</a:t>
            </a:r>
            <a:r>
              <a:rPr lang="en-US" altLang="id-ID" sz="1800" dirty="0" smtClean="0">
                <a:ea typeface="ＭＳ Ｐゴシック" pitchFamily="34" charset="-128"/>
              </a:rPr>
              <a:t>. The number of attributes (features) in the data.</a:t>
            </a:r>
            <a:endParaRPr lang="id-ID" altLang="id-ID" sz="1800" dirty="0" smtClean="0">
              <a:ea typeface="ＭＳ Ｐゴシック" pitchFamily="34" charset="-128"/>
            </a:endParaRPr>
          </a:p>
        </p:txBody>
      </p:sp>
      <p:pic>
        <p:nvPicPr>
          <p:cNvPr id="686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8" y="1954904"/>
            <a:ext cx="3275706" cy="312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61229" y="3047520"/>
            <a:ext cx="3695355" cy="22384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08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Working With Attributes</a:t>
            </a:r>
          </a:p>
        </p:txBody>
      </p:sp>
      <p:sp>
        <p:nvSpPr>
          <p:cNvPr id="69635" name="Content Placeholder 3"/>
          <p:cNvSpPr>
            <a:spLocks noGrp="1"/>
          </p:cNvSpPr>
          <p:nvPr>
            <p:ph idx="1"/>
          </p:nvPr>
        </p:nvSpPr>
        <p:spPr>
          <a:xfrm>
            <a:off x="897147" y="2051951"/>
            <a:ext cx="8106040" cy="4039757"/>
          </a:xfrm>
        </p:spPr>
        <p:txBody>
          <a:bodyPr/>
          <a:lstStyle/>
          <a:p>
            <a:r>
              <a:rPr lang="en-US" altLang="id-ID" sz="2300" dirty="0">
                <a:ea typeface="ＭＳ Ｐゴシック" pitchFamily="34" charset="-128"/>
              </a:rPr>
              <a:t>Below the Current relation box is a box titled </a:t>
            </a:r>
            <a:r>
              <a:rPr lang="en-US" altLang="id-ID" sz="2300" b="1" dirty="0">
                <a:ea typeface="ＭＳ Ｐゴシック" pitchFamily="34" charset="-128"/>
              </a:rPr>
              <a:t>Attributes</a:t>
            </a:r>
            <a:r>
              <a:rPr lang="en-US" altLang="id-ID" sz="2300" dirty="0">
                <a:ea typeface="ＭＳ Ｐゴシック" pitchFamily="34" charset="-128"/>
              </a:rPr>
              <a:t>. </a:t>
            </a:r>
            <a:endParaRPr lang="id-ID" altLang="id-ID" sz="2300" dirty="0">
              <a:ea typeface="ＭＳ Ｐゴシック" pitchFamily="34" charset="-128"/>
            </a:endParaRPr>
          </a:p>
          <a:p>
            <a:r>
              <a:rPr lang="en-US" altLang="id-ID" sz="2300" dirty="0">
                <a:ea typeface="ＭＳ Ｐゴシック" pitchFamily="34" charset="-128"/>
              </a:rPr>
              <a:t>There are four buttons, and beneath them is a list of the attributes in the current relation. </a:t>
            </a:r>
            <a:endParaRPr lang="id-ID" altLang="id-ID" sz="2300" dirty="0">
              <a:ea typeface="ＭＳ Ｐゴシック" pitchFamily="34" charset="-128"/>
            </a:endParaRPr>
          </a:p>
          <a:p>
            <a:r>
              <a:rPr lang="en-US" altLang="id-ID" sz="2300" dirty="0">
                <a:ea typeface="ＭＳ Ｐゴシック" pitchFamily="34" charset="-128"/>
              </a:rPr>
              <a:t>The list has three columns: </a:t>
            </a:r>
            <a:endParaRPr lang="id-ID" altLang="id-ID" b="1" dirty="0" smtClean="0">
              <a:ea typeface="ＭＳ Ｐゴシック" pitchFamily="34" charset="-128"/>
            </a:endParaRPr>
          </a:p>
          <a:p>
            <a:pPr lvl="1"/>
            <a:r>
              <a:rPr lang="en-US" altLang="id-ID" sz="2000" b="1" dirty="0" smtClean="0">
                <a:ea typeface="ＭＳ Ｐゴシック" pitchFamily="34" charset="-128"/>
              </a:rPr>
              <a:t>No.</a:t>
            </a:r>
            <a:r>
              <a:rPr lang="en-US" altLang="id-ID" sz="2000" dirty="0" smtClean="0">
                <a:ea typeface="ＭＳ Ｐゴシック" pitchFamily="34" charset="-128"/>
              </a:rPr>
              <a:t> A number that identifies the attribute in the order they are specified in the data file. </a:t>
            </a:r>
            <a:endParaRPr lang="id-ID" altLang="id-ID" dirty="0" smtClean="0">
              <a:ea typeface="ＭＳ Ｐゴシック" pitchFamily="34" charset="-128"/>
            </a:endParaRPr>
          </a:p>
          <a:p>
            <a:pPr lvl="1"/>
            <a:r>
              <a:rPr lang="en-US" altLang="id-ID" sz="2000" dirty="0" smtClean="0">
                <a:ea typeface="ＭＳ Ｐゴシック" pitchFamily="34" charset="-128"/>
              </a:rPr>
              <a:t>Selection </a:t>
            </a:r>
            <a:r>
              <a:rPr lang="en-US" altLang="id-ID" sz="2000" b="1" dirty="0" smtClean="0">
                <a:ea typeface="ＭＳ Ｐゴシック" pitchFamily="34" charset="-128"/>
              </a:rPr>
              <a:t>tick boxes</a:t>
            </a:r>
            <a:r>
              <a:rPr lang="en-US" altLang="id-ID" sz="2000" dirty="0" smtClean="0">
                <a:ea typeface="ＭＳ Ｐゴシック" pitchFamily="34" charset="-128"/>
              </a:rPr>
              <a:t>. These allow you select which attributes are present in the relation. </a:t>
            </a:r>
            <a:endParaRPr lang="id-ID" altLang="id-ID" dirty="0" smtClean="0">
              <a:ea typeface="ＭＳ Ｐゴシック" pitchFamily="34" charset="-128"/>
            </a:endParaRPr>
          </a:p>
          <a:p>
            <a:pPr lvl="1"/>
            <a:r>
              <a:rPr lang="en-US" altLang="id-ID" sz="2000" b="1" dirty="0" smtClean="0">
                <a:ea typeface="ＭＳ Ｐゴシック" pitchFamily="34" charset="-128"/>
              </a:rPr>
              <a:t>Name</a:t>
            </a:r>
            <a:r>
              <a:rPr lang="en-US" altLang="id-ID" sz="2000" dirty="0" smtClean="0">
                <a:ea typeface="ＭＳ Ｐゴシック" pitchFamily="34" charset="-128"/>
              </a:rPr>
              <a:t>. The name of the attribute, as it was declared in the data file.</a:t>
            </a:r>
            <a:endParaRPr lang="id-ID" altLang="id-ID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0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Working With Attributes ...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3357113" cy="4267200"/>
          </a:xfrm>
        </p:spPr>
        <p:txBody>
          <a:bodyPr/>
          <a:lstStyle/>
          <a:p>
            <a:r>
              <a:rPr lang="en-US" altLang="id-ID" sz="2400" dirty="0" smtClean="0">
                <a:ea typeface="ＭＳ Ｐゴシック" pitchFamily="34" charset="-128"/>
              </a:rPr>
              <a:t>Selection </a:t>
            </a:r>
            <a:r>
              <a:rPr lang="en-US" altLang="id-ID" sz="2400" b="1" dirty="0" smtClean="0">
                <a:ea typeface="ＭＳ Ｐゴシック" pitchFamily="34" charset="-128"/>
              </a:rPr>
              <a:t>tick boxes</a:t>
            </a:r>
            <a:r>
              <a:rPr lang="en-US" altLang="id-ID" sz="2400" dirty="0" smtClean="0">
                <a:ea typeface="ＭＳ Ｐゴシック" pitchFamily="34" charset="-128"/>
              </a:rPr>
              <a:t>. These allow you select which attributes are present in the relation</a:t>
            </a:r>
            <a:endParaRPr lang="id-ID" altLang="id-ID" sz="2400" dirty="0" smtClean="0">
              <a:ea typeface="ＭＳ Ｐゴシック" pitchFamily="34" charset="-128"/>
            </a:endParaRPr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44" y="1972044"/>
            <a:ext cx="4777750" cy="379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347713" y="3279872"/>
            <a:ext cx="1277959" cy="118186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7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Working With Attributes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4114800" cy="4267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dirty="0"/>
              <a:t>When you click on different rows in the list of attributes, the fields </a:t>
            </a:r>
            <a:r>
              <a:rPr lang="en-US" sz="1800" dirty="0" smtClean="0"/>
              <a:t>change</a:t>
            </a:r>
            <a:r>
              <a:rPr lang="id-ID" sz="1800" dirty="0" smtClean="0"/>
              <a:t> </a:t>
            </a:r>
            <a:r>
              <a:rPr lang="en-US" sz="1800" dirty="0" smtClean="0"/>
              <a:t>in </a:t>
            </a:r>
            <a:r>
              <a:rPr lang="en-US" sz="1800" dirty="0"/>
              <a:t>the box to the right titled Selected attribute. </a:t>
            </a:r>
            <a:endParaRPr lang="id-ID" sz="1800" dirty="0" smtClean="0"/>
          </a:p>
          <a:p>
            <a:pPr>
              <a:defRPr/>
            </a:pPr>
            <a:r>
              <a:rPr lang="en-US" sz="1800" b="1" dirty="0" smtClean="0"/>
              <a:t>Name</a:t>
            </a:r>
            <a:r>
              <a:rPr lang="en-US" sz="1800" dirty="0"/>
              <a:t>. The name of the attribute, the same as that given in the </a:t>
            </a:r>
            <a:r>
              <a:rPr lang="en-US" sz="1800" dirty="0" smtClean="0"/>
              <a:t>attribute</a:t>
            </a:r>
            <a:r>
              <a:rPr lang="id-ID" sz="1800" dirty="0" smtClean="0"/>
              <a:t> list</a:t>
            </a:r>
            <a:r>
              <a:rPr lang="id-ID" sz="1800" dirty="0"/>
              <a:t>.</a:t>
            </a:r>
          </a:p>
          <a:p>
            <a:pPr>
              <a:defRPr/>
            </a:pPr>
            <a:r>
              <a:rPr lang="en-US" sz="1800" b="1" dirty="0" smtClean="0"/>
              <a:t>Type</a:t>
            </a:r>
            <a:r>
              <a:rPr lang="en-US" sz="1800" dirty="0"/>
              <a:t>. The type of attribute, most commonly Nominal or Numeric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1683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806515"/>
            <a:ext cx="4038600" cy="4694238"/>
          </a:xfrm>
        </p:spPr>
        <p:txBody>
          <a:bodyPr/>
          <a:lstStyle/>
          <a:p>
            <a:r>
              <a:rPr lang="en-US" altLang="id-ID" sz="1600" b="1" dirty="0">
                <a:ea typeface="ＭＳ Ｐゴシック" pitchFamily="34" charset="-128"/>
              </a:rPr>
              <a:t>Missing</a:t>
            </a:r>
            <a:r>
              <a:rPr lang="en-US" altLang="id-ID" sz="1600" dirty="0">
                <a:ea typeface="ＭＳ Ｐゴシック" pitchFamily="34" charset="-128"/>
              </a:rPr>
              <a:t>. The number (and percentage) of instances in the data for which</a:t>
            </a:r>
            <a:r>
              <a:rPr lang="id-ID" altLang="id-ID" sz="1600" dirty="0">
                <a:ea typeface="ＭＳ Ｐゴシック" pitchFamily="34" charset="-128"/>
              </a:rPr>
              <a:t> </a:t>
            </a:r>
            <a:r>
              <a:rPr lang="en-US" altLang="id-ID" sz="1600" dirty="0">
                <a:ea typeface="ＭＳ Ｐゴシック" pitchFamily="34" charset="-128"/>
              </a:rPr>
              <a:t>this attribute is missing (unspecified).</a:t>
            </a:r>
          </a:p>
          <a:p>
            <a:r>
              <a:rPr lang="en-US" altLang="id-ID" sz="1600" b="1" dirty="0">
                <a:ea typeface="ＭＳ Ｐゴシック" pitchFamily="34" charset="-128"/>
              </a:rPr>
              <a:t>Distinct</a:t>
            </a:r>
            <a:r>
              <a:rPr lang="en-US" altLang="id-ID" sz="1600" dirty="0">
                <a:ea typeface="ＭＳ Ｐゴシック" pitchFamily="34" charset="-128"/>
              </a:rPr>
              <a:t>. The number of different values that the data contains for this</a:t>
            </a:r>
            <a:r>
              <a:rPr lang="id-ID" altLang="id-ID" sz="1600" dirty="0">
                <a:ea typeface="ＭＳ Ｐゴシック" pitchFamily="34" charset="-128"/>
              </a:rPr>
              <a:t> attribute.</a:t>
            </a:r>
          </a:p>
          <a:p>
            <a:r>
              <a:rPr lang="en-US" altLang="id-ID" sz="1600" b="1" dirty="0">
                <a:ea typeface="ＭＳ Ｐゴシック" pitchFamily="34" charset="-128"/>
              </a:rPr>
              <a:t>Unique</a:t>
            </a:r>
            <a:r>
              <a:rPr lang="en-US" altLang="id-ID" sz="1600" dirty="0">
                <a:ea typeface="ＭＳ Ｐゴシック" pitchFamily="34" charset="-128"/>
              </a:rPr>
              <a:t>. The number (and percentage) of instances in the data having a</a:t>
            </a:r>
            <a:r>
              <a:rPr lang="id-ID" altLang="id-ID" sz="1600" dirty="0">
                <a:ea typeface="ＭＳ Ｐゴシック" pitchFamily="34" charset="-128"/>
              </a:rPr>
              <a:t> </a:t>
            </a:r>
            <a:r>
              <a:rPr lang="en-US" altLang="id-ID" sz="1600" dirty="0">
                <a:ea typeface="ＭＳ Ｐゴシック" pitchFamily="34" charset="-128"/>
              </a:rPr>
              <a:t>value for this attribute that no other instances have.</a:t>
            </a:r>
            <a:endParaRPr lang="id-ID" altLang="id-ID" sz="1600" dirty="0">
              <a:ea typeface="ＭＳ Ｐゴシック" pitchFamily="34" charset="-128"/>
            </a:endParaRPr>
          </a:p>
          <a:p>
            <a:endParaRPr lang="id-ID" altLang="id-ID" dirty="0" smtClean="0">
              <a:ea typeface="ＭＳ Ｐゴシック" pitchFamily="34" charset="-128"/>
            </a:endParaRPr>
          </a:p>
        </p:txBody>
      </p:sp>
      <p:pic>
        <p:nvPicPr>
          <p:cNvPr id="716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25" y="4370464"/>
            <a:ext cx="6339550" cy="202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585913" y="3986564"/>
            <a:ext cx="3950675" cy="1181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77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>
                <a:ea typeface="ＭＳ Ｐゴシック" pitchFamily="34" charset="-128"/>
              </a:rPr>
              <a:t>Working With Attributes ...</a:t>
            </a:r>
          </a:p>
        </p:txBody>
      </p:sp>
      <p:pic>
        <p:nvPicPr>
          <p:cNvPr id="727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30" y="2123094"/>
            <a:ext cx="5086035" cy="428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883503" y="3409700"/>
            <a:ext cx="2494805" cy="122361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Line Callout 1 6"/>
          <p:cNvSpPr/>
          <p:nvPr/>
        </p:nvSpPr>
        <p:spPr>
          <a:xfrm>
            <a:off x="7044572" y="2787490"/>
            <a:ext cx="2007253" cy="881003"/>
          </a:xfrm>
          <a:prstGeom prst="borderCallout1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r>
              <a:rPr lang="id-ID">
                <a:solidFill>
                  <a:srgbClr val="FF0000"/>
                </a:solidFill>
              </a:rPr>
              <a:t>Statistical description of data</a:t>
            </a:r>
          </a:p>
        </p:txBody>
      </p:sp>
    </p:spTree>
    <p:extLst>
      <p:ext uri="{BB962C8B-B14F-4D97-AF65-F5344CB8AC3E}">
        <p14:creationId xmlns:p14="http://schemas.microsoft.com/office/powerpoint/2010/main" val="28138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2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Working With Filters</a:t>
            </a:r>
          </a:p>
        </p:txBody>
      </p:sp>
      <p:sp>
        <p:nvSpPr>
          <p:cNvPr id="73731" name="Content Placeholder 3"/>
          <p:cNvSpPr>
            <a:spLocks noGrp="1"/>
          </p:cNvSpPr>
          <p:nvPr>
            <p:ph idx="1"/>
          </p:nvPr>
        </p:nvSpPr>
        <p:spPr>
          <a:xfrm>
            <a:off x="914400" y="1897404"/>
            <a:ext cx="8037271" cy="4960596"/>
          </a:xfrm>
        </p:spPr>
        <p:txBody>
          <a:bodyPr/>
          <a:lstStyle/>
          <a:p>
            <a:r>
              <a:rPr lang="id-ID" altLang="id-ID" sz="2100" b="1" dirty="0">
                <a:ea typeface="ＭＳ Ｐゴシック" pitchFamily="34" charset="-128"/>
              </a:rPr>
              <a:t>P</a:t>
            </a:r>
            <a:r>
              <a:rPr lang="en-US" altLang="id-ID" sz="2100" b="1" dirty="0">
                <a:ea typeface="ＭＳ Ｐゴシック" pitchFamily="34" charset="-128"/>
              </a:rPr>
              <a:t>reprocess</a:t>
            </a:r>
            <a:r>
              <a:rPr lang="id-ID" altLang="id-ID" sz="2100" b="1" dirty="0">
                <a:ea typeface="ＭＳ Ｐゴシック" pitchFamily="34" charset="-128"/>
              </a:rPr>
              <a:t>:</a:t>
            </a:r>
            <a:r>
              <a:rPr lang="en-US" altLang="id-ID" sz="2100" dirty="0">
                <a:ea typeface="ＭＳ Ｐゴシック" pitchFamily="34" charset="-128"/>
              </a:rPr>
              <a:t> </a:t>
            </a:r>
            <a:r>
              <a:rPr lang="id-ID" altLang="id-ID" sz="2100" dirty="0">
                <a:ea typeface="ＭＳ Ｐゴシック" pitchFamily="34" charset="-128"/>
              </a:rPr>
              <a:t>A</a:t>
            </a:r>
            <a:r>
              <a:rPr lang="en-US" altLang="id-ID" sz="2100" dirty="0" err="1">
                <a:ea typeface="ＭＳ Ｐゴシック" pitchFamily="34" charset="-128"/>
              </a:rPr>
              <a:t>llows</a:t>
            </a:r>
            <a:r>
              <a:rPr lang="en-US" altLang="id-ID" sz="2100" dirty="0">
                <a:ea typeface="ＭＳ Ｐゴシック" pitchFamily="34" charset="-128"/>
              </a:rPr>
              <a:t> filters to be defined that transform the data in various ways. </a:t>
            </a:r>
            <a:endParaRPr lang="id-ID" altLang="id-ID" sz="2100" dirty="0">
              <a:ea typeface="ＭＳ Ｐゴシック" pitchFamily="34" charset="-128"/>
            </a:endParaRPr>
          </a:p>
          <a:p>
            <a:r>
              <a:rPr lang="en-US" altLang="id-ID" sz="2100" dirty="0">
                <a:ea typeface="ＭＳ Ｐゴシック" pitchFamily="34" charset="-128"/>
              </a:rPr>
              <a:t>The </a:t>
            </a:r>
            <a:r>
              <a:rPr lang="en-US" altLang="id-ID" sz="2100" b="1" dirty="0">
                <a:ea typeface="ＭＳ Ｐゴシック" pitchFamily="34" charset="-128"/>
              </a:rPr>
              <a:t>Filter </a:t>
            </a:r>
            <a:r>
              <a:rPr lang="en-US" altLang="id-ID" sz="2100" dirty="0">
                <a:ea typeface="ＭＳ Ｐゴシック" pitchFamily="34" charset="-128"/>
              </a:rPr>
              <a:t>box is used to set up the filters that are required. At the left of the Filter box is a </a:t>
            </a:r>
            <a:r>
              <a:rPr lang="en-US" altLang="id-ID" sz="2100" b="1" dirty="0">
                <a:ea typeface="ＭＳ Ｐゴシック" pitchFamily="34" charset="-128"/>
              </a:rPr>
              <a:t>Choose </a:t>
            </a:r>
            <a:r>
              <a:rPr lang="en-US" altLang="id-ID" sz="2100" dirty="0">
                <a:ea typeface="ＭＳ Ｐゴシック" pitchFamily="34" charset="-128"/>
              </a:rPr>
              <a:t>button. By clicking this button it is possible to select one of the filters in WEKA. </a:t>
            </a:r>
            <a:endParaRPr lang="id-ID" altLang="id-ID" sz="2100" dirty="0">
              <a:ea typeface="ＭＳ Ｐゴシック" pitchFamily="34" charset="-128"/>
            </a:endParaRPr>
          </a:p>
          <a:p>
            <a:endParaRPr lang="id-ID" altLang="id-ID" sz="2100" dirty="0">
              <a:ea typeface="ＭＳ Ｐゴシック" pitchFamily="34" charset="-128"/>
            </a:endParaRPr>
          </a:p>
          <a:p>
            <a:endParaRPr lang="id-ID" altLang="id-ID" sz="2100" dirty="0">
              <a:ea typeface="ＭＳ Ｐゴシック" pitchFamily="34" charset="-128"/>
            </a:endParaRPr>
          </a:p>
          <a:p>
            <a:endParaRPr lang="id-ID" altLang="id-ID" sz="2100" dirty="0">
              <a:ea typeface="ＭＳ Ｐゴシック" pitchFamily="34" charset="-128"/>
            </a:endParaRPr>
          </a:p>
          <a:p>
            <a:endParaRPr lang="id-ID" altLang="id-ID" sz="2100" dirty="0">
              <a:ea typeface="ＭＳ Ｐゴシック" pitchFamily="34" charset="-128"/>
            </a:endParaRPr>
          </a:p>
          <a:p>
            <a:endParaRPr lang="id-ID" altLang="id-ID" sz="2100" dirty="0">
              <a:ea typeface="ＭＳ Ｐゴシック" pitchFamily="34" charset="-128"/>
            </a:endParaRPr>
          </a:p>
          <a:p>
            <a:r>
              <a:rPr lang="en-US" altLang="id-ID" sz="2100" dirty="0" smtClean="0">
                <a:ea typeface="ＭＳ Ｐゴシック" pitchFamily="34" charset="-128"/>
              </a:rPr>
              <a:t>Once </a:t>
            </a:r>
            <a:r>
              <a:rPr lang="en-US" altLang="id-ID" sz="2100" dirty="0">
                <a:ea typeface="ＭＳ Ｐゴシック" pitchFamily="34" charset="-128"/>
              </a:rPr>
              <a:t>a filter has been selected, its name and options are shown in the field next to the Choose button. </a:t>
            </a:r>
            <a:endParaRPr lang="id-ID" altLang="id-ID" sz="2100" dirty="0">
              <a:ea typeface="ＭＳ Ｐゴシック" pitchFamily="34" charset="-128"/>
            </a:endParaRPr>
          </a:p>
        </p:txBody>
      </p:sp>
      <p:pic>
        <p:nvPicPr>
          <p:cNvPr id="7373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08" y="3698840"/>
            <a:ext cx="3101871" cy="163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6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512071" y="225856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Working With Filters ...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914400" y="1983346"/>
            <a:ext cx="7947119" cy="4464384"/>
          </a:xfrm>
        </p:spPr>
        <p:txBody>
          <a:bodyPr/>
          <a:lstStyle/>
          <a:p>
            <a:r>
              <a:rPr lang="id-ID" altLang="id-ID" sz="2100" dirty="0">
                <a:ea typeface="ＭＳ Ｐゴシック" pitchFamily="34" charset="-128"/>
              </a:rPr>
              <a:t>Using Principle Componen Analysis (PCA) </a:t>
            </a:r>
          </a:p>
        </p:txBody>
      </p:sp>
      <p:pic>
        <p:nvPicPr>
          <p:cNvPr id="747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44" y="2451032"/>
            <a:ext cx="4891829" cy="41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6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smtClean="0">
                <a:ea typeface="ＭＳ Ｐゴシック" pitchFamily="34" charset="-128"/>
              </a:rPr>
              <a:t>Working With Filters ...</a:t>
            </a:r>
          </a:p>
        </p:txBody>
      </p:sp>
      <p:sp>
        <p:nvSpPr>
          <p:cNvPr id="75779" name="Content Placeholder 6"/>
          <p:cNvSpPr>
            <a:spLocks noGrp="1"/>
          </p:cNvSpPr>
          <p:nvPr>
            <p:ph idx="1"/>
          </p:nvPr>
        </p:nvSpPr>
        <p:spPr>
          <a:xfrm>
            <a:off x="914400" y="2034862"/>
            <a:ext cx="7947119" cy="4412868"/>
          </a:xfrm>
        </p:spPr>
        <p:txBody>
          <a:bodyPr/>
          <a:lstStyle/>
          <a:p>
            <a:r>
              <a:rPr lang="id-ID" altLang="id-ID" sz="2100" dirty="0">
                <a:ea typeface="ＭＳ Ｐゴシック" pitchFamily="34" charset="-128"/>
              </a:rPr>
              <a:t>Filters are p</a:t>
            </a:r>
            <a:r>
              <a:rPr lang="en-US" altLang="id-ID" sz="2100" dirty="0">
                <a:ea typeface="ＭＳ Ｐゴシック" pitchFamily="34" charset="-128"/>
              </a:rPr>
              <a:t>re-processing tools in WEKA</a:t>
            </a:r>
          </a:p>
          <a:p>
            <a:pPr lvl="3"/>
            <a:endParaRPr lang="id-ID" altLang="id-ID" sz="1400" dirty="0">
              <a:ea typeface="ＭＳ Ｐゴシック" pitchFamily="34" charset="-128"/>
            </a:endParaRPr>
          </a:p>
          <a:p>
            <a:endParaRPr lang="id-ID" altLang="id-ID" sz="2100" dirty="0">
              <a:ea typeface="ＭＳ Ｐゴシック" pitchFamily="34" charset="-128"/>
            </a:endParaRPr>
          </a:p>
        </p:txBody>
      </p:sp>
      <p:grpSp>
        <p:nvGrpSpPr>
          <p:cNvPr id="75780" name="Group 5"/>
          <p:cNvGrpSpPr>
            <a:grpSpLocks/>
          </p:cNvGrpSpPr>
          <p:nvPr/>
        </p:nvGrpSpPr>
        <p:grpSpPr bwMode="auto">
          <a:xfrm>
            <a:off x="2048403" y="2707715"/>
            <a:ext cx="4958376" cy="3817678"/>
            <a:chOff x="2583180" y="2273526"/>
            <a:chExt cx="6620669" cy="4933950"/>
          </a:xfrm>
        </p:grpSpPr>
        <p:pic>
          <p:nvPicPr>
            <p:cNvPr id="75781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549" y="2273526"/>
              <a:ext cx="6210300" cy="493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583180" y="3071664"/>
              <a:ext cx="1691889" cy="13637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2831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Programming/statistics Language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655126" y="1981200"/>
            <a:ext cx="4336473" cy="4267200"/>
          </a:xfrm>
        </p:spPr>
        <p:txBody>
          <a:bodyPr/>
          <a:lstStyle/>
          <a:p>
            <a:r>
              <a:rPr lang="id-ID" altLang="id-ID" sz="2400" dirty="0" smtClean="0">
                <a:ea typeface="ＭＳ Ｐゴシック" pitchFamily="34" charset="-128"/>
              </a:rPr>
              <a:t>Top ten of p</a:t>
            </a:r>
            <a:r>
              <a:rPr lang="en-US" altLang="id-ID" sz="2400" dirty="0" err="1" smtClean="0">
                <a:ea typeface="ＭＳ Ｐゴシック" pitchFamily="34" charset="-128"/>
              </a:rPr>
              <a:t>rogramming</a:t>
            </a:r>
            <a:r>
              <a:rPr lang="en-US" altLang="id-ID" sz="2400" dirty="0" smtClean="0">
                <a:ea typeface="ＭＳ Ｐゴシック" pitchFamily="34" charset="-128"/>
              </a:rPr>
              <a:t>/</a:t>
            </a:r>
            <a:r>
              <a:rPr lang="id-ID" altLang="id-ID" sz="2400" dirty="0" smtClean="0">
                <a:ea typeface="ＭＳ Ｐゴシック" pitchFamily="34" charset="-128"/>
              </a:rPr>
              <a:t> </a:t>
            </a:r>
            <a:r>
              <a:rPr lang="en-US" altLang="id-ID" sz="2400" dirty="0" smtClean="0">
                <a:ea typeface="ＭＳ Ｐゴシック" pitchFamily="34" charset="-128"/>
              </a:rPr>
              <a:t>statistics languages used for an analytics/data mining/data science work in 2014</a:t>
            </a:r>
            <a:r>
              <a:rPr lang="id-ID" altLang="id-ID" sz="2400" dirty="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R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SAS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Python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Java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Unix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Pig Latin/Hive/Hadoop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SPSS</a:t>
            </a:r>
          </a:p>
          <a:p>
            <a:pPr lvl="1"/>
            <a:r>
              <a:rPr lang="id-ID" altLang="id-ID" sz="1600" dirty="0">
                <a:ea typeface="ＭＳ Ｐゴシック" pitchFamily="34" charset="-128"/>
              </a:rPr>
              <a:t>Matlab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06" y="2041950"/>
            <a:ext cx="3794495" cy="403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197348" y="6248400"/>
            <a:ext cx="3343610" cy="2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/>
          <a:p>
            <a:r>
              <a:rPr lang="id-ID" altLang="id-ID" sz="1200" dirty="0"/>
              <a:t>Source: </a:t>
            </a:r>
            <a:r>
              <a:rPr lang="id-ID" altLang="id-ID" sz="1200" dirty="0">
                <a:hlinkClick r:id="rId3"/>
              </a:rPr>
              <a:t>http://www.kdnuggets.com</a:t>
            </a:r>
            <a:endParaRPr lang="id-ID" altLang="id-ID" sz="1200" dirty="0"/>
          </a:p>
        </p:txBody>
      </p:sp>
    </p:spTree>
    <p:extLst>
      <p:ext uri="{BB962C8B-B14F-4D97-AF65-F5344CB8AC3E}">
        <p14:creationId xmlns:p14="http://schemas.microsoft.com/office/powerpoint/2010/main" val="10717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Working With Filters ...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862642" y="1999949"/>
            <a:ext cx="7539842" cy="5258664"/>
          </a:xfrm>
        </p:spPr>
        <p:txBody>
          <a:bodyPr/>
          <a:lstStyle/>
          <a:p>
            <a:r>
              <a:rPr lang="id-ID" altLang="id-ID" b="1" dirty="0" smtClean="0">
                <a:ea typeface="ＭＳ Ｐゴシック" pitchFamily="34" charset="-128"/>
              </a:rPr>
              <a:t>Applying</a:t>
            </a:r>
            <a:r>
              <a:rPr lang="id-ID" altLang="id-ID" dirty="0" smtClean="0">
                <a:ea typeface="ＭＳ Ｐゴシック" pitchFamily="34" charset="-128"/>
              </a:rPr>
              <a:t> Filters</a:t>
            </a:r>
          </a:p>
          <a:p>
            <a:pPr lvl="1"/>
            <a:r>
              <a:rPr lang="en-US" altLang="id-ID" sz="2400" dirty="0" smtClean="0">
                <a:ea typeface="ＭＳ Ｐゴシック" pitchFamily="34" charset="-128"/>
              </a:rPr>
              <a:t>Once you have selected and configured a filter, you can apply it to the data by</a:t>
            </a:r>
            <a:r>
              <a:rPr lang="id-ID" altLang="id-ID" sz="2400" dirty="0" smtClean="0">
                <a:ea typeface="ＭＳ Ｐゴシック" pitchFamily="34" charset="-128"/>
              </a:rPr>
              <a:t> </a:t>
            </a:r>
            <a:r>
              <a:rPr lang="en-US" altLang="id-ID" sz="2400" dirty="0" smtClean="0">
                <a:ea typeface="ＭＳ Ｐゴシック" pitchFamily="34" charset="-128"/>
              </a:rPr>
              <a:t>pressing the Apply button at the right end of the Filter panel in the Preprocess</a:t>
            </a:r>
            <a:r>
              <a:rPr lang="id-ID" altLang="id-ID" sz="2400" dirty="0" smtClean="0">
                <a:ea typeface="ＭＳ Ｐゴシック" pitchFamily="34" charset="-128"/>
              </a:rPr>
              <a:t> </a:t>
            </a:r>
            <a:r>
              <a:rPr lang="en-US" altLang="id-ID" sz="2400" dirty="0" smtClean="0">
                <a:ea typeface="ＭＳ Ｐゴシック" pitchFamily="34" charset="-128"/>
              </a:rPr>
              <a:t>panel. </a:t>
            </a:r>
            <a:endParaRPr lang="id-ID" altLang="id-ID" sz="2400" dirty="0" smtClean="0">
              <a:ea typeface="ＭＳ Ｐゴシック" pitchFamily="34" charset="-128"/>
            </a:endParaRPr>
          </a:p>
          <a:p>
            <a:pPr lvl="1"/>
            <a:r>
              <a:rPr lang="en-US" altLang="id-ID" sz="2400" dirty="0" smtClean="0">
                <a:ea typeface="ＭＳ Ｐゴシック" pitchFamily="34" charset="-128"/>
              </a:rPr>
              <a:t>The Preprocess panel will then show the transformed data.</a:t>
            </a:r>
            <a:endParaRPr lang="id-ID" altLang="id-ID" sz="2400" dirty="0" smtClean="0">
              <a:ea typeface="ＭＳ Ｐゴシック" pitchFamily="34" charset="-128"/>
            </a:endParaRPr>
          </a:p>
          <a:p>
            <a:pPr lvl="1"/>
            <a:r>
              <a:rPr lang="id-ID" altLang="id-ID" sz="2400" dirty="0" smtClean="0">
                <a:ea typeface="ＭＳ Ｐゴシック" pitchFamily="34" charset="-128"/>
              </a:rPr>
              <a:t>The result of applying filters can be saved to a new data file.</a:t>
            </a:r>
          </a:p>
          <a:p>
            <a:pPr lvl="1"/>
            <a:r>
              <a:rPr lang="id-ID" altLang="id-ID" sz="2400" dirty="0" smtClean="0">
                <a:ea typeface="ＭＳ Ｐゴシック" pitchFamily="34" charset="-128"/>
              </a:rPr>
              <a:t>Y</a:t>
            </a:r>
            <a:r>
              <a:rPr lang="en-US" altLang="id-ID" sz="2400" dirty="0" err="1" smtClean="0">
                <a:ea typeface="ＭＳ Ｐゴシック" pitchFamily="34" charset="-128"/>
              </a:rPr>
              <a:t>ou</a:t>
            </a:r>
            <a:r>
              <a:rPr lang="en-US" altLang="id-ID" sz="2400" dirty="0" smtClean="0">
                <a:ea typeface="ＭＳ Ｐゴシック" pitchFamily="34" charset="-128"/>
              </a:rPr>
              <a:t> </a:t>
            </a:r>
            <a:r>
              <a:rPr lang="id-ID" altLang="id-ID" sz="2400" dirty="0" smtClean="0">
                <a:ea typeface="ＭＳ Ｐゴシック" pitchFamily="34" charset="-128"/>
              </a:rPr>
              <a:t>can </a:t>
            </a:r>
            <a:r>
              <a:rPr lang="en-US" altLang="id-ID" sz="2400" dirty="0" smtClean="0">
                <a:ea typeface="ＭＳ Ｐゴシック" pitchFamily="34" charset="-128"/>
              </a:rPr>
              <a:t>configure a filter </a:t>
            </a:r>
            <a:r>
              <a:rPr lang="id-ID" altLang="id-ID" sz="2400" dirty="0" smtClean="0">
                <a:ea typeface="ＭＳ Ｐゴシック" pitchFamily="34" charset="-128"/>
              </a:rPr>
              <a:t>by setting values in t</a:t>
            </a:r>
            <a:r>
              <a:rPr lang="en-US" altLang="id-ID" sz="2400" dirty="0" smtClean="0">
                <a:ea typeface="ＭＳ Ｐゴシック" pitchFamily="34" charset="-128"/>
              </a:rPr>
              <a:t>he </a:t>
            </a:r>
            <a:r>
              <a:rPr lang="en-US" altLang="id-ID" sz="2400" b="1" dirty="0" err="1" smtClean="0">
                <a:ea typeface="ＭＳ Ｐゴシック" pitchFamily="34" charset="-128"/>
              </a:rPr>
              <a:t>GenericObjectEditor</a:t>
            </a:r>
            <a:r>
              <a:rPr lang="en-US" altLang="id-ID" sz="2400" b="1" dirty="0" smtClean="0">
                <a:ea typeface="ＭＳ Ｐゴシック" pitchFamily="34" charset="-128"/>
              </a:rPr>
              <a:t> </a:t>
            </a:r>
            <a:r>
              <a:rPr lang="en-US" altLang="id-ID" sz="2400" dirty="0" smtClean="0">
                <a:ea typeface="ＭＳ Ｐゴシック" pitchFamily="34" charset="-128"/>
              </a:rPr>
              <a:t>dialog box.</a:t>
            </a:r>
            <a:endParaRPr lang="id-ID" altLang="id-ID" sz="2400" dirty="0" smtClean="0">
              <a:ea typeface="ＭＳ Ｐゴシック" pitchFamily="34" charset="-128"/>
            </a:endParaRPr>
          </a:p>
          <a:p>
            <a:pPr lvl="1"/>
            <a:endParaRPr lang="id-ID" altLang="id-ID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9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6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Working With Filters ...</a:t>
            </a:r>
          </a:p>
        </p:txBody>
      </p:sp>
      <p:sp>
        <p:nvSpPr>
          <p:cNvPr id="77827" name="Content Placeholder 7"/>
          <p:cNvSpPr>
            <a:spLocks noGrp="1"/>
          </p:cNvSpPr>
          <p:nvPr>
            <p:ph idx="1"/>
          </p:nvPr>
        </p:nvSpPr>
        <p:spPr>
          <a:xfrm>
            <a:off x="914400" y="1931830"/>
            <a:ext cx="7947119" cy="4515899"/>
          </a:xfrm>
        </p:spPr>
        <p:txBody>
          <a:bodyPr/>
          <a:lstStyle/>
          <a:p>
            <a:r>
              <a:rPr lang="id-ID" altLang="id-ID" sz="1800" dirty="0">
                <a:ea typeface="ＭＳ Ｐゴシック" pitchFamily="34" charset="-128"/>
              </a:rPr>
              <a:t>The parameters of the filter can be customized by setting values in </a:t>
            </a:r>
            <a:r>
              <a:rPr lang="id-ID" altLang="id-ID" sz="1800" b="1" dirty="0">
                <a:ea typeface="ＭＳ Ｐゴシック" pitchFamily="34" charset="-128"/>
              </a:rPr>
              <a:t>GenericObjectEditor </a:t>
            </a:r>
            <a:r>
              <a:rPr lang="en-US" altLang="id-ID" sz="1800" dirty="0">
                <a:ea typeface="ＭＳ Ｐゴシック" pitchFamily="34" charset="-128"/>
              </a:rPr>
              <a:t>dialog box</a:t>
            </a:r>
            <a:endParaRPr lang="id-ID" altLang="id-ID" sz="1800" b="1" dirty="0">
              <a:ea typeface="ＭＳ Ｐゴシック" pitchFamily="34" charset="-128"/>
            </a:endParaRPr>
          </a:p>
        </p:txBody>
      </p:sp>
      <p:pic>
        <p:nvPicPr>
          <p:cNvPr id="7782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7" y="2729960"/>
            <a:ext cx="4679783" cy="38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itle 12"/>
          <p:cNvSpPr>
            <a:spLocks noGrp="1"/>
          </p:cNvSpPr>
          <p:nvPr>
            <p:ph type="title"/>
          </p:nvPr>
        </p:nvSpPr>
        <p:spPr>
          <a:xfrm>
            <a:off x="3352800" y="172578"/>
            <a:ext cx="5638800" cy="1143000"/>
          </a:xfrm>
        </p:spPr>
        <p:txBody>
          <a:bodyPr/>
          <a:lstStyle/>
          <a:p>
            <a:r>
              <a:rPr lang="id-ID" altLang="id-ID" sz="4000" dirty="0" smtClean="0">
                <a:ea typeface="ＭＳ Ｐゴシック" pitchFamily="34" charset="-128"/>
              </a:rPr>
              <a:t>Working With Filters ...</a:t>
            </a:r>
          </a:p>
        </p:txBody>
      </p:sp>
      <p:sp>
        <p:nvSpPr>
          <p:cNvPr id="78851" name="Content Placeholder 14"/>
          <p:cNvSpPr>
            <a:spLocks noGrp="1"/>
          </p:cNvSpPr>
          <p:nvPr>
            <p:ph sz="half" idx="4294967295"/>
          </p:nvPr>
        </p:nvSpPr>
        <p:spPr>
          <a:xfrm>
            <a:off x="4953000" y="5390322"/>
            <a:ext cx="4191000" cy="1133475"/>
          </a:xfrm>
        </p:spPr>
        <p:txBody>
          <a:bodyPr/>
          <a:lstStyle/>
          <a:p>
            <a:r>
              <a:rPr lang="id-ID" altLang="id-ID" sz="2400" dirty="0" smtClean="0">
                <a:ea typeface="ＭＳ Ｐゴシック" pitchFamily="34" charset="-128"/>
              </a:rPr>
              <a:t>After normalization</a:t>
            </a:r>
          </a:p>
          <a:p>
            <a:pPr marL="400827" lvl="1"/>
            <a:r>
              <a:rPr lang="id-ID" altLang="id-ID" sz="1300" dirty="0">
                <a:ea typeface="ＭＳ Ｐゴシック" pitchFamily="34" charset="-128"/>
              </a:rPr>
              <a:t>Statistical values are changed: Minimum, maximum, mean, Std Deviation of the data, for all attributes.</a:t>
            </a:r>
          </a:p>
          <a:p>
            <a:pPr marL="400827" lvl="1"/>
            <a:r>
              <a:rPr lang="id-ID" altLang="id-ID" sz="1300" dirty="0">
                <a:ea typeface="ＭＳ Ｐゴシック" pitchFamily="34" charset="-128"/>
              </a:rPr>
              <a:t>Here min = -1, max = 1, means is 0, std = 0.5  according to z-score</a:t>
            </a:r>
          </a:p>
        </p:txBody>
      </p:sp>
      <p:pic>
        <p:nvPicPr>
          <p:cNvPr id="7885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2290"/>
            <a:ext cx="3844338" cy="329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50" y="2017525"/>
            <a:ext cx="4017221" cy="332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4597125" y="2918038"/>
            <a:ext cx="2330477" cy="705378"/>
          </a:xfrm>
          <a:prstGeom prst="rightArrow">
            <a:avLst>
              <a:gd name="adj1" fmla="val 50000"/>
              <a:gd name="adj2" fmla="val 38245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Right Arrow 18"/>
          <p:cNvSpPr/>
          <p:nvPr/>
        </p:nvSpPr>
        <p:spPr>
          <a:xfrm>
            <a:off x="4597125" y="3974389"/>
            <a:ext cx="2331835" cy="705378"/>
          </a:xfrm>
          <a:prstGeom prst="rightArrow">
            <a:avLst>
              <a:gd name="adj1" fmla="val 50000"/>
              <a:gd name="adj2" fmla="val 38245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7294286" y="2803656"/>
            <a:ext cx="1643285" cy="8925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48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Explorer: Visualization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914400" y="2465944"/>
            <a:ext cx="7947119" cy="3981785"/>
          </a:xfrm>
        </p:spPr>
        <p:txBody>
          <a:bodyPr/>
          <a:lstStyle/>
          <a:p>
            <a:r>
              <a:rPr lang="id-ID" altLang="id-ID" b="1" dirty="0" smtClean="0">
                <a:ea typeface="ＭＳ Ｐゴシック" pitchFamily="34" charset="-128"/>
              </a:rPr>
              <a:t>Visalize </a:t>
            </a:r>
            <a:r>
              <a:rPr lang="id-ID" altLang="id-ID" dirty="0" smtClean="0">
                <a:ea typeface="ＭＳ Ｐゴシック" pitchFamily="34" charset="-128"/>
              </a:rPr>
              <a:t>menu </a:t>
            </a:r>
          </a:p>
        </p:txBody>
      </p:sp>
      <p:pic>
        <p:nvPicPr>
          <p:cNvPr id="798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02" y="1656919"/>
            <a:ext cx="4697623" cy="388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891829" y="1656919"/>
            <a:ext cx="1310554" cy="80902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65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Explorer: Visualization (2)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879894" y="1906072"/>
            <a:ext cx="7981625" cy="4541657"/>
          </a:xfrm>
        </p:spPr>
        <p:txBody>
          <a:bodyPr/>
          <a:lstStyle/>
          <a:p>
            <a:r>
              <a:rPr lang="id-ID" altLang="id-ID" sz="2100" dirty="0">
                <a:ea typeface="ＭＳ Ｐゴシック" pitchFamily="34" charset="-128"/>
              </a:rPr>
              <a:t>Weka allows to plotting data by selecting a pair data atribute</a:t>
            </a:r>
          </a:p>
        </p:txBody>
      </p:sp>
      <p:pic>
        <p:nvPicPr>
          <p:cNvPr id="809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18" y="2464184"/>
            <a:ext cx="5216412" cy="431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78" y="2572860"/>
            <a:ext cx="3789063" cy="373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14798031">
            <a:off x="3640806" y="3619756"/>
            <a:ext cx="559983" cy="1344506"/>
          </a:xfrm>
          <a:prstGeom prst="down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20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4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Explorer: Associate</a:t>
            </a:r>
          </a:p>
        </p:txBody>
      </p:sp>
      <p:sp>
        <p:nvSpPr>
          <p:cNvPr id="81923" name="Content Placeholder 5"/>
          <p:cNvSpPr>
            <a:spLocks noGrp="1"/>
          </p:cNvSpPr>
          <p:nvPr>
            <p:ph idx="1"/>
          </p:nvPr>
        </p:nvSpPr>
        <p:spPr>
          <a:xfrm>
            <a:off x="914400" y="2009104"/>
            <a:ext cx="7947119" cy="4438626"/>
          </a:xfrm>
        </p:spPr>
        <p:txBody>
          <a:bodyPr/>
          <a:lstStyle/>
          <a:p>
            <a:r>
              <a:rPr lang="id-ID" altLang="id-ID" sz="2100" dirty="0">
                <a:ea typeface="ＭＳ Ｐゴシック" pitchFamily="34" charset="-128"/>
              </a:rPr>
              <a:t>The </a:t>
            </a:r>
            <a:r>
              <a:rPr lang="id-ID" altLang="id-ID" sz="2100" b="1" dirty="0">
                <a:ea typeface="ＭＳ Ｐゴシック" pitchFamily="34" charset="-128"/>
              </a:rPr>
              <a:t>Associate </a:t>
            </a:r>
            <a:r>
              <a:rPr lang="en-US" altLang="id-ID" sz="2100" dirty="0">
                <a:ea typeface="ＭＳ Ｐゴシック" pitchFamily="34" charset="-128"/>
              </a:rPr>
              <a:t>panel contains schemes for learning association rules, and the learners are</a:t>
            </a:r>
            <a:r>
              <a:rPr lang="id-ID" altLang="id-ID" sz="2100" dirty="0">
                <a:ea typeface="ＭＳ Ｐゴシック" pitchFamily="34" charset="-128"/>
              </a:rPr>
              <a:t> </a:t>
            </a:r>
            <a:r>
              <a:rPr lang="en-US" altLang="id-ID" sz="2100" dirty="0">
                <a:ea typeface="ＭＳ Ｐゴシック" pitchFamily="34" charset="-128"/>
              </a:rPr>
              <a:t>chosen and configured in the same way as the </a:t>
            </a:r>
            <a:r>
              <a:rPr lang="en-US" altLang="id-ID" sz="2100" dirty="0" err="1">
                <a:ea typeface="ＭＳ Ｐゴシック" pitchFamily="34" charset="-128"/>
              </a:rPr>
              <a:t>clusterers</a:t>
            </a:r>
            <a:r>
              <a:rPr lang="en-US" altLang="id-ID" sz="2100" dirty="0">
                <a:ea typeface="ＭＳ Ｐゴシック" pitchFamily="34" charset="-128"/>
              </a:rPr>
              <a:t>, filters, and classifiers</a:t>
            </a:r>
            <a:r>
              <a:rPr lang="id-ID" altLang="id-ID" sz="2100" dirty="0">
                <a:ea typeface="ＭＳ Ｐゴシック" pitchFamily="34" charset="-128"/>
              </a:rPr>
              <a:t>.</a:t>
            </a:r>
          </a:p>
          <a:p>
            <a:endParaRPr lang="id-ID" altLang="id-ID" sz="2100" dirty="0">
              <a:ea typeface="ＭＳ Ｐゴシック" pitchFamily="34" charset="-128"/>
            </a:endParaRPr>
          </a:p>
          <a:p>
            <a:endParaRPr lang="id-ID" altLang="id-ID" sz="2100" dirty="0">
              <a:ea typeface="ＭＳ Ｐゴシック" pitchFamily="34" charset="-128"/>
            </a:endParaRPr>
          </a:p>
          <a:p>
            <a:endParaRPr lang="id-ID" altLang="id-ID" sz="2100" dirty="0">
              <a:ea typeface="ＭＳ Ｐゴシック" pitchFamily="34" charset="-128"/>
            </a:endParaRPr>
          </a:p>
          <a:p>
            <a:endParaRPr lang="id-ID" altLang="id-ID" sz="2100" dirty="0">
              <a:ea typeface="ＭＳ Ｐゴシック" pitchFamily="34" charset="-128"/>
            </a:endParaRPr>
          </a:p>
          <a:p>
            <a:endParaRPr lang="id-ID" altLang="id-ID" sz="2100" dirty="0">
              <a:ea typeface="ＭＳ Ｐゴシック" pitchFamily="34" charset="-128"/>
            </a:endParaRPr>
          </a:p>
          <a:p>
            <a:r>
              <a:rPr lang="en-US" altLang="id-ID" sz="2100" dirty="0" smtClean="0">
                <a:ea typeface="ＭＳ Ｐゴシック" pitchFamily="34" charset="-128"/>
              </a:rPr>
              <a:t>Once </a:t>
            </a:r>
            <a:r>
              <a:rPr lang="en-US" altLang="id-ID" sz="2100" dirty="0">
                <a:ea typeface="ＭＳ Ｐゴシック" pitchFamily="34" charset="-128"/>
              </a:rPr>
              <a:t>appropriate parameters for the association rule learner </a:t>
            </a:r>
            <a:r>
              <a:rPr lang="en-US" altLang="id-ID" sz="2100" dirty="0" err="1">
                <a:ea typeface="ＭＳ Ｐゴシック" pitchFamily="34" charset="-128"/>
              </a:rPr>
              <a:t>bave</a:t>
            </a:r>
            <a:r>
              <a:rPr lang="en-US" altLang="id-ID" sz="2100" dirty="0">
                <a:ea typeface="ＭＳ Ｐゴシック" pitchFamily="34" charset="-128"/>
              </a:rPr>
              <a:t> been set, click</a:t>
            </a:r>
            <a:r>
              <a:rPr lang="id-ID" altLang="id-ID" sz="2100" dirty="0">
                <a:ea typeface="ＭＳ Ｐゴシック" pitchFamily="34" charset="-128"/>
              </a:rPr>
              <a:t> </a:t>
            </a:r>
            <a:r>
              <a:rPr lang="en-US" altLang="id-ID" sz="2100" dirty="0">
                <a:ea typeface="ＭＳ Ｐゴシック" pitchFamily="34" charset="-128"/>
              </a:rPr>
              <a:t>the Start button. </a:t>
            </a:r>
            <a:endParaRPr lang="id-ID" altLang="id-ID" sz="2100" dirty="0">
              <a:ea typeface="ＭＳ Ｐゴシック" pitchFamily="34" charset="-128"/>
            </a:endParaRPr>
          </a:p>
          <a:p>
            <a:r>
              <a:rPr lang="en-US" altLang="id-ID" sz="2100" dirty="0">
                <a:ea typeface="ＭＳ Ｐゴシック" pitchFamily="34" charset="-128"/>
              </a:rPr>
              <a:t>When complete, right-clicking on an entry in the result list</a:t>
            </a:r>
            <a:r>
              <a:rPr lang="id-ID" altLang="id-ID" sz="2100" dirty="0">
                <a:ea typeface="ＭＳ Ｐゴシック" pitchFamily="34" charset="-128"/>
              </a:rPr>
              <a:t> </a:t>
            </a:r>
            <a:r>
              <a:rPr lang="en-US" altLang="id-ID" sz="2100" dirty="0">
                <a:ea typeface="ＭＳ Ｐゴシック" pitchFamily="34" charset="-128"/>
              </a:rPr>
              <a:t>allows the results to be viewed or saved.</a:t>
            </a:r>
            <a:endParaRPr lang="id-ID" altLang="id-ID" sz="2100" dirty="0">
              <a:ea typeface="ＭＳ Ｐゴシック" pitchFamily="34" charset="-128"/>
            </a:endParaRPr>
          </a:p>
          <a:p>
            <a:endParaRPr lang="id-ID" altLang="id-ID" sz="2100" dirty="0">
              <a:ea typeface="ＭＳ Ｐゴシック" pitchFamily="34" charset="-128"/>
            </a:endParaRPr>
          </a:p>
        </p:txBody>
      </p:sp>
      <p:pic>
        <p:nvPicPr>
          <p:cNvPr id="819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97" y="3263843"/>
            <a:ext cx="3397934" cy="157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0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Explorer: Associate (2)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914400" y="2009104"/>
            <a:ext cx="7947119" cy="4438626"/>
          </a:xfrm>
        </p:spPr>
        <p:txBody>
          <a:bodyPr/>
          <a:lstStyle/>
          <a:p>
            <a:r>
              <a:rPr lang="id-ID" altLang="id-ID" sz="1800" dirty="0">
                <a:ea typeface="ＭＳ Ｐゴシック" pitchFamily="34" charset="-128"/>
              </a:rPr>
              <a:t>Experiment: </a:t>
            </a:r>
            <a:r>
              <a:rPr lang="id-ID" altLang="id-ID" sz="1600" dirty="0">
                <a:ea typeface="ＭＳ Ｐゴシック" pitchFamily="34" charset="-128"/>
              </a:rPr>
              <a:t>Open file: weather.nominal.arff </a:t>
            </a:r>
          </a:p>
          <a:p>
            <a:r>
              <a:rPr lang="id-ID" altLang="id-ID" sz="1600" dirty="0">
                <a:ea typeface="ＭＳ Ｐゴシック" pitchFamily="34" charset="-128"/>
              </a:rPr>
              <a:t>Choose: Apriori method</a:t>
            </a:r>
          </a:p>
          <a:p>
            <a:pPr lvl="1"/>
            <a:endParaRPr lang="id-ID" altLang="id-ID" sz="1600" dirty="0">
              <a:ea typeface="ＭＳ Ｐゴシック" pitchFamily="34" charset="-128"/>
            </a:endParaRPr>
          </a:p>
          <a:p>
            <a:endParaRPr lang="id-ID" altLang="id-ID" sz="1800" dirty="0">
              <a:ea typeface="ＭＳ Ｐゴシック" pitchFamily="34" charset="-128"/>
            </a:endParaRPr>
          </a:p>
          <a:p>
            <a:endParaRPr lang="id-ID" altLang="id-ID" sz="1800" dirty="0">
              <a:ea typeface="ＭＳ Ｐゴシック" pitchFamily="34" charset="-128"/>
            </a:endParaRPr>
          </a:p>
        </p:txBody>
      </p:sp>
      <p:pic>
        <p:nvPicPr>
          <p:cNvPr id="829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46" y="2920614"/>
            <a:ext cx="5430989" cy="36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/>
              <a:t>Summary</a:t>
            </a:r>
            <a:endParaRPr lang="en-US" b="0" dirty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Popular DM Tools, Open Source, Programming/Statistical Language have presented.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Two popular tools in DM, namely Rapid Miner and WEKA, are briefly introduced.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sz="1600" dirty="0" smtClean="0">
              <a:latin typeface="Tahoma" charset="0"/>
            </a:endParaRPr>
          </a:p>
          <a:p>
            <a:pPr eaLnBrk="1" hangingPunct="1">
              <a:lnSpc>
                <a:spcPct val="120000"/>
              </a:lnSpc>
            </a:pPr>
            <a:endParaRPr lang="en-US" sz="1600" dirty="0">
              <a:latin typeface="Tahoma" charset="0"/>
            </a:endParaRPr>
          </a:p>
        </p:txBody>
      </p:sp>
      <p:sp>
        <p:nvSpPr>
          <p:cNvPr id="2765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66D4CF3-FDCF-BC4F-8465-86D86356FF6A}" type="datetime4">
              <a:rPr lang="en-US" sz="1200"/>
              <a:pPr eaLnBrk="1" hangingPunct="1"/>
              <a:t>September 5, 2017</a:t>
            </a:fld>
            <a:endParaRPr lang="en-US" sz="1200" dirty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Introduction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8D29E05-AD95-CD47-BAD0-5886D3DE58CF}" type="slidenum">
              <a:rPr lang="en-US" sz="1400"/>
              <a:pPr eaLnBrk="1" hangingPunct="1"/>
              <a:t>67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74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References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>
                <a:effectLst/>
              </a:rPr>
              <a:t>Han, J., </a:t>
            </a:r>
            <a:r>
              <a:rPr lang="en-US" sz="1800" dirty="0" err="1">
                <a:effectLst/>
              </a:rPr>
              <a:t>Kamber</a:t>
            </a:r>
            <a:r>
              <a:rPr lang="en-US" sz="1800" dirty="0">
                <a:effectLst/>
              </a:rPr>
              <a:t>, M., &amp; Pei, Y. (2006). </a:t>
            </a:r>
            <a:r>
              <a:rPr lang="en-US" sz="1800" dirty="0" smtClean="0">
                <a:effectLst/>
              </a:rPr>
              <a:t>“Data </a:t>
            </a:r>
            <a:r>
              <a:rPr lang="en-US" sz="1800" dirty="0">
                <a:effectLst/>
              </a:rPr>
              <a:t>Mining: Concepts and </a:t>
            </a:r>
            <a:r>
              <a:rPr lang="en-US" sz="1800" dirty="0" smtClean="0">
                <a:effectLst/>
              </a:rPr>
              <a:t>Technique”. </a:t>
            </a:r>
            <a:r>
              <a:rPr lang="en-US" sz="1800" dirty="0" err="1">
                <a:effectLst/>
              </a:rPr>
              <a:t>Edisi</a:t>
            </a: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3. </a:t>
            </a:r>
            <a:r>
              <a:rPr lang="en-US" sz="1800" dirty="0">
                <a:effectLst/>
              </a:rPr>
              <a:t>Morgan Kaufman. </a:t>
            </a:r>
            <a:r>
              <a:rPr lang="en-US" sz="1800" dirty="0" smtClean="0">
                <a:effectLst/>
              </a:rPr>
              <a:t>San Francisco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effectLst/>
              </a:rPr>
              <a:t>Tan</a:t>
            </a:r>
            <a:r>
              <a:rPr lang="en-US" sz="1800" dirty="0">
                <a:effectLst/>
              </a:rPr>
              <a:t>, P.N., Steinbach, M., &amp; Kumar, V. (2006). </a:t>
            </a:r>
            <a:r>
              <a:rPr lang="en-US" sz="1800" dirty="0" smtClean="0">
                <a:effectLst/>
              </a:rPr>
              <a:t>“Introduction </a:t>
            </a:r>
            <a:r>
              <a:rPr lang="en-US" sz="1800" dirty="0">
                <a:effectLst/>
              </a:rPr>
              <a:t>to Data </a:t>
            </a:r>
            <a:r>
              <a:rPr lang="en-US" sz="1800" dirty="0" smtClean="0">
                <a:effectLst/>
              </a:rPr>
              <a:t>Mining”. </a:t>
            </a:r>
            <a:r>
              <a:rPr lang="en-US" sz="1800" dirty="0">
                <a:effectLst/>
              </a:rPr>
              <a:t>Addison-Wesley. </a:t>
            </a:r>
            <a:r>
              <a:rPr lang="en-US" sz="1800" dirty="0" smtClean="0">
                <a:effectLst/>
              </a:rPr>
              <a:t>Michigan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effectLst/>
              </a:rPr>
              <a:t>Witten, I. H., &amp; Frank, E. (2005). “Data Mining : Practical Machine Learning Tools and Techniques”. Second edition. Morgan Kaufmann. San Francisco</a:t>
            </a:r>
            <a:endParaRPr lang="en-US" sz="18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6621D-4A4E-48E0-A2B1-656B165AA57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631842" y="1035324"/>
            <a:ext cx="5512158" cy="115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r>
              <a:rPr lang="en-US" altLang="id-ID" sz="1400" b="1" dirty="0"/>
              <a:t>Acknowledgements</a:t>
            </a:r>
            <a:r>
              <a:rPr lang="id-ID" altLang="id-ID" sz="1400" dirty="0"/>
              <a:t> </a:t>
            </a:r>
          </a:p>
          <a:p>
            <a:r>
              <a:rPr lang="en-US" altLang="id-ID" sz="1400" dirty="0" err="1"/>
              <a:t>Th</a:t>
            </a:r>
            <a:r>
              <a:rPr lang="id-ID" altLang="id-ID" sz="1400" dirty="0"/>
              <a:t>ese</a:t>
            </a:r>
            <a:r>
              <a:rPr lang="en-US" altLang="id-ID" sz="1400" dirty="0"/>
              <a:t> slides are based on the</a:t>
            </a:r>
            <a:r>
              <a:rPr lang="id-ID" altLang="id-ID" sz="1400" dirty="0"/>
              <a:t> paper of RapidMiner Studio Manual  v6, WEKA Manual for Version 3-7-12, and book of Kotu and Deshpande “</a:t>
            </a:r>
            <a:r>
              <a:rPr lang="en-US" altLang="id-ID" sz="1400" dirty="0"/>
              <a:t>Predictive Analytics and Data Mining, Concepts and Practice with </a:t>
            </a:r>
            <a:r>
              <a:rPr lang="en-US" altLang="id-ID" sz="1400" dirty="0" err="1"/>
              <a:t>RapidMiner</a:t>
            </a:r>
            <a:r>
              <a:rPr lang="id-ID" altLang="id-ID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4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93" y="274954"/>
            <a:ext cx="815259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dirty="0"/>
              <a:t>Comparing </a:t>
            </a:r>
            <a:r>
              <a:rPr lang="hr-HR" dirty="0"/>
              <a:t>DM </a:t>
            </a:r>
            <a:r>
              <a:rPr lang="id-ID" dirty="0"/>
              <a:t>T</a:t>
            </a:r>
            <a:r>
              <a:rPr lang="hr-HR" dirty="0"/>
              <a:t>ools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1032162" y="2054896"/>
          <a:ext cx="7742454" cy="430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065"/>
                <a:gridCol w="1106065"/>
                <a:gridCol w="1026662"/>
                <a:gridCol w="1047070"/>
                <a:gridCol w="996609"/>
                <a:gridCol w="1173223"/>
                <a:gridCol w="1286760"/>
              </a:tblGrid>
              <a:tr h="371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j-lt"/>
                          <a:ea typeface="SimSun"/>
                          <a:cs typeface="Times New Roman"/>
                        </a:rPr>
                        <a:t>Characteristic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+mj-lt"/>
                          <a:ea typeface="SimSun"/>
                          <a:cs typeface="Times New Roman"/>
                        </a:rPr>
                        <a:t>RapidMiner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j-lt"/>
                          <a:ea typeface="SimSun"/>
                          <a:cs typeface="Times New Roman"/>
                        </a:rPr>
                        <a:t>R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+mj-lt"/>
                          <a:ea typeface="SimSun"/>
                          <a:cs typeface="Times New Roman"/>
                        </a:rPr>
                        <a:t>Weka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j-lt"/>
                          <a:ea typeface="SimSun"/>
                          <a:cs typeface="Times New Roman"/>
                        </a:rPr>
                        <a:t>Orange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j-lt"/>
                          <a:ea typeface="SimSun"/>
                          <a:cs typeface="Times New Roman"/>
                        </a:rPr>
                        <a:t>KNIME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+mj-lt"/>
                          <a:ea typeface="SimSun"/>
                          <a:cs typeface="Times New Roman"/>
                        </a:rPr>
                        <a:t>scikit</a:t>
                      </a:r>
                      <a:r>
                        <a:rPr lang="en-US" sz="1300" b="1" dirty="0">
                          <a:latin typeface="+mj-lt"/>
                          <a:ea typeface="SimSun"/>
                          <a:cs typeface="Times New Roman"/>
                        </a:rPr>
                        <a:t>-learn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</a:tr>
              <a:tr h="580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j-lt"/>
                          <a:ea typeface="SimSun"/>
                          <a:cs typeface="Times New Roman"/>
                        </a:rPr>
                        <a:t>Developer: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RapidMiner, 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Germany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worldwide 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development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Univ. of Waikato, 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New Zealand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Univ. of Ljubljana,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Slovenia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KNIME.com 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AG,Switzerland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multiple; support: 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INRIA, Google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</a:tr>
              <a:tr h="566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j-lt"/>
                          <a:ea typeface="SimSun"/>
                          <a:cs typeface="Times New Roman"/>
                        </a:rPr>
                        <a:t>Programming 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j-lt"/>
                          <a:ea typeface="SimSun"/>
                          <a:cs typeface="Times New Roman"/>
                        </a:rPr>
                        <a:t>language: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Java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C, Fortran, R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Java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C++, Python,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Qt framew.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Java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Python+NumPy+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SciPy+matplotlib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</a:tr>
              <a:tr h="77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j-lt"/>
                          <a:ea typeface="SimSun"/>
                          <a:cs typeface="Times New Roman"/>
                        </a:rPr>
                        <a:t>License: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open s. (v.5 or lower);  closed s., free Starter ed. (v.6)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free software,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GNU GPL 2+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open source, 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GNU GPL 3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open source, 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GNU GPL 3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open source,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GNU GPL 3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FreeBSD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</a:tr>
              <a:tr h="419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smtClean="0">
                          <a:latin typeface="+mj-lt"/>
                          <a:ea typeface="SimSun"/>
                          <a:cs typeface="Times New Roman"/>
                        </a:rPr>
                        <a:t>GUI/</a:t>
                      </a:r>
                      <a:r>
                        <a:rPr lang="id-ID" sz="1300" b="1" smtClean="0">
                          <a:latin typeface="+mj-lt"/>
                          <a:ea typeface="SimSun"/>
                          <a:cs typeface="Times New Roman"/>
                        </a:rPr>
                        <a:t>CL</a:t>
                      </a:r>
                      <a:r>
                        <a:rPr lang="en-US" sz="1300" b="1" smtClean="0">
                          <a:latin typeface="+mj-lt"/>
                          <a:ea typeface="SimSun"/>
                          <a:cs typeface="Times New Roman"/>
                        </a:rPr>
                        <a:t>: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GUI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both; (GUI for 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DM = Rattle)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both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both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GUI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command line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</a:tr>
              <a:tr h="580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j-lt"/>
                          <a:ea typeface="SimSun"/>
                          <a:cs typeface="Times New Roman"/>
                        </a:rPr>
                        <a:t>Main purpose: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general data mining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sci. computation 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and statistics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general data 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mining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general data 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mining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general data 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mining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machine learning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package add-on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</a:tr>
              <a:tr h="580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j-lt"/>
                          <a:ea typeface="SimSun"/>
                          <a:cs typeface="Times New Roman"/>
                        </a:rPr>
                        <a:t>Community 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j-lt"/>
                          <a:ea typeface="SimSun"/>
                          <a:cs typeface="Times New Roman"/>
                        </a:rPr>
                        <a:t>support (est.):</a:t>
                      </a:r>
                      <a:endParaRPr lang="hr-HR" sz="13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large 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(~200 000 users)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very large 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(~ 2 M users)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SimSun"/>
                          <a:cs typeface="Times New Roman"/>
                        </a:rPr>
                        <a:t>large</a:t>
                      </a:r>
                      <a:endParaRPr lang="hr-HR" sz="13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moderate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moderate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(~ 15 000 users)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SimSun"/>
                          <a:cs typeface="Times New Roman"/>
                        </a:rPr>
                        <a:t>moderate</a:t>
                      </a:r>
                      <a:endParaRPr lang="hr-HR" sz="13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4690" marR="64690" marT="0" marB="0" anchor="ctr"/>
                </a:tc>
              </a:tr>
            </a:tbl>
          </a:graphicData>
        </a:graphic>
      </p:graphicFrame>
      <p:sp>
        <p:nvSpPr>
          <p:cNvPr id="2157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927154" y="5733715"/>
            <a:ext cx="575829" cy="5211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378D68D-B0F8-4612-A57D-EEED31FB10F2}" type="slidenum">
              <a:rPr lang="hr-HR" altLang="id-ID"/>
              <a:pPr/>
              <a:t>7</a:t>
            </a:fld>
            <a:r>
              <a:rPr lang="hr-HR" altLang="id-ID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20654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1659583" y="4351750"/>
            <a:ext cx="6457704" cy="1289834"/>
          </a:xfrm>
        </p:spPr>
        <p:txBody>
          <a:bodyPr/>
          <a:lstStyle/>
          <a:p>
            <a:r>
              <a:rPr lang="id-ID" altLang="id-ID" sz="6000" dirty="0" smtClean="0">
                <a:ea typeface="ＭＳ Ｐゴシック" pitchFamily="34" charset="-128"/>
              </a:rPr>
              <a:t>RapidMiner</a:t>
            </a:r>
          </a:p>
        </p:txBody>
      </p:sp>
    </p:spTree>
    <p:extLst>
      <p:ext uri="{BB962C8B-B14F-4D97-AF65-F5344CB8AC3E}">
        <p14:creationId xmlns:p14="http://schemas.microsoft.com/office/powerpoint/2010/main" val="20833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1421918" y="200098"/>
            <a:ext cx="7264407" cy="780234"/>
          </a:xfrm>
        </p:spPr>
        <p:txBody>
          <a:bodyPr/>
          <a:lstStyle/>
          <a:p>
            <a:r>
              <a:rPr lang="id-ID" altLang="id-ID" dirty="0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>
          <a:xfrm>
            <a:off x="922141" y="1858643"/>
            <a:ext cx="8221859" cy="5258664"/>
          </a:xfrm>
        </p:spPr>
        <p:txBody>
          <a:bodyPr/>
          <a:lstStyle/>
          <a:p>
            <a:r>
              <a:rPr lang="en-US" altLang="id-ID" sz="2100" b="1" dirty="0" err="1">
                <a:ea typeface="ＭＳ Ｐゴシック" pitchFamily="34" charset="-128"/>
              </a:rPr>
              <a:t>RapidMiner</a:t>
            </a:r>
            <a:r>
              <a:rPr lang="en-US" altLang="id-ID" sz="2100" dirty="0">
                <a:ea typeface="ＭＳ Ｐゴシック" pitchFamily="34" charset="-128"/>
              </a:rPr>
              <a:t>, formerly known as YALE (Yet Another Learning Environment), was developed starting in 2001 at the Artificial Intelligence Unit of  Technical University of Dortmund</a:t>
            </a:r>
            <a:r>
              <a:rPr lang="id-ID" altLang="id-ID" sz="2100" dirty="0">
                <a:ea typeface="ＭＳ Ｐゴシック" pitchFamily="34" charset="-128"/>
              </a:rPr>
              <a:t>, Germany</a:t>
            </a:r>
            <a:r>
              <a:rPr lang="en-US" altLang="id-ID" sz="2100" dirty="0">
                <a:ea typeface="ＭＳ Ｐゴシック" pitchFamily="34" charset="-128"/>
              </a:rPr>
              <a:t>.</a:t>
            </a:r>
            <a:endParaRPr lang="id-ID" altLang="id-ID" sz="2100" dirty="0">
              <a:ea typeface="ＭＳ Ｐゴシック" pitchFamily="34" charset="-128"/>
            </a:endParaRPr>
          </a:p>
          <a:p>
            <a:pPr lvl="4"/>
            <a:endParaRPr lang="id-ID" altLang="id-ID" sz="700" b="1" dirty="0">
              <a:ea typeface="ＭＳ Ｐゴシック" pitchFamily="34" charset="-128"/>
            </a:endParaRPr>
          </a:p>
          <a:p>
            <a:pPr lvl="1"/>
            <a:r>
              <a:rPr lang="id-ID" altLang="id-ID" sz="1800" dirty="0">
                <a:ea typeface="ＭＳ Ｐゴシック" pitchFamily="34" charset="-128"/>
              </a:rPr>
              <a:t>RapidMiner is an</a:t>
            </a:r>
            <a:r>
              <a:rPr lang="en-US" altLang="id-ID" sz="1800" dirty="0">
                <a:ea typeface="ＭＳ Ｐゴシック" pitchFamily="34" charset="-128"/>
              </a:rPr>
              <a:t> </a:t>
            </a:r>
            <a:r>
              <a:rPr lang="id-ID" altLang="id-ID" sz="1800" b="1" dirty="0">
                <a:ea typeface="ＭＳ Ｐゴシック" pitchFamily="34" charset="-128"/>
              </a:rPr>
              <a:t>open source </a:t>
            </a:r>
            <a:r>
              <a:rPr lang="en-US" altLang="id-ID" sz="1800" dirty="0">
                <a:ea typeface="ＭＳ Ｐゴシック" pitchFamily="34" charset="-128"/>
              </a:rPr>
              <a:t>software platform that provides an integrated environment for machine learning, data mining, text mining,</a:t>
            </a:r>
            <a:r>
              <a:rPr lang="id-ID" altLang="id-ID" sz="1800" dirty="0">
                <a:ea typeface="ＭＳ Ｐゴシック" pitchFamily="34" charset="-128"/>
              </a:rPr>
              <a:t> </a:t>
            </a:r>
            <a:r>
              <a:rPr lang="en-US" altLang="id-ID" sz="1800" dirty="0">
                <a:ea typeface="ＭＳ Ｐゴシック" pitchFamily="34" charset="-128"/>
              </a:rPr>
              <a:t>predictive analytics and business analytics. </a:t>
            </a:r>
            <a:endParaRPr lang="id-ID" altLang="id-ID" sz="1800" dirty="0">
              <a:ea typeface="ＭＳ Ｐゴシック" pitchFamily="34" charset="-128"/>
            </a:endParaRPr>
          </a:p>
          <a:p>
            <a:pPr lvl="4"/>
            <a:endParaRPr lang="id-ID" altLang="id-ID" sz="700" dirty="0">
              <a:ea typeface="ＭＳ Ｐゴシック" pitchFamily="34" charset="-128"/>
            </a:endParaRPr>
          </a:p>
          <a:p>
            <a:pPr lvl="1"/>
            <a:r>
              <a:rPr lang="id-ID" altLang="id-ID" sz="1800" dirty="0">
                <a:ea typeface="ＭＳ Ｐゴシック" pitchFamily="34" charset="-128"/>
              </a:rPr>
              <a:t>W</a:t>
            </a:r>
            <a:r>
              <a:rPr lang="en-US" altLang="id-ID" sz="1800" dirty="0" err="1">
                <a:ea typeface="ＭＳ Ｐゴシック" pitchFamily="34" charset="-128"/>
              </a:rPr>
              <a:t>ritten</a:t>
            </a:r>
            <a:r>
              <a:rPr lang="en-US" altLang="id-ID" sz="1800" dirty="0">
                <a:ea typeface="ＭＳ Ｐゴシック" pitchFamily="34" charset="-128"/>
              </a:rPr>
              <a:t> in the </a:t>
            </a:r>
            <a:r>
              <a:rPr lang="en-US" altLang="id-ID" sz="1800" b="1" dirty="0">
                <a:ea typeface="ＭＳ Ｐゴシック" pitchFamily="34" charset="-128"/>
              </a:rPr>
              <a:t>Java programming language</a:t>
            </a:r>
            <a:r>
              <a:rPr lang="en-US" altLang="id-ID" sz="1800" dirty="0">
                <a:ea typeface="ＭＳ Ｐゴシック" pitchFamily="34" charset="-128"/>
              </a:rPr>
              <a:t>. </a:t>
            </a:r>
            <a:endParaRPr lang="id-ID" altLang="id-ID" sz="1800" dirty="0">
              <a:ea typeface="ＭＳ Ｐゴシック" pitchFamily="34" charset="-128"/>
            </a:endParaRPr>
          </a:p>
          <a:p>
            <a:pPr lvl="4"/>
            <a:endParaRPr lang="id-ID" altLang="id-ID" sz="700" dirty="0">
              <a:ea typeface="ＭＳ Ｐゴシック" pitchFamily="34" charset="-128"/>
            </a:endParaRPr>
          </a:p>
          <a:p>
            <a:pPr lvl="1"/>
            <a:r>
              <a:rPr lang="id-ID" altLang="id-ID" sz="1800" dirty="0">
                <a:ea typeface="ＭＳ Ｐゴシック" pitchFamily="34" charset="-128"/>
              </a:rPr>
              <a:t>Follows a </a:t>
            </a:r>
            <a:r>
              <a:rPr lang="id-ID" altLang="id-ID" sz="1800" b="1" dirty="0">
                <a:ea typeface="ＭＳ Ｐゴシック" pitchFamily="34" charset="-128"/>
              </a:rPr>
              <a:t>modular operator concept</a:t>
            </a:r>
            <a:r>
              <a:rPr lang="id-ID" altLang="id-ID" sz="1800" dirty="0">
                <a:ea typeface="ＭＳ Ｐゴシック" pitchFamily="34" charset="-128"/>
              </a:rPr>
              <a:t> which allows the design of complex nedted operator chains for a huge number of learning problems.</a:t>
            </a:r>
          </a:p>
          <a:p>
            <a:pPr lvl="4"/>
            <a:endParaRPr lang="id-ID" altLang="id-ID" sz="700" dirty="0">
              <a:ea typeface="ＭＳ Ｐゴシック" pitchFamily="34" charset="-128"/>
            </a:endParaRPr>
          </a:p>
          <a:p>
            <a:pPr lvl="1"/>
            <a:r>
              <a:rPr lang="id-ID" altLang="id-ID" sz="1800" dirty="0">
                <a:ea typeface="ＭＳ Ｐゴシック" pitchFamily="34" charset="-128"/>
              </a:rPr>
              <a:t>U</a:t>
            </a:r>
            <a:r>
              <a:rPr lang="en-US" altLang="id-ID" sz="1800" dirty="0" err="1">
                <a:ea typeface="ＭＳ Ｐゴシック" pitchFamily="34" charset="-128"/>
              </a:rPr>
              <a:t>sed</a:t>
            </a:r>
            <a:r>
              <a:rPr lang="en-US" altLang="id-ID" sz="1800" dirty="0">
                <a:ea typeface="ＭＳ Ｐゴシック" pitchFamily="34" charset="-128"/>
              </a:rPr>
              <a:t> for business and industrial applications as well as for research, education, training, rapid prototyping, and application development and supports all steps of the data mining process.</a:t>
            </a:r>
            <a:endParaRPr lang="id-ID" altLang="id-ID" sz="1800" dirty="0">
              <a:ea typeface="ＭＳ Ｐゴシック" pitchFamily="34" charset="-128"/>
            </a:endParaRPr>
          </a:p>
          <a:p>
            <a:pPr lvl="4"/>
            <a:endParaRPr lang="id-ID" altLang="id-ID" sz="700" baseline="30000" dirty="0">
              <a:ea typeface="ＭＳ Ｐゴシック" pitchFamily="34" charset="-128"/>
            </a:endParaRPr>
          </a:p>
          <a:p>
            <a:pPr lvl="1"/>
            <a:r>
              <a:rPr lang="en-US" altLang="id-ID" sz="1800" dirty="0">
                <a:ea typeface="ＭＳ Ｐゴシック" pitchFamily="34" charset="-128"/>
              </a:rPr>
              <a:t>Available </a:t>
            </a:r>
            <a:r>
              <a:rPr lang="id-ID" altLang="id-ID" sz="1800" dirty="0">
                <a:ea typeface="ＭＳ Ｐゴシック" pitchFamily="34" charset="-128"/>
              </a:rPr>
              <a:t>to download </a:t>
            </a:r>
            <a:r>
              <a:rPr lang="en-US" altLang="id-ID" sz="1800" dirty="0">
                <a:ea typeface="ＭＳ Ｐゴシック" pitchFamily="34" charset="-128"/>
              </a:rPr>
              <a:t>from </a:t>
            </a:r>
            <a:r>
              <a:rPr lang="en-US" altLang="id-ID" sz="1800" dirty="0">
                <a:ea typeface="ＭＳ Ｐゴシック" pitchFamily="34" charset="-128"/>
                <a:hlinkClick r:id="rId2"/>
              </a:rPr>
              <a:t>https://rapidminer.com</a:t>
            </a:r>
            <a:r>
              <a:rPr lang="id-ID" altLang="id-ID" sz="1800" dirty="0">
                <a:ea typeface="ＭＳ Ｐゴシック" pitchFamily="34" charset="-128"/>
              </a:rPr>
              <a:t>  </a:t>
            </a:r>
          </a:p>
          <a:p>
            <a:endParaRPr lang="id-ID" altLang="id-ID" sz="2100" dirty="0">
              <a:ea typeface="ＭＳ Ｐゴシック" pitchFamily="34" charset="-128"/>
            </a:endParaRP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29" y="5941666"/>
            <a:ext cx="2052069" cy="65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6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On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Theme1Online</Template>
  <TotalTime>222</TotalTime>
  <Words>3765</Words>
  <Application>Microsoft Office PowerPoint</Application>
  <PresentationFormat>On-screen Show (4:3)</PresentationFormat>
  <Paragraphs>470</Paragraphs>
  <Slides>69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MS PGothic</vt:lpstr>
      <vt:lpstr>MS PGothic</vt:lpstr>
      <vt:lpstr>SimSun</vt:lpstr>
      <vt:lpstr>Arial</vt:lpstr>
      <vt:lpstr>Calibri</vt:lpstr>
      <vt:lpstr>CMR10</vt:lpstr>
      <vt:lpstr>Edwardian Script ITC</vt:lpstr>
      <vt:lpstr>Open Sans</vt:lpstr>
      <vt:lpstr>Tahoma</vt:lpstr>
      <vt:lpstr>Times New Roman</vt:lpstr>
      <vt:lpstr>Theme1Online</vt:lpstr>
      <vt:lpstr>Knowledge Data Discovery TOPIC 3 - Data Mining Tools</vt:lpstr>
      <vt:lpstr>Course outline   </vt:lpstr>
      <vt:lpstr>Data Mining Tools: An Overview</vt:lpstr>
      <vt:lpstr>Most Popular DM Tools</vt:lpstr>
      <vt:lpstr>Popular Open Source DM Tools</vt:lpstr>
      <vt:lpstr>Programming/statistics Language</vt:lpstr>
      <vt:lpstr>Comparing DM Tools</vt:lpstr>
      <vt:lpstr>RapidMiner</vt:lpstr>
      <vt:lpstr>Introduction</vt:lpstr>
      <vt:lpstr>Preparation</vt:lpstr>
      <vt:lpstr>Installation and First Repository</vt:lpstr>
      <vt:lpstr>Home Perspective</vt:lpstr>
      <vt:lpstr>Design Perspective</vt:lpstr>
      <vt:lpstr>Operators &amp; Repositories View</vt:lpstr>
      <vt:lpstr>Process View</vt:lpstr>
      <vt:lpstr>Operator</vt:lpstr>
      <vt:lpstr>Groups of operators</vt:lpstr>
      <vt:lpstr>Process</vt:lpstr>
      <vt:lpstr>Process (2)</vt:lpstr>
      <vt:lpstr>Further Options of the Process View</vt:lpstr>
      <vt:lpstr>Further Options of the Process View</vt:lpstr>
      <vt:lpstr>Parameter View</vt:lpstr>
      <vt:lpstr>Creating A New Process</vt:lpstr>
      <vt:lpstr>The First Analysis Process</vt:lpstr>
      <vt:lpstr>Transforming Meta Data</vt:lpstr>
      <vt:lpstr>Transforming Meta Data (2)</vt:lpstr>
      <vt:lpstr>Transforming Meta Data (3)</vt:lpstr>
      <vt:lpstr>View Meta Data (4)</vt:lpstr>
      <vt:lpstr>Generate New Attribute</vt:lpstr>
      <vt:lpstr>Generate New Attribute</vt:lpstr>
      <vt:lpstr>Selection of Attributes</vt:lpstr>
      <vt:lpstr>Executing Processes and Results</vt:lpstr>
      <vt:lpstr>Breakpoints</vt:lpstr>
      <vt:lpstr>Visualization of Data and Result </vt:lpstr>
      <vt:lpstr>Charts</vt:lpstr>
      <vt:lpstr>More Complex Visualization</vt:lpstr>
      <vt:lpstr>WEKA</vt:lpstr>
      <vt:lpstr>Introduction</vt:lpstr>
      <vt:lpstr>Installation</vt:lpstr>
      <vt:lpstr>Launching WEKA</vt:lpstr>
      <vt:lpstr>Graphic User Interface</vt:lpstr>
      <vt:lpstr>Menu: Program</vt:lpstr>
      <vt:lpstr>Menu: Visualization </vt:lpstr>
      <vt:lpstr>Menu: Tools</vt:lpstr>
      <vt:lpstr>WEKA: Applications</vt:lpstr>
      <vt:lpstr>Applications: Explorer</vt:lpstr>
      <vt:lpstr>Explorer: Preprocessing</vt:lpstr>
      <vt:lpstr>Supported data format</vt:lpstr>
      <vt:lpstr>arrf file format</vt:lpstr>
      <vt:lpstr>arrf file format ...</vt:lpstr>
      <vt:lpstr>Open File</vt:lpstr>
      <vt:lpstr>Current Relations</vt:lpstr>
      <vt:lpstr>Working With Attributes</vt:lpstr>
      <vt:lpstr>Working With Attributes ...</vt:lpstr>
      <vt:lpstr>Working With Attributes ...</vt:lpstr>
      <vt:lpstr>Working With Attributes ...</vt:lpstr>
      <vt:lpstr>Working With Filters</vt:lpstr>
      <vt:lpstr>Working With Filters ...</vt:lpstr>
      <vt:lpstr>Working With Filters ...</vt:lpstr>
      <vt:lpstr>Working With Filters ...</vt:lpstr>
      <vt:lpstr>Working With Filters ...</vt:lpstr>
      <vt:lpstr>Working With Filters ...</vt:lpstr>
      <vt:lpstr>Explorer: Visualization</vt:lpstr>
      <vt:lpstr>Explorer: Visualization (2)</vt:lpstr>
      <vt:lpstr>Explorer: Associate</vt:lpstr>
      <vt:lpstr>Explorer: Associate (2)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TOPIK 1 - …..</dc:title>
  <dc:creator>Helena Agustin Putri A</dc:creator>
  <cp:lastModifiedBy>Nurul Jannah</cp:lastModifiedBy>
  <cp:revision>58</cp:revision>
  <dcterms:created xsi:type="dcterms:W3CDTF">2017-05-12T05:56:15Z</dcterms:created>
  <dcterms:modified xsi:type="dcterms:W3CDTF">2017-09-05T08:52:48Z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1371854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