
<file path=[Content_Types].xml><?xml version="1.0" encoding="utf-8"?>
<Types xmlns="http://schemas.openxmlformats.org/package/2006/content-types">
  <Default ContentType="image/png" Extension="png"/>
  <Default ContentType="application/vnd.openxmlformats-officedocument.oleObject" Extension="bin"/>
  <Default ContentType="image/jpeg" Extension="jpeg"/>
  <Default ContentType="image/x-wmf" Extension="wmf"/>
  <Default ContentType="application/vnd.openxmlformats-package.relationships+xml" Extension="rels"/>
  <Default ContentType="application/xml" Extension="xml"/>
  <Default ContentType="application/vnd.openxmlformats-officedocument.vmlDrawing" Extension="v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theme+xml" PartName="/ppt/theme/theme2.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theme+xml" PartName="/ppt/theme/theme3.xml"/>
  <Override ContentType="application/vnd.openxmlformats-officedocument.theme+xml" PartName="/ppt/theme/theme4.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9" r:id="rId2"/>
    <p:sldMasterId id="2147483724" r:id="rId3"/>
  </p:sldMasterIdLst>
  <p:notesMasterIdLst>
    <p:notesMasterId r:id="rId50"/>
  </p:notesMasterIdLst>
  <p:sldIdLst>
    <p:sldId id="256" r:id="rId4"/>
    <p:sldId id="259" r:id="rId5"/>
    <p:sldId id="381" r:id="rId6"/>
    <p:sldId id="336" r:id="rId7"/>
    <p:sldId id="337" r:id="rId8"/>
    <p:sldId id="338" r:id="rId9"/>
    <p:sldId id="339" r:id="rId10"/>
    <p:sldId id="340" r:id="rId11"/>
    <p:sldId id="341" r:id="rId12"/>
    <p:sldId id="343" r:id="rId13"/>
    <p:sldId id="344" r:id="rId14"/>
    <p:sldId id="345" r:id="rId15"/>
    <p:sldId id="346" r:id="rId16"/>
    <p:sldId id="347" r:id="rId17"/>
    <p:sldId id="348" r:id="rId18"/>
    <p:sldId id="349" r:id="rId19"/>
    <p:sldId id="350" r:id="rId20"/>
    <p:sldId id="351" r:id="rId21"/>
    <p:sldId id="352" r:id="rId22"/>
    <p:sldId id="353" r:id="rId23"/>
    <p:sldId id="355" r:id="rId24"/>
    <p:sldId id="356" r:id="rId25"/>
    <p:sldId id="357" r:id="rId26"/>
    <p:sldId id="358" r:id="rId27"/>
    <p:sldId id="359" r:id="rId28"/>
    <p:sldId id="360" r:id="rId29"/>
    <p:sldId id="361" r:id="rId30"/>
    <p:sldId id="363" r:id="rId31"/>
    <p:sldId id="364" r:id="rId32"/>
    <p:sldId id="365" r:id="rId33"/>
    <p:sldId id="366" r:id="rId34"/>
    <p:sldId id="367" r:id="rId35"/>
    <p:sldId id="379" r:id="rId36"/>
    <p:sldId id="369" r:id="rId37"/>
    <p:sldId id="370" r:id="rId38"/>
    <p:sldId id="380" r:id="rId39"/>
    <p:sldId id="372" r:id="rId40"/>
    <p:sldId id="373" r:id="rId41"/>
    <p:sldId id="374" r:id="rId42"/>
    <p:sldId id="375" r:id="rId43"/>
    <p:sldId id="376" r:id="rId44"/>
    <p:sldId id="377" r:id="rId45"/>
    <p:sldId id="378" r:id="rId46"/>
    <p:sldId id="335" r:id="rId47"/>
    <p:sldId id="292" r:id="rId48"/>
    <p:sldId id="258" r:id="rId4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6" d="100"/>
          <a:sy n="56" d="100"/>
        </p:scale>
        <p:origin x="66" y="4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DC9DF-FDAC-48BA-BC19-414F857AE0D3}" type="datetimeFigureOut">
              <a:rPr lang="en-US" smtClean="0"/>
              <a:pPr/>
              <a:t>9/5/2017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B7417-EAFC-451A-9C02-ADC178AEA256}" type="slidenum">
              <a:rPr lang="en-US" smtClean="0"/>
              <a:pPr/>
              <a:t>‹#›</a:t>
            </a:fld>
            <a:endParaRPr lang="en-US"/>
          </a:p>
        </p:txBody>
      </p:sp>
    </p:spTree>
    <p:extLst>
      <p:ext uri="{BB962C8B-B14F-4D97-AF65-F5344CB8AC3E}">
        <p14:creationId xmlns:p14="http://schemas.microsoft.com/office/powerpoint/2010/main" val="144601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Perkembangan</a:t>
            </a:r>
            <a:r>
              <a:rPr lang="en-US" baseline="0" dirty="0" smtClean="0"/>
              <a:t> </a:t>
            </a:r>
            <a:r>
              <a:rPr lang="en-US" baseline="0" dirty="0" err="1" smtClean="0"/>
              <a:t>teknologi</a:t>
            </a:r>
            <a:endParaRPr lang="en-US" baseline="0" dirty="0" smtClean="0"/>
          </a:p>
          <a:p>
            <a:r>
              <a:rPr lang="en-US" baseline="0" dirty="0" smtClean="0"/>
              <a:t>**) Break the entity relationship</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5</a:t>
            </a:fld>
            <a:endParaRPr lang="en-US"/>
          </a:p>
        </p:txBody>
      </p:sp>
    </p:spTree>
    <p:extLst>
      <p:ext uri="{BB962C8B-B14F-4D97-AF65-F5344CB8AC3E}">
        <p14:creationId xmlns:p14="http://schemas.microsoft.com/office/powerpoint/2010/main" val="2356607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contoh</a:t>
            </a:r>
            <a:r>
              <a:rPr lang="en-US" dirty="0" smtClean="0"/>
              <a:t> data</a:t>
            </a:r>
            <a:r>
              <a:rPr lang="en-US" baseline="0" dirty="0" smtClean="0"/>
              <a:t> air </a:t>
            </a:r>
            <a:r>
              <a:rPr lang="en-US" baseline="0" dirty="0" err="1" smtClean="0"/>
              <a:t>formasi</a:t>
            </a:r>
            <a:r>
              <a:rPr lang="en-US" baseline="0" dirty="0" smtClean="0"/>
              <a:t> </a:t>
            </a:r>
            <a:r>
              <a:rPr lang="en-US" baseline="0" dirty="0" err="1" smtClean="0"/>
              <a:t>dengan</a:t>
            </a:r>
            <a:r>
              <a:rPr lang="en-US" baseline="0" dirty="0" smtClean="0"/>
              <a:t> </a:t>
            </a:r>
            <a:r>
              <a:rPr lang="en-US" baseline="0" dirty="0" err="1" smtClean="0"/>
              <a:t>fluida</a:t>
            </a:r>
            <a:r>
              <a:rPr lang="en-US" baseline="0" dirty="0" smtClean="0"/>
              <a:t> </a:t>
            </a:r>
            <a:r>
              <a:rPr lang="en-US" baseline="0" dirty="0" err="1" smtClean="0"/>
              <a:t>reservoar</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22</a:t>
            </a:fld>
            <a:endParaRPr lang="en-US"/>
          </a:p>
        </p:txBody>
      </p:sp>
    </p:spTree>
    <p:extLst>
      <p:ext uri="{BB962C8B-B14F-4D97-AF65-F5344CB8AC3E}">
        <p14:creationId xmlns:p14="http://schemas.microsoft.com/office/powerpoint/2010/main" val="1911531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e11 = 300*450/1500 = 90</a:t>
            </a:r>
          </a:p>
          <a:p>
            <a:r>
              <a:rPr lang="en-US" dirty="0" smtClean="0"/>
              <a:t>e12 = 1200*450/1500</a:t>
            </a:r>
            <a:r>
              <a:rPr lang="en-US" baseline="0" dirty="0" smtClean="0"/>
              <a:t> = 360</a:t>
            </a:r>
          </a:p>
          <a:p>
            <a:r>
              <a:rPr lang="en-US" baseline="0"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For this 2 × 2 table, the degrees of freedom are (2−1)(2−1) = 1. For 1 degree of freedom, the χ2 value needed to reject the hypothesis at the 0.001 significance level is 10.828 (taken from the table of upper percentage points of the χ2 distribution, typically available from any textbook on statistics) </a:t>
            </a:r>
            <a:endParaRPr lang="en-US"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25</a:t>
            </a:fld>
            <a:endParaRPr lang="en-US"/>
          </a:p>
        </p:txBody>
      </p:sp>
    </p:spTree>
    <p:extLst>
      <p:ext uri="{BB962C8B-B14F-4D97-AF65-F5344CB8AC3E}">
        <p14:creationId xmlns:p14="http://schemas.microsoft.com/office/powerpoint/2010/main" val="2749905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 For example, categorical attributes, like </a:t>
            </a:r>
            <a:r>
              <a:rPr lang="en-US" sz="1200" b="1" i="1" kern="1200" dirty="0" smtClean="0">
                <a:solidFill>
                  <a:schemeClr val="tx1"/>
                </a:solidFill>
                <a:effectLst/>
                <a:latin typeface="Arial" charset="0"/>
                <a:ea typeface="+mn-ea"/>
                <a:cs typeface="+mn-cs"/>
              </a:rPr>
              <a:t>street</a:t>
            </a:r>
            <a:r>
              <a:rPr lang="en-US" sz="1200" kern="1200" dirty="0" smtClean="0">
                <a:solidFill>
                  <a:schemeClr val="tx1"/>
                </a:solidFill>
                <a:effectLst/>
                <a:latin typeface="Arial" charset="0"/>
                <a:ea typeface="+mn-ea"/>
                <a:cs typeface="+mn-cs"/>
              </a:rPr>
              <a:t>, can be generalized to higher-level concepts, like </a:t>
            </a:r>
            <a:r>
              <a:rPr lang="en-US" sz="1200" i="1" kern="1200" dirty="0" smtClean="0">
                <a:solidFill>
                  <a:schemeClr val="tx1"/>
                </a:solidFill>
                <a:effectLst/>
                <a:latin typeface="Arial" charset="0"/>
                <a:ea typeface="+mn-ea"/>
                <a:cs typeface="+mn-cs"/>
              </a:rPr>
              <a:t>city </a:t>
            </a:r>
            <a:r>
              <a:rPr lang="en-US" sz="1200" kern="1200" dirty="0" smtClean="0">
                <a:solidFill>
                  <a:schemeClr val="tx1"/>
                </a:solidFill>
                <a:effectLst/>
                <a:latin typeface="Arial" charset="0"/>
                <a:ea typeface="+mn-ea"/>
                <a:cs typeface="+mn-cs"/>
              </a:rPr>
              <a:t>or </a:t>
            </a:r>
            <a:r>
              <a:rPr lang="en-US" sz="1200" i="1" kern="1200" dirty="0" smtClean="0">
                <a:solidFill>
                  <a:schemeClr val="tx1"/>
                </a:solidFill>
                <a:effectLst/>
                <a:latin typeface="Arial" charset="0"/>
                <a:ea typeface="+mn-ea"/>
                <a:cs typeface="+mn-cs"/>
              </a:rPr>
              <a:t>country</a:t>
            </a:r>
            <a:r>
              <a:rPr lang="en-US" sz="1200" kern="1200" dirty="0" smtClean="0">
                <a:solidFill>
                  <a:schemeClr val="tx1"/>
                </a:solidFill>
                <a:effectLst/>
                <a:latin typeface="Arial" charset="0"/>
                <a:ea typeface="+mn-ea"/>
                <a:cs typeface="+mn-cs"/>
              </a:rPr>
              <a:t>. Similarly, values for numerical attributes, like </a:t>
            </a:r>
            <a:r>
              <a:rPr lang="en-US" sz="1200" b="1" i="1" kern="1200" dirty="0" smtClean="0">
                <a:solidFill>
                  <a:schemeClr val="tx1"/>
                </a:solidFill>
                <a:effectLst/>
                <a:latin typeface="Arial" charset="0"/>
                <a:ea typeface="+mn-ea"/>
                <a:cs typeface="+mn-cs"/>
              </a:rPr>
              <a:t>age</a:t>
            </a:r>
            <a:r>
              <a:rPr lang="en-US" sz="1200" kern="1200" dirty="0" smtClean="0">
                <a:solidFill>
                  <a:schemeClr val="tx1"/>
                </a:solidFill>
                <a:effectLst/>
                <a:latin typeface="Arial" charset="0"/>
                <a:ea typeface="+mn-ea"/>
                <a:cs typeface="+mn-cs"/>
              </a:rPr>
              <a:t>, may be mapped to higher-level concepts, like </a:t>
            </a:r>
            <a:r>
              <a:rPr lang="en-US" sz="1200" i="1" kern="1200" dirty="0" smtClean="0">
                <a:solidFill>
                  <a:schemeClr val="tx1"/>
                </a:solidFill>
                <a:effectLst/>
                <a:latin typeface="Arial" charset="0"/>
                <a:ea typeface="+mn-ea"/>
                <a:cs typeface="+mn-cs"/>
              </a:rPr>
              <a:t>youth, middle-aged</a:t>
            </a:r>
            <a:r>
              <a:rPr lang="en-US" sz="1200" kern="1200" dirty="0" smtClean="0">
                <a:solidFill>
                  <a:schemeClr val="tx1"/>
                </a:solidFill>
                <a:effectLst/>
                <a:latin typeface="Arial" charset="0"/>
                <a:ea typeface="+mn-ea"/>
                <a:cs typeface="+mn-cs"/>
              </a:rPr>
              <a:t>, and </a:t>
            </a:r>
            <a:r>
              <a:rPr lang="en-US" sz="1200" i="1" kern="1200" dirty="0" smtClean="0">
                <a:solidFill>
                  <a:schemeClr val="tx1"/>
                </a:solidFill>
                <a:effectLst/>
                <a:latin typeface="Arial" charset="0"/>
                <a:ea typeface="+mn-ea"/>
                <a:cs typeface="+mn-cs"/>
              </a:rPr>
              <a:t>senior</a:t>
            </a:r>
            <a:r>
              <a:rPr lang="en-US" sz="1200" kern="1200" dirty="0" smtClean="0">
                <a:solidFill>
                  <a:schemeClr val="tx1"/>
                </a:solidFill>
                <a:effectLst/>
                <a:latin typeface="Arial" charset="0"/>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26</a:t>
            </a:fld>
            <a:endParaRPr lang="en-US"/>
          </a:p>
        </p:txBody>
      </p:sp>
    </p:spTree>
    <p:extLst>
      <p:ext uri="{BB962C8B-B14F-4D97-AF65-F5344CB8AC3E}">
        <p14:creationId xmlns:p14="http://schemas.microsoft.com/office/powerpoint/2010/main" val="3203208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solidFill>
                  <a:srgbClr val="FF0000"/>
                </a:solidFill>
              </a:rPr>
              <a:t>Demo in </a:t>
            </a:r>
            <a:r>
              <a:rPr lang="en-US" b="1" dirty="0" err="1" smtClean="0">
                <a:solidFill>
                  <a:srgbClr val="FF0000"/>
                </a:solidFill>
              </a:rPr>
              <a:t>RapidMiner</a:t>
            </a:r>
            <a:endParaRPr lang="en-US" b="1"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27</a:t>
            </a:fld>
            <a:endParaRPr lang="en-US"/>
          </a:p>
        </p:txBody>
      </p:sp>
    </p:spTree>
    <p:extLst>
      <p:ext uri="{BB962C8B-B14F-4D97-AF65-F5344CB8AC3E}">
        <p14:creationId xmlns:p14="http://schemas.microsoft.com/office/powerpoint/2010/main" val="2460269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29</a:t>
            </a:fld>
            <a:endParaRPr lang="en-US"/>
          </a:p>
        </p:txBody>
      </p:sp>
    </p:spTree>
    <p:extLst>
      <p:ext uri="{BB962C8B-B14F-4D97-AF65-F5344CB8AC3E}">
        <p14:creationId xmlns:p14="http://schemas.microsoft.com/office/powerpoint/2010/main" val="2047167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The resulting data set is smaller in volume, without loss of information necessary for the analysis task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t>Demo in </a:t>
            </a:r>
            <a:r>
              <a:rPr lang="en-US" b="1" dirty="0" err="1" smtClean="0"/>
              <a:t>Pentaho</a:t>
            </a:r>
            <a:endParaRPr lang="en-US" b="1" dirty="0" smtClean="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30</a:t>
            </a:fld>
            <a:endParaRPr lang="en-US"/>
          </a:p>
        </p:txBody>
      </p:sp>
    </p:spTree>
    <p:extLst>
      <p:ext uri="{BB962C8B-B14F-4D97-AF65-F5344CB8AC3E}">
        <p14:creationId xmlns:p14="http://schemas.microsoft.com/office/powerpoint/2010/main" val="3164681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For example, if the task is to classify customers as to whether or not they are likely to purchase a popular new CD at </a:t>
            </a:r>
            <a:r>
              <a:rPr lang="en-US" sz="1200" i="1" kern="1200" dirty="0" err="1" smtClean="0">
                <a:solidFill>
                  <a:schemeClr val="tx1"/>
                </a:solidFill>
                <a:effectLst/>
                <a:latin typeface="Arial" charset="0"/>
                <a:ea typeface="+mn-ea"/>
                <a:cs typeface="+mn-cs"/>
              </a:rPr>
              <a:t>AllElectronics</a:t>
            </a:r>
            <a:r>
              <a:rPr lang="en-US" sz="1200" i="1" kern="1200" dirty="0" smtClean="0">
                <a:solidFill>
                  <a:schemeClr val="tx1"/>
                </a:solidFill>
                <a:effectLst/>
                <a:latin typeface="Arial" charset="0"/>
                <a:ea typeface="+mn-ea"/>
                <a:cs typeface="+mn-cs"/>
              </a:rPr>
              <a:t> </a:t>
            </a:r>
            <a:r>
              <a:rPr lang="en-US" sz="1200" kern="1200" dirty="0" smtClean="0">
                <a:solidFill>
                  <a:schemeClr val="tx1"/>
                </a:solidFill>
                <a:effectLst/>
                <a:latin typeface="Arial" charset="0"/>
                <a:ea typeface="+mn-ea"/>
                <a:cs typeface="+mn-cs"/>
              </a:rPr>
              <a:t>when notified of a sale, attributes such as the customer’s telephone number are likely to be irrelevant, unlike attributes such as </a:t>
            </a:r>
            <a:r>
              <a:rPr lang="en-US" sz="1200" i="1" kern="1200" dirty="0" smtClean="0">
                <a:solidFill>
                  <a:schemeClr val="tx1"/>
                </a:solidFill>
                <a:effectLst/>
                <a:latin typeface="Arial" charset="0"/>
                <a:ea typeface="+mn-ea"/>
                <a:cs typeface="+mn-cs"/>
              </a:rPr>
              <a:t>age </a:t>
            </a:r>
            <a:r>
              <a:rPr lang="en-US" sz="1200" kern="1200" dirty="0" smtClean="0">
                <a:solidFill>
                  <a:schemeClr val="tx1"/>
                </a:solidFill>
                <a:effectLst/>
                <a:latin typeface="Arial" charset="0"/>
                <a:ea typeface="+mn-ea"/>
                <a:cs typeface="+mn-cs"/>
              </a:rPr>
              <a:t>or </a:t>
            </a:r>
            <a:r>
              <a:rPr lang="en-US" sz="1200" i="1" kern="1200" dirty="0" smtClean="0">
                <a:solidFill>
                  <a:schemeClr val="tx1"/>
                </a:solidFill>
                <a:effectLst/>
                <a:latin typeface="Arial" charset="0"/>
                <a:ea typeface="+mn-ea"/>
                <a:cs typeface="+mn-cs"/>
              </a:rPr>
              <a:t>music taste</a:t>
            </a:r>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Demo in </a:t>
            </a:r>
            <a:r>
              <a:rPr lang="en-US" sz="1200" b="1" kern="1200" dirty="0" err="1" smtClean="0">
                <a:solidFill>
                  <a:schemeClr val="tx1"/>
                </a:solidFill>
                <a:effectLst/>
                <a:latin typeface="Arial" charset="0"/>
                <a:ea typeface="+mn-ea"/>
                <a:cs typeface="+mn-cs"/>
              </a:rPr>
              <a:t>RapidMiner</a:t>
            </a:r>
            <a:endParaRPr lang="en-US" sz="1200" b="1" kern="1200" dirty="0" smtClean="0">
              <a:solidFill>
                <a:schemeClr val="tx1"/>
              </a:solidFill>
              <a:effectLst/>
              <a:latin typeface="Arial" charset="0"/>
              <a:ea typeface="+mn-ea"/>
              <a:cs typeface="+mn-cs"/>
            </a:endParaRPr>
          </a:p>
          <a:p>
            <a:endParaRPr lang="en-US" sz="1200" b="1"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1. Stepwise forward selection</a:t>
            </a:r>
            <a:r>
              <a:rPr lang="en-US" sz="1200" kern="1200" dirty="0" smtClean="0">
                <a:solidFill>
                  <a:schemeClr val="tx1"/>
                </a:solidFill>
                <a:effectLst/>
                <a:latin typeface="Arial" charset="0"/>
                <a:ea typeface="+mn-ea"/>
                <a:cs typeface="+mn-cs"/>
              </a:rPr>
              <a:t>: The procedure starts with an empty set of attributes as the reduced set. The best of the original attributes is determined and added to the reduced set. At each subsequent iteration or step, the best of the remaining original attributes is added to the set. </a:t>
            </a:r>
            <a:endParaRPr lang="en-US" dirty="0" smtClean="0"/>
          </a:p>
          <a:p>
            <a:r>
              <a:rPr lang="en-US" sz="1200" b="1" kern="1200" dirty="0" smtClean="0">
                <a:solidFill>
                  <a:schemeClr val="tx1"/>
                </a:solidFill>
                <a:effectLst/>
                <a:latin typeface="Arial" charset="0"/>
                <a:ea typeface="+mn-ea"/>
                <a:cs typeface="+mn-cs"/>
              </a:rPr>
              <a:t>2. Stepwise backward elimination</a:t>
            </a:r>
            <a:r>
              <a:rPr lang="en-US" sz="1200" kern="1200" dirty="0" smtClean="0">
                <a:solidFill>
                  <a:schemeClr val="tx1"/>
                </a:solidFill>
                <a:effectLst/>
                <a:latin typeface="Arial" charset="0"/>
                <a:ea typeface="+mn-ea"/>
                <a:cs typeface="+mn-cs"/>
              </a:rPr>
              <a:t>: The procedure starts with the full set of attributes. At each step, it removes the worst attribute remaining in the set. </a:t>
            </a:r>
            <a:endParaRPr lang="en-US" dirty="0" smtClean="0"/>
          </a:p>
          <a:p>
            <a:r>
              <a:rPr lang="en-US" sz="1200" b="1" kern="1200" dirty="0" smtClean="0">
                <a:solidFill>
                  <a:schemeClr val="tx1"/>
                </a:solidFill>
                <a:effectLst/>
                <a:latin typeface="Arial" charset="0"/>
                <a:ea typeface="+mn-ea"/>
                <a:cs typeface="+mn-cs"/>
              </a:rPr>
              <a:t>3. Combination of forward selection and backward elimination</a:t>
            </a:r>
            <a:r>
              <a:rPr lang="en-US" sz="1200" kern="1200" dirty="0" smtClean="0">
                <a:solidFill>
                  <a:schemeClr val="tx1"/>
                </a:solidFill>
                <a:effectLst/>
                <a:latin typeface="Arial" charset="0"/>
                <a:ea typeface="+mn-ea"/>
                <a:cs typeface="+mn-cs"/>
              </a:rPr>
              <a:t>: The stepwise forward selection and backward elimination methods can be combined so that, at each step, the procedure selects the best attribute and removes the worst from among the remaining attributes. </a:t>
            </a:r>
            <a:endParaRPr lang="en-US" dirty="0" smtClean="0"/>
          </a:p>
          <a:p>
            <a:endParaRPr lang="en-US" b="1"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31</a:t>
            </a:fld>
            <a:endParaRPr lang="en-US"/>
          </a:p>
        </p:txBody>
      </p:sp>
    </p:spTree>
    <p:extLst>
      <p:ext uri="{BB962C8B-B14F-4D97-AF65-F5344CB8AC3E}">
        <p14:creationId xmlns:p14="http://schemas.microsoft.com/office/powerpoint/2010/main" val="4039081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Demo in </a:t>
            </a:r>
            <a:r>
              <a:rPr lang="en-US" b="1" dirty="0" err="1" smtClean="0"/>
              <a:t>RapidMiner</a:t>
            </a:r>
            <a:endParaRPr lang="en-US" b="1"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solidFill>
                  <a:prstClr val="black"/>
                </a:solidFill>
              </a:rPr>
              <a:pPr>
                <a:defRPr/>
              </a:pPr>
              <a:t>33</a:t>
            </a:fld>
            <a:endParaRPr lang="en-US">
              <a:solidFill>
                <a:prstClr val="black"/>
              </a:solidFill>
            </a:endParaRPr>
          </a:p>
        </p:txBody>
      </p:sp>
    </p:spTree>
    <p:extLst>
      <p:ext uri="{BB962C8B-B14F-4D97-AF65-F5344CB8AC3E}">
        <p14:creationId xmlns:p14="http://schemas.microsoft.com/office/powerpoint/2010/main" val="892006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PC:</a:t>
            </a:r>
            <a:r>
              <a:rPr lang="en-US" baseline="0" dirty="0" smtClean="0"/>
              <a:t> Principal Component</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solidFill>
                  <a:prstClr val="black"/>
                </a:solidFill>
              </a:rPr>
              <a:pPr>
                <a:defRPr/>
              </a:pPr>
              <a:t>36</a:t>
            </a:fld>
            <a:endParaRPr lang="en-US">
              <a:solidFill>
                <a:prstClr val="black"/>
              </a:solidFill>
            </a:endParaRPr>
          </a:p>
        </p:txBody>
      </p:sp>
    </p:spTree>
    <p:extLst>
      <p:ext uri="{BB962C8B-B14F-4D97-AF65-F5344CB8AC3E}">
        <p14:creationId xmlns:p14="http://schemas.microsoft.com/office/powerpoint/2010/main" val="4117273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Log-linear models </a:t>
            </a:r>
            <a:r>
              <a:rPr lang="en-US" sz="1200" kern="1200" dirty="0" smtClean="0">
                <a:solidFill>
                  <a:schemeClr val="tx1"/>
                </a:solidFill>
                <a:effectLst/>
                <a:latin typeface="Arial" charset="0"/>
                <a:ea typeface="+mn-ea"/>
                <a:cs typeface="+mn-cs"/>
              </a:rPr>
              <a:t>can be used to estimate the probability of each point in a multidimensional space for a set of discretized attributes, based on a smaller subset of dimensional combinations. This allows a higher-dimensional data space to be constructed from lower- dimensional spaces.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37</a:t>
            </a:fld>
            <a:endParaRPr lang="en-US"/>
          </a:p>
        </p:txBody>
      </p:sp>
    </p:spTree>
    <p:extLst>
      <p:ext uri="{BB962C8B-B14F-4D97-AF65-F5344CB8AC3E}">
        <p14:creationId xmlns:p14="http://schemas.microsoft.com/office/powerpoint/2010/main" val="196794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14437" eaLnBrk="0" hangingPunct="0">
              <a:defRPr sz="2400">
                <a:solidFill>
                  <a:schemeClr val="tx1"/>
                </a:solidFill>
                <a:latin typeface="Tahoma" pitchFamily="34" charset="0"/>
              </a:defRPr>
            </a:lvl1pPr>
            <a:lvl2pPr marL="729057" indent="-280406" defTabSz="914437" eaLnBrk="0" hangingPunct="0">
              <a:defRPr sz="2400">
                <a:solidFill>
                  <a:schemeClr val="tx1"/>
                </a:solidFill>
                <a:latin typeface="Tahoma" pitchFamily="34" charset="0"/>
              </a:defRPr>
            </a:lvl2pPr>
            <a:lvl3pPr marL="1121626" indent="-224325" defTabSz="914437" eaLnBrk="0" hangingPunct="0">
              <a:defRPr sz="2400">
                <a:solidFill>
                  <a:schemeClr val="tx1"/>
                </a:solidFill>
                <a:latin typeface="Tahoma" pitchFamily="34" charset="0"/>
              </a:defRPr>
            </a:lvl3pPr>
            <a:lvl4pPr marL="1570276" indent="-224325" defTabSz="914437" eaLnBrk="0" hangingPunct="0">
              <a:defRPr sz="2400">
                <a:solidFill>
                  <a:schemeClr val="tx1"/>
                </a:solidFill>
                <a:latin typeface="Tahoma" pitchFamily="34" charset="0"/>
              </a:defRPr>
            </a:lvl4pPr>
            <a:lvl5pPr marL="2018927" indent="-224325" defTabSz="914437" eaLnBrk="0" hangingPunct="0">
              <a:defRPr sz="2400">
                <a:solidFill>
                  <a:schemeClr val="tx1"/>
                </a:solidFill>
                <a:latin typeface="Tahoma" pitchFamily="34" charset="0"/>
              </a:defRPr>
            </a:lvl5pPr>
            <a:lvl6pPr marL="2467577" indent="-224325" defTabSz="914437" eaLnBrk="0" fontAlgn="base" hangingPunct="0">
              <a:spcBef>
                <a:spcPct val="0"/>
              </a:spcBef>
              <a:spcAft>
                <a:spcPct val="0"/>
              </a:spcAft>
              <a:defRPr sz="2400">
                <a:solidFill>
                  <a:schemeClr val="tx1"/>
                </a:solidFill>
                <a:latin typeface="Tahoma" pitchFamily="34" charset="0"/>
              </a:defRPr>
            </a:lvl6pPr>
            <a:lvl7pPr marL="2916227" indent="-224325" defTabSz="914437" eaLnBrk="0" fontAlgn="base" hangingPunct="0">
              <a:spcBef>
                <a:spcPct val="0"/>
              </a:spcBef>
              <a:spcAft>
                <a:spcPct val="0"/>
              </a:spcAft>
              <a:defRPr sz="2400">
                <a:solidFill>
                  <a:schemeClr val="tx1"/>
                </a:solidFill>
                <a:latin typeface="Tahoma" pitchFamily="34" charset="0"/>
              </a:defRPr>
            </a:lvl7pPr>
            <a:lvl8pPr marL="3364878" indent="-224325" defTabSz="914437" eaLnBrk="0" fontAlgn="base" hangingPunct="0">
              <a:spcBef>
                <a:spcPct val="0"/>
              </a:spcBef>
              <a:spcAft>
                <a:spcPct val="0"/>
              </a:spcAft>
              <a:defRPr sz="2400">
                <a:solidFill>
                  <a:schemeClr val="tx1"/>
                </a:solidFill>
                <a:latin typeface="Tahoma" pitchFamily="34" charset="0"/>
              </a:defRPr>
            </a:lvl8pPr>
            <a:lvl9pPr marL="3813528" indent="-224325" defTabSz="914437" eaLnBrk="0" fontAlgn="base" hangingPunct="0">
              <a:spcBef>
                <a:spcPct val="0"/>
              </a:spcBef>
              <a:spcAft>
                <a:spcPct val="0"/>
              </a:spcAft>
              <a:defRPr sz="2400">
                <a:solidFill>
                  <a:schemeClr val="tx1"/>
                </a:solidFill>
                <a:latin typeface="Tahoma" pitchFamily="34" charset="0"/>
              </a:defRPr>
            </a:lvl9pPr>
          </a:lstStyle>
          <a:p>
            <a:fld id="{3F7B1CCB-F61F-4E84-9149-A593A40B65E3}" type="slidenum">
              <a:rPr lang="en-US" sz="1200">
                <a:latin typeface="Times New Roman" pitchFamily="18" charset="0"/>
              </a:rPr>
              <a:pPr/>
              <a:t>7</a:t>
            </a:fld>
            <a:endParaRPr lang="en-US" sz="1200">
              <a:latin typeface="Times New Roman" pitchFamily="18" charset="0"/>
            </a:endParaRPr>
          </a:p>
        </p:txBody>
      </p:sp>
      <p:sp>
        <p:nvSpPr>
          <p:cNvPr id="83971" name="Rectangle 2"/>
          <p:cNvSpPr>
            <a:spLocks noGrp="1" noRot="1" noChangeAspect="1" noChangeArrowheads="1" noTextEdit="1"/>
          </p:cNvSpPr>
          <p:nvPr>
            <p:ph type="sldImg"/>
          </p:nvPr>
        </p:nvSpPr>
        <p:spPr>
          <a:solidFill>
            <a:srgbClr val="FFFFFF"/>
          </a:solidFill>
          <a:ln/>
        </p:spPr>
      </p:sp>
      <p:sp>
        <p:nvSpPr>
          <p:cNvPr id="83972" name="Rectangle 3"/>
          <p:cNvSpPr>
            <a:spLocks noGrp="1" noChangeArrowheads="1"/>
          </p:cNvSpPr>
          <p:nvPr>
            <p:ph type="body" idx="1"/>
          </p:nvPr>
        </p:nvSpPr>
        <p:spPr>
          <a:solidFill>
            <a:srgbClr val="FFFFFF"/>
          </a:solidFill>
          <a:ln>
            <a:solidFill>
              <a:srgbClr val="000000"/>
            </a:solidFill>
            <a:miter lim="800000"/>
            <a:headEnd/>
            <a:tailEnd/>
          </a:ln>
        </p:spPr>
        <p:txBody>
          <a:bodyPr lIns="91740" tIns="45870" rIns="91740" bIns="45870"/>
          <a:lstStyle/>
          <a:p>
            <a:r>
              <a:rPr lang="en-US" sz="1200" b="1" kern="1200" dirty="0" smtClean="0">
                <a:solidFill>
                  <a:schemeClr val="tx1"/>
                </a:solidFill>
                <a:effectLst/>
                <a:latin typeface="Arial" charset="0"/>
                <a:ea typeface="+mn-ea"/>
                <a:cs typeface="+mn-cs"/>
              </a:rPr>
              <a:t>Accuracy. </a:t>
            </a:r>
            <a:r>
              <a:rPr lang="en-US" sz="1200" kern="1200" dirty="0" smtClean="0">
                <a:solidFill>
                  <a:schemeClr val="tx1"/>
                </a:solidFill>
                <a:effectLst/>
                <a:latin typeface="Arial" charset="0"/>
                <a:ea typeface="+mn-ea"/>
                <a:cs typeface="+mn-cs"/>
              </a:rPr>
              <a:t>To be useful for subsequent analyses, data must be highly accurate. For instance, it is necessary to verify that names and encodings are correctly represented and values are within admissible ranges. </a:t>
            </a:r>
            <a:endParaRPr lang="en-US" dirty="0" smtClean="0"/>
          </a:p>
          <a:p>
            <a:r>
              <a:rPr lang="en-US" sz="1200" b="1" kern="1200" dirty="0" smtClean="0">
                <a:solidFill>
                  <a:schemeClr val="tx1"/>
                </a:solidFill>
                <a:effectLst/>
                <a:latin typeface="Arial" charset="0"/>
                <a:ea typeface="+mn-ea"/>
                <a:cs typeface="+mn-cs"/>
              </a:rPr>
              <a:t>Completeness. </a:t>
            </a:r>
            <a:r>
              <a:rPr lang="en-US" sz="1200" kern="1200" dirty="0" smtClean="0">
                <a:solidFill>
                  <a:schemeClr val="tx1"/>
                </a:solidFill>
                <a:effectLst/>
                <a:latin typeface="Arial" charset="0"/>
                <a:ea typeface="+mn-ea"/>
                <a:cs typeface="+mn-cs"/>
              </a:rPr>
              <a:t>In order to avoid compromising the accuracy of business </a:t>
            </a:r>
            <a:r>
              <a:rPr lang="en-US" sz="1200" kern="1200" dirty="0" err="1" smtClean="0">
                <a:solidFill>
                  <a:schemeClr val="tx1"/>
                </a:solidFill>
                <a:effectLst/>
                <a:latin typeface="Arial" charset="0"/>
                <a:ea typeface="+mn-ea"/>
                <a:cs typeface="+mn-cs"/>
              </a:rPr>
              <a:t>intelli</a:t>
            </a:r>
            <a:r>
              <a:rPr lang="en-US" sz="1200" kern="1200" dirty="0" smtClean="0">
                <a:solidFill>
                  <a:schemeClr val="tx1"/>
                </a:solidFill>
                <a:effectLst/>
                <a:latin typeface="Arial" charset="0"/>
                <a:ea typeface="+mn-ea"/>
                <a:cs typeface="+mn-cs"/>
              </a:rPr>
              <a:t>- </a:t>
            </a:r>
            <a:r>
              <a:rPr lang="en-US" sz="1200" kern="1200" dirty="0" err="1" smtClean="0">
                <a:solidFill>
                  <a:schemeClr val="tx1"/>
                </a:solidFill>
                <a:effectLst/>
                <a:latin typeface="Arial" charset="0"/>
                <a:ea typeface="+mn-ea"/>
                <a:cs typeface="+mn-cs"/>
              </a:rPr>
              <a:t>gence</a:t>
            </a:r>
            <a:r>
              <a:rPr lang="en-US" sz="1200" kern="1200" dirty="0" smtClean="0">
                <a:solidFill>
                  <a:schemeClr val="tx1"/>
                </a:solidFill>
                <a:effectLst/>
                <a:latin typeface="Arial" charset="0"/>
                <a:ea typeface="+mn-ea"/>
                <a:cs typeface="+mn-cs"/>
              </a:rPr>
              <a:t> analyses, data should not include a large number of missing values. How- ever, one should keep in mind that most learning and data mining techniques are capable of minimizing in a robust way the effects of partial incompleteness in the data. </a:t>
            </a:r>
            <a:endParaRPr lang="en-US" dirty="0" smtClean="0"/>
          </a:p>
          <a:p>
            <a:r>
              <a:rPr lang="en-US" sz="1200" b="1" kern="1200" dirty="0" smtClean="0">
                <a:solidFill>
                  <a:schemeClr val="tx1"/>
                </a:solidFill>
                <a:effectLst/>
                <a:latin typeface="Arial" charset="0"/>
                <a:ea typeface="+mn-ea"/>
                <a:cs typeface="+mn-cs"/>
              </a:rPr>
              <a:t>Consistency. </a:t>
            </a:r>
            <a:r>
              <a:rPr lang="en-US" sz="1200" kern="1200" dirty="0" smtClean="0">
                <a:solidFill>
                  <a:schemeClr val="tx1"/>
                </a:solidFill>
                <a:effectLst/>
                <a:latin typeface="Arial" charset="0"/>
                <a:ea typeface="+mn-ea"/>
                <a:cs typeface="+mn-cs"/>
              </a:rPr>
              <a:t>The form and content of the data must be consistent across the different data sources after the integration procedures, with respect to currency and measurement units. </a:t>
            </a:r>
          </a:p>
          <a:p>
            <a:r>
              <a:rPr lang="en-US" sz="1200" b="1" kern="1200" dirty="0" smtClean="0">
                <a:solidFill>
                  <a:schemeClr val="tx1"/>
                </a:solidFill>
                <a:effectLst/>
                <a:latin typeface="Arial" charset="0"/>
                <a:ea typeface="+mn-ea"/>
                <a:cs typeface="+mn-cs"/>
              </a:rPr>
              <a:t>Timeliness. </a:t>
            </a:r>
            <a:r>
              <a:rPr lang="en-US" sz="1200" kern="1200" dirty="0" smtClean="0">
                <a:solidFill>
                  <a:schemeClr val="tx1"/>
                </a:solidFill>
                <a:effectLst/>
                <a:latin typeface="Arial" charset="0"/>
                <a:ea typeface="+mn-ea"/>
                <a:cs typeface="+mn-cs"/>
              </a:rPr>
              <a:t>Data must be frequently updated, based on the objectives of the analysis. It is customary to arrange an update of the data warehouse regularly on a daily or at most weekly basis.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Believability.</a:t>
            </a:r>
            <a:r>
              <a:rPr lang="en-US" sz="1200" kern="1200" dirty="0" smtClean="0">
                <a:solidFill>
                  <a:schemeClr val="tx1"/>
                </a:solidFill>
                <a:effectLst/>
                <a:latin typeface="Arial" charset="0"/>
                <a:ea typeface="+mn-ea"/>
                <a:cs typeface="+mn-cs"/>
              </a:rPr>
              <a:t> reflects how much the data are trusted by users </a:t>
            </a:r>
            <a:endParaRPr lang="en-US" sz="1200" b="1"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Non-redundancy. </a:t>
            </a:r>
            <a:r>
              <a:rPr lang="en-US" sz="1200" kern="1200" dirty="0" smtClean="0">
                <a:solidFill>
                  <a:schemeClr val="tx1"/>
                </a:solidFill>
                <a:effectLst/>
                <a:latin typeface="Arial" charset="0"/>
                <a:ea typeface="+mn-ea"/>
                <a:cs typeface="+mn-cs"/>
              </a:rPr>
              <a:t>Data repetition and redundancy should be avoided in order to prevent waste of memory and possible inconsistencies. However, data can be replicated when the </a:t>
            </a:r>
            <a:r>
              <a:rPr lang="en-US" sz="1200" kern="1200" dirty="0" err="1" smtClean="0">
                <a:solidFill>
                  <a:schemeClr val="tx1"/>
                </a:solidFill>
                <a:effectLst/>
                <a:latin typeface="Arial" charset="0"/>
                <a:ea typeface="+mn-ea"/>
                <a:cs typeface="+mn-cs"/>
              </a:rPr>
              <a:t>denormalization</a:t>
            </a:r>
            <a:r>
              <a:rPr lang="en-US" sz="1200" kern="1200" dirty="0" smtClean="0">
                <a:solidFill>
                  <a:schemeClr val="tx1"/>
                </a:solidFill>
                <a:effectLst/>
                <a:latin typeface="Arial" charset="0"/>
                <a:ea typeface="+mn-ea"/>
                <a:cs typeface="+mn-cs"/>
              </a:rPr>
              <a:t> of a data warehouse may result in reduced response times to complex queries. </a:t>
            </a:r>
            <a:endParaRPr lang="en-US" dirty="0" smtClean="0"/>
          </a:p>
          <a:p>
            <a:r>
              <a:rPr lang="en-US" sz="1200" b="1" kern="1200" dirty="0" smtClean="0">
                <a:solidFill>
                  <a:schemeClr val="tx1"/>
                </a:solidFill>
                <a:effectLst/>
                <a:latin typeface="Arial" charset="0"/>
                <a:ea typeface="+mn-ea"/>
                <a:cs typeface="+mn-cs"/>
              </a:rPr>
              <a:t>Relevance. </a:t>
            </a:r>
            <a:r>
              <a:rPr lang="en-US" sz="1200" kern="1200" dirty="0" smtClean="0">
                <a:solidFill>
                  <a:schemeClr val="tx1"/>
                </a:solidFill>
                <a:effectLst/>
                <a:latin typeface="Arial" charset="0"/>
                <a:ea typeface="+mn-ea"/>
                <a:cs typeface="+mn-cs"/>
              </a:rPr>
              <a:t>Data must be relevant to the needs of the business intelligence system in order to add real value to the analyses that will be subsequently performed. </a:t>
            </a:r>
            <a:endParaRPr lang="en-US" dirty="0" smtClean="0"/>
          </a:p>
          <a:p>
            <a:r>
              <a:rPr lang="en-US" sz="1200" b="1" kern="1200" dirty="0" smtClean="0">
                <a:solidFill>
                  <a:schemeClr val="tx1"/>
                </a:solidFill>
                <a:effectLst/>
                <a:latin typeface="Arial" charset="0"/>
                <a:ea typeface="+mn-ea"/>
                <a:cs typeface="+mn-cs"/>
              </a:rPr>
              <a:t>Interpretability. </a:t>
            </a:r>
            <a:r>
              <a:rPr lang="en-US" sz="1200" kern="1200" dirty="0" smtClean="0">
                <a:solidFill>
                  <a:schemeClr val="tx1"/>
                </a:solidFill>
                <a:effectLst/>
                <a:latin typeface="Arial" charset="0"/>
                <a:ea typeface="+mn-ea"/>
                <a:cs typeface="+mn-cs"/>
              </a:rPr>
              <a:t>The meaning of the data should be well understood and correctly interpreted by the analysts, also based on the documentation available in the metadata describing a data warehouse</a:t>
            </a:r>
          </a:p>
          <a:p>
            <a:r>
              <a:rPr lang="en-US" sz="1200" b="1" kern="1200" dirty="0" smtClean="0">
                <a:solidFill>
                  <a:schemeClr val="tx1"/>
                </a:solidFill>
                <a:effectLst/>
                <a:latin typeface="Arial" charset="0"/>
                <a:ea typeface="+mn-ea"/>
                <a:cs typeface="+mn-cs"/>
              </a:rPr>
              <a:t>Accessibility. </a:t>
            </a:r>
            <a:r>
              <a:rPr lang="en-US" sz="1200" kern="1200" dirty="0" smtClean="0">
                <a:solidFill>
                  <a:schemeClr val="tx1"/>
                </a:solidFill>
                <a:effectLst/>
                <a:latin typeface="Arial" charset="0"/>
                <a:ea typeface="+mn-ea"/>
                <a:cs typeface="+mn-cs"/>
              </a:rPr>
              <a:t>Data must be easily accessible by analysts and decision support applications. </a:t>
            </a:r>
            <a:endParaRPr lang="en-US" dirty="0" smtClean="0"/>
          </a:p>
        </p:txBody>
      </p:sp>
    </p:spTree>
    <p:extLst>
      <p:ext uri="{BB962C8B-B14F-4D97-AF65-F5344CB8AC3E}">
        <p14:creationId xmlns:p14="http://schemas.microsoft.com/office/powerpoint/2010/main" val="13652926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defTabSz="914437" eaLnBrk="0" hangingPunct="0">
              <a:defRPr sz="2400">
                <a:solidFill>
                  <a:schemeClr val="tx1"/>
                </a:solidFill>
                <a:latin typeface="Tahoma" pitchFamily="34" charset="0"/>
              </a:defRPr>
            </a:lvl1pPr>
            <a:lvl2pPr marL="729057" indent="-280406" defTabSz="914437" eaLnBrk="0" hangingPunct="0">
              <a:defRPr sz="2400">
                <a:solidFill>
                  <a:schemeClr val="tx1"/>
                </a:solidFill>
                <a:latin typeface="Tahoma" pitchFamily="34" charset="0"/>
              </a:defRPr>
            </a:lvl2pPr>
            <a:lvl3pPr marL="1121626" indent="-224325" defTabSz="914437" eaLnBrk="0" hangingPunct="0">
              <a:defRPr sz="2400">
                <a:solidFill>
                  <a:schemeClr val="tx1"/>
                </a:solidFill>
                <a:latin typeface="Tahoma" pitchFamily="34" charset="0"/>
              </a:defRPr>
            </a:lvl3pPr>
            <a:lvl4pPr marL="1570276" indent="-224325" defTabSz="914437" eaLnBrk="0" hangingPunct="0">
              <a:defRPr sz="2400">
                <a:solidFill>
                  <a:schemeClr val="tx1"/>
                </a:solidFill>
                <a:latin typeface="Tahoma" pitchFamily="34" charset="0"/>
              </a:defRPr>
            </a:lvl4pPr>
            <a:lvl5pPr marL="2018927" indent="-224325" defTabSz="914437" eaLnBrk="0" hangingPunct="0">
              <a:defRPr sz="2400">
                <a:solidFill>
                  <a:schemeClr val="tx1"/>
                </a:solidFill>
                <a:latin typeface="Tahoma" pitchFamily="34" charset="0"/>
              </a:defRPr>
            </a:lvl5pPr>
            <a:lvl6pPr marL="2467577" indent="-224325" defTabSz="914437" eaLnBrk="0" fontAlgn="base" hangingPunct="0">
              <a:spcBef>
                <a:spcPct val="0"/>
              </a:spcBef>
              <a:spcAft>
                <a:spcPct val="0"/>
              </a:spcAft>
              <a:defRPr sz="2400">
                <a:solidFill>
                  <a:schemeClr val="tx1"/>
                </a:solidFill>
                <a:latin typeface="Tahoma" pitchFamily="34" charset="0"/>
              </a:defRPr>
            </a:lvl6pPr>
            <a:lvl7pPr marL="2916227" indent="-224325" defTabSz="914437" eaLnBrk="0" fontAlgn="base" hangingPunct="0">
              <a:spcBef>
                <a:spcPct val="0"/>
              </a:spcBef>
              <a:spcAft>
                <a:spcPct val="0"/>
              </a:spcAft>
              <a:defRPr sz="2400">
                <a:solidFill>
                  <a:schemeClr val="tx1"/>
                </a:solidFill>
                <a:latin typeface="Tahoma" pitchFamily="34" charset="0"/>
              </a:defRPr>
            </a:lvl7pPr>
            <a:lvl8pPr marL="3364878" indent="-224325" defTabSz="914437" eaLnBrk="0" fontAlgn="base" hangingPunct="0">
              <a:spcBef>
                <a:spcPct val="0"/>
              </a:spcBef>
              <a:spcAft>
                <a:spcPct val="0"/>
              </a:spcAft>
              <a:defRPr sz="2400">
                <a:solidFill>
                  <a:schemeClr val="tx1"/>
                </a:solidFill>
                <a:latin typeface="Tahoma" pitchFamily="34" charset="0"/>
              </a:defRPr>
            </a:lvl8pPr>
            <a:lvl9pPr marL="3813528" indent="-224325" defTabSz="914437" eaLnBrk="0" fontAlgn="base" hangingPunct="0">
              <a:spcBef>
                <a:spcPct val="0"/>
              </a:spcBef>
              <a:spcAft>
                <a:spcPct val="0"/>
              </a:spcAft>
              <a:defRPr sz="2400">
                <a:solidFill>
                  <a:schemeClr val="tx1"/>
                </a:solidFill>
                <a:latin typeface="Tahoma" pitchFamily="34" charset="0"/>
              </a:defRPr>
            </a:lvl9pPr>
          </a:lstStyle>
          <a:p>
            <a:fld id="{E1B120B4-38D7-4274-9E77-0D71BE2411C1}" type="slidenum">
              <a:rPr lang="en-US" sz="1200">
                <a:latin typeface="Times New Roman" pitchFamily="18" charset="0"/>
              </a:rPr>
              <a:pPr/>
              <a:t>38</a:t>
            </a:fld>
            <a:endParaRPr lang="en-US" sz="1200">
              <a:latin typeface="Times New Roman" pitchFamily="18" charset="0"/>
            </a:endParaRPr>
          </a:p>
        </p:txBody>
      </p:sp>
    </p:spTree>
    <p:extLst>
      <p:ext uri="{BB962C8B-B14F-4D97-AF65-F5344CB8AC3E}">
        <p14:creationId xmlns:p14="http://schemas.microsoft.com/office/powerpoint/2010/main" val="4192375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solidFill>
                  <a:srgbClr val="FF0000"/>
                </a:solidFill>
              </a:rPr>
              <a:t>Demo in </a:t>
            </a:r>
            <a:r>
              <a:rPr lang="en-US" b="1" dirty="0" err="1" smtClean="0">
                <a:solidFill>
                  <a:srgbClr val="FF0000"/>
                </a:solidFill>
              </a:rPr>
              <a:t>RapidMiner</a:t>
            </a:r>
            <a:endParaRPr lang="en-US" b="1"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43</a:t>
            </a:fld>
            <a:endParaRPr lang="en-US"/>
          </a:p>
        </p:txBody>
      </p:sp>
    </p:spTree>
    <p:extLst>
      <p:ext uri="{BB962C8B-B14F-4D97-AF65-F5344CB8AC3E}">
        <p14:creationId xmlns:p14="http://schemas.microsoft.com/office/powerpoint/2010/main" val="3588195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EF049432-DA7C-B642-8A59-F3D58D2C7D37}" type="slidenum">
              <a:rPr lang="en-US" sz="1200"/>
              <a:pPr eaLnBrk="1" hangingPunct="1"/>
              <a:t>44</a:t>
            </a:fld>
            <a:endParaRPr lang="en-US" sz="1200" dirty="0"/>
          </a:p>
        </p:txBody>
      </p:sp>
    </p:spTree>
    <p:extLst>
      <p:ext uri="{BB962C8B-B14F-4D97-AF65-F5344CB8AC3E}">
        <p14:creationId xmlns:p14="http://schemas.microsoft.com/office/powerpoint/2010/main" val="12733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Not always error, driving license number for example. It should be </a:t>
            </a:r>
            <a:r>
              <a:rPr lang="en-US" dirty="0" err="1" smtClean="0"/>
              <a:t>n.a</a:t>
            </a:r>
            <a:r>
              <a:rPr lang="en-US" dirty="0" smtClean="0"/>
              <a:t>. but</a:t>
            </a:r>
            <a:r>
              <a:rPr lang="en-US" baseline="0" dirty="0" smtClean="0"/>
              <a:t> customer filled it with blank</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11</a:t>
            </a:fld>
            <a:endParaRPr lang="en-US"/>
          </a:p>
        </p:txBody>
      </p:sp>
    </p:spTree>
    <p:extLst>
      <p:ext uri="{BB962C8B-B14F-4D97-AF65-F5344CB8AC3E}">
        <p14:creationId xmlns:p14="http://schemas.microsoft.com/office/powerpoint/2010/main" val="2089890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dirty="0" smtClean="0">
                <a:solidFill>
                  <a:schemeClr val="tx1"/>
                </a:solidFill>
                <a:effectLst/>
                <a:latin typeface="Arial" charset="0"/>
                <a:ea typeface="+mn-ea"/>
                <a:cs typeface="+mn-cs"/>
              </a:rPr>
              <a:t>*) For example, using the other customer attributes in your data set, you may construct a decision tree to predict the missing values for </a:t>
            </a:r>
            <a:r>
              <a:rPr lang="en-US" sz="1200" b="0" i="1" kern="1200" dirty="0" smtClean="0">
                <a:solidFill>
                  <a:schemeClr val="tx1"/>
                </a:solidFill>
                <a:effectLst/>
                <a:latin typeface="Arial" charset="0"/>
                <a:ea typeface="+mn-ea"/>
                <a:cs typeface="+mn-cs"/>
              </a:rPr>
              <a:t>income </a:t>
            </a:r>
            <a:endParaRPr lang="en-US" sz="1200" b="0" kern="1200" dirty="0" smtClean="0">
              <a:solidFill>
                <a:schemeClr val="tx1"/>
              </a:solidFill>
              <a:effectLst/>
              <a:latin typeface="Arial" charset="0"/>
              <a:ea typeface="+mn-ea"/>
              <a:cs typeface="+mn-cs"/>
            </a:endParaRPr>
          </a:p>
          <a:p>
            <a:endParaRPr lang="en-US" b="0"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12</a:t>
            </a:fld>
            <a:endParaRPr lang="en-US"/>
          </a:p>
        </p:txBody>
      </p:sp>
    </p:spTree>
    <p:extLst>
      <p:ext uri="{BB962C8B-B14F-4D97-AF65-F5344CB8AC3E}">
        <p14:creationId xmlns:p14="http://schemas.microsoft.com/office/powerpoint/2010/main" val="2971961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aseline="0" dirty="0" smtClean="0"/>
              <a:t> Limited buffer size for example</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13</a:t>
            </a:fld>
            <a:endParaRPr lang="en-US"/>
          </a:p>
        </p:txBody>
      </p:sp>
    </p:spTree>
    <p:extLst>
      <p:ext uri="{BB962C8B-B14F-4D97-AF65-F5344CB8AC3E}">
        <p14:creationId xmlns:p14="http://schemas.microsoft.com/office/powerpoint/2010/main" val="628044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Y1’ replaces Y1</a:t>
            </a:r>
            <a:r>
              <a:rPr lang="en-US" baseline="0" dirty="0" smtClean="0"/>
              <a:t>, this technique makes data smoother</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17</a:t>
            </a:fld>
            <a:endParaRPr lang="en-US"/>
          </a:p>
        </p:txBody>
      </p:sp>
    </p:spTree>
    <p:extLst>
      <p:ext uri="{BB962C8B-B14F-4D97-AF65-F5344CB8AC3E}">
        <p14:creationId xmlns:p14="http://schemas.microsoft.com/office/powerpoint/2010/main" val="217410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Arial" charset="0"/>
                <a:ea typeface="+mn-ea"/>
                <a:cs typeface="+mn-cs"/>
              </a:rPr>
              <a:t>Contoh</a:t>
            </a:r>
            <a:r>
              <a:rPr lang="en-US" sz="1200" b="1" kern="1200" dirty="0" smtClean="0">
                <a:solidFill>
                  <a:schemeClr val="tx1"/>
                </a:solidFill>
                <a:effectLst/>
                <a:latin typeface="Arial" charset="0"/>
                <a:ea typeface="+mn-ea"/>
                <a:cs typeface="+mn-cs"/>
              </a:rPr>
              <a:t> tools</a:t>
            </a:r>
          </a:p>
          <a:p>
            <a:endParaRPr lang="en-US" sz="1200" b="1"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Field overloading </a:t>
            </a:r>
            <a:r>
              <a:rPr lang="en-US" sz="1200" b="0" kern="1200" dirty="0" smtClean="0">
                <a:solidFill>
                  <a:schemeClr val="tx1"/>
                </a:solidFill>
                <a:effectLst/>
                <a:latin typeface="Arial" charset="0"/>
                <a:ea typeface="+mn-ea"/>
                <a:cs typeface="+mn-cs"/>
              </a:rPr>
              <a:t>happens</a:t>
            </a:r>
            <a:r>
              <a:rPr lang="en-US" sz="1200" kern="1200" dirty="0" smtClean="0">
                <a:solidFill>
                  <a:schemeClr val="tx1"/>
                </a:solidFill>
                <a:effectLst/>
                <a:latin typeface="Arial" charset="0"/>
                <a:ea typeface="+mn-ea"/>
                <a:cs typeface="+mn-cs"/>
              </a:rPr>
              <a:t> when developers squeeze new attribute definitions into unused (bit) portions of already defined attributes (e.g., using an unused bit of an attribute whose value range uses only, say, 31 out of 32 bits)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consecutive rule </a:t>
            </a:r>
            <a:r>
              <a:rPr lang="en-US" sz="1200" kern="1200" dirty="0" smtClean="0">
                <a:solidFill>
                  <a:schemeClr val="tx1"/>
                </a:solidFill>
                <a:effectLst/>
                <a:latin typeface="Arial" charset="0"/>
                <a:ea typeface="+mn-ea"/>
                <a:cs typeface="+mn-cs"/>
              </a:rPr>
              <a:t>says that there can be no missing values between the lowest and highest values for the attribute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 </a:t>
            </a:r>
            <a:r>
              <a:rPr lang="en-US" sz="1200" b="1" kern="1200" dirty="0" smtClean="0">
                <a:solidFill>
                  <a:schemeClr val="tx1"/>
                </a:solidFill>
                <a:effectLst/>
                <a:latin typeface="Arial" charset="0"/>
                <a:ea typeface="+mn-ea"/>
                <a:cs typeface="+mn-cs"/>
              </a:rPr>
              <a:t>Data migration tools </a:t>
            </a:r>
            <a:r>
              <a:rPr lang="en-US" sz="1200" kern="1200" dirty="0" smtClean="0">
                <a:solidFill>
                  <a:schemeClr val="tx1"/>
                </a:solidFill>
                <a:effectLst/>
                <a:latin typeface="Arial" charset="0"/>
                <a:ea typeface="+mn-ea"/>
                <a:cs typeface="+mn-cs"/>
              </a:rPr>
              <a:t>allow simple transformations to be specified, such as to replace the string </a:t>
            </a:r>
            <a:r>
              <a:rPr lang="en-US" sz="1200" i="1" kern="1200" dirty="0" smtClean="0">
                <a:solidFill>
                  <a:schemeClr val="tx1"/>
                </a:solidFill>
                <a:effectLst/>
                <a:latin typeface="Arial" charset="0"/>
                <a:ea typeface="+mn-ea"/>
                <a:cs typeface="+mn-cs"/>
              </a:rPr>
              <a:t>“gender” </a:t>
            </a:r>
            <a:r>
              <a:rPr lang="en-US" sz="1200" kern="1200" dirty="0" smtClean="0">
                <a:solidFill>
                  <a:schemeClr val="tx1"/>
                </a:solidFill>
                <a:effectLst/>
                <a:latin typeface="Arial" charset="0"/>
                <a:ea typeface="+mn-ea"/>
                <a:cs typeface="+mn-cs"/>
              </a:rPr>
              <a:t>by </a:t>
            </a:r>
            <a:r>
              <a:rPr lang="en-US" sz="1200" i="1" kern="1200" dirty="0" smtClean="0">
                <a:solidFill>
                  <a:schemeClr val="tx1"/>
                </a:solidFill>
                <a:effectLst/>
                <a:latin typeface="Arial" charset="0"/>
                <a:ea typeface="+mn-ea"/>
                <a:cs typeface="+mn-cs"/>
              </a:rPr>
              <a:t>“sex”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a:t>
            </a:r>
            <a:r>
              <a:rPr lang="en-US" sz="1200" kern="1200" dirty="0" smtClean="0">
                <a:solidFill>
                  <a:schemeClr val="tx1"/>
                </a:solidFill>
                <a:effectLst/>
                <a:latin typeface="Arial" charset="0"/>
                <a:ea typeface="+mn-ea"/>
                <a:cs typeface="+mn-cs"/>
              </a:rPr>
              <a:t>Only after the transformation is complete can the user go back and check that no new anomalies have been created by mistake. Typically, numerous iterations are required before the user is satisfied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19</a:t>
            </a:fld>
            <a:endParaRPr lang="en-US"/>
          </a:p>
        </p:txBody>
      </p:sp>
    </p:spTree>
    <p:extLst>
      <p:ext uri="{BB962C8B-B14F-4D97-AF65-F5344CB8AC3E}">
        <p14:creationId xmlns:p14="http://schemas.microsoft.com/office/powerpoint/2010/main" val="2359603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solidFill>
                  <a:srgbClr val="FF0000"/>
                </a:solidFill>
              </a:rPr>
              <a:t>Demo in </a:t>
            </a:r>
            <a:r>
              <a:rPr lang="en-US" b="1" dirty="0" err="1" smtClean="0">
                <a:solidFill>
                  <a:srgbClr val="FF0000"/>
                </a:solidFill>
              </a:rPr>
              <a:t>RapidMiner</a:t>
            </a:r>
            <a:endParaRPr lang="en-US" b="1"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20</a:t>
            </a:fld>
            <a:endParaRPr lang="en-US"/>
          </a:p>
        </p:txBody>
      </p:sp>
    </p:spTree>
    <p:extLst>
      <p:ext uri="{BB962C8B-B14F-4D97-AF65-F5344CB8AC3E}">
        <p14:creationId xmlns:p14="http://schemas.microsoft.com/office/powerpoint/2010/main" val="3078836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 Examples of metadata for each attribute include the name, meaning, data type, and range of values permitted for the attribute, and null rules for handling blank, zero, or null values </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21</a:t>
            </a:fld>
            <a:endParaRPr lang="en-US"/>
          </a:p>
        </p:txBody>
      </p:sp>
    </p:spTree>
    <p:extLst>
      <p:ext uri="{BB962C8B-B14F-4D97-AF65-F5344CB8AC3E}">
        <p14:creationId xmlns:p14="http://schemas.microsoft.com/office/powerpoint/2010/main" val="2626332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1828800" y="2339975"/>
            <a:ext cx="7162800" cy="1470025"/>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Data Preprocessing</a:t>
            </a:r>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24854800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251472351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11138778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44073324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302623664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324700804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39327897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61760072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346968640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15373343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3FAF9C-62FE-4BB8-9DA1-4EB021731F42}" type="datetimeFigureOut">
              <a:rPr lang="en-US"/>
              <a:pPr>
                <a:defRPr/>
              </a:pPr>
              <a:t>9/5/2017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7BFF8-5936-4404-8FEF-F55E46719DA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120303986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120550743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973594267"/>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81000"/>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2388800836"/>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Data Preprocessing</a:t>
            </a:r>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313533141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112495164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215791500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544558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415095870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2306592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368609954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172256394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19792449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30688205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245371200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932310628"/>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517979207"/>
      </p:ext>
    </p:extLst>
  </p:cSld>
  <p:clrMapOvr>
    <a:masterClrMapping/>
  </p:clrMapOvr>
  <p:transition>
    <p:zo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81000"/>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479644860"/>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txBox="1">
            <a:spLocks/>
          </p:cNvSpPr>
          <p:nvPr userDrawn="1"/>
        </p:nvSpPr>
        <p:spPr>
          <a:xfrm>
            <a:off x="3505200" y="914400"/>
            <a:ext cx="5638800" cy="1143000"/>
          </a:xfrm>
          <a:prstGeom prst="rect">
            <a:avLst/>
          </a:prstGeom>
        </p:spPr>
        <p:txBody>
          <a:bodyPr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a:pPr>
                <a:defRPr/>
              </a:pPr>
              <a:t>9/5/2017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BF49EA-4290-4060-8DA9-F57851A0284C}" type="datetimeFigureOut">
              <a:rPr lang="en-US"/>
              <a:pPr>
                <a:defRPr/>
              </a:pPr>
              <a:t>9/5/2017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A9F8C-95D0-49B1-A2C2-DB451D7989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userDrawn="1"/>
        </p:nvSpPr>
        <p:spPr>
          <a:xfrm>
            <a:off x="1828800" y="3886200"/>
            <a:ext cx="7162800" cy="1752600"/>
          </a:xfrm>
          <a:prstGeom prst="rect">
            <a:avLst/>
          </a:prstGeom>
        </p:spPr>
        <p:txBody>
          <a:bodyPr>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a:pPr>
                <a:defRPr/>
              </a:pPr>
              <a:t>9/5/2017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6896185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080076241"/>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30880088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image" Target="../media/image5.png"/><Relationship Id="rId2" Type="http://schemas.openxmlformats.org/officeDocument/2006/relationships/slideLayout" Target="../slideLayouts/slideLayout11.xml"/><Relationship Id="rId16" Type="http://schemas.openxmlformats.org/officeDocument/2006/relationships/image" Target="../media/image4.jpeg"/><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theme" Target="../theme/theme2.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image" Target="../media/image5.png"/><Relationship Id="rId2" Type="http://schemas.openxmlformats.org/officeDocument/2006/relationships/slideLayout" Target="../slideLayouts/slideLayout25.xml"/><Relationship Id="rId16" Type="http://schemas.openxmlformats.org/officeDocument/2006/relationships/image" Target="../media/image4.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3.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userDrawn="1"/>
        </p:nvPicPr>
        <p:blipFill>
          <a:blip r:embed="rId11"/>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3352800" y="7620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Text Placeholder 2"/>
          <p:cNvSpPr>
            <a:spLocks noGrp="1"/>
          </p:cNvSpPr>
          <p:nvPr>
            <p:ph type="body" idx="1"/>
          </p:nvPr>
        </p:nvSpPr>
        <p:spPr bwMode="auto">
          <a:xfrm>
            <a:off x="990600" y="19812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EBBD91B-FA19-4D97-9EF0-58A6FE8EB39A}" type="datetimeFigureOut">
              <a:rPr lang="en-US"/>
              <a:pPr>
                <a:defRPr/>
              </a:pPr>
              <a:t>9/5/2017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C193E2-B8B7-45A9-B2FD-3CB479CDF6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0" r:id="rId2"/>
    <p:sldLayoutId id="2147483703" r:id="rId3"/>
    <p:sldLayoutId id="2147483704" r:id="rId4"/>
    <p:sldLayoutId id="2147483701" r:id="rId5"/>
    <p:sldLayoutId id="2147483705" r:id="rId6"/>
    <p:sldLayoutId id="2147483706" r:id="rId7"/>
    <p:sldLayoutId id="2147483707" r:id="rId8"/>
    <p:sldLayoutId id="2147483708" r:id="rId9"/>
  </p:sldLayoutIdLst>
  <p:txStyles>
    <p:title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50"/>
            <a:ext cx="36718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Data Preprocessing</a:t>
            </a:r>
          </a:p>
        </p:txBody>
      </p:sp>
      <p:sp>
        <p:nvSpPr>
          <p:cNvPr id="112646" name="Rectangle 6"/>
          <p:cNvSpPr>
            <a:spLocks noGrp="1" noChangeArrowheads="1"/>
          </p:cNvSpPr>
          <p:nvPr>
            <p:ph type="sldNum" sz="quarter" idx="4"/>
          </p:nvPr>
        </p:nvSpPr>
        <p:spPr bwMode="auto">
          <a:xfrm>
            <a:off x="6553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0"/>
            <a:ext cx="9144000" cy="1044575"/>
          </a:xfrm>
          <a:prstGeom prst="rect">
            <a:avLst/>
          </a:prstGeom>
          <a:noFill/>
          <a:ln w="9525">
            <a:noFill/>
            <a:miter lim="800000"/>
            <a:headEnd/>
            <a:tailEnd/>
          </a:ln>
        </p:spPr>
      </p:pic>
    </p:spTree>
    <p:extLst>
      <p:ext uri="{BB962C8B-B14F-4D97-AF65-F5344CB8AC3E}">
        <p14:creationId xmlns:p14="http://schemas.microsoft.com/office/powerpoint/2010/main" val="178048645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50"/>
            <a:ext cx="36718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Data Preprocessing</a:t>
            </a:r>
          </a:p>
        </p:txBody>
      </p:sp>
      <p:sp>
        <p:nvSpPr>
          <p:cNvPr id="112646" name="Rectangle 6"/>
          <p:cNvSpPr>
            <a:spLocks noGrp="1" noChangeArrowheads="1"/>
          </p:cNvSpPr>
          <p:nvPr>
            <p:ph type="sldNum" sz="quarter" idx="4"/>
          </p:nvPr>
        </p:nvSpPr>
        <p:spPr bwMode="auto">
          <a:xfrm>
            <a:off x="6553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0"/>
            <a:ext cx="9144000" cy="1044575"/>
          </a:xfrm>
          <a:prstGeom prst="rect">
            <a:avLst/>
          </a:prstGeom>
          <a:noFill/>
          <a:ln w="9525">
            <a:noFill/>
            <a:miter lim="800000"/>
            <a:headEnd/>
            <a:tailEnd/>
          </a:ln>
        </p:spPr>
      </p:pic>
    </p:spTree>
    <p:extLst>
      <p:ext uri="{BB962C8B-B14F-4D97-AF65-F5344CB8AC3E}">
        <p14:creationId xmlns:p14="http://schemas.microsoft.com/office/powerpoint/2010/main" val="78568048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arget="../media/image11.jpeg" Type="http://schemas.openxmlformats.org/officeDocument/2006/relationships/image"/><Relationship Id="rId1" Target="../slideLayouts/slideLayout7.xml" Type="http://schemas.openxmlformats.org/officeDocument/2006/relationships/slideLayout"/></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4.wmf"/><Relationship Id="rId5" Type="http://schemas.openxmlformats.org/officeDocument/2006/relationships/oleObject" Target="../embeddings/oleObject2.bin"/><Relationship Id="rId4" Type="http://schemas.openxmlformats.org/officeDocument/2006/relationships/image" Target="../media/image13.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6.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vmlDrawing" Target="../drawings/vmlDrawing3.vml"/><Relationship Id="rId5" Type="http://schemas.openxmlformats.org/officeDocument/2006/relationships/image" Target="../media/image17.w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22.wmf"/><Relationship Id="rId3" Type="http://schemas.openxmlformats.org/officeDocument/2006/relationships/notesSlide" Target="../notesSlides/notesSlide13.xml"/><Relationship Id="rId7" Type="http://schemas.openxmlformats.org/officeDocument/2006/relationships/image" Target="../media/image19.wmf"/><Relationship Id="rId12" Type="http://schemas.openxmlformats.org/officeDocument/2006/relationships/oleObject" Target="../embeddings/oleObject10.bin"/><Relationship Id="rId2" Type="http://schemas.openxmlformats.org/officeDocument/2006/relationships/slideLayout" Target="../slideLayouts/slideLayout8.xml"/><Relationship Id="rId1" Type="http://schemas.openxmlformats.org/officeDocument/2006/relationships/vmlDrawing" Target="../drawings/vmlDrawing4.vml"/><Relationship Id="rId6" Type="http://schemas.openxmlformats.org/officeDocument/2006/relationships/oleObject" Target="../embeddings/oleObject7.bin"/><Relationship Id="rId11" Type="http://schemas.openxmlformats.org/officeDocument/2006/relationships/image" Target="../media/image21.wmf"/><Relationship Id="rId5" Type="http://schemas.openxmlformats.org/officeDocument/2006/relationships/image" Target="../media/image18.wmf"/><Relationship Id="rId15" Type="http://schemas.openxmlformats.org/officeDocument/2006/relationships/image" Target="../media/image23.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20.wmf"/><Relationship Id="rId14" Type="http://schemas.openxmlformats.org/officeDocument/2006/relationships/oleObject" Target="../embeddings/oleObject11.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arget="../media/image24.jpeg" Type="http://schemas.openxmlformats.org/officeDocument/2006/relationships/image"/><Relationship Id="rId2" Target="../notesSlides/notesSlide15.xml" Type="http://schemas.openxmlformats.org/officeDocument/2006/relationships/notesSlide"/><Relationship Id="rId1" Target="../slideLayouts/slideLayout2.xml" Type="http://schemas.openxmlformats.org/officeDocument/2006/relationships/slideLayout"/></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arget="../media/image26.jpeg" Type="http://schemas.openxmlformats.org/officeDocument/2006/relationships/image"/><Relationship Id="rId2" Target="../media/image25.jpeg" Type="http://schemas.openxmlformats.org/officeDocument/2006/relationships/image"/><Relationship Id="rId1" Target="../slideLayouts/slideLayout9.xml" Type="http://schemas.openxmlformats.org/officeDocument/2006/relationships/slideLayout"/></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arget="../media/image8.jpeg" Type="http://schemas.openxmlformats.org/officeDocument/2006/relationships/image"/><Relationship Id="rId2" Target="../media/image7.jpeg" Type="http://schemas.openxmlformats.org/officeDocument/2006/relationships/image"/><Relationship Id="rId1" Target="../slideLayouts/slideLayout7.xml" Type="http://schemas.openxmlformats.org/officeDocument/2006/relationships/slideLayout"/><Relationship Id="rId5" Target="../media/image10.jpeg" Type="http://schemas.openxmlformats.org/officeDocument/2006/relationships/image"/><Relationship Id="rId4" Target="../media/image9.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sz="2400" dirty="0" smtClean="0"/>
              <a:t>Knowledge </a:t>
            </a:r>
            <a:r>
              <a:rPr lang="en-AU" sz="2400" dirty="0"/>
              <a:t>Data Discovery</a:t>
            </a:r>
            <a:r>
              <a:rPr lang="en-US" dirty="0" smtClean="0"/>
              <a:t/>
            </a:r>
            <a:br>
              <a:rPr lang="en-US" dirty="0" smtClean="0"/>
            </a:br>
            <a:r>
              <a:rPr lang="en-US" dirty="0" smtClean="0"/>
              <a:t>TOPIC 4 - </a:t>
            </a:r>
            <a:r>
              <a:rPr lang="en-US" dirty="0"/>
              <a:t>Data Preprocessing</a:t>
            </a:r>
          </a:p>
        </p:txBody>
      </p:sp>
      <p:sp>
        <p:nvSpPr>
          <p:cNvPr id="3" name="Subtitle 2"/>
          <p:cNvSpPr>
            <a:spLocks noGrp="1"/>
          </p:cNvSpPr>
          <p:nvPr>
            <p:ph type="subTitle" idx="1"/>
          </p:nvPr>
        </p:nvSpPr>
        <p:spPr>
          <a:xfrm>
            <a:off x="1828800" y="4684689"/>
            <a:ext cx="7162800" cy="1059287"/>
          </a:xfrm>
        </p:spPr>
        <p:txBody>
          <a:bodyPr/>
          <a:lstStyle/>
          <a:p>
            <a:r>
              <a:rPr lang="en-US" sz="2800" dirty="0" err="1" smtClean="0"/>
              <a:t>Antoni</a:t>
            </a:r>
            <a:r>
              <a:rPr lang="en-US" sz="2800" dirty="0" smtClean="0"/>
              <a:t> </a:t>
            </a:r>
            <a:r>
              <a:rPr lang="en-US" sz="2800" dirty="0" err="1" smtClean="0"/>
              <a:t>Wibowo</a:t>
            </a:r>
            <a:endParaRPr lang="en-US" sz="2800" dirty="0"/>
          </a:p>
        </p:txBody>
      </p:sp>
    </p:spTree>
    <p:extLst>
      <p:ext uri="{BB962C8B-B14F-4D97-AF65-F5344CB8AC3E}">
        <p14:creationId xmlns:p14="http://schemas.microsoft.com/office/powerpoint/2010/main" val="330068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noFill/>
        </p:spPr>
        <p:txBody>
          <a:bodyPr lIns="92075" tIns="46038" rIns="92075" bIns="46038" anchor="ctr"/>
          <a:lstStyle/>
          <a:p>
            <a:pPr eaLnBrk="1" hangingPunct="1"/>
            <a:r>
              <a:rPr lang="en-US" dirty="0" smtClean="0"/>
              <a:t>Data Cleaning</a:t>
            </a:r>
          </a:p>
        </p:txBody>
      </p:sp>
      <p:sp>
        <p:nvSpPr>
          <p:cNvPr id="29702" name="Rectangle 3"/>
          <p:cNvSpPr>
            <a:spLocks noGrp="1" noChangeArrowheads="1"/>
          </p:cNvSpPr>
          <p:nvPr>
            <p:ph idx="1"/>
          </p:nvPr>
        </p:nvSpPr>
        <p:spPr>
          <a:xfrm>
            <a:off x="990600" y="2122867"/>
            <a:ext cx="8001000" cy="4267200"/>
          </a:xfrm>
          <a:noFill/>
        </p:spPr>
        <p:txBody>
          <a:bodyPr lIns="92075" tIns="46038" rIns="92075" bIns="46038"/>
          <a:lstStyle/>
          <a:p>
            <a:pPr eaLnBrk="1" hangingPunct="1"/>
            <a:r>
              <a:rPr lang="en-US" sz="2000" dirty="0" smtClean="0">
                <a:solidFill>
                  <a:schemeClr val="accent1">
                    <a:lumMod val="50000"/>
                  </a:schemeClr>
                </a:solidFill>
              </a:rPr>
              <a:t>Importance</a:t>
            </a:r>
          </a:p>
          <a:p>
            <a:pPr lvl="1" eaLnBrk="1" hangingPunct="1"/>
            <a:r>
              <a:rPr lang="en-US" sz="1800" dirty="0" smtClean="0"/>
              <a:t>“Data cleaning is one of the three biggest problems in data warehousing”—Ralph Kimball</a:t>
            </a:r>
          </a:p>
          <a:p>
            <a:pPr lvl="1" eaLnBrk="1" hangingPunct="1"/>
            <a:r>
              <a:rPr lang="en-US" sz="1800" dirty="0" smtClean="0"/>
              <a:t>“Data cleaning is the number one problem in data warehousing”—DCI survey</a:t>
            </a:r>
          </a:p>
          <a:p>
            <a:pPr eaLnBrk="1" hangingPunct="1"/>
            <a:r>
              <a:rPr lang="en-US" sz="2000" dirty="0" smtClean="0">
                <a:solidFill>
                  <a:schemeClr val="accent1">
                    <a:lumMod val="50000"/>
                  </a:schemeClr>
                </a:solidFill>
              </a:rPr>
              <a:t>Data cleaning tasks</a:t>
            </a:r>
          </a:p>
          <a:p>
            <a:pPr lvl="1" eaLnBrk="1" hangingPunct="1"/>
            <a:r>
              <a:rPr lang="en-US" sz="1800" dirty="0" smtClean="0"/>
              <a:t>Fill in missing values</a:t>
            </a:r>
          </a:p>
          <a:p>
            <a:pPr lvl="1" eaLnBrk="1" hangingPunct="1"/>
            <a:r>
              <a:rPr lang="en-US" sz="1800" dirty="0" smtClean="0"/>
              <a:t>Identify outliers and smooth out noisy data </a:t>
            </a:r>
          </a:p>
          <a:p>
            <a:pPr lvl="1" eaLnBrk="1" hangingPunct="1"/>
            <a:r>
              <a:rPr lang="en-US" sz="1800" dirty="0" smtClean="0"/>
              <a:t>Correct inconsistent data</a:t>
            </a:r>
          </a:p>
          <a:p>
            <a:pPr lvl="1" eaLnBrk="1" hangingPunct="1"/>
            <a:r>
              <a:rPr lang="en-US" sz="1800" dirty="0" smtClean="0"/>
              <a:t>Resolve redundancy caused by data integration</a:t>
            </a:r>
          </a:p>
        </p:txBody>
      </p:sp>
      <p:sp>
        <p:nvSpPr>
          <p:cNvPr id="29698"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8F012A5F-7D7C-4AD3-9F2E-CC057C591A2C}" type="datetime4">
              <a:rPr lang="en-US" sz="1200"/>
              <a:pPr eaLnBrk="1" hangingPunct="1"/>
              <a:t>September 5, 2017</a:t>
            </a:fld>
            <a:endParaRPr lang="en-US" sz="1200"/>
          </a:p>
        </p:txBody>
      </p:sp>
      <p:sp>
        <p:nvSpPr>
          <p:cNvPr id="29699"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29700"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C958D1E-CB04-46A1-9893-97FFE6279764}" type="slidenum">
              <a:rPr lang="en-US" sz="1200"/>
              <a:pPr eaLnBrk="1" hangingPunct="1"/>
              <a:t>10</a:t>
            </a:fld>
            <a:endParaRPr lang="en-US" sz="1200"/>
          </a:p>
        </p:txBody>
      </p:sp>
    </p:spTree>
    <p:extLst>
      <p:ext uri="{BB962C8B-B14F-4D97-AF65-F5344CB8AC3E}">
        <p14:creationId xmlns:p14="http://schemas.microsoft.com/office/powerpoint/2010/main" val="2999861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p:txBody>
          <a:bodyPr/>
          <a:lstStyle/>
          <a:p>
            <a:pPr eaLnBrk="1" hangingPunct="1"/>
            <a:r>
              <a:rPr lang="en-US" dirty="0" smtClean="0"/>
              <a:t>Missing Data</a:t>
            </a:r>
          </a:p>
        </p:txBody>
      </p:sp>
      <p:sp>
        <p:nvSpPr>
          <p:cNvPr id="30726" name="Rectangle 3"/>
          <p:cNvSpPr>
            <a:spLocks noGrp="1" noChangeArrowheads="1"/>
          </p:cNvSpPr>
          <p:nvPr>
            <p:ph idx="1"/>
          </p:nvPr>
        </p:nvSpPr>
        <p:spPr>
          <a:xfrm>
            <a:off x="990600" y="2251656"/>
            <a:ext cx="8001000" cy="4267200"/>
          </a:xfrm>
        </p:spPr>
        <p:txBody>
          <a:bodyPr/>
          <a:lstStyle/>
          <a:p>
            <a:pPr eaLnBrk="1" hangingPunct="1">
              <a:lnSpc>
                <a:spcPct val="120000"/>
              </a:lnSpc>
            </a:pPr>
            <a:r>
              <a:rPr lang="en-US" sz="2000" dirty="0" smtClean="0">
                <a:solidFill>
                  <a:schemeClr val="accent1">
                    <a:lumMod val="50000"/>
                  </a:schemeClr>
                </a:solidFill>
              </a:rPr>
              <a:t>Data is not always available</a:t>
            </a:r>
          </a:p>
          <a:p>
            <a:pPr lvl="1" eaLnBrk="1" hangingPunct="1">
              <a:lnSpc>
                <a:spcPct val="120000"/>
              </a:lnSpc>
            </a:pPr>
            <a:r>
              <a:rPr lang="en-US" sz="1800" dirty="0" smtClean="0"/>
              <a:t>E.g., many tuples have no recorded value for several attributes, such as customer income in sales data</a:t>
            </a:r>
          </a:p>
          <a:p>
            <a:pPr eaLnBrk="1" hangingPunct="1">
              <a:lnSpc>
                <a:spcPct val="120000"/>
              </a:lnSpc>
            </a:pPr>
            <a:r>
              <a:rPr lang="en-US" sz="2000" dirty="0" smtClean="0">
                <a:solidFill>
                  <a:schemeClr val="accent1">
                    <a:lumMod val="50000"/>
                  </a:schemeClr>
                </a:solidFill>
              </a:rPr>
              <a:t>Missing data may be due to </a:t>
            </a:r>
          </a:p>
          <a:p>
            <a:pPr lvl="1" eaLnBrk="1" hangingPunct="1">
              <a:lnSpc>
                <a:spcPct val="120000"/>
              </a:lnSpc>
            </a:pPr>
            <a:r>
              <a:rPr lang="en-US" sz="1800" dirty="0" smtClean="0"/>
              <a:t>Equipment malfunction</a:t>
            </a:r>
          </a:p>
          <a:p>
            <a:pPr lvl="1" eaLnBrk="1" hangingPunct="1">
              <a:lnSpc>
                <a:spcPct val="120000"/>
              </a:lnSpc>
            </a:pPr>
            <a:r>
              <a:rPr lang="en-US" sz="1800" dirty="0" smtClean="0"/>
              <a:t>Inconsistent with other recorded data and thus deleted</a:t>
            </a:r>
          </a:p>
          <a:p>
            <a:pPr lvl="1" eaLnBrk="1" hangingPunct="1">
              <a:lnSpc>
                <a:spcPct val="120000"/>
              </a:lnSpc>
            </a:pPr>
            <a:r>
              <a:rPr lang="en-US" sz="1800" dirty="0" smtClean="0"/>
              <a:t>Data not entered due to misunderstanding</a:t>
            </a:r>
          </a:p>
          <a:p>
            <a:pPr lvl="1" eaLnBrk="1" hangingPunct="1">
              <a:lnSpc>
                <a:spcPct val="120000"/>
              </a:lnSpc>
            </a:pPr>
            <a:r>
              <a:rPr lang="en-US" sz="1800" dirty="0" smtClean="0"/>
              <a:t>Certain data may not be considered important at the time of entry</a:t>
            </a:r>
          </a:p>
          <a:p>
            <a:pPr eaLnBrk="1" hangingPunct="1">
              <a:lnSpc>
                <a:spcPct val="120000"/>
              </a:lnSpc>
            </a:pPr>
            <a:r>
              <a:rPr lang="en-US" sz="2000" dirty="0" smtClean="0">
                <a:solidFill>
                  <a:schemeClr val="accent1">
                    <a:lumMod val="50000"/>
                  </a:schemeClr>
                </a:solidFill>
              </a:rPr>
              <a:t>Missing data may need to be inferred *)</a:t>
            </a:r>
          </a:p>
        </p:txBody>
      </p:sp>
      <p:sp>
        <p:nvSpPr>
          <p:cNvPr id="30722"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15E96A93-95E5-4277-8CC6-E95401C80665}" type="datetime4">
              <a:rPr lang="en-US" sz="1200"/>
              <a:pPr eaLnBrk="1" hangingPunct="1"/>
              <a:t>September 5, 2017</a:t>
            </a:fld>
            <a:endParaRPr lang="en-US" sz="1200"/>
          </a:p>
        </p:txBody>
      </p:sp>
      <p:sp>
        <p:nvSpPr>
          <p:cNvPr id="30723"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0724"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1AF48F4-8401-449E-A3FA-4BD81859AF3E}" type="slidenum">
              <a:rPr lang="en-US" sz="1200"/>
              <a:pPr eaLnBrk="1" hangingPunct="1"/>
              <a:t>11</a:t>
            </a:fld>
            <a:endParaRPr lang="en-US" sz="1200"/>
          </a:p>
        </p:txBody>
      </p:sp>
    </p:spTree>
    <p:extLst>
      <p:ext uri="{BB962C8B-B14F-4D97-AF65-F5344CB8AC3E}">
        <p14:creationId xmlns:p14="http://schemas.microsoft.com/office/powerpoint/2010/main" val="566151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026"/>
          <p:cNvSpPr>
            <a:spLocks noGrp="1" noChangeArrowheads="1"/>
          </p:cNvSpPr>
          <p:nvPr>
            <p:ph type="title"/>
          </p:nvPr>
        </p:nvSpPr>
        <p:spPr/>
        <p:txBody>
          <a:bodyPr/>
          <a:lstStyle/>
          <a:p>
            <a:pPr eaLnBrk="1" hangingPunct="1"/>
            <a:r>
              <a:rPr lang="en-US" dirty="0" smtClean="0"/>
              <a:t>How to Handle Missing Data?</a:t>
            </a:r>
          </a:p>
        </p:txBody>
      </p:sp>
      <p:sp>
        <p:nvSpPr>
          <p:cNvPr id="31750" name="Rectangle 1027"/>
          <p:cNvSpPr>
            <a:spLocks noGrp="1" noChangeArrowheads="1"/>
          </p:cNvSpPr>
          <p:nvPr>
            <p:ph idx="1"/>
          </p:nvPr>
        </p:nvSpPr>
        <p:spPr>
          <a:xfrm>
            <a:off x="990600" y="2058474"/>
            <a:ext cx="7676882" cy="4267200"/>
          </a:xfrm>
        </p:spPr>
        <p:txBody>
          <a:bodyPr/>
          <a:lstStyle/>
          <a:p>
            <a:pPr eaLnBrk="1" hangingPunct="1">
              <a:lnSpc>
                <a:spcPct val="140000"/>
              </a:lnSpc>
            </a:pPr>
            <a:r>
              <a:rPr lang="en-US" sz="1800" dirty="0" smtClean="0"/>
              <a:t>Ignore the tuple: usually done when class label is missing (assuming the tasks in classification—not effective when the percentage of missing values per attribute varies considerably.</a:t>
            </a:r>
          </a:p>
          <a:p>
            <a:pPr eaLnBrk="1" hangingPunct="1">
              <a:lnSpc>
                <a:spcPct val="140000"/>
              </a:lnSpc>
            </a:pPr>
            <a:r>
              <a:rPr lang="en-US" sz="1800" dirty="0" smtClean="0"/>
              <a:t>Fill in the missing value manually: tedious + infeasible?</a:t>
            </a:r>
          </a:p>
          <a:p>
            <a:pPr eaLnBrk="1" hangingPunct="1">
              <a:lnSpc>
                <a:spcPct val="140000"/>
              </a:lnSpc>
            </a:pPr>
            <a:r>
              <a:rPr lang="en-US" sz="1800" dirty="0" smtClean="0"/>
              <a:t>Fill in it automatically with</a:t>
            </a:r>
          </a:p>
          <a:p>
            <a:pPr lvl="1" eaLnBrk="1" hangingPunct="1">
              <a:lnSpc>
                <a:spcPct val="140000"/>
              </a:lnSpc>
            </a:pPr>
            <a:r>
              <a:rPr lang="en-US" sz="1600" dirty="0" smtClean="0"/>
              <a:t>A global constant : e.g., “Unknown”, a new class?! </a:t>
            </a:r>
          </a:p>
          <a:p>
            <a:pPr lvl="1" eaLnBrk="1" hangingPunct="1">
              <a:lnSpc>
                <a:spcPct val="140000"/>
              </a:lnSpc>
            </a:pPr>
            <a:r>
              <a:rPr lang="en-US" sz="1600" dirty="0" smtClean="0"/>
              <a:t>The attribute mean</a:t>
            </a:r>
          </a:p>
          <a:p>
            <a:pPr lvl="1" eaLnBrk="1" hangingPunct="1">
              <a:lnSpc>
                <a:spcPct val="140000"/>
              </a:lnSpc>
            </a:pPr>
            <a:r>
              <a:rPr lang="en-US" sz="1600" dirty="0" smtClean="0"/>
              <a:t>The attribute mean for all samples belonging to the same class: smarter</a:t>
            </a:r>
          </a:p>
          <a:p>
            <a:pPr lvl="1" eaLnBrk="1" hangingPunct="1">
              <a:lnSpc>
                <a:spcPct val="140000"/>
              </a:lnSpc>
            </a:pPr>
            <a:r>
              <a:rPr lang="en-US" sz="1600" dirty="0" smtClean="0">
                <a:solidFill>
                  <a:schemeClr val="hlink"/>
                </a:solidFill>
              </a:rPr>
              <a:t>The most probable value: </a:t>
            </a:r>
            <a:r>
              <a:rPr lang="en-US" sz="1600" dirty="0" smtClean="0"/>
              <a:t>inference-based such as </a:t>
            </a:r>
            <a:r>
              <a:rPr lang="en-US" sz="1600" dirty="0" err="1" smtClean="0"/>
              <a:t>bayesian</a:t>
            </a:r>
            <a:r>
              <a:rPr lang="en-US" sz="1600" dirty="0" smtClean="0"/>
              <a:t> formula or decision tree *)</a:t>
            </a:r>
            <a:endParaRPr lang="en-US" dirty="0" smtClean="0"/>
          </a:p>
        </p:txBody>
      </p:sp>
      <p:sp>
        <p:nvSpPr>
          <p:cNvPr id="31746"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C56CABBB-A3EF-487A-BB4F-47C1654A746E}" type="datetime4">
              <a:rPr lang="en-US" sz="1200"/>
              <a:pPr eaLnBrk="1" hangingPunct="1"/>
              <a:t>September 5, 2017</a:t>
            </a:fld>
            <a:endParaRPr lang="en-US" sz="1200"/>
          </a:p>
        </p:txBody>
      </p:sp>
      <p:sp>
        <p:nvSpPr>
          <p:cNvPr id="31747"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1748"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B83B2DB-B2B1-4D47-B689-B05BE9923379}" type="slidenum">
              <a:rPr lang="en-US" sz="1200"/>
              <a:pPr eaLnBrk="1" hangingPunct="1"/>
              <a:t>12</a:t>
            </a:fld>
            <a:endParaRPr lang="en-US" sz="1200"/>
          </a:p>
        </p:txBody>
      </p:sp>
    </p:spTree>
    <p:extLst>
      <p:ext uri="{BB962C8B-B14F-4D97-AF65-F5344CB8AC3E}">
        <p14:creationId xmlns:p14="http://schemas.microsoft.com/office/powerpoint/2010/main" val="1712804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p:txBody>
          <a:bodyPr/>
          <a:lstStyle/>
          <a:p>
            <a:pPr eaLnBrk="1" hangingPunct="1"/>
            <a:r>
              <a:rPr lang="en-US" dirty="0" smtClean="0"/>
              <a:t>Noisy Data</a:t>
            </a:r>
          </a:p>
        </p:txBody>
      </p:sp>
      <p:sp>
        <p:nvSpPr>
          <p:cNvPr id="32774" name="Rectangle 3"/>
          <p:cNvSpPr>
            <a:spLocks noGrp="1" noChangeArrowheads="1"/>
          </p:cNvSpPr>
          <p:nvPr>
            <p:ph idx="1"/>
          </p:nvPr>
        </p:nvSpPr>
        <p:spPr/>
        <p:txBody>
          <a:bodyPr/>
          <a:lstStyle/>
          <a:p>
            <a:pPr eaLnBrk="1" hangingPunct="1"/>
            <a:r>
              <a:rPr lang="en-US" sz="2000" dirty="0" smtClean="0">
                <a:solidFill>
                  <a:schemeClr val="accent1">
                    <a:lumMod val="50000"/>
                  </a:schemeClr>
                </a:solidFill>
              </a:rPr>
              <a:t>Noise</a:t>
            </a:r>
            <a:r>
              <a:rPr lang="en-US" sz="2000" dirty="0" smtClean="0"/>
              <a:t>: random error or variance in a measured variable</a:t>
            </a:r>
          </a:p>
          <a:p>
            <a:pPr eaLnBrk="1" hangingPunct="1"/>
            <a:endParaRPr lang="en-US" sz="2000" dirty="0" smtClean="0">
              <a:solidFill>
                <a:schemeClr val="accent1">
                  <a:lumMod val="50000"/>
                </a:schemeClr>
              </a:solidFill>
            </a:endParaRPr>
          </a:p>
          <a:p>
            <a:pPr eaLnBrk="1" hangingPunct="1"/>
            <a:r>
              <a:rPr lang="en-US" sz="2000" dirty="0" smtClean="0">
                <a:solidFill>
                  <a:schemeClr val="accent1">
                    <a:lumMod val="50000"/>
                  </a:schemeClr>
                </a:solidFill>
              </a:rPr>
              <a:t>Incorrect attribute values may due to</a:t>
            </a:r>
          </a:p>
          <a:p>
            <a:pPr lvl="1" eaLnBrk="1" hangingPunct="1"/>
            <a:r>
              <a:rPr lang="en-US" sz="1800" dirty="0" smtClean="0"/>
              <a:t>Faulty data collection instruments</a:t>
            </a:r>
          </a:p>
          <a:p>
            <a:pPr lvl="1" eaLnBrk="1" hangingPunct="1"/>
            <a:r>
              <a:rPr lang="en-US" sz="1800" dirty="0" smtClean="0"/>
              <a:t>Data entry problems</a:t>
            </a:r>
          </a:p>
          <a:p>
            <a:pPr lvl="1" eaLnBrk="1" hangingPunct="1"/>
            <a:r>
              <a:rPr lang="en-US" sz="1800" dirty="0" smtClean="0"/>
              <a:t>Data transmission problems</a:t>
            </a:r>
          </a:p>
          <a:p>
            <a:pPr lvl="1" eaLnBrk="1" hangingPunct="1"/>
            <a:r>
              <a:rPr lang="en-US" sz="1800" dirty="0" smtClean="0"/>
              <a:t>Technology limitation *)</a:t>
            </a:r>
          </a:p>
          <a:p>
            <a:pPr lvl="1" eaLnBrk="1" hangingPunct="1"/>
            <a:r>
              <a:rPr lang="en-US" sz="1800" dirty="0" smtClean="0"/>
              <a:t>Inconsistency in naming convention </a:t>
            </a:r>
          </a:p>
          <a:p>
            <a:pPr eaLnBrk="1" hangingPunct="1"/>
            <a:r>
              <a:rPr lang="en-US" sz="2000" dirty="0" smtClean="0">
                <a:solidFill>
                  <a:schemeClr val="accent1">
                    <a:lumMod val="50000"/>
                  </a:schemeClr>
                </a:solidFill>
              </a:rPr>
              <a:t>Other data problems which requires data cleaning</a:t>
            </a:r>
          </a:p>
          <a:p>
            <a:pPr lvl="1" eaLnBrk="1" hangingPunct="1"/>
            <a:r>
              <a:rPr lang="en-US" sz="1800" dirty="0" smtClean="0"/>
              <a:t>Duplicate records</a:t>
            </a:r>
          </a:p>
          <a:p>
            <a:pPr lvl="1" eaLnBrk="1" hangingPunct="1"/>
            <a:r>
              <a:rPr lang="en-US" sz="1800" dirty="0" smtClean="0"/>
              <a:t>Incomplete data</a:t>
            </a:r>
          </a:p>
          <a:p>
            <a:pPr lvl="1" eaLnBrk="1" hangingPunct="1"/>
            <a:r>
              <a:rPr lang="en-US" sz="1800" dirty="0" smtClean="0"/>
              <a:t>Inconsistent data</a:t>
            </a:r>
          </a:p>
        </p:txBody>
      </p:sp>
      <p:sp>
        <p:nvSpPr>
          <p:cNvPr id="32770"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10A94B6-2189-4CAE-A1D3-E33A8792AC42}" type="datetime4">
              <a:rPr lang="en-US" sz="1200"/>
              <a:pPr eaLnBrk="1" hangingPunct="1"/>
              <a:t>September 5, 2017</a:t>
            </a:fld>
            <a:endParaRPr lang="en-US" sz="1200"/>
          </a:p>
        </p:txBody>
      </p:sp>
      <p:sp>
        <p:nvSpPr>
          <p:cNvPr id="32771"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2772"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D57C0E86-76DB-4B3D-966A-4BAFA4DAECEA}" type="slidenum">
              <a:rPr lang="en-US" sz="1200"/>
              <a:pPr eaLnBrk="1" hangingPunct="1"/>
              <a:t>13</a:t>
            </a:fld>
            <a:endParaRPr lang="en-US" sz="1200"/>
          </a:p>
        </p:txBody>
      </p:sp>
    </p:spTree>
    <p:extLst>
      <p:ext uri="{BB962C8B-B14F-4D97-AF65-F5344CB8AC3E}">
        <p14:creationId xmlns:p14="http://schemas.microsoft.com/office/powerpoint/2010/main" val="2241819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xfrm>
            <a:off x="4507606" y="762000"/>
            <a:ext cx="4483993" cy="1143000"/>
          </a:xfrm>
        </p:spPr>
        <p:txBody>
          <a:bodyPr/>
          <a:lstStyle/>
          <a:p>
            <a:pPr eaLnBrk="1" hangingPunct="1"/>
            <a:r>
              <a:rPr lang="en-US" dirty="0" smtClean="0"/>
              <a:t>How to Handle Noisy Data?</a:t>
            </a:r>
          </a:p>
        </p:txBody>
      </p:sp>
      <p:sp>
        <p:nvSpPr>
          <p:cNvPr id="33798" name="Rectangle 3"/>
          <p:cNvSpPr>
            <a:spLocks noGrp="1" noChangeArrowheads="1"/>
          </p:cNvSpPr>
          <p:nvPr>
            <p:ph idx="1"/>
          </p:nvPr>
        </p:nvSpPr>
        <p:spPr/>
        <p:txBody>
          <a:bodyPr/>
          <a:lstStyle/>
          <a:p>
            <a:pPr eaLnBrk="1" hangingPunct="1"/>
            <a:r>
              <a:rPr lang="en-US" sz="2000" dirty="0" smtClean="0">
                <a:solidFill>
                  <a:schemeClr val="folHlink"/>
                </a:solidFill>
              </a:rPr>
              <a:t>Binning</a:t>
            </a:r>
          </a:p>
          <a:p>
            <a:pPr lvl="1" eaLnBrk="1" hangingPunct="1"/>
            <a:r>
              <a:rPr lang="en-US" sz="2400" dirty="0" smtClean="0"/>
              <a:t>First sort data and partition into (equal-frequency) bins</a:t>
            </a:r>
          </a:p>
          <a:p>
            <a:pPr lvl="1" eaLnBrk="1" hangingPunct="1"/>
            <a:r>
              <a:rPr lang="en-US" sz="2400" dirty="0" smtClean="0"/>
              <a:t>Then one can </a:t>
            </a:r>
            <a:r>
              <a:rPr lang="en-US" sz="2400" dirty="0" smtClean="0">
                <a:solidFill>
                  <a:schemeClr val="hlink"/>
                </a:solidFill>
              </a:rPr>
              <a:t>smooth by bin means,  smooth by bin median, smooth by bin boundaries</a:t>
            </a:r>
            <a:r>
              <a:rPr lang="en-US" sz="2400" dirty="0" smtClean="0"/>
              <a:t>, etc.</a:t>
            </a:r>
          </a:p>
          <a:p>
            <a:pPr eaLnBrk="1" hangingPunct="1"/>
            <a:r>
              <a:rPr lang="en-US" sz="2000" dirty="0" smtClean="0">
                <a:solidFill>
                  <a:schemeClr val="folHlink"/>
                </a:solidFill>
              </a:rPr>
              <a:t>Regression</a:t>
            </a:r>
          </a:p>
          <a:p>
            <a:pPr lvl="1" eaLnBrk="1" hangingPunct="1"/>
            <a:r>
              <a:rPr lang="en-US" sz="2400" dirty="0" smtClean="0"/>
              <a:t>Smooth by fitting the data into regression functions</a:t>
            </a:r>
          </a:p>
          <a:p>
            <a:pPr eaLnBrk="1" hangingPunct="1"/>
            <a:r>
              <a:rPr lang="en-US" sz="2000" dirty="0" smtClean="0">
                <a:solidFill>
                  <a:schemeClr val="folHlink"/>
                </a:solidFill>
              </a:rPr>
              <a:t>Clustering</a:t>
            </a:r>
          </a:p>
          <a:p>
            <a:pPr lvl="1" eaLnBrk="1" hangingPunct="1"/>
            <a:r>
              <a:rPr lang="en-US" sz="2400" dirty="0" smtClean="0"/>
              <a:t>Detect and remove outliers</a:t>
            </a:r>
          </a:p>
          <a:p>
            <a:pPr eaLnBrk="1" hangingPunct="1"/>
            <a:r>
              <a:rPr lang="en-US" sz="2000" dirty="0" smtClean="0">
                <a:solidFill>
                  <a:schemeClr val="folHlink"/>
                </a:solidFill>
              </a:rPr>
              <a:t>Combined computer and human inspection</a:t>
            </a:r>
          </a:p>
          <a:p>
            <a:pPr lvl="1" eaLnBrk="1" hangingPunct="1"/>
            <a:r>
              <a:rPr lang="en-US" sz="2400" dirty="0" smtClean="0"/>
              <a:t>Detect suspicious values and check by human (</a:t>
            </a:r>
            <a:r>
              <a:rPr lang="en-US" sz="2400" dirty="0" err="1" smtClean="0"/>
              <a:t>e.G.</a:t>
            </a:r>
            <a:r>
              <a:rPr lang="en-US" sz="2400" dirty="0" smtClean="0"/>
              <a:t>, Deal with possible outliers)</a:t>
            </a:r>
          </a:p>
        </p:txBody>
      </p:sp>
      <p:sp>
        <p:nvSpPr>
          <p:cNvPr id="33794"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29BF2291-2273-4246-9B84-BE8B88DCE5AA}" type="datetime4">
              <a:rPr lang="en-US" sz="1200"/>
              <a:pPr eaLnBrk="1" hangingPunct="1"/>
              <a:t>September 5, 2017</a:t>
            </a:fld>
            <a:endParaRPr lang="en-US" sz="1200"/>
          </a:p>
        </p:txBody>
      </p:sp>
      <p:sp>
        <p:nvSpPr>
          <p:cNvPr id="33795"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3796"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1E15A32-5D61-4996-B961-8180F69F532F}" type="slidenum">
              <a:rPr lang="en-US" sz="1200"/>
              <a:pPr eaLnBrk="1" hangingPunct="1"/>
              <a:t>14</a:t>
            </a:fld>
            <a:endParaRPr lang="en-US" sz="1200"/>
          </a:p>
        </p:txBody>
      </p:sp>
    </p:spTree>
    <p:extLst>
      <p:ext uri="{BB962C8B-B14F-4D97-AF65-F5344CB8AC3E}">
        <p14:creationId xmlns:p14="http://schemas.microsoft.com/office/powerpoint/2010/main" val="1494402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1026"/>
          <p:cNvSpPr>
            <a:spLocks noGrp="1" noChangeArrowheads="1"/>
          </p:cNvSpPr>
          <p:nvPr>
            <p:ph type="title"/>
          </p:nvPr>
        </p:nvSpPr>
        <p:spPr/>
        <p:txBody>
          <a:bodyPr/>
          <a:lstStyle/>
          <a:p>
            <a:pPr eaLnBrk="1" hangingPunct="1"/>
            <a:r>
              <a:rPr lang="en-US" dirty="0" smtClean="0"/>
              <a:t>Simple Discretization Methods: Binning</a:t>
            </a:r>
          </a:p>
        </p:txBody>
      </p:sp>
      <p:sp>
        <p:nvSpPr>
          <p:cNvPr id="34822" name="Rectangle 1027"/>
          <p:cNvSpPr>
            <a:spLocks noGrp="1" noChangeArrowheads="1"/>
          </p:cNvSpPr>
          <p:nvPr>
            <p:ph idx="1"/>
          </p:nvPr>
        </p:nvSpPr>
        <p:spPr/>
        <p:txBody>
          <a:bodyPr/>
          <a:lstStyle/>
          <a:p>
            <a:pPr eaLnBrk="1" hangingPunct="1">
              <a:lnSpc>
                <a:spcPct val="150000"/>
              </a:lnSpc>
            </a:pPr>
            <a:r>
              <a:rPr lang="en-US" sz="1600" dirty="0" smtClean="0">
                <a:solidFill>
                  <a:schemeClr val="hlink"/>
                </a:solidFill>
              </a:rPr>
              <a:t>Equal-width</a:t>
            </a:r>
            <a:r>
              <a:rPr lang="en-US" sz="1600" dirty="0" smtClean="0"/>
              <a:t> (distance) partitioning</a:t>
            </a:r>
          </a:p>
          <a:p>
            <a:pPr lvl="1" eaLnBrk="1" hangingPunct="1">
              <a:lnSpc>
                <a:spcPct val="150000"/>
              </a:lnSpc>
              <a:spcBef>
                <a:spcPct val="0"/>
              </a:spcBef>
            </a:pPr>
            <a:r>
              <a:rPr lang="en-US" sz="1600" dirty="0" smtClean="0"/>
              <a:t>Divides the range into </a:t>
            </a:r>
            <a:r>
              <a:rPr lang="en-US" sz="1600" i="1" dirty="0" smtClean="0"/>
              <a:t>N</a:t>
            </a:r>
            <a:r>
              <a:rPr lang="en-US" sz="1600" dirty="0" smtClean="0"/>
              <a:t> intervals of equal size: </a:t>
            </a:r>
            <a:r>
              <a:rPr lang="en-US" sz="1600" dirty="0" smtClean="0">
                <a:solidFill>
                  <a:srgbClr val="39513E"/>
                </a:solidFill>
              </a:rPr>
              <a:t>uniform grid</a:t>
            </a:r>
            <a:endParaRPr lang="en-US" sz="1600" dirty="0" smtClean="0">
              <a:solidFill>
                <a:schemeClr val="hlink"/>
              </a:solidFill>
            </a:endParaRPr>
          </a:p>
          <a:p>
            <a:pPr lvl="1" eaLnBrk="1" hangingPunct="1">
              <a:lnSpc>
                <a:spcPct val="150000"/>
              </a:lnSpc>
              <a:spcBef>
                <a:spcPct val="0"/>
              </a:spcBef>
            </a:pPr>
            <a:r>
              <a:rPr lang="en-US" sz="1600" dirty="0" smtClean="0"/>
              <a:t>if </a:t>
            </a:r>
            <a:r>
              <a:rPr lang="en-US" sz="1600" i="1" dirty="0" smtClean="0"/>
              <a:t>A</a:t>
            </a:r>
            <a:r>
              <a:rPr lang="en-US" sz="1600" dirty="0" smtClean="0"/>
              <a:t> and </a:t>
            </a:r>
            <a:r>
              <a:rPr lang="en-US" sz="1600" i="1" dirty="0" smtClean="0"/>
              <a:t>B</a:t>
            </a:r>
            <a:r>
              <a:rPr lang="en-US" sz="1600" dirty="0" smtClean="0"/>
              <a:t> are the lowest and highest values of the attribute, the width of intervals will be: </a:t>
            </a:r>
            <a:r>
              <a:rPr lang="en-US" sz="1600" i="1" dirty="0" smtClean="0"/>
              <a:t>W </a:t>
            </a:r>
            <a:r>
              <a:rPr lang="en-US" sz="1600" dirty="0" smtClean="0"/>
              <a:t>= (</a:t>
            </a:r>
            <a:r>
              <a:rPr lang="en-US" sz="1600" i="1" dirty="0" smtClean="0"/>
              <a:t>B </a:t>
            </a:r>
            <a:r>
              <a:rPr lang="en-US" sz="1600" dirty="0" smtClean="0"/>
              <a:t>–</a:t>
            </a:r>
            <a:r>
              <a:rPr lang="en-US" sz="1600" i="1" dirty="0" smtClean="0"/>
              <a:t>A</a:t>
            </a:r>
            <a:r>
              <a:rPr lang="en-US" sz="1600" dirty="0" smtClean="0"/>
              <a:t>)/</a:t>
            </a:r>
            <a:r>
              <a:rPr lang="en-US" sz="1600" i="1" dirty="0" smtClean="0"/>
              <a:t>N.</a:t>
            </a:r>
            <a:endParaRPr lang="en-US" sz="1600" dirty="0" smtClean="0"/>
          </a:p>
          <a:p>
            <a:pPr lvl="1" eaLnBrk="1" hangingPunct="1">
              <a:lnSpc>
                <a:spcPct val="150000"/>
              </a:lnSpc>
              <a:spcBef>
                <a:spcPct val="0"/>
              </a:spcBef>
            </a:pPr>
            <a:r>
              <a:rPr lang="en-US" sz="1600" dirty="0" smtClean="0"/>
              <a:t>The most straightforward, but outliers may dominate presentation</a:t>
            </a:r>
          </a:p>
          <a:p>
            <a:pPr lvl="1" eaLnBrk="1" hangingPunct="1">
              <a:lnSpc>
                <a:spcPct val="150000"/>
              </a:lnSpc>
              <a:spcBef>
                <a:spcPct val="0"/>
              </a:spcBef>
            </a:pPr>
            <a:r>
              <a:rPr lang="en-US" sz="1600" dirty="0" smtClean="0"/>
              <a:t>Skewed data is not handled well</a:t>
            </a:r>
            <a:endParaRPr lang="en-US" sz="1600" i="1" dirty="0" smtClean="0"/>
          </a:p>
          <a:p>
            <a:pPr eaLnBrk="1" hangingPunct="1">
              <a:lnSpc>
                <a:spcPct val="150000"/>
              </a:lnSpc>
            </a:pPr>
            <a:r>
              <a:rPr lang="en-US" sz="1600" dirty="0" smtClean="0">
                <a:solidFill>
                  <a:schemeClr val="hlink"/>
                </a:solidFill>
              </a:rPr>
              <a:t>Equal-depth</a:t>
            </a:r>
            <a:r>
              <a:rPr lang="en-US" sz="1600" dirty="0" smtClean="0"/>
              <a:t> (frequency) partitioning</a:t>
            </a:r>
          </a:p>
          <a:p>
            <a:pPr lvl="1" eaLnBrk="1" hangingPunct="1">
              <a:lnSpc>
                <a:spcPct val="150000"/>
              </a:lnSpc>
              <a:spcBef>
                <a:spcPct val="0"/>
              </a:spcBef>
            </a:pPr>
            <a:r>
              <a:rPr lang="en-US" sz="1600" dirty="0" smtClean="0"/>
              <a:t>Divides the range into </a:t>
            </a:r>
            <a:r>
              <a:rPr lang="en-US" sz="1600" i="1" dirty="0" smtClean="0"/>
              <a:t>N</a:t>
            </a:r>
            <a:r>
              <a:rPr lang="en-US" sz="1600" dirty="0" smtClean="0"/>
              <a:t> intervals, each containing approximately same number of samples</a:t>
            </a:r>
          </a:p>
          <a:p>
            <a:pPr lvl="1" eaLnBrk="1" hangingPunct="1">
              <a:lnSpc>
                <a:spcPct val="150000"/>
              </a:lnSpc>
              <a:spcBef>
                <a:spcPct val="0"/>
              </a:spcBef>
            </a:pPr>
            <a:r>
              <a:rPr lang="en-US" sz="1600" dirty="0" smtClean="0"/>
              <a:t>Good data scaling</a:t>
            </a:r>
          </a:p>
          <a:p>
            <a:pPr lvl="1" eaLnBrk="1" hangingPunct="1">
              <a:lnSpc>
                <a:spcPct val="150000"/>
              </a:lnSpc>
              <a:spcBef>
                <a:spcPct val="0"/>
              </a:spcBef>
            </a:pPr>
            <a:r>
              <a:rPr lang="en-US" sz="1600" dirty="0" smtClean="0"/>
              <a:t>Managing categorical attributes can be tricky</a:t>
            </a:r>
          </a:p>
        </p:txBody>
      </p:sp>
      <p:sp>
        <p:nvSpPr>
          <p:cNvPr id="34818"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C64B827-5632-4BD3-BB9B-F532075BC6C1}" type="datetime4">
              <a:rPr lang="en-US" sz="1200"/>
              <a:pPr eaLnBrk="1" hangingPunct="1"/>
              <a:t>September 5, 2017</a:t>
            </a:fld>
            <a:endParaRPr lang="en-US" sz="1200"/>
          </a:p>
        </p:txBody>
      </p:sp>
      <p:sp>
        <p:nvSpPr>
          <p:cNvPr id="34819"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4820"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28BADAD2-42F0-4A43-923B-6EE47226EF9E}" type="slidenum">
              <a:rPr lang="en-US" sz="1200"/>
              <a:pPr eaLnBrk="1" hangingPunct="1"/>
              <a:t>15</a:t>
            </a:fld>
            <a:endParaRPr lang="en-US" sz="1200"/>
          </a:p>
        </p:txBody>
      </p:sp>
    </p:spTree>
    <p:extLst>
      <p:ext uri="{BB962C8B-B14F-4D97-AF65-F5344CB8AC3E}">
        <p14:creationId xmlns:p14="http://schemas.microsoft.com/office/powerpoint/2010/main" val="1632921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eaLnBrk="1" hangingPunct="1"/>
            <a:r>
              <a:rPr lang="en-US" dirty="0" smtClean="0"/>
              <a:t>Binning Methods for Data Smoothing</a:t>
            </a:r>
          </a:p>
        </p:txBody>
      </p:sp>
      <p:sp>
        <p:nvSpPr>
          <p:cNvPr id="35846" name="Rectangle 3"/>
          <p:cNvSpPr>
            <a:spLocks noGrp="1" noChangeArrowheads="1"/>
          </p:cNvSpPr>
          <p:nvPr>
            <p:ph idx="1"/>
          </p:nvPr>
        </p:nvSpPr>
        <p:spPr/>
        <p:txBody>
          <a:bodyPr/>
          <a:lstStyle/>
          <a:p>
            <a:pPr eaLnBrk="1" hangingPunct="1">
              <a:buFont typeface="Wingdings" pitchFamily="2" charset="2"/>
              <a:buChar char="q"/>
            </a:pPr>
            <a:r>
              <a:rPr lang="en-US" sz="1600" dirty="0" smtClean="0"/>
              <a:t>Sorted data for price (in dollars): 4, 8, 9, 15, 21, 21, 24, 25, 26, 28, 29, 34</a:t>
            </a:r>
          </a:p>
          <a:p>
            <a:pPr eaLnBrk="1" hangingPunct="1">
              <a:buFontTx/>
              <a:buNone/>
            </a:pPr>
            <a:endParaRPr lang="en-US" sz="1600" dirty="0" smtClean="0"/>
          </a:p>
          <a:p>
            <a:pPr eaLnBrk="1" hangingPunct="1">
              <a:buFontTx/>
              <a:buNone/>
            </a:pPr>
            <a:r>
              <a:rPr lang="en-US" sz="1600" dirty="0" smtClean="0">
                <a:solidFill>
                  <a:schemeClr val="accent1">
                    <a:lumMod val="50000"/>
                  </a:schemeClr>
                </a:solidFill>
              </a:rPr>
              <a:t>*  Partition into equal-frequency (</a:t>
            </a:r>
            <a:r>
              <a:rPr lang="en-US" sz="1600" dirty="0" err="1" smtClean="0">
                <a:solidFill>
                  <a:schemeClr val="accent1">
                    <a:lumMod val="50000"/>
                  </a:schemeClr>
                </a:solidFill>
              </a:rPr>
              <a:t>equi</a:t>
            </a:r>
            <a:r>
              <a:rPr lang="en-US" sz="1600" dirty="0" smtClean="0">
                <a:solidFill>
                  <a:schemeClr val="accent1">
                    <a:lumMod val="50000"/>
                  </a:schemeClr>
                </a:solidFill>
              </a:rPr>
              <a:t>-depth) bins:</a:t>
            </a:r>
          </a:p>
          <a:p>
            <a:pPr eaLnBrk="1" hangingPunct="1">
              <a:buFontTx/>
              <a:buNone/>
            </a:pPr>
            <a:r>
              <a:rPr lang="en-US" sz="1600" dirty="0" smtClean="0"/>
              <a:t>      - Bin 1: 4, 8, 9, 15</a:t>
            </a:r>
          </a:p>
          <a:p>
            <a:pPr eaLnBrk="1" hangingPunct="1">
              <a:buFontTx/>
              <a:buNone/>
            </a:pPr>
            <a:r>
              <a:rPr lang="en-US" sz="1600" dirty="0" smtClean="0"/>
              <a:t>      - Bin 2: 21, 21, 24, 25</a:t>
            </a:r>
          </a:p>
          <a:p>
            <a:pPr eaLnBrk="1" hangingPunct="1">
              <a:buFontTx/>
              <a:buNone/>
            </a:pPr>
            <a:r>
              <a:rPr lang="en-US" sz="1600" dirty="0" smtClean="0"/>
              <a:t>      - Bin 3: 26, 28, 29, 34</a:t>
            </a:r>
          </a:p>
          <a:p>
            <a:pPr eaLnBrk="1" hangingPunct="1">
              <a:buFontTx/>
              <a:buNone/>
            </a:pPr>
            <a:r>
              <a:rPr lang="en-US" sz="1600" dirty="0" smtClean="0">
                <a:solidFill>
                  <a:schemeClr val="accent1">
                    <a:lumMod val="50000"/>
                  </a:schemeClr>
                </a:solidFill>
              </a:rPr>
              <a:t>*  Smoothing by bin means:</a:t>
            </a:r>
          </a:p>
          <a:p>
            <a:pPr eaLnBrk="1" hangingPunct="1">
              <a:buFontTx/>
              <a:buNone/>
            </a:pPr>
            <a:r>
              <a:rPr lang="en-US" sz="1600" dirty="0" smtClean="0"/>
              <a:t>      - Bin 1: 9, 9, 9, 9</a:t>
            </a:r>
          </a:p>
          <a:p>
            <a:pPr eaLnBrk="1" hangingPunct="1">
              <a:buFontTx/>
              <a:buNone/>
            </a:pPr>
            <a:r>
              <a:rPr lang="en-US" sz="1600" dirty="0" smtClean="0"/>
              <a:t>      - Bin 2: 23, 23, 23, 23</a:t>
            </a:r>
          </a:p>
          <a:p>
            <a:pPr eaLnBrk="1" hangingPunct="1">
              <a:buFontTx/>
              <a:buNone/>
            </a:pPr>
            <a:r>
              <a:rPr lang="en-US" sz="1600" dirty="0" smtClean="0"/>
              <a:t>      - Bin 3: 29, 29, 29, 29</a:t>
            </a:r>
          </a:p>
          <a:p>
            <a:pPr eaLnBrk="1" hangingPunct="1">
              <a:buFontTx/>
              <a:buNone/>
            </a:pPr>
            <a:r>
              <a:rPr lang="en-US" sz="1600" dirty="0" smtClean="0">
                <a:solidFill>
                  <a:schemeClr val="accent1">
                    <a:lumMod val="50000"/>
                  </a:schemeClr>
                </a:solidFill>
              </a:rPr>
              <a:t>*  Smoothing by bin boundaries:</a:t>
            </a:r>
          </a:p>
          <a:p>
            <a:pPr eaLnBrk="1" hangingPunct="1">
              <a:buFontTx/>
              <a:buNone/>
            </a:pPr>
            <a:r>
              <a:rPr lang="en-US" sz="1600" dirty="0" smtClean="0"/>
              <a:t>      - Bin 1: 4, 4, 4, 15</a:t>
            </a:r>
          </a:p>
          <a:p>
            <a:pPr eaLnBrk="1" hangingPunct="1">
              <a:buFontTx/>
              <a:buNone/>
            </a:pPr>
            <a:r>
              <a:rPr lang="en-US" sz="1600" dirty="0" smtClean="0"/>
              <a:t>      - Bin 2: 21, 21, 25, 25</a:t>
            </a:r>
          </a:p>
          <a:p>
            <a:pPr eaLnBrk="1" hangingPunct="1">
              <a:buFontTx/>
              <a:buNone/>
            </a:pPr>
            <a:r>
              <a:rPr lang="en-US" sz="1600" dirty="0" smtClean="0"/>
              <a:t>      - Bin 3: 26, 26, 26, 34</a:t>
            </a:r>
          </a:p>
        </p:txBody>
      </p:sp>
      <p:sp>
        <p:nvSpPr>
          <p:cNvPr id="35842"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F30A1FF-22B5-4DEB-82E6-AEF396BF7A59}" type="datetime4">
              <a:rPr lang="en-US" sz="1200"/>
              <a:pPr eaLnBrk="1" hangingPunct="1"/>
              <a:t>September 5, 2017</a:t>
            </a:fld>
            <a:endParaRPr lang="en-US" sz="1200"/>
          </a:p>
        </p:txBody>
      </p:sp>
      <p:sp>
        <p:nvSpPr>
          <p:cNvPr id="35843"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5844"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8B058D99-0C41-4624-87CA-8DA126B3BB5D}" type="slidenum">
              <a:rPr lang="en-US" sz="1200"/>
              <a:pPr eaLnBrk="1" hangingPunct="1"/>
              <a:t>16</a:t>
            </a:fld>
            <a:endParaRPr lang="en-US" sz="1200"/>
          </a:p>
        </p:txBody>
      </p:sp>
    </p:spTree>
    <p:extLst>
      <p:ext uri="{BB962C8B-B14F-4D97-AF65-F5344CB8AC3E}">
        <p14:creationId xmlns:p14="http://schemas.microsoft.com/office/powerpoint/2010/main" val="177573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3352800" y="574378"/>
            <a:ext cx="5638800" cy="1143000"/>
          </a:xfrm>
        </p:spPr>
        <p:txBody>
          <a:bodyPr/>
          <a:lstStyle/>
          <a:p>
            <a:pPr eaLnBrk="1" hangingPunct="1"/>
            <a:r>
              <a:rPr lang="en-US" dirty="0" smtClean="0"/>
              <a:t>Regression</a:t>
            </a:r>
          </a:p>
        </p:txBody>
      </p:sp>
      <p:sp>
        <p:nvSpPr>
          <p:cNvPr id="36866" name="Date Placeholder 2"/>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6A651F8-6319-42EB-BC51-46941C54AFD4}" type="datetime4">
              <a:rPr lang="en-US" sz="1200"/>
              <a:pPr eaLnBrk="1" hangingPunct="1"/>
              <a:t>September 5, 2017</a:t>
            </a:fld>
            <a:endParaRPr lang="en-US" sz="1200"/>
          </a:p>
        </p:txBody>
      </p:sp>
      <p:sp>
        <p:nvSpPr>
          <p:cNvPr id="36867" name="Footer Placeholder 3"/>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6868" name="Slide Number Placeholder 4"/>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DE2CAFE2-AAC6-4C3F-9ED2-8552029A755F}" type="slidenum">
              <a:rPr lang="en-US" sz="1200"/>
              <a:pPr eaLnBrk="1" hangingPunct="1"/>
              <a:t>17</a:t>
            </a:fld>
            <a:endParaRPr lang="en-US" sz="1200"/>
          </a:p>
        </p:txBody>
      </p:sp>
      <p:sp>
        <p:nvSpPr>
          <p:cNvPr id="36870" name="Line 3"/>
          <p:cNvSpPr>
            <a:spLocks noChangeShapeType="1"/>
          </p:cNvSpPr>
          <p:nvPr/>
        </p:nvSpPr>
        <p:spPr bwMode="auto">
          <a:xfrm>
            <a:off x="1038175" y="4654253"/>
            <a:ext cx="6923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1" name="Line 4"/>
          <p:cNvSpPr>
            <a:spLocks noChangeShapeType="1"/>
          </p:cNvSpPr>
          <p:nvPr/>
        </p:nvSpPr>
        <p:spPr bwMode="auto">
          <a:xfrm flipV="1">
            <a:off x="4287787" y="1895177"/>
            <a:ext cx="0" cy="412611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2" name="Oval 5"/>
          <p:cNvSpPr>
            <a:spLocks noChangeArrowheads="1"/>
          </p:cNvSpPr>
          <p:nvPr/>
        </p:nvSpPr>
        <p:spPr bwMode="auto">
          <a:xfrm flipV="1">
            <a:off x="5673675" y="356522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3" name="Oval 6"/>
          <p:cNvSpPr>
            <a:spLocks noChangeArrowheads="1"/>
          </p:cNvSpPr>
          <p:nvPr/>
        </p:nvSpPr>
        <p:spPr bwMode="auto">
          <a:xfrm flipV="1">
            <a:off x="5256162" y="367000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4" name="Oval 7"/>
          <p:cNvSpPr>
            <a:spLocks noChangeArrowheads="1"/>
          </p:cNvSpPr>
          <p:nvPr/>
        </p:nvSpPr>
        <p:spPr bwMode="auto">
          <a:xfrm flipV="1">
            <a:off x="5081537" y="2746078"/>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5" name="Oval 8"/>
          <p:cNvSpPr>
            <a:spLocks noChangeArrowheads="1"/>
          </p:cNvSpPr>
          <p:nvPr/>
        </p:nvSpPr>
        <p:spPr bwMode="auto">
          <a:xfrm flipV="1">
            <a:off x="4906912" y="413831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6" name="Oval 9"/>
          <p:cNvSpPr>
            <a:spLocks noChangeArrowheads="1"/>
          </p:cNvSpPr>
          <p:nvPr/>
        </p:nvSpPr>
        <p:spPr bwMode="auto">
          <a:xfrm flipV="1">
            <a:off x="5778450" y="321280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7" name="Oval 10"/>
          <p:cNvSpPr>
            <a:spLocks noChangeArrowheads="1"/>
          </p:cNvSpPr>
          <p:nvPr/>
        </p:nvSpPr>
        <p:spPr bwMode="auto">
          <a:xfrm flipV="1">
            <a:off x="5980062" y="293975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8" name="Oval 11"/>
          <p:cNvSpPr>
            <a:spLocks noChangeArrowheads="1"/>
          </p:cNvSpPr>
          <p:nvPr/>
        </p:nvSpPr>
        <p:spPr bwMode="auto">
          <a:xfrm flipV="1">
            <a:off x="4548137" y="423515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9" name="Oval 12"/>
          <p:cNvSpPr>
            <a:spLocks noChangeArrowheads="1"/>
          </p:cNvSpPr>
          <p:nvPr/>
        </p:nvSpPr>
        <p:spPr bwMode="auto">
          <a:xfrm flipV="1">
            <a:off x="6300737" y="293499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0" name="Oval 13"/>
          <p:cNvSpPr>
            <a:spLocks noChangeArrowheads="1"/>
          </p:cNvSpPr>
          <p:nvPr/>
        </p:nvSpPr>
        <p:spPr bwMode="auto">
          <a:xfrm flipV="1">
            <a:off x="6321375" y="2695278"/>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1" name="Oval 14"/>
          <p:cNvSpPr>
            <a:spLocks noChangeArrowheads="1"/>
          </p:cNvSpPr>
          <p:nvPr/>
        </p:nvSpPr>
        <p:spPr bwMode="auto">
          <a:xfrm flipV="1">
            <a:off x="6735712" y="266829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2" name="Oval 15"/>
          <p:cNvSpPr>
            <a:spLocks noChangeArrowheads="1"/>
          </p:cNvSpPr>
          <p:nvPr/>
        </p:nvSpPr>
        <p:spPr bwMode="auto">
          <a:xfrm flipV="1">
            <a:off x="4503687" y="450185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3" name="Oval 16"/>
          <p:cNvSpPr>
            <a:spLocks noChangeArrowheads="1"/>
          </p:cNvSpPr>
          <p:nvPr/>
        </p:nvSpPr>
        <p:spPr bwMode="auto">
          <a:xfrm flipV="1">
            <a:off x="6715075" y="241746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4" name="Oval 17"/>
          <p:cNvSpPr>
            <a:spLocks noChangeArrowheads="1"/>
          </p:cNvSpPr>
          <p:nvPr/>
        </p:nvSpPr>
        <p:spPr bwMode="auto">
          <a:xfrm flipV="1">
            <a:off x="7045275" y="2292053"/>
            <a:ext cx="42862"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5" name="Line 18"/>
          <p:cNvSpPr>
            <a:spLocks noChangeShapeType="1"/>
          </p:cNvSpPr>
          <p:nvPr/>
        </p:nvSpPr>
        <p:spPr bwMode="auto">
          <a:xfrm flipV="1">
            <a:off x="4270325" y="2204740"/>
            <a:ext cx="2906712" cy="2270125"/>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6" name="Text Box 19"/>
          <p:cNvSpPr txBox="1">
            <a:spLocks noChangeArrowheads="1"/>
          </p:cNvSpPr>
          <p:nvPr/>
        </p:nvSpPr>
        <p:spPr bwMode="auto">
          <a:xfrm>
            <a:off x="7835850" y="4641553"/>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latin typeface="Times New Roman" pitchFamily="18" charset="0"/>
              </a:rPr>
              <a:t>x</a:t>
            </a:r>
          </a:p>
        </p:txBody>
      </p:sp>
      <p:sp>
        <p:nvSpPr>
          <p:cNvPr id="36887" name="Text Box 20"/>
          <p:cNvSpPr txBox="1">
            <a:spLocks noChangeArrowheads="1"/>
          </p:cNvSpPr>
          <p:nvPr/>
        </p:nvSpPr>
        <p:spPr bwMode="auto">
          <a:xfrm>
            <a:off x="4489400" y="171737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latin typeface="Times New Roman" pitchFamily="18" charset="0"/>
              </a:rPr>
              <a:t>y</a:t>
            </a:r>
          </a:p>
        </p:txBody>
      </p:sp>
      <p:sp>
        <p:nvSpPr>
          <p:cNvPr id="36888" name="Text Box 21"/>
          <p:cNvSpPr txBox="1">
            <a:spLocks noChangeArrowheads="1"/>
          </p:cNvSpPr>
          <p:nvPr/>
        </p:nvSpPr>
        <p:spPr bwMode="auto">
          <a:xfrm>
            <a:off x="6056262" y="3481090"/>
            <a:ext cx="1289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latin typeface="Times New Roman" pitchFamily="18" charset="0"/>
              </a:rPr>
              <a:t>y = x + 1</a:t>
            </a:r>
          </a:p>
        </p:txBody>
      </p:sp>
      <p:sp>
        <p:nvSpPr>
          <p:cNvPr id="36889" name="Line 22"/>
          <p:cNvSpPr>
            <a:spLocks noChangeShapeType="1"/>
          </p:cNvSpPr>
          <p:nvPr/>
        </p:nvSpPr>
        <p:spPr bwMode="auto">
          <a:xfrm>
            <a:off x="5103762" y="2760365"/>
            <a:ext cx="0" cy="1909763"/>
          </a:xfrm>
          <a:prstGeom prst="line">
            <a:avLst/>
          </a:prstGeom>
          <a:noFill/>
          <a:ln w="9525">
            <a:solidFill>
              <a:srgbClr val="0066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0" name="Line 23"/>
          <p:cNvSpPr>
            <a:spLocks noChangeShapeType="1"/>
          </p:cNvSpPr>
          <p:nvPr/>
        </p:nvSpPr>
        <p:spPr bwMode="auto">
          <a:xfrm flipH="1">
            <a:off x="4287787" y="2776240"/>
            <a:ext cx="800100" cy="0"/>
          </a:xfrm>
          <a:prstGeom prst="line">
            <a:avLst/>
          </a:prstGeom>
          <a:noFill/>
          <a:ln w="9525">
            <a:solidFill>
              <a:srgbClr val="0066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1" name="Line 24"/>
          <p:cNvSpPr>
            <a:spLocks noChangeShapeType="1"/>
          </p:cNvSpPr>
          <p:nvPr/>
        </p:nvSpPr>
        <p:spPr bwMode="auto">
          <a:xfrm flipH="1">
            <a:off x="4271912" y="3787478"/>
            <a:ext cx="815975" cy="0"/>
          </a:xfrm>
          <a:prstGeom prst="line">
            <a:avLst/>
          </a:prstGeom>
          <a:noFill/>
          <a:ln w="9525">
            <a:solidFill>
              <a:srgbClr val="0066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2" name="Text Box 25"/>
          <p:cNvSpPr txBox="1">
            <a:spLocks noChangeArrowheads="1"/>
          </p:cNvSpPr>
          <p:nvPr/>
        </p:nvSpPr>
        <p:spPr bwMode="auto">
          <a:xfrm>
            <a:off x="5027562" y="4673303"/>
            <a:ext cx="49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a:latin typeface="Times New Roman" pitchFamily="18" charset="0"/>
              </a:rPr>
              <a:t>X1</a:t>
            </a:r>
          </a:p>
        </p:txBody>
      </p:sp>
      <p:sp>
        <p:nvSpPr>
          <p:cNvPr id="36893" name="Text Box 26"/>
          <p:cNvSpPr txBox="1">
            <a:spLocks noChangeArrowheads="1"/>
          </p:cNvSpPr>
          <p:nvPr/>
        </p:nvSpPr>
        <p:spPr bwMode="auto">
          <a:xfrm>
            <a:off x="3803600" y="2584153"/>
            <a:ext cx="49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a:latin typeface="Times New Roman" pitchFamily="18" charset="0"/>
              </a:rPr>
              <a:t>Y1</a:t>
            </a:r>
          </a:p>
        </p:txBody>
      </p:sp>
      <p:sp>
        <p:nvSpPr>
          <p:cNvPr id="36894" name="Text Box 27"/>
          <p:cNvSpPr txBox="1">
            <a:spLocks noChangeArrowheads="1"/>
          </p:cNvSpPr>
          <p:nvPr/>
        </p:nvSpPr>
        <p:spPr bwMode="auto">
          <a:xfrm>
            <a:off x="3803600" y="3530303"/>
            <a:ext cx="579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a:latin typeface="Times New Roman" pitchFamily="18" charset="0"/>
              </a:rPr>
              <a:t>Y1’</a:t>
            </a:r>
          </a:p>
        </p:txBody>
      </p:sp>
    </p:spTree>
    <p:extLst>
      <p:ext uri="{BB962C8B-B14F-4D97-AF65-F5344CB8AC3E}">
        <p14:creationId xmlns:p14="http://schemas.microsoft.com/office/powerpoint/2010/main" val="396107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3363532" y="559869"/>
            <a:ext cx="5638800" cy="1143000"/>
          </a:xfrm>
        </p:spPr>
        <p:txBody>
          <a:bodyPr/>
          <a:lstStyle/>
          <a:p>
            <a:pPr eaLnBrk="1" hangingPunct="1"/>
            <a:r>
              <a:rPr lang="en-US" dirty="0" smtClean="0"/>
              <a:t>Cluster Analysis</a:t>
            </a:r>
          </a:p>
        </p:txBody>
      </p:sp>
      <p:sp>
        <p:nvSpPr>
          <p:cNvPr id="37890" name="Date Placeholder 2"/>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C69EA42A-55AA-48E1-B2FC-184CE15AE933}" type="datetime4">
              <a:rPr lang="en-US" sz="1200"/>
              <a:pPr eaLnBrk="1" hangingPunct="1"/>
              <a:t>September 5, 2017</a:t>
            </a:fld>
            <a:endParaRPr lang="en-US" sz="1200"/>
          </a:p>
        </p:txBody>
      </p:sp>
      <p:sp>
        <p:nvSpPr>
          <p:cNvPr id="37891" name="Footer Placeholder 3"/>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7892" name="Slide Number Placeholder 4"/>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6293FDFE-3B65-4A5D-BCD8-F5764DB7B760}" type="slidenum">
              <a:rPr lang="en-US" sz="1200"/>
              <a:pPr eaLnBrk="1" hangingPunct="1"/>
              <a:t>18</a:t>
            </a:fld>
            <a:endParaRPr lang="en-US" sz="1200"/>
          </a:p>
        </p:txBody>
      </p:sp>
      <p:pic>
        <p:nvPicPr>
          <p:cNvPr id="2" name="Picture 1"/>
          <p:cNvPicPr>
            <a:picLocks noChangeAspect="1"/>
          </p:cNvPicPr>
          <p:nvPr/>
        </p:nvPicPr>
        <p:blipFill>
          <a:blip r:embed="rId2"/>
          <a:stretch>
            <a:fillRect/>
          </a:stretch>
        </p:blipFill>
        <p:spPr>
          <a:xfrm>
            <a:off x="1873587" y="1977189"/>
            <a:ext cx="6480720" cy="4679538"/>
          </a:xfrm>
          <a:prstGeom prst="rect">
            <a:avLst/>
          </a:prstGeom>
        </p:spPr>
      </p:pic>
    </p:spTree>
    <p:extLst>
      <p:ext uri="{BB962C8B-B14F-4D97-AF65-F5344CB8AC3E}">
        <p14:creationId xmlns:p14="http://schemas.microsoft.com/office/powerpoint/2010/main" val="163557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2"/>
          <p:cNvSpPr>
            <a:spLocks noGrp="1" noChangeArrowheads="1"/>
          </p:cNvSpPr>
          <p:nvPr>
            <p:ph type="title"/>
          </p:nvPr>
        </p:nvSpPr>
        <p:spPr>
          <a:xfrm>
            <a:off x="5215944" y="689779"/>
            <a:ext cx="3481968" cy="711200"/>
          </a:xfrm>
        </p:spPr>
        <p:txBody>
          <a:bodyPr/>
          <a:lstStyle/>
          <a:p>
            <a:pPr eaLnBrk="1" hangingPunct="1"/>
            <a:r>
              <a:rPr lang="en-US" dirty="0" smtClean="0"/>
              <a:t>Data Cleaning as a Process</a:t>
            </a:r>
          </a:p>
        </p:txBody>
      </p:sp>
      <p:sp>
        <p:nvSpPr>
          <p:cNvPr id="38918" name="Rectangle 3"/>
          <p:cNvSpPr>
            <a:spLocks noGrp="1" noChangeArrowheads="1"/>
          </p:cNvSpPr>
          <p:nvPr>
            <p:ph idx="1"/>
          </p:nvPr>
        </p:nvSpPr>
        <p:spPr>
          <a:xfrm>
            <a:off x="824248" y="1886163"/>
            <a:ext cx="7862552" cy="4210050"/>
          </a:xfrm>
        </p:spPr>
        <p:txBody>
          <a:bodyPr/>
          <a:lstStyle/>
          <a:p>
            <a:pPr eaLnBrk="1" hangingPunct="1">
              <a:lnSpc>
                <a:spcPct val="90000"/>
              </a:lnSpc>
            </a:pPr>
            <a:r>
              <a:rPr lang="en-US" sz="1800" dirty="0" smtClean="0">
                <a:solidFill>
                  <a:schemeClr val="accent1">
                    <a:lumMod val="50000"/>
                  </a:schemeClr>
                </a:solidFill>
              </a:rPr>
              <a:t>Data discrepancy detection</a:t>
            </a:r>
          </a:p>
          <a:p>
            <a:pPr lvl="1" eaLnBrk="1" hangingPunct="1">
              <a:lnSpc>
                <a:spcPct val="90000"/>
              </a:lnSpc>
            </a:pPr>
            <a:r>
              <a:rPr lang="en-US" sz="1600" dirty="0" smtClean="0"/>
              <a:t>Use metadata (e.g., domain, range, dependency, distribution)</a:t>
            </a:r>
          </a:p>
          <a:p>
            <a:pPr lvl="1" eaLnBrk="1" hangingPunct="1">
              <a:lnSpc>
                <a:spcPct val="90000"/>
              </a:lnSpc>
            </a:pPr>
            <a:r>
              <a:rPr lang="en-US" sz="1600" dirty="0" smtClean="0"/>
              <a:t>Check field overloading </a:t>
            </a:r>
          </a:p>
          <a:p>
            <a:pPr lvl="1" eaLnBrk="1" hangingPunct="1">
              <a:lnSpc>
                <a:spcPct val="90000"/>
              </a:lnSpc>
            </a:pPr>
            <a:r>
              <a:rPr lang="en-US" sz="1600" dirty="0" smtClean="0"/>
              <a:t>Check uniqueness rule, consecutive rule and null rule</a:t>
            </a:r>
          </a:p>
          <a:p>
            <a:pPr lvl="1" eaLnBrk="1" hangingPunct="1">
              <a:lnSpc>
                <a:spcPct val="90000"/>
              </a:lnSpc>
            </a:pPr>
            <a:r>
              <a:rPr lang="en-US" sz="1600" dirty="0" smtClean="0"/>
              <a:t>Use commercial tools</a:t>
            </a:r>
          </a:p>
          <a:p>
            <a:pPr lvl="2" eaLnBrk="1" hangingPunct="1">
              <a:lnSpc>
                <a:spcPct val="90000"/>
              </a:lnSpc>
            </a:pPr>
            <a:r>
              <a:rPr lang="en-US" sz="1600" dirty="0" smtClean="0"/>
              <a:t>Data scrubbing: use simple domain knowledge (e.g., postal code, spell-check) to detect errors and make corrections</a:t>
            </a:r>
          </a:p>
          <a:p>
            <a:pPr lvl="2" eaLnBrk="1" hangingPunct="1">
              <a:lnSpc>
                <a:spcPct val="90000"/>
              </a:lnSpc>
            </a:pPr>
            <a:r>
              <a:rPr lang="en-US" sz="1600" dirty="0" smtClean="0"/>
              <a:t>Data auditing: by analyzing data to discover rules and relationship to detect violators (e.g., correlation and clustering to find outliers)</a:t>
            </a:r>
          </a:p>
          <a:p>
            <a:pPr marL="914400" lvl="2" indent="0" eaLnBrk="1" hangingPunct="1">
              <a:lnSpc>
                <a:spcPct val="90000"/>
              </a:lnSpc>
              <a:buNone/>
            </a:pPr>
            <a:endParaRPr lang="en-US" sz="1600" dirty="0" smtClean="0"/>
          </a:p>
          <a:p>
            <a:pPr eaLnBrk="1" hangingPunct="1">
              <a:lnSpc>
                <a:spcPct val="90000"/>
              </a:lnSpc>
            </a:pPr>
            <a:r>
              <a:rPr lang="en-US" sz="1800" dirty="0" smtClean="0">
                <a:solidFill>
                  <a:schemeClr val="accent1">
                    <a:lumMod val="50000"/>
                  </a:schemeClr>
                </a:solidFill>
              </a:rPr>
              <a:t>Data migration and integration</a:t>
            </a:r>
          </a:p>
          <a:p>
            <a:pPr lvl="1" eaLnBrk="1" hangingPunct="1">
              <a:lnSpc>
                <a:spcPct val="90000"/>
              </a:lnSpc>
            </a:pPr>
            <a:r>
              <a:rPr lang="en-US" sz="1600" dirty="0" smtClean="0"/>
              <a:t>Data migration tools: allow transformations to be specified *)</a:t>
            </a:r>
          </a:p>
          <a:p>
            <a:pPr lvl="1" eaLnBrk="1" hangingPunct="1">
              <a:lnSpc>
                <a:spcPct val="90000"/>
              </a:lnSpc>
            </a:pPr>
            <a:r>
              <a:rPr lang="en-US" sz="1600" dirty="0" smtClean="0"/>
              <a:t>ETL (Extraction/Transformation/Loading) tools: allow users to specify transformations through a graphical user interface</a:t>
            </a:r>
          </a:p>
          <a:p>
            <a:pPr marL="457200" lvl="1" indent="0" eaLnBrk="1" hangingPunct="1">
              <a:lnSpc>
                <a:spcPct val="90000"/>
              </a:lnSpc>
              <a:buNone/>
            </a:pPr>
            <a:endParaRPr lang="en-US" sz="1600" dirty="0" smtClean="0"/>
          </a:p>
          <a:p>
            <a:pPr eaLnBrk="1" hangingPunct="1">
              <a:lnSpc>
                <a:spcPct val="90000"/>
              </a:lnSpc>
            </a:pPr>
            <a:r>
              <a:rPr lang="en-US" sz="1800" dirty="0" smtClean="0">
                <a:solidFill>
                  <a:schemeClr val="accent1">
                    <a:lumMod val="50000"/>
                  </a:schemeClr>
                </a:solidFill>
              </a:rPr>
              <a:t>Integration of the two processes **)</a:t>
            </a:r>
          </a:p>
          <a:p>
            <a:pPr lvl="1" eaLnBrk="1" hangingPunct="1">
              <a:lnSpc>
                <a:spcPct val="90000"/>
              </a:lnSpc>
            </a:pPr>
            <a:r>
              <a:rPr lang="en-US" sz="1600" dirty="0" smtClean="0"/>
              <a:t>Iterative and interactive (e.g., Potter’s Wheels)</a:t>
            </a:r>
          </a:p>
        </p:txBody>
      </p:sp>
      <p:sp>
        <p:nvSpPr>
          <p:cNvPr id="38914"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9DEFAC3F-3372-452F-A9D9-A27EEEE7E74A}" type="datetime4">
              <a:rPr lang="en-US" sz="1200"/>
              <a:pPr eaLnBrk="1" hangingPunct="1"/>
              <a:t>September 5, 2017</a:t>
            </a:fld>
            <a:endParaRPr lang="en-US" sz="1200"/>
          </a:p>
        </p:txBody>
      </p:sp>
      <p:sp>
        <p:nvSpPr>
          <p:cNvPr id="38915"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38916"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1DC0E645-CAE7-42EF-B079-A634D64BF172}" type="slidenum">
              <a:rPr lang="en-US" sz="1200"/>
              <a:pPr eaLnBrk="1" hangingPunct="1"/>
              <a:t>19</a:t>
            </a:fld>
            <a:endParaRPr lang="en-US" sz="1200"/>
          </a:p>
        </p:txBody>
      </p:sp>
    </p:spTree>
    <p:extLst>
      <p:ext uri="{BB962C8B-B14F-4D97-AF65-F5344CB8AC3E}">
        <p14:creationId xmlns:p14="http://schemas.microsoft.com/office/powerpoint/2010/main" val="3789726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a:latin typeface="Tahoma" charset="0"/>
              </a:rPr>
              <a:t>Course outline</a:t>
            </a:r>
            <a:br>
              <a:rPr lang="en-US" dirty="0">
                <a:latin typeface="Tahoma" charset="0"/>
              </a:rPr>
            </a:b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5"/>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514350" indent="-514350">
              <a:lnSpc>
                <a:spcPct val="140000"/>
              </a:lnSpc>
              <a:buFont typeface="+mj-lt"/>
              <a:buAutoNum type="arabicPeriod"/>
            </a:pPr>
            <a:r>
              <a:rPr lang="en-US" sz="2800" dirty="0"/>
              <a:t>Why preprocess the data?</a:t>
            </a:r>
          </a:p>
          <a:p>
            <a:pPr marL="514350" indent="-514350">
              <a:lnSpc>
                <a:spcPct val="140000"/>
              </a:lnSpc>
              <a:buFont typeface="+mj-lt"/>
              <a:buAutoNum type="arabicPeriod"/>
            </a:pPr>
            <a:r>
              <a:rPr lang="en-US" sz="2800" dirty="0"/>
              <a:t>Data cleaning </a:t>
            </a:r>
          </a:p>
          <a:p>
            <a:pPr marL="514350" indent="-514350">
              <a:lnSpc>
                <a:spcPct val="140000"/>
              </a:lnSpc>
              <a:buFont typeface="+mj-lt"/>
              <a:buAutoNum type="arabicPeriod"/>
            </a:pPr>
            <a:r>
              <a:rPr lang="en-US" sz="2800" dirty="0"/>
              <a:t>Data integration and transformation</a:t>
            </a:r>
          </a:p>
          <a:p>
            <a:pPr marL="514350" indent="-514350">
              <a:lnSpc>
                <a:spcPct val="140000"/>
              </a:lnSpc>
              <a:buFont typeface="+mj-lt"/>
              <a:buAutoNum type="arabicPeriod"/>
            </a:pPr>
            <a:r>
              <a:rPr lang="en-US" sz="2800" dirty="0"/>
              <a:t>Data reduction</a:t>
            </a:r>
            <a:endParaRPr lang="en-US" sz="2800" dirty="0">
              <a:solidFill>
                <a:schemeClr val="hlink"/>
              </a:solidFill>
            </a:endParaRPr>
          </a:p>
          <a:p>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2165808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629816"/>
            <a:ext cx="5638800" cy="1143000"/>
          </a:xfrm>
        </p:spPr>
        <p:txBody>
          <a:bodyPr/>
          <a:lstStyle/>
          <a:p>
            <a:r>
              <a:rPr lang="en-US" dirty="0" smtClean="0"/>
              <a:t>ETL on </a:t>
            </a:r>
            <a:r>
              <a:rPr lang="en-US" dirty="0" err="1" smtClean="0"/>
              <a:t>Pentaho</a:t>
            </a:r>
            <a:r>
              <a:rPr lang="en-US" dirty="0" smtClean="0"/>
              <a:t> Data Integration (Spoon</a:t>
            </a:r>
            <a:r>
              <a:rPr lang="en-US" sz="2800" dirty="0" smtClean="0"/>
              <a:t>)</a:t>
            </a:r>
            <a:endParaRPr lang="en-US" sz="2800"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smtClean="0"/>
              <a:t>Data Preprocessing</a:t>
            </a:r>
            <a:endParaRPr lang="en-US" dirty="0"/>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20</a:t>
            </a:fld>
            <a:endParaRPr lang="en-US"/>
          </a:p>
        </p:txBody>
      </p:sp>
      <p:pic>
        <p:nvPicPr>
          <p:cNvPr id="3" name="Picture 2"/>
          <p:cNvPicPr>
            <a:picLocks noChangeAspect="1"/>
          </p:cNvPicPr>
          <p:nvPr/>
        </p:nvPicPr>
        <p:blipFill>
          <a:blip r:embed="rId3"/>
          <a:stretch>
            <a:fillRect/>
          </a:stretch>
        </p:blipFill>
        <p:spPr>
          <a:xfrm>
            <a:off x="1419444" y="2094788"/>
            <a:ext cx="6804248" cy="4623399"/>
          </a:xfrm>
          <a:prstGeom prst="rect">
            <a:avLst/>
          </a:prstGeom>
        </p:spPr>
      </p:pic>
    </p:spTree>
    <p:extLst>
      <p:ext uri="{BB962C8B-B14F-4D97-AF65-F5344CB8AC3E}">
        <p14:creationId xmlns:p14="http://schemas.microsoft.com/office/powerpoint/2010/main" val="1115374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2"/>
          <p:cNvSpPr>
            <a:spLocks noGrp="1" noChangeArrowheads="1"/>
          </p:cNvSpPr>
          <p:nvPr>
            <p:ph type="title"/>
          </p:nvPr>
        </p:nvSpPr>
        <p:spPr/>
        <p:txBody>
          <a:bodyPr/>
          <a:lstStyle/>
          <a:p>
            <a:pPr eaLnBrk="1" hangingPunct="1"/>
            <a:r>
              <a:rPr lang="en-US" dirty="0" smtClean="0"/>
              <a:t>Data Integration</a:t>
            </a:r>
          </a:p>
        </p:txBody>
      </p:sp>
      <p:sp>
        <p:nvSpPr>
          <p:cNvPr id="40966" name="Rectangle 3"/>
          <p:cNvSpPr>
            <a:spLocks noGrp="1" noChangeArrowheads="1"/>
          </p:cNvSpPr>
          <p:nvPr>
            <p:ph idx="1"/>
          </p:nvPr>
        </p:nvSpPr>
        <p:spPr>
          <a:xfrm>
            <a:off x="1029237" y="1929685"/>
            <a:ext cx="8001000" cy="4267200"/>
          </a:xfrm>
        </p:spPr>
        <p:txBody>
          <a:bodyPr/>
          <a:lstStyle/>
          <a:p>
            <a:pPr eaLnBrk="1" hangingPunct="1">
              <a:lnSpc>
                <a:spcPct val="90000"/>
              </a:lnSpc>
            </a:pPr>
            <a:r>
              <a:rPr lang="en-US" sz="2000" dirty="0" smtClean="0"/>
              <a:t>Data integration: </a:t>
            </a:r>
          </a:p>
          <a:p>
            <a:pPr lvl="1" eaLnBrk="1" hangingPunct="1">
              <a:lnSpc>
                <a:spcPct val="90000"/>
              </a:lnSpc>
            </a:pPr>
            <a:r>
              <a:rPr lang="en-US" sz="2400" dirty="0" smtClean="0"/>
              <a:t>Combines data from multiple sources into a </a:t>
            </a:r>
            <a:r>
              <a:rPr lang="en-US" sz="2400" dirty="0" smtClean="0">
                <a:solidFill>
                  <a:schemeClr val="accent1">
                    <a:lumMod val="50000"/>
                  </a:schemeClr>
                </a:solidFill>
              </a:rPr>
              <a:t>coherent</a:t>
            </a:r>
            <a:r>
              <a:rPr lang="en-US" sz="2400" dirty="0" smtClean="0"/>
              <a:t> store</a:t>
            </a:r>
          </a:p>
          <a:p>
            <a:pPr eaLnBrk="1" hangingPunct="1">
              <a:lnSpc>
                <a:spcPct val="90000"/>
              </a:lnSpc>
            </a:pPr>
            <a:r>
              <a:rPr lang="en-US" sz="2000" dirty="0" smtClean="0"/>
              <a:t>Schema integration: e.g., </a:t>
            </a:r>
            <a:r>
              <a:rPr lang="en-US" sz="2000" dirty="0" err="1" smtClean="0"/>
              <a:t>A.cust</a:t>
            </a:r>
            <a:r>
              <a:rPr lang="en-US" sz="2000" dirty="0" smtClean="0"/>
              <a:t>-id </a:t>
            </a:r>
            <a:r>
              <a:rPr lang="en-US" sz="2000" dirty="0" smtClean="0">
                <a:sym typeface="Symbol" pitchFamily="18" charset="2"/>
              </a:rPr>
              <a:t> </a:t>
            </a:r>
            <a:r>
              <a:rPr lang="en-US" sz="2000" dirty="0" err="1" smtClean="0">
                <a:sym typeface="Symbol" pitchFamily="18" charset="2"/>
              </a:rPr>
              <a:t>B.</a:t>
            </a:r>
            <a:r>
              <a:rPr lang="en-US" sz="2000" dirty="0" err="1" smtClean="0"/>
              <a:t>cust</a:t>
            </a:r>
            <a:r>
              <a:rPr lang="en-US" sz="2000" dirty="0" smtClean="0"/>
              <a:t>-#</a:t>
            </a:r>
          </a:p>
          <a:p>
            <a:pPr lvl="1" eaLnBrk="1" hangingPunct="1">
              <a:lnSpc>
                <a:spcPct val="90000"/>
              </a:lnSpc>
            </a:pPr>
            <a:r>
              <a:rPr lang="en-US" sz="2400" dirty="0" smtClean="0"/>
              <a:t>Integrate metadata from different sources *)</a:t>
            </a:r>
          </a:p>
          <a:p>
            <a:pPr eaLnBrk="1" hangingPunct="1">
              <a:lnSpc>
                <a:spcPct val="90000"/>
              </a:lnSpc>
            </a:pPr>
            <a:r>
              <a:rPr lang="en-US" sz="2000" dirty="0" smtClean="0">
                <a:solidFill>
                  <a:schemeClr val="hlink"/>
                </a:solidFill>
              </a:rPr>
              <a:t>Entity identification problem</a:t>
            </a:r>
            <a:r>
              <a:rPr lang="en-US" sz="2000" dirty="0" smtClean="0"/>
              <a:t>: </a:t>
            </a:r>
          </a:p>
          <a:p>
            <a:pPr lvl="1" eaLnBrk="1" hangingPunct="1">
              <a:lnSpc>
                <a:spcPct val="90000"/>
              </a:lnSpc>
            </a:pPr>
            <a:r>
              <a:rPr lang="en-US" sz="2400" dirty="0" smtClean="0"/>
              <a:t>Identify real world entities from multiple data sources, e.g., Bill Clinton = William Clinton</a:t>
            </a:r>
          </a:p>
          <a:p>
            <a:pPr eaLnBrk="1" hangingPunct="1">
              <a:lnSpc>
                <a:spcPct val="90000"/>
              </a:lnSpc>
            </a:pPr>
            <a:r>
              <a:rPr lang="en-US" sz="2000" dirty="0" smtClean="0"/>
              <a:t>Detecting and resolving data value conflicts</a:t>
            </a:r>
          </a:p>
          <a:p>
            <a:pPr lvl="1" eaLnBrk="1" hangingPunct="1">
              <a:lnSpc>
                <a:spcPct val="90000"/>
              </a:lnSpc>
            </a:pPr>
            <a:r>
              <a:rPr lang="en-US" sz="2400" dirty="0" smtClean="0"/>
              <a:t>For the same real world entity, attribute values from different sources are different</a:t>
            </a:r>
          </a:p>
          <a:p>
            <a:pPr lvl="1" eaLnBrk="1" hangingPunct="1">
              <a:lnSpc>
                <a:spcPct val="90000"/>
              </a:lnSpc>
            </a:pPr>
            <a:r>
              <a:rPr lang="en-US" sz="2400" dirty="0" smtClean="0"/>
              <a:t>Possible reasons: different representations, different scales, e.g., metric vs. British units</a:t>
            </a:r>
          </a:p>
        </p:txBody>
      </p:sp>
      <p:sp>
        <p:nvSpPr>
          <p:cNvPr id="40962"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189E3622-0E2F-4628-BAEF-A085BE5872DD}" type="datetime4">
              <a:rPr lang="en-US" sz="1200"/>
              <a:pPr eaLnBrk="1" hangingPunct="1"/>
              <a:t>September 5, 2017</a:t>
            </a:fld>
            <a:endParaRPr lang="en-US" sz="1200"/>
          </a:p>
        </p:txBody>
      </p:sp>
      <p:sp>
        <p:nvSpPr>
          <p:cNvPr id="40963"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0964"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ABE24DE3-8190-4595-8B25-2B3FCC903CCE}" type="slidenum">
              <a:rPr lang="en-US" sz="1200"/>
              <a:pPr eaLnBrk="1" hangingPunct="1"/>
              <a:t>21</a:t>
            </a:fld>
            <a:endParaRPr lang="en-US" sz="1200"/>
          </a:p>
        </p:txBody>
      </p:sp>
    </p:spTree>
    <p:extLst>
      <p:ext uri="{BB962C8B-B14F-4D97-AF65-F5344CB8AC3E}">
        <p14:creationId xmlns:p14="http://schemas.microsoft.com/office/powerpoint/2010/main" val="2894029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eaLnBrk="1" hangingPunct="1"/>
            <a:r>
              <a:rPr lang="en-US" dirty="0" smtClean="0"/>
              <a:t>Handling Redundancy in Data Integration</a:t>
            </a:r>
          </a:p>
        </p:txBody>
      </p:sp>
      <p:sp>
        <p:nvSpPr>
          <p:cNvPr id="41990" name="Rectangle 3"/>
          <p:cNvSpPr>
            <a:spLocks noGrp="1" noChangeArrowheads="1"/>
          </p:cNvSpPr>
          <p:nvPr>
            <p:ph idx="1"/>
          </p:nvPr>
        </p:nvSpPr>
        <p:spPr>
          <a:xfrm>
            <a:off x="990600" y="2238778"/>
            <a:ext cx="8001000" cy="4267200"/>
          </a:xfrm>
        </p:spPr>
        <p:txBody>
          <a:bodyPr/>
          <a:lstStyle/>
          <a:p>
            <a:pPr eaLnBrk="1" hangingPunct="1">
              <a:lnSpc>
                <a:spcPct val="110000"/>
              </a:lnSpc>
            </a:pPr>
            <a:r>
              <a:rPr lang="en-US" sz="1800" dirty="0" smtClean="0"/>
              <a:t>Redundant data occur often when integration of multiple databases</a:t>
            </a:r>
          </a:p>
          <a:p>
            <a:pPr lvl="1" eaLnBrk="1" hangingPunct="1">
              <a:lnSpc>
                <a:spcPct val="110000"/>
              </a:lnSpc>
            </a:pPr>
            <a:r>
              <a:rPr lang="en-US" sz="1800" i="1" dirty="0" smtClean="0"/>
              <a:t>Object identification</a:t>
            </a:r>
            <a:r>
              <a:rPr lang="en-US" sz="1800" dirty="0" smtClean="0"/>
              <a:t>:  The same attribute or object may have different names in different databases *)</a:t>
            </a:r>
          </a:p>
          <a:p>
            <a:pPr lvl="1" eaLnBrk="1" hangingPunct="1">
              <a:lnSpc>
                <a:spcPct val="110000"/>
              </a:lnSpc>
            </a:pPr>
            <a:r>
              <a:rPr lang="en-US" sz="1800" i="1" dirty="0" smtClean="0"/>
              <a:t>Derivable data:</a:t>
            </a:r>
            <a:r>
              <a:rPr lang="en-US" sz="1800" dirty="0" smtClean="0"/>
              <a:t> One attribute may be a “derived” attribute in another table, e.g., annual revenue</a:t>
            </a:r>
          </a:p>
          <a:p>
            <a:pPr eaLnBrk="1" hangingPunct="1">
              <a:lnSpc>
                <a:spcPct val="110000"/>
              </a:lnSpc>
            </a:pPr>
            <a:r>
              <a:rPr lang="en-US" sz="1800" dirty="0" smtClean="0">
                <a:solidFill>
                  <a:schemeClr val="folHlink"/>
                </a:solidFill>
              </a:rPr>
              <a:t>Redundant attributes may be able to be detected by </a:t>
            </a:r>
            <a:r>
              <a:rPr lang="en-US" sz="1800" i="1" dirty="0" smtClean="0">
                <a:solidFill>
                  <a:schemeClr val="folHlink"/>
                </a:solidFill>
              </a:rPr>
              <a:t>correlation analysis</a:t>
            </a:r>
            <a:endParaRPr lang="en-US" sz="1800" dirty="0" smtClean="0"/>
          </a:p>
          <a:p>
            <a:pPr eaLnBrk="1" hangingPunct="1">
              <a:lnSpc>
                <a:spcPct val="110000"/>
              </a:lnSpc>
            </a:pPr>
            <a:r>
              <a:rPr lang="en-US" sz="1800" dirty="0" smtClean="0"/>
              <a:t>Careful integration of the data from multiple sources may help reduce/avoid redundancies and inconsistencies and improve mining speed and quality</a:t>
            </a:r>
          </a:p>
        </p:txBody>
      </p:sp>
      <p:sp>
        <p:nvSpPr>
          <p:cNvPr id="41986"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49B8E50-E361-4AFB-816E-19E66C974F2D}" type="datetime4">
              <a:rPr lang="en-US" sz="1200"/>
              <a:pPr eaLnBrk="1" hangingPunct="1"/>
              <a:t>September 5, 2017</a:t>
            </a:fld>
            <a:endParaRPr lang="en-US" sz="1200"/>
          </a:p>
        </p:txBody>
      </p:sp>
      <p:sp>
        <p:nvSpPr>
          <p:cNvPr id="41987"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1988"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B3E92E2B-74AA-4DA1-9726-30A8747727AB}" type="slidenum">
              <a:rPr lang="en-US" sz="1200"/>
              <a:pPr eaLnBrk="1" hangingPunct="1"/>
              <a:t>22</a:t>
            </a:fld>
            <a:endParaRPr lang="en-US" sz="1200"/>
          </a:p>
        </p:txBody>
      </p:sp>
    </p:spTree>
    <p:extLst>
      <p:ext uri="{BB962C8B-B14F-4D97-AF65-F5344CB8AC3E}">
        <p14:creationId xmlns:p14="http://schemas.microsoft.com/office/powerpoint/2010/main" val="3778292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Correlation Analysis (Numerical Data)</a:t>
            </a:r>
          </a:p>
        </p:txBody>
      </p:sp>
      <p:sp>
        <p:nvSpPr>
          <p:cNvPr id="10" name="Content Placeholder 9"/>
          <p:cNvSpPr>
            <a:spLocks noGrp="1"/>
          </p:cNvSpPr>
          <p:nvPr>
            <p:ph idx="1"/>
          </p:nvPr>
        </p:nvSpPr>
        <p:spPr/>
        <p:txBody>
          <a:bodyPr/>
          <a:lstStyle/>
          <a:p>
            <a:pPr eaLnBrk="1" hangingPunct="1">
              <a:lnSpc>
                <a:spcPct val="110000"/>
              </a:lnSpc>
            </a:pPr>
            <a:r>
              <a:rPr lang="en-US" sz="1800" dirty="0"/>
              <a:t>Correlation coefficient (also called </a:t>
            </a:r>
            <a:r>
              <a:rPr lang="en-US" sz="1800" dirty="0">
                <a:solidFill>
                  <a:schemeClr val="folHlink"/>
                </a:solidFill>
              </a:rPr>
              <a:t>Pearson’s product moment coefficient</a:t>
            </a:r>
            <a:r>
              <a:rPr lang="en-US" sz="1800" dirty="0"/>
              <a:t>)</a:t>
            </a:r>
          </a:p>
          <a:p>
            <a:pPr eaLnBrk="1" hangingPunct="1">
              <a:lnSpc>
                <a:spcPct val="110000"/>
              </a:lnSpc>
            </a:pPr>
            <a:endParaRPr lang="en-US" sz="1800" dirty="0"/>
          </a:p>
          <a:p>
            <a:pPr eaLnBrk="1" hangingPunct="1">
              <a:lnSpc>
                <a:spcPct val="110000"/>
              </a:lnSpc>
            </a:pPr>
            <a:endParaRPr lang="en-US" sz="1800" dirty="0"/>
          </a:p>
          <a:p>
            <a:pPr lvl="1" eaLnBrk="1" hangingPunct="1">
              <a:lnSpc>
                <a:spcPct val="110000"/>
              </a:lnSpc>
              <a:buNone/>
            </a:pPr>
            <a:endParaRPr lang="en-US" sz="1600" dirty="0" smtClean="0"/>
          </a:p>
          <a:p>
            <a:pPr lvl="1" eaLnBrk="1" hangingPunct="1">
              <a:lnSpc>
                <a:spcPct val="110000"/>
              </a:lnSpc>
              <a:buNone/>
            </a:pPr>
            <a:endParaRPr lang="en-US" sz="1600" dirty="0" smtClean="0"/>
          </a:p>
          <a:p>
            <a:pPr lvl="1" eaLnBrk="1" hangingPunct="1">
              <a:lnSpc>
                <a:spcPct val="110000"/>
              </a:lnSpc>
              <a:buNone/>
            </a:pPr>
            <a:r>
              <a:rPr lang="en-US" sz="1600" dirty="0" smtClean="0"/>
              <a:t>where </a:t>
            </a:r>
            <a:r>
              <a:rPr lang="en-US" sz="1600" dirty="0"/>
              <a:t>n is the number of tuples,       and      are the respective means of A and B, </a:t>
            </a:r>
            <a:r>
              <a:rPr lang="el-GR" sz="1600" dirty="0"/>
              <a:t>σ</a:t>
            </a:r>
            <a:r>
              <a:rPr lang="en-US" sz="1600" baseline="-25000" dirty="0"/>
              <a:t>A </a:t>
            </a:r>
            <a:r>
              <a:rPr lang="en-US" sz="1600" dirty="0"/>
              <a:t>and </a:t>
            </a:r>
            <a:r>
              <a:rPr lang="el-GR" sz="1600" dirty="0"/>
              <a:t>σ</a:t>
            </a:r>
            <a:r>
              <a:rPr lang="en-US" sz="1600" baseline="-25000" dirty="0"/>
              <a:t>B </a:t>
            </a:r>
            <a:r>
              <a:rPr lang="en-US" sz="1600" dirty="0"/>
              <a:t>are the respective standard deviation of A and B, and </a:t>
            </a:r>
            <a:r>
              <a:rPr lang="el-GR" sz="1600" dirty="0"/>
              <a:t>Σ</a:t>
            </a:r>
            <a:r>
              <a:rPr lang="en-US" sz="1600" dirty="0"/>
              <a:t>(AB) is the sum of the AB cross-product.</a:t>
            </a:r>
          </a:p>
          <a:p>
            <a:pPr eaLnBrk="1" hangingPunct="1">
              <a:lnSpc>
                <a:spcPct val="110000"/>
              </a:lnSpc>
            </a:pPr>
            <a:endParaRPr lang="en-US" sz="1800" dirty="0" smtClean="0"/>
          </a:p>
          <a:p>
            <a:pPr eaLnBrk="1" hangingPunct="1">
              <a:lnSpc>
                <a:spcPct val="110000"/>
              </a:lnSpc>
            </a:pPr>
            <a:r>
              <a:rPr lang="en-US" sz="1800" dirty="0" smtClean="0"/>
              <a:t>If </a:t>
            </a:r>
            <a:r>
              <a:rPr lang="en-US" sz="1800" dirty="0" err="1"/>
              <a:t>r</a:t>
            </a:r>
            <a:r>
              <a:rPr lang="en-US" sz="1800" baseline="-25000" dirty="0" err="1"/>
              <a:t>A,B</a:t>
            </a:r>
            <a:r>
              <a:rPr lang="en-US" sz="1800" dirty="0"/>
              <a:t> &gt; 0, A and B are positively correlated (A’s values increase as B’s).  The higher, the stronger correlation.</a:t>
            </a:r>
          </a:p>
          <a:p>
            <a:pPr eaLnBrk="1" hangingPunct="1">
              <a:lnSpc>
                <a:spcPct val="110000"/>
              </a:lnSpc>
            </a:pPr>
            <a:r>
              <a:rPr lang="en-US" sz="1800" dirty="0" err="1"/>
              <a:t>r</a:t>
            </a:r>
            <a:r>
              <a:rPr lang="en-US" sz="1800" baseline="-25000" dirty="0" err="1"/>
              <a:t>A,B</a:t>
            </a:r>
            <a:r>
              <a:rPr lang="en-US" sz="1800" dirty="0"/>
              <a:t> = 0: independent;  </a:t>
            </a:r>
            <a:r>
              <a:rPr lang="en-US" sz="1800" dirty="0" err="1"/>
              <a:t>r</a:t>
            </a:r>
            <a:r>
              <a:rPr lang="en-US" sz="1800" baseline="-25000" dirty="0" err="1"/>
              <a:t>A,B</a:t>
            </a:r>
            <a:r>
              <a:rPr lang="en-US" sz="1800" dirty="0"/>
              <a:t> &lt; 0: negatively correlated</a:t>
            </a:r>
          </a:p>
          <a:p>
            <a:endParaRPr lang="en-US" sz="1800" dirty="0"/>
          </a:p>
        </p:txBody>
      </p:sp>
      <p:sp>
        <p:nvSpPr>
          <p:cNvPr id="6" name="Date Placeholder 5"/>
          <p:cNvSpPr>
            <a:spLocks noGrp="1"/>
          </p:cNvSpPr>
          <p:nvPr>
            <p:ph type="dt" sz="half" idx="10"/>
          </p:nvPr>
        </p:nvSpPr>
        <p:spPr/>
        <p:txBody>
          <a:bodyPr/>
          <a:lstStyle/>
          <a:p>
            <a:pPr>
              <a:defRPr/>
            </a:pPr>
            <a:fld id="{928F58F4-638A-470E-8B6B-8FC6246785CF}" type="datetime4">
              <a:rPr lang="en-US" smtClean="0"/>
              <a:pPr>
                <a:defRPr/>
              </a:pPr>
              <a:t>September 5, 2017</a:t>
            </a:fld>
            <a:endParaRPr lang="en-US"/>
          </a:p>
        </p:txBody>
      </p:sp>
      <p:sp>
        <p:nvSpPr>
          <p:cNvPr id="7" name="Footer Placeholder 6"/>
          <p:cNvSpPr>
            <a:spLocks noGrp="1"/>
          </p:cNvSpPr>
          <p:nvPr>
            <p:ph type="ftr" sz="quarter" idx="11"/>
          </p:nvPr>
        </p:nvSpPr>
        <p:spPr/>
        <p:txBody>
          <a:bodyPr/>
          <a:lstStyle/>
          <a:p>
            <a:pPr>
              <a:defRPr/>
            </a:pPr>
            <a:r>
              <a:rPr lang="en-US" smtClean="0"/>
              <a:t>Data Mining: Concepts and Techniques</a:t>
            </a:r>
            <a:endParaRPr lang="en-US"/>
          </a:p>
        </p:txBody>
      </p:sp>
      <p:sp>
        <p:nvSpPr>
          <p:cNvPr id="8" name="Slide Number Placeholder 7"/>
          <p:cNvSpPr>
            <a:spLocks noGrp="1"/>
          </p:cNvSpPr>
          <p:nvPr>
            <p:ph type="sldNum" sz="quarter" idx="12"/>
          </p:nvPr>
        </p:nvSpPr>
        <p:spPr/>
        <p:txBody>
          <a:bodyPr/>
          <a:lstStyle/>
          <a:p>
            <a:pPr>
              <a:defRPr/>
            </a:pPr>
            <a:fld id="{A3D09F3C-8A85-48DC-8957-E2BA5AD4C84F}" type="slidenum">
              <a:rPr lang="en-US" smtClean="0"/>
              <a:pPr>
                <a:defRPr/>
              </a:pPr>
              <a:t>23</a:t>
            </a:fld>
            <a:endParaRPr lang="en-US"/>
          </a:p>
        </p:txBody>
      </p:sp>
      <p:graphicFrame>
        <p:nvGraphicFramePr>
          <p:cNvPr id="11" name="Object 10"/>
          <p:cNvGraphicFramePr>
            <a:graphicFrameLocks noGrp="1" noChangeAspect="1"/>
          </p:cNvGraphicFramePr>
          <p:nvPr>
            <p:extLst>
              <p:ext uri="{D42A27DB-BD31-4B8C-83A1-F6EECF244321}">
                <p14:modId xmlns:p14="http://schemas.microsoft.com/office/powerpoint/2010/main" val="2098818327"/>
              </p:ext>
            </p:extLst>
          </p:nvPr>
        </p:nvGraphicFramePr>
        <p:xfrm>
          <a:off x="1342482" y="2513041"/>
          <a:ext cx="5568280" cy="863754"/>
        </p:xfrm>
        <a:graphic>
          <a:graphicData uri="http://schemas.openxmlformats.org/presentationml/2006/ole">
            <mc:AlternateContent xmlns:mc="http://schemas.openxmlformats.org/markup-compatibility/2006">
              <mc:Choice xmlns:v="urn:schemas-microsoft-com:vml" Requires="v">
                <p:oleObj spid="_x0000_s12332" name="Equation" r:id="rId3" imgW="2590800" imgH="469900" progId="Equation.3">
                  <p:embed/>
                </p:oleObj>
              </mc:Choice>
              <mc:Fallback>
                <p:oleObj name="Equation" r:id="rId3" imgW="2590800" imgH="469900" progId="Equation.3">
                  <p:embed/>
                  <p:pic>
                    <p:nvPicPr>
                      <p:cNvPr id="0" name="Picture 4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2482" y="2513041"/>
                        <a:ext cx="5568280" cy="8637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Grp="1" noChangeAspect="1"/>
          </p:cNvGraphicFramePr>
          <p:nvPr>
            <p:extLst>
              <p:ext uri="{D42A27DB-BD31-4B8C-83A1-F6EECF244321}">
                <p14:modId xmlns:p14="http://schemas.microsoft.com/office/powerpoint/2010/main" val="3873590774"/>
              </p:ext>
            </p:extLst>
          </p:nvPr>
        </p:nvGraphicFramePr>
        <p:xfrm>
          <a:off x="4396929" y="3846772"/>
          <a:ext cx="319087" cy="393700"/>
        </p:xfrm>
        <a:graphic>
          <a:graphicData uri="http://schemas.openxmlformats.org/presentationml/2006/ole">
            <mc:AlternateContent xmlns:mc="http://schemas.openxmlformats.org/markup-compatibility/2006">
              <mc:Choice xmlns:v="urn:schemas-microsoft-com:vml" Requires="v">
                <p:oleObj spid="_x0000_s12333" name="Equation" r:id="rId5" imgW="152268" imgH="203024" progId="Equation.3">
                  <p:embed/>
                </p:oleObj>
              </mc:Choice>
              <mc:Fallback>
                <p:oleObj name="Equation" r:id="rId5" imgW="152268" imgH="203024" progId="Equation.3">
                  <p:embed/>
                  <p:pic>
                    <p:nvPicPr>
                      <p:cNvPr id="0" name="Picture 42"/>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6929" y="3846772"/>
                        <a:ext cx="319087"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960846722"/>
              </p:ext>
            </p:extLst>
          </p:nvPr>
        </p:nvGraphicFramePr>
        <p:xfrm>
          <a:off x="5204030" y="3846772"/>
          <a:ext cx="295275" cy="393700"/>
        </p:xfrm>
        <a:graphic>
          <a:graphicData uri="http://schemas.openxmlformats.org/presentationml/2006/ole">
            <mc:AlternateContent xmlns:mc="http://schemas.openxmlformats.org/markup-compatibility/2006">
              <mc:Choice xmlns:v="urn:schemas-microsoft-com:vml" Requires="v">
                <p:oleObj spid="_x0000_s12334" name="Equation" r:id="rId7" imgW="152268" imgH="203024" progId="Equation.3">
                  <p:embed/>
                </p:oleObj>
              </mc:Choice>
              <mc:Fallback>
                <p:oleObj name="Equation" r:id="rId7" imgW="152268" imgH="203024" progId="Equation.3">
                  <p:embed/>
                  <p:pic>
                    <p:nvPicPr>
                      <p:cNvPr id="0" name="Picture 4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04030" y="3846772"/>
                        <a:ext cx="295275"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42495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eaLnBrk="1" hangingPunct="1"/>
            <a:r>
              <a:rPr lang="en-US" dirty="0" smtClean="0"/>
              <a:t>Correlation Analysis (Categorical Data)</a:t>
            </a:r>
          </a:p>
        </p:txBody>
      </p:sp>
      <p:sp>
        <p:nvSpPr>
          <p:cNvPr id="44038" name="Rectangle 3"/>
          <p:cNvSpPr>
            <a:spLocks noGrp="1" noChangeArrowheads="1"/>
          </p:cNvSpPr>
          <p:nvPr>
            <p:ph idx="1"/>
          </p:nvPr>
        </p:nvSpPr>
        <p:spPr>
          <a:xfrm>
            <a:off x="1003479" y="2251656"/>
            <a:ext cx="8001000" cy="4267200"/>
          </a:xfrm>
        </p:spPr>
        <p:txBody>
          <a:bodyPr/>
          <a:lstStyle/>
          <a:p>
            <a:pPr eaLnBrk="1" hangingPunct="1">
              <a:lnSpc>
                <a:spcPct val="110000"/>
              </a:lnSpc>
            </a:pPr>
            <a:r>
              <a:rPr lang="el-GR" sz="2000" dirty="0" smtClean="0"/>
              <a:t>Χ</a:t>
            </a:r>
            <a:r>
              <a:rPr lang="en-US" sz="2000" baseline="30000" dirty="0" smtClean="0"/>
              <a:t>2</a:t>
            </a:r>
            <a:r>
              <a:rPr lang="en-US" sz="2000" dirty="0" smtClean="0"/>
              <a:t> (chi-square) test</a:t>
            </a:r>
            <a:endParaRPr lang="el-GR" sz="2000" dirty="0" smtClean="0"/>
          </a:p>
          <a:p>
            <a:pPr eaLnBrk="1" hangingPunct="1">
              <a:lnSpc>
                <a:spcPct val="110000"/>
              </a:lnSpc>
            </a:pPr>
            <a:endParaRPr lang="en-US" sz="2000" dirty="0" smtClean="0"/>
          </a:p>
          <a:p>
            <a:pPr eaLnBrk="1" hangingPunct="1">
              <a:lnSpc>
                <a:spcPct val="110000"/>
              </a:lnSpc>
            </a:pPr>
            <a:endParaRPr lang="en-US" sz="2000" dirty="0" smtClean="0"/>
          </a:p>
          <a:p>
            <a:pPr eaLnBrk="1" hangingPunct="1">
              <a:lnSpc>
                <a:spcPct val="110000"/>
              </a:lnSpc>
            </a:pPr>
            <a:r>
              <a:rPr lang="en-US" sz="2000" dirty="0" smtClean="0"/>
              <a:t>The larger the </a:t>
            </a:r>
            <a:r>
              <a:rPr lang="el-GR" sz="2000" dirty="0" smtClean="0"/>
              <a:t>Χ</a:t>
            </a:r>
            <a:r>
              <a:rPr lang="en-US" sz="2000" baseline="30000" dirty="0" smtClean="0"/>
              <a:t>2</a:t>
            </a:r>
            <a:r>
              <a:rPr lang="en-US" sz="2000" dirty="0" smtClean="0"/>
              <a:t> value, the more likely the variables are related</a:t>
            </a:r>
          </a:p>
          <a:p>
            <a:pPr eaLnBrk="1" hangingPunct="1">
              <a:lnSpc>
                <a:spcPct val="110000"/>
              </a:lnSpc>
            </a:pPr>
            <a:r>
              <a:rPr lang="en-US" sz="2000" dirty="0" smtClean="0"/>
              <a:t>The cells that contribute the most to the </a:t>
            </a:r>
            <a:r>
              <a:rPr lang="el-GR" sz="2000" dirty="0" smtClean="0"/>
              <a:t>Χ</a:t>
            </a:r>
            <a:r>
              <a:rPr lang="en-US" sz="2000" baseline="30000" dirty="0" smtClean="0"/>
              <a:t>2</a:t>
            </a:r>
            <a:r>
              <a:rPr lang="en-US" sz="2000" dirty="0" smtClean="0"/>
              <a:t> value are those whose actual count is very different from the expected count</a:t>
            </a:r>
          </a:p>
          <a:p>
            <a:pPr eaLnBrk="1" hangingPunct="1">
              <a:lnSpc>
                <a:spcPct val="110000"/>
              </a:lnSpc>
            </a:pPr>
            <a:r>
              <a:rPr lang="en-US" sz="2000" dirty="0" smtClean="0"/>
              <a:t>Correlation does not imply causality</a:t>
            </a:r>
          </a:p>
          <a:p>
            <a:pPr lvl="1" eaLnBrk="1" hangingPunct="1">
              <a:lnSpc>
                <a:spcPct val="110000"/>
              </a:lnSpc>
            </a:pPr>
            <a:r>
              <a:rPr lang="en-US" sz="1800" dirty="0" smtClean="0"/>
              <a:t># of hospitals and # of car-theft in a city are correlated</a:t>
            </a:r>
          </a:p>
          <a:p>
            <a:pPr lvl="1" eaLnBrk="1" hangingPunct="1">
              <a:lnSpc>
                <a:spcPct val="110000"/>
              </a:lnSpc>
            </a:pPr>
            <a:r>
              <a:rPr lang="en-US" sz="1800" dirty="0" smtClean="0"/>
              <a:t>Both are causally linked to the third variable: population</a:t>
            </a:r>
          </a:p>
        </p:txBody>
      </p:sp>
      <p:sp>
        <p:nvSpPr>
          <p:cNvPr id="44034" name="Date Placeholder 5"/>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CDD7D92-E217-4954-B71C-D5349CB0FCBB}" type="datetime4">
              <a:rPr lang="en-US" sz="1200"/>
              <a:pPr eaLnBrk="1" hangingPunct="1"/>
              <a:t>September 5, 2017</a:t>
            </a:fld>
            <a:endParaRPr lang="en-US" sz="1200"/>
          </a:p>
        </p:txBody>
      </p:sp>
      <p:sp>
        <p:nvSpPr>
          <p:cNvPr id="44035" name="Footer Placeholder 6"/>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4036" name="Slide Number Placeholder 7"/>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B1C814A-272A-4978-BA30-7B9DAB5A4226}" type="slidenum">
              <a:rPr lang="en-US" sz="1200"/>
              <a:pPr eaLnBrk="1" hangingPunct="1"/>
              <a:t>24</a:t>
            </a:fld>
            <a:endParaRPr lang="en-US" sz="1200"/>
          </a:p>
        </p:txBody>
      </p:sp>
      <p:graphicFrame>
        <p:nvGraphicFramePr>
          <p:cNvPr id="2" name="Object 1"/>
          <p:cNvGraphicFramePr>
            <a:graphicFrameLocks noGrp="1" noChangeAspect="1"/>
          </p:cNvGraphicFramePr>
          <p:nvPr>
            <p:extLst>
              <p:ext uri="{D42A27DB-BD31-4B8C-83A1-F6EECF244321}">
                <p14:modId xmlns:p14="http://schemas.microsoft.com/office/powerpoint/2010/main" val="3644768985"/>
              </p:ext>
            </p:extLst>
          </p:nvPr>
        </p:nvGraphicFramePr>
        <p:xfrm>
          <a:off x="1774787" y="2727633"/>
          <a:ext cx="3456384" cy="746869"/>
        </p:xfrm>
        <a:graphic>
          <a:graphicData uri="http://schemas.openxmlformats.org/presentationml/2006/ole">
            <mc:AlternateContent xmlns:mc="http://schemas.openxmlformats.org/markup-compatibility/2006">
              <mc:Choice xmlns:v="urn:schemas-microsoft-com:vml" Requires="v">
                <p:oleObj spid="_x0000_s13328" name="Equation" r:id="rId3" imgW="2057400" imgH="444500" progId="Equation.3">
                  <p:embed/>
                </p:oleObj>
              </mc:Choice>
              <mc:Fallback>
                <p:oleObj name="Equation" r:id="rId3" imgW="2057400" imgH="444500" progId="Equation.3">
                  <p:embed/>
                  <p:pic>
                    <p:nvPicPr>
                      <p:cNvPr id="0" name="Picture 1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4787" y="2727633"/>
                        <a:ext cx="3456384" cy="7468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23197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5"/>
          <p:cNvSpPr>
            <a:spLocks noGrp="1"/>
          </p:cNvSpPr>
          <p:nvPr>
            <p:ph type="dt" sz="quarter"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CF465903-9356-4BFB-B8DA-0E56919FB82F}" type="datetime4">
              <a:rPr lang="en-US" sz="1200"/>
              <a:pPr eaLnBrk="1" hangingPunct="1"/>
              <a:t>September 5, 2017</a:t>
            </a:fld>
            <a:endParaRPr lang="en-US" sz="1200"/>
          </a:p>
        </p:txBody>
      </p:sp>
      <p:sp>
        <p:nvSpPr>
          <p:cNvPr id="45059" name="Footer Placeholder 6"/>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5060" name="Slide Number Placeholder 7"/>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2BD31DCA-724A-4B93-B3A0-46AB6DE7BCC5}" type="slidenum">
              <a:rPr lang="en-US" sz="1200"/>
              <a:pPr eaLnBrk="1" hangingPunct="1"/>
              <a:t>25</a:t>
            </a:fld>
            <a:endParaRPr lang="en-US" sz="1200"/>
          </a:p>
        </p:txBody>
      </p:sp>
      <p:sp>
        <p:nvSpPr>
          <p:cNvPr id="45061" name="Rectangle 2"/>
          <p:cNvSpPr>
            <a:spLocks noGrp="1" noChangeArrowheads="1"/>
          </p:cNvSpPr>
          <p:nvPr>
            <p:ph type="title"/>
          </p:nvPr>
        </p:nvSpPr>
        <p:spPr>
          <a:xfrm>
            <a:off x="3245475" y="931561"/>
            <a:ext cx="5424313" cy="609600"/>
          </a:xfrm>
        </p:spPr>
        <p:txBody>
          <a:bodyPr/>
          <a:lstStyle/>
          <a:p>
            <a:pPr eaLnBrk="1" hangingPunct="1"/>
            <a:r>
              <a:rPr lang="en-US" dirty="0" smtClean="0"/>
              <a:t>Chi-Square Calculation: An Example</a:t>
            </a:r>
          </a:p>
        </p:txBody>
      </p:sp>
      <p:sp>
        <p:nvSpPr>
          <p:cNvPr id="45062" name="Rectangle 3"/>
          <p:cNvSpPr>
            <a:spLocks noGrp="1" noChangeArrowheads="1"/>
          </p:cNvSpPr>
          <p:nvPr>
            <p:ph type="body" sz="half" idx="1"/>
          </p:nvPr>
        </p:nvSpPr>
        <p:spPr>
          <a:xfrm>
            <a:off x="811368" y="1447800"/>
            <a:ext cx="8027831" cy="5029200"/>
          </a:xfrm>
        </p:spPr>
        <p:txBody>
          <a:bodyPr/>
          <a:lstStyle/>
          <a:p>
            <a:pPr eaLnBrk="1" hangingPunct="1">
              <a:lnSpc>
                <a:spcPct val="110000"/>
              </a:lnSpc>
            </a:pPr>
            <a:endParaRPr lang="en-US" sz="1800" dirty="0" smtClean="0"/>
          </a:p>
          <a:p>
            <a:pPr eaLnBrk="1" hangingPunct="1">
              <a:lnSpc>
                <a:spcPct val="110000"/>
              </a:lnSpc>
            </a:pPr>
            <a:endParaRPr lang="en-US" sz="1800" dirty="0" smtClean="0"/>
          </a:p>
          <a:p>
            <a:pPr eaLnBrk="1" hangingPunct="1">
              <a:lnSpc>
                <a:spcPct val="110000"/>
              </a:lnSpc>
            </a:pPr>
            <a:endParaRPr lang="en-US" sz="1800" dirty="0" smtClean="0"/>
          </a:p>
          <a:p>
            <a:pPr eaLnBrk="1" hangingPunct="1">
              <a:lnSpc>
                <a:spcPct val="110000"/>
              </a:lnSpc>
            </a:pPr>
            <a:endParaRPr lang="en-US" sz="1800" dirty="0" smtClean="0"/>
          </a:p>
          <a:p>
            <a:pPr eaLnBrk="1" hangingPunct="1">
              <a:lnSpc>
                <a:spcPct val="110000"/>
              </a:lnSpc>
            </a:pPr>
            <a:endParaRPr lang="en-US" sz="1800" dirty="0" smtClean="0"/>
          </a:p>
          <a:p>
            <a:pPr eaLnBrk="1" hangingPunct="1">
              <a:lnSpc>
                <a:spcPct val="110000"/>
              </a:lnSpc>
            </a:pPr>
            <a:endParaRPr lang="en-US" sz="1800" dirty="0"/>
          </a:p>
          <a:p>
            <a:pPr eaLnBrk="1" hangingPunct="1">
              <a:lnSpc>
                <a:spcPct val="110000"/>
              </a:lnSpc>
            </a:pPr>
            <a:endParaRPr lang="en-US" sz="1800" dirty="0" smtClean="0"/>
          </a:p>
          <a:p>
            <a:pPr eaLnBrk="1" hangingPunct="1">
              <a:lnSpc>
                <a:spcPct val="110000"/>
              </a:lnSpc>
            </a:pPr>
            <a:r>
              <a:rPr lang="el-GR" sz="1800" dirty="0" smtClean="0"/>
              <a:t>Χ</a:t>
            </a:r>
            <a:r>
              <a:rPr lang="en-US" sz="1800" baseline="30000" dirty="0" smtClean="0"/>
              <a:t>2</a:t>
            </a:r>
            <a:r>
              <a:rPr lang="en-US" sz="1800" dirty="0" smtClean="0"/>
              <a:t> (chi-square) calculation (numbers in parenthesis are expected counts calculated based on the data distribution in the two categories)</a:t>
            </a:r>
            <a:endParaRPr lang="el-GR" sz="1800" dirty="0" smtClean="0"/>
          </a:p>
          <a:p>
            <a:pPr eaLnBrk="1" hangingPunct="1">
              <a:lnSpc>
                <a:spcPct val="110000"/>
              </a:lnSpc>
            </a:pPr>
            <a:endParaRPr lang="en-US" sz="1800" dirty="0" smtClean="0"/>
          </a:p>
          <a:p>
            <a:pPr eaLnBrk="1" hangingPunct="1">
              <a:lnSpc>
                <a:spcPct val="110000"/>
              </a:lnSpc>
            </a:pPr>
            <a:endParaRPr lang="en-US" sz="1800" dirty="0" smtClean="0"/>
          </a:p>
          <a:p>
            <a:pPr eaLnBrk="1" hangingPunct="1">
              <a:lnSpc>
                <a:spcPct val="110000"/>
              </a:lnSpc>
            </a:pPr>
            <a:r>
              <a:rPr lang="en-US" sz="1800" dirty="0" smtClean="0"/>
              <a:t>It shows that </a:t>
            </a:r>
            <a:r>
              <a:rPr lang="en-US" sz="1800" dirty="0" err="1" smtClean="0"/>
              <a:t>like_science_fiction</a:t>
            </a:r>
            <a:r>
              <a:rPr lang="en-US" sz="1800" dirty="0" smtClean="0"/>
              <a:t> and </a:t>
            </a:r>
            <a:r>
              <a:rPr lang="en-US" sz="1800" dirty="0" err="1" smtClean="0"/>
              <a:t>play_chess</a:t>
            </a:r>
            <a:r>
              <a:rPr lang="en-US" sz="1800" dirty="0" smtClean="0"/>
              <a:t> are correlated in the group</a:t>
            </a:r>
          </a:p>
        </p:txBody>
      </p:sp>
      <p:graphicFrame>
        <p:nvGraphicFramePr>
          <p:cNvPr id="45063" name="Object 4"/>
          <p:cNvGraphicFramePr>
            <a:graphicFrameLocks noGrp="1" noChangeAspect="1"/>
          </p:cNvGraphicFramePr>
          <p:nvPr>
            <p:ph sz="quarter" idx="2"/>
            <p:extLst>
              <p:ext uri="{D42A27DB-BD31-4B8C-83A1-F6EECF244321}">
                <p14:modId xmlns:p14="http://schemas.microsoft.com/office/powerpoint/2010/main" val="2366681189"/>
              </p:ext>
            </p:extLst>
          </p:nvPr>
        </p:nvGraphicFramePr>
        <p:xfrm>
          <a:off x="1200503" y="4690482"/>
          <a:ext cx="6842720" cy="635915"/>
        </p:xfrm>
        <a:graphic>
          <a:graphicData uri="http://schemas.openxmlformats.org/presentationml/2006/ole">
            <mc:AlternateContent xmlns:mc="http://schemas.openxmlformats.org/markup-compatibility/2006">
              <mc:Choice xmlns:v="urn:schemas-microsoft-com:vml" Requires="v">
                <p:oleObj spid="_x0000_s14352" name="Equation" r:id="rId4" imgW="4381500" imgH="419100" progId="Equation.3">
                  <p:embed/>
                </p:oleObj>
              </mc:Choice>
              <mc:Fallback>
                <p:oleObj name="Equation" r:id="rId4" imgW="4381500" imgH="419100" progId="Equation.3">
                  <p:embed/>
                  <p:pic>
                    <p:nvPicPr>
                      <p:cNvPr id="0" name="Picture 1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0503" y="4690482"/>
                        <a:ext cx="6842720" cy="6359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72175" name="Group 47"/>
          <p:cNvGraphicFramePr>
            <a:graphicFrameLocks noGrp="1"/>
          </p:cNvGraphicFramePr>
          <p:nvPr>
            <p:extLst>
              <p:ext uri="{D42A27DB-BD31-4B8C-83A1-F6EECF244321}">
                <p14:modId xmlns:p14="http://schemas.microsoft.com/office/powerpoint/2010/main" val="1366973697"/>
              </p:ext>
            </p:extLst>
          </p:nvPr>
        </p:nvGraphicFramePr>
        <p:xfrm>
          <a:off x="1371600" y="2228274"/>
          <a:ext cx="6096000" cy="1595439"/>
        </p:xfrm>
        <a:graphic>
          <a:graphicData uri="http://schemas.openxmlformats.org/drawingml/2006/table">
            <a:tbl>
              <a:tblPr/>
              <a:tblGrid>
                <a:gridCol w="2219325"/>
                <a:gridCol w="1136650"/>
                <a:gridCol w="1571625"/>
                <a:gridCol w="1168400"/>
              </a:tblGrid>
              <a:tr h="3429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Preferred Reading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Male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Female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Sum (row)</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7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Like science fiction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250(90)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200(360)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450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7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Not like science fiction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50(210)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1000(840)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1050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75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Sum(col.)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300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1200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1500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73272009"/>
      </p:ext>
    </p:extLst>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eaLnBrk="1" hangingPunct="1"/>
            <a:r>
              <a:rPr lang="en-US" dirty="0" smtClean="0"/>
              <a:t>Data Transformation</a:t>
            </a:r>
          </a:p>
        </p:txBody>
      </p:sp>
      <p:sp>
        <p:nvSpPr>
          <p:cNvPr id="46086" name="Rectangle 3"/>
          <p:cNvSpPr>
            <a:spLocks noGrp="1" noChangeArrowheads="1"/>
          </p:cNvSpPr>
          <p:nvPr>
            <p:ph idx="1"/>
          </p:nvPr>
        </p:nvSpPr>
        <p:spPr/>
        <p:txBody>
          <a:bodyPr/>
          <a:lstStyle/>
          <a:p>
            <a:pPr eaLnBrk="1" hangingPunct="1">
              <a:lnSpc>
                <a:spcPct val="110000"/>
              </a:lnSpc>
            </a:pPr>
            <a:r>
              <a:rPr lang="en-US" sz="2000" dirty="0" smtClean="0"/>
              <a:t>Smoothing: remove noise from data</a:t>
            </a:r>
          </a:p>
          <a:p>
            <a:pPr eaLnBrk="1" hangingPunct="1">
              <a:lnSpc>
                <a:spcPct val="110000"/>
              </a:lnSpc>
            </a:pPr>
            <a:r>
              <a:rPr lang="en-US" sz="2000" dirty="0" smtClean="0"/>
              <a:t>Aggregation: summarization, data cube construction</a:t>
            </a:r>
          </a:p>
          <a:p>
            <a:pPr eaLnBrk="1" hangingPunct="1">
              <a:lnSpc>
                <a:spcPct val="110000"/>
              </a:lnSpc>
            </a:pPr>
            <a:r>
              <a:rPr lang="en-US" sz="2000" dirty="0" smtClean="0"/>
              <a:t>Generalization: concept hierarchy climbing *)</a:t>
            </a:r>
          </a:p>
          <a:p>
            <a:pPr eaLnBrk="1" hangingPunct="1">
              <a:lnSpc>
                <a:spcPct val="110000"/>
              </a:lnSpc>
            </a:pPr>
            <a:r>
              <a:rPr lang="en-US" sz="2000" dirty="0" smtClean="0"/>
              <a:t>Normalization: scaled to fall within a small, specified range</a:t>
            </a:r>
          </a:p>
          <a:p>
            <a:pPr lvl="1" eaLnBrk="1" hangingPunct="1">
              <a:lnSpc>
                <a:spcPct val="110000"/>
              </a:lnSpc>
            </a:pPr>
            <a:r>
              <a:rPr lang="en-US" dirty="0" smtClean="0"/>
              <a:t>min-max normalization</a:t>
            </a:r>
          </a:p>
          <a:p>
            <a:pPr lvl="1" eaLnBrk="1" hangingPunct="1">
              <a:lnSpc>
                <a:spcPct val="110000"/>
              </a:lnSpc>
            </a:pPr>
            <a:r>
              <a:rPr lang="en-US" dirty="0" smtClean="0"/>
              <a:t>z-score normalization</a:t>
            </a:r>
          </a:p>
          <a:p>
            <a:pPr lvl="1" eaLnBrk="1" hangingPunct="1">
              <a:lnSpc>
                <a:spcPct val="110000"/>
              </a:lnSpc>
            </a:pPr>
            <a:r>
              <a:rPr lang="en-US" dirty="0" smtClean="0"/>
              <a:t>normalization by decimal scaling</a:t>
            </a:r>
          </a:p>
          <a:p>
            <a:pPr eaLnBrk="1" hangingPunct="1">
              <a:lnSpc>
                <a:spcPct val="110000"/>
              </a:lnSpc>
            </a:pPr>
            <a:r>
              <a:rPr lang="en-US" sz="2000" dirty="0" smtClean="0"/>
              <a:t>Attribute/feature construction</a:t>
            </a:r>
          </a:p>
          <a:p>
            <a:pPr lvl="1" eaLnBrk="1" hangingPunct="1">
              <a:lnSpc>
                <a:spcPct val="110000"/>
              </a:lnSpc>
            </a:pPr>
            <a:r>
              <a:rPr lang="en-US" dirty="0" smtClean="0"/>
              <a:t>New attributes constructed from the given ones</a:t>
            </a:r>
          </a:p>
        </p:txBody>
      </p:sp>
      <p:sp>
        <p:nvSpPr>
          <p:cNvPr id="46082"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69710E4-F381-44DA-9752-7F6DC7E01904}" type="datetime4">
              <a:rPr lang="en-US" sz="1200"/>
              <a:pPr eaLnBrk="1" hangingPunct="1"/>
              <a:t>September 5, 2017</a:t>
            </a:fld>
            <a:endParaRPr lang="en-US" sz="1200"/>
          </a:p>
        </p:txBody>
      </p:sp>
      <p:sp>
        <p:nvSpPr>
          <p:cNvPr id="46083"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6084"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864D3D6-1451-4A93-9D22-A198F40A1AB7}" type="slidenum">
              <a:rPr lang="en-US" sz="1200"/>
              <a:pPr eaLnBrk="1" hangingPunct="1"/>
              <a:t>26</a:t>
            </a:fld>
            <a:endParaRPr lang="en-US" sz="1200"/>
          </a:p>
        </p:txBody>
      </p:sp>
    </p:spTree>
    <p:extLst>
      <p:ext uri="{BB962C8B-B14F-4D97-AF65-F5344CB8AC3E}">
        <p14:creationId xmlns:p14="http://schemas.microsoft.com/office/powerpoint/2010/main" val="4175694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5"/>
          <p:cNvSpPr>
            <a:spLocks noGrp="1"/>
          </p:cNvSpPr>
          <p:nvPr>
            <p:ph type="dt" sz="quarter"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847B5CF7-D5EC-4C55-9AAC-B837DA30B44B}" type="datetime4">
              <a:rPr lang="en-US" sz="1200"/>
              <a:pPr eaLnBrk="1" hangingPunct="1"/>
              <a:t>September 5, 2017</a:t>
            </a:fld>
            <a:endParaRPr lang="en-US" sz="1200"/>
          </a:p>
        </p:txBody>
      </p:sp>
      <p:sp>
        <p:nvSpPr>
          <p:cNvPr id="47107" name="Footer Placeholder 6"/>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7108" name="Slide Number Placeholder 7"/>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58ECFA31-5347-47D3-8BE3-49B9542769E7}" type="slidenum">
              <a:rPr lang="en-US" sz="1200"/>
              <a:pPr eaLnBrk="1" hangingPunct="1"/>
              <a:t>27</a:t>
            </a:fld>
            <a:endParaRPr lang="en-US" sz="1200"/>
          </a:p>
        </p:txBody>
      </p:sp>
      <p:sp>
        <p:nvSpPr>
          <p:cNvPr id="47109" name="Rectangle 2"/>
          <p:cNvSpPr>
            <a:spLocks noGrp="1" noChangeArrowheads="1"/>
          </p:cNvSpPr>
          <p:nvPr>
            <p:ph type="title"/>
          </p:nvPr>
        </p:nvSpPr>
        <p:spPr>
          <a:xfrm>
            <a:off x="3799268" y="957318"/>
            <a:ext cx="4682603" cy="609600"/>
          </a:xfrm>
        </p:spPr>
        <p:txBody>
          <a:bodyPr/>
          <a:lstStyle/>
          <a:p>
            <a:pPr eaLnBrk="1" hangingPunct="1"/>
            <a:r>
              <a:rPr lang="en-US" dirty="0" smtClean="0"/>
              <a:t>Data Transformation: Normalization</a:t>
            </a:r>
          </a:p>
        </p:txBody>
      </p:sp>
      <p:sp>
        <p:nvSpPr>
          <p:cNvPr id="47110" name="Rectangle 3"/>
          <p:cNvSpPr>
            <a:spLocks noGrp="1" noChangeArrowheads="1"/>
          </p:cNvSpPr>
          <p:nvPr>
            <p:ph type="body" sz="half" idx="1"/>
          </p:nvPr>
        </p:nvSpPr>
        <p:spPr>
          <a:xfrm>
            <a:off x="838200" y="2050886"/>
            <a:ext cx="8305800" cy="4407768"/>
          </a:xfrm>
        </p:spPr>
        <p:txBody>
          <a:bodyPr/>
          <a:lstStyle/>
          <a:p>
            <a:pPr eaLnBrk="1" hangingPunct="1">
              <a:lnSpc>
                <a:spcPct val="120000"/>
              </a:lnSpc>
            </a:pPr>
            <a:r>
              <a:rPr lang="en-US" sz="1800" dirty="0" smtClean="0"/>
              <a:t>Min-max normalization: to [</a:t>
            </a:r>
            <a:r>
              <a:rPr lang="en-US" sz="1800" dirty="0" err="1" smtClean="0"/>
              <a:t>new_min</a:t>
            </a:r>
            <a:r>
              <a:rPr lang="en-US" sz="1800" baseline="-25000" dirty="0" err="1" smtClean="0"/>
              <a:t>A</a:t>
            </a:r>
            <a:r>
              <a:rPr lang="en-US" sz="1800" dirty="0" smtClean="0"/>
              <a:t>, </a:t>
            </a:r>
            <a:r>
              <a:rPr lang="en-US" sz="1800" dirty="0" err="1" smtClean="0"/>
              <a:t>new_max</a:t>
            </a:r>
            <a:r>
              <a:rPr lang="en-US" sz="1800" baseline="-25000" dirty="0" err="1" smtClean="0"/>
              <a:t>A</a:t>
            </a:r>
            <a:r>
              <a:rPr lang="en-US" sz="1800" dirty="0" smtClean="0"/>
              <a:t>]</a:t>
            </a:r>
          </a:p>
          <a:p>
            <a:pPr lvl="1" eaLnBrk="1" hangingPunct="1">
              <a:lnSpc>
                <a:spcPct val="120000"/>
              </a:lnSpc>
            </a:pPr>
            <a:endParaRPr lang="en-US" sz="1800" dirty="0" smtClean="0"/>
          </a:p>
          <a:p>
            <a:pPr lvl="1" eaLnBrk="1" hangingPunct="1">
              <a:lnSpc>
                <a:spcPct val="120000"/>
              </a:lnSpc>
            </a:pPr>
            <a:endParaRPr lang="en-US" sz="1800" dirty="0" smtClean="0"/>
          </a:p>
          <a:p>
            <a:pPr lvl="1" eaLnBrk="1" hangingPunct="1">
              <a:lnSpc>
                <a:spcPct val="120000"/>
              </a:lnSpc>
            </a:pPr>
            <a:r>
              <a:rPr lang="en-US" sz="1800" dirty="0" smtClean="0"/>
              <a:t>Ex.  Let income range $12,000 to $98,000 normalized to [0.0, 1.0].  Then $73,000 is mapped to  </a:t>
            </a:r>
          </a:p>
          <a:p>
            <a:pPr eaLnBrk="1" hangingPunct="1">
              <a:lnSpc>
                <a:spcPct val="120000"/>
              </a:lnSpc>
            </a:pPr>
            <a:r>
              <a:rPr lang="en-US" sz="1800" dirty="0" smtClean="0"/>
              <a:t>Z-score normalization (</a:t>
            </a:r>
            <a:r>
              <a:rPr lang="el-GR" sz="1800" dirty="0" smtClean="0"/>
              <a:t>μ</a:t>
            </a:r>
            <a:r>
              <a:rPr lang="en-US" sz="1800" dirty="0" smtClean="0"/>
              <a:t>: mean, </a:t>
            </a:r>
            <a:r>
              <a:rPr lang="el-GR" sz="1800" dirty="0" smtClean="0"/>
              <a:t>σ</a:t>
            </a:r>
            <a:r>
              <a:rPr lang="en-US" sz="1800" dirty="0" smtClean="0"/>
              <a:t>: standard deviation):</a:t>
            </a:r>
          </a:p>
          <a:p>
            <a:pPr eaLnBrk="1" hangingPunct="1">
              <a:lnSpc>
                <a:spcPct val="120000"/>
              </a:lnSpc>
            </a:pPr>
            <a:endParaRPr lang="en-US" sz="1800" dirty="0" smtClean="0"/>
          </a:p>
          <a:p>
            <a:pPr lvl="1" eaLnBrk="1" hangingPunct="1">
              <a:lnSpc>
                <a:spcPct val="120000"/>
              </a:lnSpc>
            </a:pPr>
            <a:endParaRPr lang="en-US" sz="1800" dirty="0" smtClean="0"/>
          </a:p>
          <a:p>
            <a:pPr lvl="1" eaLnBrk="1" hangingPunct="1">
              <a:lnSpc>
                <a:spcPct val="120000"/>
              </a:lnSpc>
            </a:pPr>
            <a:r>
              <a:rPr lang="en-US" sz="1800" dirty="0" smtClean="0"/>
              <a:t>Ex. Let </a:t>
            </a:r>
            <a:r>
              <a:rPr lang="el-GR" sz="1800" dirty="0" smtClean="0"/>
              <a:t>μ</a:t>
            </a:r>
            <a:r>
              <a:rPr lang="en-US" sz="1800" dirty="0" smtClean="0"/>
              <a:t> = 54,000, </a:t>
            </a:r>
            <a:r>
              <a:rPr lang="el-GR" sz="1800" dirty="0" smtClean="0"/>
              <a:t>σ</a:t>
            </a:r>
            <a:r>
              <a:rPr lang="en-US" sz="1800" dirty="0" smtClean="0"/>
              <a:t> = 16,000.  Then</a:t>
            </a:r>
            <a:endParaRPr lang="el-GR" sz="1800" dirty="0" smtClean="0"/>
          </a:p>
          <a:p>
            <a:pPr eaLnBrk="1" hangingPunct="1">
              <a:lnSpc>
                <a:spcPct val="120000"/>
              </a:lnSpc>
            </a:pPr>
            <a:r>
              <a:rPr lang="en-US" sz="1800" dirty="0" smtClean="0"/>
              <a:t>Normalization by decimal scaling</a:t>
            </a:r>
          </a:p>
        </p:txBody>
      </p:sp>
      <p:graphicFrame>
        <p:nvGraphicFramePr>
          <p:cNvPr id="47111" name="Object 10"/>
          <p:cNvGraphicFramePr>
            <a:graphicFrameLocks noGrp="1" noChangeAspect="1"/>
          </p:cNvGraphicFramePr>
          <p:nvPr>
            <p:ph sz="quarter" idx="2"/>
            <p:extLst>
              <p:ext uri="{D42A27DB-BD31-4B8C-83A1-F6EECF244321}">
                <p14:modId xmlns:p14="http://schemas.microsoft.com/office/powerpoint/2010/main" val="3810643723"/>
              </p:ext>
            </p:extLst>
          </p:nvPr>
        </p:nvGraphicFramePr>
        <p:xfrm>
          <a:off x="3929837" y="3575932"/>
          <a:ext cx="2514600" cy="474663"/>
        </p:xfrm>
        <a:graphic>
          <a:graphicData uri="http://schemas.openxmlformats.org/presentationml/2006/ole">
            <mc:AlternateContent xmlns:mc="http://schemas.openxmlformats.org/markup-compatibility/2006">
              <mc:Choice xmlns:v="urn:schemas-microsoft-com:vml" Requires="v">
                <p:oleObj spid="_x0000_s15446" name="Equation" r:id="rId4" imgW="2222500" imgH="419100" progId="Equation.3">
                  <p:embed/>
                </p:oleObj>
              </mc:Choice>
              <mc:Fallback>
                <p:oleObj name="Equation" r:id="rId4" imgW="2222500" imgH="419100" progId="Equation.3">
                  <p:embed/>
                  <p:pic>
                    <p:nvPicPr>
                      <p:cNvPr id="0" name="Picture 8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9837" y="3575932"/>
                        <a:ext cx="2514600"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12" name="Object 4"/>
          <p:cNvGraphicFramePr>
            <a:graphicFrameLocks noChangeAspect="1"/>
          </p:cNvGraphicFramePr>
          <p:nvPr>
            <p:extLst>
              <p:ext uri="{D42A27DB-BD31-4B8C-83A1-F6EECF244321}">
                <p14:modId xmlns:p14="http://schemas.microsoft.com/office/powerpoint/2010/main" val="2742531688"/>
              </p:ext>
            </p:extLst>
          </p:nvPr>
        </p:nvGraphicFramePr>
        <p:xfrm>
          <a:off x="1779745" y="2431418"/>
          <a:ext cx="5943600" cy="709613"/>
        </p:xfrm>
        <a:graphic>
          <a:graphicData uri="http://schemas.openxmlformats.org/presentationml/2006/ole">
            <mc:AlternateContent xmlns:mc="http://schemas.openxmlformats.org/markup-compatibility/2006">
              <mc:Choice xmlns:v="urn:schemas-microsoft-com:vml" Requires="v">
                <p:oleObj spid="_x0000_s15447" name="Equation" r:id="rId6" imgW="3340100" imgH="393700" progId="Equation.3">
                  <p:embed/>
                </p:oleObj>
              </mc:Choice>
              <mc:Fallback>
                <p:oleObj name="Equation" r:id="rId6" imgW="3340100" imgH="393700" progId="Equation.3">
                  <p:embed/>
                  <p:pic>
                    <p:nvPicPr>
                      <p:cNvPr id="0" name="Picture 8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79745" y="2431418"/>
                        <a:ext cx="5943600" cy="709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13" name="Object 5"/>
          <p:cNvGraphicFramePr>
            <a:graphicFrameLocks noChangeAspect="1"/>
          </p:cNvGraphicFramePr>
          <p:nvPr>
            <p:extLst>
              <p:ext uri="{D42A27DB-BD31-4B8C-83A1-F6EECF244321}">
                <p14:modId xmlns:p14="http://schemas.microsoft.com/office/powerpoint/2010/main" val="2028841858"/>
              </p:ext>
            </p:extLst>
          </p:nvPr>
        </p:nvGraphicFramePr>
        <p:xfrm>
          <a:off x="2294900" y="4252111"/>
          <a:ext cx="1447800" cy="679450"/>
        </p:xfrm>
        <a:graphic>
          <a:graphicData uri="http://schemas.openxmlformats.org/presentationml/2006/ole">
            <mc:AlternateContent xmlns:mc="http://schemas.openxmlformats.org/markup-compatibility/2006">
              <mc:Choice xmlns:v="urn:schemas-microsoft-com:vml" Requires="v">
                <p:oleObj spid="_x0000_s15448" name="Equation" r:id="rId8" imgW="634725" imgH="393529" progId="Equation.3">
                  <p:embed/>
                </p:oleObj>
              </mc:Choice>
              <mc:Fallback>
                <p:oleObj name="Equation" r:id="rId8" imgW="634725" imgH="393529" progId="Equation.3">
                  <p:embed/>
                  <p:pic>
                    <p:nvPicPr>
                      <p:cNvPr id="0" name="Picture 8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94900" y="4252111"/>
                        <a:ext cx="1447800"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14" name="Object 6"/>
          <p:cNvGraphicFramePr>
            <a:graphicFrameLocks noChangeAspect="1"/>
          </p:cNvGraphicFramePr>
          <p:nvPr>
            <p:extLst>
              <p:ext uri="{D42A27DB-BD31-4B8C-83A1-F6EECF244321}">
                <p14:modId xmlns:p14="http://schemas.microsoft.com/office/powerpoint/2010/main" val="1612507562"/>
              </p:ext>
            </p:extLst>
          </p:nvPr>
        </p:nvGraphicFramePr>
        <p:xfrm>
          <a:off x="1322231" y="5719340"/>
          <a:ext cx="1066800" cy="847725"/>
        </p:xfrm>
        <a:graphic>
          <a:graphicData uri="http://schemas.openxmlformats.org/presentationml/2006/ole">
            <mc:AlternateContent xmlns:mc="http://schemas.openxmlformats.org/markup-compatibility/2006">
              <mc:Choice xmlns:v="urn:schemas-microsoft-com:vml" Requires="v">
                <p:oleObj spid="_x0000_s15449" name="Equation" r:id="rId10" imgW="495085" imgH="393529" progId="Equation.3">
                  <p:embed/>
                </p:oleObj>
              </mc:Choice>
              <mc:Fallback>
                <p:oleObj name="Equation" r:id="rId10" imgW="495085" imgH="393529" progId="Equation.3">
                  <p:embed/>
                  <p:pic>
                    <p:nvPicPr>
                      <p:cNvPr id="0" name="Picture 8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22231" y="5719340"/>
                        <a:ext cx="1066800"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15" name="Object 7"/>
          <p:cNvGraphicFramePr>
            <a:graphicFrameLocks noChangeAspect="1"/>
          </p:cNvGraphicFramePr>
          <p:nvPr>
            <p:extLst>
              <p:ext uri="{D42A27DB-BD31-4B8C-83A1-F6EECF244321}">
                <p14:modId xmlns:p14="http://schemas.microsoft.com/office/powerpoint/2010/main" val="79445949"/>
              </p:ext>
            </p:extLst>
          </p:nvPr>
        </p:nvGraphicFramePr>
        <p:xfrm>
          <a:off x="4514850" y="3249042"/>
          <a:ext cx="112713" cy="214313"/>
        </p:xfrm>
        <a:graphic>
          <a:graphicData uri="http://schemas.openxmlformats.org/presentationml/2006/ole">
            <mc:AlternateContent xmlns:mc="http://schemas.openxmlformats.org/markup-compatibility/2006">
              <mc:Choice xmlns:v="urn:schemas-microsoft-com:vml" Requires="v">
                <p:oleObj spid="_x0000_s15450" name="Equation" r:id="rId12" imgW="114151" imgH="215619" progId="Equation.3">
                  <p:embed/>
                </p:oleObj>
              </mc:Choice>
              <mc:Fallback>
                <p:oleObj name="Equation" r:id="rId12" imgW="114151" imgH="215619" progId="Equation.3">
                  <p:embed/>
                  <p:pic>
                    <p:nvPicPr>
                      <p:cNvPr id="0" name="Picture 8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14850" y="3249042"/>
                        <a:ext cx="112713"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16" name="Text Box 8"/>
          <p:cNvSpPr txBox="1">
            <a:spLocks noChangeArrowheads="1"/>
          </p:cNvSpPr>
          <p:nvPr/>
        </p:nvSpPr>
        <p:spPr bwMode="auto">
          <a:xfrm>
            <a:off x="2514600" y="5914603"/>
            <a:ext cx="6126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dirty="0">
                <a:latin typeface="Times New Roman" pitchFamily="18" charset="0"/>
              </a:rPr>
              <a:t>Where </a:t>
            </a:r>
            <a:r>
              <a:rPr lang="en-US" i="1" dirty="0">
                <a:latin typeface="Times New Roman" pitchFamily="18" charset="0"/>
              </a:rPr>
              <a:t>j</a:t>
            </a:r>
            <a:r>
              <a:rPr lang="en-US" sz="2000" dirty="0">
                <a:latin typeface="Times New Roman" pitchFamily="18" charset="0"/>
              </a:rPr>
              <a:t> is the smallest integer such that Max(|</a:t>
            </a:r>
            <a:r>
              <a:rPr lang="el-GR" sz="2000" dirty="0">
                <a:latin typeface="Times New Roman" pitchFamily="18" charset="0"/>
                <a:cs typeface="Times New Roman" pitchFamily="18" charset="0"/>
              </a:rPr>
              <a:t>ν</a:t>
            </a:r>
            <a:r>
              <a:rPr lang="en-US" sz="2000" dirty="0">
                <a:latin typeface="Times New Roman" pitchFamily="18" charset="0"/>
                <a:cs typeface="Times New Roman" pitchFamily="18" charset="0"/>
              </a:rPr>
              <a:t>’</a:t>
            </a:r>
            <a:r>
              <a:rPr lang="en-US" sz="2000" dirty="0">
                <a:latin typeface="Times New Roman" pitchFamily="18" charset="0"/>
              </a:rPr>
              <a:t>|) &lt; 1</a:t>
            </a:r>
            <a:endParaRPr lang="en-US" dirty="0">
              <a:latin typeface="Times New Roman" pitchFamily="18" charset="0"/>
            </a:endParaRPr>
          </a:p>
        </p:txBody>
      </p:sp>
      <p:graphicFrame>
        <p:nvGraphicFramePr>
          <p:cNvPr id="47117" name="Object 12"/>
          <p:cNvGraphicFramePr>
            <a:graphicFrameLocks noGrp="1" noChangeAspect="1"/>
          </p:cNvGraphicFramePr>
          <p:nvPr>
            <p:ph sz="quarter" idx="3"/>
            <p:extLst>
              <p:ext uri="{D42A27DB-BD31-4B8C-83A1-F6EECF244321}">
                <p14:modId xmlns:p14="http://schemas.microsoft.com/office/powerpoint/2010/main" val="3584746839"/>
              </p:ext>
            </p:extLst>
          </p:nvPr>
        </p:nvGraphicFramePr>
        <p:xfrm>
          <a:off x="5577681" y="5036586"/>
          <a:ext cx="1952625" cy="546100"/>
        </p:xfrm>
        <a:graphic>
          <a:graphicData uri="http://schemas.openxmlformats.org/presentationml/2006/ole">
            <mc:AlternateContent xmlns:mc="http://schemas.openxmlformats.org/markup-compatibility/2006">
              <mc:Choice xmlns:v="urn:schemas-microsoft-com:vml" Requires="v">
                <p:oleObj spid="_x0000_s15451" name="Equation" r:id="rId14" imgW="1498600" imgH="419100" progId="Equation.3">
                  <p:embed/>
                </p:oleObj>
              </mc:Choice>
              <mc:Fallback>
                <p:oleObj name="Equation" r:id="rId14" imgW="1498600" imgH="419100" progId="Equation.3">
                  <p:embed/>
                  <p:pic>
                    <p:nvPicPr>
                      <p:cNvPr id="0" name="Picture 85"/>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577681" y="5036586"/>
                        <a:ext cx="1952625"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27980602"/>
      </p:ext>
    </p:extLst>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1026"/>
          <p:cNvSpPr>
            <a:spLocks noGrp="1" noChangeArrowheads="1"/>
          </p:cNvSpPr>
          <p:nvPr>
            <p:ph type="title"/>
          </p:nvPr>
        </p:nvSpPr>
        <p:spPr/>
        <p:txBody>
          <a:bodyPr/>
          <a:lstStyle/>
          <a:p>
            <a:pPr eaLnBrk="1" hangingPunct="1"/>
            <a:r>
              <a:rPr lang="en-US" dirty="0" smtClean="0"/>
              <a:t>Data Reduction Strategies</a:t>
            </a:r>
          </a:p>
        </p:txBody>
      </p:sp>
      <p:sp>
        <p:nvSpPr>
          <p:cNvPr id="49158" name="Rectangle 1027"/>
          <p:cNvSpPr>
            <a:spLocks noGrp="1" noChangeArrowheads="1"/>
          </p:cNvSpPr>
          <p:nvPr>
            <p:ph idx="1"/>
          </p:nvPr>
        </p:nvSpPr>
        <p:spPr>
          <a:xfrm>
            <a:off x="990600" y="2200141"/>
            <a:ext cx="8001000" cy="4267200"/>
          </a:xfrm>
        </p:spPr>
        <p:txBody>
          <a:bodyPr/>
          <a:lstStyle/>
          <a:p>
            <a:pPr eaLnBrk="1" hangingPunct="1"/>
            <a:r>
              <a:rPr lang="en-US" sz="1600" dirty="0" smtClean="0"/>
              <a:t>Why data reduction?</a:t>
            </a:r>
          </a:p>
          <a:p>
            <a:pPr lvl="1" eaLnBrk="1" hangingPunct="1"/>
            <a:r>
              <a:rPr lang="en-US" sz="1600" dirty="0" smtClean="0"/>
              <a:t>A database/data warehouse may store terabytes of data</a:t>
            </a:r>
          </a:p>
          <a:p>
            <a:pPr lvl="1" eaLnBrk="1" hangingPunct="1"/>
            <a:r>
              <a:rPr lang="en-US" sz="1600" dirty="0" smtClean="0"/>
              <a:t>Complex data analysis/mining may take a very long time to run on the complete data set</a:t>
            </a:r>
          </a:p>
          <a:p>
            <a:pPr eaLnBrk="1" hangingPunct="1"/>
            <a:r>
              <a:rPr lang="en-US" sz="1600" dirty="0" smtClean="0"/>
              <a:t>Data reduction </a:t>
            </a:r>
          </a:p>
          <a:p>
            <a:pPr lvl="1" eaLnBrk="1" hangingPunct="1"/>
            <a:r>
              <a:rPr lang="en-US" sz="1600" dirty="0" smtClean="0"/>
              <a:t>Obtain a reduced representation of the data set that is much smaller in volume but yet produce the same (or almost the same) analytical results</a:t>
            </a:r>
          </a:p>
          <a:p>
            <a:pPr eaLnBrk="1" hangingPunct="1"/>
            <a:r>
              <a:rPr lang="en-US" sz="1600" dirty="0" smtClean="0">
                <a:solidFill>
                  <a:schemeClr val="hlink"/>
                </a:solidFill>
              </a:rPr>
              <a:t>Data reduction strategies</a:t>
            </a:r>
          </a:p>
          <a:p>
            <a:pPr lvl="1" eaLnBrk="1" hangingPunct="1"/>
            <a:r>
              <a:rPr lang="en-US" sz="1600" dirty="0" smtClean="0">
                <a:solidFill>
                  <a:schemeClr val="folHlink"/>
                </a:solidFill>
              </a:rPr>
              <a:t>Data cube aggregation:</a:t>
            </a:r>
          </a:p>
          <a:p>
            <a:pPr lvl="1" eaLnBrk="1" hangingPunct="1"/>
            <a:r>
              <a:rPr lang="en-US" sz="1600" dirty="0" smtClean="0">
                <a:solidFill>
                  <a:schemeClr val="folHlink"/>
                </a:solidFill>
              </a:rPr>
              <a:t>Dimensionality reduction — </a:t>
            </a:r>
            <a:r>
              <a:rPr lang="en-US" sz="1600" dirty="0" smtClean="0"/>
              <a:t>e.g.,</a:t>
            </a:r>
            <a:r>
              <a:rPr lang="en-US" sz="1600" dirty="0" smtClean="0">
                <a:solidFill>
                  <a:schemeClr val="folHlink"/>
                </a:solidFill>
              </a:rPr>
              <a:t> </a:t>
            </a:r>
            <a:r>
              <a:rPr lang="en-US" sz="1600" dirty="0" smtClean="0"/>
              <a:t>remove unimportant attributes</a:t>
            </a:r>
            <a:endParaRPr lang="en-US" sz="1600" dirty="0" smtClean="0">
              <a:solidFill>
                <a:schemeClr val="folHlink"/>
              </a:solidFill>
            </a:endParaRPr>
          </a:p>
          <a:p>
            <a:pPr lvl="1" eaLnBrk="1" hangingPunct="1"/>
            <a:r>
              <a:rPr lang="en-US" sz="1600" dirty="0" smtClean="0">
                <a:solidFill>
                  <a:schemeClr val="folHlink"/>
                </a:solidFill>
              </a:rPr>
              <a:t>Data Compression</a:t>
            </a:r>
          </a:p>
          <a:p>
            <a:pPr lvl="1" eaLnBrk="1" hangingPunct="1"/>
            <a:r>
              <a:rPr lang="en-US" sz="1600" dirty="0" err="1" smtClean="0">
                <a:solidFill>
                  <a:schemeClr val="folHlink"/>
                </a:solidFill>
              </a:rPr>
              <a:t>Numerosity</a:t>
            </a:r>
            <a:r>
              <a:rPr lang="en-US" sz="1600" dirty="0" smtClean="0">
                <a:solidFill>
                  <a:schemeClr val="folHlink"/>
                </a:solidFill>
              </a:rPr>
              <a:t> reduction — </a:t>
            </a:r>
            <a:r>
              <a:rPr lang="en-US" sz="1600" dirty="0" smtClean="0"/>
              <a:t>e.g.,</a:t>
            </a:r>
            <a:r>
              <a:rPr lang="en-US" sz="1600" dirty="0" smtClean="0">
                <a:solidFill>
                  <a:schemeClr val="folHlink"/>
                </a:solidFill>
              </a:rPr>
              <a:t> </a:t>
            </a:r>
            <a:r>
              <a:rPr lang="en-US" sz="1600" dirty="0" smtClean="0"/>
              <a:t>fit data into models</a:t>
            </a:r>
            <a:endParaRPr lang="en-US" sz="1600" dirty="0" smtClean="0">
              <a:solidFill>
                <a:schemeClr val="folHlink"/>
              </a:solidFill>
            </a:endParaRPr>
          </a:p>
          <a:p>
            <a:pPr lvl="1" eaLnBrk="1" hangingPunct="1"/>
            <a:r>
              <a:rPr lang="en-US" sz="1600" dirty="0" smtClean="0">
                <a:solidFill>
                  <a:schemeClr val="folHlink"/>
                </a:solidFill>
              </a:rPr>
              <a:t>Discretization and concept hierarchy generation</a:t>
            </a:r>
          </a:p>
        </p:txBody>
      </p:sp>
      <p:sp>
        <p:nvSpPr>
          <p:cNvPr id="49154"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B992AB0B-D504-4D5F-9161-E36730CE3C14}" type="datetime4">
              <a:rPr lang="en-US" sz="1200"/>
              <a:pPr eaLnBrk="1" hangingPunct="1"/>
              <a:t>September 5, 2017</a:t>
            </a:fld>
            <a:endParaRPr lang="en-US" sz="1200"/>
          </a:p>
        </p:txBody>
      </p:sp>
      <p:sp>
        <p:nvSpPr>
          <p:cNvPr id="49155"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49156"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3819201C-4616-4E76-ADCB-8DBB0BF282D9}" type="slidenum">
              <a:rPr lang="en-US" sz="1200"/>
              <a:pPr eaLnBrk="1" hangingPunct="1"/>
              <a:t>28</a:t>
            </a:fld>
            <a:endParaRPr lang="en-US" sz="1200"/>
          </a:p>
        </p:txBody>
      </p:sp>
    </p:spTree>
    <p:extLst>
      <p:ext uri="{BB962C8B-B14F-4D97-AF65-F5344CB8AC3E}">
        <p14:creationId xmlns:p14="http://schemas.microsoft.com/office/powerpoint/2010/main" val="3994332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eaLnBrk="1" hangingPunct="1"/>
            <a:r>
              <a:rPr lang="en-US" dirty="0" smtClean="0"/>
              <a:t>Data Cube Aggregation</a:t>
            </a:r>
          </a:p>
        </p:txBody>
      </p:sp>
      <p:sp>
        <p:nvSpPr>
          <p:cNvPr id="50182" name="Rectangle 3"/>
          <p:cNvSpPr>
            <a:spLocks noGrp="1" noChangeArrowheads="1"/>
          </p:cNvSpPr>
          <p:nvPr>
            <p:ph idx="1"/>
          </p:nvPr>
        </p:nvSpPr>
        <p:spPr>
          <a:xfrm>
            <a:off x="990600" y="1905000"/>
            <a:ext cx="8001000" cy="4267200"/>
          </a:xfrm>
        </p:spPr>
        <p:txBody>
          <a:bodyPr/>
          <a:lstStyle/>
          <a:p>
            <a:pPr eaLnBrk="1" hangingPunct="1">
              <a:lnSpc>
                <a:spcPct val="120000"/>
              </a:lnSpc>
            </a:pPr>
            <a:r>
              <a:rPr lang="en-US" sz="2000" dirty="0" smtClean="0"/>
              <a:t>The lowest level of a data cube (base cuboid)</a:t>
            </a:r>
          </a:p>
          <a:p>
            <a:pPr lvl="1" eaLnBrk="1" hangingPunct="1">
              <a:lnSpc>
                <a:spcPct val="120000"/>
              </a:lnSpc>
            </a:pPr>
            <a:r>
              <a:rPr lang="en-US" sz="2400" dirty="0" smtClean="0"/>
              <a:t>The aggregated data for an </a:t>
            </a:r>
            <a:r>
              <a:rPr lang="en-US" sz="2400" dirty="0" smtClean="0">
                <a:solidFill>
                  <a:schemeClr val="hlink"/>
                </a:solidFill>
              </a:rPr>
              <a:t>individual entity of interest</a:t>
            </a:r>
          </a:p>
          <a:p>
            <a:pPr lvl="1" eaLnBrk="1" hangingPunct="1">
              <a:lnSpc>
                <a:spcPct val="120000"/>
              </a:lnSpc>
            </a:pPr>
            <a:r>
              <a:rPr lang="en-US" sz="2400" dirty="0" smtClean="0"/>
              <a:t>E.g., a customer in a phone calling data warehouse</a:t>
            </a:r>
          </a:p>
          <a:p>
            <a:pPr eaLnBrk="1" hangingPunct="1">
              <a:lnSpc>
                <a:spcPct val="120000"/>
              </a:lnSpc>
            </a:pPr>
            <a:r>
              <a:rPr lang="en-US" sz="2000" dirty="0" smtClean="0"/>
              <a:t>Multiple levels of aggregation in data cubes</a:t>
            </a:r>
          </a:p>
          <a:p>
            <a:pPr lvl="1" eaLnBrk="1" hangingPunct="1">
              <a:lnSpc>
                <a:spcPct val="120000"/>
              </a:lnSpc>
            </a:pPr>
            <a:r>
              <a:rPr lang="en-US" sz="2400" dirty="0" smtClean="0"/>
              <a:t>Further reduce the size of data to deal with</a:t>
            </a:r>
          </a:p>
          <a:p>
            <a:pPr eaLnBrk="1" hangingPunct="1">
              <a:lnSpc>
                <a:spcPct val="120000"/>
              </a:lnSpc>
            </a:pPr>
            <a:r>
              <a:rPr lang="en-US" sz="2000" dirty="0" smtClean="0"/>
              <a:t>Reference appropriate levels</a:t>
            </a:r>
          </a:p>
          <a:p>
            <a:pPr lvl="1" eaLnBrk="1" hangingPunct="1">
              <a:lnSpc>
                <a:spcPct val="120000"/>
              </a:lnSpc>
            </a:pPr>
            <a:r>
              <a:rPr lang="en-US" sz="2400" dirty="0" smtClean="0"/>
              <a:t>Use the smallest representation which is enough to solve the task</a:t>
            </a:r>
          </a:p>
          <a:p>
            <a:pPr eaLnBrk="1" hangingPunct="1">
              <a:lnSpc>
                <a:spcPct val="120000"/>
              </a:lnSpc>
            </a:pPr>
            <a:r>
              <a:rPr lang="en-US" sz="2000" dirty="0" smtClean="0"/>
              <a:t>Queries regarding aggregated information should be answered using data cube, when possible</a:t>
            </a:r>
          </a:p>
        </p:txBody>
      </p:sp>
      <p:sp>
        <p:nvSpPr>
          <p:cNvPr id="50178"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AC852008-BEDF-441E-AAC3-CD8C423BE286}" type="datetime4">
              <a:rPr lang="en-US" sz="1200"/>
              <a:pPr eaLnBrk="1" hangingPunct="1"/>
              <a:t>September 5, 2017</a:t>
            </a:fld>
            <a:endParaRPr lang="en-US" sz="1200"/>
          </a:p>
        </p:txBody>
      </p:sp>
      <p:sp>
        <p:nvSpPr>
          <p:cNvPr id="50179"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50180"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6425BBE2-89D2-4519-83B8-E35B6BD8906D}" type="slidenum">
              <a:rPr lang="en-US" sz="1200"/>
              <a:pPr eaLnBrk="1" hangingPunct="1"/>
              <a:t>29</a:t>
            </a:fld>
            <a:endParaRPr lang="en-US" sz="1200"/>
          </a:p>
        </p:txBody>
      </p:sp>
    </p:spTree>
    <p:extLst>
      <p:ext uri="{BB962C8B-B14F-4D97-AF65-F5344CB8AC3E}">
        <p14:creationId xmlns:p14="http://schemas.microsoft.com/office/powerpoint/2010/main" val="906330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1186970" y="4692928"/>
            <a:ext cx="7132673" cy="97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05" tIns="40053" rIns="80105" bIns="40053">
            <a:spAutoFit/>
          </a:bodyPr>
          <a:lstStyle/>
          <a:p>
            <a:pPr defTabSz="456158"/>
            <a:r>
              <a:rPr lang="id-ID" altLang="id-ID" sz="1400">
                <a:solidFill>
                  <a:prstClr val="black"/>
                </a:solidFill>
                <a:ea typeface="ＭＳ Ｐゴシック" pitchFamily="34" charset="-128"/>
              </a:rPr>
              <a:t>Note: </a:t>
            </a:r>
          </a:p>
          <a:p>
            <a:pPr defTabSz="456158"/>
            <a:r>
              <a:rPr lang="en-US" altLang="id-ID" sz="1400">
                <a:solidFill>
                  <a:prstClr val="black"/>
                </a:solidFill>
                <a:ea typeface="ＭＳ Ｐゴシック" pitchFamily="34" charset="-128"/>
              </a:rPr>
              <a:t>Th</a:t>
            </a:r>
            <a:r>
              <a:rPr lang="id-ID" altLang="id-ID" sz="1400">
                <a:solidFill>
                  <a:prstClr val="black"/>
                </a:solidFill>
                <a:ea typeface="ＭＳ Ｐゴシック" pitchFamily="34" charset="-128"/>
              </a:rPr>
              <a:t>is</a:t>
            </a:r>
            <a:r>
              <a:rPr lang="en-US" altLang="id-ID" sz="1400">
                <a:solidFill>
                  <a:prstClr val="black"/>
                </a:solidFill>
                <a:ea typeface="ＭＳ Ｐゴシック" pitchFamily="34" charset="-128"/>
              </a:rPr>
              <a:t> slides are based on the additional material provided with the textbook that we use</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J</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Han, M</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Kamber </a:t>
            </a:r>
            <a:r>
              <a:rPr lang="id-ID" altLang="id-ID" sz="1400">
                <a:solidFill>
                  <a:prstClr val="black"/>
                </a:solidFill>
                <a:ea typeface="ＭＳ Ｐゴシック" pitchFamily="34" charset="-128"/>
              </a:rPr>
              <a:t>and </a:t>
            </a:r>
            <a:r>
              <a:rPr lang="en-US" altLang="id-ID" sz="1400">
                <a:solidFill>
                  <a:prstClr val="black"/>
                </a:solidFill>
                <a:ea typeface="ＭＳ Ｐゴシック" pitchFamily="34" charset="-128"/>
              </a:rPr>
              <a:t>J</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Pei</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Data Mining: Concepts and Techniques</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a:t>
            </a:r>
            <a:r>
              <a:rPr lang="id-ID" altLang="id-ID" sz="1400">
                <a:solidFill>
                  <a:prstClr val="black"/>
                </a:solidFill>
                <a:ea typeface="ＭＳ Ｐゴシック" pitchFamily="34" charset="-128"/>
              </a:rPr>
              <a:t>and </a:t>
            </a:r>
            <a:r>
              <a:rPr lang="en-US" altLang="id-ID" sz="1400">
                <a:solidFill>
                  <a:prstClr val="black"/>
                </a:solidFill>
                <a:ea typeface="ＭＳ Ｐゴシック" pitchFamily="34" charset="-128"/>
              </a:rPr>
              <a:t>P</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Tan, M</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Steinbach, and V</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Kumar "Introduction to Data Mining“</a:t>
            </a:r>
            <a:r>
              <a:rPr lang="id-ID" altLang="id-ID" sz="1400">
                <a:solidFill>
                  <a:prstClr val="black"/>
                </a:solidFill>
                <a:ea typeface="ＭＳ Ｐゴシック" pitchFamily="34" charset="-128"/>
              </a:rPr>
              <a:t>.</a:t>
            </a:r>
          </a:p>
        </p:txBody>
      </p:sp>
    </p:spTree>
    <p:extLst>
      <p:ext uri="{BB962C8B-B14F-4D97-AF65-F5344CB8AC3E}">
        <p14:creationId xmlns:p14="http://schemas.microsoft.com/office/powerpoint/2010/main" val="1593509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Cube Aggregation (Example)</a:t>
            </a:r>
            <a:endParaRPr lang="en-US" dirty="0"/>
          </a:p>
        </p:txBody>
      </p:sp>
      <p:sp>
        <p:nvSpPr>
          <p:cNvPr id="9" name="Content Placeholder 8"/>
          <p:cNvSpPr>
            <a:spLocks noGrp="1"/>
          </p:cNvSpPr>
          <p:nvPr>
            <p:ph idx="1"/>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p>
            <a:pPr eaLnBrk="1" hangingPunct="1">
              <a:lnSpc>
                <a:spcPct val="120000"/>
              </a:lnSpc>
            </a:pPr>
            <a:r>
              <a:rPr lang="en-US" sz="1800" dirty="0"/>
              <a:t>The data consist of the </a:t>
            </a:r>
            <a:r>
              <a:rPr lang="en-US" sz="1800" dirty="0" err="1"/>
              <a:t>AllElectronics</a:t>
            </a:r>
            <a:r>
              <a:rPr lang="en-US" sz="1800" dirty="0"/>
              <a:t> sales per quarter, for the years 2002 to 2004, we only interested in the annual sales (total per year), rather than the total per quarter. </a:t>
            </a:r>
          </a:p>
          <a:p>
            <a:pPr eaLnBrk="1" hangingPunct="1">
              <a:lnSpc>
                <a:spcPct val="120000"/>
              </a:lnSpc>
            </a:pPr>
            <a:r>
              <a:rPr lang="en-US" sz="1800" dirty="0"/>
              <a:t>Thus the data can be aggregated so that the resulting data summarize the total sales per year instead of per quarter </a:t>
            </a:r>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smtClean="0"/>
              <a:t>Data Preprocessing</a:t>
            </a:r>
            <a:endParaRPr lang="en-US" dirty="0"/>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30</a:t>
            </a:fld>
            <a:endParaRPr lang="en-US"/>
          </a:p>
        </p:txBody>
      </p:sp>
      <p:pic>
        <p:nvPicPr>
          <p:cNvPr id="8" name="Picture 7"/>
          <p:cNvPicPr>
            <a:picLocks noChangeAspect="1"/>
          </p:cNvPicPr>
          <p:nvPr/>
        </p:nvPicPr>
        <p:blipFill>
          <a:blip r:embed="rId3"/>
          <a:stretch>
            <a:fillRect/>
          </a:stretch>
        </p:blipFill>
        <p:spPr>
          <a:xfrm>
            <a:off x="2627784" y="3861048"/>
            <a:ext cx="3954571" cy="2353560"/>
          </a:xfrm>
          <a:prstGeom prst="rect">
            <a:avLst/>
          </a:prstGeom>
        </p:spPr>
      </p:pic>
    </p:spTree>
    <p:extLst>
      <p:ext uri="{BB962C8B-B14F-4D97-AF65-F5344CB8AC3E}">
        <p14:creationId xmlns:p14="http://schemas.microsoft.com/office/powerpoint/2010/main" val="3861492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2"/>
          <p:cNvSpPr>
            <a:spLocks noGrp="1" noChangeArrowheads="1"/>
          </p:cNvSpPr>
          <p:nvPr>
            <p:ph type="title"/>
          </p:nvPr>
        </p:nvSpPr>
        <p:spPr/>
        <p:txBody>
          <a:bodyPr/>
          <a:lstStyle/>
          <a:p>
            <a:pPr eaLnBrk="1" hangingPunct="1"/>
            <a:r>
              <a:rPr lang="en-US" dirty="0" smtClean="0"/>
              <a:t>Attribute Subset Selection</a:t>
            </a:r>
          </a:p>
        </p:txBody>
      </p:sp>
      <p:sp>
        <p:nvSpPr>
          <p:cNvPr id="51206" name="Rectangle 3"/>
          <p:cNvSpPr>
            <a:spLocks noGrp="1" noChangeArrowheads="1"/>
          </p:cNvSpPr>
          <p:nvPr>
            <p:ph idx="1"/>
          </p:nvPr>
        </p:nvSpPr>
        <p:spPr/>
        <p:txBody>
          <a:bodyPr/>
          <a:lstStyle/>
          <a:p>
            <a:pPr eaLnBrk="1" hangingPunct="1"/>
            <a:r>
              <a:rPr lang="en-US" sz="2000" b="1" dirty="0" smtClean="0"/>
              <a:t>Feature selection (i.e., attribute subset selection):</a:t>
            </a:r>
          </a:p>
          <a:p>
            <a:pPr lvl="1" eaLnBrk="1" hangingPunct="1"/>
            <a:r>
              <a:rPr lang="en-US" sz="2000" dirty="0" smtClean="0"/>
              <a:t>Select a minimum set of features </a:t>
            </a:r>
            <a:r>
              <a:rPr lang="en-US" sz="2000" dirty="0" smtClean="0">
                <a:sym typeface="Symbol" pitchFamily="18" charset="2"/>
              </a:rPr>
              <a:t>such that the probability distribution of different classes given the values for those features is as close as possible to the original distribution given the values of all features</a:t>
            </a:r>
          </a:p>
          <a:p>
            <a:pPr lvl="1" eaLnBrk="1" hangingPunct="1"/>
            <a:r>
              <a:rPr lang="en-US" sz="2000" dirty="0" smtClean="0">
                <a:sym typeface="Symbol" pitchFamily="18" charset="2"/>
              </a:rPr>
              <a:t>reduce # of patterns in the patterns, easier to understand</a:t>
            </a:r>
          </a:p>
          <a:p>
            <a:pPr eaLnBrk="1" hangingPunct="1"/>
            <a:r>
              <a:rPr lang="en-US" sz="2000" b="1" dirty="0" smtClean="0">
                <a:sym typeface="Symbol" pitchFamily="18" charset="2"/>
              </a:rPr>
              <a:t>Heuristic methods (due to exponential # of choices):</a:t>
            </a:r>
          </a:p>
          <a:p>
            <a:pPr lvl="1" eaLnBrk="1" hangingPunct="1"/>
            <a:r>
              <a:rPr lang="en-US" sz="2000" dirty="0" smtClean="0">
                <a:sym typeface="Symbol" pitchFamily="18" charset="2"/>
              </a:rPr>
              <a:t>Step-wise forward selection</a:t>
            </a:r>
          </a:p>
          <a:p>
            <a:pPr lvl="1" eaLnBrk="1" hangingPunct="1"/>
            <a:r>
              <a:rPr lang="en-US" sz="2000" dirty="0" smtClean="0">
                <a:sym typeface="Symbol" pitchFamily="18" charset="2"/>
              </a:rPr>
              <a:t>Step-wise backward elimination</a:t>
            </a:r>
          </a:p>
          <a:p>
            <a:pPr lvl="1" eaLnBrk="1" hangingPunct="1"/>
            <a:r>
              <a:rPr lang="en-US" sz="2000" dirty="0" smtClean="0">
                <a:sym typeface="Symbol" pitchFamily="18" charset="2"/>
              </a:rPr>
              <a:t>Combining forward selection and backward elimination</a:t>
            </a:r>
          </a:p>
          <a:p>
            <a:pPr lvl="1" eaLnBrk="1" hangingPunct="1"/>
            <a:r>
              <a:rPr lang="en-US" sz="2000" dirty="0" smtClean="0">
                <a:sym typeface="Symbol" pitchFamily="18" charset="2"/>
              </a:rPr>
              <a:t>Decision-tree induction</a:t>
            </a:r>
          </a:p>
        </p:txBody>
      </p:sp>
      <p:sp>
        <p:nvSpPr>
          <p:cNvPr id="51202"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00B09BA-95AF-48BF-AFD7-73B401FEB120}" type="datetime4">
              <a:rPr lang="en-US" sz="1200"/>
              <a:pPr eaLnBrk="1" hangingPunct="1"/>
              <a:t>September 5, 2017</a:t>
            </a:fld>
            <a:endParaRPr lang="en-US" sz="1200" dirty="0"/>
          </a:p>
        </p:txBody>
      </p:sp>
      <p:sp>
        <p:nvSpPr>
          <p:cNvPr id="51203"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51204"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3B11407E-72B5-42F8-9D02-E07C3FECFA06}" type="slidenum">
              <a:rPr lang="en-US" sz="1200"/>
              <a:pPr eaLnBrk="1" hangingPunct="1"/>
              <a:t>31</a:t>
            </a:fld>
            <a:endParaRPr lang="en-US" sz="1200"/>
          </a:p>
        </p:txBody>
      </p:sp>
    </p:spTree>
    <p:extLst>
      <p:ext uri="{BB962C8B-B14F-4D97-AF65-F5344CB8AC3E}">
        <p14:creationId xmlns:p14="http://schemas.microsoft.com/office/powerpoint/2010/main" val="2854230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900785" y="2459128"/>
            <a:ext cx="4038600" cy="3557990"/>
          </a:xfrm>
        </p:spPr>
        <p:txBody>
          <a:bodyPr/>
          <a:lstStyle/>
          <a:p>
            <a:r>
              <a:rPr lang="en-US" sz="2000" dirty="0" smtClean="0"/>
              <a:t>Forward selection </a:t>
            </a:r>
            <a:endParaRPr lang="en-US" sz="2000" dirty="0"/>
          </a:p>
        </p:txBody>
      </p:sp>
      <p:sp>
        <p:nvSpPr>
          <p:cNvPr id="9" name="Content Placeholder 8"/>
          <p:cNvSpPr>
            <a:spLocks noGrp="1"/>
          </p:cNvSpPr>
          <p:nvPr>
            <p:ph sz="half" idx="2"/>
          </p:nvPr>
        </p:nvSpPr>
        <p:spPr>
          <a:xfrm>
            <a:off x="4648200" y="2537138"/>
            <a:ext cx="4038600" cy="3589025"/>
          </a:xfrm>
        </p:spPr>
        <p:txBody>
          <a:bodyPr/>
          <a:lstStyle/>
          <a:p>
            <a:r>
              <a:rPr lang="en-US" sz="2000" dirty="0" smtClean="0"/>
              <a:t>Backward elimination</a:t>
            </a:r>
            <a:endParaRPr lang="en-US" sz="2000"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smtClean="0"/>
              <a:t>Data Preprocessing</a:t>
            </a:r>
            <a:endParaRPr lang="en-US" dirty="0"/>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32</a:t>
            </a:fld>
            <a:endParaRPr lang="en-US"/>
          </a:p>
        </p:txBody>
      </p:sp>
      <p:pic>
        <p:nvPicPr>
          <p:cNvPr id="11" name="Picture 10"/>
          <p:cNvPicPr>
            <a:picLocks noChangeAspect="1"/>
          </p:cNvPicPr>
          <p:nvPr/>
        </p:nvPicPr>
        <p:blipFill>
          <a:blip r:embed="rId2"/>
          <a:stretch>
            <a:fillRect/>
          </a:stretch>
        </p:blipFill>
        <p:spPr>
          <a:xfrm>
            <a:off x="1332173" y="3290470"/>
            <a:ext cx="2531835" cy="2700000"/>
          </a:xfrm>
          <a:prstGeom prst="rect">
            <a:avLst/>
          </a:prstGeom>
        </p:spPr>
      </p:pic>
      <p:pic>
        <p:nvPicPr>
          <p:cNvPr id="12" name="Picture 11"/>
          <p:cNvPicPr>
            <a:picLocks noChangeAspect="1"/>
          </p:cNvPicPr>
          <p:nvPr/>
        </p:nvPicPr>
        <p:blipFill>
          <a:blip r:embed="rId3"/>
          <a:stretch>
            <a:fillRect/>
          </a:stretch>
        </p:blipFill>
        <p:spPr>
          <a:xfrm>
            <a:off x="5148063" y="3290470"/>
            <a:ext cx="2531633" cy="2196000"/>
          </a:xfrm>
          <a:prstGeom prst="rect">
            <a:avLst/>
          </a:prstGeom>
        </p:spPr>
      </p:pic>
      <p:sp>
        <p:nvSpPr>
          <p:cNvPr id="10" name="Rectangle 2"/>
          <p:cNvSpPr>
            <a:spLocks noGrp="1" noChangeArrowheads="1"/>
          </p:cNvSpPr>
          <p:nvPr>
            <p:ph type="title"/>
          </p:nvPr>
        </p:nvSpPr>
        <p:spPr>
          <a:xfrm>
            <a:off x="3352800" y="762000"/>
            <a:ext cx="5638800" cy="1143000"/>
          </a:xfrm>
        </p:spPr>
        <p:txBody>
          <a:bodyPr/>
          <a:lstStyle/>
          <a:p>
            <a:pPr eaLnBrk="1" hangingPunct="1"/>
            <a:r>
              <a:rPr lang="en-US" dirty="0" smtClean="0"/>
              <a:t>Attribute Subset Selection</a:t>
            </a:r>
          </a:p>
        </p:txBody>
      </p:sp>
    </p:spTree>
    <p:extLst>
      <p:ext uri="{BB962C8B-B14F-4D97-AF65-F5344CB8AC3E}">
        <p14:creationId xmlns:p14="http://schemas.microsoft.com/office/powerpoint/2010/main" val="753697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1"/>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DE44F71B-A9B5-4D3A-80F3-24968E5D1A80}" type="datetime4">
              <a:rPr lang="en-US" sz="1200">
                <a:solidFill>
                  <a:srgbClr val="000000"/>
                </a:solidFill>
              </a:rPr>
              <a:pPr eaLnBrk="1" hangingPunct="1"/>
              <a:t>September 5, 2017</a:t>
            </a:fld>
            <a:endParaRPr lang="en-US" sz="1200">
              <a:solidFill>
                <a:srgbClr val="000000"/>
              </a:solidFill>
            </a:endParaRPr>
          </a:p>
        </p:txBody>
      </p:sp>
      <p:sp>
        <p:nvSpPr>
          <p:cNvPr id="52227" name="Footer Placeholder 2"/>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solidFill>
                  <a:srgbClr val="000000"/>
                </a:solidFill>
              </a:rPr>
              <a:t>Data Preprocessing</a:t>
            </a:r>
          </a:p>
        </p:txBody>
      </p:sp>
      <p:sp>
        <p:nvSpPr>
          <p:cNvPr id="52228" name="Slide Number Placeholder 3"/>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3F080285-AAE9-4549-85BF-706DAE91723A}" type="slidenum">
              <a:rPr lang="en-US" sz="1200">
                <a:solidFill>
                  <a:srgbClr val="000000"/>
                </a:solidFill>
              </a:rPr>
              <a:pPr eaLnBrk="1" hangingPunct="1"/>
              <a:t>33</a:t>
            </a:fld>
            <a:endParaRPr lang="en-US" sz="1200">
              <a:solidFill>
                <a:srgbClr val="000000"/>
              </a:solidFill>
            </a:endParaRPr>
          </a:p>
        </p:txBody>
      </p:sp>
      <p:sp>
        <p:nvSpPr>
          <p:cNvPr id="52229" name="Text Box 2"/>
          <p:cNvSpPr txBox="1">
            <a:spLocks noChangeArrowheads="1"/>
          </p:cNvSpPr>
          <p:nvPr/>
        </p:nvSpPr>
        <p:spPr bwMode="auto">
          <a:xfrm>
            <a:off x="3821608" y="1196752"/>
            <a:ext cx="4630168" cy="58477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3200" b="1">
                <a:solidFill>
                  <a:srgbClr val="000066"/>
                </a:solidFill>
                <a:effectLst>
                  <a:outerShdw blurRad="38100" dist="38100" dir="2700000" algn="tl">
                    <a:srgbClr val="C0C0C0"/>
                  </a:outerShdw>
                </a:effectLst>
                <a:latin typeface="+mj-lt"/>
                <a:ea typeface="+mj-ea"/>
                <a:cs typeface="+mj-cs"/>
              </a:defRPr>
            </a:lvl1pPr>
            <a:lvl2pPr algn="ctr" eaLnBrk="0" hangingPunct="0">
              <a:defRPr sz="3200" b="1">
                <a:solidFill>
                  <a:srgbClr val="000066"/>
                </a:solidFill>
                <a:effectLst>
                  <a:outerShdw blurRad="38100" dist="38100" dir="2700000" algn="tl">
                    <a:srgbClr val="C0C0C0"/>
                  </a:outerShdw>
                </a:effectLst>
                <a:latin typeface="Tahoma" pitchFamily="34" charset="0"/>
              </a:defRPr>
            </a:lvl2pPr>
            <a:lvl3pPr algn="ctr" eaLnBrk="0" hangingPunct="0">
              <a:defRPr sz="3200" b="1">
                <a:solidFill>
                  <a:srgbClr val="000066"/>
                </a:solidFill>
                <a:effectLst>
                  <a:outerShdw blurRad="38100" dist="38100" dir="2700000" algn="tl">
                    <a:srgbClr val="C0C0C0"/>
                  </a:outerShdw>
                </a:effectLst>
                <a:latin typeface="Tahoma" pitchFamily="34" charset="0"/>
              </a:defRPr>
            </a:lvl3pPr>
            <a:lvl4pPr algn="ctr" eaLnBrk="0" hangingPunct="0">
              <a:defRPr sz="3200" b="1">
                <a:solidFill>
                  <a:srgbClr val="000066"/>
                </a:solidFill>
                <a:effectLst>
                  <a:outerShdw blurRad="38100" dist="38100" dir="2700000" algn="tl">
                    <a:srgbClr val="C0C0C0"/>
                  </a:outerShdw>
                </a:effectLst>
                <a:latin typeface="Tahoma" pitchFamily="34" charset="0"/>
              </a:defRPr>
            </a:lvl4pPr>
            <a:lvl5pPr algn="ctr" eaLnBrk="0" hangingPunct="0">
              <a:defRPr sz="3200" b="1">
                <a:solidFill>
                  <a:srgbClr val="000066"/>
                </a:solidFill>
                <a:effectLst>
                  <a:outerShdw blurRad="38100" dist="38100" dir="2700000" algn="tl">
                    <a:srgbClr val="C0C0C0"/>
                  </a:outerShdw>
                </a:effectLst>
                <a:latin typeface="Tahoma" pitchFamily="34" charset="0"/>
              </a:defRPr>
            </a:lvl5pPr>
            <a:lvl6pPr marL="4572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a:lstStyle>
          <a:p>
            <a:pPr algn="r"/>
            <a:r>
              <a:rPr lang="en-US" sz="4000" dirty="0">
                <a:solidFill>
                  <a:schemeClr val="tx1"/>
                </a:solidFill>
                <a:effectLst/>
                <a:latin typeface="Calibri" pitchFamily="34" charset="0"/>
              </a:rPr>
              <a:t>Example of Decision Tree Induction</a:t>
            </a:r>
          </a:p>
        </p:txBody>
      </p:sp>
      <p:sp>
        <p:nvSpPr>
          <p:cNvPr id="52230" name="Text Box 3"/>
          <p:cNvSpPr txBox="1">
            <a:spLocks noChangeArrowheads="1"/>
          </p:cNvSpPr>
          <p:nvPr/>
        </p:nvSpPr>
        <p:spPr bwMode="auto">
          <a:xfrm>
            <a:off x="1294457" y="2204864"/>
            <a:ext cx="288209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dirty="0">
                <a:solidFill>
                  <a:srgbClr val="000000"/>
                </a:solidFill>
                <a:latin typeface="Times New Roman" pitchFamily="18" charset="0"/>
                <a:ea typeface="+mn-ea"/>
              </a:rPr>
              <a:t>Initial attribute set:</a:t>
            </a:r>
          </a:p>
          <a:p>
            <a:r>
              <a:rPr lang="en-US" sz="2000" dirty="0">
                <a:solidFill>
                  <a:srgbClr val="000000"/>
                </a:solidFill>
                <a:latin typeface="Times New Roman" pitchFamily="18" charset="0"/>
                <a:ea typeface="+mn-ea"/>
              </a:rPr>
              <a:t>{A1, A2, A3, A4, A5, A6}</a:t>
            </a:r>
          </a:p>
        </p:txBody>
      </p:sp>
      <p:sp>
        <p:nvSpPr>
          <p:cNvPr id="52231" name="Rectangle 4"/>
          <p:cNvSpPr>
            <a:spLocks noChangeArrowheads="1"/>
          </p:cNvSpPr>
          <p:nvPr/>
        </p:nvSpPr>
        <p:spPr bwMode="auto">
          <a:xfrm>
            <a:off x="4492327" y="2442528"/>
            <a:ext cx="865187" cy="5191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32" name="Text Box 5"/>
          <p:cNvSpPr txBox="1">
            <a:spLocks noChangeArrowheads="1"/>
          </p:cNvSpPr>
          <p:nvPr/>
        </p:nvSpPr>
        <p:spPr bwMode="auto">
          <a:xfrm>
            <a:off x="4574877" y="2463165"/>
            <a:ext cx="882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solidFill>
                  <a:srgbClr val="000000"/>
                </a:solidFill>
                <a:latin typeface="Times New Roman" pitchFamily="18" charset="0"/>
                <a:ea typeface="+mn-ea"/>
              </a:rPr>
              <a:t>A4 ?</a:t>
            </a:r>
          </a:p>
        </p:txBody>
      </p:sp>
      <p:sp>
        <p:nvSpPr>
          <p:cNvPr id="52233" name="Rectangle 6"/>
          <p:cNvSpPr>
            <a:spLocks noChangeArrowheads="1"/>
          </p:cNvSpPr>
          <p:nvPr/>
        </p:nvSpPr>
        <p:spPr bwMode="auto">
          <a:xfrm>
            <a:off x="3073102" y="3460115"/>
            <a:ext cx="777875" cy="5191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34" name="Rectangle 7"/>
          <p:cNvSpPr>
            <a:spLocks noChangeArrowheads="1"/>
          </p:cNvSpPr>
          <p:nvPr/>
        </p:nvSpPr>
        <p:spPr bwMode="auto">
          <a:xfrm>
            <a:off x="5892502" y="3395028"/>
            <a:ext cx="808037" cy="5476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35" name="Text Box 8"/>
          <p:cNvSpPr txBox="1">
            <a:spLocks noChangeArrowheads="1"/>
          </p:cNvSpPr>
          <p:nvPr/>
        </p:nvSpPr>
        <p:spPr bwMode="auto">
          <a:xfrm>
            <a:off x="3071514" y="3487103"/>
            <a:ext cx="692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solidFill>
                  <a:srgbClr val="000000"/>
                </a:solidFill>
                <a:latin typeface="Times New Roman" pitchFamily="18" charset="0"/>
                <a:ea typeface="+mn-ea"/>
              </a:rPr>
              <a:t>A1?</a:t>
            </a:r>
          </a:p>
        </p:txBody>
      </p:sp>
      <p:sp>
        <p:nvSpPr>
          <p:cNvPr id="52236" name="Text Box 9"/>
          <p:cNvSpPr txBox="1">
            <a:spLocks noChangeArrowheads="1"/>
          </p:cNvSpPr>
          <p:nvPr/>
        </p:nvSpPr>
        <p:spPr bwMode="auto">
          <a:xfrm>
            <a:off x="5916314" y="3458528"/>
            <a:ext cx="692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solidFill>
                  <a:srgbClr val="000000"/>
                </a:solidFill>
                <a:latin typeface="Times New Roman" pitchFamily="18" charset="0"/>
                <a:ea typeface="+mn-ea"/>
              </a:rPr>
              <a:t>A6?</a:t>
            </a:r>
          </a:p>
        </p:txBody>
      </p:sp>
      <p:sp>
        <p:nvSpPr>
          <p:cNvPr id="52237" name="Oval 10"/>
          <p:cNvSpPr>
            <a:spLocks noChangeArrowheads="1"/>
          </p:cNvSpPr>
          <p:nvPr/>
        </p:nvSpPr>
        <p:spPr bwMode="auto">
          <a:xfrm>
            <a:off x="2053927" y="4779328"/>
            <a:ext cx="1139825" cy="606425"/>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38" name="Text Box 11"/>
          <p:cNvSpPr txBox="1">
            <a:spLocks noChangeArrowheads="1"/>
          </p:cNvSpPr>
          <p:nvPr/>
        </p:nvSpPr>
        <p:spPr bwMode="auto">
          <a:xfrm>
            <a:off x="2120602" y="4874578"/>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solidFill>
                  <a:srgbClr val="000000"/>
                </a:solidFill>
                <a:latin typeface="Times New Roman" pitchFamily="18" charset="0"/>
                <a:ea typeface="+mn-ea"/>
              </a:rPr>
              <a:t>Class 1</a:t>
            </a:r>
          </a:p>
        </p:txBody>
      </p:sp>
      <p:sp>
        <p:nvSpPr>
          <p:cNvPr id="52239" name="Rectangle 12"/>
          <p:cNvSpPr>
            <a:spLocks noChangeArrowheads="1"/>
          </p:cNvSpPr>
          <p:nvPr/>
        </p:nvSpPr>
        <p:spPr bwMode="auto">
          <a:xfrm>
            <a:off x="3738264" y="4826953"/>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latin typeface="Times New Roman" pitchFamily="18" charset="0"/>
                <a:ea typeface="+mn-ea"/>
              </a:rPr>
              <a:t>Class 2</a:t>
            </a:r>
          </a:p>
        </p:txBody>
      </p:sp>
      <p:sp>
        <p:nvSpPr>
          <p:cNvPr id="52240" name="Rectangle 13"/>
          <p:cNvSpPr>
            <a:spLocks noChangeArrowheads="1"/>
          </p:cNvSpPr>
          <p:nvPr/>
        </p:nvSpPr>
        <p:spPr bwMode="auto">
          <a:xfrm>
            <a:off x="5265439" y="4868228"/>
            <a:ext cx="107315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latin typeface="Times New Roman" pitchFamily="18" charset="0"/>
                <a:ea typeface="+mn-ea"/>
              </a:rPr>
              <a:t>Class 1</a:t>
            </a:r>
          </a:p>
        </p:txBody>
      </p:sp>
      <p:sp>
        <p:nvSpPr>
          <p:cNvPr id="52241" name="Rectangle 14"/>
          <p:cNvSpPr>
            <a:spLocks noChangeArrowheads="1"/>
          </p:cNvSpPr>
          <p:nvPr/>
        </p:nvSpPr>
        <p:spPr bwMode="auto">
          <a:xfrm>
            <a:off x="6667202" y="4798378"/>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latin typeface="Times New Roman" pitchFamily="18" charset="0"/>
                <a:ea typeface="+mn-ea"/>
              </a:rPr>
              <a:t>Class 2</a:t>
            </a:r>
          </a:p>
        </p:txBody>
      </p:sp>
      <p:sp>
        <p:nvSpPr>
          <p:cNvPr id="52242" name="Oval 15"/>
          <p:cNvSpPr>
            <a:spLocks noChangeArrowheads="1"/>
          </p:cNvSpPr>
          <p:nvPr/>
        </p:nvSpPr>
        <p:spPr bwMode="auto">
          <a:xfrm>
            <a:off x="3663652" y="4772978"/>
            <a:ext cx="1139825" cy="606425"/>
          </a:xfrm>
          <a:prstGeom prst="ellipse">
            <a:avLst/>
          </a:prstGeom>
          <a:noFill/>
          <a:ln w="952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3" name="Oval 16"/>
          <p:cNvSpPr>
            <a:spLocks noChangeArrowheads="1"/>
          </p:cNvSpPr>
          <p:nvPr/>
        </p:nvSpPr>
        <p:spPr bwMode="auto">
          <a:xfrm>
            <a:off x="5236864" y="4787265"/>
            <a:ext cx="1139825" cy="606425"/>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4" name="Oval 17"/>
          <p:cNvSpPr>
            <a:spLocks noChangeArrowheads="1"/>
          </p:cNvSpPr>
          <p:nvPr/>
        </p:nvSpPr>
        <p:spPr bwMode="auto">
          <a:xfrm>
            <a:off x="6564014" y="4742815"/>
            <a:ext cx="1139825" cy="606425"/>
          </a:xfrm>
          <a:prstGeom prst="ellipse">
            <a:avLst/>
          </a:prstGeom>
          <a:noFill/>
          <a:ln w="952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5" name="Line 18"/>
          <p:cNvSpPr>
            <a:spLocks noChangeShapeType="1"/>
          </p:cNvSpPr>
          <p:nvPr/>
        </p:nvSpPr>
        <p:spPr bwMode="auto">
          <a:xfrm flipH="1">
            <a:off x="3454102" y="2975928"/>
            <a:ext cx="1414462" cy="476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6" name="Line 19"/>
          <p:cNvSpPr>
            <a:spLocks noChangeShapeType="1"/>
          </p:cNvSpPr>
          <p:nvPr/>
        </p:nvSpPr>
        <p:spPr bwMode="auto">
          <a:xfrm>
            <a:off x="4882852" y="2975928"/>
            <a:ext cx="1355725" cy="403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7" name="Line 20"/>
          <p:cNvSpPr>
            <a:spLocks noChangeShapeType="1"/>
          </p:cNvSpPr>
          <p:nvPr/>
        </p:nvSpPr>
        <p:spPr bwMode="auto">
          <a:xfrm flipH="1">
            <a:off x="2631777" y="3985578"/>
            <a:ext cx="808037" cy="779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8" name="Line 21"/>
          <p:cNvSpPr>
            <a:spLocks noChangeShapeType="1"/>
          </p:cNvSpPr>
          <p:nvPr/>
        </p:nvSpPr>
        <p:spPr bwMode="auto">
          <a:xfrm>
            <a:off x="3439814" y="3985578"/>
            <a:ext cx="763588" cy="793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49" name="Line 22"/>
          <p:cNvSpPr>
            <a:spLocks noChangeShapeType="1"/>
          </p:cNvSpPr>
          <p:nvPr/>
        </p:nvSpPr>
        <p:spPr bwMode="auto">
          <a:xfrm flipH="1">
            <a:off x="5790902" y="3957003"/>
            <a:ext cx="504825" cy="8366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50" name="Line 23"/>
          <p:cNvSpPr>
            <a:spLocks noChangeShapeType="1"/>
          </p:cNvSpPr>
          <p:nvPr/>
        </p:nvSpPr>
        <p:spPr bwMode="auto">
          <a:xfrm>
            <a:off x="6325889" y="3942715"/>
            <a:ext cx="808038" cy="793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2251" name="Text Box 24"/>
          <p:cNvSpPr txBox="1">
            <a:spLocks noChangeArrowheads="1"/>
          </p:cNvSpPr>
          <p:nvPr/>
        </p:nvSpPr>
        <p:spPr bwMode="auto">
          <a:xfrm>
            <a:off x="1326852" y="552227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endParaRPr lang="en-US">
              <a:solidFill>
                <a:srgbClr val="000000"/>
              </a:solidFill>
              <a:latin typeface="Times New Roman" pitchFamily="18" charset="0"/>
              <a:ea typeface="+mn-ea"/>
            </a:endParaRPr>
          </a:p>
        </p:txBody>
      </p:sp>
      <p:grpSp>
        <p:nvGrpSpPr>
          <p:cNvPr id="52252" name="Group 25"/>
          <p:cNvGrpSpPr>
            <a:grpSpLocks/>
          </p:cNvGrpSpPr>
          <p:nvPr/>
        </p:nvGrpSpPr>
        <p:grpSpPr bwMode="auto">
          <a:xfrm>
            <a:off x="1294457" y="5654041"/>
            <a:ext cx="639762" cy="338138"/>
            <a:chOff x="491" y="3660"/>
            <a:chExt cx="403" cy="213"/>
          </a:xfrm>
        </p:grpSpPr>
        <p:sp>
          <p:nvSpPr>
            <p:cNvPr id="52254" name="Line 26"/>
            <p:cNvSpPr>
              <a:spLocks noChangeShapeType="1"/>
            </p:cNvSpPr>
            <p:nvPr/>
          </p:nvSpPr>
          <p:spPr bwMode="auto">
            <a:xfrm>
              <a:off x="491" y="3773"/>
              <a:ext cx="27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100">
                <a:solidFill>
                  <a:srgbClr val="000000"/>
                </a:solidFill>
                <a:latin typeface="Arial" charset="0"/>
                <a:ea typeface="+mn-ea"/>
              </a:endParaRPr>
            </a:p>
          </p:txBody>
        </p:sp>
        <p:sp>
          <p:nvSpPr>
            <p:cNvPr id="52255" name="Text Box 27"/>
            <p:cNvSpPr txBox="1">
              <a:spLocks noChangeArrowheads="1"/>
            </p:cNvSpPr>
            <p:nvPr/>
          </p:nvSpPr>
          <p:spPr bwMode="auto">
            <a:xfrm>
              <a:off x="705" y="3660"/>
              <a:ext cx="18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600">
                  <a:solidFill>
                    <a:srgbClr val="000000"/>
                  </a:solidFill>
                  <a:latin typeface="Times New Roman" pitchFamily="18" charset="0"/>
                  <a:ea typeface="+mn-ea"/>
                </a:rPr>
                <a:t>&gt;</a:t>
              </a:r>
              <a:endParaRPr lang="en-US" sz="2000">
                <a:solidFill>
                  <a:srgbClr val="000000"/>
                </a:solidFill>
                <a:latin typeface="Times New Roman" pitchFamily="18" charset="0"/>
                <a:ea typeface="+mn-ea"/>
              </a:endParaRPr>
            </a:p>
          </p:txBody>
        </p:sp>
      </p:grpSp>
      <p:sp>
        <p:nvSpPr>
          <p:cNvPr id="52253" name="Text Box 28"/>
          <p:cNvSpPr txBox="1">
            <a:spLocks noChangeArrowheads="1"/>
          </p:cNvSpPr>
          <p:nvPr/>
        </p:nvSpPr>
        <p:spPr bwMode="auto">
          <a:xfrm>
            <a:off x="1870521" y="5608984"/>
            <a:ext cx="396399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dirty="0">
                <a:solidFill>
                  <a:srgbClr val="000000"/>
                </a:solidFill>
                <a:latin typeface="Times New Roman" pitchFamily="18" charset="0"/>
                <a:ea typeface="+mn-ea"/>
              </a:rPr>
              <a:t>Reduced attribute set:  {A1, A4, A6}</a:t>
            </a:r>
          </a:p>
        </p:txBody>
      </p:sp>
    </p:spTree>
    <p:extLst>
      <p:ext uri="{BB962C8B-B14F-4D97-AF65-F5344CB8AC3E}">
        <p14:creationId xmlns:p14="http://schemas.microsoft.com/office/powerpoint/2010/main" val="1474552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2"/>
          <p:cNvSpPr>
            <a:spLocks noGrp="1" noChangeArrowheads="1"/>
          </p:cNvSpPr>
          <p:nvPr>
            <p:ph type="title"/>
          </p:nvPr>
        </p:nvSpPr>
        <p:spPr/>
        <p:txBody>
          <a:bodyPr/>
          <a:lstStyle/>
          <a:p>
            <a:pPr eaLnBrk="1" hangingPunct="1"/>
            <a:r>
              <a:rPr lang="en-US" dirty="0" smtClean="0"/>
              <a:t>Data Compression</a:t>
            </a:r>
          </a:p>
        </p:txBody>
      </p:sp>
      <p:sp>
        <p:nvSpPr>
          <p:cNvPr id="54278" name="Rectangle 3"/>
          <p:cNvSpPr>
            <a:spLocks noGrp="1" noChangeArrowheads="1"/>
          </p:cNvSpPr>
          <p:nvPr>
            <p:ph idx="1"/>
          </p:nvPr>
        </p:nvSpPr>
        <p:spPr/>
        <p:txBody>
          <a:bodyPr/>
          <a:lstStyle/>
          <a:p>
            <a:pPr eaLnBrk="1" hangingPunct="1"/>
            <a:r>
              <a:rPr lang="en-US" sz="2000" b="1" dirty="0" smtClean="0"/>
              <a:t>String compression</a:t>
            </a:r>
          </a:p>
          <a:p>
            <a:pPr lvl="1" eaLnBrk="1" hangingPunct="1"/>
            <a:r>
              <a:rPr lang="en-US" sz="2400" dirty="0" smtClean="0"/>
              <a:t>There are extensive theories and well-tuned algorithms</a:t>
            </a:r>
          </a:p>
          <a:p>
            <a:pPr lvl="1" eaLnBrk="1" hangingPunct="1"/>
            <a:r>
              <a:rPr lang="en-US" sz="2400" dirty="0" smtClean="0"/>
              <a:t>Typically lossless</a:t>
            </a:r>
          </a:p>
          <a:p>
            <a:pPr eaLnBrk="1" hangingPunct="1"/>
            <a:r>
              <a:rPr lang="en-US" sz="2000" b="1" dirty="0" smtClean="0">
                <a:sym typeface="Symbol" pitchFamily="18" charset="2"/>
              </a:rPr>
              <a:t>Audio/video compression</a:t>
            </a:r>
          </a:p>
          <a:p>
            <a:pPr lvl="1" eaLnBrk="1" hangingPunct="1"/>
            <a:r>
              <a:rPr lang="en-US" sz="2400" dirty="0" smtClean="0">
                <a:sym typeface="Symbol" pitchFamily="18" charset="2"/>
              </a:rPr>
              <a:t>Typically </a:t>
            </a:r>
            <a:r>
              <a:rPr lang="en-US" sz="2400" dirty="0" err="1" smtClean="0">
                <a:sym typeface="Symbol" pitchFamily="18" charset="2"/>
              </a:rPr>
              <a:t>lossy</a:t>
            </a:r>
            <a:r>
              <a:rPr lang="en-US" sz="2400" dirty="0" smtClean="0">
                <a:sym typeface="Symbol" pitchFamily="18" charset="2"/>
              </a:rPr>
              <a:t> compression, with progressive refinement</a:t>
            </a:r>
          </a:p>
          <a:p>
            <a:pPr lvl="1" eaLnBrk="1" hangingPunct="1"/>
            <a:r>
              <a:rPr lang="en-US" sz="2400" dirty="0" smtClean="0">
                <a:sym typeface="Symbol" pitchFamily="18" charset="2"/>
              </a:rPr>
              <a:t>Sometimes small fragments of signal can be reconstructed without reconstructing the whole (audio streaming, for example)</a:t>
            </a:r>
          </a:p>
          <a:p>
            <a:pPr eaLnBrk="1" hangingPunct="1"/>
            <a:r>
              <a:rPr lang="en-US" sz="2000" b="1" dirty="0" smtClean="0">
                <a:sym typeface="Symbol" pitchFamily="18" charset="2"/>
              </a:rPr>
              <a:t>Time sequence is not audio</a:t>
            </a:r>
          </a:p>
          <a:p>
            <a:pPr lvl="1" eaLnBrk="1" hangingPunct="1"/>
            <a:r>
              <a:rPr lang="en-US" sz="2400" dirty="0" smtClean="0">
                <a:sym typeface="Symbol" pitchFamily="18" charset="2"/>
              </a:rPr>
              <a:t>Typically short and vary slowly with time</a:t>
            </a:r>
          </a:p>
        </p:txBody>
      </p:sp>
      <p:sp>
        <p:nvSpPr>
          <p:cNvPr id="54274"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CC6C305C-F89D-4F2E-A21E-51A01307E9C6}" type="datetime4">
              <a:rPr lang="en-US" sz="1200"/>
              <a:pPr eaLnBrk="1" hangingPunct="1"/>
              <a:t>September 5, 2017</a:t>
            </a:fld>
            <a:endParaRPr lang="en-US" sz="1200"/>
          </a:p>
        </p:txBody>
      </p:sp>
      <p:sp>
        <p:nvSpPr>
          <p:cNvPr id="54275"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54276"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9B3CA53A-8162-4389-B313-72B6A91695FD}" type="slidenum">
              <a:rPr lang="en-US" sz="1200"/>
              <a:pPr eaLnBrk="1" hangingPunct="1"/>
              <a:t>34</a:t>
            </a:fld>
            <a:endParaRPr lang="en-US" sz="1200"/>
          </a:p>
        </p:txBody>
      </p:sp>
    </p:spTree>
    <p:extLst>
      <p:ext uri="{BB962C8B-B14F-4D97-AF65-F5344CB8AC3E}">
        <p14:creationId xmlns:p14="http://schemas.microsoft.com/office/powerpoint/2010/main" val="896031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4" name="Rectangle 3"/>
          <p:cNvSpPr>
            <a:spLocks noGrp="1" noChangeArrowheads="1"/>
          </p:cNvSpPr>
          <p:nvPr>
            <p:ph type="title"/>
          </p:nvPr>
        </p:nvSpPr>
        <p:spPr>
          <a:xfrm>
            <a:off x="3155325" y="1133624"/>
            <a:ext cx="5542588" cy="711200"/>
          </a:xfrm>
          <a:noFill/>
        </p:spPr>
        <p:txBody>
          <a:bodyPr anchor="ctr"/>
          <a:lstStyle/>
          <a:p>
            <a:pPr eaLnBrk="1" hangingPunct="1"/>
            <a:r>
              <a:rPr lang="en-US" sz="2800" dirty="0" smtClean="0"/>
              <a:t>Dimensionality Reduction: Principal Component Analysis (PCA)</a:t>
            </a:r>
          </a:p>
        </p:txBody>
      </p:sp>
      <p:sp>
        <p:nvSpPr>
          <p:cNvPr id="58373" name="Rectangle 2"/>
          <p:cNvSpPr>
            <a:spLocks noGrp="1" noChangeArrowheads="1"/>
          </p:cNvSpPr>
          <p:nvPr>
            <p:ph idx="1"/>
          </p:nvPr>
        </p:nvSpPr>
        <p:spPr>
          <a:xfrm>
            <a:off x="1003479" y="2225898"/>
            <a:ext cx="8001000" cy="4267200"/>
          </a:xfrm>
        </p:spPr>
        <p:txBody>
          <a:bodyPr/>
          <a:lstStyle/>
          <a:p>
            <a:pPr eaLnBrk="1" hangingPunct="1"/>
            <a:r>
              <a:rPr lang="en-US" sz="1600" dirty="0" smtClean="0"/>
              <a:t>Given </a:t>
            </a:r>
            <a:r>
              <a:rPr lang="en-US" sz="1600" i="1" dirty="0" smtClean="0"/>
              <a:t>N</a:t>
            </a:r>
            <a:r>
              <a:rPr lang="en-US" sz="1600" dirty="0" smtClean="0"/>
              <a:t> data vectors from </a:t>
            </a:r>
            <a:r>
              <a:rPr lang="en-US" sz="1600" i="1" dirty="0" smtClean="0"/>
              <a:t>n</a:t>
            </a:r>
            <a:r>
              <a:rPr lang="en-US" sz="1600" dirty="0" smtClean="0"/>
              <a:t>-dimensions, find </a:t>
            </a:r>
            <a:r>
              <a:rPr lang="en-US" sz="1600" i="1" dirty="0" smtClean="0"/>
              <a:t>k</a:t>
            </a:r>
            <a:r>
              <a:rPr lang="en-US" sz="1600" dirty="0" smtClean="0"/>
              <a:t> ≤ </a:t>
            </a:r>
            <a:r>
              <a:rPr lang="en-US" sz="1600" i="1" dirty="0" smtClean="0"/>
              <a:t>n </a:t>
            </a:r>
            <a:r>
              <a:rPr lang="en-US" sz="1600" dirty="0" smtClean="0"/>
              <a:t> orthogonal vectors (</a:t>
            </a:r>
            <a:r>
              <a:rPr lang="en-US" sz="1600" i="1" dirty="0" smtClean="0"/>
              <a:t>principal components</a:t>
            </a:r>
            <a:r>
              <a:rPr lang="en-US" sz="1600" dirty="0" smtClean="0"/>
              <a:t>) that can be best used to represent data </a:t>
            </a:r>
          </a:p>
          <a:p>
            <a:pPr eaLnBrk="1" hangingPunct="1"/>
            <a:r>
              <a:rPr lang="en-US" sz="1600" dirty="0" smtClean="0"/>
              <a:t>Steps</a:t>
            </a:r>
          </a:p>
          <a:p>
            <a:pPr lvl="1" eaLnBrk="1" hangingPunct="1"/>
            <a:r>
              <a:rPr lang="en-US" sz="1600" dirty="0" smtClean="0"/>
              <a:t>Normalize input data: Each attribute falls within the same range</a:t>
            </a:r>
          </a:p>
          <a:p>
            <a:pPr lvl="1" eaLnBrk="1" hangingPunct="1"/>
            <a:r>
              <a:rPr lang="en-US" sz="1600" dirty="0" smtClean="0"/>
              <a:t>Compute </a:t>
            </a:r>
            <a:r>
              <a:rPr lang="en-US" sz="1600" i="1" dirty="0" smtClean="0"/>
              <a:t>k</a:t>
            </a:r>
            <a:r>
              <a:rPr lang="en-US" sz="1600" dirty="0" smtClean="0"/>
              <a:t> orthonormal (unit) vectors, i.e., </a:t>
            </a:r>
            <a:r>
              <a:rPr lang="en-US" sz="1600" i="1" dirty="0" smtClean="0"/>
              <a:t>principal components</a:t>
            </a:r>
            <a:endParaRPr lang="en-US" sz="1600" dirty="0" smtClean="0"/>
          </a:p>
          <a:p>
            <a:pPr lvl="1" eaLnBrk="1" hangingPunct="1"/>
            <a:r>
              <a:rPr lang="en-US" sz="1600" dirty="0" smtClean="0"/>
              <a:t>Each input data (vector) is a linear combination of the </a:t>
            </a:r>
            <a:r>
              <a:rPr lang="en-US" sz="1600" i="1" dirty="0" smtClean="0"/>
              <a:t>k</a:t>
            </a:r>
            <a:r>
              <a:rPr lang="en-US" sz="1600" dirty="0" smtClean="0"/>
              <a:t> principal component vectors</a:t>
            </a:r>
          </a:p>
          <a:p>
            <a:pPr lvl="1" eaLnBrk="1" hangingPunct="1"/>
            <a:r>
              <a:rPr lang="en-US" sz="1600" dirty="0" smtClean="0">
                <a:sym typeface="Symbol" pitchFamily="18" charset="2"/>
              </a:rPr>
              <a:t>The principal components are sorted in order of decreasing “significance” or strength</a:t>
            </a:r>
          </a:p>
          <a:p>
            <a:pPr lvl="1" eaLnBrk="1" hangingPunct="1"/>
            <a:r>
              <a:rPr lang="en-US" sz="1600" dirty="0" smtClean="0">
                <a:sym typeface="Symbol" pitchFamily="18" charset="2"/>
              </a:rPr>
              <a:t>Since the components are sorted, the size of the data can be reduced by eliminating the weak components, i.e., those with low variance.  (i.e., using the strongest principal components, it is possible to reconstruct a good approximation of the original data</a:t>
            </a:r>
          </a:p>
          <a:p>
            <a:pPr eaLnBrk="1" hangingPunct="1"/>
            <a:r>
              <a:rPr lang="en-US" sz="1600" dirty="0" smtClean="0"/>
              <a:t>Works for numeric data only</a:t>
            </a:r>
          </a:p>
          <a:p>
            <a:pPr eaLnBrk="1" hangingPunct="1"/>
            <a:r>
              <a:rPr lang="en-US" sz="1600" dirty="0" smtClean="0"/>
              <a:t>Used when the number of dimensions is large</a:t>
            </a:r>
          </a:p>
        </p:txBody>
      </p:sp>
      <p:sp>
        <p:nvSpPr>
          <p:cNvPr id="58370"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3AF3390B-A4E8-47DE-8ADF-665D01CAA9A7}" type="datetime4">
              <a:rPr lang="en-US" sz="1200"/>
              <a:pPr eaLnBrk="1" hangingPunct="1"/>
              <a:t>September 5, 2017</a:t>
            </a:fld>
            <a:endParaRPr lang="en-US" sz="1200"/>
          </a:p>
        </p:txBody>
      </p:sp>
      <p:sp>
        <p:nvSpPr>
          <p:cNvPr id="58371"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58372"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A31BD347-7C3D-4FEF-A6B8-4ABDA2384CF4}" type="slidenum">
              <a:rPr lang="en-US" sz="1200"/>
              <a:pPr eaLnBrk="1" hangingPunct="1"/>
              <a:t>35</a:t>
            </a:fld>
            <a:endParaRPr lang="en-US" sz="1200"/>
          </a:p>
        </p:txBody>
      </p:sp>
    </p:spTree>
    <p:extLst>
      <p:ext uri="{BB962C8B-B14F-4D97-AF65-F5344CB8AC3E}">
        <p14:creationId xmlns:p14="http://schemas.microsoft.com/office/powerpoint/2010/main" val="3959996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1"/>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98909DC-8122-4DB4-86F6-D64ADEEF14C3}" type="datetime4">
              <a:rPr lang="en-US" sz="1200">
                <a:solidFill>
                  <a:srgbClr val="000000"/>
                </a:solidFill>
              </a:rPr>
              <a:pPr eaLnBrk="1" hangingPunct="1"/>
              <a:t>September 5, 2017</a:t>
            </a:fld>
            <a:endParaRPr lang="en-US" sz="1200">
              <a:solidFill>
                <a:srgbClr val="000000"/>
              </a:solidFill>
            </a:endParaRPr>
          </a:p>
        </p:txBody>
      </p:sp>
      <p:sp>
        <p:nvSpPr>
          <p:cNvPr id="59395" name="Footer Placeholder 2"/>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200">
                <a:solidFill>
                  <a:srgbClr val="000000"/>
                </a:solidFill>
              </a:rPr>
              <a:t>Data Mining: Concepts and Techniques</a:t>
            </a:r>
          </a:p>
        </p:txBody>
      </p:sp>
      <p:sp>
        <p:nvSpPr>
          <p:cNvPr id="59396" name="Slide Number Placeholder 3"/>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B2F080FC-6BC9-4C8B-9DF8-8256431FE510}" type="slidenum">
              <a:rPr lang="en-US" sz="1200">
                <a:solidFill>
                  <a:srgbClr val="000000"/>
                </a:solidFill>
              </a:rPr>
              <a:pPr eaLnBrk="1" hangingPunct="1"/>
              <a:t>36</a:t>
            </a:fld>
            <a:endParaRPr lang="en-US" sz="1200">
              <a:solidFill>
                <a:srgbClr val="000000"/>
              </a:solidFill>
            </a:endParaRPr>
          </a:p>
        </p:txBody>
      </p:sp>
      <p:sp>
        <p:nvSpPr>
          <p:cNvPr id="59400" name="Line 5"/>
          <p:cNvSpPr>
            <a:spLocks noChangeShapeType="1"/>
          </p:cNvSpPr>
          <p:nvPr/>
        </p:nvSpPr>
        <p:spPr bwMode="auto">
          <a:xfrm rot="406919" flipV="1">
            <a:off x="2000250" y="2076450"/>
            <a:ext cx="5124450" cy="41338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9397" name="Line 2"/>
          <p:cNvSpPr>
            <a:spLocks noChangeShapeType="1"/>
          </p:cNvSpPr>
          <p:nvPr/>
        </p:nvSpPr>
        <p:spPr bwMode="auto">
          <a:xfrm>
            <a:off x="1331640" y="4503716"/>
            <a:ext cx="599877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9398" name="Line 3"/>
          <p:cNvSpPr>
            <a:spLocks noChangeShapeType="1"/>
          </p:cNvSpPr>
          <p:nvPr/>
        </p:nvSpPr>
        <p:spPr bwMode="auto">
          <a:xfrm rot="10800000">
            <a:off x="4033501" y="2284406"/>
            <a:ext cx="0" cy="40379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9399" name="Oval 4"/>
          <p:cNvSpPr>
            <a:spLocks noChangeArrowheads="1"/>
          </p:cNvSpPr>
          <p:nvPr/>
        </p:nvSpPr>
        <p:spPr bwMode="auto">
          <a:xfrm rot="19731888">
            <a:off x="2457415" y="3671475"/>
            <a:ext cx="3457738" cy="1464128"/>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EFFD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9401" name="Line 6"/>
          <p:cNvSpPr>
            <a:spLocks noChangeShapeType="1"/>
          </p:cNvSpPr>
          <p:nvPr/>
        </p:nvSpPr>
        <p:spPr bwMode="auto">
          <a:xfrm flipH="1" flipV="1">
            <a:off x="2730818" y="3239943"/>
            <a:ext cx="2637531" cy="254296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1200">
              <a:solidFill>
                <a:srgbClr val="000000"/>
              </a:solidFill>
              <a:latin typeface="Arial" charset="0"/>
              <a:ea typeface="+mn-ea"/>
            </a:endParaRPr>
          </a:p>
        </p:txBody>
      </p:sp>
      <p:sp>
        <p:nvSpPr>
          <p:cNvPr id="59402" name="Text Box 7"/>
          <p:cNvSpPr txBox="1">
            <a:spLocks noChangeArrowheads="1"/>
          </p:cNvSpPr>
          <p:nvPr/>
        </p:nvSpPr>
        <p:spPr bwMode="auto">
          <a:xfrm>
            <a:off x="7284847" y="4537109"/>
            <a:ext cx="4796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800">
                <a:solidFill>
                  <a:srgbClr val="000000"/>
                </a:solidFill>
                <a:latin typeface="Times New Roman" pitchFamily="18" charset="0"/>
                <a:ea typeface="+mn-ea"/>
              </a:rPr>
              <a:t>X1</a:t>
            </a:r>
          </a:p>
        </p:txBody>
      </p:sp>
      <p:sp>
        <p:nvSpPr>
          <p:cNvPr id="59403" name="Text Box 8"/>
          <p:cNvSpPr txBox="1">
            <a:spLocks noChangeArrowheads="1"/>
          </p:cNvSpPr>
          <p:nvPr/>
        </p:nvSpPr>
        <p:spPr bwMode="auto">
          <a:xfrm>
            <a:off x="4100511" y="2132856"/>
            <a:ext cx="4796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800" dirty="0">
                <a:solidFill>
                  <a:srgbClr val="000000"/>
                </a:solidFill>
                <a:latin typeface="Times New Roman" pitchFamily="18" charset="0"/>
                <a:ea typeface="+mn-ea"/>
              </a:rPr>
              <a:t>X2</a:t>
            </a:r>
          </a:p>
        </p:txBody>
      </p:sp>
      <p:sp>
        <p:nvSpPr>
          <p:cNvPr id="59404" name="Text Box 9"/>
          <p:cNvSpPr txBox="1">
            <a:spLocks noChangeArrowheads="1"/>
          </p:cNvSpPr>
          <p:nvPr/>
        </p:nvSpPr>
        <p:spPr bwMode="auto">
          <a:xfrm>
            <a:off x="6786289" y="2687684"/>
            <a:ext cx="5824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800" dirty="0" smtClean="0">
                <a:solidFill>
                  <a:srgbClr val="000000"/>
                </a:solidFill>
                <a:latin typeface="Times New Roman" pitchFamily="18" charset="0"/>
                <a:ea typeface="+mn-ea"/>
              </a:rPr>
              <a:t>PC1</a:t>
            </a:r>
            <a:endParaRPr lang="en-US" sz="1800" dirty="0">
              <a:solidFill>
                <a:srgbClr val="000000"/>
              </a:solidFill>
              <a:latin typeface="Times New Roman" pitchFamily="18" charset="0"/>
              <a:ea typeface="+mn-ea"/>
            </a:endParaRPr>
          </a:p>
        </p:txBody>
      </p:sp>
      <p:sp>
        <p:nvSpPr>
          <p:cNvPr id="59405" name="Text Box 10"/>
          <p:cNvSpPr txBox="1">
            <a:spLocks noChangeArrowheads="1"/>
          </p:cNvSpPr>
          <p:nvPr/>
        </p:nvSpPr>
        <p:spPr bwMode="auto">
          <a:xfrm>
            <a:off x="2051720" y="3057569"/>
            <a:ext cx="5893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800" dirty="0" smtClean="0">
                <a:solidFill>
                  <a:srgbClr val="000000"/>
                </a:solidFill>
                <a:latin typeface="Times New Roman" pitchFamily="18" charset="0"/>
                <a:ea typeface="+mn-ea"/>
              </a:rPr>
              <a:t>PC2</a:t>
            </a:r>
            <a:endParaRPr lang="en-US" sz="1800" dirty="0">
              <a:solidFill>
                <a:srgbClr val="000000"/>
              </a:solidFill>
              <a:latin typeface="Times New Roman" pitchFamily="18" charset="0"/>
              <a:ea typeface="+mn-ea"/>
            </a:endParaRPr>
          </a:p>
        </p:txBody>
      </p:sp>
      <p:sp>
        <p:nvSpPr>
          <p:cNvPr id="59406" name="Text Box 11"/>
          <p:cNvSpPr txBox="1">
            <a:spLocks noChangeArrowheads="1"/>
          </p:cNvSpPr>
          <p:nvPr/>
        </p:nvSpPr>
        <p:spPr bwMode="auto">
          <a:xfrm>
            <a:off x="1814966" y="856199"/>
            <a:ext cx="6968443" cy="5794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3200" b="1">
                <a:solidFill>
                  <a:srgbClr val="000066"/>
                </a:solidFill>
                <a:effectLst>
                  <a:outerShdw blurRad="38100" dist="38100" dir="2700000" algn="tl">
                    <a:srgbClr val="C0C0C0"/>
                  </a:outerShdw>
                </a:effectLst>
                <a:latin typeface="+mj-lt"/>
                <a:ea typeface="+mj-ea"/>
                <a:cs typeface="+mj-cs"/>
              </a:defRPr>
            </a:lvl1pPr>
            <a:lvl2pPr algn="ctr" eaLnBrk="0" hangingPunct="0">
              <a:defRPr sz="3200" b="1">
                <a:solidFill>
                  <a:srgbClr val="000066"/>
                </a:solidFill>
                <a:effectLst>
                  <a:outerShdw blurRad="38100" dist="38100" dir="2700000" algn="tl">
                    <a:srgbClr val="C0C0C0"/>
                  </a:outerShdw>
                </a:effectLst>
                <a:latin typeface="Tahoma" pitchFamily="34" charset="0"/>
              </a:defRPr>
            </a:lvl2pPr>
            <a:lvl3pPr algn="ctr" eaLnBrk="0" hangingPunct="0">
              <a:defRPr sz="3200" b="1">
                <a:solidFill>
                  <a:srgbClr val="000066"/>
                </a:solidFill>
                <a:effectLst>
                  <a:outerShdw blurRad="38100" dist="38100" dir="2700000" algn="tl">
                    <a:srgbClr val="C0C0C0"/>
                  </a:outerShdw>
                </a:effectLst>
                <a:latin typeface="Tahoma" pitchFamily="34" charset="0"/>
              </a:defRPr>
            </a:lvl3pPr>
            <a:lvl4pPr algn="ctr" eaLnBrk="0" hangingPunct="0">
              <a:defRPr sz="3200" b="1">
                <a:solidFill>
                  <a:srgbClr val="000066"/>
                </a:solidFill>
                <a:effectLst>
                  <a:outerShdw blurRad="38100" dist="38100" dir="2700000" algn="tl">
                    <a:srgbClr val="C0C0C0"/>
                  </a:outerShdw>
                </a:effectLst>
                <a:latin typeface="Tahoma" pitchFamily="34" charset="0"/>
              </a:defRPr>
            </a:lvl4pPr>
            <a:lvl5pPr algn="ctr" eaLnBrk="0" hangingPunct="0">
              <a:defRPr sz="3200" b="1">
                <a:solidFill>
                  <a:srgbClr val="000066"/>
                </a:solidFill>
                <a:effectLst>
                  <a:outerShdw blurRad="38100" dist="38100" dir="2700000" algn="tl">
                    <a:srgbClr val="C0C0C0"/>
                  </a:outerShdw>
                </a:effectLst>
                <a:latin typeface="Tahoma" pitchFamily="34" charset="0"/>
              </a:defRPr>
            </a:lvl5pPr>
            <a:lvl6pPr marL="4572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a:lstStyle>
          <a:p>
            <a:pPr algn="r"/>
            <a:r>
              <a:rPr lang="en-US" sz="4400" dirty="0">
                <a:solidFill>
                  <a:schemeClr val="tx1"/>
                </a:solidFill>
                <a:effectLst/>
                <a:latin typeface="Calibri" pitchFamily="34" charset="0"/>
              </a:rPr>
              <a:t>Principal Component Analysis</a:t>
            </a:r>
          </a:p>
        </p:txBody>
      </p:sp>
    </p:spTree>
    <p:extLst>
      <p:ext uri="{BB962C8B-B14F-4D97-AF65-F5344CB8AC3E}">
        <p14:creationId xmlns:p14="http://schemas.microsoft.com/office/powerpoint/2010/main" val="814536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Rectangle 2"/>
          <p:cNvSpPr>
            <a:spLocks noGrp="1" noChangeArrowheads="1"/>
          </p:cNvSpPr>
          <p:nvPr>
            <p:ph type="title"/>
          </p:nvPr>
        </p:nvSpPr>
        <p:spPr/>
        <p:txBody>
          <a:bodyPr/>
          <a:lstStyle/>
          <a:p>
            <a:pPr eaLnBrk="1" hangingPunct="1"/>
            <a:r>
              <a:rPr lang="en-US" dirty="0" err="1" smtClean="0"/>
              <a:t>Numerosity</a:t>
            </a:r>
            <a:r>
              <a:rPr lang="en-US" dirty="0" smtClean="0"/>
              <a:t> Reduction</a:t>
            </a:r>
          </a:p>
        </p:txBody>
      </p:sp>
      <p:sp>
        <p:nvSpPr>
          <p:cNvPr id="60422" name="Rectangle 3"/>
          <p:cNvSpPr>
            <a:spLocks noGrp="1" noChangeArrowheads="1"/>
          </p:cNvSpPr>
          <p:nvPr>
            <p:ph idx="1"/>
          </p:nvPr>
        </p:nvSpPr>
        <p:spPr/>
        <p:txBody>
          <a:bodyPr/>
          <a:lstStyle/>
          <a:p>
            <a:pPr eaLnBrk="1" hangingPunct="1"/>
            <a:r>
              <a:rPr lang="en-US" sz="2000" b="1" dirty="0" smtClean="0"/>
              <a:t>Reduce data volume by choosing alternative, smaller forms of data representation</a:t>
            </a:r>
          </a:p>
          <a:p>
            <a:pPr eaLnBrk="1" hangingPunct="1"/>
            <a:r>
              <a:rPr lang="en-US" sz="2000" b="1" dirty="0" smtClean="0"/>
              <a:t>Parametric methods</a:t>
            </a:r>
          </a:p>
          <a:p>
            <a:pPr lvl="1" eaLnBrk="1" hangingPunct="1"/>
            <a:r>
              <a:rPr lang="en-US" sz="2000" dirty="0" smtClean="0"/>
              <a:t>Assume the data fits some model, estimate model parameters, store only the parameters, and discard the data (except possible outliers)</a:t>
            </a:r>
            <a:endParaRPr lang="en-US" sz="2000" dirty="0" smtClean="0">
              <a:sym typeface="Symbol" pitchFamily="18" charset="2"/>
            </a:endParaRPr>
          </a:p>
          <a:p>
            <a:pPr lvl="1" eaLnBrk="1" hangingPunct="1"/>
            <a:r>
              <a:rPr lang="en-US" sz="2000" dirty="0" smtClean="0"/>
              <a:t>Example: Log-linear models—obtain value at a point in n-D space as the product on appropriate marginal subspaces </a:t>
            </a:r>
          </a:p>
          <a:p>
            <a:pPr eaLnBrk="1" hangingPunct="1"/>
            <a:r>
              <a:rPr lang="en-US" sz="2000" b="1" dirty="0" smtClean="0"/>
              <a:t>Non-parametric methods</a:t>
            </a:r>
            <a:r>
              <a:rPr lang="en-US" sz="2000" b="1" dirty="0" smtClean="0">
                <a:sym typeface="Symbol" pitchFamily="18" charset="2"/>
              </a:rPr>
              <a:t> </a:t>
            </a:r>
          </a:p>
          <a:p>
            <a:pPr lvl="1" eaLnBrk="1" hangingPunct="1"/>
            <a:r>
              <a:rPr lang="en-US" sz="2000" dirty="0" smtClean="0">
                <a:sym typeface="Symbol" pitchFamily="18" charset="2"/>
              </a:rPr>
              <a:t>Do not assume models</a:t>
            </a:r>
          </a:p>
          <a:p>
            <a:pPr lvl="1" eaLnBrk="1" hangingPunct="1"/>
            <a:r>
              <a:rPr lang="en-US" sz="2000" dirty="0" smtClean="0">
                <a:sym typeface="Symbol" pitchFamily="18" charset="2"/>
              </a:rPr>
              <a:t>Major families: histograms, clustering, sampling </a:t>
            </a:r>
          </a:p>
        </p:txBody>
      </p:sp>
      <p:sp>
        <p:nvSpPr>
          <p:cNvPr id="60418"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C7D93009-9C20-4002-9858-0E09ED2EB260}" type="datetime4">
              <a:rPr lang="en-US" sz="1200"/>
              <a:pPr eaLnBrk="1" hangingPunct="1"/>
              <a:t>September 5, 2017</a:t>
            </a:fld>
            <a:endParaRPr lang="en-US" sz="1200"/>
          </a:p>
        </p:txBody>
      </p:sp>
      <p:sp>
        <p:nvSpPr>
          <p:cNvPr id="60419"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60420"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D1488215-231E-4C19-8AE0-369A13CA7F78}" type="slidenum">
              <a:rPr lang="en-US" sz="1200"/>
              <a:pPr eaLnBrk="1" hangingPunct="1"/>
              <a:t>37</a:t>
            </a:fld>
            <a:endParaRPr lang="en-US" sz="1200"/>
          </a:p>
        </p:txBody>
      </p:sp>
    </p:spTree>
    <p:extLst>
      <p:ext uri="{BB962C8B-B14F-4D97-AF65-F5344CB8AC3E}">
        <p14:creationId xmlns:p14="http://schemas.microsoft.com/office/powerpoint/2010/main" val="830490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1027"/>
          <p:cNvSpPr>
            <a:spLocks noGrp="1" noChangeArrowheads="1"/>
          </p:cNvSpPr>
          <p:nvPr>
            <p:ph type="title"/>
          </p:nvPr>
        </p:nvSpPr>
        <p:spPr>
          <a:xfrm>
            <a:off x="5074276" y="1163662"/>
            <a:ext cx="3623635" cy="711200"/>
          </a:xfrm>
          <a:noFill/>
        </p:spPr>
        <p:txBody>
          <a:bodyPr lIns="92075" tIns="46038" rIns="92075" bIns="46038" anchor="ctr"/>
          <a:lstStyle/>
          <a:p>
            <a:pPr eaLnBrk="1" hangingPunct="1"/>
            <a:r>
              <a:rPr lang="en-US" sz="2800" dirty="0" smtClean="0"/>
              <a:t>Regression Analysis &amp; Log-Linear Models</a:t>
            </a:r>
            <a:endParaRPr lang="en-US" sz="2000" dirty="0" smtClean="0"/>
          </a:p>
        </p:txBody>
      </p:sp>
      <p:sp>
        <p:nvSpPr>
          <p:cNvPr id="62466" name="Rectangle 1026"/>
          <p:cNvSpPr>
            <a:spLocks noGrp="1" noChangeArrowheads="1"/>
          </p:cNvSpPr>
          <p:nvPr>
            <p:ph idx="1"/>
          </p:nvPr>
        </p:nvSpPr>
        <p:spPr>
          <a:xfrm>
            <a:off x="1058091" y="2284839"/>
            <a:ext cx="7796134" cy="4210050"/>
          </a:xfrm>
          <a:noFill/>
        </p:spPr>
        <p:txBody>
          <a:bodyPr lIns="92075" tIns="46038" rIns="92075" bIns="46038"/>
          <a:lstStyle/>
          <a:p>
            <a:pPr eaLnBrk="1" hangingPunct="1">
              <a:lnSpc>
                <a:spcPct val="90000"/>
              </a:lnSpc>
            </a:pPr>
            <a:r>
              <a:rPr lang="en-US" sz="2000" b="1" dirty="0" smtClean="0">
                <a:solidFill>
                  <a:srgbClr val="3C8C93"/>
                </a:solidFill>
              </a:rPr>
              <a:t>Linear regression</a:t>
            </a:r>
            <a:r>
              <a:rPr lang="en-US" sz="1800" b="1" dirty="0" smtClean="0"/>
              <a:t>: </a:t>
            </a:r>
            <a:r>
              <a:rPr lang="en-US" sz="1800" b="1" i="1" dirty="0" smtClean="0"/>
              <a:t>Y = </a:t>
            </a:r>
            <a:r>
              <a:rPr lang="en-US" sz="1800" b="1" i="1" dirty="0" smtClean="0">
                <a:sym typeface="Symbol" pitchFamily="18" charset="2"/>
              </a:rPr>
              <a:t>w X + b</a:t>
            </a:r>
            <a:endParaRPr lang="en-US" sz="1800" b="1" i="1" dirty="0" smtClean="0"/>
          </a:p>
          <a:p>
            <a:pPr lvl="1" eaLnBrk="1" hangingPunct="1">
              <a:lnSpc>
                <a:spcPct val="90000"/>
              </a:lnSpc>
            </a:pPr>
            <a:r>
              <a:rPr lang="en-US" sz="1800" dirty="0" smtClean="0"/>
              <a:t>Two regression coefficients, </a:t>
            </a:r>
            <a:r>
              <a:rPr lang="en-US" sz="1800" i="1" dirty="0" smtClean="0">
                <a:sym typeface="Symbol" pitchFamily="18" charset="2"/>
              </a:rPr>
              <a:t>w</a:t>
            </a:r>
            <a:r>
              <a:rPr lang="en-US" sz="1800" dirty="0" smtClean="0">
                <a:sym typeface="Symbol" pitchFamily="18" charset="2"/>
              </a:rPr>
              <a:t> and </a:t>
            </a:r>
            <a:r>
              <a:rPr lang="en-US" sz="1800" i="1" dirty="0" smtClean="0">
                <a:sym typeface="Symbol" pitchFamily="18" charset="2"/>
              </a:rPr>
              <a:t>b,</a:t>
            </a:r>
            <a:r>
              <a:rPr lang="en-US" sz="1800" dirty="0" smtClean="0"/>
              <a:t> specify the line and are to be estimated by using the data at hand</a:t>
            </a:r>
          </a:p>
          <a:p>
            <a:pPr lvl="1" eaLnBrk="1" hangingPunct="1">
              <a:lnSpc>
                <a:spcPct val="90000"/>
              </a:lnSpc>
            </a:pPr>
            <a:r>
              <a:rPr lang="en-US" sz="1800" dirty="0" smtClean="0"/>
              <a:t>Using the least squares criterion to the known values of </a:t>
            </a:r>
            <a:r>
              <a:rPr lang="en-US" sz="1800" i="1" dirty="0" smtClean="0"/>
              <a:t>Y</a:t>
            </a:r>
            <a:r>
              <a:rPr lang="en-US" sz="1400" i="1" dirty="0" smtClean="0"/>
              <a:t>1</a:t>
            </a:r>
            <a:r>
              <a:rPr lang="en-US" sz="1800" i="1" dirty="0" smtClean="0"/>
              <a:t>, Y</a:t>
            </a:r>
            <a:r>
              <a:rPr lang="en-US" sz="1400" i="1" dirty="0" smtClean="0"/>
              <a:t>2</a:t>
            </a:r>
            <a:r>
              <a:rPr lang="en-US" sz="1800" i="1" dirty="0" smtClean="0"/>
              <a:t>, …, X</a:t>
            </a:r>
            <a:r>
              <a:rPr lang="en-US" sz="1400" i="1" dirty="0" smtClean="0"/>
              <a:t>1</a:t>
            </a:r>
            <a:r>
              <a:rPr lang="en-US" sz="1800" i="1" dirty="0" smtClean="0"/>
              <a:t>, X</a:t>
            </a:r>
            <a:r>
              <a:rPr lang="en-US" sz="1600" i="1" dirty="0" smtClean="0"/>
              <a:t>2</a:t>
            </a:r>
            <a:r>
              <a:rPr lang="en-US" sz="1800" i="1" dirty="0" smtClean="0"/>
              <a:t>, ….</a:t>
            </a:r>
          </a:p>
          <a:p>
            <a:pPr eaLnBrk="1" hangingPunct="1">
              <a:lnSpc>
                <a:spcPct val="90000"/>
              </a:lnSpc>
            </a:pPr>
            <a:r>
              <a:rPr lang="en-US" sz="2000" b="1" dirty="0" smtClean="0">
                <a:solidFill>
                  <a:srgbClr val="3C8C93"/>
                </a:solidFill>
              </a:rPr>
              <a:t>Multiple regression</a:t>
            </a:r>
            <a:r>
              <a:rPr lang="en-US" sz="1800" b="1" dirty="0" smtClean="0"/>
              <a:t>: </a:t>
            </a:r>
            <a:r>
              <a:rPr lang="en-US" sz="1800" b="1" i="1" dirty="0" smtClean="0"/>
              <a:t>Y = b0 + b1 X1 + b2 X2.</a:t>
            </a:r>
            <a:endParaRPr lang="en-US" sz="2000" b="1" i="1" dirty="0" smtClean="0"/>
          </a:p>
          <a:p>
            <a:pPr lvl="1" eaLnBrk="1" hangingPunct="1">
              <a:lnSpc>
                <a:spcPct val="90000"/>
              </a:lnSpc>
            </a:pPr>
            <a:r>
              <a:rPr lang="en-US" sz="1800" dirty="0" smtClean="0"/>
              <a:t>Many nonlinear functions can be transformed into the above</a:t>
            </a:r>
          </a:p>
          <a:p>
            <a:pPr eaLnBrk="1" hangingPunct="1">
              <a:lnSpc>
                <a:spcPct val="90000"/>
              </a:lnSpc>
            </a:pPr>
            <a:r>
              <a:rPr lang="en-US" sz="2000" b="1" dirty="0" smtClean="0">
                <a:solidFill>
                  <a:srgbClr val="3C8C93"/>
                </a:solidFill>
              </a:rPr>
              <a:t>Log-linear models</a:t>
            </a:r>
            <a:r>
              <a:rPr lang="en-US" sz="1800" b="1" dirty="0" smtClean="0"/>
              <a:t>:</a:t>
            </a:r>
          </a:p>
          <a:p>
            <a:pPr lvl="1" eaLnBrk="1" hangingPunct="1">
              <a:lnSpc>
                <a:spcPct val="90000"/>
              </a:lnSpc>
            </a:pPr>
            <a:r>
              <a:rPr lang="en-US" sz="1800" dirty="0" smtClean="0"/>
              <a:t>The multi-way table of joint probabilities is approximated by a product of lower-order tables</a:t>
            </a:r>
          </a:p>
          <a:p>
            <a:pPr lvl="1" eaLnBrk="1" hangingPunct="1">
              <a:lnSpc>
                <a:spcPct val="90000"/>
              </a:lnSpc>
            </a:pPr>
            <a:r>
              <a:rPr lang="en-US" sz="1800" dirty="0" smtClean="0"/>
              <a:t>Probability:  </a:t>
            </a:r>
            <a:r>
              <a:rPr lang="en-US" sz="1800" i="1" dirty="0" smtClean="0"/>
              <a:t>p(a, b, c, d) = </a:t>
            </a:r>
            <a:r>
              <a:rPr lang="en-US" sz="1600" i="1" dirty="0" smtClean="0">
                <a:sym typeface="Symbol" pitchFamily="18" charset="2"/>
              </a:rPr>
              <a:t></a:t>
            </a:r>
            <a:r>
              <a:rPr lang="en-US" sz="1600" i="1" dirty="0" err="1" smtClean="0">
                <a:sym typeface="Symbol" pitchFamily="18" charset="2"/>
              </a:rPr>
              <a:t>ab</a:t>
            </a:r>
            <a:r>
              <a:rPr lang="en-US" sz="1600" i="1" dirty="0" smtClean="0">
                <a:sym typeface="Symbol" pitchFamily="18" charset="2"/>
              </a:rPr>
              <a:t> </a:t>
            </a:r>
            <a:r>
              <a:rPr lang="en-US" sz="1600" i="1" dirty="0" err="1" smtClean="0">
                <a:sym typeface="Symbol" pitchFamily="18" charset="2"/>
              </a:rPr>
              <a:t>acad</a:t>
            </a:r>
            <a:r>
              <a:rPr lang="en-US" sz="1600" i="1" dirty="0" smtClean="0">
                <a:sym typeface="Symbol" pitchFamily="18" charset="2"/>
              </a:rPr>
              <a:t> </a:t>
            </a:r>
            <a:r>
              <a:rPr lang="en-US" sz="1600" i="1" dirty="0" err="1" smtClean="0">
                <a:sym typeface="Symbol" pitchFamily="18" charset="2"/>
              </a:rPr>
              <a:t>bcd</a:t>
            </a:r>
            <a:endParaRPr lang="en-US" sz="1600" i="1" dirty="0" smtClean="0"/>
          </a:p>
        </p:txBody>
      </p:sp>
    </p:spTree>
    <p:extLst>
      <p:ext uri="{BB962C8B-B14F-4D97-AF65-F5344CB8AC3E}">
        <p14:creationId xmlns:p14="http://schemas.microsoft.com/office/powerpoint/2010/main" val="1664815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1026"/>
          <p:cNvSpPr>
            <a:spLocks noGrp="1" noChangeArrowheads="1"/>
          </p:cNvSpPr>
          <p:nvPr>
            <p:ph type="title"/>
          </p:nvPr>
        </p:nvSpPr>
        <p:spPr/>
        <p:txBody>
          <a:bodyPr/>
          <a:lstStyle/>
          <a:p>
            <a:pPr eaLnBrk="1" hangingPunct="1"/>
            <a:r>
              <a:rPr lang="en-US" dirty="0" smtClean="0"/>
              <a:t>Data Reduction Method: Histograms</a:t>
            </a:r>
          </a:p>
        </p:txBody>
      </p:sp>
      <p:sp>
        <p:nvSpPr>
          <p:cNvPr id="63494" name="Rectangle 1027"/>
          <p:cNvSpPr>
            <a:spLocks noGrp="1" noChangeArrowheads="1"/>
          </p:cNvSpPr>
          <p:nvPr>
            <p:ph sz="half" idx="1"/>
          </p:nvPr>
        </p:nvSpPr>
        <p:spPr>
          <a:xfrm>
            <a:off x="901336" y="2143894"/>
            <a:ext cx="4064013" cy="4210050"/>
          </a:xfrm>
        </p:spPr>
        <p:txBody>
          <a:bodyPr/>
          <a:lstStyle/>
          <a:p>
            <a:pPr eaLnBrk="1" hangingPunct="1">
              <a:lnSpc>
                <a:spcPct val="120000"/>
              </a:lnSpc>
            </a:pPr>
            <a:r>
              <a:rPr lang="en-US" sz="1600" dirty="0" smtClean="0"/>
              <a:t>Divide data into buckets and store average (sum) for each bucket</a:t>
            </a:r>
          </a:p>
          <a:p>
            <a:pPr eaLnBrk="1" hangingPunct="1">
              <a:lnSpc>
                <a:spcPct val="120000"/>
              </a:lnSpc>
            </a:pPr>
            <a:r>
              <a:rPr lang="en-US" sz="1600" dirty="0" smtClean="0"/>
              <a:t>Partitioning rules:</a:t>
            </a:r>
          </a:p>
          <a:p>
            <a:pPr lvl="1" eaLnBrk="1" hangingPunct="1">
              <a:lnSpc>
                <a:spcPct val="120000"/>
              </a:lnSpc>
            </a:pPr>
            <a:r>
              <a:rPr lang="en-US" sz="1600" dirty="0" smtClean="0"/>
              <a:t>Equal-width: equal bucket range</a:t>
            </a:r>
          </a:p>
          <a:p>
            <a:pPr lvl="1" eaLnBrk="1" hangingPunct="1">
              <a:lnSpc>
                <a:spcPct val="120000"/>
              </a:lnSpc>
            </a:pPr>
            <a:r>
              <a:rPr lang="en-US" sz="1600" dirty="0" smtClean="0"/>
              <a:t>Equal-frequency (or equal-depth)</a:t>
            </a:r>
          </a:p>
          <a:p>
            <a:pPr lvl="1" eaLnBrk="1" hangingPunct="1">
              <a:lnSpc>
                <a:spcPct val="120000"/>
              </a:lnSpc>
            </a:pPr>
            <a:r>
              <a:rPr lang="en-US" sz="1600" dirty="0" smtClean="0"/>
              <a:t>V-optimal: with the least </a:t>
            </a:r>
            <a:r>
              <a:rPr lang="en-US" sz="1600" i="1" dirty="0" smtClean="0"/>
              <a:t>histogram variance</a:t>
            </a:r>
            <a:r>
              <a:rPr lang="en-US" sz="1600" dirty="0" smtClean="0"/>
              <a:t> (weighted sum of the original values that each bucket represents)</a:t>
            </a:r>
          </a:p>
          <a:p>
            <a:pPr lvl="1" eaLnBrk="1" hangingPunct="1">
              <a:lnSpc>
                <a:spcPct val="120000"/>
              </a:lnSpc>
            </a:pPr>
            <a:r>
              <a:rPr lang="en-US" sz="1600" dirty="0" err="1" smtClean="0"/>
              <a:t>MaxDiff</a:t>
            </a:r>
            <a:r>
              <a:rPr lang="en-US" sz="1600" dirty="0" smtClean="0"/>
              <a:t>: set bucket boundary between each pair for pairs have the </a:t>
            </a:r>
            <a:r>
              <a:rPr lang="el-GR" sz="1600" dirty="0" smtClean="0"/>
              <a:t>β</a:t>
            </a:r>
            <a:r>
              <a:rPr lang="en-US" sz="1600" dirty="0" smtClean="0"/>
              <a:t>–1 largest differences</a:t>
            </a:r>
          </a:p>
        </p:txBody>
      </p:sp>
      <p:sp>
        <p:nvSpPr>
          <p:cNvPr id="63490"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0EFE532-BF40-4E8F-8A28-26649AE35F39}" type="datetime4">
              <a:rPr lang="en-US" sz="1200"/>
              <a:pPr eaLnBrk="1" hangingPunct="1"/>
              <a:t>September 5, 2017</a:t>
            </a:fld>
            <a:endParaRPr lang="en-US" sz="1200"/>
          </a:p>
        </p:txBody>
      </p:sp>
      <p:sp>
        <p:nvSpPr>
          <p:cNvPr id="63491"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200"/>
              <a:t>Data Mining: Concepts and Techniques</a:t>
            </a:r>
          </a:p>
        </p:txBody>
      </p:sp>
      <p:sp>
        <p:nvSpPr>
          <p:cNvPr id="63492"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D23DB8C-E4D2-4D4B-A7B0-CAB08F62FB62}" type="slidenum">
              <a:rPr lang="en-US" sz="1200"/>
              <a:pPr eaLnBrk="1" hangingPunct="1"/>
              <a:t>39</a:t>
            </a:fld>
            <a:endParaRPr lang="en-US" sz="1200"/>
          </a:p>
        </p:txBody>
      </p:sp>
      <p:pic>
        <p:nvPicPr>
          <p:cNvPr id="2" name="Picture 1"/>
          <p:cNvPicPr>
            <a:picLocks noChangeAspect="1"/>
          </p:cNvPicPr>
          <p:nvPr/>
        </p:nvPicPr>
        <p:blipFill>
          <a:blip r:embed="rId2"/>
          <a:stretch>
            <a:fillRect/>
          </a:stretch>
        </p:blipFill>
        <p:spPr>
          <a:xfrm>
            <a:off x="4965350" y="2060848"/>
            <a:ext cx="3716313" cy="4293096"/>
          </a:xfrm>
          <a:prstGeom prst="rect">
            <a:avLst/>
          </a:prstGeom>
        </p:spPr>
      </p:pic>
    </p:spTree>
    <p:extLst>
      <p:ext uri="{BB962C8B-B14F-4D97-AF65-F5344CB8AC3E}">
        <p14:creationId xmlns:p14="http://schemas.microsoft.com/office/powerpoint/2010/main" val="2170194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pPr eaLnBrk="1" hangingPunct="1"/>
            <a:r>
              <a:rPr lang="en-US" dirty="0" smtClean="0"/>
              <a:t>Why Data Preprocessing?</a:t>
            </a:r>
          </a:p>
        </p:txBody>
      </p:sp>
      <p:sp>
        <p:nvSpPr>
          <p:cNvPr id="6150" name="Rectangle 3"/>
          <p:cNvSpPr>
            <a:spLocks noGrp="1" noChangeArrowheads="1"/>
          </p:cNvSpPr>
          <p:nvPr>
            <p:ph idx="1"/>
          </p:nvPr>
        </p:nvSpPr>
        <p:spPr/>
        <p:txBody>
          <a:bodyPr/>
          <a:lstStyle/>
          <a:p>
            <a:pPr eaLnBrk="1" hangingPunct="1">
              <a:lnSpc>
                <a:spcPct val="90000"/>
              </a:lnSpc>
            </a:pPr>
            <a:r>
              <a:rPr lang="en-US" sz="3600" dirty="0" smtClean="0"/>
              <a:t>Data in the real world is dirty</a:t>
            </a:r>
          </a:p>
          <a:p>
            <a:pPr lvl="1" eaLnBrk="1" hangingPunct="1">
              <a:lnSpc>
                <a:spcPct val="90000"/>
              </a:lnSpc>
            </a:pPr>
            <a:r>
              <a:rPr lang="en-US" sz="1800" dirty="0" smtClean="0">
                <a:solidFill>
                  <a:schemeClr val="hlink"/>
                </a:solidFill>
              </a:rPr>
              <a:t>Incomplete</a:t>
            </a:r>
            <a:r>
              <a:rPr lang="en-US" sz="1800" dirty="0" smtClean="0"/>
              <a:t>: lacking attribute </a:t>
            </a:r>
          </a:p>
          <a:p>
            <a:pPr lvl="2" eaLnBrk="1" hangingPunct="1">
              <a:lnSpc>
                <a:spcPct val="90000"/>
              </a:lnSpc>
            </a:pPr>
            <a:r>
              <a:rPr lang="en-US" sz="1800" dirty="0" smtClean="0"/>
              <a:t>e.g., occupation=“ ”</a:t>
            </a:r>
            <a:endParaRPr lang="en-US" sz="1800" dirty="0" smtClean="0">
              <a:solidFill>
                <a:schemeClr val="hlink"/>
              </a:solidFill>
            </a:endParaRPr>
          </a:p>
          <a:p>
            <a:pPr lvl="1" eaLnBrk="1" hangingPunct="1">
              <a:lnSpc>
                <a:spcPct val="90000"/>
              </a:lnSpc>
            </a:pPr>
            <a:r>
              <a:rPr lang="en-US" sz="1800" dirty="0" smtClean="0">
                <a:solidFill>
                  <a:schemeClr val="hlink"/>
                </a:solidFill>
              </a:rPr>
              <a:t>Noisy</a:t>
            </a:r>
            <a:r>
              <a:rPr lang="en-US" sz="1800" dirty="0" smtClean="0"/>
              <a:t>: containing errors or outliers</a:t>
            </a:r>
          </a:p>
          <a:p>
            <a:pPr lvl="2" eaLnBrk="1" hangingPunct="1">
              <a:lnSpc>
                <a:spcPct val="90000"/>
              </a:lnSpc>
            </a:pPr>
            <a:r>
              <a:rPr lang="en-US" sz="1800" dirty="0" smtClean="0"/>
              <a:t>e.g., Salary=“-10”</a:t>
            </a:r>
            <a:endParaRPr lang="en-US" sz="1800" dirty="0" smtClean="0">
              <a:solidFill>
                <a:schemeClr val="hlink"/>
              </a:solidFill>
            </a:endParaRPr>
          </a:p>
          <a:p>
            <a:pPr lvl="1" eaLnBrk="1" hangingPunct="1">
              <a:lnSpc>
                <a:spcPct val="90000"/>
              </a:lnSpc>
            </a:pPr>
            <a:r>
              <a:rPr lang="en-US" sz="1800" dirty="0" smtClean="0">
                <a:solidFill>
                  <a:schemeClr val="hlink"/>
                </a:solidFill>
              </a:rPr>
              <a:t>Inconsistent</a:t>
            </a:r>
            <a:r>
              <a:rPr lang="en-US" sz="1800" dirty="0" smtClean="0"/>
              <a:t>: containing discrepancies in codes or names</a:t>
            </a:r>
          </a:p>
          <a:p>
            <a:pPr lvl="2" eaLnBrk="1" hangingPunct="1">
              <a:lnSpc>
                <a:spcPct val="90000"/>
              </a:lnSpc>
            </a:pPr>
            <a:r>
              <a:rPr lang="en-US" sz="1800" dirty="0" smtClean="0"/>
              <a:t>e.g., Age=“42” Birthday=“03/07/1997”</a:t>
            </a:r>
          </a:p>
          <a:p>
            <a:pPr lvl="2" eaLnBrk="1" hangingPunct="1">
              <a:lnSpc>
                <a:spcPct val="90000"/>
              </a:lnSpc>
            </a:pPr>
            <a:r>
              <a:rPr lang="en-US" sz="1800" dirty="0" smtClean="0"/>
              <a:t>e.g., Was rating “1,2,3”, now rating “A, B, C”</a:t>
            </a:r>
          </a:p>
          <a:p>
            <a:pPr lvl="2" eaLnBrk="1" hangingPunct="1">
              <a:lnSpc>
                <a:spcPct val="90000"/>
              </a:lnSpc>
            </a:pPr>
            <a:r>
              <a:rPr lang="en-US" sz="1800" dirty="0" smtClean="0"/>
              <a:t>e.g., discrepancy between duplicate records</a:t>
            </a:r>
            <a:endParaRPr lang="en-US" sz="2000" dirty="0" smtClean="0"/>
          </a:p>
        </p:txBody>
      </p:sp>
      <p:sp>
        <p:nvSpPr>
          <p:cNvPr id="6146"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0D5AEF67-4AAE-4D42-8C5E-8C8F99EB8E06}" type="datetime4">
              <a:rPr lang="en-US" sz="1200"/>
              <a:pPr eaLnBrk="1" hangingPunct="1"/>
              <a:t>September 5, 2017</a:t>
            </a:fld>
            <a:endParaRPr lang="en-US" sz="1200"/>
          </a:p>
        </p:txBody>
      </p:sp>
      <p:sp>
        <p:nvSpPr>
          <p:cNvPr id="6147"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6148"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3378875A-D84B-44FA-A850-509F21B1A9FC}" type="slidenum">
              <a:rPr lang="en-US" sz="1200"/>
              <a:pPr eaLnBrk="1" hangingPunct="1"/>
              <a:t>4</a:t>
            </a:fld>
            <a:endParaRPr lang="en-US" sz="1200"/>
          </a:p>
        </p:txBody>
      </p:sp>
    </p:spTree>
    <p:extLst>
      <p:ext uri="{BB962C8B-B14F-4D97-AF65-F5344CB8AC3E}">
        <p14:creationId xmlns:p14="http://schemas.microsoft.com/office/powerpoint/2010/main" val="1379477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Rectangle 2"/>
          <p:cNvSpPr>
            <a:spLocks noGrp="1" noChangeArrowheads="1"/>
          </p:cNvSpPr>
          <p:nvPr>
            <p:ph type="title"/>
          </p:nvPr>
        </p:nvSpPr>
        <p:spPr/>
        <p:txBody>
          <a:bodyPr/>
          <a:lstStyle/>
          <a:p>
            <a:pPr eaLnBrk="1" hangingPunct="1"/>
            <a:r>
              <a:rPr lang="en-US" dirty="0" smtClean="0"/>
              <a:t>Data Reduction Method: Clustering</a:t>
            </a:r>
          </a:p>
        </p:txBody>
      </p:sp>
      <p:sp>
        <p:nvSpPr>
          <p:cNvPr id="64518" name="Rectangle 3"/>
          <p:cNvSpPr>
            <a:spLocks noGrp="1" noChangeArrowheads="1"/>
          </p:cNvSpPr>
          <p:nvPr>
            <p:ph idx="1"/>
          </p:nvPr>
        </p:nvSpPr>
        <p:spPr>
          <a:xfrm>
            <a:off x="990600" y="2084231"/>
            <a:ext cx="8001000" cy="4267200"/>
          </a:xfrm>
        </p:spPr>
        <p:txBody>
          <a:bodyPr/>
          <a:lstStyle/>
          <a:p>
            <a:pPr eaLnBrk="1" hangingPunct="1">
              <a:lnSpc>
                <a:spcPct val="140000"/>
              </a:lnSpc>
            </a:pPr>
            <a:r>
              <a:rPr lang="en-US" sz="1800" dirty="0" smtClean="0"/>
              <a:t>Partition data set into clusters based on similarity, and store cluster representation (e.g., centroid and diameter) only</a:t>
            </a:r>
          </a:p>
          <a:p>
            <a:pPr eaLnBrk="1" hangingPunct="1">
              <a:lnSpc>
                <a:spcPct val="140000"/>
              </a:lnSpc>
            </a:pPr>
            <a:r>
              <a:rPr lang="en-US" sz="1800" dirty="0" smtClean="0"/>
              <a:t>Can be very effective if data is clustered but not if data is “smeared”</a:t>
            </a:r>
          </a:p>
          <a:p>
            <a:pPr eaLnBrk="1" hangingPunct="1">
              <a:lnSpc>
                <a:spcPct val="140000"/>
              </a:lnSpc>
            </a:pPr>
            <a:r>
              <a:rPr lang="en-US" sz="1800" dirty="0" smtClean="0"/>
              <a:t>Can have hierarchical clustering and be stored in multi-dimensional index tree structures</a:t>
            </a:r>
          </a:p>
          <a:p>
            <a:pPr eaLnBrk="1" hangingPunct="1">
              <a:lnSpc>
                <a:spcPct val="140000"/>
              </a:lnSpc>
            </a:pPr>
            <a:r>
              <a:rPr lang="en-US" sz="1800" dirty="0" smtClean="0"/>
              <a:t>There are many choices of clustering definitions and clustering algorithms</a:t>
            </a:r>
          </a:p>
        </p:txBody>
      </p:sp>
      <p:sp>
        <p:nvSpPr>
          <p:cNvPr id="64514"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0321B59-C585-40AE-8E57-E47CF45EBCF7}" type="datetime4">
              <a:rPr lang="en-US" sz="1200"/>
              <a:pPr eaLnBrk="1" hangingPunct="1"/>
              <a:t>September 5, 2017</a:t>
            </a:fld>
            <a:endParaRPr lang="en-US" sz="1200"/>
          </a:p>
        </p:txBody>
      </p:sp>
      <p:sp>
        <p:nvSpPr>
          <p:cNvPr id="64515"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64516"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DEC1124E-C77D-4FB3-9E15-8EF8A1795810}" type="slidenum">
              <a:rPr lang="en-US" sz="1200"/>
              <a:pPr eaLnBrk="1" hangingPunct="1"/>
              <a:t>40</a:t>
            </a:fld>
            <a:endParaRPr lang="en-US" sz="1200"/>
          </a:p>
        </p:txBody>
      </p:sp>
    </p:spTree>
    <p:extLst>
      <p:ext uri="{BB962C8B-B14F-4D97-AF65-F5344CB8AC3E}">
        <p14:creationId xmlns:p14="http://schemas.microsoft.com/office/powerpoint/2010/main" val="1855634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Rectangle 2"/>
          <p:cNvSpPr>
            <a:spLocks noGrp="1" noChangeArrowheads="1"/>
          </p:cNvSpPr>
          <p:nvPr>
            <p:ph type="title"/>
          </p:nvPr>
        </p:nvSpPr>
        <p:spPr/>
        <p:txBody>
          <a:bodyPr/>
          <a:lstStyle/>
          <a:p>
            <a:pPr eaLnBrk="1" hangingPunct="1"/>
            <a:r>
              <a:rPr lang="en-US" dirty="0" smtClean="0"/>
              <a:t>Data Reduction Method: Sampling</a:t>
            </a:r>
          </a:p>
        </p:txBody>
      </p:sp>
      <p:sp>
        <p:nvSpPr>
          <p:cNvPr id="65542" name="Rectangle 3"/>
          <p:cNvSpPr>
            <a:spLocks noGrp="1" noChangeArrowheads="1"/>
          </p:cNvSpPr>
          <p:nvPr>
            <p:ph idx="1"/>
          </p:nvPr>
        </p:nvSpPr>
        <p:spPr/>
        <p:txBody>
          <a:bodyPr/>
          <a:lstStyle/>
          <a:p>
            <a:pPr eaLnBrk="1" hangingPunct="1">
              <a:lnSpc>
                <a:spcPct val="90000"/>
              </a:lnSpc>
            </a:pPr>
            <a:r>
              <a:rPr lang="en-US" sz="2000" b="1" dirty="0" smtClean="0"/>
              <a:t>Sampling: obtaining a small sample </a:t>
            </a:r>
            <a:r>
              <a:rPr lang="en-US" sz="2000" b="1" i="1" dirty="0" smtClean="0"/>
              <a:t>s</a:t>
            </a:r>
            <a:r>
              <a:rPr lang="en-US" sz="2000" b="1" dirty="0" smtClean="0"/>
              <a:t> to represent the whole data set </a:t>
            </a:r>
            <a:r>
              <a:rPr lang="en-US" sz="2000" b="1" i="1" dirty="0" smtClean="0"/>
              <a:t>N</a:t>
            </a:r>
          </a:p>
          <a:p>
            <a:pPr eaLnBrk="1" hangingPunct="1">
              <a:lnSpc>
                <a:spcPct val="90000"/>
              </a:lnSpc>
            </a:pPr>
            <a:r>
              <a:rPr lang="en-US" sz="2000" b="1" dirty="0" smtClean="0"/>
              <a:t>Allow a mining algorithm to run in complexity that is potentially sub-linear to the size of the data</a:t>
            </a:r>
          </a:p>
          <a:p>
            <a:pPr eaLnBrk="1" hangingPunct="1">
              <a:lnSpc>
                <a:spcPct val="90000"/>
              </a:lnSpc>
            </a:pPr>
            <a:r>
              <a:rPr lang="en-US" sz="2000" b="1" dirty="0" smtClean="0"/>
              <a:t>Choose a </a:t>
            </a:r>
            <a:r>
              <a:rPr lang="en-US" sz="2000" b="1" dirty="0" smtClean="0">
                <a:solidFill>
                  <a:schemeClr val="hlink"/>
                </a:solidFill>
              </a:rPr>
              <a:t>representative</a:t>
            </a:r>
            <a:r>
              <a:rPr lang="en-US" sz="2000" b="1" dirty="0" smtClean="0"/>
              <a:t> subset of the data</a:t>
            </a:r>
          </a:p>
          <a:p>
            <a:pPr lvl="1" eaLnBrk="1" hangingPunct="1">
              <a:lnSpc>
                <a:spcPct val="90000"/>
              </a:lnSpc>
            </a:pPr>
            <a:r>
              <a:rPr lang="en-US" sz="2000" dirty="0" smtClean="0"/>
              <a:t>Simple random sampling may have very poor performance in the presence of skew</a:t>
            </a:r>
          </a:p>
          <a:p>
            <a:pPr eaLnBrk="1" hangingPunct="1">
              <a:lnSpc>
                <a:spcPct val="90000"/>
              </a:lnSpc>
            </a:pPr>
            <a:r>
              <a:rPr lang="en-US" sz="2000" b="1" dirty="0" smtClean="0"/>
              <a:t>Develop adaptive sampling methods</a:t>
            </a:r>
          </a:p>
          <a:p>
            <a:pPr lvl="1" eaLnBrk="1" hangingPunct="1">
              <a:lnSpc>
                <a:spcPct val="90000"/>
              </a:lnSpc>
            </a:pPr>
            <a:r>
              <a:rPr lang="en-US" sz="2000" dirty="0" smtClean="0"/>
              <a:t>Stratified sampling: </a:t>
            </a:r>
          </a:p>
          <a:p>
            <a:pPr lvl="2" eaLnBrk="1" hangingPunct="1">
              <a:lnSpc>
                <a:spcPct val="90000"/>
              </a:lnSpc>
            </a:pPr>
            <a:r>
              <a:rPr lang="en-US" sz="2000" dirty="0" smtClean="0"/>
              <a:t>Approximate the percentage of each class (or subpopulation of interest) in the overall database </a:t>
            </a:r>
          </a:p>
          <a:p>
            <a:pPr lvl="2" eaLnBrk="1" hangingPunct="1">
              <a:lnSpc>
                <a:spcPct val="90000"/>
              </a:lnSpc>
            </a:pPr>
            <a:r>
              <a:rPr lang="en-US" sz="2000" dirty="0" smtClean="0"/>
              <a:t>Used in conjunction with skewed data</a:t>
            </a:r>
          </a:p>
          <a:p>
            <a:pPr eaLnBrk="1" hangingPunct="1">
              <a:lnSpc>
                <a:spcPct val="90000"/>
              </a:lnSpc>
            </a:pPr>
            <a:r>
              <a:rPr lang="en-US" sz="2000" b="1" dirty="0" smtClean="0"/>
              <a:t>Note: Sampling may not reduce database I/</a:t>
            </a:r>
            <a:r>
              <a:rPr lang="en-US" sz="2000" b="1" dirty="0" err="1" smtClean="0"/>
              <a:t>Os</a:t>
            </a:r>
            <a:r>
              <a:rPr lang="en-US" sz="2000" b="1" dirty="0" smtClean="0"/>
              <a:t> (page at a time)</a:t>
            </a:r>
          </a:p>
        </p:txBody>
      </p:sp>
      <p:sp>
        <p:nvSpPr>
          <p:cNvPr id="65538"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A66614B9-B61A-4B18-9BE1-7B9BB20F1238}" type="datetime4">
              <a:rPr lang="en-US" sz="1200"/>
              <a:pPr eaLnBrk="1" hangingPunct="1"/>
              <a:t>September 5, 2017</a:t>
            </a:fld>
            <a:endParaRPr lang="en-US" sz="1200"/>
          </a:p>
        </p:txBody>
      </p:sp>
      <p:sp>
        <p:nvSpPr>
          <p:cNvPr id="65539"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65540"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9DE621D-54CC-479F-8286-32CA1E50BAA7}" type="slidenum">
              <a:rPr lang="en-US" sz="1200"/>
              <a:pPr eaLnBrk="1" hangingPunct="1"/>
              <a:t>41</a:t>
            </a:fld>
            <a:endParaRPr lang="en-US" sz="1200"/>
          </a:p>
        </p:txBody>
      </p:sp>
    </p:spTree>
    <p:extLst>
      <p:ext uri="{BB962C8B-B14F-4D97-AF65-F5344CB8AC3E}">
        <p14:creationId xmlns:p14="http://schemas.microsoft.com/office/powerpoint/2010/main" val="4010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1825" y="1133624"/>
            <a:ext cx="5526087" cy="711200"/>
          </a:xfrm>
        </p:spPr>
        <p:txBody>
          <a:bodyPr/>
          <a:lstStyle/>
          <a:p>
            <a:r>
              <a:rPr lang="en-US" dirty="0"/>
              <a:t>Sampling: with or without Replacement</a:t>
            </a:r>
            <a:br>
              <a:rPr lang="en-US" dirty="0"/>
            </a:br>
            <a:endParaRPr lang="en-US" dirty="0"/>
          </a:p>
        </p:txBody>
      </p:sp>
      <p:sp>
        <p:nvSpPr>
          <p:cNvPr id="66562" name="Date Placeholder 1"/>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D8B5C031-0C97-4C5C-A43C-DB97EF486F3E}" type="datetime4">
              <a:rPr lang="en-US" sz="1200"/>
              <a:pPr eaLnBrk="1" hangingPunct="1"/>
              <a:t>September 5, 2017</a:t>
            </a:fld>
            <a:endParaRPr lang="en-US" sz="1200"/>
          </a:p>
        </p:txBody>
      </p:sp>
      <p:sp>
        <p:nvSpPr>
          <p:cNvPr id="66563" name="Footer Placeholder 2"/>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66564" name="Slide Number Placeholder 3"/>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A28EA41F-48B7-4674-894C-524CFF084873}" type="slidenum">
              <a:rPr lang="en-US" sz="1200"/>
              <a:pPr eaLnBrk="1" hangingPunct="1"/>
              <a:t>42</a:t>
            </a:fld>
            <a:endParaRPr lang="en-US" sz="1200"/>
          </a:p>
        </p:txBody>
      </p:sp>
      <p:sp>
        <p:nvSpPr>
          <p:cNvPr id="66566" name="Text Box 3"/>
          <p:cNvSpPr txBox="1">
            <a:spLocks noChangeArrowheads="1"/>
          </p:cNvSpPr>
          <p:nvPr/>
        </p:nvSpPr>
        <p:spPr bwMode="auto">
          <a:xfrm rot="-1013563">
            <a:off x="3924764" y="2820476"/>
            <a:ext cx="182311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dirty="0">
                <a:latin typeface="Times New Roman" pitchFamily="18" charset="0"/>
              </a:rPr>
              <a:t>SRSWOR</a:t>
            </a:r>
          </a:p>
          <a:p>
            <a:r>
              <a:rPr lang="en-US" sz="2000" dirty="0">
                <a:latin typeface="Times New Roman" pitchFamily="18" charset="0"/>
              </a:rPr>
              <a:t>(simple random</a:t>
            </a:r>
          </a:p>
          <a:p>
            <a:r>
              <a:rPr lang="en-US" sz="2000" dirty="0">
                <a:latin typeface="Times New Roman" pitchFamily="18" charset="0"/>
              </a:rPr>
              <a:t> sample without </a:t>
            </a:r>
          </a:p>
          <a:p>
            <a:r>
              <a:rPr lang="en-US" sz="2000" dirty="0">
                <a:latin typeface="Times New Roman" pitchFamily="18" charset="0"/>
              </a:rPr>
              <a:t>replacement)</a:t>
            </a:r>
          </a:p>
        </p:txBody>
      </p:sp>
      <p:grpSp>
        <p:nvGrpSpPr>
          <p:cNvPr id="66567" name="Group 4"/>
          <p:cNvGrpSpPr>
            <a:grpSpLocks/>
          </p:cNvGrpSpPr>
          <p:nvPr/>
        </p:nvGrpSpPr>
        <p:grpSpPr bwMode="auto">
          <a:xfrm>
            <a:off x="5695950" y="1771650"/>
            <a:ext cx="2438400" cy="1676400"/>
            <a:chOff x="3588" y="1116"/>
            <a:chExt cx="1536" cy="1056"/>
          </a:xfrm>
        </p:grpSpPr>
        <p:sp>
          <p:nvSpPr>
            <p:cNvPr id="66588" name="AutoShape 5"/>
            <p:cNvSpPr>
              <a:spLocks noChangeArrowheads="1"/>
            </p:cNvSpPr>
            <p:nvPr/>
          </p:nvSpPr>
          <p:spPr bwMode="auto">
            <a:xfrm>
              <a:off x="3588" y="1116"/>
              <a:ext cx="1536" cy="1056"/>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9" name="Oval 6"/>
            <p:cNvSpPr>
              <a:spLocks noChangeArrowheads="1"/>
            </p:cNvSpPr>
            <p:nvPr/>
          </p:nvSpPr>
          <p:spPr bwMode="auto">
            <a:xfrm>
              <a:off x="4092" y="1788"/>
              <a:ext cx="540" cy="36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0" name="Oval 7"/>
            <p:cNvSpPr>
              <a:spLocks noChangeArrowheads="1"/>
            </p:cNvSpPr>
            <p:nvPr/>
          </p:nvSpPr>
          <p:spPr bwMode="auto">
            <a:xfrm>
              <a:off x="4632" y="1632"/>
              <a:ext cx="492" cy="3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1" name="Oval 8"/>
            <p:cNvSpPr>
              <a:spLocks noChangeArrowheads="1"/>
            </p:cNvSpPr>
            <p:nvPr/>
          </p:nvSpPr>
          <p:spPr bwMode="auto">
            <a:xfrm>
              <a:off x="3588" y="1668"/>
              <a:ext cx="540" cy="36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568" name="Text Box 9"/>
          <p:cNvSpPr txBox="1">
            <a:spLocks noChangeArrowheads="1"/>
          </p:cNvSpPr>
          <p:nvPr/>
        </p:nvSpPr>
        <p:spPr bwMode="auto">
          <a:xfrm rot="848056">
            <a:off x="4042856" y="5133945"/>
            <a:ext cx="10567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2000">
                <a:latin typeface="Times New Roman" pitchFamily="18" charset="0"/>
              </a:rPr>
              <a:t>SRSWR</a:t>
            </a:r>
          </a:p>
        </p:txBody>
      </p:sp>
      <p:grpSp>
        <p:nvGrpSpPr>
          <p:cNvPr id="66569" name="Group 10"/>
          <p:cNvGrpSpPr>
            <a:grpSpLocks/>
          </p:cNvGrpSpPr>
          <p:nvPr/>
        </p:nvGrpSpPr>
        <p:grpSpPr bwMode="auto">
          <a:xfrm>
            <a:off x="5772150" y="4457700"/>
            <a:ext cx="2438400" cy="1676400"/>
            <a:chOff x="3636" y="2808"/>
            <a:chExt cx="1536" cy="1056"/>
          </a:xfrm>
        </p:grpSpPr>
        <p:sp>
          <p:nvSpPr>
            <p:cNvPr id="66584" name="AutoShape 11"/>
            <p:cNvSpPr>
              <a:spLocks noChangeArrowheads="1"/>
            </p:cNvSpPr>
            <p:nvPr/>
          </p:nvSpPr>
          <p:spPr bwMode="auto">
            <a:xfrm>
              <a:off x="3636" y="2808"/>
              <a:ext cx="1536" cy="1056"/>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5" name="Oval 12"/>
            <p:cNvSpPr>
              <a:spLocks noChangeArrowheads="1"/>
            </p:cNvSpPr>
            <p:nvPr/>
          </p:nvSpPr>
          <p:spPr bwMode="auto">
            <a:xfrm>
              <a:off x="3648" y="3372"/>
              <a:ext cx="540" cy="36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6" name="Oval 13"/>
            <p:cNvSpPr>
              <a:spLocks noChangeArrowheads="1"/>
            </p:cNvSpPr>
            <p:nvPr/>
          </p:nvSpPr>
          <p:spPr bwMode="auto">
            <a:xfrm>
              <a:off x="4188" y="3480"/>
              <a:ext cx="540" cy="36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7" name="Oval 14"/>
            <p:cNvSpPr>
              <a:spLocks noChangeArrowheads="1"/>
            </p:cNvSpPr>
            <p:nvPr/>
          </p:nvSpPr>
          <p:spPr bwMode="auto">
            <a:xfrm>
              <a:off x="4656" y="3288"/>
              <a:ext cx="516" cy="396"/>
            </a:xfrm>
            <a:prstGeom prst="ellipse">
              <a:avLst/>
            </a:prstGeom>
            <a:solidFill>
              <a:srgbClr val="FAE2F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6570" name="Group 15"/>
          <p:cNvGrpSpPr>
            <a:grpSpLocks/>
          </p:cNvGrpSpPr>
          <p:nvPr/>
        </p:nvGrpSpPr>
        <p:grpSpPr bwMode="auto">
          <a:xfrm>
            <a:off x="1019992" y="2067074"/>
            <a:ext cx="2724150" cy="4420177"/>
            <a:chOff x="564" y="1284"/>
            <a:chExt cx="1716" cy="2870"/>
          </a:xfrm>
        </p:grpSpPr>
        <p:sp>
          <p:nvSpPr>
            <p:cNvPr id="66573" name="AutoShape 16"/>
            <p:cNvSpPr>
              <a:spLocks noChangeArrowheads="1"/>
            </p:cNvSpPr>
            <p:nvPr/>
          </p:nvSpPr>
          <p:spPr bwMode="auto">
            <a:xfrm>
              <a:off x="564" y="1284"/>
              <a:ext cx="1716" cy="2616"/>
            </a:xfrm>
            <a:prstGeom prst="can">
              <a:avLst>
                <a:gd name="adj" fmla="val 38112"/>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4" name="Oval 17"/>
            <p:cNvSpPr>
              <a:spLocks noChangeArrowheads="1"/>
            </p:cNvSpPr>
            <p:nvPr/>
          </p:nvSpPr>
          <p:spPr bwMode="auto">
            <a:xfrm>
              <a:off x="672" y="3336"/>
              <a:ext cx="516" cy="396"/>
            </a:xfrm>
            <a:prstGeom prst="ellipse">
              <a:avLst/>
            </a:prstGeom>
            <a:solidFill>
              <a:srgbClr val="FAE2F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5" name="Oval 18"/>
            <p:cNvSpPr>
              <a:spLocks noChangeArrowheads="1"/>
            </p:cNvSpPr>
            <p:nvPr/>
          </p:nvSpPr>
          <p:spPr bwMode="auto">
            <a:xfrm>
              <a:off x="660" y="2916"/>
              <a:ext cx="540" cy="360"/>
            </a:xfrm>
            <a:prstGeom prst="ellipse">
              <a:avLst/>
            </a:prstGeom>
            <a:solidFill>
              <a:srgbClr val="006666"/>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6" name="Oval 19"/>
            <p:cNvSpPr>
              <a:spLocks noChangeArrowheads="1"/>
            </p:cNvSpPr>
            <p:nvPr/>
          </p:nvSpPr>
          <p:spPr bwMode="auto">
            <a:xfrm>
              <a:off x="1236" y="3468"/>
              <a:ext cx="564" cy="396"/>
            </a:xfrm>
            <a:prstGeom prst="ellipse">
              <a:avLst/>
            </a:prstGeom>
            <a:solidFill>
              <a:srgbClr val="12132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7" name="Oval 20"/>
            <p:cNvSpPr>
              <a:spLocks noChangeArrowheads="1"/>
            </p:cNvSpPr>
            <p:nvPr/>
          </p:nvSpPr>
          <p:spPr bwMode="auto">
            <a:xfrm>
              <a:off x="1764" y="3240"/>
              <a:ext cx="492" cy="3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8" name="Oval 21"/>
            <p:cNvSpPr>
              <a:spLocks noChangeArrowheads="1"/>
            </p:cNvSpPr>
            <p:nvPr/>
          </p:nvSpPr>
          <p:spPr bwMode="auto">
            <a:xfrm>
              <a:off x="1236" y="3084"/>
              <a:ext cx="468" cy="372"/>
            </a:xfrm>
            <a:prstGeom prst="ellipse">
              <a:avLst/>
            </a:pr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9" name="Oval 22"/>
            <p:cNvSpPr>
              <a:spLocks noChangeArrowheads="1"/>
            </p:cNvSpPr>
            <p:nvPr/>
          </p:nvSpPr>
          <p:spPr bwMode="auto">
            <a:xfrm>
              <a:off x="1680" y="2808"/>
              <a:ext cx="540" cy="36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0" name="Oval 23"/>
            <p:cNvSpPr>
              <a:spLocks noChangeArrowheads="1"/>
            </p:cNvSpPr>
            <p:nvPr/>
          </p:nvSpPr>
          <p:spPr bwMode="auto">
            <a:xfrm>
              <a:off x="1092" y="2664"/>
              <a:ext cx="540" cy="36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1" name="Oval 24"/>
            <p:cNvSpPr>
              <a:spLocks noChangeArrowheads="1"/>
            </p:cNvSpPr>
            <p:nvPr/>
          </p:nvSpPr>
          <p:spPr bwMode="auto">
            <a:xfrm>
              <a:off x="564" y="2556"/>
              <a:ext cx="540" cy="36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2" name="Oval 25"/>
            <p:cNvSpPr>
              <a:spLocks noChangeArrowheads="1"/>
            </p:cNvSpPr>
            <p:nvPr/>
          </p:nvSpPr>
          <p:spPr bwMode="auto">
            <a:xfrm>
              <a:off x="1620" y="2424"/>
              <a:ext cx="540" cy="360"/>
            </a:xfrm>
            <a:prstGeom prst="ellipse">
              <a:avLst/>
            </a:prstGeom>
            <a:solidFill>
              <a:srgbClr val="423E7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3" name="Text Box 26"/>
            <p:cNvSpPr txBox="1">
              <a:spLocks noChangeArrowheads="1"/>
            </p:cNvSpPr>
            <p:nvPr/>
          </p:nvSpPr>
          <p:spPr bwMode="auto">
            <a:xfrm>
              <a:off x="974" y="3866"/>
              <a:ext cx="8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latin typeface="Times New Roman" pitchFamily="18" charset="0"/>
                </a:rPr>
                <a:t>Raw Data</a:t>
              </a:r>
            </a:p>
          </p:txBody>
        </p:sp>
      </p:grpSp>
      <p:sp>
        <p:nvSpPr>
          <p:cNvPr id="66571" name="Line 27"/>
          <p:cNvSpPr>
            <a:spLocks noChangeShapeType="1"/>
          </p:cNvSpPr>
          <p:nvPr/>
        </p:nvSpPr>
        <p:spPr bwMode="auto">
          <a:xfrm flipV="1">
            <a:off x="3810000" y="2971800"/>
            <a:ext cx="1657350" cy="552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2" name="Line 28"/>
          <p:cNvSpPr>
            <a:spLocks noChangeShapeType="1"/>
          </p:cNvSpPr>
          <p:nvPr/>
        </p:nvSpPr>
        <p:spPr bwMode="auto">
          <a:xfrm>
            <a:off x="3829050" y="4895850"/>
            <a:ext cx="1790700" cy="495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62464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Rectangle 2"/>
          <p:cNvSpPr>
            <a:spLocks noGrp="1" noChangeArrowheads="1"/>
          </p:cNvSpPr>
          <p:nvPr>
            <p:ph type="title"/>
          </p:nvPr>
        </p:nvSpPr>
        <p:spPr/>
        <p:txBody>
          <a:bodyPr/>
          <a:lstStyle/>
          <a:p>
            <a:pPr eaLnBrk="1" hangingPunct="1"/>
            <a:r>
              <a:rPr lang="en-US" dirty="0" smtClean="0"/>
              <a:t>Sampling: Cluster or Stratified Sampling</a:t>
            </a:r>
          </a:p>
        </p:txBody>
      </p:sp>
      <p:sp>
        <p:nvSpPr>
          <p:cNvPr id="67586" name="Date Placeholder 2"/>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B5F77F11-A215-415E-912B-7CBDECB501D1}" type="datetime4">
              <a:rPr lang="en-US" sz="1200"/>
              <a:pPr eaLnBrk="1" hangingPunct="1"/>
              <a:t>September 5, 2017</a:t>
            </a:fld>
            <a:endParaRPr lang="en-US" sz="1200"/>
          </a:p>
        </p:txBody>
      </p:sp>
      <p:sp>
        <p:nvSpPr>
          <p:cNvPr id="67587" name="Footer Placeholder 3"/>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67588" name="Slide Number Placeholder 4"/>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7336613-4C70-494D-A9E3-A89628FD4E55}" type="slidenum">
              <a:rPr lang="en-US" sz="1200"/>
              <a:pPr eaLnBrk="1" hangingPunct="1"/>
              <a:t>43</a:t>
            </a:fld>
            <a:endParaRPr lang="en-US" sz="1200"/>
          </a:p>
        </p:txBody>
      </p:sp>
      <p:grpSp>
        <p:nvGrpSpPr>
          <p:cNvPr id="67590" name="Group 3"/>
          <p:cNvGrpSpPr>
            <a:grpSpLocks/>
          </p:cNvGrpSpPr>
          <p:nvPr/>
        </p:nvGrpSpPr>
        <p:grpSpPr bwMode="auto">
          <a:xfrm>
            <a:off x="897147" y="2678113"/>
            <a:ext cx="3665328" cy="3348037"/>
            <a:chOff x="274" y="1418"/>
            <a:chExt cx="2363" cy="2109"/>
          </a:xfrm>
        </p:grpSpPr>
        <p:sp>
          <p:nvSpPr>
            <p:cNvPr id="67611" name="Rectangle 4"/>
            <p:cNvSpPr>
              <a:spLocks noChangeArrowheads="1"/>
            </p:cNvSpPr>
            <p:nvPr/>
          </p:nvSpPr>
          <p:spPr bwMode="auto">
            <a:xfrm>
              <a:off x="274" y="1418"/>
              <a:ext cx="2363" cy="210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2" name="AutoShape 5"/>
            <p:cNvSpPr>
              <a:spLocks noChangeArrowheads="1"/>
            </p:cNvSpPr>
            <p:nvPr/>
          </p:nvSpPr>
          <p:spPr bwMode="auto">
            <a:xfrm>
              <a:off x="1609" y="1993"/>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3" name="AutoShape 6"/>
            <p:cNvSpPr>
              <a:spLocks noChangeArrowheads="1"/>
            </p:cNvSpPr>
            <p:nvPr/>
          </p:nvSpPr>
          <p:spPr bwMode="auto">
            <a:xfrm>
              <a:off x="1566" y="2316"/>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4" name="AutoShape 7"/>
            <p:cNvSpPr>
              <a:spLocks noChangeArrowheads="1"/>
            </p:cNvSpPr>
            <p:nvPr/>
          </p:nvSpPr>
          <p:spPr bwMode="auto">
            <a:xfrm>
              <a:off x="1711" y="2134"/>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5" name="AutoShape 8"/>
            <p:cNvSpPr>
              <a:spLocks noChangeArrowheads="1"/>
            </p:cNvSpPr>
            <p:nvPr/>
          </p:nvSpPr>
          <p:spPr bwMode="auto">
            <a:xfrm>
              <a:off x="1510" y="2168"/>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6" name="AutoShape 9"/>
            <p:cNvSpPr>
              <a:spLocks noChangeArrowheads="1"/>
            </p:cNvSpPr>
            <p:nvPr/>
          </p:nvSpPr>
          <p:spPr bwMode="auto">
            <a:xfrm>
              <a:off x="1944" y="2195"/>
              <a:ext cx="56" cy="74"/>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7" name="AutoShape 10"/>
            <p:cNvSpPr>
              <a:spLocks noChangeArrowheads="1"/>
            </p:cNvSpPr>
            <p:nvPr/>
          </p:nvSpPr>
          <p:spPr bwMode="auto">
            <a:xfrm>
              <a:off x="1874" y="2354"/>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8" name="AutoShape 11"/>
            <p:cNvSpPr>
              <a:spLocks noChangeArrowheads="1"/>
            </p:cNvSpPr>
            <p:nvPr/>
          </p:nvSpPr>
          <p:spPr bwMode="auto">
            <a:xfrm>
              <a:off x="1740" y="2393"/>
              <a:ext cx="57"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9" name="AutoShape 12"/>
            <p:cNvSpPr>
              <a:spLocks noChangeArrowheads="1"/>
            </p:cNvSpPr>
            <p:nvPr/>
          </p:nvSpPr>
          <p:spPr bwMode="auto">
            <a:xfrm>
              <a:off x="1433" y="1845"/>
              <a:ext cx="56" cy="74"/>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0" name="Freeform 13"/>
            <p:cNvSpPr>
              <a:spLocks/>
            </p:cNvSpPr>
            <p:nvPr/>
          </p:nvSpPr>
          <p:spPr bwMode="auto">
            <a:xfrm>
              <a:off x="1376" y="1763"/>
              <a:ext cx="686" cy="877"/>
            </a:xfrm>
            <a:custGeom>
              <a:avLst/>
              <a:gdLst>
                <a:gd name="T0" fmla="*/ 649 w 1101"/>
                <a:gd name="T1" fmla="*/ 239 h 1077"/>
                <a:gd name="T2" fmla="*/ 671 w 1101"/>
                <a:gd name="T3" fmla="*/ 395 h 1077"/>
                <a:gd name="T4" fmla="*/ 631 w 1101"/>
                <a:gd name="T5" fmla="*/ 757 h 1077"/>
                <a:gd name="T6" fmla="*/ 592 w 1101"/>
                <a:gd name="T7" fmla="*/ 847 h 1077"/>
                <a:gd name="T8" fmla="*/ 530 w 1101"/>
                <a:gd name="T9" fmla="*/ 876 h 1077"/>
                <a:gd name="T10" fmla="*/ 371 w 1101"/>
                <a:gd name="T11" fmla="*/ 847 h 1077"/>
                <a:gd name="T12" fmla="*/ 303 w 1101"/>
                <a:gd name="T13" fmla="*/ 809 h 1077"/>
                <a:gd name="T14" fmla="*/ 286 w 1101"/>
                <a:gd name="T15" fmla="*/ 802 h 1077"/>
                <a:gd name="T16" fmla="*/ 201 w 1101"/>
                <a:gd name="T17" fmla="*/ 713 h 1077"/>
                <a:gd name="T18" fmla="*/ 145 w 1101"/>
                <a:gd name="T19" fmla="*/ 654 h 1077"/>
                <a:gd name="T20" fmla="*/ 65 w 1101"/>
                <a:gd name="T21" fmla="*/ 558 h 1077"/>
                <a:gd name="T22" fmla="*/ 2 w 1101"/>
                <a:gd name="T23" fmla="*/ 366 h 1077"/>
                <a:gd name="T24" fmla="*/ 8 w 1101"/>
                <a:gd name="T25" fmla="*/ 106 h 1077"/>
                <a:gd name="T26" fmla="*/ 116 w 1101"/>
                <a:gd name="T27" fmla="*/ 17 h 1077"/>
                <a:gd name="T28" fmla="*/ 138 w 1101"/>
                <a:gd name="T29" fmla="*/ 10 h 1077"/>
                <a:gd name="T30" fmla="*/ 263 w 1101"/>
                <a:gd name="T31" fmla="*/ 24 h 1077"/>
                <a:gd name="T32" fmla="*/ 360 w 1101"/>
                <a:gd name="T33" fmla="*/ 84 h 1077"/>
                <a:gd name="T34" fmla="*/ 433 w 1101"/>
                <a:gd name="T35" fmla="*/ 143 h 1077"/>
                <a:gd name="T36" fmla="*/ 479 w 1101"/>
                <a:gd name="T37" fmla="*/ 165 h 1077"/>
                <a:gd name="T38" fmla="*/ 649 w 1101"/>
                <a:gd name="T39" fmla="*/ 239 h 10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01" h="1077">
                  <a:moveTo>
                    <a:pt x="1041" y="294"/>
                  </a:moveTo>
                  <a:cubicBezTo>
                    <a:pt x="1062" y="357"/>
                    <a:pt x="1070" y="419"/>
                    <a:pt x="1077" y="485"/>
                  </a:cubicBezTo>
                  <a:cubicBezTo>
                    <a:pt x="1072" y="641"/>
                    <a:pt x="1101" y="797"/>
                    <a:pt x="1013" y="930"/>
                  </a:cubicBezTo>
                  <a:cubicBezTo>
                    <a:pt x="1001" y="966"/>
                    <a:pt x="984" y="1017"/>
                    <a:pt x="950" y="1040"/>
                  </a:cubicBezTo>
                  <a:cubicBezTo>
                    <a:pt x="920" y="1060"/>
                    <a:pt x="884" y="1065"/>
                    <a:pt x="850" y="1076"/>
                  </a:cubicBezTo>
                  <a:cubicBezTo>
                    <a:pt x="677" y="1068"/>
                    <a:pt x="701" y="1077"/>
                    <a:pt x="595" y="1040"/>
                  </a:cubicBezTo>
                  <a:cubicBezTo>
                    <a:pt x="556" y="1026"/>
                    <a:pt x="527" y="1007"/>
                    <a:pt x="486" y="994"/>
                  </a:cubicBezTo>
                  <a:cubicBezTo>
                    <a:pt x="477" y="991"/>
                    <a:pt x="459" y="985"/>
                    <a:pt x="459" y="985"/>
                  </a:cubicBezTo>
                  <a:cubicBezTo>
                    <a:pt x="417" y="943"/>
                    <a:pt x="369" y="911"/>
                    <a:pt x="322" y="876"/>
                  </a:cubicBezTo>
                  <a:cubicBezTo>
                    <a:pt x="287" y="850"/>
                    <a:pt x="271" y="816"/>
                    <a:pt x="232" y="803"/>
                  </a:cubicBezTo>
                  <a:cubicBezTo>
                    <a:pt x="196" y="768"/>
                    <a:pt x="131" y="726"/>
                    <a:pt x="104" y="685"/>
                  </a:cubicBezTo>
                  <a:cubicBezTo>
                    <a:pt x="56" y="611"/>
                    <a:pt x="21" y="536"/>
                    <a:pt x="4" y="449"/>
                  </a:cubicBezTo>
                  <a:cubicBezTo>
                    <a:pt x="7" y="343"/>
                    <a:pt x="0" y="236"/>
                    <a:pt x="13" y="130"/>
                  </a:cubicBezTo>
                  <a:cubicBezTo>
                    <a:pt x="22" y="60"/>
                    <a:pt x="139" y="33"/>
                    <a:pt x="186" y="21"/>
                  </a:cubicBezTo>
                  <a:cubicBezTo>
                    <a:pt x="198" y="18"/>
                    <a:pt x="222" y="12"/>
                    <a:pt x="222" y="12"/>
                  </a:cubicBezTo>
                  <a:cubicBezTo>
                    <a:pt x="289" y="15"/>
                    <a:pt x="362" y="0"/>
                    <a:pt x="422" y="30"/>
                  </a:cubicBezTo>
                  <a:cubicBezTo>
                    <a:pt x="473" y="56"/>
                    <a:pt x="525" y="77"/>
                    <a:pt x="577" y="103"/>
                  </a:cubicBezTo>
                  <a:cubicBezTo>
                    <a:pt x="619" y="124"/>
                    <a:pt x="655" y="153"/>
                    <a:pt x="695" y="176"/>
                  </a:cubicBezTo>
                  <a:cubicBezTo>
                    <a:pt x="718" y="189"/>
                    <a:pt x="745" y="192"/>
                    <a:pt x="768" y="203"/>
                  </a:cubicBezTo>
                  <a:cubicBezTo>
                    <a:pt x="844" y="240"/>
                    <a:pt x="955" y="294"/>
                    <a:pt x="1041" y="294"/>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1" name="AutoShape 14"/>
            <p:cNvSpPr>
              <a:spLocks noChangeArrowheads="1"/>
            </p:cNvSpPr>
            <p:nvPr/>
          </p:nvSpPr>
          <p:spPr bwMode="auto">
            <a:xfrm>
              <a:off x="1104" y="2584"/>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2" name="AutoShape 15"/>
            <p:cNvSpPr>
              <a:spLocks noChangeArrowheads="1"/>
            </p:cNvSpPr>
            <p:nvPr/>
          </p:nvSpPr>
          <p:spPr bwMode="auto">
            <a:xfrm>
              <a:off x="1391" y="2647"/>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3" name="AutoShape 16"/>
            <p:cNvSpPr>
              <a:spLocks noChangeArrowheads="1"/>
            </p:cNvSpPr>
            <p:nvPr/>
          </p:nvSpPr>
          <p:spPr bwMode="auto">
            <a:xfrm>
              <a:off x="1286" y="2903"/>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4" name="AutoShape 17"/>
            <p:cNvSpPr>
              <a:spLocks noChangeArrowheads="1"/>
            </p:cNvSpPr>
            <p:nvPr/>
          </p:nvSpPr>
          <p:spPr bwMode="auto">
            <a:xfrm>
              <a:off x="1345" y="2795"/>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5" name="AutoShape 18"/>
            <p:cNvSpPr>
              <a:spLocks noChangeArrowheads="1"/>
            </p:cNvSpPr>
            <p:nvPr/>
          </p:nvSpPr>
          <p:spPr bwMode="auto">
            <a:xfrm>
              <a:off x="1171" y="2752"/>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6" name="AutoShape 19"/>
            <p:cNvSpPr>
              <a:spLocks noChangeArrowheads="1"/>
            </p:cNvSpPr>
            <p:nvPr/>
          </p:nvSpPr>
          <p:spPr bwMode="auto">
            <a:xfrm>
              <a:off x="1168" y="2875"/>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7" name="AutoShape 20"/>
            <p:cNvSpPr>
              <a:spLocks noChangeArrowheads="1"/>
            </p:cNvSpPr>
            <p:nvPr/>
          </p:nvSpPr>
          <p:spPr bwMode="auto">
            <a:xfrm>
              <a:off x="1224" y="2504"/>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8" name="AutoShape 21"/>
            <p:cNvSpPr>
              <a:spLocks noChangeArrowheads="1"/>
            </p:cNvSpPr>
            <p:nvPr/>
          </p:nvSpPr>
          <p:spPr bwMode="auto">
            <a:xfrm>
              <a:off x="1289" y="2628"/>
              <a:ext cx="56" cy="74"/>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29" name="AutoShape 22"/>
            <p:cNvSpPr>
              <a:spLocks noChangeArrowheads="1"/>
            </p:cNvSpPr>
            <p:nvPr/>
          </p:nvSpPr>
          <p:spPr bwMode="auto">
            <a:xfrm>
              <a:off x="1429" y="2882"/>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0" name="Freeform 23"/>
            <p:cNvSpPr>
              <a:spLocks/>
            </p:cNvSpPr>
            <p:nvPr/>
          </p:nvSpPr>
          <p:spPr bwMode="auto">
            <a:xfrm>
              <a:off x="1061" y="2373"/>
              <a:ext cx="573" cy="785"/>
            </a:xfrm>
            <a:custGeom>
              <a:avLst/>
              <a:gdLst>
                <a:gd name="T0" fmla="*/ 142 w 918"/>
                <a:gd name="T1" fmla="*/ 665 h 965"/>
                <a:gd name="T2" fmla="*/ 119 w 918"/>
                <a:gd name="T3" fmla="*/ 636 h 965"/>
                <a:gd name="T4" fmla="*/ 74 w 918"/>
                <a:gd name="T5" fmla="*/ 600 h 965"/>
                <a:gd name="T6" fmla="*/ 51 w 918"/>
                <a:gd name="T7" fmla="*/ 569 h 965"/>
                <a:gd name="T8" fmla="*/ 28 w 918"/>
                <a:gd name="T9" fmla="*/ 526 h 965"/>
                <a:gd name="T10" fmla="*/ 0 w 918"/>
                <a:gd name="T11" fmla="*/ 377 h 965"/>
                <a:gd name="T12" fmla="*/ 6 w 918"/>
                <a:gd name="T13" fmla="*/ 163 h 965"/>
                <a:gd name="T14" fmla="*/ 51 w 918"/>
                <a:gd name="T15" fmla="*/ 111 h 965"/>
                <a:gd name="T16" fmla="*/ 182 w 918"/>
                <a:gd name="T17" fmla="*/ 0 h 965"/>
                <a:gd name="T18" fmla="*/ 244 w 918"/>
                <a:gd name="T19" fmla="*/ 15 h 965"/>
                <a:gd name="T20" fmla="*/ 306 w 918"/>
                <a:gd name="T21" fmla="*/ 45 h 965"/>
                <a:gd name="T22" fmla="*/ 431 w 918"/>
                <a:gd name="T23" fmla="*/ 133 h 965"/>
                <a:gd name="T24" fmla="*/ 448 w 918"/>
                <a:gd name="T25" fmla="*/ 177 h 965"/>
                <a:gd name="T26" fmla="*/ 465 w 918"/>
                <a:gd name="T27" fmla="*/ 200 h 965"/>
                <a:gd name="T28" fmla="*/ 505 w 918"/>
                <a:gd name="T29" fmla="*/ 281 h 965"/>
                <a:gd name="T30" fmla="*/ 527 w 918"/>
                <a:gd name="T31" fmla="*/ 347 h 965"/>
                <a:gd name="T32" fmla="*/ 539 w 918"/>
                <a:gd name="T33" fmla="*/ 421 h 965"/>
                <a:gd name="T34" fmla="*/ 556 w 918"/>
                <a:gd name="T35" fmla="*/ 495 h 965"/>
                <a:gd name="T36" fmla="*/ 573 w 918"/>
                <a:gd name="T37" fmla="*/ 629 h 965"/>
                <a:gd name="T38" fmla="*/ 516 w 918"/>
                <a:gd name="T39" fmla="*/ 754 h 965"/>
                <a:gd name="T40" fmla="*/ 471 w 918"/>
                <a:gd name="T41" fmla="*/ 770 h 965"/>
                <a:gd name="T42" fmla="*/ 448 w 918"/>
                <a:gd name="T43" fmla="*/ 777 h 965"/>
                <a:gd name="T44" fmla="*/ 221 w 918"/>
                <a:gd name="T45" fmla="*/ 762 h 965"/>
                <a:gd name="T46" fmla="*/ 153 w 918"/>
                <a:gd name="T47" fmla="*/ 703 h 965"/>
                <a:gd name="T48" fmla="*/ 142 w 918"/>
                <a:gd name="T49" fmla="*/ 665 h 9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18" h="965">
                  <a:moveTo>
                    <a:pt x="227" y="818"/>
                  </a:moveTo>
                  <a:cubicBezTo>
                    <a:pt x="178" y="802"/>
                    <a:pt x="216" y="822"/>
                    <a:pt x="191" y="782"/>
                  </a:cubicBezTo>
                  <a:cubicBezTo>
                    <a:pt x="176" y="757"/>
                    <a:pt x="144" y="746"/>
                    <a:pt x="118" y="737"/>
                  </a:cubicBezTo>
                  <a:cubicBezTo>
                    <a:pt x="106" y="724"/>
                    <a:pt x="92" y="714"/>
                    <a:pt x="81" y="700"/>
                  </a:cubicBezTo>
                  <a:cubicBezTo>
                    <a:pt x="68" y="683"/>
                    <a:pt x="45" y="646"/>
                    <a:pt x="45" y="646"/>
                  </a:cubicBezTo>
                  <a:cubicBezTo>
                    <a:pt x="30" y="585"/>
                    <a:pt x="10" y="526"/>
                    <a:pt x="0" y="464"/>
                  </a:cubicBezTo>
                  <a:cubicBezTo>
                    <a:pt x="3" y="376"/>
                    <a:pt x="1" y="288"/>
                    <a:pt x="9" y="200"/>
                  </a:cubicBezTo>
                  <a:cubicBezTo>
                    <a:pt x="11" y="175"/>
                    <a:pt x="74" y="139"/>
                    <a:pt x="81" y="136"/>
                  </a:cubicBezTo>
                  <a:cubicBezTo>
                    <a:pt x="153" y="101"/>
                    <a:pt x="222" y="22"/>
                    <a:pt x="291" y="0"/>
                  </a:cubicBezTo>
                  <a:cubicBezTo>
                    <a:pt x="314" y="3"/>
                    <a:pt x="364" y="5"/>
                    <a:pt x="391" y="18"/>
                  </a:cubicBezTo>
                  <a:cubicBezTo>
                    <a:pt x="430" y="37"/>
                    <a:pt x="446" y="46"/>
                    <a:pt x="491" y="55"/>
                  </a:cubicBezTo>
                  <a:cubicBezTo>
                    <a:pt x="555" y="98"/>
                    <a:pt x="638" y="100"/>
                    <a:pt x="691" y="164"/>
                  </a:cubicBezTo>
                  <a:cubicBezTo>
                    <a:pt x="760" y="248"/>
                    <a:pt x="665" y="138"/>
                    <a:pt x="718" y="218"/>
                  </a:cubicBezTo>
                  <a:cubicBezTo>
                    <a:pt x="725" y="229"/>
                    <a:pt x="737" y="236"/>
                    <a:pt x="745" y="246"/>
                  </a:cubicBezTo>
                  <a:cubicBezTo>
                    <a:pt x="770" y="278"/>
                    <a:pt x="782" y="319"/>
                    <a:pt x="809" y="346"/>
                  </a:cubicBezTo>
                  <a:cubicBezTo>
                    <a:pt x="830" y="410"/>
                    <a:pt x="816" y="384"/>
                    <a:pt x="845" y="427"/>
                  </a:cubicBezTo>
                  <a:cubicBezTo>
                    <a:pt x="851" y="457"/>
                    <a:pt x="856" y="488"/>
                    <a:pt x="863" y="518"/>
                  </a:cubicBezTo>
                  <a:cubicBezTo>
                    <a:pt x="871" y="549"/>
                    <a:pt x="884" y="578"/>
                    <a:pt x="890" y="609"/>
                  </a:cubicBezTo>
                  <a:cubicBezTo>
                    <a:pt x="902" y="666"/>
                    <a:pt x="900" y="718"/>
                    <a:pt x="918" y="773"/>
                  </a:cubicBezTo>
                  <a:cubicBezTo>
                    <a:pt x="910" y="845"/>
                    <a:pt x="904" y="901"/>
                    <a:pt x="827" y="927"/>
                  </a:cubicBezTo>
                  <a:cubicBezTo>
                    <a:pt x="803" y="935"/>
                    <a:pt x="778" y="940"/>
                    <a:pt x="754" y="946"/>
                  </a:cubicBezTo>
                  <a:cubicBezTo>
                    <a:pt x="742" y="949"/>
                    <a:pt x="718" y="955"/>
                    <a:pt x="718" y="955"/>
                  </a:cubicBezTo>
                  <a:cubicBezTo>
                    <a:pt x="668" y="954"/>
                    <a:pt x="462" y="965"/>
                    <a:pt x="354" y="937"/>
                  </a:cubicBezTo>
                  <a:cubicBezTo>
                    <a:pt x="316" y="927"/>
                    <a:pt x="272" y="891"/>
                    <a:pt x="245" y="864"/>
                  </a:cubicBezTo>
                  <a:cubicBezTo>
                    <a:pt x="231" y="850"/>
                    <a:pt x="192" y="818"/>
                    <a:pt x="227" y="818"/>
                  </a:cubicBezTo>
                  <a:close/>
                </a:path>
              </a:pathLst>
            </a:custGeom>
            <a:noFill/>
            <a:ln w="9525">
              <a:solidFill>
                <a:schemeClr val="tx1"/>
              </a:solidFill>
              <a:round/>
              <a:headEnd/>
              <a:tailEnd/>
            </a:ln>
            <a:effectLst/>
            <a:extLst>
              <a:ext uri="{909E8E84-426E-40DD-AFC4-6F175D3DCCD1}">
                <a14:hiddenFill xmlns:a14="http://schemas.microsoft.com/office/drawing/2010/main">
                  <a:solidFill>
                    <a:srgbClr val="CC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7631" name="Group 24"/>
            <p:cNvGrpSpPr>
              <a:grpSpLocks/>
            </p:cNvGrpSpPr>
            <p:nvPr/>
          </p:nvGrpSpPr>
          <p:grpSpPr bwMode="auto">
            <a:xfrm>
              <a:off x="551" y="1796"/>
              <a:ext cx="542" cy="954"/>
              <a:chOff x="551" y="1796"/>
              <a:chExt cx="542" cy="954"/>
            </a:xfrm>
          </p:grpSpPr>
          <p:sp>
            <p:nvSpPr>
              <p:cNvPr id="67632" name="AutoShape 25"/>
              <p:cNvSpPr>
                <a:spLocks noChangeArrowheads="1"/>
              </p:cNvSpPr>
              <p:nvPr/>
            </p:nvSpPr>
            <p:spPr bwMode="auto">
              <a:xfrm>
                <a:off x="727" y="2492"/>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3" name="AutoShape 26"/>
              <p:cNvSpPr>
                <a:spLocks noChangeArrowheads="1"/>
              </p:cNvSpPr>
              <p:nvPr/>
            </p:nvSpPr>
            <p:spPr bwMode="auto">
              <a:xfrm>
                <a:off x="651" y="2392"/>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4" name="AutoShape 27"/>
              <p:cNvSpPr>
                <a:spLocks noChangeArrowheads="1"/>
              </p:cNvSpPr>
              <p:nvPr/>
            </p:nvSpPr>
            <p:spPr bwMode="auto">
              <a:xfrm>
                <a:off x="848" y="2405"/>
                <a:ext cx="56" cy="74"/>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5" name="AutoShape 28"/>
              <p:cNvSpPr>
                <a:spLocks noChangeArrowheads="1"/>
              </p:cNvSpPr>
              <p:nvPr/>
            </p:nvSpPr>
            <p:spPr bwMode="auto">
              <a:xfrm>
                <a:off x="753" y="2230"/>
                <a:ext cx="57"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6" name="AutoShape 29"/>
              <p:cNvSpPr>
                <a:spLocks noChangeArrowheads="1"/>
              </p:cNvSpPr>
              <p:nvPr/>
            </p:nvSpPr>
            <p:spPr bwMode="auto">
              <a:xfrm>
                <a:off x="615" y="2508"/>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7" name="AutoShape 30"/>
              <p:cNvSpPr>
                <a:spLocks noChangeArrowheads="1"/>
              </p:cNvSpPr>
              <p:nvPr/>
            </p:nvSpPr>
            <p:spPr bwMode="auto">
              <a:xfrm>
                <a:off x="669" y="2268"/>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8" name="AutoShape 31"/>
              <p:cNvSpPr>
                <a:spLocks noChangeArrowheads="1"/>
              </p:cNvSpPr>
              <p:nvPr/>
            </p:nvSpPr>
            <p:spPr bwMode="auto">
              <a:xfrm>
                <a:off x="857" y="2566"/>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39" name="AutoShape 32"/>
              <p:cNvSpPr>
                <a:spLocks noChangeArrowheads="1"/>
              </p:cNvSpPr>
              <p:nvPr/>
            </p:nvSpPr>
            <p:spPr bwMode="auto">
              <a:xfrm>
                <a:off x="924" y="2260"/>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0" name="AutoShape 33"/>
              <p:cNvSpPr>
                <a:spLocks noChangeArrowheads="1"/>
              </p:cNvSpPr>
              <p:nvPr/>
            </p:nvSpPr>
            <p:spPr bwMode="auto">
              <a:xfrm>
                <a:off x="931" y="2092"/>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1" name="AutoShape 34"/>
              <p:cNvSpPr>
                <a:spLocks noChangeArrowheads="1"/>
              </p:cNvSpPr>
              <p:nvPr/>
            </p:nvSpPr>
            <p:spPr bwMode="auto">
              <a:xfrm>
                <a:off x="881" y="1945"/>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42" name="Freeform 35"/>
              <p:cNvSpPr>
                <a:spLocks/>
              </p:cNvSpPr>
              <p:nvPr/>
            </p:nvSpPr>
            <p:spPr bwMode="auto">
              <a:xfrm>
                <a:off x="551" y="1796"/>
                <a:ext cx="542" cy="954"/>
              </a:xfrm>
              <a:custGeom>
                <a:avLst/>
                <a:gdLst>
                  <a:gd name="T0" fmla="*/ 470 w 869"/>
                  <a:gd name="T1" fmla="*/ 643 h 1173"/>
                  <a:gd name="T2" fmla="*/ 436 w 869"/>
                  <a:gd name="T3" fmla="*/ 769 h 1173"/>
                  <a:gd name="T4" fmla="*/ 408 w 869"/>
                  <a:gd name="T5" fmla="*/ 880 h 1173"/>
                  <a:gd name="T6" fmla="*/ 397 w 869"/>
                  <a:gd name="T7" fmla="*/ 924 h 1173"/>
                  <a:gd name="T8" fmla="*/ 385 w 869"/>
                  <a:gd name="T9" fmla="*/ 939 h 1173"/>
                  <a:gd name="T10" fmla="*/ 351 w 869"/>
                  <a:gd name="T11" fmla="*/ 954 h 1173"/>
                  <a:gd name="T12" fmla="*/ 181 w 869"/>
                  <a:gd name="T13" fmla="*/ 931 h 1173"/>
                  <a:gd name="T14" fmla="*/ 79 w 869"/>
                  <a:gd name="T15" fmla="*/ 873 h 1173"/>
                  <a:gd name="T16" fmla="*/ 22 w 869"/>
                  <a:gd name="T17" fmla="*/ 821 h 1173"/>
                  <a:gd name="T18" fmla="*/ 0 w 869"/>
                  <a:gd name="T19" fmla="*/ 777 h 1173"/>
                  <a:gd name="T20" fmla="*/ 51 w 869"/>
                  <a:gd name="T21" fmla="*/ 407 h 1173"/>
                  <a:gd name="T22" fmla="*/ 68 w 869"/>
                  <a:gd name="T23" fmla="*/ 192 h 1173"/>
                  <a:gd name="T24" fmla="*/ 96 w 869"/>
                  <a:gd name="T25" fmla="*/ 133 h 1173"/>
                  <a:gd name="T26" fmla="*/ 125 w 869"/>
                  <a:gd name="T27" fmla="*/ 111 h 1173"/>
                  <a:gd name="T28" fmla="*/ 193 w 869"/>
                  <a:gd name="T29" fmla="*/ 59 h 1173"/>
                  <a:gd name="T30" fmla="*/ 221 w 869"/>
                  <a:gd name="T31" fmla="*/ 37 h 1173"/>
                  <a:gd name="T32" fmla="*/ 266 w 869"/>
                  <a:gd name="T33" fmla="*/ 0 h 1173"/>
                  <a:gd name="T34" fmla="*/ 442 w 869"/>
                  <a:gd name="T35" fmla="*/ 67 h 1173"/>
                  <a:gd name="T36" fmla="*/ 505 w 869"/>
                  <a:gd name="T37" fmla="*/ 163 h 1173"/>
                  <a:gd name="T38" fmla="*/ 527 w 869"/>
                  <a:gd name="T39" fmla="*/ 207 h 1173"/>
                  <a:gd name="T40" fmla="*/ 538 w 869"/>
                  <a:gd name="T41" fmla="*/ 251 h 1173"/>
                  <a:gd name="T42" fmla="*/ 493 w 869"/>
                  <a:gd name="T43" fmla="*/ 577 h 1173"/>
                  <a:gd name="T44" fmla="*/ 470 w 869"/>
                  <a:gd name="T45" fmla="*/ 643 h 11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69" h="1173">
                    <a:moveTo>
                      <a:pt x="754" y="791"/>
                    </a:moveTo>
                    <a:cubicBezTo>
                      <a:pt x="743" y="846"/>
                      <a:pt x="731" y="899"/>
                      <a:pt x="699" y="945"/>
                    </a:cubicBezTo>
                    <a:cubicBezTo>
                      <a:pt x="684" y="991"/>
                      <a:pt x="669" y="1036"/>
                      <a:pt x="654" y="1082"/>
                    </a:cubicBezTo>
                    <a:cubicBezTo>
                      <a:pt x="648" y="1100"/>
                      <a:pt x="649" y="1122"/>
                      <a:pt x="636" y="1136"/>
                    </a:cubicBezTo>
                    <a:cubicBezTo>
                      <a:pt x="630" y="1142"/>
                      <a:pt x="626" y="1151"/>
                      <a:pt x="618" y="1155"/>
                    </a:cubicBezTo>
                    <a:cubicBezTo>
                      <a:pt x="601" y="1164"/>
                      <a:pt x="563" y="1173"/>
                      <a:pt x="563" y="1173"/>
                    </a:cubicBezTo>
                    <a:cubicBezTo>
                      <a:pt x="471" y="1168"/>
                      <a:pt x="379" y="1170"/>
                      <a:pt x="290" y="1145"/>
                    </a:cubicBezTo>
                    <a:cubicBezTo>
                      <a:pt x="231" y="1129"/>
                      <a:pt x="182" y="1097"/>
                      <a:pt x="127" y="1073"/>
                    </a:cubicBezTo>
                    <a:cubicBezTo>
                      <a:pt x="93" y="1058"/>
                      <a:pt x="60" y="1039"/>
                      <a:pt x="36" y="1009"/>
                    </a:cubicBezTo>
                    <a:cubicBezTo>
                      <a:pt x="23" y="992"/>
                      <a:pt x="0" y="955"/>
                      <a:pt x="0" y="955"/>
                    </a:cubicBezTo>
                    <a:cubicBezTo>
                      <a:pt x="11" y="805"/>
                      <a:pt x="33" y="644"/>
                      <a:pt x="81" y="500"/>
                    </a:cubicBezTo>
                    <a:cubicBezTo>
                      <a:pt x="92" y="412"/>
                      <a:pt x="99" y="324"/>
                      <a:pt x="109" y="236"/>
                    </a:cubicBezTo>
                    <a:cubicBezTo>
                      <a:pt x="113" y="197"/>
                      <a:pt x="118" y="176"/>
                      <a:pt x="154" y="164"/>
                    </a:cubicBezTo>
                    <a:cubicBezTo>
                      <a:pt x="193" y="123"/>
                      <a:pt x="147" y="165"/>
                      <a:pt x="200" y="136"/>
                    </a:cubicBezTo>
                    <a:cubicBezTo>
                      <a:pt x="241" y="114"/>
                      <a:pt x="266" y="87"/>
                      <a:pt x="309" y="73"/>
                    </a:cubicBezTo>
                    <a:cubicBezTo>
                      <a:pt x="343" y="37"/>
                      <a:pt x="308" y="68"/>
                      <a:pt x="354" y="45"/>
                    </a:cubicBezTo>
                    <a:cubicBezTo>
                      <a:pt x="383" y="30"/>
                      <a:pt x="395" y="11"/>
                      <a:pt x="427" y="0"/>
                    </a:cubicBezTo>
                    <a:cubicBezTo>
                      <a:pt x="520" y="23"/>
                      <a:pt x="626" y="29"/>
                      <a:pt x="709" y="82"/>
                    </a:cubicBezTo>
                    <a:cubicBezTo>
                      <a:pt x="738" y="125"/>
                      <a:pt x="765" y="172"/>
                      <a:pt x="809" y="200"/>
                    </a:cubicBezTo>
                    <a:cubicBezTo>
                      <a:pt x="821" y="218"/>
                      <a:pt x="838" y="234"/>
                      <a:pt x="845" y="255"/>
                    </a:cubicBezTo>
                    <a:cubicBezTo>
                      <a:pt x="851" y="273"/>
                      <a:pt x="863" y="309"/>
                      <a:pt x="863" y="309"/>
                    </a:cubicBezTo>
                    <a:cubicBezTo>
                      <a:pt x="858" y="436"/>
                      <a:pt x="869" y="596"/>
                      <a:pt x="790" y="709"/>
                    </a:cubicBezTo>
                    <a:cubicBezTo>
                      <a:pt x="787" y="717"/>
                      <a:pt x="776" y="791"/>
                      <a:pt x="754" y="791"/>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7591" name="Rectangle 36"/>
          <p:cNvSpPr>
            <a:spLocks noChangeArrowheads="1"/>
          </p:cNvSpPr>
          <p:nvPr/>
        </p:nvSpPr>
        <p:spPr bwMode="auto">
          <a:xfrm>
            <a:off x="4802188" y="2678113"/>
            <a:ext cx="3751262" cy="33480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7592" name="Group 37"/>
          <p:cNvGrpSpPr>
            <a:grpSpLocks/>
          </p:cNvGrpSpPr>
          <p:nvPr/>
        </p:nvGrpSpPr>
        <p:grpSpPr bwMode="auto">
          <a:xfrm>
            <a:off x="5241925" y="3225800"/>
            <a:ext cx="2398713" cy="2214563"/>
            <a:chOff x="3302" y="2032"/>
            <a:chExt cx="1511" cy="1395"/>
          </a:xfrm>
        </p:grpSpPr>
        <p:sp>
          <p:nvSpPr>
            <p:cNvPr id="67595" name="AutoShape 38"/>
            <p:cNvSpPr>
              <a:spLocks noChangeArrowheads="1"/>
            </p:cNvSpPr>
            <p:nvPr/>
          </p:nvSpPr>
          <p:spPr bwMode="auto">
            <a:xfrm>
              <a:off x="3366" y="2777"/>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6" name="AutoShape 39"/>
            <p:cNvSpPr>
              <a:spLocks noChangeArrowheads="1"/>
            </p:cNvSpPr>
            <p:nvPr/>
          </p:nvSpPr>
          <p:spPr bwMode="auto">
            <a:xfrm>
              <a:off x="3420" y="2537"/>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7" name="AutoShape 40"/>
            <p:cNvSpPr>
              <a:spLocks noChangeArrowheads="1"/>
            </p:cNvSpPr>
            <p:nvPr/>
          </p:nvSpPr>
          <p:spPr bwMode="auto">
            <a:xfrm>
              <a:off x="4360" y="2262"/>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8" name="AutoShape 41"/>
            <p:cNvSpPr>
              <a:spLocks noChangeArrowheads="1"/>
            </p:cNvSpPr>
            <p:nvPr/>
          </p:nvSpPr>
          <p:spPr bwMode="auto">
            <a:xfrm>
              <a:off x="4317" y="2585"/>
              <a:ext cx="56" cy="75"/>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9" name="AutoShape 42"/>
            <p:cNvSpPr>
              <a:spLocks noChangeArrowheads="1"/>
            </p:cNvSpPr>
            <p:nvPr/>
          </p:nvSpPr>
          <p:spPr bwMode="auto">
            <a:xfrm>
              <a:off x="4695" y="2464"/>
              <a:ext cx="56" cy="74"/>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0" name="AutoShape 43"/>
            <p:cNvSpPr>
              <a:spLocks noChangeArrowheads="1"/>
            </p:cNvSpPr>
            <p:nvPr/>
          </p:nvSpPr>
          <p:spPr bwMode="auto">
            <a:xfrm>
              <a:off x="3608" y="2835"/>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1" name="AutoShape 44"/>
            <p:cNvSpPr>
              <a:spLocks noChangeArrowheads="1"/>
            </p:cNvSpPr>
            <p:nvPr/>
          </p:nvSpPr>
          <p:spPr bwMode="auto">
            <a:xfrm>
              <a:off x="4037" y="3172"/>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2" name="AutoShape 45"/>
            <p:cNvSpPr>
              <a:spLocks noChangeArrowheads="1"/>
            </p:cNvSpPr>
            <p:nvPr/>
          </p:nvSpPr>
          <p:spPr bwMode="auto">
            <a:xfrm>
              <a:off x="4096" y="3064"/>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3" name="AutoShape 46"/>
            <p:cNvSpPr>
              <a:spLocks noChangeArrowheads="1"/>
            </p:cNvSpPr>
            <p:nvPr/>
          </p:nvSpPr>
          <p:spPr bwMode="auto">
            <a:xfrm>
              <a:off x="3675" y="2529"/>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4" name="AutoShape 47"/>
            <p:cNvSpPr>
              <a:spLocks noChangeArrowheads="1"/>
            </p:cNvSpPr>
            <p:nvPr/>
          </p:nvSpPr>
          <p:spPr bwMode="auto">
            <a:xfrm>
              <a:off x="3922" y="3021"/>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5" name="AutoShape 48"/>
            <p:cNvSpPr>
              <a:spLocks noChangeArrowheads="1"/>
            </p:cNvSpPr>
            <p:nvPr/>
          </p:nvSpPr>
          <p:spPr bwMode="auto">
            <a:xfrm>
              <a:off x="3682" y="2361"/>
              <a:ext cx="56" cy="75"/>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6" name="AutoShape 49"/>
            <p:cNvSpPr>
              <a:spLocks noChangeArrowheads="1"/>
            </p:cNvSpPr>
            <p:nvPr/>
          </p:nvSpPr>
          <p:spPr bwMode="auto">
            <a:xfrm>
              <a:off x="4184" y="2114"/>
              <a:ext cx="56" cy="74"/>
            </a:xfrm>
            <a:prstGeom prst="flowChartConnec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7" name="AutoShape 50"/>
            <p:cNvSpPr>
              <a:spLocks noChangeArrowheads="1"/>
            </p:cNvSpPr>
            <p:nvPr/>
          </p:nvSpPr>
          <p:spPr bwMode="auto">
            <a:xfrm>
              <a:off x="3975" y="2773"/>
              <a:ext cx="56" cy="75"/>
            </a:xfrm>
            <a:prstGeom prst="flowChartConnector">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8" name="Freeform 51"/>
            <p:cNvSpPr>
              <a:spLocks/>
            </p:cNvSpPr>
            <p:nvPr/>
          </p:nvSpPr>
          <p:spPr bwMode="auto">
            <a:xfrm>
              <a:off x="4127" y="2032"/>
              <a:ext cx="686" cy="877"/>
            </a:xfrm>
            <a:custGeom>
              <a:avLst/>
              <a:gdLst>
                <a:gd name="T0" fmla="*/ 649 w 1101"/>
                <a:gd name="T1" fmla="*/ 239 h 1077"/>
                <a:gd name="T2" fmla="*/ 671 w 1101"/>
                <a:gd name="T3" fmla="*/ 395 h 1077"/>
                <a:gd name="T4" fmla="*/ 631 w 1101"/>
                <a:gd name="T5" fmla="*/ 757 h 1077"/>
                <a:gd name="T6" fmla="*/ 592 w 1101"/>
                <a:gd name="T7" fmla="*/ 847 h 1077"/>
                <a:gd name="T8" fmla="*/ 530 w 1101"/>
                <a:gd name="T9" fmla="*/ 876 h 1077"/>
                <a:gd name="T10" fmla="*/ 371 w 1101"/>
                <a:gd name="T11" fmla="*/ 847 h 1077"/>
                <a:gd name="T12" fmla="*/ 303 w 1101"/>
                <a:gd name="T13" fmla="*/ 809 h 1077"/>
                <a:gd name="T14" fmla="*/ 286 w 1101"/>
                <a:gd name="T15" fmla="*/ 802 h 1077"/>
                <a:gd name="T16" fmla="*/ 201 w 1101"/>
                <a:gd name="T17" fmla="*/ 713 h 1077"/>
                <a:gd name="T18" fmla="*/ 145 w 1101"/>
                <a:gd name="T19" fmla="*/ 654 h 1077"/>
                <a:gd name="T20" fmla="*/ 65 w 1101"/>
                <a:gd name="T21" fmla="*/ 558 h 1077"/>
                <a:gd name="T22" fmla="*/ 2 w 1101"/>
                <a:gd name="T23" fmla="*/ 366 h 1077"/>
                <a:gd name="T24" fmla="*/ 8 w 1101"/>
                <a:gd name="T25" fmla="*/ 106 h 1077"/>
                <a:gd name="T26" fmla="*/ 116 w 1101"/>
                <a:gd name="T27" fmla="*/ 17 h 1077"/>
                <a:gd name="T28" fmla="*/ 138 w 1101"/>
                <a:gd name="T29" fmla="*/ 10 h 1077"/>
                <a:gd name="T30" fmla="*/ 263 w 1101"/>
                <a:gd name="T31" fmla="*/ 24 h 1077"/>
                <a:gd name="T32" fmla="*/ 360 w 1101"/>
                <a:gd name="T33" fmla="*/ 84 h 1077"/>
                <a:gd name="T34" fmla="*/ 433 w 1101"/>
                <a:gd name="T35" fmla="*/ 143 h 1077"/>
                <a:gd name="T36" fmla="*/ 479 w 1101"/>
                <a:gd name="T37" fmla="*/ 165 h 1077"/>
                <a:gd name="T38" fmla="*/ 649 w 1101"/>
                <a:gd name="T39" fmla="*/ 239 h 10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01" h="1077">
                  <a:moveTo>
                    <a:pt x="1041" y="294"/>
                  </a:moveTo>
                  <a:cubicBezTo>
                    <a:pt x="1062" y="357"/>
                    <a:pt x="1070" y="419"/>
                    <a:pt x="1077" y="485"/>
                  </a:cubicBezTo>
                  <a:cubicBezTo>
                    <a:pt x="1072" y="641"/>
                    <a:pt x="1101" y="797"/>
                    <a:pt x="1013" y="930"/>
                  </a:cubicBezTo>
                  <a:cubicBezTo>
                    <a:pt x="1001" y="966"/>
                    <a:pt x="984" y="1017"/>
                    <a:pt x="950" y="1040"/>
                  </a:cubicBezTo>
                  <a:cubicBezTo>
                    <a:pt x="920" y="1060"/>
                    <a:pt x="884" y="1065"/>
                    <a:pt x="850" y="1076"/>
                  </a:cubicBezTo>
                  <a:cubicBezTo>
                    <a:pt x="677" y="1068"/>
                    <a:pt x="701" y="1077"/>
                    <a:pt x="595" y="1040"/>
                  </a:cubicBezTo>
                  <a:cubicBezTo>
                    <a:pt x="556" y="1026"/>
                    <a:pt x="527" y="1007"/>
                    <a:pt x="486" y="994"/>
                  </a:cubicBezTo>
                  <a:cubicBezTo>
                    <a:pt x="477" y="991"/>
                    <a:pt x="459" y="985"/>
                    <a:pt x="459" y="985"/>
                  </a:cubicBezTo>
                  <a:cubicBezTo>
                    <a:pt x="417" y="943"/>
                    <a:pt x="369" y="911"/>
                    <a:pt x="322" y="876"/>
                  </a:cubicBezTo>
                  <a:cubicBezTo>
                    <a:pt x="287" y="850"/>
                    <a:pt x="271" y="816"/>
                    <a:pt x="232" y="803"/>
                  </a:cubicBezTo>
                  <a:cubicBezTo>
                    <a:pt x="196" y="768"/>
                    <a:pt x="131" y="726"/>
                    <a:pt x="104" y="685"/>
                  </a:cubicBezTo>
                  <a:cubicBezTo>
                    <a:pt x="56" y="611"/>
                    <a:pt x="21" y="536"/>
                    <a:pt x="4" y="449"/>
                  </a:cubicBezTo>
                  <a:cubicBezTo>
                    <a:pt x="7" y="343"/>
                    <a:pt x="0" y="236"/>
                    <a:pt x="13" y="130"/>
                  </a:cubicBezTo>
                  <a:cubicBezTo>
                    <a:pt x="22" y="60"/>
                    <a:pt x="139" y="33"/>
                    <a:pt x="186" y="21"/>
                  </a:cubicBezTo>
                  <a:cubicBezTo>
                    <a:pt x="198" y="18"/>
                    <a:pt x="222" y="12"/>
                    <a:pt x="222" y="12"/>
                  </a:cubicBezTo>
                  <a:cubicBezTo>
                    <a:pt x="289" y="15"/>
                    <a:pt x="362" y="0"/>
                    <a:pt x="422" y="30"/>
                  </a:cubicBezTo>
                  <a:cubicBezTo>
                    <a:pt x="473" y="56"/>
                    <a:pt x="525" y="77"/>
                    <a:pt x="577" y="103"/>
                  </a:cubicBezTo>
                  <a:cubicBezTo>
                    <a:pt x="619" y="124"/>
                    <a:pt x="655" y="153"/>
                    <a:pt x="695" y="176"/>
                  </a:cubicBezTo>
                  <a:cubicBezTo>
                    <a:pt x="718" y="189"/>
                    <a:pt x="745" y="192"/>
                    <a:pt x="768" y="203"/>
                  </a:cubicBezTo>
                  <a:cubicBezTo>
                    <a:pt x="844" y="240"/>
                    <a:pt x="955" y="294"/>
                    <a:pt x="1041" y="294"/>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9" name="Freeform 52"/>
            <p:cNvSpPr>
              <a:spLocks/>
            </p:cNvSpPr>
            <p:nvPr/>
          </p:nvSpPr>
          <p:spPr bwMode="auto">
            <a:xfrm>
              <a:off x="3812" y="2642"/>
              <a:ext cx="573" cy="785"/>
            </a:xfrm>
            <a:custGeom>
              <a:avLst/>
              <a:gdLst>
                <a:gd name="T0" fmla="*/ 142 w 918"/>
                <a:gd name="T1" fmla="*/ 665 h 965"/>
                <a:gd name="T2" fmla="*/ 119 w 918"/>
                <a:gd name="T3" fmla="*/ 636 h 965"/>
                <a:gd name="T4" fmla="*/ 74 w 918"/>
                <a:gd name="T5" fmla="*/ 600 h 965"/>
                <a:gd name="T6" fmla="*/ 51 w 918"/>
                <a:gd name="T7" fmla="*/ 569 h 965"/>
                <a:gd name="T8" fmla="*/ 28 w 918"/>
                <a:gd name="T9" fmla="*/ 526 h 965"/>
                <a:gd name="T10" fmla="*/ 0 w 918"/>
                <a:gd name="T11" fmla="*/ 377 h 965"/>
                <a:gd name="T12" fmla="*/ 6 w 918"/>
                <a:gd name="T13" fmla="*/ 163 h 965"/>
                <a:gd name="T14" fmla="*/ 51 w 918"/>
                <a:gd name="T15" fmla="*/ 111 h 965"/>
                <a:gd name="T16" fmla="*/ 182 w 918"/>
                <a:gd name="T17" fmla="*/ 0 h 965"/>
                <a:gd name="T18" fmla="*/ 244 w 918"/>
                <a:gd name="T19" fmla="*/ 15 h 965"/>
                <a:gd name="T20" fmla="*/ 306 w 918"/>
                <a:gd name="T21" fmla="*/ 45 h 965"/>
                <a:gd name="T22" fmla="*/ 431 w 918"/>
                <a:gd name="T23" fmla="*/ 133 h 965"/>
                <a:gd name="T24" fmla="*/ 448 w 918"/>
                <a:gd name="T25" fmla="*/ 177 h 965"/>
                <a:gd name="T26" fmla="*/ 465 w 918"/>
                <a:gd name="T27" fmla="*/ 200 h 965"/>
                <a:gd name="T28" fmla="*/ 505 w 918"/>
                <a:gd name="T29" fmla="*/ 281 h 965"/>
                <a:gd name="T30" fmla="*/ 527 w 918"/>
                <a:gd name="T31" fmla="*/ 347 h 965"/>
                <a:gd name="T32" fmla="*/ 539 w 918"/>
                <a:gd name="T33" fmla="*/ 421 h 965"/>
                <a:gd name="T34" fmla="*/ 556 w 918"/>
                <a:gd name="T35" fmla="*/ 495 h 965"/>
                <a:gd name="T36" fmla="*/ 573 w 918"/>
                <a:gd name="T37" fmla="*/ 629 h 965"/>
                <a:gd name="T38" fmla="*/ 516 w 918"/>
                <a:gd name="T39" fmla="*/ 754 h 965"/>
                <a:gd name="T40" fmla="*/ 471 w 918"/>
                <a:gd name="T41" fmla="*/ 770 h 965"/>
                <a:gd name="T42" fmla="*/ 448 w 918"/>
                <a:gd name="T43" fmla="*/ 777 h 965"/>
                <a:gd name="T44" fmla="*/ 221 w 918"/>
                <a:gd name="T45" fmla="*/ 762 h 965"/>
                <a:gd name="T46" fmla="*/ 153 w 918"/>
                <a:gd name="T47" fmla="*/ 703 h 965"/>
                <a:gd name="T48" fmla="*/ 142 w 918"/>
                <a:gd name="T49" fmla="*/ 665 h 9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18" h="965">
                  <a:moveTo>
                    <a:pt x="227" y="818"/>
                  </a:moveTo>
                  <a:cubicBezTo>
                    <a:pt x="178" y="802"/>
                    <a:pt x="216" y="822"/>
                    <a:pt x="191" y="782"/>
                  </a:cubicBezTo>
                  <a:cubicBezTo>
                    <a:pt x="176" y="757"/>
                    <a:pt x="144" y="746"/>
                    <a:pt x="118" y="737"/>
                  </a:cubicBezTo>
                  <a:cubicBezTo>
                    <a:pt x="106" y="724"/>
                    <a:pt x="92" y="714"/>
                    <a:pt x="81" y="700"/>
                  </a:cubicBezTo>
                  <a:cubicBezTo>
                    <a:pt x="68" y="683"/>
                    <a:pt x="45" y="646"/>
                    <a:pt x="45" y="646"/>
                  </a:cubicBezTo>
                  <a:cubicBezTo>
                    <a:pt x="30" y="585"/>
                    <a:pt x="10" y="526"/>
                    <a:pt x="0" y="464"/>
                  </a:cubicBezTo>
                  <a:cubicBezTo>
                    <a:pt x="3" y="376"/>
                    <a:pt x="1" y="288"/>
                    <a:pt x="9" y="200"/>
                  </a:cubicBezTo>
                  <a:cubicBezTo>
                    <a:pt x="11" y="175"/>
                    <a:pt x="74" y="139"/>
                    <a:pt x="81" y="136"/>
                  </a:cubicBezTo>
                  <a:cubicBezTo>
                    <a:pt x="153" y="101"/>
                    <a:pt x="222" y="22"/>
                    <a:pt x="291" y="0"/>
                  </a:cubicBezTo>
                  <a:cubicBezTo>
                    <a:pt x="314" y="3"/>
                    <a:pt x="364" y="5"/>
                    <a:pt x="391" y="18"/>
                  </a:cubicBezTo>
                  <a:cubicBezTo>
                    <a:pt x="430" y="37"/>
                    <a:pt x="446" y="46"/>
                    <a:pt x="491" y="55"/>
                  </a:cubicBezTo>
                  <a:cubicBezTo>
                    <a:pt x="555" y="98"/>
                    <a:pt x="638" y="100"/>
                    <a:pt x="691" y="164"/>
                  </a:cubicBezTo>
                  <a:cubicBezTo>
                    <a:pt x="760" y="248"/>
                    <a:pt x="665" y="138"/>
                    <a:pt x="718" y="218"/>
                  </a:cubicBezTo>
                  <a:cubicBezTo>
                    <a:pt x="725" y="229"/>
                    <a:pt x="737" y="236"/>
                    <a:pt x="745" y="246"/>
                  </a:cubicBezTo>
                  <a:cubicBezTo>
                    <a:pt x="770" y="278"/>
                    <a:pt x="782" y="319"/>
                    <a:pt x="809" y="346"/>
                  </a:cubicBezTo>
                  <a:cubicBezTo>
                    <a:pt x="830" y="410"/>
                    <a:pt x="816" y="384"/>
                    <a:pt x="845" y="427"/>
                  </a:cubicBezTo>
                  <a:cubicBezTo>
                    <a:pt x="851" y="457"/>
                    <a:pt x="856" y="488"/>
                    <a:pt x="863" y="518"/>
                  </a:cubicBezTo>
                  <a:cubicBezTo>
                    <a:pt x="871" y="549"/>
                    <a:pt x="884" y="578"/>
                    <a:pt x="890" y="609"/>
                  </a:cubicBezTo>
                  <a:cubicBezTo>
                    <a:pt x="902" y="666"/>
                    <a:pt x="900" y="718"/>
                    <a:pt x="918" y="773"/>
                  </a:cubicBezTo>
                  <a:cubicBezTo>
                    <a:pt x="910" y="845"/>
                    <a:pt x="904" y="901"/>
                    <a:pt x="827" y="927"/>
                  </a:cubicBezTo>
                  <a:cubicBezTo>
                    <a:pt x="803" y="935"/>
                    <a:pt x="778" y="940"/>
                    <a:pt x="754" y="946"/>
                  </a:cubicBezTo>
                  <a:cubicBezTo>
                    <a:pt x="742" y="949"/>
                    <a:pt x="718" y="955"/>
                    <a:pt x="718" y="955"/>
                  </a:cubicBezTo>
                  <a:cubicBezTo>
                    <a:pt x="668" y="954"/>
                    <a:pt x="462" y="965"/>
                    <a:pt x="354" y="937"/>
                  </a:cubicBezTo>
                  <a:cubicBezTo>
                    <a:pt x="316" y="927"/>
                    <a:pt x="272" y="891"/>
                    <a:pt x="245" y="864"/>
                  </a:cubicBezTo>
                  <a:cubicBezTo>
                    <a:pt x="231" y="850"/>
                    <a:pt x="192" y="818"/>
                    <a:pt x="227" y="818"/>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0" name="Freeform 53"/>
            <p:cNvSpPr>
              <a:spLocks/>
            </p:cNvSpPr>
            <p:nvPr/>
          </p:nvSpPr>
          <p:spPr bwMode="auto">
            <a:xfrm>
              <a:off x="3302" y="2065"/>
              <a:ext cx="542" cy="954"/>
            </a:xfrm>
            <a:custGeom>
              <a:avLst/>
              <a:gdLst>
                <a:gd name="T0" fmla="*/ 470 w 869"/>
                <a:gd name="T1" fmla="*/ 643 h 1173"/>
                <a:gd name="T2" fmla="*/ 436 w 869"/>
                <a:gd name="T3" fmla="*/ 769 h 1173"/>
                <a:gd name="T4" fmla="*/ 408 w 869"/>
                <a:gd name="T5" fmla="*/ 880 h 1173"/>
                <a:gd name="T6" fmla="*/ 397 w 869"/>
                <a:gd name="T7" fmla="*/ 924 h 1173"/>
                <a:gd name="T8" fmla="*/ 385 w 869"/>
                <a:gd name="T9" fmla="*/ 939 h 1173"/>
                <a:gd name="T10" fmla="*/ 351 w 869"/>
                <a:gd name="T11" fmla="*/ 954 h 1173"/>
                <a:gd name="T12" fmla="*/ 181 w 869"/>
                <a:gd name="T13" fmla="*/ 931 h 1173"/>
                <a:gd name="T14" fmla="*/ 79 w 869"/>
                <a:gd name="T15" fmla="*/ 873 h 1173"/>
                <a:gd name="T16" fmla="*/ 22 w 869"/>
                <a:gd name="T17" fmla="*/ 821 h 1173"/>
                <a:gd name="T18" fmla="*/ 0 w 869"/>
                <a:gd name="T19" fmla="*/ 777 h 1173"/>
                <a:gd name="T20" fmla="*/ 51 w 869"/>
                <a:gd name="T21" fmla="*/ 407 h 1173"/>
                <a:gd name="T22" fmla="*/ 68 w 869"/>
                <a:gd name="T23" fmla="*/ 192 h 1173"/>
                <a:gd name="T24" fmla="*/ 96 w 869"/>
                <a:gd name="T25" fmla="*/ 133 h 1173"/>
                <a:gd name="T26" fmla="*/ 125 w 869"/>
                <a:gd name="T27" fmla="*/ 111 h 1173"/>
                <a:gd name="T28" fmla="*/ 193 w 869"/>
                <a:gd name="T29" fmla="*/ 59 h 1173"/>
                <a:gd name="T30" fmla="*/ 221 w 869"/>
                <a:gd name="T31" fmla="*/ 37 h 1173"/>
                <a:gd name="T32" fmla="*/ 266 w 869"/>
                <a:gd name="T33" fmla="*/ 0 h 1173"/>
                <a:gd name="T34" fmla="*/ 442 w 869"/>
                <a:gd name="T35" fmla="*/ 67 h 1173"/>
                <a:gd name="T36" fmla="*/ 505 w 869"/>
                <a:gd name="T37" fmla="*/ 163 h 1173"/>
                <a:gd name="T38" fmla="*/ 527 w 869"/>
                <a:gd name="T39" fmla="*/ 207 h 1173"/>
                <a:gd name="T40" fmla="*/ 538 w 869"/>
                <a:gd name="T41" fmla="*/ 251 h 1173"/>
                <a:gd name="T42" fmla="*/ 493 w 869"/>
                <a:gd name="T43" fmla="*/ 577 h 1173"/>
                <a:gd name="T44" fmla="*/ 470 w 869"/>
                <a:gd name="T45" fmla="*/ 643 h 11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69" h="1173">
                  <a:moveTo>
                    <a:pt x="754" y="791"/>
                  </a:moveTo>
                  <a:cubicBezTo>
                    <a:pt x="743" y="846"/>
                    <a:pt x="731" y="899"/>
                    <a:pt x="699" y="945"/>
                  </a:cubicBezTo>
                  <a:cubicBezTo>
                    <a:pt x="684" y="991"/>
                    <a:pt x="669" y="1036"/>
                    <a:pt x="654" y="1082"/>
                  </a:cubicBezTo>
                  <a:cubicBezTo>
                    <a:pt x="648" y="1100"/>
                    <a:pt x="649" y="1122"/>
                    <a:pt x="636" y="1136"/>
                  </a:cubicBezTo>
                  <a:cubicBezTo>
                    <a:pt x="630" y="1142"/>
                    <a:pt x="626" y="1151"/>
                    <a:pt x="618" y="1155"/>
                  </a:cubicBezTo>
                  <a:cubicBezTo>
                    <a:pt x="601" y="1164"/>
                    <a:pt x="563" y="1173"/>
                    <a:pt x="563" y="1173"/>
                  </a:cubicBezTo>
                  <a:cubicBezTo>
                    <a:pt x="471" y="1168"/>
                    <a:pt x="379" y="1170"/>
                    <a:pt x="290" y="1145"/>
                  </a:cubicBezTo>
                  <a:cubicBezTo>
                    <a:pt x="231" y="1129"/>
                    <a:pt x="182" y="1097"/>
                    <a:pt x="127" y="1073"/>
                  </a:cubicBezTo>
                  <a:cubicBezTo>
                    <a:pt x="93" y="1058"/>
                    <a:pt x="60" y="1039"/>
                    <a:pt x="36" y="1009"/>
                  </a:cubicBezTo>
                  <a:cubicBezTo>
                    <a:pt x="23" y="992"/>
                    <a:pt x="0" y="955"/>
                    <a:pt x="0" y="955"/>
                  </a:cubicBezTo>
                  <a:cubicBezTo>
                    <a:pt x="11" y="805"/>
                    <a:pt x="33" y="644"/>
                    <a:pt x="81" y="500"/>
                  </a:cubicBezTo>
                  <a:cubicBezTo>
                    <a:pt x="92" y="412"/>
                    <a:pt x="99" y="324"/>
                    <a:pt x="109" y="236"/>
                  </a:cubicBezTo>
                  <a:cubicBezTo>
                    <a:pt x="113" y="197"/>
                    <a:pt x="118" y="176"/>
                    <a:pt x="154" y="164"/>
                  </a:cubicBezTo>
                  <a:cubicBezTo>
                    <a:pt x="193" y="123"/>
                    <a:pt x="147" y="165"/>
                    <a:pt x="200" y="136"/>
                  </a:cubicBezTo>
                  <a:cubicBezTo>
                    <a:pt x="241" y="114"/>
                    <a:pt x="266" y="87"/>
                    <a:pt x="309" y="73"/>
                  </a:cubicBezTo>
                  <a:cubicBezTo>
                    <a:pt x="343" y="37"/>
                    <a:pt x="308" y="68"/>
                    <a:pt x="354" y="45"/>
                  </a:cubicBezTo>
                  <a:cubicBezTo>
                    <a:pt x="383" y="30"/>
                    <a:pt x="395" y="11"/>
                    <a:pt x="427" y="0"/>
                  </a:cubicBezTo>
                  <a:cubicBezTo>
                    <a:pt x="520" y="23"/>
                    <a:pt x="626" y="29"/>
                    <a:pt x="709" y="82"/>
                  </a:cubicBezTo>
                  <a:cubicBezTo>
                    <a:pt x="738" y="125"/>
                    <a:pt x="765" y="172"/>
                    <a:pt x="809" y="200"/>
                  </a:cubicBezTo>
                  <a:cubicBezTo>
                    <a:pt x="821" y="218"/>
                    <a:pt x="838" y="234"/>
                    <a:pt x="845" y="255"/>
                  </a:cubicBezTo>
                  <a:cubicBezTo>
                    <a:pt x="851" y="273"/>
                    <a:pt x="863" y="309"/>
                    <a:pt x="863" y="309"/>
                  </a:cubicBezTo>
                  <a:cubicBezTo>
                    <a:pt x="858" y="436"/>
                    <a:pt x="869" y="596"/>
                    <a:pt x="790" y="709"/>
                  </a:cubicBezTo>
                  <a:cubicBezTo>
                    <a:pt x="787" y="717"/>
                    <a:pt x="776" y="791"/>
                    <a:pt x="754" y="791"/>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7593" name="Text Box 54"/>
          <p:cNvSpPr txBox="1">
            <a:spLocks noChangeArrowheads="1"/>
          </p:cNvSpPr>
          <p:nvPr/>
        </p:nvSpPr>
        <p:spPr bwMode="auto">
          <a:xfrm>
            <a:off x="1463675" y="1897063"/>
            <a:ext cx="1470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latin typeface="Times New Roman" pitchFamily="18" charset="0"/>
              </a:rPr>
              <a:t>Raw Data </a:t>
            </a:r>
          </a:p>
        </p:txBody>
      </p:sp>
      <p:sp>
        <p:nvSpPr>
          <p:cNvPr id="67594" name="Text Box 55"/>
          <p:cNvSpPr txBox="1">
            <a:spLocks noChangeArrowheads="1"/>
          </p:cNvSpPr>
          <p:nvPr/>
        </p:nvSpPr>
        <p:spPr bwMode="auto">
          <a:xfrm>
            <a:off x="5043488" y="1839913"/>
            <a:ext cx="3268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a:latin typeface="Times New Roman" pitchFamily="18" charset="0"/>
              </a:rPr>
              <a:t>Cluster/Stratified Sample</a:t>
            </a:r>
          </a:p>
        </p:txBody>
      </p:sp>
    </p:spTree>
    <p:extLst>
      <p:ext uri="{BB962C8B-B14F-4D97-AF65-F5344CB8AC3E}">
        <p14:creationId xmlns:p14="http://schemas.microsoft.com/office/powerpoint/2010/main" val="1378582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noFill/>
        </p:spPr>
        <p:txBody>
          <a:bodyPr lIns="92075" tIns="46038" rIns="92075" bIns="46038" anchor="ctr"/>
          <a:lstStyle/>
          <a:p>
            <a:pPr eaLnBrk="1" hangingPunct="1"/>
            <a:r>
              <a:rPr lang="en-US" dirty="0"/>
              <a:t>Summary</a:t>
            </a:r>
            <a:endParaRPr lang="en-US" b="0" dirty="0"/>
          </a:p>
        </p:txBody>
      </p:sp>
      <p:sp>
        <p:nvSpPr>
          <p:cNvPr id="27654" name="Rectangle 3"/>
          <p:cNvSpPr>
            <a:spLocks noGrp="1" noChangeArrowheads="1"/>
          </p:cNvSpPr>
          <p:nvPr>
            <p:ph idx="1"/>
          </p:nvPr>
        </p:nvSpPr>
        <p:spPr>
          <a:noFill/>
        </p:spPr>
        <p:txBody>
          <a:bodyPr lIns="92075" tIns="46038" rIns="92075" bIns="46038"/>
          <a:lstStyle/>
          <a:p>
            <a:pPr eaLnBrk="1" hangingPunct="1">
              <a:lnSpc>
                <a:spcPct val="120000"/>
              </a:lnSpc>
            </a:pPr>
            <a:r>
              <a:rPr lang="en-US" sz="2000" dirty="0" smtClean="0">
                <a:latin typeface="Arial" pitchFamily="34" charset="0"/>
                <a:cs typeface="Arial" pitchFamily="34" charset="0"/>
              </a:rPr>
              <a:t>Raw data are dirty usually due to incomplete, noisy and inconsistent.</a:t>
            </a:r>
          </a:p>
          <a:p>
            <a:pPr>
              <a:lnSpc>
                <a:spcPct val="120000"/>
              </a:lnSpc>
            </a:pPr>
            <a:r>
              <a:rPr lang="en-US" sz="2000" dirty="0" smtClean="0">
                <a:latin typeface="Arial" pitchFamily="34" charset="0"/>
                <a:cs typeface="Arial" pitchFamily="34" charset="0"/>
              </a:rPr>
              <a:t>Data Preprocessing is important to ensure the quality </a:t>
            </a:r>
            <a:r>
              <a:rPr lang="en-US" sz="2000" dirty="0">
                <a:latin typeface="Arial" pitchFamily="34" charset="0"/>
                <a:cs typeface="Arial" pitchFamily="34" charset="0"/>
              </a:rPr>
              <a:t>mining </a:t>
            </a:r>
            <a:r>
              <a:rPr lang="en-US" sz="2000" dirty="0" smtClean="0">
                <a:latin typeface="Arial" pitchFamily="34" charset="0"/>
                <a:cs typeface="Arial" pitchFamily="34" charset="0"/>
              </a:rPr>
              <a:t>results.</a:t>
            </a:r>
          </a:p>
          <a:p>
            <a:pPr>
              <a:lnSpc>
                <a:spcPct val="120000"/>
              </a:lnSpc>
            </a:pPr>
            <a:r>
              <a:rPr lang="en-US" sz="2000" dirty="0">
                <a:latin typeface="Arial" pitchFamily="34" charset="0"/>
                <a:cs typeface="Arial" pitchFamily="34" charset="0"/>
              </a:rPr>
              <a:t>Data cleaning is one of the three biggest problems in data </a:t>
            </a:r>
            <a:r>
              <a:rPr lang="en-US" sz="2000" dirty="0" smtClean="0">
                <a:latin typeface="Arial" pitchFamily="34" charset="0"/>
                <a:cs typeface="Arial" pitchFamily="34" charset="0"/>
              </a:rPr>
              <a:t>warehousing.</a:t>
            </a:r>
          </a:p>
          <a:p>
            <a:pPr marL="342900" lvl="1" indent="-342900">
              <a:lnSpc>
                <a:spcPct val="120000"/>
              </a:lnSpc>
              <a:buFont typeface="Arial" charset="0"/>
              <a:buChar char="•"/>
            </a:pPr>
            <a:r>
              <a:rPr lang="en-US" sz="2000" dirty="0" smtClean="0">
                <a:latin typeface="Arial" pitchFamily="34" charset="0"/>
                <a:cs typeface="Arial" pitchFamily="34" charset="0"/>
              </a:rPr>
              <a:t>Data integration combines </a:t>
            </a:r>
            <a:r>
              <a:rPr lang="en-US" sz="2000" dirty="0">
                <a:latin typeface="Arial" pitchFamily="34" charset="0"/>
                <a:cs typeface="Arial" pitchFamily="34" charset="0"/>
              </a:rPr>
              <a:t>data from multiple sources into a coherent </a:t>
            </a:r>
            <a:r>
              <a:rPr lang="en-US" sz="2000" dirty="0" smtClean="0">
                <a:latin typeface="Arial" pitchFamily="34" charset="0"/>
                <a:cs typeface="Arial" pitchFamily="34" charset="0"/>
              </a:rPr>
              <a:t>store.</a:t>
            </a:r>
          </a:p>
          <a:p>
            <a:pPr marL="342900" lvl="1" indent="-342900">
              <a:lnSpc>
                <a:spcPct val="120000"/>
              </a:lnSpc>
              <a:buFont typeface="Arial" charset="0"/>
              <a:buChar char="•"/>
            </a:pPr>
            <a:r>
              <a:rPr lang="en-US" sz="2000" dirty="0" smtClean="0">
                <a:latin typeface="Arial" pitchFamily="34" charset="0"/>
                <a:cs typeface="Arial" pitchFamily="34" charset="0"/>
              </a:rPr>
              <a:t>Data reduction reduces </a:t>
            </a:r>
            <a:r>
              <a:rPr lang="en-US" sz="2000" dirty="0">
                <a:latin typeface="Arial" pitchFamily="34" charset="0"/>
                <a:cs typeface="Arial" pitchFamily="34" charset="0"/>
              </a:rPr>
              <a:t>representation of the data set that is much smaller in volume but yet produce the same (or almost the same) analytical </a:t>
            </a:r>
            <a:r>
              <a:rPr lang="en-US" sz="2000" dirty="0" smtClean="0">
                <a:latin typeface="Arial" pitchFamily="34" charset="0"/>
                <a:cs typeface="Arial" pitchFamily="34" charset="0"/>
              </a:rPr>
              <a:t>results.</a:t>
            </a:r>
            <a:endParaRPr lang="en-US" sz="2000" dirty="0">
              <a:latin typeface="Arial" pitchFamily="34" charset="0"/>
              <a:cs typeface="Arial" pitchFamily="34" charset="0"/>
            </a:endParaRPr>
          </a:p>
          <a:p>
            <a:pPr marL="342900" lvl="1" indent="-342900">
              <a:lnSpc>
                <a:spcPct val="120000"/>
              </a:lnSpc>
              <a:buFont typeface="Arial" charset="0"/>
              <a:buChar char="•"/>
            </a:pPr>
            <a:endParaRPr lang="en-US" sz="2000" dirty="0">
              <a:latin typeface="Arial" pitchFamily="34" charset="0"/>
              <a:cs typeface="Arial" pitchFamily="34" charset="0"/>
            </a:endParaRPr>
          </a:p>
          <a:p>
            <a:pPr>
              <a:lnSpc>
                <a:spcPct val="120000"/>
              </a:lnSpc>
            </a:pPr>
            <a:endParaRPr lang="en-US" sz="2000" dirty="0">
              <a:latin typeface="Arial" pitchFamily="34" charset="0"/>
              <a:cs typeface="Arial" pitchFamily="34" charset="0"/>
            </a:endParaRPr>
          </a:p>
          <a:p>
            <a:pPr>
              <a:lnSpc>
                <a:spcPct val="120000"/>
              </a:lnSpc>
            </a:pPr>
            <a:endParaRPr lang="en-US" sz="2000" dirty="0" smtClean="0">
              <a:latin typeface="Arial" pitchFamily="34" charset="0"/>
              <a:cs typeface="Arial" pitchFamily="34" charset="0"/>
            </a:endParaRPr>
          </a:p>
          <a:p>
            <a:pPr eaLnBrk="1" hangingPunct="1">
              <a:lnSpc>
                <a:spcPct val="120000"/>
              </a:lnSpc>
            </a:pPr>
            <a:endParaRPr lang="en-US" sz="1600" dirty="0" smtClean="0">
              <a:latin typeface="Tahoma" charset="0"/>
            </a:endParaRPr>
          </a:p>
          <a:p>
            <a:pPr eaLnBrk="1" hangingPunct="1">
              <a:lnSpc>
                <a:spcPct val="120000"/>
              </a:lnSpc>
            </a:pPr>
            <a:endParaRPr lang="en-US" sz="1600" dirty="0">
              <a:latin typeface="Tahoma" charset="0"/>
            </a:endParaRPr>
          </a:p>
        </p:txBody>
      </p:sp>
      <p:sp>
        <p:nvSpPr>
          <p:cNvPr id="2765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B66D4CF3-FDCF-BC4F-8465-86D86356FF6A}" type="datetime4">
              <a:rPr lang="en-US" sz="1200"/>
              <a:pPr eaLnBrk="1" hangingPunct="1"/>
              <a:t>September 5, 2017</a:t>
            </a:fld>
            <a:endParaRPr lang="en-US" sz="1200" dirty="0"/>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E8D29E05-AD95-CD47-BAD0-5886D3DE58CF}" type="slidenum">
              <a:rPr lang="en-US" sz="1400"/>
              <a:pPr eaLnBrk="1" hangingPunct="1"/>
              <a:t>44</a:t>
            </a:fld>
            <a:endParaRPr lang="en-US" sz="1400" dirty="0"/>
          </a:p>
        </p:txBody>
      </p:sp>
    </p:spTree>
    <p:extLst>
      <p:ext uri="{BB962C8B-B14F-4D97-AF65-F5344CB8AC3E}">
        <p14:creationId xmlns:p14="http://schemas.microsoft.com/office/powerpoint/2010/main" val="2287426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References</a:t>
            </a:r>
            <a:endParaRPr lang="en-US" dirty="0">
              <a:latin typeface="+mn-lt"/>
            </a:endParaRPr>
          </a:p>
        </p:txBody>
      </p:sp>
      <p:sp>
        <p:nvSpPr>
          <p:cNvPr id="3" name="Content Placeholder 2"/>
          <p:cNvSpPr>
            <a:spLocks noGrp="1"/>
          </p:cNvSpPr>
          <p:nvPr>
            <p:ph idx="1"/>
          </p:nvPr>
        </p:nvSpPr>
        <p:spPr/>
        <p:txBody>
          <a:bodyPr/>
          <a:lstStyle/>
          <a:p>
            <a:pPr>
              <a:buFont typeface="+mj-lt"/>
              <a:buAutoNum type="arabicPeriod"/>
            </a:pPr>
            <a:r>
              <a:rPr lang="en-US" sz="1800" dirty="0">
                <a:effectLst/>
              </a:rPr>
              <a:t>Han, J., </a:t>
            </a:r>
            <a:r>
              <a:rPr lang="en-US" sz="1800" dirty="0" err="1">
                <a:effectLst/>
              </a:rPr>
              <a:t>Kamber</a:t>
            </a:r>
            <a:r>
              <a:rPr lang="en-US" sz="1800" dirty="0">
                <a:effectLst/>
              </a:rPr>
              <a:t>, M., &amp; Pei, Y. (2006). </a:t>
            </a:r>
            <a:r>
              <a:rPr lang="en-US" sz="1800" dirty="0" smtClean="0">
                <a:effectLst/>
              </a:rPr>
              <a:t>“Data </a:t>
            </a:r>
            <a:r>
              <a:rPr lang="en-US" sz="1800" dirty="0">
                <a:effectLst/>
              </a:rPr>
              <a:t>Mining: Concepts and </a:t>
            </a:r>
            <a:r>
              <a:rPr lang="en-US" sz="1800" dirty="0" smtClean="0">
                <a:effectLst/>
              </a:rPr>
              <a:t>Technique”. </a:t>
            </a:r>
            <a:r>
              <a:rPr lang="en-US" sz="1800" dirty="0" err="1">
                <a:effectLst/>
              </a:rPr>
              <a:t>Edisi</a:t>
            </a:r>
            <a:r>
              <a:rPr lang="en-US" sz="1800" dirty="0">
                <a:effectLst/>
              </a:rPr>
              <a:t> </a:t>
            </a:r>
            <a:r>
              <a:rPr lang="en-US" sz="1800" dirty="0" smtClean="0">
                <a:effectLst/>
              </a:rPr>
              <a:t>3. </a:t>
            </a:r>
            <a:r>
              <a:rPr lang="en-US" sz="1800" dirty="0">
                <a:effectLst/>
              </a:rPr>
              <a:t>Morgan Kaufman. </a:t>
            </a:r>
            <a:r>
              <a:rPr lang="en-US" sz="1800" dirty="0" smtClean="0">
                <a:effectLst/>
              </a:rPr>
              <a:t>San Francisco</a:t>
            </a:r>
          </a:p>
          <a:p>
            <a:pPr>
              <a:buFont typeface="+mj-lt"/>
              <a:buAutoNum type="arabicPeriod"/>
            </a:pPr>
            <a:r>
              <a:rPr lang="en-US" sz="1800" dirty="0" smtClean="0">
                <a:effectLst/>
              </a:rPr>
              <a:t>Tan</a:t>
            </a:r>
            <a:r>
              <a:rPr lang="en-US" sz="1800" dirty="0">
                <a:effectLst/>
              </a:rPr>
              <a:t>, P.N., Steinbach, M., &amp; Kumar, V. (2006). </a:t>
            </a:r>
            <a:r>
              <a:rPr lang="en-US" sz="1800" dirty="0" smtClean="0">
                <a:effectLst/>
              </a:rPr>
              <a:t>“Introduction </a:t>
            </a:r>
            <a:r>
              <a:rPr lang="en-US" sz="1800" dirty="0">
                <a:effectLst/>
              </a:rPr>
              <a:t>to Data </a:t>
            </a:r>
            <a:r>
              <a:rPr lang="en-US" sz="1800" dirty="0" smtClean="0">
                <a:effectLst/>
              </a:rPr>
              <a:t>Mining”. </a:t>
            </a:r>
            <a:r>
              <a:rPr lang="en-US" sz="1800" dirty="0">
                <a:effectLst/>
              </a:rPr>
              <a:t>Addison-Wesley. </a:t>
            </a:r>
            <a:r>
              <a:rPr lang="en-US" sz="1800" dirty="0" smtClean="0">
                <a:effectLst/>
              </a:rPr>
              <a:t>Michigan</a:t>
            </a:r>
          </a:p>
          <a:p>
            <a:pPr>
              <a:buFont typeface="+mj-lt"/>
              <a:buAutoNum type="arabicPeriod"/>
            </a:pPr>
            <a:r>
              <a:rPr lang="en-US" sz="1800" dirty="0" smtClean="0">
                <a:effectLst/>
              </a:rPr>
              <a:t>Witten, I. H., &amp; Frank, E. (2005). “Data Mining : Practical Machine Learning Tools and Techniques”. Second edition. Morgan Kaufmann. San Francisco</a:t>
            </a:r>
            <a:endParaRPr lang="en-US" sz="1800" dirty="0">
              <a:effectLst/>
            </a:endParaRPr>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45</a:t>
            </a:fld>
            <a:endParaRPr lang="en-US"/>
          </a:p>
        </p:txBody>
      </p:sp>
    </p:spTree>
    <p:extLst>
      <p:ext uri="{BB962C8B-B14F-4D97-AF65-F5344CB8AC3E}">
        <p14:creationId xmlns:p14="http://schemas.microsoft.com/office/powerpoint/2010/main" val="6266695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64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468313" y="908720"/>
            <a:ext cx="8229600" cy="711200"/>
          </a:xfrm>
        </p:spPr>
        <p:txBody>
          <a:bodyPr/>
          <a:lstStyle/>
          <a:p>
            <a:pPr eaLnBrk="1" hangingPunct="1"/>
            <a:r>
              <a:rPr lang="en-US" dirty="0" smtClean="0"/>
              <a:t>Why is Data Dirty?</a:t>
            </a:r>
          </a:p>
        </p:txBody>
      </p:sp>
      <p:sp>
        <p:nvSpPr>
          <p:cNvPr id="7174" name="Rectangle 3"/>
          <p:cNvSpPr>
            <a:spLocks noGrp="1" noChangeArrowheads="1"/>
          </p:cNvSpPr>
          <p:nvPr>
            <p:ph idx="1"/>
          </p:nvPr>
        </p:nvSpPr>
        <p:spPr>
          <a:xfrm>
            <a:off x="914400" y="1899256"/>
            <a:ext cx="7714445" cy="4210050"/>
          </a:xfrm>
        </p:spPr>
        <p:txBody>
          <a:bodyPr/>
          <a:lstStyle/>
          <a:p>
            <a:pPr eaLnBrk="1" hangingPunct="1"/>
            <a:r>
              <a:rPr lang="en-US" sz="1800" b="1" dirty="0" smtClean="0">
                <a:solidFill>
                  <a:schemeClr val="accent1">
                    <a:lumMod val="50000"/>
                  </a:schemeClr>
                </a:solidFill>
              </a:rPr>
              <a:t>Incomplete data may come from</a:t>
            </a:r>
          </a:p>
          <a:p>
            <a:pPr lvl="1" eaLnBrk="1" hangingPunct="1"/>
            <a:r>
              <a:rPr lang="en-US" sz="1600" dirty="0" smtClean="0"/>
              <a:t>“Not applicable” data value when collected</a:t>
            </a:r>
          </a:p>
          <a:p>
            <a:pPr lvl="1" eaLnBrk="1" hangingPunct="1"/>
            <a:r>
              <a:rPr lang="en-US" sz="1600" dirty="0" smtClean="0"/>
              <a:t>Different considerations between the time when the data was collected and when it is analyzed*)</a:t>
            </a:r>
          </a:p>
          <a:p>
            <a:pPr lvl="1" eaLnBrk="1" hangingPunct="1"/>
            <a:r>
              <a:rPr lang="en-US" sz="1600" dirty="0" smtClean="0"/>
              <a:t>Human/hardware/software problems</a:t>
            </a:r>
          </a:p>
          <a:p>
            <a:pPr eaLnBrk="1" hangingPunct="1"/>
            <a:r>
              <a:rPr lang="en-US" sz="1800" b="1" dirty="0" smtClean="0">
                <a:solidFill>
                  <a:schemeClr val="accent1">
                    <a:lumMod val="50000"/>
                  </a:schemeClr>
                </a:solidFill>
              </a:rPr>
              <a:t>Noisy data (incorrect values) may come from</a:t>
            </a:r>
          </a:p>
          <a:p>
            <a:pPr lvl="1" eaLnBrk="1" hangingPunct="1"/>
            <a:r>
              <a:rPr lang="en-US" sz="1600" dirty="0" smtClean="0"/>
              <a:t>Faulty data collection instruments</a:t>
            </a:r>
          </a:p>
          <a:p>
            <a:pPr lvl="1" eaLnBrk="1" hangingPunct="1"/>
            <a:r>
              <a:rPr lang="en-US" sz="1600" dirty="0" smtClean="0"/>
              <a:t>Human or computer error at data entry</a:t>
            </a:r>
          </a:p>
          <a:p>
            <a:pPr lvl="1" eaLnBrk="1" hangingPunct="1"/>
            <a:r>
              <a:rPr lang="en-US" sz="1600" dirty="0" smtClean="0"/>
              <a:t>Errors in data transmission</a:t>
            </a:r>
          </a:p>
          <a:p>
            <a:pPr eaLnBrk="1" hangingPunct="1"/>
            <a:r>
              <a:rPr lang="en-US" sz="1800" b="1" dirty="0" smtClean="0">
                <a:solidFill>
                  <a:schemeClr val="accent1">
                    <a:lumMod val="50000"/>
                  </a:schemeClr>
                </a:solidFill>
              </a:rPr>
              <a:t>Inconsistent data may come from</a:t>
            </a:r>
          </a:p>
          <a:p>
            <a:pPr lvl="1" eaLnBrk="1" hangingPunct="1"/>
            <a:r>
              <a:rPr lang="en-US" sz="1600" dirty="0" smtClean="0"/>
              <a:t>Different data sources</a:t>
            </a:r>
          </a:p>
          <a:p>
            <a:pPr lvl="1" eaLnBrk="1" hangingPunct="1"/>
            <a:r>
              <a:rPr lang="en-US" sz="1600" dirty="0" smtClean="0"/>
              <a:t>Functional dependency violation (e.g., modify some linked data) **)</a:t>
            </a:r>
          </a:p>
          <a:p>
            <a:pPr eaLnBrk="1" hangingPunct="1"/>
            <a:r>
              <a:rPr lang="en-US" sz="1800" b="1" dirty="0" smtClean="0">
                <a:solidFill>
                  <a:schemeClr val="accent1">
                    <a:lumMod val="50000"/>
                  </a:schemeClr>
                </a:solidFill>
              </a:rPr>
              <a:t>Duplicate records also need data cleaning</a:t>
            </a:r>
          </a:p>
        </p:txBody>
      </p:sp>
      <p:sp>
        <p:nvSpPr>
          <p:cNvPr id="7170"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0D94E68E-0D42-4383-8690-F587B42CD751}" type="datetime4">
              <a:rPr lang="en-US" sz="1200"/>
              <a:pPr eaLnBrk="1" hangingPunct="1"/>
              <a:t>September 5, 2017</a:t>
            </a:fld>
            <a:endParaRPr lang="en-US" sz="1200"/>
          </a:p>
        </p:txBody>
      </p:sp>
      <p:sp>
        <p:nvSpPr>
          <p:cNvPr id="7171"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7172"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B9B18C27-FB44-4D27-8B30-BD45B9BEAC01}" type="slidenum">
              <a:rPr lang="en-US" sz="1200"/>
              <a:pPr eaLnBrk="1" hangingPunct="1"/>
              <a:t>5</a:t>
            </a:fld>
            <a:endParaRPr lang="en-US" sz="1200"/>
          </a:p>
        </p:txBody>
      </p:sp>
    </p:spTree>
    <p:extLst>
      <p:ext uri="{BB962C8B-B14F-4D97-AF65-F5344CB8AC3E}">
        <p14:creationId xmlns:p14="http://schemas.microsoft.com/office/powerpoint/2010/main" val="3414286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6"/>
          <p:cNvSpPr>
            <a:spLocks noGrp="1" noChangeArrowheads="1"/>
          </p:cNvSpPr>
          <p:nvPr>
            <p:ph type="title"/>
          </p:nvPr>
        </p:nvSpPr>
        <p:spPr>
          <a:xfrm>
            <a:off x="3296993" y="762000"/>
            <a:ext cx="5694608" cy="1143000"/>
          </a:xfrm>
        </p:spPr>
        <p:txBody>
          <a:bodyPr/>
          <a:lstStyle/>
          <a:p>
            <a:pPr eaLnBrk="1" hangingPunct="1"/>
            <a:r>
              <a:rPr lang="en-US" dirty="0" smtClean="0"/>
              <a:t>Why is Data Preprocessing Important</a:t>
            </a:r>
            <a:r>
              <a:rPr lang="en-US" sz="2800" dirty="0" smtClean="0"/>
              <a:t>?</a:t>
            </a:r>
            <a:endParaRPr lang="en-US" sz="2400" dirty="0" smtClean="0"/>
          </a:p>
        </p:txBody>
      </p:sp>
      <p:sp>
        <p:nvSpPr>
          <p:cNvPr id="8198" name="Rectangle 1027"/>
          <p:cNvSpPr>
            <a:spLocks noGrp="1" noChangeArrowheads="1"/>
          </p:cNvSpPr>
          <p:nvPr>
            <p:ph idx="1"/>
          </p:nvPr>
        </p:nvSpPr>
        <p:spPr>
          <a:xfrm>
            <a:off x="964842" y="2225899"/>
            <a:ext cx="8001000" cy="4267200"/>
          </a:xfrm>
        </p:spPr>
        <p:txBody>
          <a:bodyPr/>
          <a:lstStyle/>
          <a:p>
            <a:pPr eaLnBrk="1" hangingPunct="1">
              <a:lnSpc>
                <a:spcPct val="110000"/>
              </a:lnSpc>
            </a:pPr>
            <a:r>
              <a:rPr lang="en-US" sz="2000" dirty="0" smtClean="0">
                <a:solidFill>
                  <a:schemeClr val="accent1">
                    <a:lumMod val="50000"/>
                  </a:schemeClr>
                </a:solidFill>
              </a:rPr>
              <a:t>No quality data, no quality mining results!</a:t>
            </a:r>
          </a:p>
          <a:p>
            <a:pPr lvl="1" eaLnBrk="1" hangingPunct="1">
              <a:lnSpc>
                <a:spcPct val="110000"/>
              </a:lnSpc>
            </a:pPr>
            <a:r>
              <a:rPr lang="en-US" sz="1800" dirty="0" smtClean="0"/>
              <a:t>Quality decisions must be based on quality data</a:t>
            </a:r>
          </a:p>
          <a:p>
            <a:pPr lvl="2" eaLnBrk="1" hangingPunct="1">
              <a:lnSpc>
                <a:spcPct val="110000"/>
              </a:lnSpc>
            </a:pPr>
            <a:r>
              <a:rPr lang="en-US" sz="1600" dirty="0" smtClean="0"/>
              <a:t>e.g., duplicate or missing data may cause incorrect or even misleading statistics.</a:t>
            </a:r>
          </a:p>
          <a:p>
            <a:pPr lvl="1" eaLnBrk="1" hangingPunct="1">
              <a:lnSpc>
                <a:spcPct val="110000"/>
              </a:lnSpc>
            </a:pPr>
            <a:r>
              <a:rPr lang="en-US" sz="1800" dirty="0" smtClean="0"/>
              <a:t>Data warehouse needs consistent integration of quality data</a:t>
            </a:r>
            <a:endParaRPr lang="en-US" dirty="0" smtClean="0"/>
          </a:p>
          <a:p>
            <a:pPr eaLnBrk="1" hangingPunct="1">
              <a:lnSpc>
                <a:spcPct val="110000"/>
              </a:lnSpc>
            </a:pPr>
            <a:r>
              <a:rPr lang="en-US" sz="2000" dirty="0" smtClean="0"/>
              <a:t>Data extraction, cleaning, and transformation comprises the majority of the work of building a data warehouse (up to 90%)</a:t>
            </a:r>
          </a:p>
        </p:txBody>
      </p:sp>
      <p:sp>
        <p:nvSpPr>
          <p:cNvPr id="8194"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14CE90D7-9C35-4524-9821-4EEB4B1D808F}" type="datetime4">
              <a:rPr lang="en-US" sz="1200"/>
              <a:pPr eaLnBrk="1" hangingPunct="1"/>
              <a:t>September 5, 2017</a:t>
            </a:fld>
            <a:endParaRPr lang="en-US" sz="1200"/>
          </a:p>
        </p:txBody>
      </p:sp>
      <p:sp>
        <p:nvSpPr>
          <p:cNvPr id="8195"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8196"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922E39D-D516-4FBC-8D6E-29830AE39A0D}" type="slidenum">
              <a:rPr lang="en-US" sz="1200"/>
              <a:pPr eaLnBrk="1" hangingPunct="1"/>
              <a:t>6</a:t>
            </a:fld>
            <a:endParaRPr lang="en-US" sz="1200"/>
          </a:p>
        </p:txBody>
      </p:sp>
      <p:pic>
        <p:nvPicPr>
          <p:cNvPr id="2" name="Picture 1"/>
          <p:cNvPicPr>
            <a:picLocks noChangeAspect="1"/>
          </p:cNvPicPr>
          <p:nvPr/>
        </p:nvPicPr>
        <p:blipFill>
          <a:blip r:embed="rId2"/>
          <a:stretch>
            <a:fillRect/>
          </a:stretch>
        </p:blipFill>
        <p:spPr>
          <a:xfrm>
            <a:off x="7034584" y="4653136"/>
            <a:ext cx="1569864" cy="1634086"/>
          </a:xfrm>
          <a:prstGeom prst="rect">
            <a:avLst/>
          </a:prstGeom>
        </p:spPr>
      </p:pic>
    </p:spTree>
    <p:extLst>
      <p:ext uri="{BB962C8B-B14F-4D97-AF65-F5344CB8AC3E}">
        <p14:creationId xmlns:p14="http://schemas.microsoft.com/office/powerpoint/2010/main" val="4174686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1026"/>
          <p:cNvSpPr>
            <a:spLocks noGrp="1" noChangeArrowheads="1"/>
          </p:cNvSpPr>
          <p:nvPr>
            <p:ph type="title"/>
          </p:nvPr>
        </p:nvSpPr>
        <p:spPr/>
        <p:txBody>
          <a:bodyPr/>
          <a:lstStyle/>
          <a:p>
            <a:pPr eaLnBrk="1" hangingPunct="1"/>
            <a:r>
              <a:rPr lang="en-US" dirty="0" smtClean="0"/>
              <a:t>Multi-Dimensional Measure of Data Quality</a:t>
            </a:r>
          </a:p>
        </p:txBody>
      </p:sp>
      <p:sp>
        <p:nvSpPr>
          <p:cNvPr id="9222" name="Rectangle 1027"/>
          <p:cNvSpPr>
            <a:spLocks noGrp="1" noChangeArrowheads="1"/>
          </p:cNvSpPr>
          <p:nvPr>
            <p:ph idx="1"/>
          </p:nvPr>
        </p:nvSpPr>
        <p:spPr/>
        <p:txBody>
          <a:bodyPr/>
          <a:lstStyle/>
          <a:p>
            <a:pPr eaLnBrk="1" hangingPunct="1">
              <a:lnSpc>
                <a:spcPct val="90000"/>
              </a:lnSpc>
            </a:pPr>
            <a:r>
              <a:rPr lang="en-US" dirty="0" smtClean="0">
                <a:solidFill>
                  <a:schemeClr val="accent1">
                    <a:lumMod val="50000"/>
                  </a:schemeClr>
                </a:solidFill>
              </a:rPr>
              <a:t>A well-accepted multidimensional view:</a:t>
            </a:r>
          </a:p>
          <a:p>
            <a:pPr lvl="1" eaLnBrk="1" hangingPunct="1">
              <a:lnSpc>
                <a:spcPct val="90000"/>
              </a:lnSpc>
            </a:pPr>
            <a:r>
              <a:rPr lang="en-US" sz="2400" dirty="0" smtClean="0"/>
              <a:t>Accuracy</a:t>
            </a:r>
          </a:p>
          <a:p>
            <a:pPr lvl="1" eaLnBrk="1" hangingPunct="1">
              <a:lnSpc>
                <a:spcPct val="90000"/>
              </a:lnSpc>
            </a:pPr>
            <a:r>
              <a:rPr lang="en-US" sz="2400" dirty="0" smtClean="0"/>
              <a:t>Completeness</a:t>
            </a:r>
          </a:p>
          <a:p>
            <a:pPr lvl="1" eaLnBrk="1" hangingPunct="1">
              <a:lnSpc>
                <a:spcPct val="90000"/>
              </a:lnSpc>
            </a:pPr>
            <a:r>
              <a:rPr lang="en-US" sz="2400" dirty="0" smtClean="0"/>
              <a:t>Consistency</a:t>
            </a:r>
          </a:p>
          <a:p>
            <a:pPr lvl="1" eaLnBrk="1" hangingPunct="1">
              <a:lnSpc>
                <a:spcPct val="90000"/>
              </a:lnSpc>
            </a:pPr>
            <a:r>
              <a:rPr lang="en-US" sz="2400" dirty="0" smtClean="0"/>
              <a:t>Timeliness</a:t>
            </a:r>
          </a:p>
          <a:p>
            <a:pPr lvl="1" eaLnBrk="1" hangingPunct="1">
              <a:lnSpc>
                <a:spcPct val="90000"/>
              </a:lnSpc>
            </a:pPr>
            <a:r>
              <a:rPr lang="en-US" sz="2400" dirty="0" smtClean="0"/>
              <a:t>Believability</a:t>
            </a:r>
          </a:p>
          <a:p>
            <a:pPr lvl="1" eaLnBrk="1" hangingPunct="1">
              <a:lnSpc>
                <a:spcPct val="90000"/>
              </a:lnSpc>
            </a:pPr>
            <a:r>
              <a:rPr lang="en-US" sz="2400" dirty="0" smtClean="0"/>
              <a:t>Non-</a:t>
            </a:r>
            <a:r>
              <a:rPr lang="en-US" sz="2400" dirty="0" err="1" smtClean="0"/>
              <a:t>redudancy</a:t>
            </a:r>
            <a:endParaRPr lang="en-US" sz="2400" dirty="0" smtClean="0"/>
          </a:p>
          <a:p>
            <a:pPr lvl="1" eaLnBrk="1" hangingPunct="1">
              <a:lnSpc>
                <a:spcPct val="90000"/>
              </a:lnSpc>
            </a:pPr>
            <a:r>
              <a:rPr lang="en-US" sz="2400" dirty="0" smtClean="0"/>
              <a:t>Relevance</a:t>
            </a:r>
          </a:p>
          <a:p>
            <a:pPr lvl="1" eaLnBrk="1" hangingPunct="1">
              <a:lnSpc>
                <a:spcPct val="90000"/>
              </a:lnSpc>
            </a:pPr>
            <a:r>
              <a:rPr lang="en-US" sz="2400" dirty="0" smtClean="0"/>
              <a:t>Interpretability</a:t>
            </a:r>
          </a:p>
          <a:p>
            <a:pPr lvl="1" eaLnBrk="1" hangingPunct="1">
              <a:lnSpc>
                <a:spcPct val="90000"/>
              </a:lnSpc>
            </a:pPr>
            <a:r>
              <a:rPr lang="en-US" sz="2400" dirty="0" smtClean="0"/>
              <a:t>Accessibility</a:t>
            </a:r>
          </a:p>
          <a:p>
            <a:pPr eaLnBrk="1" hangingPunct="1">
              <a:lnSpc>
                <a:spcPct val="90000"/>
              </a:lnSpc>
            </a:pPr>
            <a:endParaRPr lang="en-US" sz="2000" dirty="0" smtClean="0"/>
          </a:p>
        </p:txBody>
      </p:sp>
      <p:sp>
        <p:nvSpPr>
          <p:cNvPr id="9218"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47F0770-DBF6-415F-8B24-08C19C78538A}" type="datetime4">
              <a:rPr lang="en-US" sz="1200"/>
              <a:pPr eaLnBrk="1" hangingPunct="1"/>
              <a:t>September 5, 2017</a:t>
            </a:fld>
            <a:endParaRPr lang="en-US" sz="1200"/>
          </a:p>
        </p:txBody>
      </p:sp>
      <p:sp>
        <p:nvSpPr>
          <p:cNvPr id="9219"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9220"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572C45DA-A765-4650-BE60-A84AD9D5EDD0}" type="slidenum">
              <a:rPr lang="en-US" sz="1200"/>
              <a:pPr eaLnBrk="1" hangingPunct="1"/>
              <a:t>7</a:t>
            </a:fld>
            <a:endParaRPr lang="en-US" sz="1200"/>
          </a:p>
        </p:txBody>
      </p:sp>
    </p:spTree>
    <p:extLst>
      <p:ext uri="{BB962C8B-B14F-4D97-AF65-F5344CB8AC3E}">
        <p14:creationId xmlns:p14="http://schemas.microsoft.com/office/powerpoint/2010/main" val="311959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eaLnBrk="1" hangingPunct="1"/>
            <a:r>
              <a:rPr lang="en-US" dirty="0" smtClean="0"/>
              <a:t>Major Tasks in Data Preprocessing</a:t>
            </a:r>
          </a:p>
        </p:txBody>
      </p:sp>
      <p:sp>
        <p:nvSpPr>
          <p:cNvPr id="10246" name="Rectangle 3"/>
          <p:cNvSpPr>
            <a:spLocks noGrp="1" noChangeArrowheads="1"/>
          </p:cNvSpPr>
          <p:nvPr>
            <p:ph idx="1"/>
          </p:nvPr>
        </p:nvSpPr>
        <p:spPr/>
        <p:txBody>
          <a:bodyPr/>
          <a:lstStyle/>
          <a:p>
            <a:pPr eaLnBrk="1" hangingPunct="1"/>
            <a:r>
              <a:rPr lang="en-US" sz="2000" dirty="0" smtClean="0">
                <a:solidFill>
                  <a:schemeClr val="accent1">
                    <a:lumMod val="50000"/>
                  </a:schemeClr>
                </a:solidFill>
              </a:rPr>
              <a:t>Data cleaning</a:t>
            </a:r>
          </a:p>
          <a:p>
            <a:pPr lvl="1" eaLnBrk="1" hangingPunct="1"/>
            <a:r>
              <a:rPr lang="en-US" sz="1800" dirty="0" smtClean="0"/>
              <a:t>Fill in missing values, smooth noisy data, identify or remove outliers, and resolve inconsistencies</a:t>
            </a:r>
          </a:p>
          <a:p>
            <a:pPr eaLnBrk="1" hangingPunct="1"/>
            <a:r>
              <a:rPr lang="en-US" sz="2000" dirty="0" smtClean="0">
                <a:solidFill>
                  <a:schemeClr val="accent1">
                    <a:lumMod val="50000"/>
                  </a:schemeClr>
                </a:solidFill>
              </a:rPr>
              <a:t>Data integration</a:t>
            </a:r>
          </a:p>
          <a:p>
            <a:pPr lvl="1" eaLnBrk="1" hangingPunct="1"/>
            <a:r>
              <a:rPr lang="en-US" sz="1800" dirty="0" smtClean="0"/>
              <a:t>Integration of multiple databases, data cubes, or files</a:t>
            </a:r>
          </a:p>
          <a:p>
            <a:pPr eaLnBrk="1" hangingPunct="1"/>
            <a:r>
              <a:rPr lang="en-US" sz="2000" dirty="0" smtClean="0">
                <a:solidFill>
                  <a:schemeClr val="accent1">
                    <a:lumMod val="50000"/>
                  </a:schemeClr>
                </a:solidFill>
              </a:rPr>
              <a:t>Data transformation</a:t>
            </a:r>
          </a:p>
          <a:p>
            <a:pPr lvl="1" eaLnBrk="1" hangingPunct="1"/>
            <a:r>
              <a:rPr lang="en-US" sz="1800" dirty="0" smtClean="0"/>
              <a:t>Normalization and aggregation</a:t>
            </a:r>
          </a:p>
          <a:p>
            <a:pPr eaLnBrk="1" hangingPunct="1"/>
            <a:r>
              <a:rPr lang="en-US" sz="2000" dirty="0" smtClean="0">
                <a:solidFill>
                  <a:schemeClr val="accent1">
                    <a:lumMod val="50000"/>
                  </a:schemeClr>
                </a:solidFill>
              </a:rPr>
              <a:t>Data reduction</a:t>
            </a:r>
          </a:p>
          <a:p>
            <a:pPr lvl="1" eaLnBrk="1" hangingPunct="1"/>
            <a:r>
              <a:rPr lang="en-US" sz="1800" dirty="0" smtClean="0"/>
              <a:t>Obtains reduced representation in volume but produces the same or similar analytical results</a:t>
            </a:r>
          </a:p>
          <a:p>
            <a:pPr eaLnBrk="1" hangingPunct="1"/>
            <a:r>
              <a:rPr lang="en-US" sz="2000" dirty="0" smtClean="0">
                <a:solidFill>
                  <a:schemeClr val="accent1">
                    <a:lumMod val="50000"/>
                  </a:schemeClr>
                </a:solidFill>
              </a:rPr>
              <a:t>Data discretization</a:t>
            </a:r>
          </a:p>
          <a:p>
            <a:pPr lvl="1" eaLnBrk="1" hangingPunct="1"/>
            <a:r>
              <a:rPr lang="en-US" sz="1800" dirty="0" smtClean="0"/>
              <a:t>Part of data reduction but with particular importance, especially for numerical data</a:t>
            </a:r>
          </a:p>
        </p:txBody>
      </p:sp>
      <p:sp>
        <p:nvSpPr>
          <p:cNvPr id="10242" name="Date Placeholder 3"/>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F9DB3038-CE49-4B08-9FCE-B02A5E2AC693}" type="datetime4">
              <a:rPr lang="en-US" sz="1200"/>
              <a:pPr eaLnBrk="1" hangingPunct="1"/>
              <a:t>September 5, 2017</a:t>
            </a:fld>
            <a:endParaRPr lang="en-US" sz="1200"/>
          </a:p>
        </p:txBody>
      </p:sp>
      <p:sp>
        <p:nvSpPr>
          <p:cNvPr id="10243" name="Footer Placeholder 4"/>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10244" name="Slide Number Placeholder 5"/>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3CDE7D34-DA33-4544-B062-DFDEF340AF89}" type="slidenum">
              <a:rPr lang="en-US" sz="1200"/>
              <a:pPr eaLnBrk="1" hangingPunct="1"/>
              <a:t>8</a:t>
            </a:fld>
            <a:endParaRPr lang="en-US" sz="1200"/>
          </a:p>
        </p:txBody>
      </p:sp>
    </p:spTree>
    <p:extLst>
      <p:ext uri="{BB962C8B-B14F-4D97-AF65-F5344CB8AC3E}">
        <p14:creationId xmlns:p14="http://schemas.microsoft.com/office/powerpoint/2010/main" val="4171358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a:xfrm>
            <a:off x="3515931" y="693394"/>
            <a:ext cx="5181981" cy="711200"/>
          </a:xfrm>
        </p:spPr>
        <p:txBody>
          <a:bodyPr/>
          <a:lstStyle/>
          <a:p>
            <a:pPr eaLnBrk="1" hangingPunct="1"/>
            <a:r>
              <a:rPr lang="en-US" dirty="0" smtClean="0"/>
              <a:t>Forms of Data Preprocessing </a:t>
            </a:r>
          </a:p>
        </p:txBody>
      </p:sp>
      <p:sp>
        <p:nvSpPr>
          <p:cNvPr id="11266" name="Date Placeholder 2"/>
          <p:cNvSpPr>
            <a:spLocks noGrp="1"/>
          </p:cNvSpPr>
          <p:nvPr>
            <p:ph type="dt" sz="half"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29F6AE58-5427-4823-83C9-EFC4C85DA579}" type="datetime4">
              <a:rPr lang="en-US" sz="1200"/>
              <a:pPr eaLnBrk="1" hangingPunct="1"/>
              <a:t>September 5, 2017</a:t>
            </a:fld>
            <a:endParaRPr lang="en-US" sz="1200"/>
          </a:p>
        </p:txBody>
      </p:sp>
      <p:sp>
        <p:nvSpPr>
          <p:cNvPr id="11267" name="Footer Placeholder 3"/>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defRPr/>
            </a:pPr>
            <a:r>
              <a:rPr lang="en-US" sz="1200" dirty="0"/>
              <a:t>Data Preprocessing</a:t>
            </a:r>
          </a:p>
        </p:txBody>
      </p:sp>
      <p:sp>
        <p:nvSpPr>
          <p:cNvPr id="11268" name="Slide Number Placeholder 4"/>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28517771-898C-4755-9986-E0D434DC2008}" type="slidenum">
              <a:rPr lang="en-US" sz="1200"/>
              <a:pPr eaLnBrk="1" hangingPunct="1"/>
              <a:t>9</a:t>
            </a:fld>
            <a:endParaRPr lang="en-US" sz="1200"/>
          </a:p>
        </p:txBody>
      </p:sp>
      <p:pic>
        <p:nvPicPr>
          <p:cNvPr id="2" name="Picture 1"/>
          <p:cNvPicPr>
            <a:picLocks noChangeAspect="1"/>
          </p:cNvPicPr>
          <p:nvPr/>
        </p:nvPicPr>
        <p:blipFill>
          <a:blip r:embed="rId2"/>
          <a:stretch>
            <a:fillRect/>
          </a:stretch>
        </p:blipFill>
        <p:spPr>
          <a:xfrm>
            <a:off x="1741103" y="2061850"/>
            <a:ext cx="3046921" cy="1366147"/>
          </a:xfrm>
          <a:prstGeom prst="rect">
            <a:avLst/>
          </a:prstGeom>
        </p:spPr>
      </p:pic>
      <p:pic>
        <p:nvPicPr>
          <p:cNvPr id="3" name="Picture 2"/>
          <p:cNvPicPr>
            <a:picLocks noChangeAspect="1"/>
          </p:cNvPicPr>
          <p:nvPr/>
        </p:nvPicPr>
        <p:blipFill>
          <a:blip r:embed="rId3"/>
          <a:stretch>
            <a:fillRect/>
          </a:stretch>
        </p:blipFill>
        <p:spPr>
          <a:xfrm>
            <a:off x="5292080" y="1844824"/>
            <a:ext cx="2571715" cy="1800200"/>
          </a:xfrm>
          <a:prstGeom prst="rect">
            <a:avLst/>
          </a:prstGeom>
        </p:spPr>
      </p:pic>
      <p:pic>
        <p:nvPicPr>
          <p:cNvPr id="4" name="Picture 3"/>
          <p:cNvPicPr>
            <a:picLocks noChangeAspect="1"/>
          </p:cNvPicPr>
          <p:nvPr/>
        </p:nvPicPr>
        <p:blipFill>
          <a:blip r:embed="rId4"/>
          <a:stretch>
            <a:fillRect/>
          </a:stretch>
        </p:blipFill>
        <p:spPr>
          <a:xfrm>
            <a:off x="1403648" y="4221088"/>
            <a:ext cx="6264696" cy="1831219"/>
          </a:xfrm>
          <a:prstGeom prst="rect">
            <a:avLst/>
          </a:prstGeom>
        </p:spPr>
      </p:pic>
      <p:sp>
        <p:nvSpPr>
          <p:cNvPr id="5" name="TextBox 4"/>
          <p:cNvSpPr txBox="1"/>
          <p:nvPr/>
        </p:nvSpPr>
        <p:spPr>
          <a:xfrm>
            <a:off x="1237362" y="3226130"/>
            <a:ext cx="1552829" cy="338554"/>
          </a:xfrm>
          <a:prstGeom prst="rect">
            <a:avLst/>
          </a:prstGeom>
          <a:noFill/>
        </p:spPr>
        <p:txBody>
          <a:bodyPr wrap="none" rtlCol="0">
            <a:spAutoFit/>
          </a:bodyPr>
          <a:lstStyle/>
          <a:p>
            <a:r>
              <a:rPr lang="en-US" sz="1600" b="1" dirty="0" smtClean="0">
                <a:solidFill>
                  <a:srgbClr val="3C8C93"/>
                </a:solidFill>
              </a:rPr>
              <a:t>Data Cleaning</a:t>
            </a:r>
            <a:endParaRPr lang="en-US" sz="1600" b="1" dirty="0">
              <a:solidFill>
                <a:srgbClr val="3C8C93"/>
              </a:solidFill>
            </a:endParaRPr>
          </a:p>
        </p:txBody>
      </p:sp>
      <p:sp>
        <p:nvSpPr>
          <p:cNvPr id="11" name="TextBox 10"/>
          <p:cNvSpPr txBox="1"/>
          <p:nvPr/>
        </p:nvSpPr>
        <p:spPr>
          <a:xfrm>
            <a:off x="6577937" y="2014401"/>
            <a:ext cx="1746492" cy="338554"/>
          </a:xfrm>
          <a:prstGeom prst="rect">
            <a:avLst/>
          </a:prstGeom>
          <a:noFill/>
        </p:spPr>
        <p:txBody>
          <a:bodyPr wrap="none" rtlCol="0">
            <a:spAutoFit/>
          </a:bodyPr>
          <a:lstStyle/>
          <a:p>
            <a:r>
              <a:rPr lang="en-US" sz="1600" b="1" dirty="0" smtClean="0">
                <a:solidFill>
                  <a:srgbClr val="3C8C93"/>
                </a:solidFill>
              </a:rPr>
              <a:t>Data Integration</a:t>
            </a:r>
            <a:endParaRPr lang="en-US" sz="1600" b="1" dirty="0">
              <a:solidFill>
                <a:srgbClr val="3C8C93"/>
              </a:solidFill>
            </a:endParaRPr>
          </a:p>
        </p:txBody>
      </p:sp>
      <p:sp>
        <p:nvSpPr>
          <p:cNvPr id="13" name="TextBox 12"/>
          <p:cNvSpPr txBox="1"/>
          <p:nvPr/>
        </p:nvSpPr>
        <p:spPr>
          <a:xfrm>
            <a:off x="3851920" y="6042774"/>
            <a:ext cx="1689485" cy="338554"/>
          </a:xfrm>
          <a:prstGeom prst="rect">
            <a:avLst/>
          </a:prstGeom>
          <a:noFill/>
        </p:spPr>
        <p:txBody>
          <a:bodyPr wrap="none" rtlCol="0">
            <a:spAutoFit/>
          </a:bodyPr>
          <a:lstStyle/>
          <a:p>
            <a:r>
              <a:rPr lang="en-US" sz="1600" b="1" dirty="0" smtClean="0">
                <a:solidFill>
                  <a:srgbClr val="3C8C93"/>
                </a:solidFill>
              </a:rPr>
              <a:t>Data Reduction</a:t>
            </a:r>
            <a:endParaRPr lang="en-US" sz="1600" b="1" dirty="0">
              <a:solidFill>
                <a:srgbClr val="3C8C93"/>
              </a:solidFill>
            </a:endParaRPr>
          </a:p>
        </p:txBody>
      </p:sp>
      <p:pic>
        <p:nvPicPr>
          <p:cNvPr id="7" name="Picture 6"/>
          <p:cNvPicPr>
            <a:picLocks noChangeAspect="1"/>
          </p:cNvPicPr>
          <p:nvPr/>
        </p:nvPicPr>
        <p:blipFill>
          <a:blip r:embed="rId5"/>
          <a:stretch>
            <a:fillRect/>
          </a:stretch>
        </p:blipFill>
        <p:spPr>
          <a:xfrm>
            <a:off x="2910036" y="3844280"/>
            <a:ext cx="4686300" cy="304800"/>
          </a:xfrm>
          <a:prstGeom prst="rect">
            <a:avLst/>
          </a:prstGeom>
        </p:spPr>
      </p:pic>
      <p:sp>
        <p:nvSpPr>
          <p:cNvPr id="15" name="TextBox 14"/>
          <p:cNvSpPr txBox="1"/>
          <p:nvPr/>
        </p:nvSpPr>
        <p:spPr>
          <a:xfrm>
            <a:off x="923825" y="3810526"/>
            <a:ext cx="2179904" cy="338554"/>
          </a:xfrm>
          <a:prstGeom prst="rect">
            <a:avLst/>
          </a:prstGeom>
          <a:noFill/>
        </p:spPr>
        <p:txBody>
          <a:bodyPr wrap="none" rtlCol="0">
            <a:spAutoFit/>
          </a:bodyPr>
          <a:lstStyle/>
          <a:p>
            <a:r>
              <a:rPr lang="en-US" sz="1600" b="1" dirty="0" smtClean="0">
                <a:solidFill>
                  <a:srgbClr val="3C8C93"/>
                </a:solidFill>
              </a:rPr>
              <a:t>Data Transformation</a:t>
            </a:r>
            <a:endParaRPr lang="en-US" sz="1600" b="1" dirty="0">
              <a:solidFill>
                <a:srgbClr val="3C8C93"/>
              </a:solidFill>
            </a:endParaRPr>
          </a:p>
        </p:txBody>
      </p:sp>
    </p:spTree>
    <p:extLst>
      <p:ext uri="{BB962C8B-B14F-4D97-AF65-F5344CB8AC3E}">
        <p14:creationId xmlns:p14="http://schemas.microsoft.com/office/powerpoint/2010/main" val="3082451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eme1On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Theme1Online</Template>
  <TotalTime>164</TotalTime>
  <Words>4000</Words>
  <Application>Microsoft Office PowerPoint</Application>
  <PresentationFormat>On-screen Show (4:3)</PresentationFormat>
  <Paragraphs>569</Paragraphs>
  <Slides>46</Slides>
  <Notes>22</Notes>
  <HiddenSlides>0</HiddenSlides>
  <MMClips>0</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1</vt:i4>
      </vt:variant>
      <vt:variant>
        <vt:lpstr>Slide Titles</vt:lpstr>
      </vt:variant>
      <vt:variant>
        <vt:i4>46</vt:i4>
      </vt:variant>
    </vt:vector>
  </HeadingPairs>
  <TitlesOfParts>
    <vt:vector size="59" baseType="lpstr">
      <vt:lpstr>MS PGothic</vt:lpstr>
      <vt:lpstr>MS PGothic</vt:lpstr>
      <vt:lpstr>Arial</vt:lpstr>
      <vt:lpstr>Calibri</vt:lpstr>
      <vt:lpstr>Edwardian Script ITC</vt:lpstr>
      <vt:lpstr>Symbol</vt:lpstr>
      <vt:lpstr>Tahoma</vt:lpstr>
      <vt:lpstr>Times New Roman</vt:lpstr>
      <vt:lpstr>Wingdings</vt:lpstr>
      <vt:lpstr>Theme1Online</vt:lpstr>
      <vt:lpstr>Custom Design</vt:lpstr>
      <vt:lpstr>1_Custom Design</vt:lpstr>
      <vt:lpstr>Equation</vt:lpstr>
      <vt:lpstr>Knowledge Data Discovery TOPIC 4 - Data Preprocessing</vt:lpstr>
      <vt:lpstr>Course outline   </vt:lpstr>
      <vt:lpstr>PowerPoint Presentation</vt:lpstr>
      <vt:lpstr>Why Data Preprocessing?</vt:lpstr>
      <vt:lpstr>Why is Data Dirty?</vt:lpstr>
      <vt:lpstr>Why is Data Preprocessing Important?</vt:lpstr>
      <vt:lpstr>Multi-Dimensional Measure of Data Quality</vt:lpstr>
      <vt:lpstr>Major Tasks in Data Preprocessing</vt:lpstr>
      <vt:lpstr>Forms of Data Preprocessing </vt:lpstr>
      <vt:lpstr>Data Cleaning</vt:lpstr>
      <vt:lpstr>Missing Data</vt:lpstr>
      <vt:lpstr>How to Handle Missing Data?</vt:lpstr>
      <vt:lpstr>Noisy Data</vt:lpstr>
      <vt:lpstr>How to Handle Noisy Data?</vt:lpstr>
      <vt:lpstr>Simple Discretization Methods: Binning</vt:lpstr>
      <vt:lpstr>Binning Methods for Data Smoothing</vt:lpstr>
      <vt:lpstr>Regression</vt:lpstr>
      <vt:lpstr>Cluster Analysis</vt:lpstr>
      <vt:lpstr>Data Cleaning as a Process</vt:lpstr>
      <vt:lpstr>ETL on Pentaho Data Integration (Spoon)</vt:lpstr>
      <vt:lpstr>Data Integration</vt:lpstr>
      <vt:lpstr>Handling Redundancy in Data Integration</vt:lpstr>
      <vt:lpstr>Correlation Analysis (Numerical Data)</vt:lpstr>
      <vt:lpstr>Correlation Analysis (Categorical Data)</vt:lpstr>
      <vt:lpstr>Chi-Square Calculation: An Example</vt:lpstr>
      <vt:lpstr>Data Transformation</vt:lpstr>
      <vt:lpstr>Data Transformation: Normalization</vt:lpstr>
      <vt:lpstr>Data Reduction Strategies</vt:lpstr>
      <vt:lpstr>Data Cube Aggregation</vt:lpstr>
      <vt:lpstr>Data Cube Aggregation (Example)</vt:lpstr>
      <vt:lpstr>Attribute Subset Selection</vt:lpstr>
      <vt:lpstr>Attribute Subset Selection</vt:lpstr>
      <vt:lpstr>PowerPoint Presentation</vt:lpstr>
      <vt:lpstr>Data Compression</vt:lpstr>
      <vt:lpstr>Dimensionality Reduction: Principal Component Analysis (PCA)</vt:lpstr>
      <vt:lpstr>PowerPoint Presentation</vt:lpstr>
      <vt:lpstr>Numerosity Reduction</vt:lpstr>
      <vt:lpstr>Regression Analysis &amp; Log-Linear Models</vt:lpstr>
      <vt:lpstr>Data Reduction Method: Histograms</vt:lpstr>
      <vt:lpstr>Data Reduction Method: Clustering</vt:lpstr>
      <vt:lpstr>Data Reduction Method: Sampling</vt:lpstr>
      <vt:lpstr>Sampling: with or without Replacement </vt:lpstr>
      <vt:lpstr>Sampling: Cluster or Stratified Sampling</vt:lpstr>
      <vt:lpstr>Summary</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TOPIK 1 - …..</dc:title>
  <dc:creator>Helena Agustin Putri A</dc:creator>
  <cp:lastModifiedBy>Nurul Jannah</cp:lastModifiedBy>
  <cp:revision>47</cp:revision>
  <dcterms:created xsi:type="dcterms:W3CDTF">2017-05-12T05:56:15Z</dcterms:created>
  <dcterms:modified xsi:type="dcterms:W3CDTF">2017-09-05T08:56:07Z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478924</vt:lpwstr>
  </property>
  <property fmtid="{D5CDD505-2E9C-101B-9397-08002B2CF9AE}" name="NXPowerLiteSettings" pid="3">
    <vt:lpwstr>C7000400038000</vt:lpwstr>
  </property>
  <property fmtid="{D5CDD505-2E9C-101B-9397-08002B2CF9AE}" name="NXPowerLiteVersion" pid="4">
    <vt:lpwstr>S9.0.3</vt:lpwstr>
  </property>
</Properties>
</file>