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24" r:id="rId3"/>
  </p:sldMasterIdLst>
  <p:notesMasterIdLst>
    <p:notesMasterId r:id="rId54"/>
  </p:notesMasterIdLst>
  <p:sldIdLst>
    <p:sldId id="256" r:id="rId4"/>
    <p:sldId id="259" r:id="rId5"/>
    <p:sldId id="383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80" r:id="rId48"/>
    <p:sldId id="381" r:id="rId49"/>
    <p:sldId id="382" r:id="rId50"/>
    <p:sldId id="335" r:id="rId51"/>
    <p:sldId id="292" r:id="rId52"/>
    <p:sldId id="258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C9DF-FDAC-48BA-BC19-414F857AE0D3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B7417-EAFC-451A-9C02-ADC178AE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6938D-F756-44B6-8E63-3185216D222D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39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software engineering point of view, the design and construction of a data warehouse may consist of the following steps: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planning, requirements study, problem analysis, warehouse design, data integration and testing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finally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deployment of the data ware- house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Atomic level of data: for example, individual transactions, individual daily snapshots, and so on</a:t>
            </a:r>
            <a:endParaRPr lang="en-US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2C34-0F60-4F84-B3E6-8EB0ED8B2B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7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recommended method for the development of data warehouse systems is to implement the warehouse in an incremental and evolutionary manner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2C34-0F60-4F84-B3E6-8EB0ED8B2B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55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3C8C93"/>
                </a:solidFill>
              </a:rPr>
              <a:t>Data extraction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get data from multiple, heterogeneous, and external sources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3C8C93"/>
                </a:solidFill>
              </a:rPr>
              <a:t>Data cleaning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detect errors in the data and rectify them when possible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3C8C93"/>
                </a:solidFill>
              </a:rPr>
              <a:t>Data transformation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convert data from legacy or host format to warehouse format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3C8C93"/>
                </a:solidFill>
              </a:rPr>
              <a:t>Load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sort, summarize, consolidate, compute views, check integrity, and build </a:t>
            </a:r>
            <a:r>
              <a:rPr lang="en-US" sz="1800" dirty="0" err="1" smtClean="0"/>
              <a:t>indicies</a:t>
            </a:r>
            <a:r>
              <a:rPr lang="en-US" sz="1800" dirty="0" smtClean="0"/>
              <a:t> and partitions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3C8C93"/>
                </a:solidFill>
              </a:rPr>
              <a:t>Refresh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propagate the updates from the data sources to the warehouse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2C34-0F60-4F84-B3E6-8EB0ED8B2B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7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Information processing, based on queries, can find useful information. However, answers to such queries reflect the information directly stored in databases or computable by aggregate functions.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They do not reflect sophisticated patterns or regularities buried in the database. Therefore, information processing is not data mining </a:t>
            </a:r>
            <a:endParaRPr lang="en-US" b="1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mining covers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not only data summary and comparison but also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association, classification, prediction, clustering, time-series analysis, and other data analysis tasks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Data mining can: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help business managers find and reach more suitable customers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gain critical business insights that may help drive market share and raise profits. 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help managers understand customer group characteristics and develop optimal pricing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2C34-0F60-4F84-B3E6-8EB0ED8B2B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5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OLAM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integrates on-line analytical processing (OLAP) with data mining and mining knowledge in multidimensional databases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2C34-0F60-4F84-B3E6-8EB0ED8B2B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3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29057" indent="-280406" defTabSz="914437" eaLnBrk="0" hangingPunct="0"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21626" indent="-224325" defTabSz="914437" eaLnBrk="0" hangingPunct="0"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70276" indent="-224325" defTabSz="914437" eaLnBrk="0" hangingPunct="0"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18927" indent="-224325" defTabSz="914437" eaLnBrk="0" hangingPunct="0"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F049432-DA7C-B642-8A59-F3D58D2C7D37}" type="slidenum">
              <a:rPr lang="en-US" sz="1200"/>
              <a:pPr eaLnBrk="1" hangingPunct="1"/>
              <a:t>48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3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7029A-16B0-433C-8B67-4D6147412BA2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0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3E6FA-9F14-45DA-BF34-2452DD4B377E}" type="slidenum">
              <a:rPr lang="en-US"/>
              <a:pPr/>
              <a:t>17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53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F6EBE-BCAB-4C15-8E08-788EBBC9DE9E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*) </a:t>
            </a:r>
            <a:r>
              <a:rPr lang="en-US" dirty="0">
                <a:latin typeface="Times New Roman" pitchFamily="18" charset="0"/>
              </a:rPr>
              <a:t>each dimension is represented by only one table, and</a:t>
            </a:r>
          </a:p>
          <a:p>
            <a:r>
              <a:rPr lang="en-US" dirty="0">
                <a:latin typeface="Times New Roman" pitchFamily="18" charset="0"/>
              </a:rPr>
              <a:t>each table contains a set of attributes. Might create redundancy</a:t>
            </a:r>
          </a:p>
          <a:p>
            <a:r>
              <a:rPr lang="en-US" dirty="0">
                <a:latin typeface="Times New Roman" pitchFamily="18" charset="0"/>
              </a:rPr>
              <a:t>**) snowflake structure can reduce the effectiveness of browsing,</a:t>
            </a:r>
          </a:p>
          <a:p>
            <a:r>
              <a:rPr lang="en-US" dirty="0">
                <a:latin typeface="Times New Roman" pitchFamily="18" charset="0"/>
              </a:rPr>
              <a:t>since more joins will be needed to execute a query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8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data cube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measure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 a numerical function that can be evaluated at each point in the data cube space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measure value is computed for a given point by aggregating the data corresponding to the respective dimension-value pairs defining the given point.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Distributive: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function can be computed in a distributed manner. For example, count() can be computed for a data cube by first partitioning the cube into a set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subcubes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computing count() for each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subcube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then summing up the counts obtained for each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subcube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2C34-0F60-4F84-B3E6-8EB0ED8B2B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concept hierarchy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defines a sequence of mappings from a set of low-level concepts to higher-level, more general concepts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2C34-0F60-4F84-B3E6-8EB0ED8B2B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www.pentaho.com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2C34-0F60-4F84-B3E6-8EB0ED8B2B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www.pentaho.com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2C34-0F60-4F84-B3E6-8EB0ED8B2B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8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starnet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model consists of radial lines emanating from a central point, where each line represents a concept hierarchy for a dimension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02C34-0F60-4F84-B3E6-8EB0ED8B2B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8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339975"/>
            <a:ext cx="71628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162800" cy="2057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621D-4A4E-48E0-A2B1-656B165AA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2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CFE1-E6DF-495A-BC81-985D26689F95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7062-7A3A-48DF-BA65-69FCBD27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197C-DDAE-44E3-A54E-56227DEBE53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6975-277D-49A3-8E60-C1D9062DF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3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619F-51FF-4A13-B4A0-F976C5B481C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D986-D2CF-4DD6-9B43-57FDCA8A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CD4E-E15C-487B-B0DA-4DAED4D9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9B66-5CC7-4B17-8C50-FC42FB6799B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6DF7-CC8B-42D8-B7BB-FEDA1B59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7982-108E-4267-B75E-071C72C9E7A9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49EC-CC46-4C1F-BF06-941A116B9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0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430E-4D2E-46BD-AE59-69C6C118887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B0F5-D18C-4C17-8C45-B7B6207CF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8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56AC-8099-4A10-AC69-7F81A3F0E76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02017-3B52-45F1-B6FF-98D941B0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3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52513"/>
            <a:ext cx="2058988" cy="507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029325" cy="507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1231-235B-4BBB-8593-1CB7F0DD7E1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C0D6-287F-4450-AAE0-4031D0464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3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AF9C-62FE-4BB8-9DA1-4EB021731F42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BFF8-5936-4404-8FEF-F55E4671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44C7-9A56-4BE1-8EB4-F9030E72867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BF5D-95A5-4CFC-957F-496CAB26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0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038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F58F4-638A-470E-8B6B-8FC6246785CF}" type="datetime4">
              <a:rPr lang="en-US"/>
              <a:pPr>
                <a:defRPr/>
              </a:pPr>
              <a:t>September 5, 2017</a:t>
            </a:fld>
            <a:endParaRPr lang="en-US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9F3C-8A85-48DC-8957-E2BA5AD4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4267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038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4038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82BB-6376-4E58-8BA7-FD9A94015032}" type="datetime4">
              <a:rPr lang="en-US"/>
              <a:pPr>
                <a:defRPr/>
              </a:pPr>
              <a:t>September 5, 2017</a:t>
            </a:fld>
            <a:endParaRPr lang="en-US"/>
          </a:p>
        </p:txBody>
      </p:sp>
      <p:sp>
        <p:nvSpPr>
          <p:cNvPr id="8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CB57-DEA8-49D4-864D-9A721237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0083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C380-B00A-4622-B5EE-E7D23060473D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ABFF-D461-459A-A8A9-81C08687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621D-4A4E-48E0-A2B1-656B165AA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5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CFE1-E6DF-495A-BC81-985D26689F95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7062-7A3A-48DF-BA65-69FCBD27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197C-DDAE-44E3-A54E-56227DEBE53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6975-277D-49A3-8E60-C1D9062DF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619F-51FF-4A13-B4A0-F976C5B481C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D986-D2CF-4DD6-9B43-57FDCA8A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5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CD4E-E15C-487B-B0DA-4DAED4D9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9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9B66-5CC7-4B17-8C50-FC42FB6799B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16DF7-CC8B-42D8-B7BB-FEDA1B59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9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7982-108E-4267-B75E-071C72C9E7A9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49EC-CC46-4C1F-BF06-941A116B9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6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430E-4D2E-46BD-AE59-69C6C118887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B0F5-D18C-4C17-8C45-B7B6207CF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56AC-8099-4A10-AC69-7F81A3F0E76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02017-3B52-45F1-B6FF-98D941B0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52513"/>
            <a:ext cx="2058988" cy="507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029325" cy="507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1231-235B-4BBB-8593-1CB7F0DD7E1B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C0D6-287F-4450-AAE0-4031D0464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1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71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44C7-9A56-4BE1-8EB4-F9030E728674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BF5D-95A5-4CFC-957F-496CAB26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038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F58F4-638A-470E-8B6B-8FC6246785CF}" type="datetime4">
              <a:rPr lang="en-US"/>
              <a:pPr>
                <a:defRPr/>
              </a:pPr>
              <a:t>September 5, 2017</a:t>
            </a:fld>
            <a:endParaRPr lang="en-US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9F3C-8A85-48DC-8957-E2BA5AD4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79207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038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4038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82BB-6376-4E58-8BA7-FD9A94015032}" type="datetime4">
              <a:rPr lang="en-US"/>
              <a:pPr>
                <a:defRPr/>
              </a:pPr>
              <a:t>September 5, 2017</a:t>
            </a:fld>
            <a:endParaRPr lang="en-US"/>
          </a:p>
        </p:txBody>
      </p:sp>
      <p:sp>
        <p:nvSpPr>
          <p:cNvPr id="8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CB57-DEA8-49D4-864D-9A721237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486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505200" y="914400"/>
            <a:ext cx="5638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&lt;&lt;Title&gt;&gt;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E785-06F7-48A3-8A62-0A3FD99B5123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2E4C-445D-4241-B1C2-09440DBD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49EA-4290-4060-8DA9-F57851A0284C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9F8C-95D0-49B1-A2C2-DB451D79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1828800" y="3886200"/>
            <a:ext cx="7162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Thank You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73F7-48DA-4DF1-9D8C-9FA77915242B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13EE-006A-489B-BB16-F152CE6A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197C-DDAE-44E3-A54E-56227DEBE53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Data Warehousing, Data Generalization, and Online Analytical Processing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6975-277D-49A3-8E60-C1D9062DF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9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Data Warehousing, Data Generalization, and Online Analytical Processing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CD4E-E15C-487B-B0DA-4DAED4D9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2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C380-B00A-4622-B5EE-E7D23060473D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Data Preprocessing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ABFF-D461-459A-A8A9-81C08687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8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2800" y="7620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981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BBD91B-FA19-4D97-9EF0-58A6FE8EB39A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C193E2-B8B7-45A9-B2FD-3CB479CD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3" r:id="rId3"/>
    <p:sldLayoutId id="2147483704" r:id="rId4"/>
    <p:sldLayoutId id="2147483701" r:id="rId5"/>
    <p:sldLayoutId id="2147483705" r:id="rId6"/>
    <p:sldLayoutId id="2147483739" r:id="rId7"/>
    <p:sldLayoutId id="2147483740" r:id="rId8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8DB27801-639C-42B7-BF1B-ABE249313359}" type="datetime1">
              <a:rPr lang="en-US" sz="1200">
                <a:ea typeface="+mn-ea"/>
              </a:rPr>
              <a:pPr eaLnBrk="1" hangingPunct="1">
                <a:defRPr/>
              </a:pPr>
              <a:t>9/5/2017</a:t>
            </a:fld>
            <a:endParaRPr lang="en-US" sz="1200">
              <a:ea typeface="+mn-ea"/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381750"/>
            <a:ext cx="3671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z="1200" dirty="0">
                <a:ea typeface="+mn-ea"/>
              </a:rPr>
              <a:t>Data Preprocessing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3D198C0-86D9-4E7E-B31E-631F13FFB87C}" type="slidenum">
              <a:rPr lang="en-US" sz="1200">
                <a:ea typeface="+mn-ea"/>
              </a:rPr>
              <a:pPr eaLnBrk="1" hangingPunct="1">
                <a:defRPr/>
              </a:pPr>
              <a:t>‹#›</a:t>
            </a:fld>
            <a:endParaRPr lang="en-US" sz="1200">
              <a:ea typeface="+mn-ea"/>
            </a:endParaRPr>
          </a:p>
        </p:txBody>
      </p:sp>
      <p:pic>
        <p:nvPicPr>
          <p:cNvPr id="6151" name="Picture 7" descr="head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48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8DB27801-639C-42B7-BF1B-ABE249313359}" type="datetime1">
              <a:rPr lang="en-US" sz="1200">
                <a:ea typeface="+mn-ea"/>
              </a:rPr>
              <a:pPr eaLnBrk="1" hangingPunct="1">
                <a:defRPr/>
              </a:pPr>
              <a:t>9/5/2017</a:t>
            </a:fld>
            <a:endParaRPr lang="en-US" sz="1200">
              <a:ea typeface="+mn-ea"/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381750"/>
            <a:ext cx="3671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z="1200" dirty="0">
                <a:ea typeface="+mn-ea"/>
              </a:rPr>
              <a:t>Data Preprocessing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00006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3D198C0-86D9-4E7E-B31E-631F13FFB87C}" type="slidenum">
              <a:rPr lang="en-US" sz="1200">
                <a:ea typeface="+mn-ea"/>
              </a:rPr>
              <a:pPr eaLnBrk="1" hangingPunct="1">
                <a:defRPr/>
              </a:pPr>
              <a:t>‹#›</a:t>
            </a:fld>
            <a:endParaRPr lang="en-US" sz="1200">
              <a:ea typeface="+mn-ea"/>
            </a:endParaRPr>
          </a:p>
        </p:txBody>
      </p:sp>
      <p:pic>
        <p:nvPicPr>
          <p:cNvPr id="6151" name="Picture 7" descr="head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6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2692672"/>
            <a:ext cx="7162800" cy="1470025"/>
          </a:xfrm>
        </p:spPr>
        <p:txBody>
          <a:bodyPr/>
          <a:lstStyle/>
          <a:p>
            <a:r>
              <a:rPr lang="en-AU" sz="2400" dirty="0" smtClean="0"/>
              <a:t>Knowledge </a:t>
            </a:r>
            <a:r>
              <a:rPr lang="en-AU" sz="2400" dirty="0"/>
              <a:t>Data Discovery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TOPIC 5 - </a:t>
            </a:r>
            <a:r>
              <a:rPr lang="en-US" dirty="0"/>
              <a:t>Data </a:t>
            </a:r>
            <a:r>
              <a:rPr lang="en-US" dirty="0" smtClean="0"/>
              <a:t>Warehousing and </a:t>
            </a:r>
            <a:r>
              <a:rPr lang="en-US" dirty="0"/>
              <a:t>Online Analytical Processing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84689"/>
            <a:ext cx="7162800" cy="1059287"/>
          </a:xfrm>
        </p:spPr>
        <p:txBody>
          <a:bodyPr/>
          <a:lstStyle/>
          <a:p>
            <a:r>
              <a:rPr lang="en-US" sz="2800" dirty="0" err="1" smtClean="0"/>
              <a:t>Antoni</a:t>
            </a:r>
            <a:r>
              <a:rPr lang="en-US" sz="2800" dirty="0" smtClean="0"/>
              <a:t> </a:t>
            </a:r>
            <a:r>
              <a:rPr lang="en-US" sz="2800" dirty="0" err="1" smtClean="0"/>
              <a:t>Wibowo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06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>
          <a:xfrm>
            <a:off x="931653" y="1972490"/>
            <a:ext cx="7755146" cy="408188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3C8C93"/>
                </a:solidFill>
              </a:rPr>
              <a:t>OLTP (on-line transaction processing)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Major task of traditional relational DBMS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Day-to-day operations: purchasing, inventory, banking, manufacturing, payroll, registration, accounting, etc.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3C8C93"/>
                </a:solidFill>
              </a:rPr>
              <a:t>OLAP (on-line analytical processing)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Major task of data warehouse system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Data analysis and decision making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Distinct features (</a:t>
            </a:r>
            <a:r>
              <a:rPr lang="en-US" sz="1700" dirty="0">
                <a:solidFill>
                  <a:srgbClr val="3C8C93"/>
                </a:solidFill>
              </a:rPr>
              <a:t>OLTP vs. OLAP</a:t>
            </a:r>
            <a:r>
              <a:rPr lang="en-US" sz="1700" dirty="0"/>
              <a:t>):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User and system orientation: customer vs. market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Data contents: current, detailed vs. historical, consolidated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Database design: ER + application vs. star + subject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View: current, local vs. evolutionary, integrated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Access patterns: update vs. read-only but complex queries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DA4-F155-4929-8245-34F2125027C9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2785-2D15-4246-94F3-08C116804DFA}" type="slidenum">
              <a:rPr lang="en-US"/>
              <a:pPr/>
              <a:t>10</a:t>
            </a:fld>
            <a:endParaRPr lang="en-US"/>
          </a:p>
        </p:txBody>
      </p:sp>
      <p:sp>
        <p:nvSpPr>
          <p:cNvPr id="9" name="Rectangle 4098"/>
          <p:cNvSpPr>
            <a:spLocks noGrp="1" noChangeArrowheads="1"/>
          </p:cNvSpPr>
          <p:nvPr>
            <p:ph type="title"/>
          </p:nvPr>
        </p:nvSpPr>
        <p:spPr>
          <a:xfrm>
            <a:off x="3116687" y="980728"/>
            <a:ext cx="5581226" cy="7112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Data Warehouse vs. Heterogeneous DBMS</a:t>
            </a:r>
          </a:p>
        </p:txBody>
      </p:sp>
    </p:spTree>
    <p:extLst>
      <p:ext uri="{BB962C8B-B14F-4D97-AF65-F5344CB8AC3E}">
        <p14:creationId xmlns:p14="http://schemas.microsoft.com/office/powerpoint/2010/main" val="2202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Why Separate Data Warehouse?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1600" dirty="0"/>
              <a:t>High performance for both systems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DBMS— </a:t>
            </a:r>
            <a:r>
              <a:rPr lang="en-US" sz="1600" dirty="0">
                <a:solidFill>
                  <a:srgbClr val="3C8C93"/>
                </a:solidFill>
              </a:rPr>
              <a:t>tuned for OLTP</a:t>
            </a:r>
            <a:r>
              <a:rPr lang="en-US" sz="1600" dirty="0"/>
              <a:t>: access methods, indexing, concurrency control, recovery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Warehouse—</a:t>
            </a:r>
            <a:r>
              <a:rPr lang="en-US" sz="1600" dirty="0">
                <a:solidFill>
                  <a:srgbClr val="3C8C93"/>
                </a:solidFill>
              </a:rPr>
              <a:t>tuned for OLAP</a:t>
            </a:r>
            <a:r>
              <a:rPr lang="en-US" sz="1600" dirty="0"/>
              <a:t>: complex OLAP queries, multidimensional view, consolidation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Different functions and different data:</a:t>
            </a:r>
          </a:p>
          <a:p>
            <a:pPr lvl="1">
              <a:lnSpc>
                <a:spcPct val="110000"/>
              </a:lnSpc>
            </a:pPr>
            <a:r>
              <a:rPr lang="en-US" sz="1600" u="sng" dirty="0" smtClean="0">
                <a:solidFill>
                  <a:schemeClr val="hlink"/>
                </a:solidFill>
              </a:rPr>
              <a:t>historical data</a:t>
            </a:r>
            <a:r>
              <a:rPr lang="en-US" sz="1600" dirty="0"/>
              <a:t>: Decision support requires historical data which operational DBs do not typically maintain</a:t>
            </a:r>
          </a:p>
          <a:p>
            <a:pPr lvl="1">
              <a:lnSpc>
                <a:spcPct val="110000"/>
              </a:lnSpc>
            </a:pPr>
            <a:r>
              <a:rPr lang="en-US" sz="1600" u="sng" dirty="0">
                <a:solidFill>
                  <a:schemeClr val="hlink"/>
                </a:solidFill>
              </a:rPr>
              <a:t>data consolidation</a:t>
            </a:r>
            <a:r>
              <a:rPr lang="en-US" sz="1600" dirty="0"/>
              <a:t>:  DS requires consolidation (aggregation, summarization) of data from heterogeneous sources</a:t>
            </a:r>
          </a:p>
          <a:p>
            <a:pPr lvl="1">
              <a:lnSpc>
                <a:spcPct val="110000"/>
              </a:lnSpc>
            </a:pPr>
            <a:r>
              <a:rPr lang="en-US" sz="1600" u="sng" dirty="0">
                <a:solidFill>
                  <a:schemeClr val="hlink"/>
                </a:solidFill>
              </a:rPr>
              <a:t>data quality</a:t>
            </a:r>
            <a:r>
              <a:rPr lang="en-US" sz="1600" dirty="0"/>
              <a:t>: different sources typically use inconsistent data representations, codes and formats which have to be reconciled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Note: There are more and more systems which perform OLAP analysis directly on relational databases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92DD-873A-4732-9833-511E4B7E978A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59F-75D7-4211-8F67-9096D463EE1A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169" y="762000"/>
            <a:ext cx="6351431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dirty="0"/>
              <a:t>From Tables and Spreadsheets to Data Cubes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sz="1800" dirty="0"/>
              <a:t>A data warehouse is based on a </a:t>
            </a:r>
            <a:r>
              <a:rPr lang="en-US" sz="1800" dirty="0">
                <a:solidFill>
                  <a:schemeClr val="hlink"/>
                </a:solidFill>
              </a:rPr>
              <a:t>multidimensional data model</a:t>
            </a:r>
            <a:r>
              <a:rPr lang="en-US" sz="1800" dirty="0"/>
              <a:t> which views data in the form of a data cube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A data cube, such as </a:t>
            </a:r>
            <a:r>
              <a:rPr lang="en-US" sz="1800" dirty="0">
                <a:solidFill>
                  <a:schemeClr val="folHlink"/>
                </a:solidFill>
              </a:rPr>
              <a:t>sales</a:t>
            </a:r>
            <a:r>
              <a:rPr lang="en-US" sz="1800" dirty="0"/>
              <a:t>, allows data to be modeled and viewed in multiple dimensions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Dimension tables, such as </a:t>
            </a:r>
            <a:r>
              <a:rPr lang="en-US" sz="1800" dirty="0">
                <a:solidFill>
                  <a:schemeClr val="folHlink"/>
                </a:solidFill>
              </a:rPr>
              <a:t>item (</a:t>
            </a:r>
            <a:r>
              <a:rPr lang="en-US" sz="1800" dirty="0" err="1">
                <a:solidFill>
                  <a:schemeClr val="folHlink"/>
                </a:solidFill>
              </a:rPr>
              <a:t>item_name</a:t>
            </a:r>
            <a:r>
              <a:rPr lang="en-US" sz="1800" dirty="0">
                <a:solidFill>
                  <a:schemeClr val="folHlink"/>
                </a:solidFill>
              </a:rPr>
              <a:t>, brand, type), </a:t>
            </a:r>
            <a:r>
              <a:rPr lang="en-US" sz="1800" dirty="0"/>
              <a:t>or</a:t>
            </a:r>
            <a:r>
              <a:rPr lang="en-US" sz="1800" dirty="0">
                <a:solidFill>
                  <a:schemeClr val="folHlink"/>
                </a:solidFill>
              </a:rPr>
              <a:t> time(day, week, month, quarter, year) 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Fact table contains measures (such as </a:t>
            </a:r>
            <a:r>
              <a:rPr lang="en-US" sz="1800" dirty="0" err="1">
                <a:solidFill>
                  <a:schemeClr val="folHlink"/>
                </a:solidFill>
              </a:rPr>
              <a:t>dollars_sold</a:t>
            </a:r>
            <a:r>
              <a:rPr lang="en-US" sz="1800" dirty="0"/>
              <a:t>) and keys to each of the related dimension tables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In data warehousing literature, an n-D base cube is called a </a:t>
            </a:r>
            <a:r>
              <a:rPr lang="en-US" sz="1800" dirty="0">
                <a:solidFill>
                  <a:schemeClr val="hlink"/>
                </a:solidFill>
              </a:rPr>
              <a:t>base cuboid</a:t>
            </a:r>
            <a:r>
              <a:rPr lang="en-US" sz="1800" dirty="0"/>
              <a:t>. The top most 0-D cuboid, which holds the highest-level of summarization, is called the </a:t>
            </a:r>
            <a:r>
              <a:rPr lang="en-US" sz="1800" dirty="0">
                <a:solidFill>
                  <a:schemeClr val="hlink"/>
                </a:solidFill>
              </a:rPr>
              <a:t>apex cuboid</a:t>
            </a:r>
            <a:r>
              <a:rPr lang="en-US" sz="1800" dirty="0"/>
              <a:t>.  The lattice of cuboids forms a </a:t>
            </a:r>
            <a:r>
              <a:rPr lang="en-US" sz="1800" dirty="0">
                <a:solidFill>
                  <a:schemeClr val="hlink"/>
                </a:solidFill>
              </a:rPr>
              <a:t>data cube.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DD3-92C9-4D0C-AB32-AFA62EAC6214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A772-8F0B-47DF-AFE4-6FCCB52A6B78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909" y="787545"/>
            <a:ext cx="5838803" cy="711200"/>
          </a:xfrm>
        </p:spPr>
        <p:txBody>
          <a:bodyPr/>
          <a:lstStyle/>
          <a:p>
            <a:r>
              <a:rPr lang="en-US" dirty="0"/>
              <a:t>Multidimensional Data Model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9" y="2025044"/>
            <a:ext cx="5634634" cy="3432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49" y="2053505"/>
            <a:ext cx="1669714" cy="1963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99" y="5426885"/>
            <a:ext cx="5015012" cy="9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31841" y="908720"/>
            <a:ext cx="5066071" cy="711200"/>
          </a:xfrm>
        </p:spPr>
        <p:txBody>
          <a:bodyPr/>
          <a:lstStyle/>
          <a:p>
            <a:r>
              <a:rPr lang="en-US" dirty="0" smtClean="0"/>
              <a:t>Multidimensional Data Model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87" y="2492896"/>
            <a:ext cx="6476165" cy="2520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1920" y="1988840"/>
            <a:ext cx="113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C8C93"/>
                </a:solidFill>
              </a:rPr>
              <a:t>2D view</a:t>
            </a:r>
            <a:endParaRPr lang="en-US" sz="2000" b="1" dirty="0">
              <a:solidFill>
                <a:srgbClr val="3C8C93"/>
              </a:solidFill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/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1775" y="6381750"/>
            <a:ext cx="3671888" cy="339725"/>
          </a:xfrm>
        </p:spPr>
        <p:txBody>
          <a:bodyPr/>
          <a:lstStyle/>
          <a:p>
            <a:r>
              <a:rPr lang="en-US" dirty="0" smtClean="0"/>
              <a:t>Data Warehousing, Data Generalization, and Online Analytical Processing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473" y="638264"/>
            <a:ext cx="5349406" cy="711200"/>
          </a:xfrm>
        </p:spPr>
        <p:txBody>
          <a:bodyPr/>
          <a:lstStyle/>
          <a:p>
            <a:r>
              <a:rPr lang="en-US" dirty="0"/>
              <a:t>Multidimensional Data Model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3CD4E-E15C-487B-B0DA-4DAED4D9B0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221088"/>
            <a:ext cx="3142007" cy="2564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1955904"/>
            <a:ext cx="6413863" cy="2245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176" y="5045114"/>
            <a:ext cx="113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C8C93"/>
                </a:solidFill>
              </a:rPr>
              <a:t>3</a:t>
            </a:r>
            <a:r>
              <a:rPr lang="en-US" sz="2000" b="1" dirty="0" smtClean="0">
                <a:solidFill>
                  <a:srgbClr val="3C8C93"/>
                </a:solidFill>
              </a:rPr>
              <a:t>D view</a:t>
            </a:r>
            <a:endParaRPr lang="en-US" sz="2000" b="1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Data Model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Warehousing, Data Generalization, and Online Analytical Processing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3CD4E-E15C-487B-B0DA-4DAED4D9B0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08234" y="5445224"/>
            <a:ext cx="113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C8C93"/>
                </a:solidFill>
              </a:rPr>
              <a:t>4D view</a:t>
            </a:r>
            <a:endParaRPr lang="en-US" sz="2000" b="1" dirty="0">
              <a:solidFill>
                <a:srgbClr val="3C8C9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2207739"/>
            <a:ext cx="8748464" cy="30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0728"/>
            <a:ext cx="8229600" cy="711200"/>
          </a:xfrm>
        </p:spPr>
        <p:txBody>
          <a:bodyPr/>
          <a:lstStyle/>
          <a:p>
            <a:r>
              <a:rPr lang="en-US" altLang="zh-CN" dirty="0">
                <a:ea typeface="SimSun" pitchFamily="2" charset="-122"/>
              </a:rPr>
              <a:t>Cube: A Lattice of Cuboids</a:t>
            </a:r>
          </a:p>
        </p:txBody>
      </p:sp>
      <p:sp>
        <p:nvSpPr>
          <p:cNvPr id="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1FB-56B2-49E8-9E80-96B8CA444871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3602C-EE94-4189-ACC9-48C6BEEB0ABE}" type="slidenum">
              <a:rPr lang="en-US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20" y="1915638"/>
            <a:ext cx="6671094" cy="43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102" name="Picture 1094" descr="https://encrypted-tbn2.gstatic.com/images?q=tbn:ANd9GcQXqu6oTdEoANMdCv9hnFp9NPjOjEsb6rPVW-HXzdXC85Tz8V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296144" cy="14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/>
              <a:t>Conceptual Modeling of Data Warehouses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40027"/>
            <a:ext cx="8068614" cy="42100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n-US" sz="1800" dirty="0"/>
              <a:t>Modeling data warehouses: dimensions &amp; measures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</a:pPr>
            <a:r>
              <a:rPr lang="en-US" sz="1800" u="sng" dirty="0">
                <a:solidFill>
                  <a:schemeClr val="hlink"/>
                </a:solidFill>
              </a:rPr>
              <a:t>Star schema</a:t>
            </a:r>
            <a:r>
              <a:rPr lang="en-US" sz="1800" dirty="0"/>
              <a:t>: A fact table in the middle connected to a set of dimension tables </a:t>
            </a:r>
            <a:r>
              <a:rPr lang="en-US" sz="1800" dirty="0" smtClean="0"/>
              <a:t>*)</a:t>
            </a:r>
            <a:endParaRPr lang="en-US" sz="1800" dirty="0"/>
          </a:p>
          <a:p>
            <a:pPr lvl="1">
              <a:lnSpc>
                <a:spcPct val="130000"/>
              </a:lnSpc>
              <a:spcBef>
                <a:spcPct val="10000"/>
              </a:spcBef>
            </a:pPr>
            <a:r>
              <a:rPr lang="en-US" sz="1800" u="sng" dirty="0">
                <a:solidFill>
                  <a:schemeClr val="hlink"/>
                </a:solidFill>
              </a:rPr>
              <a:t>Snowflake schema</a:t>
            </a:r>
            <a:r>
              <a:rPr lang="en-US" sz="1800" dirty="0"/>
              <a:t>:  A refinement of star schema where some dimensional hierarchy is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normalized</a:t>
            </a:r>
            <a:r>
              <a:rPr lang="en-US" sz="1800" dirty="0"/>
              <a:t> into a set of smaller dimension tables, forming a shape similar to snowflake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</a:pPr>
            <a:r>
              <a:rPr lang="en-US" sz="1800" u="sng" dirty="0">
                <a:solidFill>
                  <a:schemeClr val="hlink"/>
                </a:solidFill>
              </a:rPr>
              <a:t>Fact constellations</a:t>
            </a:r>
            <a:r>
              <a:rPr lang="en-US" sz="1800" dirty="0"/>
              <a:t>:  Multiple fact tables share dimension tables, viewed as a collection of stars, therefore called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galaxy schema</a:t>
            </a:r>
            <a:r>
              <a:rPr lang="en-US" sz="1800" dirty="0"/>
              <a:t> or fact constellation</a:t>
            </a:r>
            <a:r>
              <a:rPr lang="en-US" sz="16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CBEA-7AE0-4394-A639-93759C499652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F2A6-B5A5-4E35-8295-CC4E9F903FC3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2736" y="813303"/>
            <a:ext cx="8229600" cy="711200"/>
          </a:xfrm>
        </p:spPr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Star </a:t>
            </a:r>
            <a:r>
              <a:rPr lang="en-US" dirty="0"/>
              <a:t>Schema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4004-A67E-46F1-BE11-9BA9554E4276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D8CC-D20F-4254-9028-DABD4AD98DC7}" type="slidenum">
              <a:rPr lang="en-US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16" y="2007948"/>
            <a:ext cx="5928715" cy="42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20" y="581874"/>
            <a:ext cx="7772400" cy="1362075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Course outline</a:t>
            </a:r>
            <a:br>
              <a:rPr lang="en-US" dirty="0">
                <a:latin typeface="Tahoma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13220" y="175170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a data warehouse?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multi-dimensional data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Data warehouse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From data warehousing to data mining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0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21228" y="765402"/>
            <a:ext cx="6521383" cy="711200"/>
          </a:xfrm>
        </p:spPr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Snowflake </a:t>
            </a:r>
            <a:r>
              <a:rPr lang="en-US" dirty="0"/>
              <a:t>Schema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8FC-0F1E-428E-8037-DBF492EEF04D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7823-C83E-4C6C-96A0-097D0C0645E8}" type="slidenum">
              <a:rPr lang="en-US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1984856"/>
            <a:ext cx="6829601" cy="432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695829"/>
            <a:ext cx="5638800" cy="1143000"/>
          </a:xfrm>
        </p:spPr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Fact </a:t>
            </a:r>
            <a:r>
              <a:rPr lang="en-US" dirty="0"/>
              <a:t>Constellation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40FE-9DF3-482D-85DB-FD4B159AB872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9C8-AB2A-4EA8-8B7C-0E2FAA1B9B8D}" type="slidenum">
              <a:rPr lang="en-US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000137"/>
            <a:ext cx="7166560" cy="43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1360" y="526868"/>
            <a:ext cx="5638800" cy="1143000"/>
          </a:xfrm>
        </p:spPr>
        <p:txBody>
          <a:bodyPr/>
          <a:lstStyle/>
          <a:p>
            <a:r>
              <a:rPr lang="en-US" dirty="0"/>
              <a:t>Measures of Data Cube: Three Categories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1800" u="sng" dirty="0">
                <a:solidFill>
                  <a:schemeClr val="hlink"/>
                </a:solidFill>
              </a:rPr>
              <a:t>Distributive</a:t>
            </a:r>
            <a:r>
              <a:rPr lang="en-US" sz="1800" dirty="0"/>
              <a:t>: if the result derived by applying the function to </a:t>
            </a:r>
            <a:r>
              <a:rPr lang="en-US" sz="1800" i="1" dirty="0"/>
              <a:t>n </a:t>
            </a:r>
            <a:r>
              <a:rPr lang="en-US" sz="1800" dirty="0"/>
              <a:t>aggregate values is the same as that derived by applying the function on all the data without partitioning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E.g., count(), sum(), min(), max()</a:t>
            </a:r>
          </a:p>
          <a:p>
            <a:pPr>
              <a:lnSpc>
                <a:spcPct val="110000"/>
              </a:lnSpc>
            </a:pPr>
            <a:r>
              <a:rPr lang="en-US" sz="1800" u="sng" dirty="0">
                <a:solidFill>
                  <a:schemeClr val="hlink"/>
                </a:solidFill>
              </a:rPr>
              <a:t>Algebraic</a:t>
            </a:r>
            <a:r>
              <a:rPr lang="en-US" sz="1800" dirty="0">
                <a:solidFill>
                  <a:srgbClr val="121328"/>
                </a:solidFill>
              </a:rPr>
              <a:t>: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/>
              <a:t>if it can be computed by an algebraic function with </a:t>
            </a:r>
            <a:r>
              <a:rPr lang="en-US" sz="1800" i="1" dirty="0"/>
              <a:t>M</a:t>
            </a:r>
            <a:r>
              <a:rPr lang="en-US" sz="1800" dirty="0"/>
              <a:t> arguments (where</a:t>
            </a:r>
            <a:r>
              <a:rPr lang="en-US" sz="1800" i="1" dirty="0"/>
              <a:t> M</a:t>
            </a:r>
            <a:r>
              <a:rPr lang="en-US" sz="1800" dirty="0"/>
              <a:t> is a bounded integer), each of which is obtained by applying a distributive aggregate function</a:t>
            </a:r>
            <a:endParaRPr lang="en-US" sz="1800" dirty="0">
              <a:solidFill>
                <a:srgbClr val="121328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sz="1600" dirty="0">
                <a:solidFill>
                  <a:srgbClr val="121328"/>
                </a:solidFill>
              </a:rPr>
              <a:t>E.g.,</a:t>
            </a:r>
            <a:r>
              <a:rPr lang="en-US" sz="1600" dirty="0">
                <a:solidFill>
                  <a:schemeClr val="hlink"/>
                </a:solidFill>
              </a:rPr>
              <a:t>  </a:t>
            </a:r>
            <a:r>
              <a:rPr lang="en-US" sz="1600" dirty="0" err="1">
                <a:solidFill>
                  <a:srgbClr val="121328"/>
                </a:solidFill>
              </a:rPr>
              <a:t>avg</a:t>
            </a:r>
            <a:r>
              <a:rPr lang="en-US" sz="1600" dirty="0">
                <a:solidFill>
                  <a:srgbClr val="121328"/>
                </a:solidFill>
              </a:rPr>
              <a:t>(), </a:t>
            </a:r>
            <a:r>
              <a:rPr lang="en-US" sz="1600" dirty="0" err="1">
                <a:solidFill>
                  <a:srgbClr val="121328"/>
                </a:solidFill>
              </a:rPr>
              <a:t>min_N</a:t>
            </a:r>
            <a:r>
              <a:rPr lang="en-US" sz="1600" dirty="0">
                <a:solidFill>
                  <a:srgbClr val="121328"/>
                </a:solidFill>
              </a:rPr>
              <a:t>(), </a:t>
            </a:r>
            <a:r>
              <a:rPr lang="en-US" sz="1600" dirty="0" err="1">
                <a:solidFill>
                  <a:srgbClr val="121328"/>
                </a:solidFill>
              </a:rPr>
              <a:t>standard_deviation</a:t>
            </a:r>
            <a:r>
              <a:rPr lang="en-US" sz="1600" dirty="0">
                <a:solidFill>
                  <a:srgbClr val="121328"/>
                </a:solidFill>
              </a:rPr>
              <a:t>()</a:t>
            </a:r>
          </a:p>
          <a:p>
            <a:pPr>
              <a:lnSpc>
                <a:spcPct val="110000"/>
              </a:lnSpc>
            </a:pPr>
            <a:r>
              <a:rPr lang="en-US" sz="1800" u="sng" dirty="0">
                <a:solidFill>
                  <a:schemeClr val="hlink"/>
                </a:solidFill>
              </a:rPr>
              <a:t>Holistic</a:t>
            </a:r>
            <a:r>
              <a:rPr lang="en-US" sz="1800" dirty="0">
                <a:solidFill>
                  <a:schemeClr val="hlink"/>
                </a:solidFill>
              </a:rPr>
              <a:t>: </a:t>
            </a:r>
            <a:r>
              <a:rPr lang="en-US" sz="1800" dirty="0"/>
              <a:t>if there is no constant bound on the storage size needed to describe a </a:t>
            </a:r>
            <a:r>
              <a:rPr lang="en-US" sz="1800" dirty="0" err="1"/>
              <a:t>subaggregate</a:t>
            </a:r>
            <a:r>
              <a:rPr lang="en-US" sz="1800" dirty="0"/>
              <a:t>.</a:t>
            </a:r>
            <a:r>
              <a:rPr lang="en-US" sz="1800" dirty="0">
                <a:solidFill>
                  <a:schemeClr val="hlink"/>
                </a:solidFill>
              </a:rPr>
              <a:t>  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E.g., median(), mode(), rank()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0E8-27FB-4822-8AB4-8F1AB57BEA73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405E-2908-43BC-BC7E-485283E342EB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Concept Hierarchy: Dimension (location</a:t>
            </a:r>
            <a:r>
              <a:rPr lang="en-US" sz="2800" dirty="0"/>
              <a:t>)</a:t>
            </a:r>
          </a:p>
        </p:txBody>
      </p:sp>
      <p:sp>
        <p:nvSpPr>
          <p:cNvPr id="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18DD-4B77-4254-9C8B-8347B14D0245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4E39-2B38-4EC9-8AED-70AD1240DB58}" type="slidenum">
              <a:rPr lang="en-US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63" y="2060848"/>
            <a:ext cx="7984124" cy="39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9144000" cy="3384000"/>
          </a:xfrm>
          <a:prstGeom prst="rect">
            <a:avLst/>
          </a:prstGeom>
        </p:spPr>
      </p:pic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3211" y="762000"/>
            <a:ext cx="4548388" cy="1143000"/>
          </a:xfrm>
        </p:spPr>
        <p:txBody>
          <a:bodyPr/>
          <a:lstStyle/>
          <a:p>
            <a:r>
              <a:rPr lang="en-US" dirty="0"/>
              <a:t>View of Warehouses </a:t>
            </a:r>
            <a:r>
              <a:rPr lang="en-US" dirty="0" smtClean="0"/>
              <a:t>&amp; Hierarchies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C2B9-CF77-431F-8BF4-84ED45CDB08C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2DC7-9BEA-405A-BA10-5A2B4CA83B91}" type="slidenum">
              <a:rPr lang="en-US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823" y="2443935"/>
            <a:ext cx="1946180" cy="3001289"/>
          </a:xfrm>
          <a:prstGeom prst="rect">
            <a:avLst/>
          </a:prstGeom>
          <a:solidFill>
            <a:srgbClr val="008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Warehousing, Data Generalization, and Online Analytical Processing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3CD4E-E15C-487B-B0DA-4DAED4D9B04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3129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30954" y="2005553"/>
            <a:ext cx="7604690" cy="720080"/>
          </a:xfrm>
          <a:prstGeom prst="rect">
            <a:avLst/>
          </a:prstGeom>
          <a:solidFill>
            <a:srgbClr val="008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3211" y="762000"/>
            <a:ext cx="4548388" cy="1143000"/>
          </a:xfrm>
        </p:spPr>
        <p:txBody>
          <a:bodyPr/>
          <a:lstStyle/>
          <a:p>
            <a:r>
              <a:rPr lang="en-US" dirty="0"/>
              <a:t>View of Warehouses </a:t>
            </a:r>
            <a:r>
              <a:rPr lang="en-US" dirty="0" smtClean="0"/>
              <a:t>&amp; Hierarchies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600"/>
            <a:ext cx="8229600" cy="711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dirty="0"/>
              <a:t>A Sample Data Cube</a:t>
            </a:r>
            <a:endParaRPr lang="en-US" sz="2800" dirty="0"/>
          </a:p>
        </p:txBody>
      </p:sp>
      <p:sp>
        <p:nvSpPr>
          <p:cNvPr id="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82F2-EA74-45A2-A1C6-6F095CDDE8CC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E186-3CCD-4492-96EB-0376B165DBBD}" type="slidenum">
              <a:rPr lang="en-US"/>
              <a:pPr/>
              <a:t>26</a:t>
            </a:fld>
            <a:endParaRPr lang="en-US"/>
          </a:p>
        </p:txBody>
      </p:sp>
      <p:sp>
        <p:nvSpPr>
          <p:cNvPr id="883715" name="Rectangle 3"/>
          <p:cNvSpPr>
            <a:spLocks noChangeArrowheads="1"/>
          </p:cNvSpPr>
          <p:nvPr/>
        </p:nvSpPr>
        <p:spPr bwMode="auto">
          <a:xfrm>
            <a:off x="704850" y="6191250"/>
            <a:ext cx="8001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buFont typeface="Monotype Sorts" pitchFamily="2" charset="2"/>
              <a:buNone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83716" name="AutoShape 4"/>
          <p:cNvSpPr>
            <a:spLocks noChangeArrowheads="1"/>
          </p:cNvSpPr>
          <p:nvPr/>
        </p:nvSpPr>
        <p:spPr bwMode="auto">
          <a:xfrm>
            <a:off x="6378575" y="1578122"/>
            <a:ext cx="2403475" cy="65749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 b="1" dirty="0">
                <a:latin typeface="Times New Roman" pitchFamily="18" charset="0"/>
              </a:rPr>
              <a:t>Total annual sales</a:t>
            </a:r>
          </a:p>
          <a:p>
            <a:pPr algn="ctr" eaLnBrk="0" hangingPunct="0"/>
            <a:r>
              <a:rPr lang="en-US" sz="2000" b="1" dirty="0">
                <a:latin typeface="Times New Roman" pitchFamily="18" charset="0"/>
              </a:rPr>
              <a:t>of  TV in U.S.A.</a:t>
            </a:r>
            <a:endParaRPr lang="en-US" sz="2400" b="1" dirty="0">
              <a:latin typeface="Times New Roman" pitchFamily="18" charset="0"/>
            </a:endParaRPr>
          </a:p>
        </p:txBody>
      </p:sp>
      <p:grpSp>
        <p:nvGrpSpPr>
          <p:cNvPr id="883717" name="Group 5"/>
          <p:cNvGrpSpPr>
            <a:grpSpLocks/>
          </p:cNvGrpSpPr>
          <p:nvPr/>
        </p:nvGrpSpPr>
        <p:grpSpPr bwMode="auto">
          <a:xfrm>
            <a:off x="762000" y="1576535"/>
            <a:ext cx="7265988" cy="4876801"/>
            <a:chOff x="444" y="935"/>
            <a:chExt cx="4577" cy="3072"/>
          </a:xfrm>
        </p:grpSpPr>
        <p:sp>
          <p:nvSpPr>
            <p:cNvPr id="883718" name="Rectangle 6"/>
            <p:cNvSpPr>
              <a:spLocks noChangeArrowheads="1"/>
            </p:cNvSpPr>
            <p:nvPr/>
          </p:nvSpPr>
          <p:spPr bwMode="auto">
            <a:xfrm>
              <a:off x="2412" y="935"/>
              <a:ext cx="49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dirty="0">
                  <a:latin typeface="Times New Roman" pitchFamily="18" charset="0"/>
                </a:rPr>
                <a:t>Date</a:t>
              </a:r>
            </a:p>
          </p:txBody>
        </p:sp>
        <p:sp>
          <p:nvSpPr>
            <p:cNvPr id="883719" name="Rectangle 7"/>
            <p:cNvSpPr>
              <a:spLocks noChangeArrowheads="1"/>
            </p:cNvSpPr>
            <p:nvPr/>
          </p:nvSpPr>
          <p:spPr bwMode="auto">
            <a:xfrm rot="-2984941">
              <a:off x="276" y="1342"/>
              <a:ext cx="77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Product</a:t>
              </a:r>
            </a:p>
          </p:txBody>
        </p:sp>
        <p:sp>
          <p:nvSpPr>
            <p:cNvPr id="883720" name="Rectangle 8"/>
            <p:cNvSpPr>
              <a:spLocks noChangeArrowheads="1"/>
            </p:cNvSpPr>
            <p:nvPr/>
          </p:nvSpPr>
          <p:spPr bwMode="auto">
            <a:xfrm rot="16200000">
              <a:off x="4474" y="2088"/>
              <a:ext cx="80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 dirty="0">
                  <a:latin typeface="Times New Roman" pitchFamily="18" charset="0"/>
                </a:rPr>
                <a:t>Country</a:t>
              </a:r>
            </a:p>
          </p:txBody>
        </p:sp>
        <p:grpSp>
          <p:nvGrpSpPr>
            <p:cNvPr id="883721" name="Group 9"/>
            <p:cNvGrpSpPr>
              <a:grpSpLocks/>
            </p:cNvGrpSpPr>
            <p:nvPr/>
          </p:nvGrpSpPr>
          <p:grpSpPr bwMode="auto">
            <a:xfrm>
              <a:off x="3604" y="3717"/>
              <a:ext cx="1330" cy="290"/>
              <a:chOff x="3508" y="3022"/>
              <a:chExt cx="1330" cy="290"/>
            </a:xfrm>
          </p:grpSpPr>
          <p:sp>
            <p:nvSpPr>
              <p:cNvPr id="883722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54" y="3022"/>
                <a:ext cx="984" cy="29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/>
                  </a:rPr>
                  <a:t>All, All, All</a:t>
                </a:r>
              </a:p>
            </p:txBody>
          </p:sp>
          <p:sp>
            <p:nvSpPr>
              <p:cNvPr id="883723" name="AutoShape 11"/>
              <p:cNvSpPr>
                <a:spLocks noChangeArrowheads="1"/>
              </p:cNvSpPr>
              <p:nvPr/>
            </p:nvSpPr>
            <p:spPr bwMode="auto">
              <a:xfrm flipH="1">
                <a:off x="3508" y="3060"/>
                <a:ext cx="209" cy="187"/>
              </a:xfrm>
              <a:prstGeom prst="rightArrow">
                <a:avLst>
                  <a:gd name="adj1" fmla="val 50000"/>
                  <a:gd name="adj2" fmla="val 55888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3724" name="AutoShape 12"/>
            <p:cNvSpPr>
              <a:spLocks noChangeArrowheads="1"/>
            </p:cNvSpPr>
            <p:nvPr/>
          </p:nvSpPr>
          <p:spPr bwMode="auto">
            <a:xfrm>
              <a:off x="3473" y="2787"/>
              <a:ext cx="640" cy="563"/>
            </a:xfrm>
            <a:prstGeom prst="cube">
              <a:avLst>
                <a:gd name="adj" fmla="val 24995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25" name="AutoShape 13"/>
            <p:cNvSpPr>
              <a:spLocks noChangeArrowheads="1"/>
            </p:cNvSpPr>
            <p:nvPr/>
          </p:nvSpPr>
          <p:spPr bwMode="auto">
            <a:xfrm>
              <a:off x="3473" y="2328"/>
              <a:ext cx="640" cy="564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26" name="AutoShape 14"/>
            <p:cNvSpPr>
              <a:spLocks noChangeArrowheads="1"/>
            </p:cNvSpPr>
            <p:nvPr/>
          </p:nvSpPr>
          <p:spPr bwMode="auto">
            <a:xfrm>
              <a:off x="3473" y="1870"/>
              <a:ext cx="640" cy="563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27" name="AutoShape 15"/>
            <p:cNvSpPr>
              <a:spLocks noChangeArrowheads="1"/>
            </p:cNvSpPr>
            <p:nvPr/>
          </p:nvSpPr>
          <p:spPr bwMode="auto">
            <a:xfrm>
              <a:off x="3296" y="2958"/>
              <a:ext cx="640" cy="564"/>
            </a:xfrm>
            <a:prstGeom prst="cube">
              <a:avLst>
                <a:gd name="adj" fmla="val 24995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28" name="AutoShape 16"/>
            <p:cNvSpPr>
              <a:spLocks noChangeArrowheads="1"/>
            </p:cNvSpPr>
            <p:nvPr/>
          </p:nvSpPr>
          <p:spPr bwMode="auto">
            <a:xfrm>
              <a:off x="3296" y="2500"/>
              <a:ext cx="640" cy="563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29" name="AutoShape 17"/>
            <p:cNvSpPr>
              <a:spLocks noChangeArrowheads="1"/>
            </p:cNvSpPr>
            <p:nvPr/>
          </p:nvSpPr>
          <p:spPr bwMode="auto">
            <a:xfrm>
              <a:off x="3296" y="2043"/>
              <a:ext cx="640" cy="562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30" name="AutoShape 18"/>
            <p:cNvSpPr>
              <a:spLocks noChangeArrowheads="1"/>
            </p:cNvSpPr>
            <p:nvPr/>
          </p:nvSpPr>
          <p:spPr bwMode="auto">
            <a:xfrm>
              <a:off x="3118" y="3130"/>
              <a:ext cx="641" cy="563"/>
            </a:xfrm>
            <a:prstGeom prst="cube">
              <a:avLst>
                <a:gd name="adj" fmla="val 24995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31" name="AutoShape 19"/>
            <p:cNvSpPr>
              <a:spLocks noChangeArrowheads="1"/>
            </p:cNvSpPr>
            <p:nvPr/>
          </p:nvSpPr>
          <p:spPr bwMode="auto">
            <a:xfrm>
              <a:off x="3118" y="2673"/>
              <a:ext cx="641" cy="562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32" name="AutoShape 20"/>
            <p:cNvSpPr>
              <a:spLocks noChangeArrowheads="1"/>
            </p:cNvSpPr>
            <p:nvPr/>
          </p:nvSpPr>
          <p:spPr bwMode="auto">
            <a:xfrm>
              <a:off x="3118" y="2214"/>
              <a:ext cx="641" cy="564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33" name="Rectangle 21"/>
            <p:cNvSpPr>
              <a:spLocks noChangeArrowheads="1"/>
            </p:cNvSpPr>
            <p:nvPr/>
          </p:nvSpPr>
          <p:spPr bwMode="auto">
            <a:xfrm>
              <a:off x="444" y="1866"/>
              <a:ext cx="41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i="1">
                  <a:latin typeface="Arial" charset="0"/>
                </a:rPr>
                <a:t>sum</a:t>
              </a:r>
              <a:endParaRPr lang="en-US" sz="1600" i="1">
                <a:latin typeface="Arial" charset="0"/>
              </a:endParaRPr>
            </a:p>
          </p:txBody>
        </p:sp>
        <p:sp>
          <p:nvSpPr>
            <p:cNvPr id="883734" name="Rectangle 22"/>
            <p:cNvSpPr>
              <a:spLocks noChangeArrowheads="1"/>
            </p:cNvSpPr>
            <p:nvPr/>
          </p:nvSpPr>
          <p:spPr bwMode="auto">
            <a:xfrm>
              <a:off x="3616" y="1185"/>
              <a:ext cx="41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i="1">
                  <a:latin typeface="Arial" charset="0"/>
                </a:rPr>
                <a:t>sum</a:t>
              </a:r>
              <a:endParaRPr lang="en-US" sz="1600" i="1">
                <a:latin typeface="Arial" charset="0"/>
              </a:endParaRPr>
            </a:p>
          </p:txBody>
        </p:sp>
        <p:sp>
          <p:nvSpPr>
            <p:cNvPr id="883735" name="AutoShape 23"/>
            <p:cNvSpPr>
              <a:spLocks noChangeArrowheads="1"/>
            </p:cNvSpPr>
            <p:nvPr/>
          </p:nvSpPr>
          <p:spPr bwMode="auto">
            <a:xfrm>
              <a:off x="1346" y="1428"/>
              <a:ext cx="641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36" name="AutoShape 24"/>
            <p:cNvSpPr>
              <a:spLocks noChangeArrowheads="1"/>
            </p:cNvSpPr>
            <p:nvPr/>
          </p:nvSpPr>
          <p:spPr bwMode="auto">
            <a:xfrm>
              <a:off x="1170" y="1599"/>
              <a:ext cx="639" cy="56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37" name="AutoShape 25"/>
            <p:cNvSpPr>
              <a:spLocks noChangeArrowheads="1"/>
            </p:cNvSpPr>
            <p:nvPr/>
          </p:nvSpPr>
          <p:spPr bwMode="auto">
            <a:xfrm>
              <a:off x="992" y="1771"/>
              <a:ext cx="640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38" name="AutoShape 26"/>
            <p:cNvSpPr>
              <a:spLocks noChangeArrowheads="1"/>
            </p:cNvSpPr>
            <p:nvPr/>
          </p:nvSpPr>
          <p:spPr bwMode="auto">
            <a:xfrm>
              <a:off x="1879" y="1428"/>
              <a:ext cx="639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39" name="AutoShape 27"/>
            <p:cNvSpPr>
              <a:spLocks noChangeArrowheads="1"/>
            </p:cNvSpPr>
            <p:nvPr/>
          </p:nvSpPr>
          <p:spPr bwMode="auto">
            <a:xfrm>
              <a:off x="1701" y="1599"/>
              <a:ext cx="641" cy="56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0" name="AutoShape 28"/>
            <p:cNvSpPr>
              <a:spLocks noChangeArrowheads="1"/>
            </p:cNvSpPr>
            <p:nvPr/>
          </p:nvSpPr>
          <p:spPr bwMode="auto">
            <a:xfrm>
              <a:off x="1524" y="1771"/>
              <a:ext cx="641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1" name="AutoShape 29"/>
            <p:cNvSpPr>
              <a:spLocks noChangeArrowheads="1"/>
            </p:cNvSpPr>
            <p:nvPr/>
          </p:nvSpPr>
          <p:spPr bwMode="auto">
            <a:xfrm>
              <a:off x="2410" y="1428"/>
              <a:ext cx="641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2" name="AutoShape 30"/>
            <p:cNvSpPr>
              <a:spLocks noChangeArrowheads="1"/>
            </p:cNvSpPr>
            <p:nvPr/>
          </p:nvSpPr>
          <p:spPr bwMode="auto">
            <a:xfrm>
              <a:off x="2233" y="1599"/>
              <a:ext cx="641" cy="56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3" name="AutoShape 31"/>
            <p:cNvSpPr>
              <a:spLocks noChangeArrowheads="1"/>
            </p:cNvSpPr>
            <p:nvPr/>
          </p:nvSpPr>
          <p:spPr bwMode="auto">
            <a:xfrm>
              <a:off x="2055" y="1771"/>
              <a:ext cx="641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4" name="AutoShape 32"/>
            <p:cNvSpPr>
              <a:spLocks noChangeArrowheads="1"/>
            </p:cNvSpPr>
            <p:nvPr/>
          </p:nvSpPr>
          <p:spPr bwMode="auto">
            <a:xfrm>
              <a:off x="2942" y="1428"/>
              <a:ext cx="641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5" name="AutoShape 33"/>
            <p:cNvSpPr>
              <a:spLocks noChangeArrowheads="1"/>
            </p:cNvSpPr>
            <p:nvPr/>
          </p:nvSpPr>
          <p:spPr bwMode="auto">
            <a:xfrm>
              <a:off x="2766" y="1599"/>
              <a:ext cx="639" cy="564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6" name="AutoShape 34"/>
            <p:cNvSpPr>
              <a:spLocks noChangeArrowheads="1"/>
            </p:cNvSpPr>
            <p:nvPr/>
          </p:nvSpPr>
          <p:spPr bwMode="auto">
            <a:xfrm>
              <a:off x="2588" y="1771"/>
              <a:ext cx="639" cy="563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7" name="AutoShape 35"/>
            <p:cNvSpPr>
              <a:spLocks noChangeArrowheads="1"/>
            </p:cNvSpPr>
            <p:nvPr/>
          </p:nvSpPr>
          <p:spPr bwMode="auto">
            <a:xfrm>
              <a:off x="3475" y="1428"/>
              <a:ext cx="639" cy="563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8" name="AutoShape 36"/>
            <p:cNvSpPr>
              <a:spLocks noChangeArrowheads="1"/>
            </p:cNvSpPr>
            <p:nvPr/>
          </p:nvSpPr>
          <p:spPr bwMode="auto">
            <a:xfrm>
              <a:off x="3297" y="1599"/>
              <a:ext cx="639" cy="564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9" name="AutoShape 37"/>
            <p:cNvSpPr>
              <a:spLocks noChangeArrowheads="1"/>
            </p:cNvSpPr>
            <p:nvPr/>
          </p:nvSpPr>
          <p:spPr bwMode="auto">
            <a:xfrm>
              <a:off x="3119" y="1771"/>
              <a:ext cx="641" cy="563"/>
            </a:xfrm>
            <a:prstGeom prst="cube">
              <a:avLst>
                <a:gd name="adj" fmla="val 2499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3750" name="Group 38"/>
            <p:cNvGrpSpPr>
              <a:grpSpLocks/>
            </p:cNvGrpSpPr>
            <p:nvPr/>
          </p:nvGrpSpPr>
          <p:grpSpPr bwMode="auto">
            <a:xfrm>
              <a:off x="823" y="1926"/>
              <a:ext cx="2768" cy="1937"/>
              <a:chOff x="1388" y="1937"/>
              <a:chExt cx="2026" cy="1310"/>
            </a:xfrm>
          </p:grpSpPr>
          <p:sp>
            <p:nvSpPr>
              <p:cNvPr id="883751" name="AutoShape 39"/>
              <p:cNvSpPr>
                <a:spLocks noChangeArrowheads="1"/>
              </p:cNvSpPr>
              <p:nvPr/>
            </p:nvSpPr>
            <p:spPr bwMode="auto">
              <a:xfrm>
                <a:off x="1388" y="2867"/>
                <a:ext cx="469" cy="380"/>
              </a:xfrm>
              <a:prstGeom prst="cube">
                <a:avLst>
                  <a:gd name="adj" fmla="val 24995"/>
                </a:avLst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52" name="AutoShape 40"/>
              <p:cNvSpPr>
                <a:spLocks noChangeArrowheads="1"/>
              </p:cNvSpPr>
              <p:nvPr/>
            </p:nvSpPr>
            <p:spPr bwMode="auto">
              <a:xfrm>
                <a:off x="1778" y="2867"/>
                <a:ext cx="468" cy="380"/>
              </a:xfrm>
              <a:prstGeom prst="cube">
                <a:avLst>
                  <a:gd name="adj" fmla="val 24995"/>
                </a:avLst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53" name="AutoShape 41"/>
              <p:cNvSpPr>
                <a:spLocks noChangeArrowheads="1"/>
              </p:cNvSpPr>
              <p:nvPr/>
            </p:nvSpPr>
            <p:spPr bwMode="auto">
              <a:xfrm>
                <a:off x="1388" y="2557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54" name="AutoShape 42"/>
              <p:cNvSpPr>
                <a:spLocks noChangeArrowheads="1"/>
              </p:cNvSpPr>
              <p:nvPr/>
            </p:nvSpPr>
            <p:spPr bwMode="auto">
              <a:xfrm>
                <a:off x="1389" y="2258"/>
                <a:ext cx="469" cy="380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55" name="AutoShape 43"/>
              <p:cNvSpPr>
                <a:spLocks noChangeArrowheads="1"/>
              </p:cNvSpPr>
              <p:nvPr/>
            </p:nvSpPr>
            <p:spPr bwMode="auto">
              <a:xfrm>
                <a:off x="1778" y="2557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56" name="AutoShape 44"/>
              <p:cNvSpPr>
                <a:spLocks noChangeArrowheads="1"/>
              </p:cNvSpPr>
              <p:nvPr/>
            </p:nvSpPr>
            <p:spPr bwMode="auto">
              <a:xfrm>
                <a:off x="1778" y="2247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57" name="AutoShape 45"/>
              <p:cNvSpPr>
                <a:spLocks noChangeArrowheads="1"/>
              </p:cNvSpPr>
              <p:nvPr/>
            </p:nvSpPr>
            <p:spPr bwMode="auto">
              <a:xfrm>
                <a:off x="2167" y="2867"/>
                <a:ext cx="469" cy="380"/>
              </a:xfrm>
              <a:prstGeom prst="cube">
                <a:avLst>
                  <a:gd name="adj" fmla="val 24995"/>
                </a:avLst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58" name="AutoShape 46"/>
              <p:cNvSpPr>
                <a:spLocks noChangeArrowheads="1"/>
              </p:cNvSpPr>
              <p:nvPr/>
            </p:nvSpPr>
            <p:spPr bwMode="auto">
              <a:xfrm>
                <a:off x="2167" y="2557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59" name="AutoShape 47"/>
              <p:cNvSpPr>
                <a:spLocks noChangeArrowheads="1"/>
              </p:cNvSpPr>
              <p:nvPr/>
            </p:nvSpPr>
            <p:spPr bwMode="auto">
              <a:xfrm>
                <a:off x="2167" y="2247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60" name="AutoShape 48"/>
              <p:cNvSpPr>
                <a:spLocks noChangeArrowheads="1"/>
              </p:cNvSpPr>
              <p:nvPr/>
            </p:nvSpPr>
            <p:spPr bwMode="auto">
              <a:xfrm>
                <a:off x="2556" y="2867"/>
                <a:ext cx="469" cy="380"/>
              </a:xfrm>
              <a:prstGeom prst="cube">
                <a:avLst>
                  <a:gd name="adj" fmla="val 24995"/>
                </a:avLst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61" name="AutoShape 49"/>
              <p:cNvSpPr>
                <a:spLocks noChangeArrowheads="1"/>
              </p:cNvSpPr>
              <p:nvPr/>
            </p:nvSpPr>
            <p:spPr bwMode="auto">
              <a:xfrm>
                <a:off x="2556" y="2557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62" name="AutoShape 50"/>
              <p:cNvSpPr>
                <a:spLocks noChangeArrowheads="1"/>
              </p:cNvSpPr>
              <p:nvPr/>
            </p:nvSpPr>
            <p:spPr bwMode="auto">
              <a:xfrm>
                <a:off x="2556" y="2247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63" name="AutoShape 51"/>
              <p:cNvSpPr>
                <a:spLocks noChangeArrowheads="1"/>
              </p:cNvSpPr>
              <p:nvPr/>
            </p:nvSpPr>
            <p:spPr bwMode="auto">
              <a:xfrm>
                <a:off x="2946" y="2867"/>
                <a:ext cx="468" cy="380"/>
              </a:xfrm>
              <a:prstGeom prst="cube">
                <a:avLst>
                  <a:gd name="adj" fmla="val 24995"/>
                </a:avLst>
              </a:prstGeom>
              <a:solidFill>
                <a:srgbClr val="0033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64" name="AutoShape 52"/>
              <p:cNvSpPr>
                <a:spLocks noChangeArrowheads="1"/>
              </p:cNvSpPr>
              <p:nvPr/>
            </p:nvSpPr>
            <p:spPr bwMode="auto">
              <a:xfrm>
                <a:off x="2946" y="2557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65" name="AutoShape 53"/>
              <p:cNvSpPr>
                <a:spLocks noChangeArrowheads="1"/>
              </p:cNvSpPr>
              <p:nvPr/>
            </p:nvSpPr>
            <p:spPr bwMode="auto">
              <a:xfrm>
                <a:off x="2946" y="2247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66" name="AutoShape 54"/>
              <p:cNvSpPr>
                <a:spLocks noChangeArrowheads="1"/>
              </p:cNvSpPr>
              <p:nvPr/>
            </p:nvSpPr>
            <p:spPr bwMode="auto">
              <a:xfrm>
                <a:off x="1389" y="1948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67" name="AutoShape 55"/>
              <p:cNvSpPr>
                <a:spLocks noChangeArrowheads="1"/>
              </p:cNvSpPr>
              <p:nvPr/>
            </p:nvSpPr>
            <p:spPr bwMode="auto">
              <a:xfrm>
                <a:off x="1779" y="1948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68" name="AutoShape 56"/>
              <p:cNvSpPr>
                <a:spLocks noChangeArrowheads="1"/>
              </p:cNvSpPr>
              <p:nvPr/>
            </p:nvSpPr>
            <p:spPr bwMode="auto">
              <a:xfrm>
                <a:off x="2168" y="1948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69" name="AutoShape 57"/>
              <p:cNvSpPr>
                <a:spLocks noChangeArrowheads="1"/>
              </p:cNvSpPr>
              <p:nvPr/>
            </p:nvSpPr>
            <p:spPr bwMode="auto">
              <a:xfrm>
                <a:off x="2557" y="1948"/>
                <a:ext cx="469" cy="381"/>
              </a:xfrm>
              <a:prstGeom prst="cube">
                <a:avLst>
                  <a:gd name="adj" fmla="val 24995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70" name="AutoShape 58"/>
              <p:cNvSpPr>
                <a:spLocks noChangeArrowheads="1"/>
              </p:cNvSpPr>
              <p:nvPr/>
            </p:nvSpPr>
            <p:spPr bwMode="auto">
              <a:xfrm>
                <a:off x="2946" y="1937"/>
                <a:ext cx="468" cy="381"/>
              </a:xfrm>
              <a:prstGeom prst="cube">
                <a:avLst>
                  <a:gd name="adj" fmla="val 24995"/>
                </a:avLst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latin typeface="Times New Roman" pitchFamily="18" charset="0"/>
                </a:endParaRPr>
              </a:p>
            </p:txBody>
          </p:sp>
        </p:grpSp>
        <p:sp>
          <p:nvSpPr>
            <p:cNvPr id="883771" name="Rectangle 59"/>
            <p:cNvSpPr>
              <a:spLocks noChangeArrowheads="1"/>
            </p:cNvSpPr>
            <p:nvPr/>
          </p:nvSpPr>
          <p:spPr bwMode="auto">
            <a:xfrm>
              <a:off x="2468" y="1182"/>
              <a:ext cx="76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i="1">
                  <a:latin typeface="Arial" charset="0"/>
                </a:rPr>
                <a:t> </a:t>
              </a:r>
            </a:p>
          </p:txBody>
        </p:sp>
        <p:sp>
          <p:nvSpPr>
            <p:cNvPr id="883772" name="Text Box 60"/>
            <p:cNvSpPr txBox="1">
              <a:spLocks noChangeArrowheads="1"/>
            </p:cNvSpPr>
            <p:nvPr/>
          </p:nvSpPr>
          <p:spPr bwMode="auto">
            <a:xfrm>
              <a:off x="1103" y="1300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latin typeface="Times New Roman" pitchFamily="18" charset="0"/>
                </a:rPr>
                <a:t>TV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3773" name="Text Box 61"/>
            <p:cNvSpPr txBox="1">
              <a:spLocks noChangeArrowheads="1"/>
            </p:cNvSpPr>
            <p:nvPr/>
          </p:nvSpPr>
          <p:spPr bwMode="auto">
            <a:xfrm>
              <a:off x="621" y="1669"/>
              <a:ext cx="4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latin typeface="Times New Roman" pitchFamily="18" charset="0"/>
                </a:rPr>
                <a:t>VCR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83774" name="Text Box 62"/>
            <p:cNvSpPr txBox="1">
              <a:spLocks noChangeArrowheads="1"/>
            </p:cNvSpPr>
            <p:nvPr/>
          </p:nvSpPr>
          <p:spPr bwMode="auto">
            <a:xfrm>
              <a:off x="941" y="1492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latin typeface="Times New Roman" pitchFamily="18" charset="0"/>
                </a:rPr>
                <a:t>PC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3775" name="Text Box 63"/>
            <p:cNvSpPr txBox="1">
              <a:spLocks noChangeArrowheads="1"/>
            </p:cNvSpPr>
            <p:nvPr/>
          </p:nvSpPr>
          <p:spPr bwMode="auto">
            <a:xfrm>
              <a:off x="1472" y="1185"/>
              <a:ext cx="4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latin typeface="Times New Roman" pitchFamily="18" charset="0"/>
                </a:rPr>
                <a:t>1Qtr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83776" name="Text Box 64"/>
            <p:cNvSpPr txBox="1">
              <a:spLocks noChangeArrowheads="1"/>
            </p:cNvSpPr>
            <p:nvPr/>
          </p:nvSpPr>
          <p:spPr bwMode="auto">
            <a:xfrm>
              <a:off x="2036" y="1185"/>
              <a:ext cx="4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latin typeface="Times New Roman" pitchFamily="18" charset="0"/>
                </a:rPr>
                <a:t>2Qtr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3777" name="Text Box 65"/>
            <p:cNvSpPr txBox="1">
              <a:spLocks noChangeArrowheads="1"/>
            </p:cNvSpPr>
            <p:nvPr/>
          </p:nvSpPr>
          <p:spPr bwMode="auto">
            <a:xfrm>
              <a:off x="2528" y="1185"/>
              <a:ext cx="4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latin typeface="Times New Roman" pitchFamily="18" charset="0"/>
                </a:rPr>
                <a:t>3Qtr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3778" name="Text Box 66"/>
            <p:cNvSpPr txBox="1">
              <a:spLocks noChangeArrowheads="1"/>
            </p:cNvSpPr>
            <p:nvPr/>
          </p:nvSpPr>
          <p:spPr bwMode="auto">
            <a:xfrm>
              <a:off x="3104" y="1185"/>
              <a:ext cx="4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latin typeface="Times New Roman" pitchFamily="18" charset="0"/>
                </a:rPr>
                <a:t>4Qtr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3779" name="Text Box 67"/>
            <p:cNvSpPr txBox="1">
              <a:spLocks noChangeArrowheads="1"/>
            </p:cNvSpPr>
            <p:nvPr/>
          </p:nvSpPr>
          <p:spPr bwMode="auto">
            <a:xfrm>
              <a:off x="4125" y="1482"/>
              <a:ext cx="5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</a:rPr>
                <a:t>U.S.A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83780" name="Text Box 68"/>
            <p:cNvSpPr txBox="1">
              <a:spLocks noChangeArrowheads="1"/>
            </p:cNvSpPr>
            <p:nvPr/>
          </p:nvSpPr>
          <p:spPr bwMode="auto">
            <a:xfrm>
              <a:off x="4125" y="1974"/>
              <a:ext cx="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Canada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3781" name="Text Box 69"/>
            <p:cNvSpPr txBox="1">
              <a:spLocks noChangeArrowheads="1"/>
            </p:cNvSpPr>
            <p:nvPr/>
          </p:nvSpPr>
          <p:spPr bwMode="auto">
            <a:xfrm>
              <a:off x="4125" y="2394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Mexico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3782" name="Text Box 70"/>
            <p:cNvSpPr txBox="1">
              <a:spLocks noChangeArrowheads="1"/>
            </p:cNvSpPr>
            <p:nvPr/>
          </p:nvSpPr>
          <p:spPr bwMode="auto">
            <a:xfrm>
              <a:off x="4125" y="2874"/>
              <a:ext cx="3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i="1">
                  <a:latin typeface="Times New Roman" pitchFamily="18" charset="0"/>
                </a:rPr>
                <a:t>sum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0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908720"/>
            <a:ext cx="8229600" cy="711200"/>
          </a:xfrm>
        </p:spPr>
        <p:txBody>
          <a:bodyPr/>
          <a:lstStyle/>
          <a:p>
            <a:r>
              <a:rPr lang="en-US" dirty="0"/>
              <a:t>Browsing a Data Cube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A2EB-AA7F-4E2C-BC9A-33EC5F145533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321F-8327-4A1B-87FF-FC28745A741D}" type="slidenum">
              <a:rPr lang="en-US"/>
              <a:pPr/>
              <a:t>27</a:t>
            </a:fld>
            <a:endParaRPr lang="en-US"/>
          </a:p>
        </p:txBody>
      </p:sp>
      <p:sp>
        <p:nvSpPr>
          <p:cNvPr id="8847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940871" y="5437188"/>
            <a:ext cx="3095625" cy="101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/>
              <a:t>Visualization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OLAP capabilities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Interactive manipulation</a:t>
            </a:r>
          </a:p>
        </p:txBody>
      </p:sp>
      <p:pic>
        <p:nvPicPr>
          <p:cNvPr id="884738" name="Picture 2" descr="brow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2431"/>
            <a:ext cx="5025931" cy="42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Warehousing, Data Generalization, and Online Analytical Processing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3CD4E-E15C-487B-B0DA-4DAED4D9B04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1968573"/>
            <a:ext cx="6859421" cy="42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Typical OLAP Operations</a:t>
            </a:r>
          </a:p>
        </p:txBody>
      </p:sp>
      <p:sp>
        <p:nvSpPr>
          <p:cNvPr id="885763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1600" dirty="0">
                <a:solidFill>
                  <a:schemeClr val="hlink"/>
                </a:solidFill>
              </a:rPr>
              <a:t>Roll up (drill-up):</a:t>
            </a:r>
            <a:r>
              <a:rPr lang="en-US" sz="1600" dirty="0"/>
              <a:t> summarize data</a:t>
            </a:r>
          </a:p>
          <a:p>
            <a:pPr lvl="1"/>
            <a:r>
              <a:rPr lang="en-US" sz="1800" i="1" dirty="0"/>
              <a:t>by climbing up hierarchy or by dimension reduction</a:t>
            </a:r>
            <a:endParaRPr lang="en-US" sz="1800" dirty="0"/>
          </a:p>
          <a:p>
            <a:r>
              <a:rPr lang="en-US" sz="1600" dirty="0">
                <a:solidFill>
                  <a:schemeClr val="hlink"/>
                </a:solidFill>
              </a:rPr>
              <a:t>Drill down (roll down):</a:t>
            </a:r>
            <a:r>
              <a:rPr lang="en-US" sz="1600" dirty="0"/>
              <a:t> reverse of roll-up</a:t>
            </a:r>
          </a:p>
          <a:p>
            <a:pPr lvl="1"/>
            <a:r>
              <a:rPr lang="en-US" sz="1800" i="1" dirty="0"/>
              <a:t>from higher level summary to lower level summary or detailed data, or introducing new dimensions</a:t>
            </a:r>
          </a:p>
          <a:p>
            <a:r>
              <a:rPr lang="en-US" sz="1600" dirty="0">
                <a:solidFill>
                  <a:schemeClr val="hlink"/>
                </a:solidFill>
              </a:rPr>
              <a:t>Slice and dice:</a:t>
            </a:r>
            <a:r>
              <a:rPr lang="en-US" sz="1600" dirty="0"/>
              <a:t> </a:t>
            </a:r>
            <a:r>
              <a:rPr lang="en-US" sz="1800" i="1" dirty="0"/>
              <a:t>project and select</a:t>
            </a:r>
            <a:r>
              <a:rPr lang="en-US" sz="1800" dirty="0"/>
              <a:t> </a:t>
            </a:r>
          </a:p>
          <a:p>
            <a:r>
              <a:rPr lang="en-US" sz="1600" dirty="0">
                <a:solidFill>
                  <a:schemeClr val="hlink"/>
                </a:solidFill>
              </a:rPr>
              <a:t>Pivot (rotate):</a:t>
            </a:r>
            <a:r>
              <a:rPr lang="en-US" sz="1600" dirty="0"/>
              <a:t> </a:t>
            </a:r>
          </a:p>
          <a:p>
            <a:pPr lvl="1"/>
            <a:r>
              <a:rPr lang="en-US" sz="1800" i="1" dirty="0"/>
              <a:t>reorient the cube, visualization, 3D to series of 2D planes</a:t>
            </a:r>
          </a:p>
          <a:p>
            <a:r>
              <a:rPr lang="en-US" sz="1600" dirty="0"/>
              <a:t>Other operations</a:t>
            </a:r>
          </a:p>
          <a:p>
            <a:pPr lvl="1"/>
            <a:r>
              <a:rPr lang="en-US" sz="1800" i="1" dirty="0">
                <a:solidFill>
                  <a:schemeClr val="hlink"/>
                </a:solidFill>
              </a:rPr>
              <a:t>drill across:</a:t>
            </a:r>
            <a:r>
              <a:rPr lang="en-US" sz="1800" i="1" dirty="0"/>
              <a:t> involving (across) more than one fact table</a:t>
            </a:r>
            <a:endParaRPr lang="en-US" sz="1800" dirty="0"/>
          </a:p>
          <a:p>
            <a:pPr lvl="1"/>
            <a:r>
              <a:rPr lang="en-US" sz="1800" i="1" dirty="0">
                <a:solidFill>
                  <a:schemeClr val="hlink"/>
                </a:solidFill>
              </a:rPr>
              <a:t>drill through:</a:t>
            </a:r>
            <a:r>
              <a:rPr lang="en-US" sz="1800" i="1" dirty="0"/>
              <a:t> through the bottom level of the cube to its back-end relational tables (using SQL)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371C-4783-4A86-89A9-DE57643D2371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9281-7E6A-4553-9008-0B7282D91347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186970" y="4692928"/>
            <a:ext cx="7132673" cy="97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40053" rIns="80105" bIns="40053">
            <a:spAutoFit/>
          </a:bodyPr>
          <a:lstStyle/>
          <a:p>
            <a:pPr defTabSz="456158"/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Note: </a:t>
            </a:r>
          </a:p>
          <a:p>
            <a:pPr defTabSz="456158"/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Th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is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 slides are based on the additional material provided with the textbook that we use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: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 J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Han, M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Kamber 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and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J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 Pei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, “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Data Mining: Concepts and Techniques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”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and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P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 Tan, M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Steinbach, and V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 </a:t>
            </a:r>
            <a:r>
              <a:rPr lang="en-US" altLang="id-ID" sz="1400">
                <a:solidFill>
                  <a:prstClr val="black"/>
                </a:solidFill>
                <a:ea typeface="ＭＳ Ｐゴシック" pitchFamily="34" charset="-128"/>
              </a:rPr>
              <a:t>Kumar "Introduction to Data Mining“</a:t>
            </a:r>
            <a:r>
              <a:rPr lang="id-ID" altLang="id-ID" sz="1400">
                <a:solidFill>
                  <a:prstClr val="black"/>
                </a:solidFill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5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82" y="1974750"/>
            <a:ext cx="4402111" cy="472226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38831" y="923947"/>
            <a:ext cx="2448272" cy="711200"/>
          </a:xfrm>
        </p:spPr>
        <p:txBody>
          <a:bodyPr/>
          <a:lstStyle/>
          <a:p>
            <a:r>
              <a:rPr lang="en-US" dirty="0" smtClean="0"/>
              <a:t>Roll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44894" y="524702"/>
            <a:ext cx="2448272" cy="711200"/>
          </a:xfrm>
        </p:spPr>
        <p:txBody>
          <a:bodyPr/>
          <a:lstStyle/>
          <a:p>
            <a:pPr algn="l"/>
            <a:r>
              <a:rPr lang="en-US" dirty="0" smtClean="0"/>
              <a:t>Drill Down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074" y="1609859"/>
            <a:ext cx="4593517" cy="52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373681" y="570771"/>
            <a:ext cx="2448272" cy="711200"/>
          </a:xfrm>
        </p:spPr>
        <p:txBody>
          <a:bodyPr/>
          <a:lstStyle/>
          <a:p>
            <a:r>
              <a:rPr lang="en-US" dirty="0" smtClean="0"/>
              <a:t>Slice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43" y="1996225"/>
            <a:ext cx="5796732" cy="46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56176" y="769144"/>
            <a:ext cx="2448272" cy="711200"/>
          </a:xfrm>
        </p:spPr>
        <p:txBody>
          <a:bodyPr/>
          <a:lstStyle/>
          <a:p>
            <a:r>
              <a:rPr lang="en-US" dirty="0" smtClean="0"/>
              <a:t>Dice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004" y="1854558"/>
            <a:ext cx="4504069" cy="47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6104" y="743643"/>
            <a:ext cx="2448272" cy="711200"/>
          </a:xfrm>
        </p:spPr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209" y="1196752"/>
            <a:ext cx="2953943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Star-Net Query Model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64" y="2176530"/>
            <a:ext cx="7203863" cy="44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806" y="661105"/>
            <a:ext cx="6031985" cy="7112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Design of Data Warehouse: A Business Analysis Framework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75465"/>
            <a:ext cx="7817476" cy="42100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1800" dirty="0"/>
              <a:t>Four views regarding the design of a data warehouse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hlink"/>
                </a:solidFill>
              </a:rPr>
              <a:t>Top-down view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allows selection of the relevant information necessary for the data warehouse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hlink"/>
                </a:solidFill>
              </a:rPr>
              <a:t>Data source view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exposes the information being captured, stored, and managed by operational systems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hlink"/>
                </a:solidFill>
              </a:rPr>
              <a:t>Data warehouse view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consists of fact tables and dimension tables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hlink"/>
                </a:solidFill>
              </a:rPr>
              <a:t>Business query view</a:t>
            </a:r>
            <a:r>
              <a:rPr lang="en-US" sz="1800" dirty="0"/>
              <a:t> 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sees the perspectives of data in the warehouse from the view of end-user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E9EA-9C60-4DB6-8C8B-9E0B99643B61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DCF7-515B-4724-AADD-AE1E69BB8CE0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8056" y="762000"/>
            <a:ext cx="5063544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Data Warehouse Design Process 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1600" dirty="0"/>
              <a:t>Top-down, bottom-up approaches or a combination of both</a:t>
            </a:r>
          </a:p>
          <a:p>
            <a:pPr lvl="1">
              <a:lnSpc>
                <a:spcPct val="110000"/>
              </a:lnSpc>
            </a:pPr>
            <a:r>
              <a:rPr lang="en-US" sz="1600" u="sng" dirty="0"/>
              <a:t>Top-down</a:t>
            </a:r>
            <a:r>
              <a:rPr lang="en-US" sz="1600" dirty="0"/>
              <a:t>: Starts with overall design and planning (mature</a:t>
            </a:r>
            <a:r>
              <a:rPr lang="en-US" sz="1600" dirty="0" smtClean="0"/>
              <a:t>) - </a:t>
            </a:r>
            <a:r>
              <a:rPr lang="en-US" sz="1600" dirty="0" err="1" smtClean="0"/>
              <a:t>Inmon</a:t>
            </a:r>
            <a:endParaRPr lang="en-US" sz="1600" dirty="0"/>
          </a:p>
          <a:p>
            <a:pPr lvl="1">
              <a:lnSpc>
                <a:spcPct val="110000"/>
              </a:lnSpc>
            </a:pPr>
            <a:r>
              <a:rPr lang="en-US" sz="1600" u="sng" dirty="0"/>
              <a:t>Bottom-up</a:t>
            </a:r>
            <a:r>
              <a:rPr lang="en-US" sz="1600" dirty="0"/>
              <a:t>: Starts with experiments and prototypes (rapid</a:t>
            </a:r>
            <a:r>
              <a:rPr lang="en-US" sz="1600" dirty="0" smtClean="0"/>
              <a:t>) - Kimball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/>
              <a:t>From software engineering point of view</a:t>
            </a:r>
          </a:p>
          <a:p>
            <a:pPr lvl="1">
              <a:lnSpc>
                <a:spcPct val="110000"/>
              </a:lnSpc>
            </a:pPr>
            <a:r>
              <a:rPr lang="en-US" sz="1600" u="sng" dirty="0"/>
              <a:t>Waterfal</a:t>
            </a:r>
            <a:r>
              <a:rPr lang="en-US" sz="1600" dirty="0"/>
              <a:t>l: structured and systematic analysis at each step before proceeding to the next</a:t>
            </a:r>
          </a:p>
          <a:p>
            <a:pPr lvl="1">
              <a:lnSpc>
                <a:spcPct val="110000"/>
              </a:lnSpc>
            </a:pPr>
            <a:r>
              <a:rPr lang="en-US" sz="1600" u="sng" dirty="0"/>
              <a:t>Spiral</a:t>
            </a:r>
            <a:r>
              <a:rPr lang="en-US" sz="1600" dirty="0"/>
              <a:t>:  rapid generation of increasingly functional systems, short turn around time, quick turn around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Typical data warehouse design process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Choose a </a:t>
            </a:r>
            <a:r>
              <a:rPr lang="en-US" sz="1600" dirty="0">
                <a:solidFill>
                  <a:schemeClr val="folHlink"/>
                </a:solidFill>
              </a:rPr>
              <a:t>business process</a:t>
            </a:r>
            <a:r>
              <a:rPr lang="en-US" sz="1600" dirty="0"/>
              <a:t> to model, e.g., orders, invoices, etc.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Choose the </a:t>
            </a:r>
            <a:r>
              <a:rPr lang="en-US" sz="1600" i="1" u="sng" dirty="0">
                <a:solidFill>
                  <a:schemeClr val="folHlink"/>
                </a:solidFill>
              </a:rPr>
              <a:t>grain</a:t>
            </a:r>
            <a:r>
              <a:rPr lang="en-US" sz="1600" dirty="0">
                <a:solidFill>
                  <a:schemeClr val="folHlink"/>
                </a:solidFill>
              </a:rPr>
              <a:t> (</a:t>
            </a:r>
            <a:r>
              <a:rPr lang="en-US" sz="1600" i="1" dirty="0">
                <a:solidFill>
                  <a:schemeClr val="folHlink"/>
                </a:solidFill>
              </a:rPr>
              <a:t>atomic level of data</a:t>
            </a:r>
            <a:r>
              <a:rPr lang="en-US" sz="1600" dirty="0">
                <a:solidFill>
                  <a:schemeClr val="folHlink"/>
                </a:solidFill>
              </a:rPr>
              <a:t>)</a:t>
            </a:r>
            <a:r>
              <a:rPr lang="en-US" sz="1600" dirty="0"/>
              <a:t> of the business process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Choose the </a:t>
            </a:r>
            <a:r>
              <a:rPr lang="en-US" sz="1600" dirty="0">
                <a:solidFill>
                  <a:schemeClr val="folHlink"/>
                </a:solidFill>
              </a:rPr>
              <a:t>dimensions</a:t>
            </a:r>
            <a:r>
              <a:rPr lang="en-US" sz="1600" dirty="0"/>
              <a:t> that will apply to each fact table record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Choose the </a:t>
            </a:r>
            <a:r>
              <a:rPr lang="en-US" sz="1600" dirty="0">
                <a:solidFill>
                  <a:schemeClr val="folHlink"/>
                </a:solidFill>
              </a:rPr>
              <a:t>measure</a:t>
            </a:r>
            <a:r>
              <a:rPr lang="en-US" sz="1600" dirty="0"/>
              <a:t> that will populate each fact table record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A09-F7BB-43DE-B75E-62C0FE599F96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C291-5DFA-4AF8-91FC-46130A8B461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97520"/>
            <a:ext cx="8229600" cy="711200"/>
          </a:xfrm>
        </p:spPr>
        <p:txBody>
          <a:bodyPr/>
          <a:lstStyle/>
          <a:p>
            <a:r>
              <a:rPr lang="en-US" sz="2400" dirty="0"/>
              <a:t>Data Warehouse: A Multi-Tiered Architecture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33" y="720081"/>
            <a:ext cx="5629249" cy="59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Three Data Warehouse Models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sz="1800" dirty="0">
                <a:solidFill>
                  <a:schemeClr val="hlink"/>
                </a:solidFill>
              </a:rPr>
              <a:t>Enterprise warehouse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r>
              <a:rPr lang="en-US" sz="1800" dirty="0"/>
              <a:t>collects all of the information about subjects spanning the entire organization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sz="1800" dirty="0">
                <a:solidFill>
                  <a:schemeClr val="hlink"/>
                </a:solidFill>
              </a:rPr>
              <a:t>Data Mart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r>
              <a:rPr lang="en-US" sz="1800" dirty="0"/>
              <a:t>a subset of corporate-wide data that is of value to a specific groups of users.  Its scope is confined to specific, selected groups, such as marketing data mart</a:t>
            </a:r>
          </a:p>
          <a:p>
            <a:pPr lvl="2">
              <a:lnSpc>
                <a:spcPct val="110000"/>
              </a:lnSpc>
              <a:spcBef>
                <a:spcPct val="10000"/>
              </a:spcBef>
            </a:pPr>
            <a:r>
              <a:rPr lang="en-US" sz="1600" dirty="0"/>
              <a:t>Independent vs. dependent (directly from warehouse) data mart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sz="1800" dirty="0">
                <a:solidFill>
                  <a:schemeClr val="hlink"/>
                </a:solidFill>
              </a:rPr>
              <a:t>Virtual warehouse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r>
              <a:rPr lang="en-US" sz="1800" dirty="0"/>
              <a:t>A set of views over operational databases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r>
              <a:rPr lang="en-US" sz="1800" dirty="0"/>
              <a:t>Only some of the possible summary views may be materialized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A419-C09C-45E8-8E78-6B6A800BFF6D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4324-45A1-42B8-9A59-8883AE4EF598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/>
              <a:t>What is Data Warehouse?</a:t>
            </a:r>
            <a:endParaRPr lang="en-US" sz="3200" dirty="0"/>
          </a:p>
        </p:txBody>
      </p:sp>
      <p:sp>
        <p:nvSpPr>
          <p:cNvPr id="7946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40000"/>
              </a:lnSpc>
            </a:pPr>
            <a:r>
              <a:rPr lang="en-US" sz="1800" dirty="0"/>
              <a:t>Defined in many different ways, but not rigorously.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A decision support database that is maintained </a:t>
            </a:r>
            <a:r>
              <a:rPr lang="en-US" sz="1800" dirty="0">
                <a:solidFill>
                  <a:schemeClr val="hlink"/>
                </a:solidFill>
              </a:rPr>
              <a:t>separately </a:t>
            </a:r>
            <a:r>
              <a:rPr lang="en-US" sz="1800" dirty="0"/>
              <a:t>from the organization’s operational database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Support </a:t>
            </a:r>
            <a:r>
              <a:rPr lang="en-US" sz="1800" dirty="0">
                <a:solidFill>
                  <a:schemeClr val="hlink"/>
                </a:solidFill>
              </a:rPr>
              <a:t>information processing</a:t>
            </a:r>
            <a:r>
              <a:rPr lang="en-US" sz="1800" dirty="0"/>
              <a:t> by providing a solid platform of consolidated, historical data for analysis.</a:t>
            </a:r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57573"/>
                </a:solidFill>
              </a:rPr>
              <a:t>“A data warehouse is a</a:t>
            </a:r>
            <a:r>
              <a:rPr lang="en-US" sz="1800" dirty="0"/>
              <a:t> </a:t>
            </a:r>
            <a:r>
              <a:rPr lang="en-US" sz="1800" u="sng" dirty="0">
                <a:solidFill>
                  <a:schemeClr val="hlink"/>
                </a:solidFill>
              </a:rPr>
              <a:t>subject-oriented</a:t>
            </a:r>
            <a:r>
              <a:rPr lang="en-US" sz="1800" dirty="0"/>
              <a:t>,</a:t>
            </a:r>
            <a:r>
              <a:rPr lang="en-US" sz="1800" u="sng" dirty="0">
                <a:solidFill>
                  <a:schemeClr val="hlink"/>
                </a:solidFill>
              </a:rPr>
              <a:t> integrated</a:t>
            </a:r>
            <a:r>
              <a:rPr lang="en-US" sz="1800" dirty="0"/>
              <a:t>, </a:t>
            </a:r>
            <a:r>
              <a:rPr lang="en-US" sz="1800" u="sng" dirty="0">
                <a:solidFill>
                  <a:schemeClr val="hlink"/>
                </a:solidFill>
              </a:rPr>
              <a:t>time-variant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157573"/>
                </a:solidFill>
              </a:rPr>
              <a:t>and </a:t>
            </a:r>
            <a:r>
              <a:rPr lang="en-US" sz="1800" u="sng" dirty="0">
                <a:solidFill>
                  <a:schemeClr val="hlink"/>
                </a:solidFill>
              </a:rPr>
              <a:t>nonvolatile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157573"/>
                </a:solidFill>
              </a:rPr>
              <a:t>collection of data in support of management’s decision-making process.”—W. H. </a:t>
            </a:r>
            <a:r>
              <a:rPr lang="en-US" sz="1800" dirty="0" err="1">
                <a:solidFill>
                  <a:srgbClr val="157573"/>
                </a:solidFill>
              </a:rPr>
              <a:t>Inmon</a:t>
            </a:r>
            <a:endParaRPr lang="en-US" sz="1800" dirty="0">
              <a:solidFill>
                <a:srgbClr val="157573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800" dirty="0"/>
              <a:t>Data warehousing: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The process of constructing and using data warehouses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5A70-B7FF-4BA3-B609-1C8C316FF223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200F-7D1C-46C9-B2EE-C9E79F772170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285" y="532518"/>
            <a:ext cx="7366715" cy="711200"/>
          </a:xfrm>
          <a:noFill/>
          <a:ln/>
        </p:spPr>
        <p:txBody>
          <a:bodyPr lIns="92075" tIns="46038" rIns="92075" bIns="46038"/>
          <a:lstStyle/>
          <a:p>
            <a:r>
              <a:rPr lang="en-US" sz="3600" dirty="0"/>
              <a:t>Data Warehouse Development: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 </a:t>
            </a:r>
            <a:r>
              <a:rPr lang="en-US" sz="3600" dirty="0"/>
              <a:t>Recommended Approach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8477-EC90-4A29-BEE2-F9A36D103588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Mining: Concepts and Techniques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ACBF-1521-482D-86B7-5817236C72E1}" type="slidenum">
              <a:rPr lang="en-US"/>
              <a:pPr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354" y="1722063"/>
            <a:ext cx="5184576" cy="49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427149"/>
            <a:ext cx="5638800" cy="1143000"/>
          </a:xfrm>
        </p:spPr>
        <p:txBody>
          <a:bodyPr/>
          <a:lstStyle/>
          <a:p>
            <a:r>
              <a:rPr lang="en-US" dirty="0"/>
              <a:t>Data Warehouse Back-End Tools and Utilities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941-637E-4F6E-A5EE-49AD60E54C26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4E9D-C324-4F86-BED4-3BF69A8E951C}" type="slidenum">
              <a:rPr lang="en-US"/>
              <a:pPr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0" y="2042873"/>
            <a:ext cx="7219461" cy="4194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4264640"/>
            <a:ext cx="8497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 Narrow"/>
                <a:cs typeface="Arial Narrow"/>
              </a:rPr>
              <a:t>&amp;</a:t>
            </a:r>
          </a:p>
          <a:p>
            <a:r>
              <a:rPr lang="en-US" sz="3000" b="1" dirty="0" smtClean="0">
                <a:latin typeface="Arial Narrow"/>
                <a:cs typeface="Arial Narrow"/>
              </a:rPr>
              <a:t>C</a:t>
            </a:r>
            <a:r>
              <a:rPr lang="en-US" sz="2200" dirty="0" smtClean="0">
                <a:latin typeface="Arial Narrow"/>
                <a:cs typeface="Arial Narrow"/>
              </a:rPr>
              <a:t>lean</a:t>
            </a:r>
            <a:endParaRPr lang="en-US" sz="2200" dirty="0"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4851" y="4264640"/>
            <a:ext cx="105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 Narrow"/>
                <a:cs typeface="Arial Narrow"/>
              </a:rPr>
              <a:t>&amp;</a:t>
            </a:r>
          </a:p>
          <a:p>
            <a:r>
              <a:rPr lang="en-US" sz="3000" b="1" dirty="0" smtClean="0">
                <a:latin typeface="Arial Narrow"/>
                <a:cs typeface="Arial Narrow"/>
              </a:rPr>
              <a:t>R</a:t>
            </a:r>
            <a:r>
              <a:rPr lang="en-US" sz="2200" dirty="0" smtClean="0">
                <a:latin typeface="Arial Narrow"/>
                <a:cs typeface="Arial Narrow"/>
              </a:rPr>
              <a:t>efresh</a:t>
            </a:r>
            <a:endParaRPr lang="en-US" sz="2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763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Metadata Repository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Meta data is the data defining warehouse objects.  It stores: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3C8C93"/>
                </a:solidFill>
              </a:rPr>
              <a:t>Description</a:t>
            </a:r>
            <a:r>
              <a:rPr lang="en-US" sz="1600" dirty="0"/>
              <a:t> of the structure of the data warehouse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schema, view, dimensions, hierarchies, derived data </a:t>
            </a:r>
            <a:r>
              <a:rPr lang="en-US" sz="1600" dirty="0" err="1"/>
              <a:t>defn</a:t>
            </a:r>
            <a:r>
              <a:rPr lang="en-US" sz="1600" dirty="0"/>
              <a:t>, data mart locations and contents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3C8C93"/>
                </a:solidFill>
              </a:rPr>
              <a:t>Operational</a:t>
            </a:r>
            <a:r>
              <a:rPr lang="en-US" sz="1600" dirty="0"/>
              <a:t> meta-data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data lineage (history of migrated data and transformation path), currency of data (active, archived, or purged), monitoring information (warehouse usage statistics, error reports, audit trails)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3C8C93"/>
                </a:solidFill>
              </a:rPr>
              <a:t>algorithms</a:t>
            </a:r>
            <a:r>
              <a:rPr lang="en-US" sz="1600" dirty="0"/>
              <a:t> used for summarization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3C8C93"/>
                </a:solidFill>
              </a:rPr>
              <a:t>mapping</a:t>
            </a:r>
            <a:r>
              <a:rPr lang="en-US" sz="1600" dirty="0"/>
              <a:t> from operational environment to the data warehouse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Data related to system performance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1600" dirty="0"/>
              <a:t>warehouse schema, view and derived data definitions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3C8C93"/>
                </a:solidFill>
              </a:rPr>
              <a:t>Business data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business terms and definitions, ownership of data, charging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4540-B01F-458F-A4AB-97C3417785A1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2822-C34E-4C81-897F-06BC8E99EE30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OLAP Server Architectures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1600" u="sng" dirty="0">
                <a:solidFill>
                  <a:schemeClr val="hlink"/>
                </a:solidFill>
              </a:rPr>
              <a:t>Relational OLAP (ROLAP)</a:t>
            </a:r>
            <a:r>
              <a:rPr lang="en-US" sz="1600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Use relational or extended-relational DBMS to store and manage warehouse data and OLAP middle ware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Include optimization of DBMS backend, implementation of aggregation navigation logic, and additional tools and services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Greater scalability</a:t>
            </a:r>
          </a:p>
          <a:p>
            <a:pPr>
              <a:lnSpc>
                <a:spcPct val="110000"/>
              </a:lnSpc>
            </a:pPr>
            <a:r>
              <a:rPr lang="en-US" sz="1600" u="sng" dirty="0">
                <a:solidFill>
                  <a:schemeClr val="hlink"/>
                </a:solidFill>
              </a:rPr>
              <a:t>Multidimensional OLAP (MOLAP)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Sparse array-based multidimensional storage engine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Fast indexing to pre-computed summarized data</a:t>
            </a:r>
          </a:p>
          <a:p>
            <a:pPr>
              <a:lnSpc>
                <a:spcPct val="110000"/>
              </a:lnSpc>
            </a:pPr>
            <a:r>
              <a:rPr lang="en-US" sz="1600" u="sng" dirty="0">
                <a:solidFill>
                  <a:schemeClr val="hlink"/>
                </a:solidFill>
              </a:rPr>
              <a:t>Hybrid OLAP (HOLAP)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/>
              <a:t>(e.g., Microsoft </a:t>
            </a:r>
            <a:r>
              <a:rPr lang="en-US" sz="1600" dirty="0" err="1"/>
              <a:t>SQLServer</a:t>
            </a:r>
            <a:r>
              <a:rPr lang="en-US" sz="16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Flexibility, e.g., low level: relational, high-level: array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hlink"/>
                </a:solidFill>
              </a:rPr>
              <a:t>Specialized SQL servers </a:t>
            </a:r>
            <a:r>
              <a:rPr lang="en-US" sz="1600" dirty="0"/>
              <a:t>(e.g., </a:t>
            </a:r>
            <a:r>
              <a:rPr lang="en-US" sz="1600" dirty="0" err="1"/>
              <a:t>Redbricks</a:t>
            </a:r>
            <a:r>
              <a:rPr lang="en-US" sz="1600" dirty="0"/>
              <a:t>) </a:t>
            </a:r>
            <a:endParaRPr lang="en-US" sz="1600" dirty="0">
              <a:solidFill>
                <a:schemeClr val="hlink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600" dirty="0"/>
              <a:t>Specialized support for SQL queries over star/snowflake schemas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4983-3130-48C0-8998-AECC52AF02A9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125-F45F-4D88-AE82-50309728A71F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ROLAP </a:t>
            </a:r>
            <a:r>
              <a:rPr lang="en-US" dirty="0" err="1" smtClean="0"/>
              <a:t>Datastore</a:t>
            </a:r>
            <a:r>
              <a:rPr lang="en-US" dirty="0" smtClean="0"/>
              <a:t> (Example)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Warehousing, Data Generalization, and Online Analytical Processing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8241051" cy="27368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4005064"/>
            <a:ext cx="8496944" cy="36004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Data Warehouse Usage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1800" dirty="0"/>
              <a:t>Three kinds of data warehouse applications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hlink"/>
                </a:solidFill>
              </a:rPr>
              <a:t>Information processing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supports querying, basic statistical analysis, and reporting using crosstabs, tables, charts and graphs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hlink"/>
                </a:solidFill>
              </a:rPr>
              <a:t>Analytical processing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multidimensional analysis of data warehouse data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supports basic OLAP operations, slice-dice, drilling, pivoting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chemeClr val="hlink"/>
                </a:solidFill>
              </a:rPr>
              <a:t>Data mining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knowledge discovery from hidden patterns 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supports associations, constructing analytical models, performing classification and prediction, and presenting the mining results using visualization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9D74-89CE-4220-AE96-C7CBC519B711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5A4B-F679-4864-8236-5AE241E5B709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50027" y="1091654"/>
            <a:ext cx="4447885" cy="711200"/>
          </a:xfrm>
        </p:spPr>
        <p:txBody>
          <a:bodyPr/>
          <a:lstStyle/>
          <a:p>
            <a:r>
              <a:rPr lang="en-US" dirty="0" smtClean="0"/>
              <a:t>OLAP &amp; OLAM</a:t>
            </a:r>
            <a:endParaRPr lang="en-US" dirty="0"/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>
          <a:xfrm>
            <a:off x="901336" y="1955254"/>
            <a:ext cx="7785463" cy="4210050"/>
          </a:xfrm>
        </p:spPr>
        <p:txBody>
          <a:bodyPr/>
          <a:lstStyle/>
          <a:p>
            <a:r>
              <a:rPr lang="en-US" sz="1800" dirty="0"/>
              <a:t>Why online analytical mining?</a:t>
            </a:r>
          </a:p>
          <a:p>
            <a:pPr lvl="1"/>
            <a:r>
              <a:rPr lang="en-US" sz="1800" dirty="0">
                <a:solidFill>
                  <a:srgbClr val="3C8C93"/>
                </a:solidFill>
              </a:rPr>
              <a:t>High quality of data </a:t>
            </a:r>
            <a:r>
              <a:rPr lang="en-US" sz="1800" dirty="0"/>
              <a:t>in data warehouses</a:t>
            </a:r>
          </a:p>
          <a:p>
            <a:pPr lvl="2"/>
            <a:r>
              <a:rPr lang="en-US" sz="1800" dirty="0"/>
              <a:t>DW contains integrated, consistent, cleaned data</a:t>
            </a:r>
          </a:p>
          <a:p>
            <a:pPr lvl="1"/>
            <a:r>
              <a:rPr lang="en-US" sz="1800" dirty="0"/>
              <a:t>Available</a:t>
            </a:r>
            <a:r>
              <a:rPr lang="en-US" sz="1800" dirty="0">
                <a:solidFill>
                  <a:srgbClr val="3C8C93"/>
                </a:solidFill>
              </a:rPr>
              <a:t> information processing structure </a:t>
            </a:r>
            <a:r>
              <a:rPr lang="en-US" sz="1800" dirty="0"/>
              <a:t>surrounding data warehouses</a:t>
            </a:r>
          </a:p>
          <a:p>
            <a:pPr lvl="2"/>
            <a:r>
              <a:rPr lang="en-US" sz="1800" dirty="0"/>
              <a:t>ODBC, OLEDB, Web accessing, service facilities, reporting and OLAP tools</a:t>
            </a:r>
          </a:p>
          <a:p>
            <a:pPr lvl="1"/>
            <a:r>
              <a:rPr lang="en-US" sz="1800" dirty="0"/>
              <a:t>OLAP-based exploratory data analysis</a:t>
            </a:r>
          </a:p>
          <a:p>
            <a:pPr lvl="2"/>
            <a:r>
              <a:rPr lang="en-US" sz="1800" dirty="0"/>
              <a:t>Mining with drilling, dicing, pivoting, etc.</a:t>
            </a:r>
          </a:p>
          <a:p>
            <a:pPr lvl="1"/>
            <a:r>
              <a:rPr lang="en-US" sz="1800" dirty="0"/>
              <a:t>On-line selection of data mining functions</a:t>
            </a:r>
          </a:p>
          <a:p>
            <a:pPr lvl="2"/>
            <a:r>
              <a:rPr lang="en-US" sz="1800" dirty="0"/>
              <a:t>Integration and swapping of multiple mining functions, algorithms, and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41BB-AE27-4DD5-9E53-D7F4F44254B9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38F-D4F8-4125-8A1A-9BF67EE6FD80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11200"/>
          </a:xfrm>
        </p:spPr>
        <p:txBody>
          <a:bodyPr/>
          <a:lstStyle/>
          <a:p>
            <a:r>
              <a:rPr lang="en-US" dirty="0" smtClean="0"/>
              <a:t>Integrated OLAM &amp; OLAP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A7B4A-6E46-47EB-96C4-E97BC9592632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Warehousing, Data Generalization, and Online Analytical Processing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3CD4E-E15C-487B-B0DA-4DAED4D9B04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25" y="836712"/>
            <a:ext cx="4760242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/>
              <a:t>Summary</a:t>
            </a:r>
            <a:endParaRPr lang="en-US" b="0" dirty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data warehouse is a subject-oriented, integrated, time-variant, and nonvolatile collection of data in support of management’s decision-making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data warehouse is based on a multidimensional data model which views data in the form of a data cube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Four views regarding the design of a data warehouse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Top-down view,  Data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source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view, Data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warehouse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view and Business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query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view.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OLAP Architecture : Relational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OLAP (ROLAP)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Multidimensional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OLAP (MOLAP)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Hybrid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OLAP (HOLAP) (e.g., Microsoft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SQLServer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and Specialized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SQL servers (e.g.,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Redbricks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sz="16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120000"/>
              </a:lnSpc>
              <a:buFont typeface="Arial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1600" dirty="0" smtClean="0">
              <a:latin typeface="Tahoma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1600" dirty="0">
              <a:latin typeface="Tahoma" charset="0"/>
            </a:endParaRPr>
          </a:p>
        </p:txBody>
      </p:sp>
      <p:sp>
        <p:nvSpPr>
          <p:cNvPr id="2765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66D4CF3-FDCF-BC4F-8465-86D86356FF6A}" type="datetime4">
              <a:rPr lang="en-US" sz="1200"/>
              <a:pPr eaLnBrk="1" hangingPunct="1"/>
              <a:t>September 5, 2017</a:t>
            </a:fld>
            <a:endParaRPr lang="en-US" sz="1200" dirty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Introduction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8D29E05-AD95-CD47-BAD0-5886D3DE58CF}" type="slidenum">
              <a:rPr lang="en-US" sz="1400"/>
              <a:pPr eaLnBrk="1" hangingPunct="1"/>
              <a:t>48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74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References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>
                <a:effectLst/>
              </a:rPr>
              <a:t>Han, J., </a:t>
            </a:r>
            <a:r>
              <a:rPr lang="en-US" sz="1800" dirty="0" err="1">
                <a:effectLst/>
              </a:rPr>
              <a:t>Kamber</a:t>
            </a:r>
            <a:r>
              <a:rPr lang="en-US" sz="1800" dirty="0">
                <a:effectLst/>
              </a:rPr>
              <a:t>, M., &amp; Pei, Y. (2006). </a:t>
            </a:r>
            <a:r>
              <a:rPr lang="en-US" sz="1800" dirty="0" smtClean="0">
                <a:effectLst/>
              </a:rPr>
              <a:t>“Data </a:t>
            </a:r>
            <a:r>
              <a:rPr lang="en-US" sz="1800" dirty="0">
                <a:effectLst/>
              </a:rPr>
              <a:t>Mining: Concepts and </a:t>
            </a:r>
            <a:r>
              <a:rPr lang="en-US" sz="1800" dirty="0" smtClean="0">
                <a:effectLst/>
              </a:rPr>
              <a:t>Technique”. </a:t>
            </a:r>
            <a:r>
              <a:rPr lang="en-US" sz="1800" dirty="0" err="1">
                <a:effectLst/>
              </a:rPr>
              <a:t>Edisi</a:t>
            </a: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3. </a:t>
            </a:r>
            <a:r>
              <a:rPr lang="en-US" sz="1800" dirty="0">
                <a:effectLst/>
              </a:rPr>
              <a:t>Morgan Kaufman. </a:t>
            </a:r>
            <a:r>
              <a:rPr lang="en-US" sz="1800" dirty="0" smtClean="0">
                <a:effectLst/>
              </a:rPr>
              <a:t>San Francisco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effectLst/>
              </a:rPr>
              <a:t>Tan</a:t>
            </a:r>
            <a:r>
              <a:rPr lang="en-US" sz="1800" dirty="0">
                <a:effectLst/>
              </a:rPr>
              <a:t>, P.N., Steinbach, M., &amp; Kumar, V. (2006). </a:t>
            </a:r>
            <a:r>
              <a:rPr lang="en-US" sz="1800" dirty="0" smtClean="0">
                <a:effectLst/>
              </a:rPr>
              <a:t>“Introduction </a:t>
            </a:r>
            <a:r>
              <a:rPr lang="en-US" sz="1800" dirty="0">
                <a:effectLst/>
              </a:rPr>
              <a:t>to Data </a:t>
            </a:r>
            <a:r>
              <a:rPr lang="en-US" sz="1800" dirty="0" smtClean="0">
                <a:effectLst/>
              </a:rPr>
              <a:t>Mining”. </a:t>
            </a:r>
            <a:r>
              <a:rPr lang="en-US" sz="1800" dirty="0">
                <a:effectLst/>
              </a:rPr>
              <a:t>Addison-Wesley. </a:t>
            </a:r>
            <a:r>
              <a:rPr lang="en-US" sz="1800" dirty="0" smtClean="0">
                <a:effectLst/>
              </a:rPr>
              <a:t>Michigan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effectLst/>
              </a:rPr>
              <a:t>Witten, I. H., &amp; Frank, E. (2005). “Data Mining : Practical Machine Learning Tools and Techniques”. Second edition. Morgan Kaufmann. San Francisco</a:t>
            </a:r>
            <a:endParaRPr lang="en-US" sz="18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B419-AFA7-42AE-8EE2-F175BCC6441F}" type="datetime1">
              <a:rPr lang="en-US" smtClean="0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621D-4A4E-48E0-A2B1-656B165AA57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Data Warehouse—Subject-Oriented</a:t>
            </a:r>
            <a:endParaRPr lang="en-US" sz="3200" dirty="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n-US" sz="2000" dirty="0"/>
              <a:t>Organized around major subjects, such as </a:t>
            </a:r>
            <a:r>
              <a:rPr lang="en-US" sz="2000" dirty="0">
                <a:solidFill>
                  <a:schemeClr val="hlink"/>
                </a:solidFill>
              </a:rPr>
              <a:t>customer, product, sales</a:t>
            </a:r>
            <a:endParaRPr lang="en-US" sz="2000" dirty="0"/>
          </a:p>
          <a:p>
            <a:pPr>
              <a:lnSpc>
                <a:spcPct val="130000"/>
              </a:lnSpc>
            </a:pPr>
            <a:r>
              <a:rPr lang="en-US" sz="2000" dirty="0"/>
              <a:t>Focusing on the modeling and analysis of data for decision makers, not on daily operations or transaction processing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Provide </a:t>
            </a:r>
            <a:r>
              <a:rPr lang="en-US" sz="2000" dirty="0">
                <a:solidFill>
                  <a:schemeClr val="hlink"/>
                </a:solidFill>
              </a:rPr>
              <a:t>a simple and concise</a:t>
            </a:r>
            <a:r>
              <a:rPr lang="en-US" sz="2000" dirty="0"/>
              <a:t> view around particular subject issues by </a:t>
            </a:r>
            <a:r>
              <a:rPr lang="en-US" sz="2000" dirty="0">
                <a:solidFill>
                  <a:schemeClr val="hlink"/>
                </a:solidFill>
              </a:rPr>
              <a:t>excluding data that are not useful in the decision support process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899-ACD6-43AE-94F0-6E0115549974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28B-BBC4-40EF-B126-03791C673F66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943512"/>
            <a:ext cx="1866404" cy="14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4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Data Warehouse—Integrated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1800" dirty="0"/>
              <a:t>Constructed by integrating </a:t>
            </a:r>
            <a:r>
              <a:rPr lang="en-US" sz="1800" dirty="0">
                <a:solidFill>
                  <a:srgbClr val="3C8C93"/>
                </a:solidFill>
              </a:rPr>
              <a:t>multiple, heterogeneous</a:t>
            </a:r>
            <a:r>
              <a:rPr lang="en-US" sz="1800" dirty="0"/>
              <a:t> data sources</a:t>
            </a:r>
          </a:p>
          <a:p>
            <a:pPr lvl="1"/>
            <a:r>
              <a:rPr lang="en-US" sz="1800" dirty="0"/>
              <a:t>relational databases, flat files, on-line transaction records</a:t>
            </a:r>
          </a:p>
          <a:p>
            <a:r>
              <a:rPr lang="en-US" sz="1800" dirty="0">
                <a:solidFill>
                  <a:srgbClr val="3C8C93"/>
                </a:solidFill>
              </a:rPr>
              <a:t>Data cleaning and data integration techniques </a:t>
            </a:r>
            <a:r>
              <a:rPr lang="en-US" sz="1800" dirty="0"/>
              <a:t>are applied.</a:t>
            </a:r>
          </a:p>
          <a:p>
            <a:pPr lvl="1"/>
            <a:r>
              <a:rPr lang="en-US" sz="1800" dirty="0"/>
              <a:t>Ensure consistency in naming conventions, encoding structures, attribute measures, etc. among different data sources</a:t>
            </a:r>
          </a:p>
          <a:p>
            <a:pPr lvl="2"/>
            <a:r>
              <a:rPr lang="en-US" sz="1600" dirty="0"/>
              <a:t>E.g., Hotel price: currency, tax, breakfast covered, etc.</a:t>
            </a:r>
          </a:p>
          <a:p>
            <a:pPr lvl="1"/>
            <a:r>
              <a:rPr lang="en-US" sz="1800" dirty="0"/>
              <a:t>When data is moved to the warehouse, it is converted.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8DBC-D977-4621-9384-DC278E40F493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8C71-9368-4E78-8A06-F49A686625A8}" type="slidenum">
              <a:rPr lang="en-US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958960"/>
            <a:ext cx="1921148" cy="143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27300" y="762000"/>
            <a:ext cx="4664299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Data Warehouse—Time Variant</a:t>
            </a:r>
          </a:p>
        </p:txBody>
      </p:sp>
      <p:sp>
        <p:nvSpPr>
          <p:cNvPr id="799747" name="Rectangle 1027"/>
          <p:cNvSpPr>
            <a:spLocks noGrp="1" noChangeArrowheads="1"/>
          </p:cNvSpPr>
          <p:nvPr>
            <p:ph idx="1"/>
          </p:nvPr>
        </p:nvSpPr>
        <p:spPr>
          <a:xfrm>
            <a:off x="1056068" y="1844824"/>
            <a:ext cx="7630732" cy="42100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sz="1700" dirty="0"/>
              <a:t>The time horizon for the data warehouse </a:t>
            </a:r>
            <a:r>
              <a:rPr lang="en-US" sz="1700" dirty="0">
                <a:solidFill>
                  <a:srgbClr val="3C8C93"/>
                </a:solidFill>
              </a:rPr>
              <a:t>is significantly longer</a:t>
            </a:r>
            <a:r>
              <a:rPr lang="en-US" sz="1700" dirty="0"/>
              <a:t> than that of operational systems</a:t>
            </a:r>
          </a:p>
          <a:p>
            <a:pPr lvl="1">
              <a:lnSpc>
                <a:spcPct val="120000"/>
              </a:lnSpc>
            </a:pPr>
            <a:r>
              <a:rPr lang="en-US" sz="1700" dirty="0"/>
              <a:t>Operational database: current value data</a:t>
            </a:r>
          </a:p>
          <a:p>
            <a:pPr lvl="1">
              <a:lnSpc>
                <a:spcPct val="120000"/>
              </a:lnSpc>
            </a:pPr>
            <a:r>
              <a:rPr lang="en-US" sz="1700" dirty="0"/>
              <a:t>Data warehouse data: provide information from a historical perspective (e.g., past 5-10 years)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Every key structure in the data warehouse</a:t>
            </a:r>
          </a:p>
          <a:p>
            <a:pPr lvl="1">
              <a:lnSpc>
                <a:spcPct val="120000"/>
              </a:lnSpc>
            </a:pPr>
            <a:r>
              <a:rPr lang="en-US" sz="1700" dirty="0"/>
              <a:t>Contains an </a:t>
            </a:r>
            <a:r>
              <a:rPr lang="en-US" sz="1700" dirty="0">
                <a:solidFill>
                  <a:srgbClr val="3C8C93"/>
                </a:solidFill>
              </a:rPr>
              <a:t>element of time</a:t>
            </a:r>
            <a:r>
              <a:rPr lang="en-US" sz="1700" dirty="0"/>
              <a:t>, explicitly or implicitly</a:t>
            </a:r>
          </a:p>
          <a:p>
            <a:pPr lvl="1">
              <a:lnSpc>
                <a:spcPct val="120000"/>
              </a:lnSpc>
            </a:pPr>
            <a:r>
              <a:rPr lang="en-US" sz="1700" dirty="0"/>
              <a:t>But the key of operational data may or may not contain “time element”</a:t>
            </a:r>
          </a:p>
          <a:p>
            <a:pPr lvl="1">
              <a:lnSpc>
                <a:spcPct val="110000"/>
              </a:lnSpc>
            </a:pPr>
            <a:endParaRPr lang="en-US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88BB-4A4B-4450-85F0-670C40A8D484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014B-29F9-447A-96CD-305B03879DA6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941168"/>
            <a:ext cx="1417340" cy="14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Data Warehouse—Nonvolatile</a:t>
            </a:r>
          </a:p>
        </p:txBody>
      </p:sp>
      <p:sp>
        <p:nvSpPr>
          <p:cNvPr id="798723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n-US" sz="1800" dirty="0"/>
              <a:t>A </a:t>
            </a:r>
            <a:r>
              <a:rPr lang="en-US" sz="1800" dirty="0">
                <a:solidFill>
                  <a:schemeClr val="hlink"/>
                </a:solidFill>
              </a:rPr>
              <a:t>physically separate store</a:t>
            </a:r>
            <a:r>
              <a:rPr lang="en-US" sz="1800" dirty="0"/>
              <a:t> of data transformed from the operational environment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Operational </a:t>
            </a:r>
            <a:r>
              <a:rPr lang="en-US" sz="1800" dirty="0">
                <a:solidFill>
                  <a:schemeClr val="hlink"/>
                </a:solidFill>
              </a:rPr>
              <a:t>update of data does not occur</a:t>
            </a:r>
            <a:r>
              <a:rPr lang="en-US" sz="1800" dirty="0"/>
              <a:t> in the data warehouse environment</a:t>
            </a:r>
          </a:p>
          <a:p>
            <a:pPr lvl="1">
              <a:lnSpc>
                <a:spcPct val="130000"/>
              </a:lnSpc>
            </a:pPr>
            <a:r>
              <a:rPr lang="en-US" sz="1800" dirty="0"/>
              <a:t>Does not require transaction processing, recovery, and concurrency control mechanisms</a:t>
            </a:r>
          </a:p>
          <a:p>
            <a:pPr lvl="1">
              <a:lnSpc>
                <a:spcPct val="130000"/>
              </a:lnSpc>
            </a:pPr>
            <a:r>
              <a:rPr lang="en-US" sz="1800" dirty="0"/>
              <a:t>Requires only two operations in data accessing: </a:t>
            </a:r>
          </a:p>
          <a:p>
            <a:pPr lvl="2">
              <a:lnSpc>
                <a:spcPct val="130000"/>
              </a:lnSpc>
            </a:pPr>
            <a:r>
              <a:rPr lang="en-US" sz="1800" i="1" dirty="0">
                <a:solidFill>
                  <a:schemeClr val="hlink"/>
                </a:solidFill>
              </a:rPr>
              <a:t>initial loading of data</a:t>
            </a:r>
            <a:r>
              <a:rPr lang="en-US" sz="1800" dirty="0"/>
              <a:t> and </a:t>
            </a:r>
            <a:r>
              <a:rPr lang="en-US" sz="1800" i="1" dirty="0">
                <a:solidFill>
                  <a:schemeClr val="hlink"/>
                </a:solidFill>
              </a:rPr>
              <a:t>access of data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4C92-C9B3-41F1-AD68-2CCEE0DB2C4C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1A7-D756-4FC1-B9F3-0BBB05388B8C}" type="slidenum">
              <a:rPr lang="en-US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45" y="4993061"/>
            <a:ext cx="1823527" cy="14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4098"/>
          <p:cNvSpPr>
            <a:spLocks noGrp="1" noChangeArrowheads="1"/>
          </p:cNvSpPr>
          <p:nvPr>
            <p:ph type="title"/>
          </p:nvPr>
        </p:nvSpPr>
        <p:spPr>
          <a:xfrm>
            <a:off x="3116687" y="980728"/>
            <a:ext cx="5581226" cy="7112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Data Warehouse vs. Heterogeneous DBMS</a:t>
            </a:r>
          </a:p>
        </p:txBody>
      </p:sp>
      <p:sp>
        <p:nvSpPr>
          <p:cNvPr id="842755" name="Rectangle 4099"/>
          <p:cNvSpPr>
            <a:spLocks noGrp="1" noChangeArrowheads="1"/>
          </p:cNvSpPr>
          <p:nvPr>
            <p:ph sz="half" idx="1"/>
          </p:nvPr>
        </p:nvSpPr>
        <p:spPr>
          <a:xfrm>
            <a:off x="882202" y="2171278"/>
            <a:ext cx="4038600" cy="42100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sz="1700" dirty="0"/>
              <a:t>Traditional </a:t>
            </a:r>
            <a:r>
              <a:rPr lang="en-US" sz="1700" dirty="0">
                <a:solidFill>
                  <a:schemeClr val="tx2"/>
                </a:solidFill>
              </a:rPr>
              <a:t>heterogeneous DB integration</a:t>
            </a:r>
            <a:r>
              <a:rPr lang="en-US" sz="1700" dirty="0"/>
              <a:t>: A </a:t>
            </a:r>
            <a:r>
              <a:rPr lang="en-US" sz="1700" dirty="0">
                <a:solidFill>
                  <a:schemeClr val="hlink"/>
                </a:solidFill>
              </a:rPr>
              <a:t>query driven</a:t>
            </a:r>
            <a:r>
              <a:rPr lang="en-US" sz="1700" dirty="0"/>
              <a:t> approach</a:t>
            </a:r>
          </a:p>
          <a:p>
            <a:pPr lvl="1">
              <a:lnSpc>
                <a:spcPct val="120000"/>
              </a:lnSpc>
            </a:pPr>
            <a:r>
              <a:rPr lang="en-US" sz="1700" dirty="0"/>
              <a:t>Build </a:t>
            </a:r>
            <a:r>
              <a:rPr lang="en-US" sz="1700" dirty="0">
                <a:solidFill>
                  <a:schemeClr val="hlink"/>
                </a:solidFill>
              </a:rPr>
              <a:t>wrappers/mediators</a:t>
            </a:r>
            <a:r>
              <a:rPr lang="en-US" sz="1700" dirty="0"/>
              <a:t> on top of heterogeneous databases </a:t>
            </a:r>
          </a:p>
          <a:p>
            <a:pPr lvl="1">
              <a:lnSpc>
                <a:spcPct val="120000"/>
              </a:lnSpc>
            </a:pPr>
            <a:r>
              <a:rPr lang="en-US" sz="1700" dirty="0"/>
              <a:t>A</a:t>
            </a:r>
            <a:r>
              <a:rPr lang="en-US" sz="1700" dirty="0" smtClean="0"/>
              <a:t> </a:t>
            </a:r>
            <a:r>
              <a:rPr lang="en-US" sz="1700" dirty="0">
                <a:solidFill>
                  <a:srgbClr val="3C8C93"/>
                </a:solidFill>
              </a:rPr>
              <a:t>meta-dictionary </a:t>
            </a:r>
            <a:r>
              <a:rPr lang="en-US" sz="1700" dirty="0"/>
              <a:t>is used to translate the query into queries </a:t>
            </a:r>
            <a:r>
              <a:rPr lang="en-US" sz="1700" dirty="0" smtClean="0"/>
              <a:t>and </a:t>
            </a:r>
            <a:r>
              <a:rPr lang="en-US" sz="1700" dirty="0"/>
              <a:t>the results are integrated into a global answer set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solidFill>
                  <a:srgbClr val="3C8C93"/>
                </a:solidFill>
              </a:rPr>
              <a:t>Complex information filtering</a:t>
            </a:r>
            <a:r>
              <a:rPr lang="en-US" sz="1700" dirty="0"/>
              <a:t>, compete for </a:t>
            </a:r>
            <a:r>
              <a:rPr lang="en-US" sz="1700" dirty="0" smtClean="0"/>
              <a:t>resources</a:t>
            </a:r>
            <a:endParaRPr lang="en-US" sz="17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18656" y="2171278"/>
            <a:ext cx="4038600" cy="42100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700" dirty="0">
                <a:solidFill>
                  <a:schemeClr val="tx2"/>
                </a:solidFill>
              </a:rPr>
              <a:t>Data warehouse</a:t>
            </a:r>
            <a:r>
              <a:rPr lang="en-US" sz="1700" dirty="0"/>
              <a:t>: </a:t>
            </a:r>
            <a:r>
              <a:rPr lang="en-US" sz="1700" dirty="0">
                <a:solidFill>
                  <a:schemeClr val="hlink"/>
                </a:solidFill>
              </a:rPr>
              <a:t>update-driven</a:t>
            </a:r>
            <a:r>
              <a:rPr lang="en-US" sz="1700" dirty="0"/>
              <a:t>, high performance</a:t>
            </a:r>
          </a:p>
          <a:p>
            <a:pPr lvl="1">
              <a:lnSpc>
                <a:spcPct val="120000"/>
              </a:lnSpc>
            </a:pPr>
            <a:r>
              <a:rPr lang="en-US" sz="1700" dirty="0"/>
              <a:t>Information from heterogeneous sources is integrated in advance and stored in warehouses for direct query and analysis</a:t>
            </a:r>
          </a:p>
          <a:p>
            <a:pPr>
              <a:lnSpc>
                <a:spcPct val="120000"/>
              </a:lnSpc>
            </a:pPr>
            <a:endParaRPr lang="en-US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EC72-075E-4B24-92F0-9C73C6AC8FC4}" type="datetime4">
              <a:rPr lang="en-US"/>
              <a:pPr/>
              <a:t>September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Warehousing, Data Generalization, and Online Analytical Processing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DAAC-D5AC-48B1-A060-21C1B74E2157}" type="slidenum">
              <a:rPr lang="en-US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9115"/>
          <a:stretch/>
        </p:blipFill>
        <p:spPr>
          <a:xfrm>
            <a:off x="7196291" y="4603328"/>
            <a:ext cx="1408157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On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Theme1Online</Template>
  <TotalTime>199</TotalTime>
  <Words>3041</Words>
  <Application>Microsoft Office PowerPoint</Application>
  <PresentationFormat>On-screen Show (4:3)</PresentationFormat>
  <Paragraphs>420</Paragraphs>
  <Slides>50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ＭＳ Ｐゴシック</vt:lpstr>
      <vt:lpstr>ＭＳ Ｐゴシック</vt:lpstr>
      <vt:lpstr>宋体</vt:lpstr>
      <vt:lpstr>宋体</vt:lpstr>
      <vt:lpstr>Arial</vt:lpstr>
      <vt:lpstr>Arial Narrow</vt:lpstr>
      <vt:lpstr>Calibri</vt:lpstr>
      <vt:lpstr>Edwardian Script ITC</vt:lpstr>
      <vt:lpstr>Impact</vt:lpstr>
      <vt:lpstr>Monotype Sorts</vt:lpstr>
      <vt:lpstr>Tahoma</vt:lpstr>
      <vt:lpstr>Times New Roman</vt:lpstr>
      <vt:lpstr>Wingdings</vt:lpstr>
      <vt:lpstr>Theme1Online</vt:lpstr>
      <vt:lpstr>Custom Design</vt:lpstr>
      <vt:lpstr>1_Custom Design</vt:lpstr>
      <vt:lpstr>Knowledge Data Discovery TOPIC 5 - Data Warehousing and Online Analytical Processing </vt:lpstr>
      <vt:lpstr>Course outline   </vt:lpstr>
      <vt:lpstr>PowerPoint Presentation</vt:lpstr>
      <vt:lpstr>What is Data Warehouse?</vt:lpstr>
      <vt:lpstr>Data Warehouse—Subject-Oriented</vt:lpstr>
      <vt:lpstr>Data Warehouse—Integrated</vt:lpstr>
      <vt:lpstr>Data Warehouse—Time Variant</vt:lpstr>
      <vt:lpstr>Data Warehouse—Nonvolatile</vt:lpstr>
      <vt:lpstr>Data Warehouse vs. Heterogeneous DBMS</vt:lpstr>
      <vt:lpstr>Data Warehouse vs. Heterogeneous DBMS</vt:lpstr>
      <vt:lpstr>Why Separate Data Warehouse?</vt:lpstr>
      <vt:lpstr>From Tables and Spreadsheets to Data Cubes</vt:lpstr>
      <vt:lpstr>Multidimensional Data Model </vt:lpstr>
      <vt:lpstr>Multidimensional Data Model </vt:lpstr>
      <vt:lpstr>Multidimensional Data Model </vt:lpstr>
      <vt:lpstr>Multidimensional Data Model </vt:lpstr>
      <vt:lpstr>Cube: A Lattice of Cuboids</vt:lpstr>
      <vt:lpstr>Conceptual Modeling of Data Warehouses</vt:lpstr>
      <vt:lpstr>Example:  Star Schema</vt:lpstr>
      <vt:lpstr>Example:  Snowflake Schema</vt:lpstr>
      <vt:lpstr>Example: Fact Constellation</vt:lpstr>
      <vt:lpstr>Measures of Data Cube: Three Categories</vt:lpstr>
      <vt:lpstr>A Concept Hierarchy: Dimension (location)</vt:lpstr>
      <vt:lpstr>View of Warehouses &amp; Hierarchies</vt:lpstr>
      <vt:lpstr>View of Warehouses &amp; Hierarchies</vt:lpstr>
      <vt:lpstr>A Sample Data Cube</vt:lpstr>
      <vt:lpstr>Browsing a Data Cube</vt:lpstr>
      <vt:lpstr>Visualization</vt:lpstr>
      <vt:lpstr>Typical OLAP Operations</vt:lpstr>
      <vt:lpstr>Roll Up</vt:lpstr>
      <vt:lpstr>Drill Down</vt:lpstr>
      <vt:lpstr>Slice</vt:lpstr>
      <vt:lpstr>Dice</vt:lpstr>
      <vt:lpstr>Pivot</vt:lpstr>
      <vt:lpstr>A Star-Net Query Model</vt:lpstr>
      <vt:lpstr>Design of Data Warehouse: A Business Analysis Framework</vt:lpstr>
      <vt:lpstr>Data Warehouse Design Process </vt:lpstr>
      <vt:lpstr>Data Warehouse: A Multi-Tiered Architecture </vt:lpstr>
      <vt:lpstr>Three Data Warehouse Models</vt:lpstr>
      <vt:lpstr>Data Warehouse Development:  A Recommended Approach</vt:lpstr>
      <vt:lpstr>Data Warehouse Back-End Tools and Utilities</vt:lpstr>
      <vt:lpstr>Metadata Repository</vt:lpstr>
      <vt:lpstr>OLAP Server Architectures</vt:lpstr>
      <vt:lpstr>ROLAP Datastore (Example)</vt:lpstr>
      <vt:lpstr>Data Warehouse Usage</vt:lpstr>
      <vt:lpstr>OLAP &amp; OLAM</vt:lpstr>
      <vt:lpstr>Integrated OLAM &amp; OLAP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TOPIK 1 - …..</dc:title>
  <dc:creator>Helena Agustin Putri A</dc:creator>
  <cp:lastModifiedBy>Nurul Jannah</cp:lastModifiedBy>
  <cp:revision>51</cp:revision>
  <dcterms:created xsi:type="dcterms:W3CDTF">2017-05-12T05:56:15Z</dcterms:created>
  <dcterms:modified xsi:type="dcterms:W3CDTF">2017-09-05T08:57:35Z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1133389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