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jpeg" Extension="jpeg"/>
  <Default ContentType="image/x-wmf" Extension="wmf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vmlDrawing" Extension="vml"/>
  <Default ContentType="application/msword" Extension="doc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9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theme+xml" PartName="/ppt/theme/theme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theme+xml" PartName="/ppt/theme/theme3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theme+xml" PartName="/ppt/theme/theme4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theme+xml" PartName="/ppt/theme/theme5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theme+xml" PartName="/ppt/theme/theme6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theme+xml" PartName="/ppt/theme/theme7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11.xml"/>
  <Override ContentType="application/vnd.openxmlformats-officedocument.theme+xml" PartName="/ppt/theme/theme8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120.xml"/>
  <Override ContentType="application/vnd.openxmlformats-officedocument.theme+xml" PartName="/ppt/theme/theme9.xml"/>
  <Override ContentType="application/vnd.openxmlformats-officedocument.theme+xml" PartName="/ppt/theme/theme10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9" r:id="rId2"/>
    <p:sldMasterId id="2147483724" r:id="rId3"/>
    <p:sldMasterId id="2147483742" r:id="rId4"/>
    <p:sldMasterId id="2147483757" r:id="rId5"/>
    <p:sldMasterId id="2147483792" r:id="rId6"/>
    <p:sldMasterId id="2147483800" r:id="rId7"/>
    <p:sldMasterId id="2147483809" r:id="rId8"/>
    <p:sldMasterId id="2147483845" r:id="rId9"/>
  </p:sldMasterIdLst>
  <p:notesMasterIdLst>
    <p:notesMasterId r:id="rId41"/>
  </p:notesMasterIdLst>
  <p:sldIdLst>
    <p:sldId id="256" r:id="rId10"/>
    <p:sldId id="259" r:id="rId11"/>
    <p:sldId id="373" r:id="rId12"/>
    <p:sldId id="374" r:id="rId13"/>
    <p:sldId id="375" r:id="rId14"/>
    <p:sldId id="376" r:id="rId15"/>
    <p:sldId id="399" r:id="rId16"/>
    <p:sldId id="400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  <p:sldId id="393" r:id="rId32"/>
    <p:sldId id="394" r:id="rId33"/>
    <p:sldId id="395" r:id="rId34"/>
    <p:sldId id="396" r:id="rId35"/>
    <p:sldId id="397" r:id="rId36"/>
    <p:sldId id="398" r:id="rId37"/>
    <p:sldId id="335" r:id="rId38"/>
    <p:sldId id="292" r:id="rId39"/>
    <p:sldId id="258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66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20" Type="http://schemas.openxmlformats.org/officeDocument/2006/relationships/slide" Target="slides/slide11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DC9DF-FDAC-48BA-BC19-414F857AE0D3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B7417-EAFC-451A-9C02-ADC178AEA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1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B4EECA0-B559-084D-84A1-E00BFEC89E96}" type="slidenum">
              <a:rPr lang="en-US" sz="1200">
                <a:solidFill>
                  <a:prstClr val="black"/>
                </a:solidFill>
              </a:rPr>
              <a:pPr eaLnBrk="1" hangingPunct="1"/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49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6938D-F756-44B6-8E63-3185216D222D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0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Sup_min</a:t>
            </a:r>
            <a:r>
              <a:rPr lang="en-US" dirty="0" smtClean="0"/>
              <a:t> = 0.5 = 0.5*5</a:t>
            </a:r>
            <a:r>
              <a:rPr lang="en-US" baseline="0" dirty="0" smtClean="0"/>
              <a:t> = 2.5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502C34-0F60-4F84-B3E6-8EB0ED8B2B7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33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F049432-DA7C-B642-8A59-F3D58D2C7D37}" type="slidenum">
              <a:rPr lang="en-US" sz="1200"/>
              <a:pPr eaLnBrk="1" hangingPunct="1"/>
              <a:t>29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73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E7CD529-E8E1-654A-8ED3-F811F5ACE7BE}" type="slidenum">
              <a:rPr lang="en-US" sz="1200">
                <a:solidFill>
                  <a:prstClr val="black"/>
                </a:solidFill>
              </a:rPr>
              <a:pPr eaLnBrk="1" hangingPunct="1"/>
              <a:t>5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5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EFEE41F-1015-6C4D-B35A-9B7A33369C1D}" type="slidenum">
              <a:rPr lang="en-US" sz="1200">
                <a:solidFill>
                  <a:prstClr val="black"/>
                </a:solidFill>
              </a:rPr>
              <a:pPr eaLnBrk="1" hangingPunct="1"/>
              <a:t>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09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93" tIns="44945" rIns="89893" bIns="44945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209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6175" y="685800"/>
            <a:ext cx="4568825" cy="3427413"/>
          </a:xfrm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1"/>
            <a:ext cx="5030391" cy="411540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93" tIns="44945" rIns="89893" bIns="44945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CATEGORICAL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Qualitative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NUMERIC: Quantitative</a:t>
            </a:r>
            <a:endParaRPr lang="en-US" sz="1200" b="1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Nominal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means “relating to names.” The values of a nominal attribute are symbols or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names of things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 ordinal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attribute is an attribute with possible values that have a meaningful order or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ranking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among them, but the magnitude between successive values is not known.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seful for registering subjective assessments of qualities that cannot be measured objectively; thus ordinal attributes are often used in surveys for ratings.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Interval-scaled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attributes are measured on a scale of equal-size units. The values of interval-scaled attributes have order and can be positive, 0, or negative. Such attributes allow us to compare and quantify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difference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between values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ratio-scaled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attribute is a numeric attribute with an inherent zero-point. That is, if a measurement is ratio-scaled, we can speak of a value as being a multiple (or ratio) of another value. 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6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0B3BCA9-4538-4ADC-83FF-7AB3C1E22F4F}" type="slidenum">
              <a:rPr lang="en-US" sz="1200">
                <a:latin typeface="Times New Roman" pitchFamily="18" charset="0"/>
              </a:rPr>
              <a:pPr/>
              <a:t>11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66750"/>
            <a:ext cx="4643438" cy="3482975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393" y="4373693"/>
            <a:ext cx="5047215" cy="4077012"/>
          </a:xfrm>
          <a:noFill/>
        </p:spPr>
        <p:txBody>
          <a:bodyPr lIns="89555" tIns="44778" rIns="89555" bIns="44778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Demo: </a:t>
            </a:r>
            <a:r>
              <a:rPr lang="en-US" b="0" dirty="0" smtClean="0"/>
              <a:t>distribution</a:t>
            </a:r>
            <a:r>
              <a:rPr lang="en-US" b="0" baseline="0" dirty="0" smtClean="0"/>
              <a:t> chart of Iris data</a:t>
            </a:r>
            <a:endParaRPr lang="en-US" b="1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Central tendency</a:t>
            </a:r>
            <a:r>
              <a:rPr lang="en-US" dirty="0" smtClean="0"/>
              <a:t>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numerical measure of the “center” of a set of data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Dispersion/variance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degree to which numerical data tend to spread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2068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5A92E38-3AF8-4059-A5AE-6C4FCEBB8395}" type="slidenum">
              <a:rPr lang="en-US" sz="1200">
                <a:latin typeface="Times New Roman" pitchFamily="18" charset="0"/>
              </a:rPr>
              <a:pPr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66750"/>
            <a:ext cx="4643438" cy="3482975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393" y="4373693"/>
            <a:ext cx="5047215" cy="4077012"/>
          </a:xfrm>
          <a:noFill/>
        </p:spPr>
        <p:txBody>
          <a:bodyPr lIns="89555" tIns="44778" rIns="89555" bIns="44778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holistic measure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 a measure that must be computed on the entire data set as a whole,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It cannot be computed by partitioning the given data into subsets and merging the values obtained for the measure in each subset 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Grouped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data median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L1 is the lower boundary of the median interval, n is the number of values in the entire data set,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∑ (f)l is the sum of the frequencies of all of the intervals that are lower than the median interval,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</a:t>
            </a:r>
            <a:r>
              <a:rPr lang="en-US" sz="1200" kern="1200" baseline="-250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median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 the frequency of the median interval,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c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is the width of the median interval 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-250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597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*) </a:t>
            </a:r>
            <a:r>
              <a:rPr lang="en-US" dirty="0" err="1" smtClean="0"/>
              <a:t>Perkembangan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teknologi</a:t>
            </a:r>
            <a:endParaRPr lang="en-US" baseline="0" dirty="0" smtClean="0"/>
          </a:p>
          <a:p>
            <a:r>
              <a:rPr lang="en-US" baseline="0" dirty="0" smtClean="0"/>
              <a:t>**) Break the entity relationship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502C34-0F60-4F84-B3E6-8EB0ED8B2B7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07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F7B1CCB-F61F-4E84-9149-A593A40B65E3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/>
              <a:t>20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740" tIns="45870" rIns="91740" bIns="45870"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Accuracy.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To be useful for subsequent analyses, data must be highly accurate. For instance, it is necessary to verify that names and encodings are correctly represented and values are within admissible ranges. </a:t>
            </a:r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Completeness.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order to avoid compromising the accuracy of business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gence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analyses, data should not include a large number of missing values. How- ever, one should keep in mind that most learning and data mining techniques are capable of minimizing in a robust way the effects of partial incompleteness in the data. </a:t>
            </a:r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Consistency.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form and content of the data must be consistent across the different data sources after the integration procedures, with respect to currency and measurement units. 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Timeliness.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must be frequently updated, based on the objectives of the analysis. It is customary to arrange an update of the data warehouse regularly on a daily or at most weekly basis. 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Believability.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reflects how much the data are trusted by users </a:t>
            </a:r>
            <a:endParaRPr lang="en-US" sz="1200" b="1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Non-redundancy.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repetition and redundancy should be avoided in order to prevent waste of memory and possible inconsistencies. However, data can be replicated when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denormalization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of a data warehouse may result in reduced response times to complex queries. </a:t>
            </a:r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Relevance.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must be relevant to the needs of the business intelligence system in order to add real value to the analyses that will be subsequently performed. </a:t>
            </a:r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Interpretability.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meaning of the data should be well understood and correctly interpreted by the analysts, also based on the documentation available in the metadata describing a data warehouse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Accessibility.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Data must be easily accessible by analysts and decision support applications.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168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33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04979046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61300729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53043586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0235187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74117435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8CCE-AF06-41E1-9C0E-CEDF07E5FDC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D793A-FA3A-493D-9B4E-8DFED2F8CD3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70208326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62826871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C5ED-873D-4175-90A1-C4AEBD2658E2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D1B28-8363-40E4-A344-B33ECB6C8F51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5603081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00684723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93263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8CCE-AF06-41E1-9C0E-CEDF07E5FDC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D793A-FA3A-493D-9B4E-8DFED2F8CD3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90924818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8CCE-AF06-41E1-9C0E-CEDF07E5FDC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D793A-FA3A-493D-9B4E-8DFED2F8CD3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95685976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331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2782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4165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242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607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prstClr val="white"/>
                </a:solidFill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2264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Data Warehousing, Data Generalization, and Online Analytical Processing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52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Data Warehousing, Data Generalization, and Online Analytical Processing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74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08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>
              <a:buFont typeface="Tahoma" charset="0"/>
            </a:pPr>
            <a:endParaRPr lang="en-US" dirty="0">
              <a:latin typeface="Tahoma" charset="0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</a:pPr>
            <a:fld id="{12FF1C42-D199-4083-1001-587298610EC3}" type="datetime5">
              <a:rPr lang="en-US" sz="1200" dirty="0">
                <a:latin typeface="Tahoma" charset="0"/>
              </a:rPr>
              <a:pPr>
                <a:buFont typeface="Tahoma" charset="0"/>
              </a:pPr>
              <a:t>5-Sep-17</a:t>
            </a:fld>
            <a:endParaRPr lang="en-US" sz="1200" dirty="0">
              <a:latin typeface="Tahoma" charset="0"/>
            </a:endParaRPr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algn="ctr">
              <a:buFont typeface="Tahoma" charset="0"/>
            </a:pPr>
            <a:r>
              <a:rPr lang="en-US" sz="1200" dirty="0" smtClean="0">
                <a:latin typeface="Tahoma" charset="0"/>
              </a:rPr>
              <a:t>*</a:t>
            </a:r>
            <a:endParaRPr lang="en-US" sz="1200" dirty="0">
              <a:latin typeface="Tahoma" charset="0"/>
            </a:endParaRP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algn="r">
              <a:buFont typeface="Tahoma" charset="0"/>
            </a:pPr>
            <a:fld id="{12FF1C42-D199-4085-1001-587298610EC3}" type="slidenum">
              <a:rPr lang="en-US" sz="1200" dirty="0">
                <a:latin typeface="Tahoma" charset="0"/>
              </a:rPr>
              <a:pPr algn="r">
                <a:buFont typeface="Tahoma" charset="0"/>
              </a:pPr>
              <a:t>‹#›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5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89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0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8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4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0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58F4-638A-470E-8B6B-8FC6246785CF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9F3C-8A85-48DC-8957-E2BA5AD4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4267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00836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31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1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15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5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9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9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1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10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58F4-638A-470E-8B6B-8FC6246785CF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9F3C-8A85-48DC-8957-E2BA5AD4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79207"/>
      </p:ext>
    </p:extLst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44860"/>
      </p:ext>
    </p:extLst>
  </p:cSld>
  <p:clrMapOvr>
    <a:masterClrMapping/>
  </p:clrMapOvr>
  <p:transition>
    <p:zo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33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4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35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7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33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90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8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8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95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1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33589"/>
      </p:ext>
    </p:extLst>
  </p:cSld>
  <p:clrMapOvr>
    <a:masterClrMapping/>
  </p:clrMapOvr>
  <p:transition>
    <p:zo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 eaLnBrk="1" hangingPunct="1">
              <a:buFont typeface="Tahoma" charset="0"/>
              <a:buNone/>
            </a:pPr>
            <a:endParaRPr lang="en-US" sz="1200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3-1001-587298610EC3}" type="datetime5">
              <a:rPr lang="en-US" dirty="0"/>
              <a:pPr>
                <a:buFont typeface="Tahoma" charset="0"/>
                <a:buNone/>
              </a:pPr>
              <a:t>5-Sep-17</a:t>
            </a:fld>
            <a:endParaRPr lang="en-US" dirty="0"/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r>
              <a:rPr lang="en-US" dirty="0"/>
              <a:t>*</a:t>
            </a: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5-1001-587298610EC3}" type="slidenum">
              <a:rPr lang="en-US" dirty="0"/>
              <a:pPr>
                <a:buFont typeface="Tahoma" charset="0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956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8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6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8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9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3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1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3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2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8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8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381000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0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91854"/>
      </p:ext>
    </p:extLst>
  </p:cSld>
  <p:clrMapOvr>
    <a:masterClrMapping/>
  </p:clrMapOvr>
  <p:transition>
    <p:zoom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 eaLnBrk="1" hangingPunct="1">
              <a:buFont typeface="Tahoma" charset="0"/>
              <a:buNone/>
            </a:pPr>
            <a:endParaRPr lang="en-US" sz="1200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3-1001-587298610EC3}" type="datetime5">
              <a:rPr lang="en-US" dirty="0"/>
              <a:pPr>
                <a:buFont typeface="Tahoma" charset="0"/>
                <a:buNone/>
              </a:pPr>
              <a:t>5-Sep-17</a:t>
            </a:fld>
            <a:endParaRPr lang="en-US" dirty="0"/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r>
              <a:rPr lang="en-US" dirty="0"/>
              <a:t>*</a:t>
            </a: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5-1001-587298610EC3}" type="slidenum">
              <a:rPr lang="en-US" dirty="0"/>
              <a:pPr>
                <a:buFont typeface="Tahoma" charset="0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108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4011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411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528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63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3713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prstClr val="white"/>
                </a:solidFill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764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Introduction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0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80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086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7053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900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279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6706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prstClr val="white"/>
                </a:solidFill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220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276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310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0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08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7348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prstClr val="white"/>
                </a:solidFill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6880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103" y="1432218"/>
            <a:ext cx="4178145" cy="4693946"/>
          </a:xfrm>
        </p:spPr>
        <p:txBody>
          <a:bodyPr/>
          <a:lstStyle>
            <a:lvl1pPr>
              <a:defRPr sz="2300"/>
            </a:lvl1pPr>
            <a:lvl2pPr marL="633252" indent="-285311">
              <a:defRPr sz="2000"/>
            </a:lvl2pPr>
            <a:lvl3pPr marL="943614" indent="-228249">
              <a:defRPr sz="1800"/>
            </a:lvl3pPr>
            <a:lvl4pPr marL="1176039" indent="-228249">
              <a:defRPr sz="1800"/>
            </a:lvl4pPr>
            <a:lvl5pPr marL="1409855" indent="-228249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</a:t>
            </a:r>
            <a:r>
              <a:rPr lang="en-US"/>
              <a:t>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54EA0-F0C6-4148-B973-4D44E301E122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7E749-008F-4A89-AF5B-F7A16734C46A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4481079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956"/>
            <a:ext cx="9168446" cy="68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334" y="4352197"/>
            <a:ext cx="6458074" cy="1288732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AAC7B-E97B-49A4-9A4F-FBA0680AEBA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894BF-EA4A-44FF-B202-34EB075FB6AC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91001990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8CCE-AF06-41E1-9C0E-CEDF07E5FDC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D793A-FA3A-493D-9B4E-8DFED2F8CD3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95539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6040294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910061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7138104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6837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77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61738927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8CCE-AF06-41E1-9C0E-CEDF07E5FDC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D793A-FA3A-493D-9B4E-8DFED2F8CD3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6104690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27370776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6474677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15935524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9345854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90729195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8527368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260132"/>
            <a:ext cx="4350136" cy="48660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72F0-E884-413E-82A4-AB911DF932FC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79C07-6901-4D49-AC06-F16496F4F837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74035068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3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4648" y="1432218"/>
            <a:ext cx="4038600" cy="469394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22287" y="199576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8CCE-AF06-41E1-9C0E-CEDF07E5FDC1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D793A-FA3A-493D-9B4E-8DFED2F8CD34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82677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6.xml"/><Relationship Id="rId9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3.xml"/><Relationship Id="rId9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26" Type="http://schemas.openxmlformats.org/officeDocument/2006/relationships/slideLayout" Target="../slideLayouts/slideLayout102.xml"/><Relationship Id="rId21" Type="http://schemas.openxmlformats.org/officeDocument/2006/relationships/slideLayout" Target="../slideLayouts/slideLayout97.xml"/><Relationship Id="rId34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5" Type="http://schemas.openxmlformats.org/officeDocument/2006/relationships/slideLayout" Target="../slideLayouts/slideLayout101.xml"/><Relationship Id="rId33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slideLayout" Target="../slideLayouts/slideLayout96.xml"/><Relationship Id="rId29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24" Type="http://schemas.openxmlformats.org/officeDocument/2006/relationships/slideLayout" Target="../slideLayouts/slideLayout100.xml"/><Relationship Id="rId32" Type="http://schemas.openxmlformats.org/officeDocument/2006/relationships/slideLayout" Target="../slideLayouts/slideLayout108.xml"/><Relationship Id="rId37" Type="http://schemas.openxmlformats.org/officeDocument/2006/relationships/image" Target="../media/image1.jpeg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23" Type="http://schemas.openxmlformats.org/officeDocument/2006/relationships/slideLayout" Target="../slideLayouts/slideLayout99.xml"/><Relationship Id="rId28" Type="http://schemas.openxmlformats.org/officeDocument/2006/relationships/slideLayout" Target="../slideLayouts/slideLayout104.xml"/><Relationship Id="rId36" Type="http://schemas.openxmlformats.org/officeDocument/2006/relationships/theme" Target="../theme/theme8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31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Relationship Id="rId22" Type="http://schemas.openxmlformats.org/officeDocument/2006/relationships/slideLayout" Target="../slideLayouts/slideLayout98.xml"/><Relationship Id="rId27" Type="http://schemas.openxmlformats.org/officeDocument/2006/relationships/slideLayout" Target="../slideLayouts/slideLayout103.xml"/><Relationship Id="rId30" Type="http://schemas.openxmlformats.org/officeDocument/2006/relationships/slideLayout" Target="../slideLayouts/slideLayout106.xml"/><Relationship Id="rId35" Type="http://schemas.openxmlformats.org/officeDocument/2006/relationships/slideLayout" Target="../slideLayouts/slideLayout111.xml"/><Relationship Id="rId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16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Data Preprocessing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048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Data Preprocessing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568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Mining Frequent Patterns, Association, and Correlations General data characteristics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755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50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Mining Frequent Patterns, Association, and Correlations General data characteristics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93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2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1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8" r:id="rId7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3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7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  <p:sldLayoutId id="2147483827" r:id="rId18"/>
    <p:sldLayoutId id="2147483828" r:id="rId19"/>
    <p:sldLayoutId id="2147483829" r:id="rId20"/>
    <p:sldLayoutId id="2147483830" r:id="rId21"/>
    <p:sldLayoutId id="2147483831" r:id="rId22"/>
    <p:sldLayoutId id="2147483832" r:id="rId23"/>
    <p:sldLayoutId id="2147483833" r:id="rId24"/>
    <p:sldLayoutId id="2147483834" r:id="rId25"/>
    <p:sldLayoutId id="2147483835" r:id="rId26"/>
    <p:sldLayoutId id="2147483836" r:id="rId27"/>
    <p:sldLayoutId id="2147483837" r:id="rId28"/>
    <p:sldLayoutId id="2147483838" r:id="rId29"/>
    <p:sldLayoutId id="2147483839" r:id="rId30"/>
    <p:sldLayoutId id="2147483840" r:id="rId31"/>
    <p:sldLayoutId id="2147483841" r:id="rId32"/>
    <p:sldLayoutId id="2147483842" r:id="rId33"/>
    <p:sldLayoutId id="2147483843" r:id="rId34"/>
    <p:sldLayoutId id="2147483844" r:id="rId35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dnuggets.com/polls/2014/analytics-data-mining-data-science-software-used.html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dnuggets.com/polls/2014/analytics-data-mining-data-science-software-used.html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8.xml"/></Relationships>
</file>

<file path=ppt/slides/_rels/slide19.xml.rels><?xml version="1.0" encoding="UTF-8" standalone="yes" ?>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78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8.xml"/></Relationships>
</file>

<file path=ppt/slides/_rels/slide23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118.xml" Type="http://schemas.openxmlformats.org/officeDocument/2006/relationships/slideLayout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3.xml"/></Relationships>
</file>

<file path=ppt/slides/_rels/slide26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119.xml" Type="http://schemas.openxmlformats.org/officeDocument/2006/relationships/slideLayout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69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556127"/>
            <a:ext cx="7162800" cy="1470025"/>
          </a:xfrm>
        </p:spPr>
        <p:txBody>
          <a:bodyPr/>
          <a:lstStyle/>
          <a:p>
            <a:r>
              <a:rPr lang="en-AU" sz="2400" dirty="0" smtClean="0"/>
              <a:t>Knowledge </a:t>
            </a:r>
            <a:r>
              <a:rPr lang="en-AU" sz="2400" dirty="0"/>
              <a:t>Data Discovery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TOPIC 7 -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684689"/>
            <a:ext cx="7162800" cy="1059287"/>
          </a:xfrm>
        </p:spPr>
        <p:txBody>
          <a:bodyPr/>
          <a:lstStyle/>
          <a:p>
            <a:r>
              <a:rPr lang="en-US" sz="2800" dirty="0" err="1" smtClean="0"/>
              <a:t>Antoni</a:t>
            </a:r>
            <a:r>
              <a:rPr lang="en-US" sz="2800" dirty="0" smtClean="0"/>
              <a:t> </a:t>
            </a:r>
            <a:r>
              <a:rPr lang="en-US" sz="2800" dirty="0" err="1" smtClean="0"/>
              <a:t>Wibowo</a:t>
            </a:r>
            <a:endParaRPr lang="en-US" sz="2800" dirty="0"/>
          </a:p>
        </p:txBody>
      </p:sp>
      <p:sp>
        <p:nvSpPr>
          <p:cNvPr id="4" name="Title 2"/>
          <p:cNvSpPr>
            <a:spLocks noGrp="1"/>
          </p:cNvSpPr>
          <p:nvPr/>
        </p:nvSpPr>
        <p:spPr bwMode="auto">
          <a:xfrm>
            <a:off x="1735183" y="2869474"/>
            <a:ext cx="5673634" cy="111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06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7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Types of Attributes </a:t>
            </a:r>
          </a:p>
        </p:txBody>
      </p:sp>
      <p:sp>
        <p:nvSpPr>
          <p:cNvPr id="22530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en-US" sz="2000" dirty="0">
                <a:latin typeface="Arial" charset="0"/>
              </a:rPr>
              <a:t> There are different types of </a:t>
            </a:r>
            <a:r>
              <a:rPr lang="en-US" sz="2000" dirty="0" smtClean="0">
                <a:latin typeface="Arial" charset="0"/>
              </a:rPr>
              <a:t>attributes	         </a:t>
            </a:r>
            <a:r>
              <a:rPr lang="en-US" sz="2000" dirty="0" smtClean="0">
                <a:solidFill>
                  <a:srgbClr val="3C8C93"/>
                </a:solidFill>
                <a:latin typeface="Arial" charset="0"/>
              </a:rPr>
              <a:t>CATEGORICAL</a:t>
            </a:r>
            <a:endParaRPr lang="en-US" sz="2000" dirty="0">
              <a:solidFill>
                <a:srgbClr val="3C8C93"/>
              </a:solidFill>
              <a:latin typeface="Arial" charset="0"/>
            </a:endParaRPr>
          </a:p>
          <a:p>
            <a:pPr marL="749300" lvl="1" eaLnBrk="1" hangingPunct="1"/>
            <a:r>
              <a:rPr lang="en-US" sz="1800" dirty="0">
                <a:solidFill>
                  <a:srgbClr val="3C8C93"/>
                </a:solidFill>
                <a:latin typeface="Arial" charset="0"/>
              </a:rPr>
              <a:t>Nominal</a:t>
            </a:r>
          </a:p>
          <a:p>
            <a:pPr marL="1257300" lvl="2" indent="-393700" eaLnBrk="1" hangingPunct="1"/>
            <a:r>
              <a:rPr lang="en-US" sz="1800" dirty="0">
                <a:latin typeface="Arial" charset="0"/>
              </a:rPr>
              <a:t>Examples: ID numbers, eye color, zip codes</a:t>
            </a:r>
          </a:p>
          <a:p>
            <a:pPr marL="749300" lvl="1" eaLnBrk="1" hangingPunct="1"/>
            <a:r>
              <a:rPr lang="en-US" sz="1800" dirty="0">
                <a:solidFill>
                  <a:srgbClr val="3C8C93"/>
                </a:solidFill>
                <a:latin typeface="Arial" charset="0"/>
              </a:rPr>
              <a:t>Ordinal</a:t>
            </a:r>
          </a:p>
          <a:p>
            <a:pPr marL="1257300" lvl="2" indent="-393700" eaLnBrk="1" hangingPunct="1"/>
            <a:r>
              <a:rPr lang="en-US" sz="1800" dirty="0">
                <a:latin typeface="Arial" charset="0"/>
              </a:rPr>
              <a:t>Examples: rankings (e.g., taste of potato chips on a scale from 1-10</a:t>
            </a:r>
            <a:r>
              <a:rPr lang="en-US" sz="1800" dirty="0" smtClean="0">
                <a:latin typeface="Arial" charset="0"/>
              </a:rPr>
              <a:t>), </a:t>
            </a:r>
            <a:r>
              <a:rPr lang="en-US" sz="1800" dirty="0">
                <a:latin typeface="Arial" charset="0"/>
              </a:rPr>
              <a:t>height in {tall, medium, short</a:t>
            </a:r>
            <a:r>
              <a:rPr lang="en-US" sz="1800" dirty="0" smtClean="0">
                <a:latin typeface="Arial" charset="0"/>
              </a:rPr>
              <a:t>}, professional rank {assistant, associate, professor}</a:t>
            </a:r>
          </a:p>
          <a:p>
            <a:pPr marL="0" lvl="8" indent="0">
              <a:buNone/>
            </a:pPr>
            <a:r>
              <a:rPr lang="en-US" sz="1800" dirty="0" smtClean="0">
                <a:solidFill>
                  <a:srgbClr val="3C8C93"/>
                </a:solidFill>
                <a:latin typeface="Arial" charset="0"/>
              </a:rPr>
              <a:t>							      </a:t>
            </a:r>
            <a:r>
              <a:rPr lang="en-US" b="1" dirty="0" smtClean="0">
                <a:solidFill>
                  <a:srgbClr val="3C8C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NUMERIC</a:t>
            </a:r>
            <a:endParaRPr lang="en-US" b="1" dirty="0">
              <a:solidFill>
                <a:srgbClr val="3C8C9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  <a:p>
            <a:pPr marL="749300" lvl="1" eaLnBrk="1" hangingPunct="1"/>
            <a:r>
              <a:rPr lang="en-US" sz="1800" dirty="0" smtClean="0">
                <a:solidFill>
                  <a:srgbClr val="3C8C93"/>
                </a:solidFill>
                <a:latin typeface="Arial" charset="0"/>
              </a:rPr>
              <a:t>Numeric: Interval</a:t>
            </a:r>
            <a:endParaRPr lang="en-US" sz="1800" dirty="0">
              <a:solidFill>
                <a:srgbClr val="3C8C93"/>
              </a:solidFill>
              <a:latin typeface="Arial" charset="0"/>
            </a:endParaRPr>
          </a:p>
          <a:p>
            <a:pPr marL="1257300" lvl="2" indent="-393700" eaLnBrk="1" hangingPunct="1"/>
            <a:r>
              <a:rPr lang="en-US" sz="1800" dirty="0">
                <a:latin typeface="Arial" charset="0"/>
              </a:rPr>
              <a:t>Examples: calendar </a:t>
            </a:r>
            <a:r>
              <a:rPr lang="en-US" sz="1800" dirty="0" smtClean="0">
                <a:latin typeface="Arial" charset="0"/>
              </a:rPr>
              <a:t>dates</a:t>
            </a:r>
            <a:endParaRPr lang="en-US" sz="1800" dirty="0">
              <a:latin typeface="Arial" charset="0"/>
            </a:endParaRPr>
          </a:p>
          <a:p>
            <a:pPr marL="749300" lvl="1" eaLnBrk="1" hangingPunct="1"/>
            <a:r>
              <a:rPr lang="en-US" sz="1800" dirty="0" smtClean="0">
                <a:solidFill>
                  <a:srgbClr val="3C8C93"/>
                </a:solidFill>
                <a:latin typeface="Arial" charset="0"/>
              </a:rPr>
              <a:t>Numeric: Ratio</a:t>
            </a:r>
            <a:endParaRPr lang="en-US" sz="1800" dirty="0">
              <a:solidFill>
                <a:srgbClr val="3C8C93"/>
              </a:solidFill>
              <a:latin typeface="Arial" charset="0"/>
            </a:endParaRPr>
          </a:p>
          <a:p>
            <a:pPr marL="1257300" lvl="2" indent="-393700" eaLnBrk="1" hangingPunct="1"/>
            <a:r>
              <a:rPr lang="en-US" sz="1800" dirty="0">
                <a:latin typeface="Arial" charset="0"/>
              </a:rPr>
              <a:t>Examples: </a:t>
            </a:r>
            <a:r>
              <a:rPr lang="en-US" sz="1800" dirty="0" smtClean="0">
                <a:latin typeface="Arial" charset="0"/>
              </a:rPr>
              <a:t>monetary quantities, counts, age, mass, length, electrical current</a:t>
            </a:r>
            <a:endParaRPr lang="en-US" sz="1800" dirty="0">
              <a:latin typeface="Arial" charset="0"/>
            </a:endParaRPr>
          </a:p>
          <a:p>
            <a:pPr marL="749300" lvl="1" eaLnBrk="1" hangingPunct="1"/>
            <a:endParaRPr lang="en-US" sz="1800" dirty="0">
              <a:latin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339725"/>
          </a:xfrm>
        </p:spPr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775" y="6381750"/>
            <a:ext cx="3671888" cy="339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Exploring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339725"/>
          </a:xfrm>
        </p:spPr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99592" y="2306547"/>
            <a:ext cx="7776864" cy="20162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592" y="4901986"/>
            <a:ext cx="7776864" cy="17444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6121" t="5657" r="2882" b="7976"/>
          <a:stretch/>
        </p:blipFill>
        <p:spPr>
          <a:xfrm>
            <a:off x="2552845" y="4236124"/>
            <a:ext cx="4044839" cy="2336307"/>
          </a:xfrm>
          <a:prstGeom prst="rect">
            <a:avLst/>
          </a:prstGeom>
          <a:ln>
            <a:noFill/>
          </a:ln>
        </p:spPr>
      </p:pic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Mining Data Descriptive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smtClean="0"/>
              <a:t>Characteristics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>
          <a:xfrm>
            <a:off x="888274" y="2103120"/>
            <a:ext cx="7798526" cy="3951754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SzPct val="80000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Motivation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>
              <a:lnSpc>
                <a:spcPct val="120000"/>
              </a:lnSpc>
              <a:buSzPct val="80000"/>
            </a:pPr>
            <a:r>
              <a:rPr lang="en-US" sz="1600" dirty="0" smtClean="0"/>
              <a:t>To better understand the data: central tendency, data dispersion</a:t>
            </a:r>
          </a:p>
          <a:p>
            <a:pPr eaLnBrk="1" hangingPunct="1">
              <a:lnSpc>
                <a:spcPct val="120000"/>
              </a:lnSpc>
              <a:buSzPct val="80000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Central tendency characteristics</a:t>
            </a:r>
          </a:p>
          <a:p>
            <a:pPr lvl="1" eaLnBrk="1" hangingPunct="1">
              <a:lnSpc>
                <a:spcPct val="120000"/>
              </a:lnSpc>
              <a:buSzPct val="80000"/>
            </a:pPr>
            <a:r>
              <a:rPr lang="en-US" sz="1600" dirty="0"/>
              <a:t>mean, median, </a:t>
            </a:r>
            <a:r>
              <a:rPr lang="en-US" sz="1600" dirty="0" smtClean="0"/>
              <a:t>and mode</a:t>
            </a:r>
            <a:endParaRPr lang="en-US" sz="1600" dirty="0"/>
          </a:p>
          <a:p>
            <a:pPr eaLnBrk="1" hangingPunct="1">
              <a:lnSpc>
                <a:spcPct val="120000"/>
              </a:lnSpc>
              <a:buSzPct val="80000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Data dispersion characteristics </a:t>
            </a:r>
          </a:p>
          <a:p>
            <a:pPr lvl="1" eaLnBrk="1" hangingPunct="1">
              <a:lnSpc>
                <a:spcPct val="120000"/>
              </a:lnSpc>
              <a:buSzPct val="80000"/>
            </a:pPr>
            <a:r>
              <a:rPr lang="en-US" sz="1600" dirty="0"/>
              <a:t>quartiles, interquartile range (IQR), and variance</a:t>
            </a:r>
            <a:endParaRPr lang="en-US" sz="1600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39260" y="5373216"/>
            <a:ext cx="1728192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87678" y="4351716"/>
            <a:ext cx="0" cy="20162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79912" y="5805264"/>
            <a:ext cx="1864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C8C93"/>
                </a:solidFill>
              </a:rPr>
              <a:t>Central tendency</a:t>
            </a:r>
            <a:endParaRPr lang="en-US" sz="1600" b="1" dirty="0">
              <a:solidFill>
                <a:srgbClr val="3C8C9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6096" y="5178678"/>
            <a:ext cx="1245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3C8C93"/>
                </a:solidFill>
              </a:rPr>
              <a:t>Dispersion</a:t>
            </a:r>
            <a:endParaRPr lang="en-US" sz="1600" b="1" dirty="0">
              <a:solidFill>
                <a:srgbClr val="3C8C93"/>
              </a:solidFill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339725"/>
          </a:xfrm>
        </p:spPr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775" y="6381750"/>
            <a:ext cx="3671888" cy="339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Exploring Data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339725"/>
          </a:xfrm>
        </p:spPr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0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78665"/>
            <a:ext cx="5638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Measuring the Central Tendency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47916"/>
            <a:ext cx="8229600" cy="42100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SzPct val="80000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Mean (algebraic measure) (sample vs. population):</a:t>
            </a: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smtClean="0"/>
              <a:t>Weighted arithmetic mean:</a:t>
            </a:r>
          </a:p>
          <a:p>
            <a:pPr lvl="1" eaLnBrk="1" hangingPunct="1">
              <a:lnSpc>
                <a:spcPct val="130000"/>
              </a:lnSpc>
              <a:buSzPct val="80000"/>
            </a:pPr>
            <a:endParaRPr lang="en-US" sz="1600" dirty="0" smtClean="0"/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smtClean="0"/>
              <a:t>Trimmed mean: chopping extreme values</a:t>
            </a:r>
          </a:p>
          <a:p>
            <a:pPr eaLnBrk="1" hangingPunct="1">
              <a:lnSpc>
                <a:spcPct val="130000"/>
              </a:lnSpc>
              <a:buSzPct val="80000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Median: A holistic measure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smtClean="0"/>
              <a:t>Middle value if odd number of values, or average of the middle two values otherwise</a:t>
            </a: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smtClean="0"/>
              <a:t>Estimated by interpolation (for </a:t>
            </a:r>
            <a:r>
              <a:rPr lang="en-US" sz="1600" i="1" dirty="0" smtClean="0">
                <a:solidFill>
                  <a:schemeClr val="tx2"/>
                </a:solidFill>
              </a:rPr>
              <a:t>grouped data</a:t>
            </a:r>
            <a:r>
              <a:rPr lang="en-US" sz="1600" dirty="0" smtClean="0"/>
              <a:t>):</a:t>
            </a:r>
          </a:p>
          <a:p>
            <a:pPr eaLnBrk="1" hangingPunct="1">
              <a:lnSpc>
                <a:spcPct val="130000"/>
              </a:lnSpc>
              <a:buSzPct val="80000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Mode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smtClean="0"/>
              <a:t>Value that occurs most frequently in the data</a:t>
            </a: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err="1" smtClean="0"/>
              <a:t>Unimodal</a:t>
            </a:r>
            <a:r>
              <a:rPr lang="en-US" sz="1600" dirty="0" smtClean="0"/>
              <a:t>, bimodal, </a:t>
            </a:r>
            <a:r>
              <a:rPr lang="en-US" sz="1600" dirty="0" err="1" smtClean="0"/>
              <a:t>trimodal</a:t>
            </a:r>
            <a:endParaRPr lang="en-US" sz="1600" dirty="0" smtClean="0"/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1600" dirty="0" smtClean="0"/>
              <a:t>Empirical formula (</a:t>
            </a:r>
            <a:r>
              <a:rPr lang="en-US" sz="1600" dirty="0" err="1" smtClean="0"/>
              <a:t>unimodal</a:t>
            </a:r>
            <a:r>
              <a:rPr lang="en-US" sz="1600" dirty="0" smtClean="0"/>
              <a:t>) :</a:t>
            </a:r>
          </a:p>
          <a:p>
            <a:pPr eaLnBrk="1" hangingPunct="1">
              <a:lnSpc>
                <a:spcPct val="130000"/>
              </a:lnSpc>
              <a:buSzPct val="80000"/>
            </a:pPr>
            <a:endParaRPr lang="en-US" sz="1600" dirty="0" smtClean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230454"/>
              </p:ext>
            </p:extLst>
          </p:nvPr>
        </p:nvGraphicFramePr>
        <p:xfrm>
          <a:off x="6516216" y="1772816"/>
          <a:ext cx="13716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4" imgW="710891" imgH="431613" progId="Equation.3">
                  <p:embed/>
                </p:oleObj>
              </mc:Choice>
              <mc:Fallback>
                <p:oleObj name="Equation" r:id="rId4" imgW="710891" imgH="431613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772816"/>
                        <a:ext cx="1371600" cy="6619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637629"/>
              </p:ext>
            </p:extLst>
          </p:nvPr>
        </p:nvGraphicFramePr>
        <p:xfrm>
          <a:off x="8040216" y="1772816"/>
          <a:ext cx="8382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6" imgW="596900" imgH="431800" progId="Equation.3">
                  <p:embed/>
                </p:oleObj>
              </mc:Choice>
              <mc:Fallback>
                <p:oleObj name="Equation" r:id="rId6" imgW="596900" imgH="43180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216" y="1772816"/>
                        <a:ext cx="83820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406902"/>
              </p:ext>
            </p:extLst>
          </p:nvPr>
        </p:nvGraphicFramePr>
        <p:xfrm>
          <a:off x="3999086" y="2195612"/>
          <a:ext cx="17970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8" imgW="1096920" imgH="447840" progId="Equation.3">
                  <p:embed/>
                </p:oleObj>
              </mc:Choice>
              <mc:Fallback>
                <p:oleObj name="Equation" r:id="rId8" imgW="1096920" imgH="44784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9086" y="2195612"/>
                        <a:ext cx="1797050" cy="609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127897"/>
              </p:ext>
            </p:extLst>
          </p:nvPr>
        </p:nvGraphicFramePr>
        <p:xfrm>
          <a:off x="5796136" y="4272208"/>
          <a:ext cx="3168352" cy="76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Equation" r:id="rId10" imgW="1943100" imgH="469900" progId="Equation.3">
                  <p:embed/>
                </p:oleObj>
              </mc:Choice>
              <mc:Fallback>
                <p:oleObj name="Equation" r:id="rId10" imgW="1943100" imgH="4699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4272208"/>
                        <a:ext cx="3168352" cy="7658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197267"/>
              </p:ext>
            </p:extLst>
          </p:nvPr>
        </p:nvGraphicFramePr>
        <p:xfrm>
          <a:off x="4211961" y="6011736"/>
          <a:ext cx="3528391" cy="333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Equation" r:id="rId12" imgW="2197100" imgH="203200" progId="Equation.3">
                  <p:embed/>
                </p:oleObj>
              </mc:Choice>
              <mc:Fallback>
                <p:oleObj name="Equation" r:id="rId12" imgW="2197100" imgH="2032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1" y="6011736"/>
                        <a:ext cx="3528391" cy="3335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339725"/>
          </a:xfrm>
        </p:spPr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775" y="6381750"/>
            <a:ext cx="3671888" cy="339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Exploring Data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339725"/>
          </a:xfrm>
        </p:spPr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8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3274422" y="200297"/>
            <a:ext cx="5638800" cy="1143000"/>
          </a:xfrm>
        </p:spPr>
        <p:txBody>
          <a:bodyPr/>
          <a:lstStyle/>
          <a:p>
            <a:r>
              <a:rPr lang="id-ID" altLang="id-ID" sz="4000" dirty="0" smtClean="0">
                <a:ea typeface="ＭＳ Ｐゴシック" pitchFamily="34" charset="-128"/>
              </a:rPr>
              <a:t>Most Popular DM T</a:t>
            </a:r>
            <a:r>
              <a:rPr lang="en-US" altLang="id-ID" sz="4000" dirty="0" err="1" smtClean="0">
                <a:ea typeface="ＭＳ Ｐゴシック" pitchFamily="34" charset="-128"/>
              </a:rPr>
              <a:t>ools</a:t>
            </a:r>
            <a:endParaRPr lang="id-ID" altLang="id-ID" sz="4000" dirty="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6010" y="2272643"/>
            <a:ext cx="4082922" cy="4267200"/>
          </a:xfrm>
        </p:spPr>
        <p:txBody>
          <a:bodyPr/>
          <a:lstStyle/>
          <a:p>
            <a:pPr lvl="2">
              <a:defRPr/>
            </a:pPr>
            <a:endParaRPr lang="id-ID" sz="600" dirty="0"/>
          </a:p>
          <a:p>
            <a:pPr>
              <a:defRPr/>
            </a:pPr>
            <a:r>
              <a:rPr lang="id-ID" sz="2100" dirty="0"/>
              <a:t>Most popular open source tools:</a:t>
            </a:r>
          </a:p>
          <a:p>
            <a:pPr marL="388302" lvl="1">
              <a:defRPr/>
            </a:pPr>
            <a:r>
              <a:rPr lang="id-ID" sz="1800" dirty="0"/>
              <a:t>RapidMiner, 44.2% share (39.2% in 2013)</a:t>
            </a:r>
          </a:p>
          <a:p>
            <a:pPr marL="388302" lvl="1">
              <a:defRPr/>
            </a:pPr>
            <a:r>
              <a:rPr lang="id-ID" sz="1800" dirty="0"/>
              <a:t>R, 38.5% ( 37.4% in 2013)</a:t>
            </a:r>
          </a:p>
          <a:p>
            <a:pPr marL="388302" lvl="1">
              <a:defRPr/>
            </a:pPr>
            <a:r>
              <a:rPr lang="id-ID" sz="1800" dirty="0"/>
              <a:t>Python, 19.5% ( 13.3% in 2013)</a:t>
            </a:r>
          </a:p>
          <a:p>
            <a:pPr marL="388302" lvl="1">
              <a:defRPr/>
            </a:pPr>
            <a:r>
              <a:rPr lang="id-ID" sz="1800" dirty="0"/>
              <a:t>Weka, 17.0% ( 14.3% in 2013)</a:t>
            </a:r>
          </a:p>
          <a:p>
            <a:pPr marL="388302" lvl="1">
              <a:defRPr/>
            </a:pPr>
            <a:r>
              <a:rPr lang="id-ID" sz="1800" dirty="0"/>
              <a:t>KNIME, 15.0% ( 5.9% in 2013)</a:t>
            </a:r>
          </a:p>
          <a:p>
            <a:pPr marL="388302" indent="-243559">
              <a:defRPr/>
            </a:pPr>
            <a:r>
              <a:rPr lang="id-ID" sz="2100" dirty="0"/>
              <a:t>Most popular commercial tools:</a:t>
            </a:r>
          </a:p>
          <a:p>
            <a:pPr marL="388302" lvl="1" indent="-243559">
              <a:defRPr/>
            </a:pPr>
            <a:r>
              <a:rPr lang="id-ID" sz="1800" dirty="0"/>
              <a:t>SAS Enterprise Miner </a:t>
            </a:r>
          </a:p>
          <a:p>
            <a:pPr marL="388302" lvl="1" indent="-243559">
              <a:defRPr/>
            </a:pPr>
            <a:r>
              <a:rPr lang="id-ID" sz="1800" dirty="0"/>
              <a:t>MATLAB</a:t>
            </a:r>
          </a:p>
          <a:p>
            <a:pPr marL="388302" lvl="1" indent="-243559">
              <a:defRPr/>
            </a:pPr>
            <a:r>
              <a:rPr lang="id-ID" sz="1800" dirty="0"/>
              <a:t>IBM SPSS Modeler</a:t>
            </a:r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24" y="2618927"/>
            <a:ext cx="4003480" cy="394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597262" y="2216547"/>
            <a:ext cx="3342252" cy="26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/>
          <a:p>
            <a:r>
              <a:rPr lang="id-ID" altLang="id-ID" sz="1200" dirty="0">
                <a:solidFill>
                  <a:prstClr val="black"/>
                </a:solidFill>
              </a:rPr>
              <a:t>Source: </a:t>
            </a:r>
            <a:r>
              <a:rPr lang="id-ID" altLang="id-ID" sz="1200" dirty="0">
                <a:solidFill>
                  <a:prstClr val="black"/>
                </a:solidFill>
                <a:hlinkClick r:id="rId3"/>
              </a:rPr>
              <a:t>http://www.kdnuggets.com</a:t>
            </a:r>
            <a:endParaRPr lang="id-ID" altLang="id-ID" sz="1200" dirty="0">
              <a:solidFill>
                <a:prstClr val="black"/>
              </a:solidFill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896324" y="1895528"/>
            <a:ext cx="6171147" cy="64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/>
          <a:p>
            <a:r>
              <a:rPr lang="en-US" altLang="id-ID" b="1" dirty="0">
                <a:solidFill>
                  <a:prstClr val="black"/>
                </a:solidFill>
              </a:rPr>
              <a:t>The top 10 tools by share of users were</a:t>
            </a:r>
            <a:r>
              <a:rPr lang="id-ID" altLang="id-ID" b="1" dirty="0">
                <a:solidFill>
                  <a:prstClr val="black"/>
                </a:solidFill>
              </a:rPr>
              <a:t> </a:t>
            </a:r>
            <a:br>
              <a:rPr lang="id-ID" altLang="id-ID" b="1" dirty="0">
                <a:solidFill>
                  <a:prstClr val="black"/>
                </a:solidFill>
              </a:rPr>
            </a:br>
            <a:r>
              <a:rPr lang="id-ID" altLang="id-ID" b="1" dirty="0">
                <a:solidFill>
                  <a:prstClr val="black"/>
                </a:solidFill>
              </a:rPr>
              <a:t>(Kdnuggets-2014)</a:t>
            </a:r>
          </a:p>
        </p:txBody>
      </p:sp>
    </p:spTree>
    <p:extLst>
      <p:ext uri="{BB962C8B-B14F-4D97-AF65-F5344CB8AC3E}">
        <p14:creationId xmlns:p14="http://schemas.microsoft.com/office/powerpoint/2010/main" val="21557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55371" y="369916"/>
            <a:ext cx="6530954" cy="780234"/>
          </a:xfrm>
        </p:spPr>
        <p:txBody>
          <a:bodyPr/>
          <a:lstStyle/>
          <a:p>
            <a:r>
              <a:rPr lang="id-ID" altLang="id-ID" dirty="0" smtClean="0">
                <a:ea typeface="ＭＳ Ｐゴシック" pitchFamily="34" charset="-128"/>
              </a:rPr>
              <a:t>Popular Open Source DM Tools</a:t>
            </a:r>
            <a:endParaRPr lang="hr-HR" altLang="id-ID" dirty="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141" y="2129224"/>
            <a:ext cx="8221859" cy="52586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1900" b="1" dirty="0"/>
              <a:t>RapidMiner: </a:t>
            </a:r>
            <a:r>
              <a:rPr lang="hr-HR" sz="1900" dirty="0"/>
              <a:t>many DM algorithms (also can import Weka’s methods), extendable, steady learning curve, recent problems with licensing</a:t>
            </a:r>
          </a:p>
          <a:p>
            <a:pPr>
              <a:defRPr/>
            </a:pPr>
            <a:r>
              <a:rPr lang="hr-HR" sz="1900" b="1" dirty="0"/>
              <a:t>Weka: </a:t>
            </a:r>
            <a:r>
              <a:rPr lang="hr-HR" sz="1900" dirty="0"/>
              <a:t>many DM algorithms, user-friendly, extendable, not the best choice for data visualization or advanced DM tasks at this time </a:t>
            </a:r>
          </a:p>
          <a:p>
            <a:pPr>
              <a:defRPr/>
            </a:pPr>
            <a:r>
              <a:rPr lang="hr-HR" sz="1900" b="1" dirty="0"/>
              <a:t>R: </a:t>
            </a:r>
            <a:r>
              <a:rPr lang="hr-HR" sz="1900" dirty="0"/>
              <a:t>strong in statistics and DM algorithms,</a:t>
            </a:r>
            <a:r>
              <a:rPr lang="hr-HR" sz="1900" b="1" dirty="0"/>
              <a:t> </a:t>
            </a:r>
            <a:r>
              <a:rPr lang="hr-HR" sz="1900" dirty="0"/>
              <a:t>extendable, fast implementations, complexity of extensions, not user-friendly – some improvement with Rattle GUI</a:t>
            </a:r>
          </a:p>
          <a:p>
            <a:pPr>
              <a:defRPr/>
            </a:pPr>
            <a:r>
              <a:rPr lang="hr-HR" sz="1900" b="1" dirty="0"/>
              <a:t>KNIME: </a:t>
            </a:r>
            <a:r>
              <a:rPr lang="hr-HR" sz="1900" dirty="0"/>
              <a:t>user-friendly, extendable (e.g. Weka, R), covers most of the advanced DM tasks as add-ons, no significant downsides</a:t>
            </a:r>
          </a:p>
          <a:p>
            <a:pPr>
              <a:defRPr/>
            </a:pPr>
            <a:r>
              <a:rPr lang="hr-HR" sz="1900" b="1" dirty="0"/>
              <a:t>Orange: </a:t>
            </a:r>
            <a:r>
              <a:rPr lang="hr-HR" sz="1900" dirty="0"/>
              <a:t>user-friendly, visually appealing GUI, moderate DM algorithms coverage, doesn’t cover advanced DM tasks at this time</a:t>
            </a:r>
          </a:p>
          <a:p>
            <a:pPr>
              <a:defRPr/>
            </a:pPr>
            <a:r>
              <a:rPr lang="hr-HR" sz="1900" b="1" dirty="0"/>
              <a:t>scikit-learn: </a:t>
            </a:r>
            <a:r>
              <a:rPr lang="hr-HR" sz="1900" dirty="0"/>
              <a:t>great documentation, fast implementations, moderate DM algorithms coverage, not user-friendy</a:t>
            </a:r>
          </a:p>
        </p:txBody>
      </p:sp>
      <p:sp>
        <p:nvSpPr>
          <p:cNvPr id="19460" name="Slide Number Placeholder 4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80B828F-056F-470B-9A09-4AD465A0AF5A}" type="slidenum">
              <a:rPr lang="hr-HR" altLang="id-ID"/>
              <a:pPr/>
              <a:t>14</a:t>
            </a:fld>
            <a:r>
              <a:rPr lang="hr-HR" altLang="id-ID"/>
              <a:t>/10</a:t>
            </a:r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259395" y="-198523"/>
            <a:ext cx="178601" cy="397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405" tIns="44202" rIns="88405" bIns="44202" anchor="ctr">
            <a:spAutoFit/>
          </a:bodyPr>
          <a:lstStyle/>
          <a:p>
            <a:pPr>
              <a:defRPr/>
            </a:pPr>
            <a:endParaRPr lang="hr-HR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6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sz="4000" dirty="0" smtClean="0">
                <a:ea typeface="ＭＳ Ｐゴシック" pitchFamily="34" charset="-128"/>
              </a:rPr>
              <a:t>Programming/statistics Language</a:t>
            </a:r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4754880" y="1981200"/>
            <a:ext cx="4236720" cy="4267200"/>
          </a:xfrm>
        </p:spPr>
        <p:txBody>
          <a:bodyPr/>
          <a:lstStyle/>
          <a:p>
            <a:r>
              <a:rPr lang="id-ID" altLang="id-ID" sz="2400" dirty="0" smtClean="0">
                <a:ea typeface="ＭＳ Ｐゴシック" pitchFamily="34" charset="-128"/>
              </a:rPr>
              <a:t>Top ten of p</a:t>
            </a:r>
            <a:r>
              <a:rPr lang="en-US" altLang="id-ID" sz="2400" dirty="0" err="1" smtClean="0">
                <a:ea typeface="ＭＳ Ｐゴシック" pitchFamily="34" charset="-128"/>
              </a:rPr>
              <a:t>rogramming</a:t>
            </a:r>
            <a:r>
              <a:rPr lang="en-US" altLang="id-ID" sz="2400" dirty="0" smtClean="0">
                <a:ea typeface="ＭＳ Ｐゴシック" pitchFamily="34" charset="-128"/>
              </a:rPr>
              <a:t>/</a:t>
            </a:r>
            <a:r>
              <a:rPr lang="id-ID" altLang="id-ID" sz="2400" dirty="0" smtClean="0">
                <a:ea typeface="ＭＳ Ｐゴシック" pitchFamily="34" charset="-128"/>
              </a:rPr>
              <a:t> </a:t>
            </a:r>
            <a:r>
              <a:rPr lang="en-US" altLang="id-ID" sz="2400" dirty="0" smtClean="0">
                <a:ea typeface="ＭＳ Ｐゴシック" pitchFamily="34" charset="-128"/>
              </a:rPr>
              <a:t>statistics languages used for an analytics/data mining/data science work in 2014</a:t>
            </a:r>
            <a:r>
              <a:rPr lang="id-ID" altLang="id-ID" sz="2400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R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SAS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Python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Java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Unix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Pig Latin/Hive/Hadoop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SPSS</a:t>
            </a:r>
          </a:p>
          <a:p>
            <a:pPr lvl="1"/>
            <a:r>
              <a:rPr lang="id-ID" altLang="id-ID" sz="1400" dirty="0">
                <a:ea typeface="ＭＳ Ｐゴシック" pitchFamily="34" charset="-128"/>
              </a:rPr>
              <a:t>Matlab</a:t>
            </a:r>
          </a:p>
        </p:txBody>
      </p:sp>
      <p:pic>
        <p:nvPicPr>
          <p:cNvPr id="2048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63" y="2095836"/>
            <a:ext cx="3794495" cy="403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1034863" y="6248400"/>
            <a:ext cx="3343610" cy="26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/>
          <a:p>
            <a:r>
              <a:rPr lang="id-ID" altLang="id-ID" sz="1200" dirty="0">
                <a:solidFill>
                  <a:prstClr val="black"/>
                </a:solidFill>
              </a:rPr>
              <a:t>Source: </a:t>
            </a:r>
            <a:r>
              <a:rPr lang="id-ID" altLang="id-ID" sz="1200" dirty="0">
                <a:solidFill>
                  <a:prstClr val="black"/>
                </a:solidFill>
                <a:hlinkClick r:id="rId3"/>
              </a:rPr>
              <a:t>http://www.kdnuggets.com</a:t>
            </a:r>
            <a:endParaRPr lang="id-ID" altLang="id-ID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893" y="274954"/>
            <a:ext cx="8152596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d-ID" dirty="0"/>
              <a:t>Comparing </a:t>
            </a:r>
            <a:r>
              <a:rPr lang="hr-HR" dirty="0"/>
              <a:t>DM </a:t>
            </a:r>
            <a:r>
              <a:rPr lang="id-ID" dirty="0"/>
              <a:t>T</a:t>
            </a:r>
            <a:r>
              <a:rPr lang="hr-HR" dirty="0"/>
              <a:t>ools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1045029" y="2072322"/>
          <a:ext cx="7742454" cy="430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65"/>
                <a:gridCol w="1106065"/>
                <a:gridCol w="1026662"/>
                <a:gridCol w="1047070"/>
                <a:gridCol w="1008363"/>
                <a:gridCol w="1161469"/>
                <a:gridCol w="1286760"/>
              </a:tblGrid>
              <a:tr h="371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Characteristic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latin typeface="+mj-lt"/>
                          <a:ea typeface="SimSun"/>
                          <a:cs typeface="Times New Roman"/>
                        </a:rPr>
                        <a:t>RapidMiner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R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latin typeface="+mj-lt"/>
                          <a:ea typeface="SimSun"/>
                          <a:cs typeface="Times New Roman"/>
                        </a:rPr>
                        <a:t>Weka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Orange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KNIME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latin typeface="+mj-lt"/>
                          <a:ea typeface="SimSun"/>
                          <a:cs typeface="Times New Roman"/>
                        </a:rPr>
                        <a:t>scikit</a:t>
                      </a: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-learn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  <a:tr h="580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Developer: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RapidMiner,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Germany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worldwide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development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Univ. of Waikato,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New Zealand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Univ. of Ljubljana,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Slovenia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KNIME.com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AG,Switzerland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multiple; support: 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INRIA, Google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  <a:tr h="566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Programming 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language: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Java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C, Fortran, R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Java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C++, Python,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Qt framew.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Java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Python+NumPy+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SciPy+matplotlib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  <a:tr h="773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License: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open s. (v.5 or lower);  closed s., free Starter ed. (v.6)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free software,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GNU GPL 2+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open source,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GNU GPL 3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open source,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GNU GPL 3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open source,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GNU GPL 3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FreeBSD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  <a:tr h="419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smtClean="0">
                          <a:latin typeface="+mj-lt"/>
                          <a:ea typeface="SimSun"/>
                          <a:cs typeface="Times New Roman"/>
                        </a:rPr>
                        <a:t>GUI/</a:t>
                      </a:r>
                      <a:r>
                        <a:rPr lang="id-ID" sz="1300" b="1" smtClean="0">
                          <a:latin typeface="+mj-lt"/>
                          <a:ea typeface="SimSun"/>
                          <a:cs typeface="Times New Roman"/>
                        </a:rPr>
                        <a:t>CL</a:t>
                      </a:r>
                      <a:r>
                        <a:rPr lang="en-US" sz="1300" b="1" smtClean="0">
                          <a:latin typeface="+mj-lt"/>
                          <a:ea typeface="SimSun"/>
                          <a:cs typeface="Times New Roman"/>
                        </a:rPr>
                        <a:t>: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GUI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both; (GUI for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DM = Rattle)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both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both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GUI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command line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  <a:tr h="580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Main purpose: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general data mining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sci. computation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and statistics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general data 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mining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general data 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mining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general data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mining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machine learning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package add-on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  <a:tr h="580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Community 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SimSun"/>
                          <a:cs typeface="Times New Roman"/>
                        </a:rPr>
                        <a:t>support (est.):</a:t>
                      </a:r>
                      <a:endParaRPr lang="hr-HR" sz="13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large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(~200 000 users)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very large 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(~ 2 M users)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>
                          <a:latin typeface="+mj-lt"/>
                          <a:ea typeface="SimSun"/>
                          <a:cs typeface="Times New Roman"/>
                        </a:rPr>
                        <a:t>large</a:t>
                      </a:r>
                      <a:endParaRPr lang="hr-HR" sz="13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moderate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moderate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(~ 15 000 users)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+mj-lt"/>
                          <a:ea typeface="SimSun"/>
                          <a:cs typeface="Times New Roman"/>
                        </a:rPr>
                        <a:t>moderate</a:t>
                      </a:r>
                      <a:endParaRPr lang="hr-HR" sz="13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4690" marR="64690" marT="0" marB="0" anchor="ctr"/>
                </a:tc>
              </a:tr>
            </a:tbl>
          </a:graphicData>
        </a:graphic>
      </p:graphicFrame>
      <p:sp>
        <p:nvSpPr>
          <p:cNvPr id="21573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279851" y="6112538"/>
            <a:ext cx="575829" cy="52111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378D68D-B0F8-4612-A57D-EEED31FB10F2}" type="slidenum">
              <a:rPr lang="hr-HR" altLang="id-ID"/>
              <a:pPr/>
              <a:t>16</a:t>
            </a:fld>
            <a:r>
              <a:rPr lang="hr-HR" altLang="id-ID" dirty="0"/>
              <a:t>/10</a:t>
            </a:r>
          </a:p>
        </p:txBody>
      </p:sp>
    </p:spTree>
    <p:extLst>
      <p:ext uri="{BB962C8B-B14F-4D97-AF65-F5344CB8AC3E}">
        <p14:creationId xmlns:p14="http://schemas.microsoft.com/office/powerpoint/2010/main" val="41082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Data Preprocessing?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Data in the real world is dirty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Incomplete</a:t>
            </a:r>
            <a:r>
              <a:rPr lang="en-US" sz="1800" dirty="0" smtClean="0"/>
              <a:t>: lacking attribute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e.g., occupation=“ ”</a:t>
            </a:r>
            <a:endParaRPr lang="en-US" sz="1800" dirty="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Noisy</a:t>
            </a:r>
            <a:r>
              <a:rPr lang="en-US" sz="1800" dirty="0" smtClean="0"/>
              <a:t>: containing errors or outliers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e.g., Salary=“-10”</a:t>
            </a:r>
            <a:endParaRPr lang="en-US" sz="1800" dirty="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Inconsistent</a:t>
            </a:r>
            <a:r>
              <a:rPr lang="en-US" sz="1800" dirty="0" smtClean="0"/>
              <a:t>: containing discrepancies in codes or names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e.g., Age=“42” Birthday=“03/07/1997”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e.g., Was rating “1,2,3”, now rating “A, B, C”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e.g., discrepancy between duplicate records</a:t>
            </a:r>
            <a:endParaRPr lang="en-US" sz="2000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5AEF67-4AAE-4D42-8C5E-8C8F99EB8E06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Data Preprocessing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378875A-D84B-44FA-A850-509F21B1A9FC}" type="slidenum">
              <a:rPr lang="en-US" sz="1200">
                <a:solidFill>
                  <a:prstClr val="black"/>
                </a:solidFill>
              </a:rPr>
              <a:pPr eaLnBrk="1" hangingPunct="1"/>
              <a:t>17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7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720"/>
            <a:ext cx="8229600" cy="711200"/>
          </a:xfrm>
        </p:spPr>
        <p:txBody>
          <a:bodyPr/>
          <a:lstStyle/>
          <a:p>
            <a:pPr eaLnBrk="1" hangingPunct="1"/>
            <a:r>
              <a:rPr lang="en-US" dirty="0" smtClean="0"/>
              <a:t>Why is Data Dirty?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99256"/>
            <a:ext cx="7714445" cy="4210050"/>
          </a:xfrm>
        </p:spPr>
        <p:txBody>
          <a:bodyPr/>
          <a:lstStyle/>
          <a:p>
            <a:pPr eaLnBrk="1" hangingPunct="1"/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Incomplete data may come from</a:t>
            </a:r>
          </a:p>
          <a:p>
            <a:pPr lvl="1" eaLnBrk="1" hangingPunct="1"/>
            <a:r>
              <a:rPr lang="en-US" sz="1600" dirty="0" smtClean="0"/>
              <a:t>“Not applicable” data value when collected</a:t>
            </a:r>
          </a:p>
          <a:p>
            <a:pPr lvl="1" eaLnBrk="1" hangingPunct="1"/>
            <a:r>
              <a:rPr lang="en-US" sz="1600" dirty="0" smtClean="0"/>
              <a:t>Different considerations between the time when the data was collected and when it is analyzed*)</a:t>
            </a:r>
          </a:p>
          <a:p>
            <a:pPr lvl="1" eaLnBrk="1" hangingPunct="1"/>
            <a:r>
              <a:rPr lang="en-US" sz="1600" dirty="0" smtClean="0"/>
              <a:t>Human/hardware/software problems</a:t>
            </a:r>
          </a:p>
          <a:p>
            <a:pPr eaLnBrk="1" hangingPunct="1"/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Noisy data (incorrect values) may come from</a:t>
            </a:r>
          </a:p>
          <a:p>
            <a:pPr lvl="1" eaLnBrk="1" hangingPunct="1"/>
            <a:r>
              <a:rPr lang="en-US" sz="1600" dirty="0" smtClean="0"/>
              <a:t>Faulty data collection instruments</a:t>
            </a:r>
          </a:p>
          <a:p>
            <a:pPr lvl="1" eaLnBrk="1" hangingPunct="1"/>
            <a:r>
              <a:rPr lang="en-US" sz="1600" dirty="0" smtClean="0"/>
              <a:t>Human or computer error at data entry</a:t>
            </a:r>
          </a:p>
          <a:p>
            <a:pPr lvl="1" eaLnBrk="1" hangingPunct="1"/>
            <a:r>
              <a:rPr lang="en-US" sz="1600" dirty="0" smtClean="0"/>
              <a:t>Errors in data transmission</a:t>
            </a:r>
          </a:p>
          <a:p>
            <a:pPr eaLnBrk="1" hangingPunct="1"/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Inconsistent data may come from</a:t>
            </a:r>
          </a:p>
          <a:p>
            <a:pPr lvl="1" eaLnBrk="1" hangingPunct="1"/>
            <a:r>
              <a:rPr lang="en-US" sz="1600" dirty="0" smtClean="0"/>
              <a:t>Different data sources</a:t>
            </a:r>
          </a:p>
          <a:p>
            <a:pPr lvl="1" eaLnBrk="1" hangingPunct="1"/>
            <a:r>
              <a:rPr lang="en-US" sz="1600" dirty="0" smtClean="0"/>
              <a:t>Functional dependency violation (e.g., modify some linked data) **)</a:t>
            </a:r>
          </a:p>
          <a:p>
            <a:pPr eaLnBrk="1" hangingPunct="1"/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Duplicate records also need data cleaning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94E68E-0D42-4383-8690-F587B42CD751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Data Preprocessing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9B18C27-FB44-4D27-8B30-BD45B9BEAC01}" type="slidenum">
              <a:rPr lang="en-US" sz="1200">
                <a:solidFill>
                  <a:prstClr val="black"/>
                </a:solidFill>
              </a:rPr>
              <a:pPr eaLnBrk="1" hangingPunct="1"/>
              <a:t>18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7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96993" y="762000"/>
            <a:ext cx="5694608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Why is Data Preprocessing Important</a:t>
            </a:r>
            <a:r>
              <a:rPr lang="en-US" sz="2800" dirty="0" smtClean="0"/>
              <a:t>?</a:t>
            </a:r>
            <a:endParaRPr lang="en-US" sz="2400" dirty="0" smtClean="0"/>
          </a:p>
        </p:txBody>
      </p:sp>
      <p:sp>
        <p:nvSpPr>
          <p:cNvPr id="8198" name="Rectangle 1027"/>
          <p:cNvSpPr>
            <a:spLocks noGrp="1" noChangeArrowheads="1"/>
          </p:cNvSpPr>
          <p:nvPr>
            <p:ph idx="1"/>
          </p:nvPr>
        </p:nvSpPr>
        <p:spPr>
          <a:xfrm>
            <a:off x="964842" y="2225899"/>
            <a:ext cx="8001000" cy="4267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No quality data, no quality mining results!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Quality decisions must be based on quality data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800" dirty="0" smtClean="0"/>
              <a:t>e.g., duplicate or missing data may cause incorrect or even misleading statistics.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Data warehouse needs consistent integration of quality data</a:t>
            </a:r>
            <a:endParaRPr lang="en-US" sz="3200" dirty="0" smtClean="0"/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Data extraction, cleaning, and transformation comprises the majority of the work of building a data warehouse (up to 90%)</a:t>
            </a:r>
          </a:p>
        </p:txBody>
      </p:sp>
      <p:sp>
        <p:nvSpPr>
          <p:cNvPr id="819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CE90D7-9C35-4524-9821-4EEB4B1D808F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Data Preprocessing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922E39D-D516-4FBC-8D6E-29830AE39A0D}" type="slidenum">
              <a:rPr lang="en-US" sz="1200">
                <a:solidFill>
                  <a:prstClr val="black"/>
                </a:solidFill>
              </a:rPr>
              <a:pPr eaLnBrk="1" hangingPunct="1"/>
              <a:t>19</a:t>
            </a:fld>
            <a:endParaRPr lang="en-US" sz="12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584" y="4653136"/>
            <a:ext cx="1569864" cy="163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30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Course outline</a:t>
            </a:r>
            <a:br>
              <a:rPr lang="en-US" dirty="0">
                <a:latin typeface="Tahoma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altLang="en-US" sz="2800" dirty="0">
                <a:solidFill>
                  <a:prstClr val="white"/>
                </a:solidFill>
              </a:rPr>
              <a:t>Principle in data mining</a:t>
            </a:r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Exploring DATA</a:t>
            </a:r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DATA MINING TOOLS</a:t>
            </a:r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DATA PREPROCESSING</a:t>
            </a:r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DATA WAREHOUSE AND OLAP</a:t>
            </a:r>
          </a:p>
          <a:p>
            <a:pPr marL="514350" indent="-51435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US" sz="2800" dirty="0" smtClean="0"/>
              <a:t>ASSOCIATION ANALYSIS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08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Multi-Dimensional Measure of Data Quality</a:t>
            </a:r>
          </a:p>
        </p:txBody>
      </p:sp>
      <p:sp>
        <p:nvSpPr>
          <p:cNvPr id="922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 well-accepted multidimensional view: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Accuracy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Completeness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Consistency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Timeliness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Believability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Non-</a:t>
            </a:r>
            <a:r>
              <a:rPr lang="en-US" sz="2400" dirty="0" err="1" smtClean="0"/>
              <a:t>redudancy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Relevance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Interpretability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Accessibility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921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47F0770-DBF6-415F-8B24-08C19C78538A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Data Preprocessing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72C45DA-A765-4650-BE60-A84AD9D5EDD0}" type="slidenum">
              <a:rPr lang="en-US" sz="1200">
                <a:solidFill>
                  <a:prstClr val="black"/>
                </a:solidFill>
              </a:rPr>
              <a:pPr eaLnBrk="1" hangingPunct="1"/>
              <a:t>20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0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Major Tasks in Data Preprocessing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Data cleaning</a:t>
            </a:r>
          </a:p>
          <a:p>
            <a:pPr lvl="1" eaLnBrk="1" hangingPunct="1"/>
            <a:r>
              <a:rPr lang="en-US" sz="1800" dirty="0" smtClean="0"/>
              <a:t>Fill in missing values, smooth noisy data, identify or remove outliers, and resolve inconsistencies</a:t>
            </a:r>
          </a:p>
          <a:p>
            <a:pPr eaLnBrk="1" hangingPunct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Data integration</a:t>
            </a:r>
          </a:p>
          <a:p>
            <a:pPr lvl="1" eaLnBrk="1" hangingPunct="1"/>
            <a:r>
              <a:rPr lang="en-US" sz="1800" dirty="0" smtClean="0"/>
              <a:t>Integration of multiple databases, data cubes, or files</a:t>
            </a:r>
          </a:p>
          <a:p>
            <a:pPr eaLnBrk="1" hangingPunct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Data transformation</a:t>
            </a:r>
          </a:p>
          <a:p>
            <a:pPr lvl="1" eaLnBrk="1" hangingPunct="1"/>
            <a:r>
              <a:rPr lang="en-US" sz="1800" dirty="0" smtClean="0"/>
              <a:t>Normalization and aggregation</a:t>
            </a:r>
          </a:p>
          <a:p>
            <a:pPr eaLnBrk="1" hangingPunct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Data reduction</a:t>
            </a:r>
          </a:p>
          <a:p>
            <a:pPr lvl="1" eaLnBrk="1" hangingPunct="1"/>
            <a:r>
              <a:rPr lang="en-US" sz="1800" dirty="0" smtClean="0"/>
              <a:t>Obtains reduced representation in volume but produces the same or similar analytical results</a:t>
            </a:r>
          </a:p>
          <a:p>
            <a:pPr eaLnBrk="1" hangingPunct="1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Data discretization</a:t>
            </a:r>
          </a:p>
          <a:p>
            <a:pPr lvl="1" eaLnBrk="1" hangingPunct="1"/>
            <a:r>
              <a:rPr lang="en-US" sz="1800" dirty="0" smtClean="0"/>
              <a:t>Part of data reduction but with particular importance, especially for numerical data</a:t>
            </a:r>
          </a:p>
        </p:txBody>
      </p:sp>
      <p:sp>
        <p:nvSpPr>
          <p:cNvPr id="1024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9DB3038-CE49-4B08-9FCE-B02A5E2AC693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Data Preprocessing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CDE7D34-DA33-4544-B062-DFDEF340AF89}" type="slidenum">
              <a:rPr lang="en-US" sz="1200">
                <a:solidFill>
                  <a:prstClr val="black"/>
                </a:solidFill>
              </a:rPr>
              <a:pPr eaLnBrk="1" hangingPunct="1"/>
              <a:t>21</a:t>
            </a:fld>
            <a:endParaRPr 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6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/>
              <a:t>What is Data Warehouse?</a:t>
            </a:r>
            <a:endParaRPr lang="en-US" sz="3200" dirty="0"/>
          </a:p>
        </p:txBody>
      </p:sp>
      <p:sp>
        <p:nvSpPr>
          <p:cNvPr id="79462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140000"/>
              </a:lnSpc>
            </a:pPr>
            <a:r>
              <a:rPr lang="en-US" sz="1800" dirty="0"/>
              <a:t>Defined in many different ways, but not rigorously.</a:t>
            </a:r>
          </a:p>
          <a:p>
            <a:pPr lvl="1">
              <a:lnSpc>
                <a:spcPct val="140000"/>
              </a:lnSpc>
            </a:pPr>
            <a:r>
              <a:rPr lang="en-US" sz="1800" dirty="0"/>
              <a:t>A decision support database that is maintained </a:t>
            </a:r>
            <a:r>
              <a:rPr lang="en-US" sz="1800" dirty="0">
                <a:solidFill>
                  <a:schemeClr val="hlink"/>
                </a:solidFill>
              </a:rPr>
              <a:t>separately </a:t>
            </a:r>
            <a:r>
              <a:rPr lang="en-US" sz="1800" dirty="0"/>
              <a:t>from the organization’s operational database</a:t>
            </a:r>
          </a:p>
          <a:p>
            <a:pPr lvl="1">
              <a:lnSpc>
                <a:spcPct val="140000"/>
              </a:lnSpc>
            </a:pPr>
            <a:r>
              <a:rPr lang="en-US" sz="1800" dirty="0"/>
              <a:t>Support </a:t>
            </a:r>
            <a:r>
              <a:rPr lang="en-US" sz="1800" dirty="0">
                <a:solidFill>
                  <a:schemeClr val="hlink"/>
                </a:solidFill>
              </a:rPr>
              <a:t>information processing</a:t>
            </a:r>
            <a:r>
              <a:rPr lang="en-US" sz="1800" dirty="0"/>
              <a:t> by providing a solid platform of consolidated, historical data for analysis.</a:t>
            </a:r>
          </a:p>
          <a:p>
            <a:pPr>
              <a:lnSpc>
                <a:spcPct val="140000"/>
              </a:lnSpc>
            </a:pPr>
            <a:r>
              <a:rPr lang="en-US" sz="1800" dirty="0">
                <a:solidFill>
                  <a:srgbClr val="157573"/>
                </a:solidFill>
              </a:rPr>
              <a:t>“A data warehouse is a</a:t>
            </a:r>
            <a:r>
              <a:rPr lang="en-US" sz="1800" dirty="0"/>
              <a:t> </a:t>
            </a:r>
            <a:r>
              <a:rPr lang="en-US" sz="1800" u="sng" dirty="0">
                <a:solidFill>
                  <a:schemeClr val="hlink"/>
                </a:solidFill>
              </a:rPr>
              <a:t>subject-oriented</a:t>
            </a:r>
            <a:r>
              <a:rPr lang="en-US" sz="1800" dirty="0"/>
              <a:t>,</a:t>
            </a:r>
            <a:r>
              <a:rPr lang="en-US" sz="1800" u="sng" dirty="0">
                <a:solidFill>
                  <a:schemeClr val="hlink"/>
                </a:solidFill>
              </a:rPr>
              <a:t> integrated</a:t>
            </a:r>
            <a:r>
              <a:rPr lang="en-US" sz="1800" dirty="0"/>
              <a:t>, </a:t>
            </a:r>
            <a:r>
              <a:rPr lang="en-US" sz="1800" u="sng" dirty="0">
                <a:solidFill>
                  <a:schemeClr val="hlink"/>
                </a:solidFill>
              </a:rPr>
              <a:t>time-variant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157573"/>
                </a:solidFill>
              </a:rPr>
              <a:t>and </a:t>
            </a:r>
            <a:r>
              <a:rPr lang="en-US" sz="1800" u="sng" dirty="0">
                <a:solidFill>
                  <a:schemeClr val="hlink"/>
                </a:solidFill>
              </a:rPr>
              <a:t>nonvolatile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157573"/>
                </a:solidFill>
              </a:rPr>
              <a:t>collection of data in support of management’s decision-making process.”—W. H. </a:t>
            </a:r>
            <a:r>
              <a:rPr lang="en-US" sz="1800" dirty="0" err="1">
                <a:solidFill>
                  <a:srgbClr val="157573"/>
                </a:solidFill>
              </a:rPr>
              <a:t>Inmon</a:t>
            </a:r>
            <a:endParaRPr lang="en-US" sz="1800" dirty="0">
              <a:solidFill>
                <a:srgbClr val="157573"/>
              </a:solidFill>
            </a:endParaRPr>
          </a:p>
          <a:p>
            <a:pPr>
              <a:lnSpc>
                <a:spcPct val="140000"/>
              </a:lnSpc>
            </a:pPr>
            <a:r>
              <a:rPr lang="en-US" sz="1800" dirty="0"/>
              <a:t>Data warehousing:</a:t>
            </a:r>
          </a:p>
          <a:p>
            <a:pPr lvl="1">
              <a:lnSpc>
                <a:spcPct val="140000"/>
              </a:lnSpc>
            </a:pPr>
            <a:r>
              <a:rPr lang="en-US" sz="1800" dirty="0"/>
              <a:t>The process of constructing and using data warehouses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5A70-B7FF-4BA3-B609-1C8C316FF223}" type="datetime4">
              <a:rPr lang="en-US"/>
              <a:pPr/>
              <a:t>September 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Data Warehousing, Data Generalization, and Online Analytical Processing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3200F-7D1C-46C9-B2EE-C9E79F772170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9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4098"/>
          <p:cNvSpPr>
            <a:spLocks noGrp="1" noChangeArrowheads="1"/>
          </p:cNvSpPr>
          <p:nvPr>
            <p:ph type="title"/>
          </p:nvPr>
        </p:nvSpPr>
        <p:spPr>
          <a:xfrm>
            <a:off x="3116687" y="980728"/>
            <a:ext cx="5581226" cy="7112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Data Warehouse vs. Heterogeneous DBMS</a:t>
            </a:r>
          </a:p>
        </p:txBody>
      </p:sp>
      <p:sp>
        <p:nvSpPr>
          <p:cNvPr id="842755" name="Rectangle 4099"/>
          <p:cNvSpPr>
            <a:spLocks noGrp="1" noChangeArrowheads="1"/>
          </p:cNvSpPr>
          <p:nvPr>
            <p:ph sz="half" idx="1"/>
          </p:nvPr>
        </p:nvSpPr>
        <p:spPr>
          <a:xfrm>
            <a:off x="882202" y="2171278"/>
            <a:ext cx="4038600" cy="421005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 sz="1800" dirty="0"/>
              <a:t>Traditional </a:t>
            </a:r>
            <a:r>
              <a:rPr lang="en-US" sz="1800" dirty="0">
                <a:solidFill>
                  <a:schemeClr val="tx2"/>
                </a:solidFill>
              </a:rPr>
              <a:t>heterogeneous DB integration</a:t>
            </a:r>
            <a:r>
              <a:rPr lang="en-US" sz="1800" dirty="0"/>
              <a:t>: A </a:t>
            </a:r>
            <a:r>
              <a:rPr lang="en-US" sz="1800" dirty="0">
                <a:solidFill>
                  <a:schemeClr val="hlink"/>
                </a:solidFill>
              </a:rPr>
              <a:t>query driven</a:t>
            </a:r>
            <a:r>
              <a:rPr lang="en-US" sz="1800" dirty="0"/>
              <a:t> approach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Build </a:t>
            </a:r>
            <a:r>
              <a:rPr lang="en-US" sz="1800" dirty="0">
                <a:solidFill>
                  <a:schemeClr val="hlink"/>
                </a:solidFill>
              </a:rPr>
              <a:t>wrappers/mediators</a:t>
            </a:r>
            <a:r>
              <a:rPr lang="en-US" sz="1800" dirty="0"/>
              <a:t> on top of heterogeneous databases 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3C8C93"/>
                </a:solidFill>
              </a:rPr>
              <a:t>meta-dictionary </a:t>
            </a:r>
            <a:r>
              <a:rPr lang="en-US" sz="1800" dirty="0"/>
              <a:t>is used to translate the query into queries </a:t>
            </a:r>
            <a:r>
              <a:rPr lang="en-US" sz="1800" dirty="0" smtClean="0"/>
              <a:t>and </a:t>
            </a:r>
            <a:r>
              <a:rPr lang="en-US" sz="1800" dirty="0"/>
              <a:t>the results are integrated into a global answer set</a:t>
            </a:r>
          </a:p>
          <a:p>
            <a:pPr lvl="1">
              <a:lnSpc>
                <a:spcPct val="120000"/>
              </a:lnSpc>
            </a:pPr>
            <a:r>
              <a:rPr lang="en-US" sz="1800" dirty="0">
                <a:solidFill>
                  <a:srgbClr val="3C8C93"/>
                </a:solidFill>
              </a:rPr>
              <a:t>Complex information filtering</a:t>
            </a:r>
            <a:r>
              <a:rPr lang="en-US" sz="1800" dirty="0"/>
              <a:t>, compete for </a:t>
            </a:r>
            <a:r>
              <a:rPr lang="en-US" sz="1800" dirty="0" smtClean="0"/>
              <a:t>resources</a:t>
            </a:r>
            <a:endParaRPr 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918656" y="2171278"/>
            <a:ext cx="4038600" cy="42100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1800" dirty="0">
                <a:solidFill>
                  <a:schemeClr val="tx2"/>
                </a:solidFill>
              </a:rPr>
              <a:t>Data warehouse</a:t>
            </a:r>
            <a:r>
              <a:rPr lang="en-US" sz="1800" dirty="0"/>
              <a:t>: </a:t>
            </a:r>
            <a:r>
              <a:rPr lang="en-US" sz="1800" dirty="0">
                <a:solidFill>
                  <a:schemeClr val="hlink"/>
                </a:solidFill>
              </a:rPr>
              <a:t>update-driven</a:t>
            </a:r>
            <a:r>
              <a:rPr lang="en-US" sz="1800" dirty="0"/>
              <a:t>, high performance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Information from heterogeneous sources is integrated in advance and stored in warehouses for direct query and analysis</a:t>
            </a:r>
          </a:p>
          <a:p>
            <a:pPr>
              <a:lnSpc>
                <a:spcPct val="120000"/>
              </a:lnSpc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EC72-075E-4B24-92F0-9C73C6AC8FC4}" type="datetime4">
              <a:rPr lang="en-US"/>
              <a:pPr/>
              <a:t>September 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Warehousing, Data Generalization, and Online Analytical Processing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1DAAC-D5AC-48B1-A060-21C1B74E2157}" type="slidenum">
              <a:rPr lang="en-US"/>
              <a:pPr/>
              <a:t>23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69115"/>
          <a:stretch/>
        </p:blipFill>
        <p:spPr>
          <a:xfrm>
            <a:off x="7196291" y="4603328"/>
            <a:ext cx="1408157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>
          <a:xfrm>
            <a:off x="979714" y="1920240"/>
            <a:ext cx="7707086" cy="4134138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10000"/>
              </a:lnSpc>
            </a:pPr>
            <a:r>
              <a:rPr lang="en-US" sz="1700" dirty="0">
                <a:solidFill>
                  <a:srgbClr val="3C8C93"/>
                </a:solidFill>
              </a:rPr>
              <a:t>OLTP (on-line transaction processing)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Major task of traditional relational DBMS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Day-to-day operations: purchasing, inventory, banking, manufacturing, payroll, registration, accounting, etc.</a:t>
            </a:r>
          </a:p>
          <a:p>
            <a:pPr>
              <a:lnSpc>
                <a:spcPct val="110000"/>
              </a:lnSpc>
            </a:pPr>
            <a:r>
              <a:rPr lang="en-US" sz="1700" dirty="0">
                <a:solidFill>
                  <a:srgbClr val="3C8C93"/>
                </a:solidFill>
              </a:rPr>
              <a:t>OLAP (on-line analytical processing)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Major task of data warehouse system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Data analysis and decision making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Distinct features (</a:t>
            </a:r>
            <a:r>
              <a:rPr lang="en-US" sz="1700" dirty="0">
                <a:solidFill>
                  <a:srgbClr val="3C8C93"/>
                </a:solidFill>
              </a:rPr>
              <a:t>OLTP vs. OLAP</a:t>
            </a:r>
            <a:r>
              <a:rPr lang="en-US" sz="1700" dirty="0"/>
              <a:t>):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User and system orientation: customer vs. market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Data contents: current, detailed vs. historical, consolidated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Database design: ER + application vs. star + subject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View: current, local vs. evolutionary, integrated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Access patterns: update vs. read-only but complex queries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7EDA4-F155-4929-8245-34F2125027C9}" type="datetime4">
              <a:rPr lang="en-US"/>
              <a:pPr/>
              <a:t>September 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Warehousing, Data Generalization, and Online Analytical Processing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2785-2D15-4246-94F3-08C116804DFA}" type="slidenum">
              <a:rPr lang="en-US"/>
              <a:pPr/>
              <a:t>24</a:t>
            </a:fld>
            <a:endParaRPr lang="en-US"/>
          </a:p>
        </p:txBody>
      </p:sp>
      <p:sp>
        <p:nvSpPr>
          <p:cNvPr id="9" name="Rectangle 4098"/>
          <p:cNvSpPr>
            <a:spLocks noGrp="1" noChangeArrowheads="1"/>
          </p:cNvSpPr>
          <p:nvPr>
            <p:ph type="title"/>
          </p:nvPr>
        </p:nvSpPr>
        <p:spPr>
          <a:xfrm>
            <a:off x="3129749" y="628031"/>
            <a:ext cx="5581226" cy="7112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Data Warehouse vs. Heterogeneous DBMS</a:t>
            </a:r>
          </a:p>
        </p:txBody>
      </p:sp>
    </p:spTree>
    <p:extLst>
      <p:ext uri="{BB962C8B-B14F-4D97-AF65-F5344CB8AC3E}">
        <p14:creationId xmlns:p14="http://schemas.microsoft.com/office/powerpoint/2010/main" val="270322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Typical OLAP Operations</a:t>
            </a:r>
          </a:p>
        </p:txBody>
      </p:sp>
      <p:sp>
        <p:nvSpPr>
          <p:cNvPr id="885763" name="Rectangle 1027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1800" dirty="0">
                <a:solidFill>
                  <a:schemeClr val="hlink"/>
                </a:solidFill>
              </a:rPr>
              <a:t>Roll up (drill-up):</a:t>
            </a:r>
            <a:r>
              <a:rPr lang="en-US" sz="1800" dirty="0"/>
              <a:t> summarize data</a:t>
            </a:r>
          </a:p>
          <a:p>
            <a:pPr lvl="1"/>
            <a:r>
              <a:rPr lang="en-US" sz="2000" i="1" dirty="0"/>
              <a:t>by climbing up hierarchy or by dimension reduction</a:t>
            </a:r>
            <a:endParaRPr lang="en-US" sz="2000" dirty="0"/>
          </a:p>
          <a:p>
            <a:r>
              <a:rPr lang="en-US" sz="1800" dirty="0">
                <a:solidFill>
                  <a:schemeClr val="hlink"/>
                </a:solidFill>
              </a:rPr>
              <a:t>Drill down (roll down):</a:t>
            </a:r>
            <a:r>
              <a:rPr lang="en-US" sz="1800" dirty="0"/>
              <a:t> reverse of roll-up</a:t>
            </a:r>
          </a:p>
          <a:p>
            <a:pPr lvl="1"/>
            <a:r>
              <a:rPr lang="en-US" sz="2000" i="1" dirty="0"/>
              <a:t>from higher level summary to lower level summary or detailed data, or introducing new dimensions</a:t>
            </a:r>
          </a:p>
          <a:p>
            <a:r>
              <a:rPr lang="en-US" sz="1800" dirty="0">
                <a:solidFill>
                  <a:schemeClr val="hlink"/>
                </a:solidFill>
              </a:rPr>
              <a:t>Slice and dice:</a:t>
            </a:r>
            <a:r>
              <a:rPr lang="en-US" sz="1800" dirty="0"/>
              <a:t> </a:t>
            </a:r>
            <a:r>
              <a:rPr lang="en-US" sz="2000" i="1" dirty="0"/>
              <a:t>project and select</a:t>
            </a:r>
            <a:r>
              <a:rPr lang="en-US" sz="2000" dirty="0"/>
              <a:t> </a:t>
            </a:r>
          </a:p>
          <a:p>
            <a:r>
              <a:rPr lang="en-US" sz="1800" dirty="0">
                <a:solidFill>
                  <a:schemeClr val="hlink"/>
                </a:solidFill>
              </a:rPr>
              <a:t>Pivot (rotate):</a:t>
            </a:r>
            <a:r>
              <a:rPr lang="en-US" sz="1800" dirty="0"/>
              <a:t> </a:t>
            </a:r>
          </a:p>
          <a:p>
            <a:pPr lvl="1"/>
            <a:r>
              <a:rPr lang="en-US" sz="2000" i="1" dirty="0"/>
              <a:t>reorient the cube, visualization, 3D to series of 2D planes</a:t>
            </a:r>
          </a:p>
          <a:p>
            <a:r>
              <a:rPr lang="en-US" sz="1800" dirty="0"/>
              <a:t>Other operations</a:t>
            </a:r>
          </a:p>
          <a:p>
            <a:pPr lvl="1"/>
            <a:r>
              <a:rPr lang="en-US" sz="2000" i="1" dirty="0">
                <a:solidFill>
                  <a:schemeClr val="hlink"/>
                </a:solidFill>
              </a:rPr>
              <a:t>drill across:</a:t>
            </a:r>
            <a:r>
              <a:rPr lang="en-US" sz="2000" i="1" dirty="0"/>
              <a:t> involving (across) more than one fact table</a:t>
            </a:r>
            <a:endParaRPr lang="en-US" sz="2000" dirty="0"/>
          </a:p>
          <a:p>
            <a:pPr lvl="1"/>
            <a:r>
              <a:rPr lang="en-US" sz="2000" i="1" dirty="0">
                <a:solidFill>
                  <a:schemeClr val="hlink"/>
                </a:solidFill>
              </a:rPr>
              <a:t>drill through:</a:t>
            </a:r>
            <a:r>
              <a:rPr lang="en-US" sz="2000" i="1" dirty="0"/>
              <a:t> through the bottom level of the cube to its back-end relational tables (using SQL)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371C-4783-4A86-89A9-DE57643D2371}" type="datetime4">
              <a:rPr lang="en-US"/>
              <a:pPr/>
              <a:t>September 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Data Warehousing, Data Generalization, and Online Analytical Processing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9281-7E6A-4553-9008-0B7282D91347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0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Basket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232" y="2150772"/>
            <a:ext cx="5308869" cy="402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0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786" name="Title 1526785"/>
          <p:cNvSpPr>
            <a:spLocks noGrp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Why Is Freq. Pattern Mining Important?</a:t>
            </a:r>
          </a:p>
        </p:txBody>
      </p:sp>
      <p:sp>
        <p:nvSpPr>
          <p:cNvPr id="1526787" name="Text Placeholder 1526786"/>
          <p:cNvSpPr>
            <a:spLocks noGrp="1"/>
          </p:cNvSpPr>
          <p:nvPr>
            <p:ph idx="1"/>
          </p:nvPr>
        </p:nvSpPr>
        <p:spPr>
          <a:xfrm>
            <a:off x="1223492" y="2053086"/>
            <a:ext cx="7768107" cy="4195313"/>
          </a:xfrm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/>
              <a:t>Discloses an intrinsic and important property of data sets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Forms the foundation for many essential data mining tasks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Association, correlation, and causality analysis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Sequential, structural (e.g., sub-graph) patterns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Pattern analysis in spatiotemporal, multimedia, time-series, and stream data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Classification: associative classification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Cluster analysis: frequent pattern-based clustering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Data warehousing: iceberg cube and cube-gradient 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Broad </a:t>
            </a:r>
            <a:r>
              <a:rPr lang="en-US" sz="2000" dirty="0"/>
              <a:t>applications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339725"/>
          </a:xfrm>
        </p:spPr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775" y="6381750"/>
            <a:ext cx="3671888" cy="339725"/>
          </a:xfrm>
        </p:spPr>
        <p:txBody>
          <a:bodyPr/>
          <a:lstStyle/>
          <a:p>
            <a:pPr>
              <a:defRPr/>
            </a:pPr>
            <a:r>
              <a:rPr lang="en-US" dirty="0"/>
              <a:t>Mining Frequent Patterns, </a:t>
            </a:r>
            <a:r>
              <a:rPr lang="en-US" dirty="0" err="1"/>
              <a:t>Apriori</a:t>
            </a:r>
            <a:r>
              <a:rPr lang="en-US" dirty="0"/>
              <a:t> Method, Frequent Pattern (FP) Growth Method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339725"/>
          </a:xfrm>
        </p:spPr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810" name="Title 1527809"/>
          <p:cNvSpPr>
            <a:spLocks noGrp="1"/>
          </p:cNvSpPr>
          <p:nvPr>
            <p:ph type="title"/>
          </p:nvPr>
        </p:nvSpPr>
        <p:spPr>
          <a:xfrm>
            <a:off x="3326674" y="552995"/>
            <a:ext cx="5638800" cy="1143000"/>
          </a:xfrm>
          <a:ln/>
        </p:spPr>
        <p:txBody>
          <a:bodyPr/>
          <a:lstStyle/>
          <a:p>
            <a:r>
              <a:rPr lang="en-US" sz="3600" dirty="0"/>
              <a:t>Basic Concepts: Frequent Patterns and Association Rules</a:t>
            </a:r>
          </a:p>
        </p:txBody>
      </p:sp>
      <p:sp>
        <p:nvSpPr>
          <p:cNvPr id="1527811" name="Text Placeholder 1527810"/>
          <p:cNvSpPr>
            <a:spLocks noGrp="1"/>
          </p:cNvSpPr>
          <p:nvPr>
            <p:ph type="body" idx="4294967295"/>
          </p:nvPr>
        </p:nvSpPr>
        <p:spPr>
          <a:xfrm>
            <a:off x="4364038" y="1893888"/>
            <a:ext cx="4779962" cy="2830512"/>
          </a:xfrm>
          <a:ln/>
        </p:spPr>
        <p:txBody>
          <a:bodyPr/>
          <a:lstStyle/>
          <a:p>
            <a:r>
              <a:rPr lang="en-US" altLang="en-US" sz="1800" dirty="0"/>
              <a:t>Itemset X = {x1, …, xk}</a:t>
            </a:r>
          </a:p>
          <a:p>
            <a:r>
              <a:rPr lang="en-US" altLang="en-US" sz="1800" dirty="0"/>
              <a:t>Find all the rules </a:t>
            </a:r>
            <a:r>
              <a:rPr lang="en-US" altLang="en-US" sz="1800" i="1" dirty="0"/>
              <a:t>X </a:t>
            </a:r>
            <a:r>
              <a:rPr lang="en-US" altLang="en-US" sz="1800" i="1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en-US" sz="1800" i="1" dirty="0" smtClean="0"/>
              <a:t>Y </a:t>
            </a:r>
            <a:r>
              <a:rPr lang="en-US" altLang="en-US" sz="1800" dirty="0"/>
              <a:t>with minimum support and confidence</a:t>
            </a:r>
          </a:p>
          <a:p>
            <a:pPr lvl="1"/>
            <a:r>
              <a:rPr lang="en-US" altLang="en-US" sz="1800" dirty="0">
                <a:solidFill>
                  <a:srgbClr val="FF0000"/>
                </a:solidFill>
              </a:rPr>
              <a:t>support</a:t>
            </a:r>
            <a:r>
              <a:rPr lang="en-US" altLang="en-US" sz="1800" dirty="0"/>
              <a:t>, </a:t>
            </a:r>
            <a:r>
              <a:rPr lang="en-US" altLang="en-US" sz="1800" i="1" dirty="0"/>
              <a:t>s</a:t>
            </a:r>
            <a:r>
              <a:rPr lang="en-US" altLang="en-US" sz="1800" dirty="0"/>
              <a:t>, </a:t>
            </a:r>
            <a:r>
              <a:rPr lang="en-US" altLang="en-US" sz="1800" dirty="0">
                <a:solidFill>
                  <a:srgbClr val="333399"/>
                </a:solidFill>
              </a:rPr>
              <a:t>probability</a:t>
            </a:r>
            <a:r>
              <a:rPr lang="en-US" altLang="en-US" sz="1800" dirty="0"/>
              <a:t> that a transaction contains X  </a:t>
            </a:r>
            <a:r>
              <a:rPr lang="en-US" altLang="en-US" sz="1800" dirty="0" smtClean="0"/>
              <a:t>Y</a:t>
            </a:r>
            <a:endParaRPr lang="en-US" altLang="en-US" sz="1800" dirty="0"/>
          </a:p>
          <a:p>
            <a:pPr lvl="1"/>
            <a:r>
              <a:rPr lang="en-US" altLang="en-US" sz="1800" dirty="0">
                <a:solidFill>
                  <a:srgbClr val="FF0000"/>
                </a:solidFill>
              </a:rPr>
              <a:t>confidence</a:t>
            </a:r>
            <a:r>
              <a:rPr lang="en-US" altLang="en-US" sz="1800" dirty="0"/>
              <a:t>, </a:t>
            </a:r>
            <a:r>
              <a:rPr lang="en-US" altLang="en-US" sz="1800" i="1" dirty="0"/>
              <a:t>c,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333399"/>
                </a:solidFill>
              </a:rPr>
              <a:t>conditional probability</a:t>
            </a:r>
            <a:r>
              <a:rPr lang="en-US" altLang="en-US" sz="1800" dirty="0"/>
              <a:t> that a transaction having X also contains </a:t>
            </a:r>
            <a:r>
              <a:rPr lang="en-US" altLang="en-US" sz="1800" i="1" dirty="0"/>
              <a:t>Y</a:t>
            </a:r>
          </a:p>
        </p:txBody>
      </p:sp>
      <p:sp>
        <p:nvSpPr>
          <p:cNvPr id="1527812" name="Rectangle 1527811"/>
          <p:cNvSpPr>
            <a:spLocks/>
          </p:cNvSpPr>
          <p:nvPr/>
        </p:nvSpPr>
        <p:spPr>
          <a:xfrm>
            <a:off x="4460304" y="4724400"/>
            <a:ext cx="4572000" cy="16764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/>
          <a:lstStyle/>
          <a:p>
            <a:pPr>
              <a:lnSpc>
                <a:spcPct val="110000"/>
              </a:lnSpc>
            </a:pPr>
            <a:r>
              <a:rPr lang="en-US" altLang="en-US" sz="1800" i="1" dirty="0">
                <a:latin typeface="Tahoma" charset="0"/>
              </a:rPr>
              <a:t>Let  </a:t>
            </a:r>
            <a:r>
              <a:rPr lang="en-US" altLang="en-US" sz="1800" i="1" dirty="0" err="1" smtClean="0">
                <a:latin typeface="Tahoma" charset="0"/>
              </a:rPr>
              <a:t>sup_min</a:t>
            </a:r>
            <a:r>
              <a:rPr lang="en-US" altLang="en-US" sz="1800" i="1" dirty="0" smtClean="0">
                <a:latin typeface="Tahoma" charset="0"/>
              </a:rPr>
              <a:t> </a:t>
            </a:r>
            <a:r>
              <a:rPr lang="en-US" altLang="en-US" sz="1800" i="1" dirty="0">
                <a:latin typeface="Tahoma" charset="0"/>
              </a:rPr>
              <a:t>= 50%,  </a:t>
            </a:r>
            <a:r>
              <a:rPr lang="en-US" altLang="en-US" sz="1800" i="1" dirty="0" err="1" smtClean="0">
                <a:latin typeface="Tahoma" charset="0"/>
              </a:rPr>
              <a:t>con_fmin</a:t>
            </a:r>
            <a:r>
              <a:rPr lang="en-US" altLang="en-US" sz="1800" i="1" dirty="0" smtClean="0">
                <a:latin typeface="Tahoma" charset="0"/>
              </a:rPr>
              <a:t> </a:t>
            </a:r>
            <a:r>
              <a:rPr lang="en-US" altLang="en-US" sz="1800" i="1" dirty="0">
                <a:latin typeface="Tahoma" charset="0"/>
              </a:rPr>
              <a:t>= 50%</a:t>
            </a:r>
          </a:p>
          <a:p>
            <a:pPr>
              <a:lnSpc>
                <a:spcPct val="110000"/>
              </a:lnSpc>
            </a:pPr>
            <a:r>
              <a:rPr lang="en-US" altLang="en-US" sz="1800" i="1" dirty="0">
                <a:latin typeface="Tahoma" charset="0"/>
              </a:rPr>
              <a:t>Freq. Pat.: </a:t>
            </a:r>
            <a:r>
              <a:rPr lang="en-US" altLang="en-US" sz="1800" dirty="0">
                <a:latin typeface="Tahoma" charset="0"/>
              </a:rPr>
              <a:t>{</a:t>
            </a:r>
            <a:r>
              <a:rPr lang="en-US" altLang="en-US" sz="1800" i="1" dirty="0">
                <a:latin typeface="Tahoma" charset="0"/>
              </a:rPr>
              <a:t>A:3, B:3, D:4, E:3, AD:3</a:t>
            </a:r>
            <a:r>
              <a:rPr lang="en-US" altLang="en-US" sz="1800" dirty="0">
                <a:latin typeface="Tahoma" charset="0"/>
              </a:rPr>
              <a:t>}</a:t>
            </a:r>
          </a:p>
          <a:p>
            <a:pPr>
              <a:lnSpc>
                <a:spcPct val="110000"/>
              </a:lnSpc>
            </a:pPr>
            <a:r>
              <a:rPr lang="en-US" altLang="en-US" sz="1800" dirty="0">
                <a:latin typeface="Tahoma" charset="0"/>
              </a:rPr>
              <a:t>Association rules:</a:t>
            </a:r>
          </a:p>
          <a:p>
            <a:pPr lvl="1">
              <a:lnSpc>
                <a:spcPct val="110000"/>
              </a:lnSpc>
            </a:pPr>
            <a:r>
              <a:rPr lang="en-US" altLang="en-US" sz="1800" i="1" dirty="0">
                <a:latin typeface="Tahoma" charset="0"/>
              </a:rPr>
              <a:t>A </a:t>
            </a:r>
            <a:r>
              <a:rPr lang="en-US" altLang="en-US" sz="1800" i="1" dirty="0" smtClean="0">
                <a:latin typeface="Tahoma" charset="0"/>
              </a:rPr>
              <a:t>=&gt; </a:t>
            </a:r>
            <a:r>
              <a:rPr lang="en-US" altLang="en-US" sz="1800" i="1" dirty="0">
                <a:latin typeface="Tahoma" charset="0"/>
              </a:rPr>
              <a:t>D  </a:t>
            </a:r>
            <a:r>
              <a:rPr lang="en-US" altLang="en-US" sz="1800" dirty="0" smtClean="0">
                <a:latin typeface="Tahoma" charset="0"/>
              </a:rPr>
              <a:t>(sup=60</a:t>
            </a:r>
            <a:r>
              <a:rPr lang="en-US" altLang="en-US" sz="1800" dirty="0">
                <a:latin typeface="Tahoma" charset="0"/>
              </a:rPr>
              <a:t>%, </a:t>
            </a:r>
            <a:r>
              <a:rPr lang="en-US" altLang="en-US" sz="1800" dirty="0" err="1" smtClean="0">
                <a:latin typeface="Tahoma" charset="0"/>
              </a:rPr>
              <a:t>conf</a:t>
            </a:r>
            <a:r>
              <a:rPr lang="en-US" altLang="en-US" sz="1800" dirty="0" smtClean="0">
                <a:latin typeface="Tahoma" charset="0"/>
              </a:rPr>
              <a:t>=100</a:t>
            </a:r>
            <a:r>
              <a:rPr lang="en-US" altLang="en-US" sz="1800" dirty="0">
                <a:latin typeface="Tahoma" charset="0"/>
              </a:rPr>
              <a:t>%)</a:t>
            </a:r>
          </a:p>
          <a:p>
            <a:pPr lvl="1">
              <a:lnSpc>
                <a:spcPct val="110000"/>
              </a:lnSpc>
            </a:pPr>
            <a:r>
              <a:rPr lang="en-US" altLang="en-US" sz="1800" i="1" dirty="0">
                <a:latin typeface="Tahoma" charset="0"/>
              </a:rPr>
              <a:t>D =&gt; A  </a:t>
            </a:r>
            <a:r>
              <a:rPr lang="en-US" altLang="en-US" sz="1800" dirty="0" smtClean="0">
                <a:latin typeface="Tahoma" charset="0"/>
              </a:rPr>
              <a:t>(sup=60</a:t>
            </a:r>
            <a:r>
              <a:rPr lang="en-US" altLang="en-US" sz="1800" dirty="0">
                <a:latin typeface="Tahoma" charset="0"/>
              </a:rPr>
              <a:t>%, </a:t>
            </a:r>
            <a:r>
              <a:rPr lang="en-US" altLang="en-US" sz="1800" dirty="0" err="1" smtClean="0">
                <a:latin typeface="Tahoma" charset="0"/>
              </a:rPr>
              <a:t>conf</a:t>
            </a:r>
            <a:r>
              <a:rPr lang="en-US" altLang="en-US" sz="1800" dirty="0" smtClean="0">
                <a:latin typeface="Tahoma" charset="0"/>
              </a:rPr>
              <a:t>=75</a:t>
            </a:r>
            <a:r>
              <a:rPr lang="en-US" altLang="en-US" sz="1800" dirty="0">
                <a:latin typeface="Tahoma" charset="0"/>
              </a:rPr>
              <a:t>%)</a:t>
            </a:r>
          </a:p>
        </p:txBody>
      </p:sp>
      <p:grpSp>
        <p:nvGrpSpPr>
          <p:cNvPr id="1527813" name="Group 1527812"/>
          <p:cNvGrpSpPr>
            <a:grpSpLocks/>
          </p:cNvGrpSpPr>
          <p:nvPr/>
        </p:nvGrpSpPr>
        <p:grpSpPr>
          <a:xfrm>
            <a:off x="862148" y="4075610"/>
            <a:ext cx="3457485" cy="2364877"/>
            <a:chOff x="192" y="2400"/>
            <a:chExt cx="2570" cy="1657"/>
          </a:xfrm>
        </p:grpSpPr>
        <p:sp>
          <p:nvSpPr>
            <p:cNvPr id="1527814" name="Oval 1527813"/>
            <p:cNvSpPr>
              <a:spLocks/>
            </p:cNvSpPr>
            <p:nvPr/>
          </p:nvSpPr>
          <p:spPr>
            <a:xfrm>
              <a:off x="384" y="2736"/>
              <a:ext cx="1200" cy="864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rgbClr val="333399"/>
              </a:solidFill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7815" name="Oval 1527814"/>
            <p:cNvSpPr>
              <a:spLocks/>
            </p:cNvSpPr>
            <p:nvPr/>
          </p:nvSpPr>
          <p:spPr>
            <a:xfrm>
              <a:off x="1008" y="2736"/>
              <a:ext cx="1200" cy="960"/>
            </a:xfrm>
            <a:prstGeom prst="ellipse">
              <a:avLst/>
            </a:prstGeom>
            <a:solidFill>
              <a:srgbClr val="99CCFF">
                <a:alpha val="50000"/>
              </a:srgbClr>
            </a:solidFill>
            <a:ln w="25400">
              <a:solidFill>
                <a:srgbClr val="FF0000"/>
              </a:solidFill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7816" name="Straight Connector 1527815"/>
            <p:cNvSpPr>
              <a:spLocks/>
            </p:cNvSpPr>
            <p:nvPr/>
          </p:nvSpPr>
          <p:spPr>
            <a:xfrm flipH="1">
              <a:off x="576" y="3168"/>
              <a:ext cx="144" cy="480"/>
            </a:xfrm>
            <a:prstGeom prst="line">
              <a:avLst/>
            </a:prstGeom>
            <a:noFill/>
            <a:ln>
              <a:solidFill>
                <a:srgbClr val="333399"/>
              </a:solidFill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7817" name="Straight Connector 1527816"/>
            <p:cNvSpPr>
              <a:spLocks/>
            </p:cNvSpPr>
            <p:nvPr/>
          </p:nvSpPr>
          <p:spPr>
            <a:xfrm flipV="1">
              <a:off x="2016" y="2832"/>
              <a:ext cx="144" cy="432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7818" name="Straight Connector 1527817"/>
            <p:cNvSpPr>
              <a:spLocks/>
            </p:cNvSpPr>
            <p:nvPr/>
          </p:nvSpPr>
          <p:spPr>
            <a:xfrm flipH="1" flipV="1">
              <a:off x="1440" y="2592"/>
              <a:ext cx="0" cy="576"/>
            </a:xfrm>
            <a:prstGeom prst="line">
              <a:avLst/>
            </a:prstGeom>
            <a:noFill/>
            <a:ln>
              <a:solidFill>
                <a:srgbClr val="008000"/>
              </a:solidFill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7819" name="TextBox 1527818"/>
            <p:cNvSpPr txBox="1">
              <a:spLocks/>
            </p:cNvSpPr>
            <p:nvPr/>
          </p:nvSpPr>
          <p:spPr>
            <a:xfrm>
              <a:off x="1824" y="2448"/>
              <a:ext cx="938" cy="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rgbClr val="FF0000"/>
                  </a:solidFill>
                </a:rPr>
                <a:t>Customer</a:t>
              </a:r>
            </a:p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rgbClr val="FF0000"/>
                  </a:solidFill>
                </a:rPr>
                <a:t>buys diaper</a:t>
              </a:r>
            </a:p>
          </p:txBody>
        </p:sp>
        <p:sp>
          <p:nvSpPr>
            <p:cNvPr id="1527820" name="TextBox 1527819"/>
            <p:cNvSpPr txBox="1">
              <a:spLocks/>
            </p:cNvSpPr>
            <p:nvPr/>
          </p:nvSpPr>
          <p:spPr>
            <a:xfrm>
              <a:off x="886" y="2400"/>
              <a:ext cx="731" cy="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rgbClr val="5FA180"/>
                  </a:solidFill>
                </a:rPr>
                <a:t>Customer</a:t>
              </a:r>
            </a:p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rgbClr val="5FA180"/>
                  </a:solidFill>
                </a:rPr>
                <a:t>buys both</a:t>
              </a:r>
            </a:p>
          </p:txBody>
        </p:sp>
        <p:sp>
          <p:nvSpPr>
            <p:cNvPr id="1527821" name="TextBox 1527820"/>
            <p:cNvSpPr txBox="1">
              <a:spLocks/>
            </p:cNvSpPr>
            <p:nvPr/>
          </p:nvSpPr>
          <p:spPr>
            <a:xfrm>
              <a:off x="384" y="3600"/>
              <a:ext cx="658" cy="35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rgbClr val="333399"/>
                  </a:solidFill>
                </a:rPr>
                <a:t>Customer</a:t>
              </a:r>
            </a:p>
            <a:p>
              <a:pPr>
                <a:lnSpc>
                  <a:spcPct val="110000"/>
                </a:lnSpc>
              </a:pPr>
              <a:r>
                <a:rPr lang="en-US" sz="1400" b="1" dirty="0">
                  <a:solidFill>
                    <a:srgbClr val="333399"/>
                  </a:solidFill>
                </a:rPr>
                <a:t>buys beer</a:t>
              </a:r>
            </a:p>
          </p:txBody>
        </p:sp>
        <p:sp>
          <p:nvSpPr>
            <p:cNvPr id="1527822" name="Rectangle 1527821"/>
            <p:cNvSpPr>
              <a:spLocks/>
            </p:cNvSpPr>
            <p:nvPr/>
          </p:nvSpPr>
          <p:spPr>
            <a:xfrm>
              <a:off x="192" y="2400"/>
              <a:ext cx="2448" cy="165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none"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1527823" name="Table 15278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57649"/>
              </p:ext>
            </p:extLst>
          </p:nvPr>
        </p:nvGraphicFramePr>
        <p:xfrm>
          <a:off x="901336" y="2011677"/>
          <a:ext cx="3228042" cy="2087520"/>
        </p:xfrm>
        <a:graphic>
          <a:graphicData uri="http://schemas.openxmlformats.org/drawingml/2006/table">
            <a:tbl>
              <a:tblPr/>
              <a:tblGrid>
                <a:gridCol w="1614021"/>
                <a:gridCol w="1614021"/>
              </a:tblGrid>
              <a:tr h="347920"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Transaction-id</a:t>
                      </a:r>
                    </a:p>
                  </a:txBody>
                  <a:tcPr>
                    <a:lnL w="28575" cap="sq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 cap="sq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Items bought</a:t>
                      </a:r>
                    </a:p>
                  </a:txBody>
                  <a:tcPr>
                    <a:lnL w="28575">
                      <a:solidFill>
                        <a:srgbClr val="000000"/>
                      </a:solidFill>
                    </a:lnL>
                    <a:lnR w="28575" cap="sq">
                      <a:solidFill>
                        <a:srgbClr val="000000"/>
                      </a:solidFill>
                    </a:lnR>
                    <a:lnT w="28575" cap="sq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47920"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lnL w="28575" cap="sq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A, B, D</a:t>
                      </a:r>
                    </a:p>
                  </a:txBody>
                  <a:tcPr>
                    <a:lnL w="28575">
                      <a:solidFill>
                        <a:srgbClr val="000000"/>
                      </a:solidFill>
                    </a:lnL>
                    <a:lnR w="28575" cap="sq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7920"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lnL w="28575" cap="sq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A, C, D</a:t>
                      </a:r>
                    </a:p>
                  </a:txBody>
                  <a:tcPr>
                    <a:lnL w="28575">
                      <a:solidFill>
                        <a:srgbClr val="000000"/>
                      </a:solidFill>
                    </a:lnL>
                    <a:lnR w="28575" cap="sq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7920"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lnL w="28575" cap="sq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A, D, E</a:t>
                      </a:r>
                    </a:p>
                  </a:txBody>
                  <a:tcPr>
                    <a:lnL w="28575">
                      <a:solidFill>
                        <a:srgbClr val="000000"/>
                      </a:solidFill>
                    </a:lnL>
                    <a:lnR w="28575" cap="sq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7920"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40</a:t>
                      </a:r>
                    </a:p>
                  </a:txBody>
                  <a:tcPr>
                    <a:lnL w="28575" cap="sq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B, E, F</a:t>
                      </a:r>
                    </a:p>
                  </a:txBody>
                  <a:tcPr>
                    <a:lnL w="28575">
                      <a:solidFill>
                        <a:srgbClr val="000000"/>
                      </a:solidFill>
                    </a:lnL>
                    <a:lnR w="28575" cap="sq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47920"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lnL w="28575" cap="sq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 cap="sq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defRPr sz="24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algn="ctr"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B, C, D, E, F</a:t>
                      </a:r>
                    </a:p>
                  </a:txBody>
                  <a:tcPr>
                    <a:lnL w="28575">
                      <a:solidFill>
                        <a:srgbClr val="000000"/>
                      </a:solidFill>
                    </a:lnL>
                    <a:lnR w="28575" cap="sq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 cap="sq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78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dirty="0"/>
              <a:t>Summary</a:t>
            </a:r>
            <a:endParaRPr lang="en-US" b="0" dirty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marL="287338" lvl="1" indent="-287338">
              <a:lnSpc>
                <a:spcPct val="110000"/>
              </a:lnSpc>
              <a:buFont typeface="Arial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1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10000"/>
              </a:lnSpc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110000"/>
              </a:lnSpc>
              <a:buNone/>
            </a:pPr>
            <a:endParaRPr lang="en-US" altLang="en-US" sz="1600" dirty="0"/>
          </a:p>
          <a:p>
            <a:pPr marL="457200" lvl="1" indent="0">
              <a:lnSpc>
                <a:spcPct val="110000"/>
              </a:lnSpc>
              <a:buNone/>
            </a:pPr>
            <a:endParaRPr lang="en-US" sz="1600" dirty="0"/>
          </a:p>
          <a:p>
            <a:pPr marL="0" indent="0">
              <a:lnSpc>
                <a:spcPct val="11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lnSpc>
                <a:spcPct val="120000"/>
              </a:lnSpc>
              <a:buFont typeface="Arial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</a:pPr>
            <a:endParaRPr lang="en-US" sz="1600" dirty="0" smtClean="0">
              <a:latin typeface="Tahoma" charset="0"/>
            </a:endParaRPr>
          </a:p>
          <a:p>
            <a:pPr eaLnBrk="1" hangingPunct="1">
              <a:lnSpc>
                <a:spcPct val="120000"/>
              </a:lnSpc>
            </a:pPr>
            <a:endParaRPr lang="en-US" sz="1600" dirty="0">
              <a:latin typeface="Tahoma" charset="0"/>
            </a:endParaRPr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66D4CF3-FDCF-BC4F-8465-86D86356FF6A}" type="datetime4">
              <a:rPr lang="en-US" sz="1200"/>
              <a:pPr eaLnBrk="1" hangingPunct="1"/>
              <a:t>September 5, 2017</a:t>
            </a:fld>
            <a:endParaRPr lang="en-US" sz="1200" dirty="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Introduction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8D29E05-AD95-CD47-BAD0-5886D3DE58CF}" type="slidenum">
              <a:rPr lang="en-US" sz="1400"/>
              <a:pPr eaLnBrk="1" hangingPunct="1"/>
              <a:t>29</a:t>
            </a:fld>
            <a:endParaRPr lang="en-US" sz="14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43000" y="2133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>
                <a:latin typeface="Arial" pitchFamily="34" charset="0"/>
                <a:cs typeface="Arial" pitchFamily="34" charset="0"/>
              </a:rPr>
              <a:t>We have briefly reviewed the fundamental of the materials of</a:t>
            </a:r>
          </a:p>
          <a:p>
            <a:pPr lvl="1">
              <a:lnSpc>
                <a:spcPct val="120000"/>
              </a:lnSpc>
              <a:buSzPct val="100000"/>
            </a:pPr>
            <a:r>
              <a:rPr lang="en-US" altLang="en-US" sz="2400" dirty="0" smtClean="0"/>
              <a:t>Principle in Data Mining</a:t>
            </a:r>
            <a:endParaRPr lang="en-US" altLang="en-US" sz="2400" dirty="0"/>
          </a:p>
          <a:p>
            <a:pPr lvl="1">
              <a:lnSpc>
                <a:spcPct val="120000"/>
              </a:lnSpc>
              <a:buSzPct val="100000"/>
            </a:pPr>
            <a:r>
              <a:rPr lang="en-US" sz="2400" dirty="0"/>
              <a:t>Exploring DATA</a:t>
            </a:r>
          </a:p>
          <a:p>
            <a:pPr lvl="1">
              <a:lnSpc>
                <a:spcPct val="120000"/>
              </a:lnSpc>
              <a:buSzPct val="100000"/>
            </a:pPr>
            <a:r>
              <a:rPr lang="en-US" sz="2400" dirty="0"/>
              <a:t>DATA MINING TOOLS</a:t>
            </a:r>
          </a:p>
          <a:p>
            <a:pPr lvl="1">
              <a:lnSpc>
                <a:spcPct val="120000"/>
              </a:lnSpc>
              <a:buSzPct val="100000"/>
            </a:pPr>
            <a:r>
              <a:rPr lang="en-US" sz="2400" dirty="0"/>
              <a:t>DATA PREPROCESSING</a:t>
            </a:r>
          </a:p>
          <a:p>
            <a:pPr lvl="1">
              <a:lnSpc>
                <a:spcPct val="120000"/>
              </a:lnSpc>
              <a:buSzPct val="100000"/>
            </a:pPr>
            <a:r>
              <a:rPr lang="en-US" sz="2400" dirty="0"/>
              <a:t>DATA WAREHOUSE AND OLAP</a:t>
            </a:r>
          </a:p>
          <a:p>
            <a:pPr lvl="1">
              <a:lnSpc>
                <a:spcPct val="120000"/>
              </a:lnSpc>
              <a:buSzPct val="100000"/>
            </a:pPr>
            <a:r>
              <a:rPr lang="en-US" sz="2400" dirty="0"/>
              <a:t>ASSOCIATION ANALYSIS</a:t>
            </a:r>
            <a:endParaRPr lang="en-US" alt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alt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sz="1600" dirty="0" smtClean="0"/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altLang="en-US" sz="1600" dirty="0" smtClean="0"/>
          </a:p>
          <a:p>
            <a:pPr marL="457200" lvl="1" indent="0">
              <a:lnSpc>
                <a:spcPct val="110000"/>
              </a:lnSpc>
              <a:buFont typeface="Arial" charset="0"/>
              <a:buNone/>
            </a:pPr>
            <a:endParaRPr lang="en-US" sz="1600" dirty="0" smtClean="0"/>
          </a:p>
          <a:p>
            <a:pPr marL="0" indent="0">
              <a:lnSpc>
                <a:spcPct val="110000"/>
              </a:lnSpc>
              <a:buFont typeface="Arial" charset="0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lnSpc>
                <a:spcPct val="120000"/>
              </a:lnSpc>
              <a:buFont typeface="Arial" charset="0"/>
              <a:buChar char="•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endParaRPr lang="en-US" sz="1600" dirty="0" smtClean="0">
              <a:latin typeface="Tahoma" charset="0"/>
            </a:endParaRPr>
          </a:p>
          <a:p>
            <a:pPr>
              <a:lnSpc>
                <a:spcPct val="120000"/>
              </a:lnSpc>
            </a:pPr>
            <a:endParaRPr lang="en-US" sz="16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2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186970" y="4692928"/>
            <a:ext cx="7132673" cy="97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/>
          <a:p>
            <a:pPr defTabSz="456158"/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Note: </a:t>
            </a:r>
          </a:p>
          <a:p>
            <a:pPr defTabSz="456158"/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Th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is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slides are based on the additional material provided with the textbook that we use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: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J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Han, M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Kamber 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and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J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Pei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, “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Data Mining: Concepts and Techniques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”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and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P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Tan, M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Steinbach, and V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Kumar "Introduction to Data Mining“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35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References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>
                <a:effectLst/>
              </a:rPr>
              <a:t>Han, J., </a:t>
            </a:r>
            <a:r>
              <a:rPr lang="en-US" sz="1800" dirty="0" err="1">
                <a:effectLst/>
              </a:rPr>
              <a:t>Kamber</a:t>
            </a:r>
            <a:r>
              <a:rPr lang="en-US" sz="1800" dirty="0">
                <a:effectLst/>
              </a:rPr>
              <a:t>, M., &amp; Pei, Y. (2006). </a:t>
            </a:r>
            <a:r>
              <a:rPr lang="en-US" sz="1800" dirty="0" smtClean="0">
                <a:effectLst/>
              </a:rPr>
              <a:t>“Data </a:t>
            </a:r>
            <a:r>
              <a:rPr lang="en-US" sz="1800" dirty="0">
                <a:effectLst/>
              </a:rPr>
              <a:t>Mining: Concepts and </a:t>
            </a:r>
            <a:r>
              <a:rPr lang="en-US" sz="1800" dirty="0" smtClean="0">
                <a:effectLst/>
              </a:rPr>
              <a:t>Technique”. </a:t>
            </a:r>
            <a:r>
              <a:rPr lang="en-US" sz="1800" dirty="0" err="1">
                <a:effectLst/>
              </a:rPr>
              <a:t>Edisi</a:t>
            </a:r>
            <a:r>
              <a:rPr lang="en-US" sz="1800" dirty="0">
                <a:effectLst/>
              </a:rPr>
              <a:t> </a:t>
            </a:r>
            <a:r>
              <a:rPr lang="en-US" sz="1800" dirty="0" smtClean="0">
                <a:effectLst/>
              </a:rPr>
              <a:t>3. </a:t>
            </a:r>
            <a:r>
              <a:rPr lang="en-US" sz="1800" dirty="0">
                <a:effectLst/>
              </a:rPr>
              <a:t>Morgan Kaufman. </a:t>
            </a:r>
            <a:r>
              <a:rPr lang="en-US" sz="1800" dirty="0" smtClean="0">
                <a:effectLst/>
              </a:rPr>
              <a:t>San Francisco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effectLst/>
              </a:rPr>
              <a:t>Tan</a:t>
            </a:r>
            <a:r>
              <a:rPr lang="en-US" sz="1800" dirty="0">
                <a:effectLst/>
              </a:rPr>
              <a:t>, P.N., Steinbach, M., &amp; Kumar, V. (2006). </a:t>
            </a:r>
            <a:r>
              <a:rPr lang="en-US" sz="1800" dirty="0" smtClean="0">
                <a:effectLst/>
              </a:rPr>
              <a:t>“Introduction </a:t>
            </a:r>
            <a:r>
              <a:rPr lang="en-US" sz="1800" dirty="0">
                <a:effectLst/>
              </a:rPr>
              <a:t>to Data </a:t>
            </a:r>
            <a:r>
              <a:rPr lang="en-US" sz="1800" dirty="0" smtClean="0">
                <a:effectLst/>
              </a:rPr>
              <a:t>Mining”. </a:t>
            </a:r>
            <a:r>
              <a:rPr lang="en-US" sz="1800" dirty="0">
                <a:effectLst/>
              </a:rPr>
              <a:t>Addison-Wesley. </a:t>
            </a:r>
            <a:r>
              <a:rPr lang="en-US" sz="1800" dirty="0" smtClean="0">
                <a:effectLst/>
              </a:rPr>
              <a:t>Michigan</a:t>
            </a:r>
          </a:p>
          <a:p>
            <a:pPr>
              <a:buFont typeface="+mj-lt"/>
              <a:buAutoNum type="arabicPeriod"/>
            </a:pPr>
            <a:r>
              <a:rPr lang="en-US" sz="1800" dirty="0" smtClean="0">
                <a:effectLst/>
              </a:rPr>
              <a:t>Witten, I. H., &amp; Frank, E. (2005). “Data Mining : Practical Machine Learning Tools and Techniques”. Second edition. Morgan Kaufmann. San Francisco</a:t>
            </a:r>
            <a:endParaRPr lang="en-US" sz="1800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6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190" y="1806214"/>
            <a:ext cx="2627743" cy="3030116"/>
          </a:xfrm>
          <a:prstGeom prst="rect">
            <a:avLst/>
          </a:prstGeom>
        </p:spPr>
      </p:pic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329133" y="491543"/>
            <a:ext cx="56388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dirty="0">
                <a:latin typeface="Tahoma" charset="0"/>
              </a:rPr>
              <a:t>Why Data Mining? 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>
          <a:xfrm>
            <a:off x="850006" y="1916113"/>
            <a:ext cx="5522194" cy="42100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T</a:t>
            </a:r>
            <a:r>
              <a:rPr lang="en-US" sz="1400" dirty="0" smtClean="0">
                <a:latin typeface="Tahoma" charset="0"/>
              </a:rPr>
              <a:t>he </a:t>
            </a:r>
            <a:r>
              <a:rPr lang="en-US" sz="1400" dirty="0">
                <a:latin typeface="Tahoma" charset="0"/>
              </a:rPr>
              <a:t>e</a:t>
            </a:r>
            <a:r>
              <a:rPr lang="en-US" sz="1400" dirty="0" smtClean="0">
                <a:latin typeface="Tahoma" charset="0"/>
              </a:rPr>
              <a:t>xplosive </a:t>
            </a:r>
            <a:r>
              <a:rPr lang="en-US" sz="1400" dirty="0">
                <a:latin typeface="Tahoma" charset="0"/>
              </a:rPr>
              <a:t>g</a:t>
            </a:r>
            <a:r>
              <a:rPr lang="en-US" sz="1400" dirty="0" smtClean="0">
                <a:latin typeface="Tahoma" charset="0"/>
              </a:rPr>
              <a:t>rowth </a:t>
            </a:r>
            <a:r>
              <a:rPr lang="en-US" sz="1400" dirty="0">
                <a:latin typeface="Tahoma" charset="0"/>
              </a:rPr>
              <a:t>of </a:t>
            </a:r>
            <a:r>
              <a:rPr lang="en-US" sz="1400" dirty="0" smtClean="0">
                <a:latin typeface="Tahoma" charset="0"/>
              </a:rPr>
              <a:t>data </a:t>
            </a:r>
            <a:r>
              <a:rPr lang="en-US" sz="1400" dirty="0">
                <a:latin typeface="Tahoma" charset="0"/>
              </a:rPr>
              <a:t>from terabytes to petabytes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Data collection and data availability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Automated data collection tools, database systems, Web, computerized society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Major sources of abundant data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Business: Web, e-commerce, transactions, stocks,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Science: Remote sensing, bioinformatics, scientific simulation,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1400" dirty="0">
                <a:latin typeface="Tahoma" charset="0"/>
              </a:rPr>
              <a:t>Society and everyone: news, digital cameras, YouTube   </a:t>
            </a:r>
          </a:p>
          <a:p>
            <a:pPr eaLnBrk="1" hangingPunct="1">
              <a:lnSpc>
                <a:spcPct val="130000"/>
              </a:lnSpc>
            </a:pPr>
            <a:r>
              <a:rPr lang="en-US" sz="1400" u="sng" dirty="0">
                <a:solidFill>
                  <a:srgbClr val="FF0000"/>
                </a:solidFill>
                <a:latin typeface="Tahoma" charset="0"/>
              </a:rPr>
              <a:t>We are drowning in data, but starving for knowledge!</a:t>
            </a:r>
            <a:r>
              <a:rPr lang="en-US" sz="1400" dirty="0">
                <a:solidFill>
                  <a:srgbClr val="FF0000"/>
                </a:solidFill>
                <a:latin typeface="Tahoma" charset="0"/>
              </a:rPr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 sz="1400" dirty="0">
                <a:latin typeface="Tahoma" charset="0"/>
              </a:rPr>
              <a:t>“</a:t>
            </a:r>
            <a:r>
              <a:rPr lang="en-US" sz="1400" dirty="0">
                <a:latin typeface="Tahoma" charset="0"/>
              </a:rPr>
              <a:t>Necessity is the mother of invention</a:t>
            </a:r>
            <a:r>
              <a:rPr lang="ja-JP" altLang="en-US" sz="1400" dirty="0">
                <a:latin typeface="Tahoma" charset="0"/>
              </a:rPr>
              <a:t>”</a:t>
            </a:r>
            <a:r>
              <a:rPr lang="en-US" sz="1400" dirty="0">
                <a:latin typeface="Tahoma" charset="0"/>
                <a:cs typeface="Tahoma" charset="0"/>
              </a:rPr>
              <a:t>—</a:t>
            </a:r>
            <a:r>
              <a:rPr lang="en-US" sz="1400" dirty="0">
                <a:latin typeface="Tahoma" charset="0"/>
              </a:rPr>
              <a:t>Data mining</a:t>
            </a:r>
            <a:r>
              <a:rPr lang="en-US" sz="1400" dirty="0">
                <a:latin typeface="Tahoma" charset="0"/>
                <a:cs typeface="Tahoma" charset="0"/>
              </a:rPr>
              <a:t>—</a:t>
            </a:r>
            <a:r>
              <a:rPr lang="en-US" sz="1400" dirty="0">
                <a:latin typeface="Tahoma" charset="0"/>
              </a:rPr>
              <a:t>Automated analysis of massive data sets</a:t>
            </a:r>
          </a:p>
        </p:txBody>
      </p:sp>
      <p:sp>
        <p:nvSpPr>
          <p:cNvPr id="614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FA13D00-1D5C-D647-8412-B117C8D3AC32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prstClr val="black"/>
                </a:solidFill>
              </a:rPr>
              <a:t>Introduction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F7A402C-FBDF-5847-ACBB-A40938C7D050}" type="slidenum">
              <a:rPr lang="en-US" sz="1400">
                <a:solidFill>
                  <a:prstClr val="black"/>
                </a:solidFill>
              </a:rPr>
              <a:pPr eaLnBrk="1" hangingPunct="1"/>
              <a:t>4</a:t>
            </a:fld>
            <a:endParaRPr lang="en-US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28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742633" y="634400"/>
            <a:ext cx="8229600" cy="7112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dirty="0">
                <a:latin typeface="Tahoma" charset="0"/>
              </a:rPr>
              <a:t>What Is Data Mining?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idx="1"/>
          </p:nvPr>
        </p:nvSpPr>
        <p:spPr>
          <a:xfrm>
            <a:off x="1017430" y="2016274"/>
            <a:ext cx="5354769" cy="421005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1800" dirty="0">
                <a:latin typeface="Tahoma" charset="0"/>
              </a:rPr>
              <a:t>Data mining (knowledge discovery from data)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>
                <a:latin typeface="Tahoma" charset="0"/>
              </a:rPr>
              <a:t>Extraction of interesting </a:t>
            </a:r>
            <a:r>
              <a:rPr lang="en-US" sz="1200" dirty="0">
                <a:latin typeface="Tahoma" charset="0"/>
              </a:rPr>
              <a:t>(</a:t>
            </a:r>
            <a:r>
              <a:rPr lang="en-GB" sz="1600" u="sng" dirty="0">
                <a:latin typeface="Tahoma" charset="0"/>
              </a:rPr>
              <a:t>non-trivial,</a:t>
            </a:r>
            <a:r>
              <a:rPr lang="en-GB" sz="1600" dirty="0">
                <a:latin typeface="Tahoma" charset="0"/>
              </a:rPr>
              <a:t> </a:t>
            </a:r>
            <a:r>
              <a:rPr lang="en-GB" sz="1600" u="sng" dirty="0">
                <a:latin typeface="Tahoma" charset="0"/>
              </a:rPr>
              <a:t>implicit</a:t>
            </a:r>
            <a:r>
              <a:rPr lang="en-GB" sz="1600" dirty="0">
                <a:latin typeface="Tahoma" charset="0"/>
              </a:rPr>
              <a:t>, </a:t>
            </a:r>
            <a:r>
              <a:rPr lang="en-GB" sz="1600" u="sng" dirty="0">
                <a:latin typeface="Tahoma" charset="0"/>
              </a:rPr>
              <a:t>previously unknown</a:t>
            </a:r>
            <a:r>
              <a:rPr lang="en-GB" sz="1600" dirty="0">
                <a:latin typeface="Tahoma" charset="0"/>
              </a:rPr>
              <a:t> and </a:t>
            </a:r>
            <a:r>
              <a:rPr lang="en-GB" sz="1600" u="sng" dirty="0">
                <a:latin typeface="Tahoma" charset="0"/>
              </a:rPr>
              <a:t>potentially useful)</a:t>
            </a:r>
            <a:r>
              <a:rPr lang="en-GB" dirty="0">
                <a:latin typeface="Tahoma" charset="0"/>
              </a:rPr>
              <a:t> </a:t>
            </a:r>
            <a:r>
              <a:rPr lang="en-GB" sz="1600" dirty="0">
                <a:latin typeface="Tahoma" charset="0"/>
              </a:rPr>
              <a:t>patterns or knowledge from huge amount of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 smtClean="0">
                <a:latin typeface="Tahoma" charset="0"/>
              </a:rPr>
              <a:t>Alternative </a:t>
            </a:r>
            <a:r>
              <a:rPr lang="en-US" sz="1800" dirty="0">
                <a:latin typeface="Tahoma" charset="0"/>
              </a:rPr>
              <a:t>names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>
                <a:latin typeface="Tahoma" charset="0"/>
              </a:rPr>
              <a:t>Knowledge discovery (mining) in databases (KDD), knowledge extraction, data/pattern analysis, data archeology, data dredging, information harvesting, business intelligence, etc.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dirty="0">
                <a:latin typeface="Tahoma" charset="0"/>
              </a:rPr>
              <a:t>Watch out: Is everything </a:t>
            </a:r>
            <a:r>
              <a:rPr lang="ja-JP" altLang="en-US" sz="1800" dirty="0">
                <a:latin typeface="Tahoma" charset="0"/>
              </a:rPr>
              <a:t>“</a:t>
            </a:r>
            <a:r>
              <a:rPr lang="en-US" sz="1800" dirty="0">
                <a:latin typeface="Tahoma" charset="0"/>
              </a:rPr>
              <a:t>data mining</a:t>
            </a:r>
            <a:r>
              <a:rPr lang="ja-JP" altLang="en-US" sz="1800" dirty="0">
                <a:latin typeface="Tahoma" charset="0"/>
              </a:rPr>
              <a:t>”</a:t>
            </a:r>
            <a:r>
              <a:rPr lang="en-US" sz="1800" dirty="0">
                <a:latin typeface="Tahoma" charset="0"/>
              </a:rPr>
              <a:t>?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>
                <a:latin typeface="Tahoma" charset="0"/>
              </a:rPr>
              <a:t>Simple search and query processing 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600" dirty="0">
                <a:latin typeface="Tahoma" charset="0"/>
              </a:rPr>
              <a:t>(Deductive) expert systems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02761B1-31EA-8D45-85BC-8D7CAA549CB9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prstClr val="black"/>
                </a:solidFill>
              </a:rPr>
              <a:t>Introduction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0ADE082-E404-0C47-A0B5-53C2B1101D40}" type="slidenum">
              <a:rPr lang="en-US" sz="1400">
                <a:solidFill>
                  <a:prstClr val="black"/>
                </a:solidFill>
              </a:rPr>
              <a:pPr eaLnBrk="1" hangingPunct="1"/>
              <a:t>5</a:t>
            </a:fld>
            <a:endParaRPr lang="en-US" sz="140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1409" y="3897615"/>
            <a:ext cx="2155779" cy="224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7042" y="309094"/>
            <a:ext cx="5610896" cy="1390917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Knowledge Discovery Process</a:t>
            </a:r>
            <a:endParaRPr lang="en-US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089" y="2115239"/>
            <a:ext cx="3310099" cy="44608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138381" y="3263946"/>
            <a:ext cx="37326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latin typeface="Tahoma" charset="0"/>
              </a:rPr>
              <a:t>A KDD process includes data cleaning, data integration, data selection, transformation, data mining, pattern evaluation, and knowledge presentation</a:t>
            </a:r>
          </a:p>
        </p:txBody>
      </p:sp>
    </p:spTree>
    <p:extLst>
      <p:ext uri="{BB962C8B-B14F-4D97-AF65-F5344CB8AC3E}">
        <p14:creationId xmlns:p14="http://schemas.microsoft.com/office/powerpoint/2010/main" val="32382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2949262" y="762000"/>
            <a:ext cx="6042338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pPr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Data analysis and decision support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Market analysis and management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Target marketing, customer relationship management (CRM),  market basket analysis, cross selling, market segmentation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Risk analysis and management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Forecasting, customer retention, improved underwriting, quality control, competitive analysis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Fraud detection and detection of unusual patterns (outliers)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Other Applications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Text mining (news group, email, documents) and Web mining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Stream data </a:t>
            </a:r>
            <a:r>
              <a:rPr lang="en-US" sz="1600" dirty="0" smtClean="0">
                <a:latin typeface="Tahoma" charset="0"/>
              </a:rPr>
              <a:t>mining (</a:t>
            </a:r>
            <a:r>
              <a:rPr lang="en-US" sz="1600" dirty="0" err="1" smtClean="0">
                <a:latin typeface="Tahoma" charset="0"/>
              </a:rPr>
              <a:t>cctv</a:t>
            </a:r>
            <a:r>
              <a:rPr lang="en-US" sz="1600" dirty="0" smtClean="0">
                <a:latin typeface="Tahoma" charset="0"/>
              </a:rPr>
              <a:t>, etc.)</a:t>
            </a:r>
            <a:endParaRPr lang="en-US" sz="1600" dirty="0">
              <a:latin typeface="Tahoma" charset="0"/>
            </a:endParaRPr>
          </a:p>
          <a:p>
            <a:pPr lvl="1" algn="just" eaLnBrk="1" hangingPunct="1">
              <a:lnSpc>
                <a:spcPct val="120000"/>
              </a:lnSpc>
            </a:pPr>
            <a:r>
              <a:rPr lang="en-US" sz="1600" dirty="0">
                <a:latin typeface="Tahoma" charset="0"/>
              </a:rPr>
              <a:t>Bioinformatics and bio-data analysis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F2F19A6-FDE7-3147-84AF-1DB5CA475D0D}" type="datetime4">
              <a:rPr lang="en-US" sz="1200">
                <a:solidFill>
                  <a:prstClr val="black"/>
                </a:solidFill>
              </a:rPr>
              <a:pPr eaLnBrk="1" hangingPunct="1"/>
              <a:t>September 5, 2017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prstClr val="black"/>
                </a:solidFill>
              </a:rPr>
              <a:t>Introduction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4DEC44E-D76C-1C44-89E2-252107985857}" type="slidenum">
              <a:rPr lang="en-US" sz="1400">
                <a:solidFill>
                  <a:prstClr val="black"/>
                </a:solidFill>
              </a:rPr>
              <a:pPr eaLnBrk="1" hangingPunct="1"/>
              <a:t>7</a:t>
            </a:fld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4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 functionalities?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characterization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discrimination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/>
              <a:t>Mining frequent </a:t>
            </a:r>
            <a:r>
              <a:rPr lang="en-US" dirty="0" smtClean="0"/>
              <a:t>patterns,</a:t>
            </a:r>
          </a:p>
          <a:p>
            <a:r>
              <a:rPr lang="en-US" dirty="0" smtClean="0"/>
              <a:t>association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classification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clustering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Outlier,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86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24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What is Data?</a:t>
            </a:r>
          </a:p>
        </p:txBody>
      </p:sp>
      <p:sp>
        <p:nvSpPr>
          <p:cNvPr id="17410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927463" y="1959429"/>
            <a:ext cx="3632333" cy="4372662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Arial" charset="0"/>
              </a:rPr>
              <a:t>Collection of data objects and their attributes</a:t>
            </a:r>
          </a:p>
          <a:p>
            <a:pPr lvl="4" eaLnBrk="1" hangingPunct="1"/>
            <a:endParaRPr lang="en-US" sz="14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An attribute is a property or characteristic of an object</a:t>
            </a:r>
          </a:p>
          <a:p>
            <a:pPr lvl="1" eaLnBrk="1" hangingPunct="1"/>
            <a:r>
              <a:rPr lang="en-US" sz="1600" dirty="0">
                <a:solidFill>
                  <a:srgbClr val="3C8C93"/>
                </a:solidFill>
                <a:latin typeface="Arial" charset="0"/>
              </a:rPr>
              <a:t>Examples</a:t>
            </a:r>
            <a:r>
              <a:rPr lang="en-US" sz="1600" dirty="0">
                <a:latin typeface="Arial" charset="0"/>
              </a:rPr>
              <a:t>: eye color of a person, temperature, etc.</a:t>
            </a:r>
          </a:p>
          <a:p>
            <a:pPr lvl="1" eaLnBrk="1" hangingPunct="1"/>
            <a:r>
              <a:rPr lang="en-US" sz="1600" dirty="0">
                <a:latin typeface="Arial" charset="0"/>
              </a:rPr>
              <a:t>Attribute is also known as variable, field, characteristic, or feature</a:t>
            </a:r>
          </a:p>
          <a:p>
            <a:pPr eaLnBrk="1" hangingPunct="1"/>
            <a:r>
              <a:rPr lang="en-US" sz="2000" dirty="0">
                <a:latin typeface="Arial" charset="0"/>
              </a:rPr>
              <a:t>A collection of attributes describe an object</a:t>
            </a:r>
          </a:p>
          <a:p>
            <a:pPr lvl="1" eaLnBrk="1" hangingPunct="1"/>
            <a:r>
              <a:rPr lang="en-US" sz="1600" dirty="0">
                <a:latin typeface="Arial" charset="0"/>
              </a:rPr>
              <a:t>Object is also known as record, point, case, sample, entity, or instance</a:t>
            </a:r>
          </a:p>
          <a:p>
            <a:pPr lvl="4" eaLnBrk="1" hangingPunct="1"/>
            <a:endParaRPr lang="en-US" sz="1400" dirty="0">
              <a:latin typeface="Arial" charset="0"/>
            </a:endParaRPr>
          </a:p>
        </p:txBody>
      </p:sp>
      <p:grpSp>
        <p:nvGrpSpPr>
          <p:cNvPr id="17411" name="Group 16"/>
          <p:cNvGrpSpPr>
            <a:grpSpLocks/>
          </p:cNvGrpSpPr>
          <p:nvPr/>
        </p:nvGrpSpPr>
        <p:grpSpPr bwMode="auto">
          <a:xfrm>
            <a:off x="5436096" y="1988840"/>
            <a:ext cx="3513138" cy="4191000"/>
            <a:chOff x="3403" y="1104"/>
            <a:chExt cx="2213" cy="2640"/>
          </a:xfrm>
        </p:grpSpPr>
        <p:graphicFrame>
          <p:nvGraphicFramePr>
            <p:cNvPr id="17415" name="Object 10"/>
            <p:cNvGraphicFramePr>
              <a:graphicFrameLocks noChangeAspect="1"/>
            </p:cNvGraphicFramePr>
            <p:nvPr/>
          </p:nvGraphicFramePr>
          <p:xfrm>
            <a:off x="3403" y="1378"/>
            <a:ext cx="2213" cy="2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3" name="Document" r:id="rId5" imgW="5405628" imgH="5779008" progId="Word.Document.8">
                    <p:embed/>
                  </p:oleObj>
                </mc:Choice>
                <mc:Fallback>
                  <p:oleObj name="Document" r:id="rId5" imgW="5405628" imgH="5779008" progId="Word.Document.8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3" y="1378"/>
                          <a:ext cx="2213" cy="2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9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9228" name="AutoShape 12"/>
            <p:cNvSpPr>
              <a:spLocks/>
            </p:cNvSpPr>
            <p:nvPr/>
          </p:nvSpPr>
          <p:spPr bwMode="auto">
            <a:xfrm rot="5400000">
              <a:off x="4340" y="240"/>
              <a:ext cx="240" cy="1968"/>
            </a:xfrm>
            <a:prstGeom prst="leftBrace">
              <a:avLst>
                <a:gd name="adj1" fmla="val 68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49230" name="Text Box 14"/>
          <p:cNvSpPr txBox="1">
            <a:spLocks noChangeArrowheads="1"/>
          </p:cNvSpPr>
          <p:nvPr/>
        </p:nvSpPr>
        <p:spPr bwMode="auto">
          <a:xfrm>
            <a:off x="6274296" y="145544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Attributes</a:t>
            </a:r>
          </a:p>
        </p:txBody>
      </p:sp>
      <p:sp>
        <p:nvSpPr>
          <p:cNvPr id="649231" name="AutoShape 15"/>
          <p:cNvSpPr>
            <a:spLocks/>
          </p:cNvSpPr>
          <p:nvPr/>
        </p:nvSpPr>
        <p:spPr bwMode="auto">
          <a:xfrm>
            <a:off x="5055096" y="290324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9233" name="Text Box 17"/>
          <p:cNvSpPr txBox="1">
            <a:spLocks noChangeArrowheads="1"/>
          </p:cNvSpPr>
          <p:nvPr/>
        </p:nvSpPr>
        <p:spPr bwMode="auto">
          <a:xfrm>
            <a:off x="4053611" y="453065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0000"/>
                </a:solidFill>
                <a:cs typeface="+mn-cs"/>
              </a:rPr>
              <a:t>Objects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339725"/>
          </a:xfrm>
        </p:spPr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71775" y="6381750"/>
            <a:ext cx="3671888" cy="3397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Exploring Data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339725"/>
          </a:xfrm>
        </p:spPr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286</TotalTime>
  <Words>2794</Words>
  <Application>Microsoft Office PowerPoint</Application>
  <PresentationFormat>On-screen Show (4:3)</PresentationFormat>
  <Paragraphs>466</Paragraphs>
  <Slides>31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51" baseType="lpstr">
      <vt:lpstr>MS PGothic</vt:lpstr>
      <vt:lpstr>MS PGothic</vt:lpstr>
      <vt:lpstr>SimSun</vt:lpstr>
      <vt:lpstr>Arial</vt:lpstr>
      <vt:lpstr>Calibri</vt:lpstr>
      <vt:lpstr>Edwardian Script ITC</vt:lpstr>
      <vt:lpstr>Tahoma</vt:lpstr>
      <vt:lpstr>Times New Roman</vt:lpstr>
      <vt:lpstr>Wingdings</vt:lpstr>
      <vt:lpstr>Theme1Online</vt:lpstr>
      <vt:lpstr>Custom Design</vt:lpstr>
      <vt:lpstr>1_Custom Design</vt:lpstr>
      <vt:lpstr>2_Custom Design</vt:lpstr>
      <vt:lpstr>3_Custom Design</vt:lpstr>
      <vt:lpstr>1_Theme1Online</vt:lpstr>
      <vt:lpstr>2_Theme1Online</vt:lpstr>
      <vt:lpstr>3_Theme1Online</vt:lpstr>
      <vt:lpstr>4_Theme1Online</vt:lpstr>
      <vt:lpstr>Document</vt:lpstr>
      <vt:lpstr>Equation</vt:lpstr>
      <vt:lpstr>Knowledge Data Discovery TOPIC 7 - REVIEW</vt:lpstr>
      <vt:lpstr>Course outline   </vt:lpstr>
      <vt:lpstr>PowerPoint Presentation</vt:lpstr>
      <vt:lpstr>Why Data Mining? </vt:lpstr>
      <vt:lpstr>What Is Data Mining?</vt:lpstr>
      <vt:lpstr>Knowledge Discovery Process</vt:lpstr>
      <vt:lpstr>Applications</vt:lpstr>
      <vt:lpstr>Data mining functionalities?</vt:lpstr>
      <vt:lpstr>What is Data?</vt:lpstr>
      <vt:lpstr>Types of Attributes </vt:lpstr>
      <vt:lpstr>Mining Data Descriptive Characteristics</vt:lpstr>
      <vt:lpstr>Measuring the Central Tendency</vt:lpstr>
      <vt:lpstr>Most Popular DM Tools</vt:lpstr>
      <vt:lpstr>Popular Open Source DM Tools</vt:lpstr>
      <vt:lpstr>Programming/statistics Language</vt:lpstr>
      <vt:lpstr>Comparing DM Tools</vt:lpstr>
      <vt:lpstr>Why Data Preprocessing?</vt:lpstr>
      <vt:lpstr>Why is Data Dirty?</vt:lpstr>
      <vt:lpstr>Why is Data Preprocessing Important?</vt:lpstr>
      <vt:lpstr>Multi-Dimensional Measure of Data Quality</vt:lpstr>
      <vt:lpstr>Major Tasks in Data Preprocessing</vt:lpstr>
      <vt:lpstr>What is Data Warehouse?</vt:lpstr>
      <vt:lpstr>Data Warehouse vs. Heterogeneous DBMS</vt:lpstr>
      <vt:lpstr>Data Warehouse vs. Heterogeneous DBMS</vt:lpstr>
      <vt:lpstr>Typical OLAP Operations</vt:lpstr>
      <vt:lpstr>Market Basket Analysis</vt:lpstr>
      <vt:lpstr>Why Is Freq. Pattern Mining Important?</vt:lpstr>
      <vt:lpstr>Basic Concepts: Frequent Patterns and Association Rules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 1 - …..</dc:title>
  <dc:creator>Helena Agustin Putri A</dc:creator>
  <cp:lastModifiedBy>Nurul Jannah</cp:lastModifiedBy>
  <cp:revision>76</cp:revision>
  <dcterms:created xsi:type="dcterms:W3CDTF">2017-05-12T05:56:15Z</dcterms:created>
  <dcterms:modified xsi:type="dcterms:W3CDTF">2017-09-05T09:10:45Z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596108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