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image/x-emf" Extension="emf"/>
  <Default ContentType="application/vnd.ms-excel" Extension="xls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theme+xml" PartName="/ppt/theme/theme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theme+xml" PartName="/ppt/theme/theme3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theme+xml" PartName="/ppt/theme/theme4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24" r:id="rId3"/>
    <p:sldMasterId id="2147483742" r:id="rId4"/>
    <p:sldMasterId id="2147483757" r:id="rId5"/>
  </p:sldMasterIdLst>
  <p:notesMasterIdLst>
    <p:notesMasterId r:id="rId65"/>
  </p:notesMasterIdLst>
  <p:sldIdLst>
    <p:sldId id="256" r:id="rId6"/>
    <p:sldId id="259" r:id="rId7"/>
    <p:sldId id="397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91" r:id="rId21"/>
    <p:sldId id="392" r:id="rId22"/>
    <p:sldId id="351" r:id="rId23"/>
    <p:sldId id="352" r:id="rId24"/>
    <p:sldId id="353" r:id="rId25"/>
    <p:sldId id="354" r:id="rId26"/>
    <p:sldId id="393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94" r:id="rId41"/>
    <p:sldId id="395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292" r:id="rId63"/>
    <p:sldId id="258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6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27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6905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54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1763" algn="l" defTabSz="912705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38117" algn="l" defTabSz="912705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4470" algn="l" defTabSz="912705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0823" algn="l" defTabSz="912705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emf"/><Relationship Id="rId2" Type="http://schemas.openxmlformats.org/officeDocument/2006/relationships/image" Target="../media/image32.wmf"/><Relationship Id="rId1" Type="http://schemas.openxmlformats.org/officeDocument/2006/relationships/image" Target="../media/image31.e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C9DF-FDAC-48BA-BC19-414F857AE0D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7417-EAFC-451A-9C02-ADC178AE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50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5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57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411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763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117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470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823" algn="l" defTabSz="9127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5FE5CAF-4228-4134-881A-C962DC864823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22118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DB1F0D1-A5F4-4BDB-91AB-F546805D172B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87570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AE5A611-3F3C-43E0-8D6A-E3C119431064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10893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C703875-EB9C-40D5-A53A-C54FD5F6B708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25607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7CE435D-9075-4600-8BCC-6BDAA88FFA50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id-ID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2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F05E0D1-FDB1-4789-A8F9-A8A805C7603D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id-ID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4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1271748-7F97-4420-B4D1-74DA3D60BE2C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id-ID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00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B72CD6A-8AAC-41FA-B388-25B4ECB0C8B4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66609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0A45467-0306-4591-9E54-A5A715264D12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698500"/>
            <a:ext cx="4602163" cy="34512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7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348" tIns="43673" rIns="87348" bIns="43673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97076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722D00D-417A-4029-BF15-18EADDBFABC6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300949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1BA0864-1D22-4A80-ACDC-B10771E4F89F}" type="slidenum">
              <a:rPr lang="en-US" altLang="id-ID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id-ID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20390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4B51DA-DC19-44F2-A6A1-2EB800672A6C}" type="slidenum">
              <a:rPr lang="en-US" altLang="id-ID"/>
              <a:pPr/>
              <a:t>10</a:t>
            </a:fld>
            <a:endParaRPr lang="en-US" altLang="id-ID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20" tIns="42859" rIns="85720" bIns="42859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822985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98F889A-4937-433E-9E87-99DCD46B37AC}" type="slidenum">
              <a:rPr lang="en-US" altLang="id-ID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 algn="r">
                <a:spcBef>
                  <a:spcPct val="0"/>
                </a:spcBef>
              </a:pPr>
              <a:t>37</a:t>
            </a:fld>
            <a:endParaRPr lang="en-US" altLang="id-ID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412757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6751827-2770-4200-95CF-03DD0218614D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624095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B0E1290-6DAC-4A36-9F15-09C078E852AB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127861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F44A374-BDDC-47E2-969E-5306CA64F642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099493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B6A358-B12D-4E57-A594-15274A36253F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594977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3435E5F-227C-4EE4-B10E-6C8736FD53B6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784061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499ED4C-63AB-4F36-ABB9-BCFF0A5E59A0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9787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FF36735-599A-4BB8-9C8F-1217D6EF1702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533254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3FD484E-649D-44D7-B03C-7D933B2BE6B1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96584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8844271-1794-4888-B5FE-9E351A0094D7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3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C5FDFDE-1968-438F-970D-C21528342C6F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374767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0C3C673-42DD-43A2-9047-BAEFB58AD8C5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40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7033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514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62303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5DC7EE9-BBEF-4F09-AAA3-D38607051708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40091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994F195-7DDE-4801-A4CD-5245EBE10FB2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49131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55EBD6-F2BC-4683-9FDB-F547EC4CD5C2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id-ID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3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FDDA40E-D031-4B20-97CC-1C2CC104973E}" type="slidenum">
              <a:rPr lang="en-US" altLang="id-ID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id-ID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id-ID" smtClean="0"/>
              <a:t>I : the expected information needed to classify a given sample</a:t>
            </a:r>
          </a:p>
          <a:p>
            <a:r>
              <a:rPr lang="en-US" altLang="id-ID" smtClean="0"/>
              <a:t>E (entropy) : expected information based on the partitioning into subsets by A</a:t>
            </a:r>
          </a:p>
          <a:p>
            <a:r>
              <a:rPr lang="en-US" altLang="id-ID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66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4BB1AB2-76F0-47AB-87AB-5E85D57EA820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91911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DB5DAF7-4F0E-4336-BEF4-30C3F24F21A9}" type="slidenum">
              <a:rPr lang="en-US" altLang="id-ID">
                <a:latin typeface="Times New Roman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id-ID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8415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90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50" indent="0" algn="ctr">
              <a:buNone/>
              <a:defRPr/>
            </a:lvl2pPr>
            <a:lvl3pPr marL="912705" indent="0" algn="ctr">
              <a:buNone/>
              <a:defRPr/>
            </a:lvl3pPr>
            <a:lvl4pPr marL="1369057" indent="0" algn="ctr">
              <a:buNone/>
              <a:defRPr/>
            </a:lvl4pPr>
            <a:lvl5pPr marL="1825411" indent="0" algn="ctr">
              <a:buNone/>
              <a:defRPr/>
            </a:lvl5pPr>
            <a:lvl6pPr marL="2281763" indent="0" algn="ctr">
              <a:buNone/>
              <a:defRPr/>
            </a:lvl6pPr>
            <a:lvl7pPr marL="2738117" indent="0" algn="ctr">
              <a:buNone/>
              <a:defRPr/>
            </a:lvl7pPr>
            <a:lvl8pPr marL="3194470" indent="0" algn="ctr">
              <a:buNone/>
              <a:defRPr/>
            </a:lvl8pPr>
            <a:lvl9pPr marL="36508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C380-B00A-4622-B5EE-E7D23060473D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27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ABFF-D461-459A-A8A9-81C08687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621D-4A4E-48E0-A2B1-656B165A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2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50" indent="0">
              <a:buNone/>
              <a:defRPr sz="1800"/>
            </a:lvl2pPr>
            <a:lvl3pPr marL="912705" indent="0">
              <a:buNone/>
              <a:defRPr sz="1600"/>
            </a:lvl3pPr>
            <a:lvl4pPr marL="1369057" indent="0">
              <a:buNone/>
              <a:defRPr sz="1400"/>
            </a:lvl4pPr>
            <a:lvl5pPr marL="1825411" indent="0">
              <a:buNone/>
              <a:defRPr sz="1400"/>
            </a:lvl5pPr>
            <a:lvl6pPr marL="2281763" indent="0">
              <a:buNone/>
              <a:defRPr sz="1400"/>
            </a:lvl6pPr>
            <a:lvl7pPr marL="2738117" indent="0">
              <a:buNone/>
              <a:defRPr sz="1400"/>
            </a:lvl7pPr>
            <a:lvl8pPr marL="3194470" indent="0">
              <a:buNone/>
              <a:defRPr sz="1400"/>
            </a:lvl8pPr>
            <a:lvl9pPr marL="36508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CFE1-E6DF-495A-BC81-985D26689F95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7062-7A3A-48DF-BA65-69FCBD27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197C-DDAE-44E3-A54E-56227DEBE53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975-277D-49A3-8E60-C1D9062D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619F-51FF-4A13-B4A0-F976C5B481C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D986-D2CF-4DD6-9B43-57FDCA8A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D4E-E15C-487B-B0DA-4DAED4D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9B66-5CC7-4B17-8C50-FC42FB6799B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6DF7-CC8B-42D8-B7BB-FEDA1B59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7982-108E-4267-B75E-071C72C9E7A9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9EC-CC46-4C1F-BF06-941A116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0" indent="0">
              <a:buNone/>
              <a:defRPr sz="2800"/>
            </a:lvl2pPr>
            <a:lvl3pPr marL="912705" indent="0">
              <a:buNone/>
              <a:defRPr sz="2400"/>
            </a:lvl3pPr>
            <a:lvl4pPr marL="1369057" indent="0">
              <a:buNone/>
              <a:defRPr sz="2000"/>
            </a:lvl4pPr>
            <a:lvl5pPr marL="1825411" indent="0">
              <a:buNone/>
              <a:defRPr sz="2000"/>
            </a:lvl5pPr>
            <a:lvl6pPr marL="2281763" indent="0">
              <a:buNone/>
              <a:defRPr sz="2000"/>
            </a:lvl6pPr>
            <a:lvl7pPr marL="2738117" indent="0">
              <a:buNone/>
              <a:defRPr sz="2000"/>
            </a:lvl7pPr>
            <a:lvl8pPr marL="3194470" indent="0">
              <a:buNone/>
              <a:defRPr sz="2000"/>
            </a:lvl8pPr>
            <a:lvl9pPr marL="365082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430E-4D2E-46BD-AE59-69C6C118887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B0F5-D18C-4C17-8C45-B7B6207C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56AC-8099-4A10-AC69-7F81A3F0E76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2017-3B52-45F1-B6FF-98D941B0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3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1052513"/>
            <a:ext cx="6029325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1231-235B-4BBB-8593-1CB7F0DD7E1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C0D6-287F-4450-AAE0-4031D046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44C7-9A56-4BE1-8EB4-F9030E72867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BF5D-95A5-4CFC-957F-496CAB26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81005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58F4-638A-470E-8B6B-8FC6246785CF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9F3C-8A85-48DC-8957-E2BA5AD4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4267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2" y="381005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82BB-6376-4E58-8BA7-FD9A94015032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8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CB57-DEA8-49D4-864D-9A721237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00836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50" indent="0" algn="ctr">
              <a:buNone/>
              <a:defRPr/>
            </a:lvl2pPr>
            <a:lvl3pPr marL="912705" indent="0" algn="ctr">
              <a:buNone/>
              <a:defRPr/>
            </a:lvl3pPr>
            <a:lvl4pPr marL="1369057" indent="0" algn="ctr">
              <a:buNone/>
              <a:defRPr/>
            </a:lvl4pPr>
            <a:lvl5pPr marL="1825411" indent="0" algn="ctr">
              <a:buNone/>
              <a:defRPr/>
            </a:lvl5pPr>
            <a:lvl6pPr marL="2281763" indent="0" algn="ctr">
              <a:buNone/>
              <a:defRPr/>
            </a:lvl6pPr>
            <a:lvl7pPr marL="2738117" indent="0" algn="ctr">
              <a:buNone/>
              <a:defRPr/>
            </a:lvl7pPr>
            <a:lvl8pPr marL="3194470" indent="0" algn="ctr">
              <a:buNone/>
              <a:defRPr/>
            </a:lvl8pPr>
            <a:lvl9pPr marL="36508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C380-B00A-4622-B5EE-E7D23060473D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27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ABFF-D461-459A-A8A9-81C08687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621D-4A4E-48E0-A2B1-656B165A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50" indent="0">
              <a:buNone/>
              <a:defRPr sz="1800"/>
            </a:lvl2pPr>
            <a:lvl3pPr marL="912705" indent="0">
              <a:buNone/>
              <a:defRPr sz="1600"/>
            </a:lvl3pPr>
            <a:lvl4pPr marL="1369057" indent="0">
              <a:buNone/>
              <a:defRPr sz="1400"/>
            </a:lvl4pPr>
            <a:lvl5pPr marL="1825411" indent="0">
              <a:buNone/>
              <a:defRPr sz="1400"/>
            </a:lvl5pPr>
            <a:lvl6pPr marL="2281763" indent="0">
              <a:buNone/>
              <a:defRPr sz="1400"/>
            </a:lvl6pPr>
            <a:lvl7pPr marL="2738117" indent="0">
              <a:buNone/>
              <a:defRPr sz="1400"/>
            </a:lvl7pPr>
            <a:lvl8pPr marL="3194470" indent="0">
              <a:buNone/>
              <a:defRPr sz="1400"/>
            </a:lvl8pPr>
            <a:lvl9pPr marL="36508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CFE1-E6DF-495A-BC81-985D26689F95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7062-7A3A-48DF-BA65-69FCBD27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197C-DDAE-44E3-A54E-56227DEBE53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975-277D-49A3-8E60-C1D9062D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619F-51FF-4A13-B4A0-F976C5B481C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D986-D2CF-4DD6-9B43-57FDCA8A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D4E-E15C-487B-B0DA-4DAED4D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9B66-5CC7-4B17-8C50-FC42FB6799B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6DF7-CC8B-42D8-B7BB-FEDA1B59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7982-108E-4267-B75E-071C72C9E7A9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9EC-CC46-4C1F-BF06-941A116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0" indent="0">
              <a:buNone/>
              <a:defRPr sz="2800"/>
            </a:lvl2pPr>
            <a:lvl3pPr marL="912705" indent="0">
              <a:buNone/>
              <a:defRPr sz="2400"/>
            </a:lvl3pPr>
            <a:lvl4pPr marL="1369057" indent="0">
              <a:buNone/>
              <a:defRPr sz="2000"/>
            </a:lvl4pPr>
            <a:lvl5pPr marL="1825411" indent="0">
              <a:buNone/>
              <a:defRPr sz="2000"/>
            </a:lvl5pPr>
            <a:lvl6pPr marL="2281763" indent="0">
              <a:buNone/>
              <a:defRPr sz="2000"/>
            </a:lvl6pPr>
            <a:lvl7pPr marL="2738117" indent="0">
              <a:buNone/>
              <a:defRPr sz="2000"/>
            </a:lvl7pPr>
            <a:lvl8pPr marL="3194470" indent="0">
              <a:buNone/>
              <a:defRPr sz="2000"/>
            </a:lvl8pPr>
            <a:lvl9pPr marL="365082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430E-4D2E-46BD-AE59-69C6C118887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B0F5-D18C-4C17-8C45-B7B6207C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56AC-8099-4A10-AC69-7F81A3F0E76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2017-3B52-45F1-B6FF-98D941B0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1052513"/>
            <a:ext cx="6029325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1231-235B-4BBB-8593-1CB7F0DD7E1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C0D6-287F-4450-AAE0-4031D046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44C7-9A56-4BE1-8EB4-F9030E72867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BF5D-95A5-4CFC-957F-496CAB26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81005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58F4-638A-470E-8B6B-8FC6246785CF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9F3C-8A85-48DC-8957-E2BA5AD4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920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2" y="381005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82BB-6376-4E58-8BA7-FD9A94015032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8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CB57-DEA8-49D4-864D-9A721237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4860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50" indent="0" algn="ctr">
              <a:buNone/>
              <a:defRPr/>
            </a:lvl2pPr>
            <a:lvl3pPr marL="912705" indent="0" algn="ctr">
              <a:buNone/>
              <a:defRPr/>
            </a:lvl3pPr>
            <a:lvl4pPr marL="1369057" indent="0" algn="ctr">
              <a:buNone/>
              <a:defRPr/>
            </a:lvl4pPr>
            <a:lvl5pPr marL="1825411" indent="0" algn="ctr">
              <a:buNone/>
              <a:defRPr/>
            </a:lvl5pPr>
            <a:lvl6pPr marL="2281763" indent="0" algn="ctr">
              <a:buNone/>
              <a:defRPr/>
            </a:lvl6pPr>
            <a:lvl7pPr marL="2738117" indent="0" algn="ctr">
              <a:buNone/>
              <a:defRPr/>
            </a:lvl7pPr>
            <a:lvl8pPr marL="3194470" indent="0" algn="ctr">
              <a:buNone/>
              <a:defRPr/>
            </a:lvl8pPr>
            <a:lvl9pPr marL="36508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C380-B00A-4622-B5EE-E7D23060473D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27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ABFF-D461-459A-A8A9-81C08687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621D-4A4E-48E0-A2B1-656B165A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lIns="91271" tIns="45634" rIns="91271" bIns="45634"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50" indent="0">
              <a:buNone/>
              <a:defRPr sz="1800"/>
            </a:lvl2pPr>
            <a:lvl3pPr marL="912705" indent="0">
              <a:buNone/>
              <a:defRPr sz="1600"/>
            </a:lvl3pPr>
            <a:lvl4pPr marL="1369057" indent="0">
              <a:buNone/>
              <a:defRPr sz="1400"/>
            </a:lvl4pPr>
            <a:lvl5pPr marL="1825411" indent="0">
              <a:buNone/>
              <a:defRPr sz="1400"/>
            </a:lvl5pPr>
            <a:lvl6pPr marL="2281763" indent="0">
              <a:buNone/>
              <a:defRPr sz="1400"/>
            </a:lvl6pPr>
            <a:lvl7pPr marL="2738117" indent="0">
              <a:buNone/>
              <a:defRPr sz="1400"/>
            </a:lvl7pPr>
            <a:lvl8pPr marL="3194470" indent="0">
              <a:buNone/>
              <a:defRPr sz="1400"/>
            </a:lvl8pPr>
            <a:lvl9pPr marL="36508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CFE1-E6DF-495A-BC81-985D26689F95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7062-7A3A-48DF-BA65-69FCBD27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197C-DDAE-44E3-A54E-56227DEBE53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975-277D-49A3-8E60-C1D9062D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619F-51FF-4A13-B4A0-F976C5B481C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D986-D2CF-4DD6-9B43-57FDCA8A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D4E-E15C-487B-B0DA-4DAED4D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9B66-5CC7-4B17-8C50-FC42FB6799B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6DF7-CC8B-42D8-B7BB-FEDA1B59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7982-108E-4267-B75E-071C72C9E7A9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9EC-CC46-4C1F-BF06-941A116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0" indent="0">
              <a:buNone/>
              <a:defRPr sz="2800"/>
            </a:lvl2pPr>
            <a:lvl3pPr marL="912705" indent="0">
              <a:buNone/>
              <a:defRPr sz="2400"/>
            </a:lvl3pPr>
            <a:lvl4pPr marL="1369057" indent="0">
              <a:buNone/>
              <a:defRPr sz="2000"/>
            </a:lvl4pPr>
            <a:lvl5pPr marL="1825411" indent="0">
              <a:buNone/>
              <a:defRPr sz="2000"/>
            </a:lvl5pPr>
            <a:lvl6pPr marL="2281763" indent="0">
              <a:buNone/>
              <a:defRPr sz="2000"/>
            </a:lvl6pPr>
            <a:lvl7pPr marL="2738117" indent="0">
              <a:buNone/>
              <a:defRPr sz="2000"/>
            </a:lvl7pPr>
            <a:lvl8pPr marL="3194470" indent="0">
              <a:buNone/>
              <a:defRPr sz="2000"/>
            </a:lvl8pPr>
            <a:lvl9pPr marL="365082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430E-4D2E-46BD-AE59-69C6C118887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B0F5-D18C-4C17-8C45-B7B6207C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56AC-8099-4A10-AC69-7F81A3F0E76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2017-3B52-45F1-B6FF-98D941B0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1052513"/>
            <a:ext cx="6029325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1231-235B-4BBB-8593-1CB7F0DD7E1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C0D6-287F-4450-AAE0-4031D046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44C7-9A56-4BE1-8EB4-F9030E72867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BF5D-95A5-4CFC-957F-496CAB26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2" y="381005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82BB-6376-4E58-8BA7-FD9A94015032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8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9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CB57-DEA8-49D4-864D-9A721237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358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6" name="Rectangle 928775"/>
          <p:cNvSpPr>
            <a:spLocks/>
          </p:cNvSpPr>
          <p:nvPr/>
        </p:nvSpPr>
        <p:spPr>
          <a:xfrm>
            <a:off x="381000" y="1219200"/>
            <a:ext cx="8410576" cy="46038"/>
          </a:xfrm>
          <a:prstGeom prst="rect">
            <a:avLst/>
          </a:prstGeom>
          <a:gradFill>
            <a:gsLst>
              <a:gs pos="0">
                <a:srgbClr val="3333CC">
                  <a:alpha val="50000"/>
                </a:srgbClr>
              </a:gs>
              <a:gs pos="100000">
                <a:srgbClr val="00E4A8">
                  <a:alpha val="50000"/>
                </a:srgbClr>
              </a:gs>
            </a:gsLst>
            <a:lin ang="10800000" scaled="1"/>
          </a:gradFill>
          <a:ln>
            <a:noFill/>
          </a:ln>
          <a:effectLst/>
        </p:spPr>
        <p:txBody>
          <a:bodyPr wrap="none" lIns="91271" tIns="45634" rIns="91271" bIns="45634" anchor="ctr"/>
          <a:lstStyle/>
          <a:p>
            <a:pPr algn="ctr" eaLnBrk="1" hangingPunct="1">
              <a:buFont typeface="Tahoma" charset="0"/>
              <a:buNone/>
            </a:pPr>
            <a:endParaRPr lang="en-US" sz="1200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sp>
        <p:nvSpPr>
          <p:cNvPr id="928777" name="Title 928776"/>
          <p:cNvSpPr>
            <a:spLocks noGrp="1"/>
          </p:cNvSpPr>
          <p:nvPr>
            <p:ph type="title" idx="4294967295"/>
          </p:nvPr>
        </p:nvSpPr>
        <p:spPr>
          <a:xfrm>
            <a:off x="381000" y="381005"/>
            <a:ext cx="8305800" cy="6096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8778" name="Text Placeholder 928777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8779" name="Date Placeholder 928778"/>
          <p:cNvSpPr>
            <a:spLocks noGrp="1"/>
          </p:cNvSpPr>
          <p:nvPr>
            <p:ph type="dt" sz="half" idx="2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>
              <a:buFont typeface="Tahoma" charset="0"/>
              <a:buNone/>
            </a:pPr>
            <a:fld id="{12FF1C42-D199-4083-1001-587298610EC3}" type="datetime5">
              <a:rPr lang="en-US" dirty="0"/>
              <a:pPr>
                <a:buFont typeface="Tahoma" charset="0"/>
                <a:buNone/>
              </a:pPr>
              <a:t>5-Sep-17</a:t>
            </a:fld>
            <a:endParaRPr lang="en-US" dirty="0"/>
          </a:p>
        </p:txBody>
      </p:sp>
      <p:sp>
        <p:nvSpPr>
          <p:cNvPr id="928780" name="Footer Placeholder 928779"/>
          <p:cNvSpPr>
            <a:spLocks noGrp="1"/>
          </p:cNvSpPr>
          <p:nvPr>
            <p:ph type="ftr" sz="quarter" idx="3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>
              <a:buFont typeface="Tahoma" charset="0"/>
              <a:buNone/>
            </a:pPr>
            <a:r>
              <a:rPr lang="en-US" dirty="0"/>
              <a:t>*</a:t>
            </a:r>
          </a:p>
        </p:txBody>
      </p:sp>
      <p:sp>
        <p:nvSpPr>
          <p:cNvPr id="928781" name="Slide Number Placeholder 928780"/>
          <p:cNvSpPr>
            <a:spLocks noGrp="1"/>
          </p:cNvSpPr>
          <p:nvPr>
            <p:ph type="sldNum" sz="quarter" idx="4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>
              <a:buFont typeface="Tahoma" charset="0"/>
              <a:buNone/>
            </a:pPr>
            <a:fld id="{12FF1C42-D199-4085-1001-587298610EC3}" type="slidenum">
              <a:rPr lang="en-US" dirty="0"/>
              <a:pPr>
                <a:buFont typeface="Tahoma" charset="0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95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50" indent="0" algn="ctr">
              <a:buNone/>
              <a:defRPr/>
            </a:lvl2pPr>
            <a:lvl3pPr marL="912705" indent="0" algn="ctr">
              <a:buNone/>
              <a:defRPr/>
            </a:lvl3pPr>
            <a:lvl4pPr marL="1369057" indent="0" algn="ctr">
              <a:buNone/>
              <a:defRPr/>
            </a:lvl4pPr>
            <a:lvl5pPr marL="1825411" indent="0" algn="ctr">
              <a:buNone/>
              <a:defRPr/>
            </a:lvl5pPr>
            <a:lvl6pPr marL="2281763" indent="0" algn="ctr">
              <a:buNone/>
              <a:defRPr/>
            </a:lvl6pPr>
            <a:lvl7pPr marL="2738117" indent="0" algn="ctr">
              <a:buNone/>
              <a:defRPr/>
            </a:lvl7pPr>
            <a:lvl8pPr marL="3194470" indent="0" algn="ctr">
              <a:buNone/>
              <a:defRPr/>
            </a:lvl8pPr>
            <a:lvl9pPr marL="36508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C380-B00A-4622-B5EE-E7D23060473D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27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ABFF-D461-459A-A8A9-81C08687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621D-4A4E-48E0-A2B1-656B165A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50" indent="0">
              <a:buNone/>
              <a:defRPr sz="1800"/>
            </a:lvl2pPr>
            <a:lvl3pPr marL="912705" indent="0">
              <a:buNone/>
              <a:defRPr sz="1600"/>
            </a:lvl3pPr>
            <a:lvl4pPr marL="1369057" indent="0">
              <a:buNone/>
              <a:defRPr sz="1400"/>
            </a:lvl4pPr>
            <a:lvl5pPr marL="1825411" indent="0">
              <a:buNone/>
              <a:defRPr sz="1400"/>
            </a:lvl5pPr>
            <a:lvl6pPr marL="2281763" indent="0">
              <a:buNone/>
              <a:defRPr sz="1400"/>
            </a:lvl6pPr>
            <a:lvl7pPr marL="2738117" indent="0">
              <a:buNone/>
              <a:defRPr sz="1400"/>
            </a:lvl7pPr>
            <a:lvl8pPr marL="3194470" indent="0">
              <a:buNone/>
              <a:defRPr sz="1400"/>
            </a:lvl8pPr>
            <a:lvl9pPr marL="36508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CFE1-E6DF-495A-BC81-985D26689F95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7062-7A3A-48DF-BA65-69FCBD27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197C-DDAE-44E3-A54E-56227DEBE53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975-277D-49A3-8E60-C1D9062D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619F-51FF-4A13-B4A0-F976C5B481C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D986-D2CF-4DD6-9B43-57FDCA8A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D4E-E15C-487B-B0DA-4DAED4D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9B66-5CC7-4B17-8C50-FC42FB6799B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6DF7-CC8B-42D8-B7BB-FEDA1B59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7982-108E-4267-B75E-071C72C9E7A9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9EC-CC46-4C1F-BF06-941A116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 lIns="91271" tIns="45634" rIns="91271" bIns="45634"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0" indent="0">
              <a:buNone/>
              <a:defRPr sz="2800"/>
            </a:lvl2pPr>
            <a:lvl3pPr marL="912705" indent="0">
              <a:buNone/>
              <a:defRPr sz="2400"/>
            </a:lvl3pPr>
            <a:lvl4pPr marL="1369057" indent="0">
              <a:buNone/>
              <a:defRPr sz="2000"/>
            </a:lvl4pPr>
            <a:lvl5pPr marL="1825411" indent="0">
              <a:buNone/>
              <a:defRPr sz="2000"/>
            </a:lvl5pPr>
            <a:lvl6pPr marL="2281763" indent="0">
              <a:buNone/>
              <a:defRPr sz="2000"/>
            </a:lvl6pPr>
            <a:lvl7pPr marL="2738117" indent="0">
              <a:buNone/>
              <a:defRPr sz="2000"/>
            </a:lvl7pPr>
            <a:lvl8pPr marL="3194470" indent="0">
              <a:buNone/>
              <a:defRPr sz="2000"/>
            </a:lvl8pPr>
            <a:lvl9pPr marL="365082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430E-4D2E-46BD-AE59-69C6C118887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B0F5-D18C-4C17-8C45-B7B6207C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56AC-8099-4A10-AC69-7F81A3F0E76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2017-3B52-45F1-B6FF-98D941B0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1052513"/>
            <a:ext cx="6029325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1231-235B-4BBB-8593-1CB7F0DD7E1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C0D6-287F-4450-AAE0-4031D046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44C7-9A56-4BE1-8EB4-F9030E72867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BF5D-95A5-4CFC-957F-496CAB26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4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2" y="381005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2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038605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82BB-6376-4E58-8BA7-FD9A94015032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8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Mining Frequent Patterns, Association, and Correlations General data characteristics</a:t>
            </a:r>
            <a:endParaRPr lang="en-US" dirty="0"/>
          </a:p>
        </p:txBody>
      </p:sp>
      <p:sp>
        <p:nvSpPr>
          <p:cNvPr id="9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CB57-DEA8-49D4-864D-9A721237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1854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6" name="Rectangle 928775"/>
          <p:cNvSpPr>
            <a:spLocks/>
          </p:cNvSpPr>
          <p:nvPr/>
        </p:nvSpPr>
        <p:spPr>
          <a:xfrm>
            <a:off x="381000" y="1219200"/>
            <a:ext cx="8410576" cy="46038"/>
          </a:xfrm>
          <a:prstGeom prst="rect">
            <a:avLst/>
          </a:prstGeom>
          <a:gradFill>
            <a:gsLst>
              <a:gs pos="0">
                <a:srgbClr val="3333CC">
                  <a:alpha val="50000"/>
                </a:srgbClr>
              </a:gs>
              <a:gs pos="100000">
                <a:srgbClr val="00E4A8">
                  <a:alpha val="50000"/>
                </a:srgbClr>
              </a:gs>
            </a:gsLst>
            <a:lin ang="10800000" scaled="1"/>
          </a:gradFill>
          <a:ln>
            <a:noFill/>
          </a:ln>
          <a:effectLst/>
        </p:spPr>
        <p:txBody>
          <a:bodyPr wrap="none" lIns="91271" tIns="45634" rIns="91271" bIns="45634" anchor="ctr"/>
          <a:lstStyle/>
          <a:p>
            <a:pPr algn="ctr" eaLnBrk="1" hangingPunct="1">
              <a:buFont typeface="Tahoma" charset="0"/>
              <a:buNone/>
            </a:pPr>
            <a:endParaRPr lang="en-US" sz="1200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sp>
        <p:nvSpPr>
          <p:cNvPr id="928777" name="Title 928776"/>
          <p:cNvSpPr>
            <a:spLocks noGrp="1"/>
          </p:cNvSpPr>
          <p:nvPr>
            <p:ph type="title" idx="4294967295"/>
          </p:nvPr>
        </p:nvSpPr>
        <p:spPr>
          <a:xfrm>
            <a:off x="381000" y="381005"/>
            <a:ext cx="8305800" cy="6096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8778" name="Text Placeholder 928777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8779" name="Date Placeholder 928778"/>
          <p:cNvSpPr>
            <a:spLocks noGrp="1"/>
          </p:cNvSpPr>
          <p:nvPr>
            <p:ph type="dt" sz="half" idx="2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>
              <a:buFont typeface="Tahoma" charset="0"/>
              <a:buNone/>
            </a:pPr>
            <a:fld id="{12FF1C42-D199-4083-1001-587298610EC3}" type="datetime5">
              <a:rPr lang="en-US" dirty="0"/>
              <a:pPr>
                <a:buFont typeface="Tahoma" charset="0"/>
                <a:buNone/>
              </a:pPr>
              <a:t>5-Sep-17</a:t>
            </a:fld>
            <a:endParaRPr lang="en-US" dirty="0"/>
          </a:p>
        </p:txBody>
      </p:sp>
      <p:sp>
        <p:nvSpPr>
          <p:cNvPr id="928780" name="Footer Placeholder 928779"/>
          <p:cNvSpPr>
            <a:spLocks noGrp="1"/>
          </p:cNvSpPr>
          <p:nvPr>
            <p:ph type="ftr" sz="quarter" idx="3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>
              <a:buFont typeface="Tahoma" charset="0"/>
              <a:buNone/>
            </a:pPr>
            <a:r>
              <a:rPr lang="en-US" dirty="0"/>
              <a:t>*</a:t>
            </a:r>
          </a:p>
        </p:txBody>
      </p:sp>
      <p:sp>
        <p:nvSpPr>
          <p:cNvPr id="928781" name="Slide Number Placeholder 928780"/>
          <p:cNvSpPr>
            <a:spLocks noGrp="1"/>
          </p:cNvSpPr>
          <p:nvPr>
            <p:ph type="sldNum" sz="quarter" idx="4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>
              <a:buFont typeface="Tahoma" charset="0"/>
              <a:buNone/>
            </a:pPr>
            <a:fld id="{12FF1C42-D199-4085-1001-587298610EC3}" type="slidenum">
              <a:rPr lang="en-US" dirty="0"/>
              <a:pPr>
                <a:buFont typeface="Tahoma" charset="0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56"/>
            <a:ext cx="9168446" cy="687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334" y="4352197"/>
            <a:ext cx="6458074" cy="128873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3B05-1E98-4805-9AD3-9889BDCDFED3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90C36-346A-468F-8327-7774B0F9BA2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7390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1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2302" y="199591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5F37-13CD-4EEA-8369-AF6C9662236D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DE5CA-6C47-4F3A-B3E1-33E7549A735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3615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1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50" y="1432218"/>
            <a:ext cx="4038600" cy="4693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649" y="1432218"/>
            <a:ext cx="4038600" cy="4693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302" y="199591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ED58-1C9F-4F4D-9C2F-E6E88FF7852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1181B-4348-464E-B57C-6F19E9376A6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429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3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1" tIns="45634" rIns="91271" bIns="4563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5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271" tIns="45634" rIns="91271" bIns="4563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271" tIns="45634" rIns="91271" bIns="4563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271" tIns="45634" rIns="91271" bIns="4563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  <p:sldLayoutId id="2147483772" r:id="rId7"/>
    <p:sldLayoutId id="2147483773" r:id="rId8"/>
    <p:sldLayoutId id="2147483774" r:id="rId9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635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2705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69057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5411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258" indent="-3422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1573" indent="-2852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0882" indent="-2281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234" indent="-2281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3588" indent="-2281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09939" indent="-228173" algn="l" defTabSz="9127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93" indent="-228173" algn="l" defTabSz="9127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46" indent="-228173" algn="l" defTabSz="9127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99" indent="-228173" algn="l" defTabSz="9127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5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11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7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2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DB27801-639C-42B7-BF1B-ABE249313359}" type="datetime1">
              <a:rPr lang="en-US" sz="1200">
                <a:ea typeface="+mn-ea"/>
              </a:rPr>
              <a:pPr eaLnBrk="1" hangingPunct="1">
                <a:defRPr/>
              </a:pPr>
              <a:t>9/5/2017</a:t>
            </a:fld>
            <a:endParaRPr lang="en-US" sz="1200">
              <a:ea typeface="+mn-ea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381765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z="1200" dirty="0">
                <a:ea typeface="+mn-ea"/>
              </a:rPr>
              <a:t>Data Preprocessing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3D198C0-86D9-4E7E-B31E-631F13FFB87C}" type="slidenum">
              <a:rPr lang="en-US" sz="1200">
                <a:ea typeface="+mn-ea"/>
              </a:rPr>
              <a:pPr eaLnBrk="1" hangingPunct="1">
                <a:defRPr/>
              </a:pPr>
              <a:t>‹#›</a:t>
            </a:fld>
            <a:endParaRPr lang="en-US" sz="1200">
              <a:ea typeface="+mn-ea"/>
            </a:endParaRPr>
          </a:p>
        </p:txBody>
      </p:sp>
      <p:pic>
        <p:nvPicPr>
          <p:cNvPr id="6151" name="Picture 7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48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635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2705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69057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5411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258" indent="-34225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573" indent="-285219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0882" indent="-22817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7234" indent="-22817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3588" indent="-2281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0993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66293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2646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7899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5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11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7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2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DB27801-639C-42B7-BF1B-ABE249313359}" type="datetime1">
              <a:rPr lang="en-US" sz="1200">
                <a:ea typeface="+mn-ea"/>
              </a:rPr>
              <a:pPr eaLnBrk="1" hangingPunct="1">
                <a:defRPr/>
              </a:pPr>
              <a:t>9/5/2017</a:t>
            </a:fld>
            <a:endParaRPr lang="en-US" sz="1200">
              <a:ea typeface="+mn-ea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381765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z="1200" dirty="0">
                <a:ea typeface="+mn-ea"/>
              </a:rPr>
              <a:t>Data Preprocessing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3D198C0-86D9-4E7E-B31E-631F13FFB87C}" type="slidenum">
              <a:rPr lang="en-US" sz="1200">
                <a:ea typeface="+mn-ea"/>
              </a:rPr>
              <a:pPr eaLnBrk="1" hangingPunct="1">
                <a:defRPr/>
              </a:pPr>
              <a:t>‹#›</a:t>
            </a:fld>
            <a:endParaRPr lang="en-US" sz="1200">
              <a:ea typeface="+mn-ea"/>
            </a:endParaRPr>
          </a:p>
        </p:txBody>
      </p:sp>
      <p:pic>
        <p:nvPicPr>
          <p:cNvPr id="6151" name="Picture 7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6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635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2705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69057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5411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258" indent="-34225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573" indent="-285219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0882" indent="-22817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7234" indent="-22817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3588" indent="-2281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0993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66293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2646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7899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5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11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7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2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DB27801-639C-42B7-BF1B-ABE249313359}" type="datetime1">
              <a:rPr lang="en-US" sz="1200">
                <a:ea typeface="+mn-ea"/>
              </a:rPr>
              <a:pPr eaLnBrk="1" hangingPunct="1">
                <a:defRPr/>
              </a:pPr>
              <a:t>9/5/2017</a:t>
            </a:fld>
            <a:endParaRPr lang="en-US" sz="1200">
              <a:ea typeface="+mn-ea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381765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z="1200" dirty="0">
                <a:ea typeface="+mn-ea"/>
              </a:rPr>
              <a:t>Mining Frequent Patterns, Association, and Correlations General data characteristics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3D198C0-86D9-4E7E-B31E-631F13FFB87C}" type="slidenum">
              <a:rPr lang="en-US" sz="1200">
                <a:ea typeface="+mn-ea"/>
              </a:rPr>
              <a:pPr eaLnBrk="1" hangingPunct="1">
                <a:defRPr/>
              </a:pPr>
              <a:t>‹#›</a:t>
            </a:fld>
            <a:endParaRPr lang="en-US" sz="1200">
              <a:ea typeface="+mn-ea"/>
            </a:endParaRPr>
          </a:p>
        </p:txBody>
      </p:sp>
      <p:pic>
        <p:nvPicPr>
          <p:cNvPr id="6151" name="Picture 7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55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635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2705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69057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5411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258" indent="-34225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573" indent="-285219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0882" indent="-22817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7234" indent="-22817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3588" indent="-2281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0993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66293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2646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7899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5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11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7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2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DB27801-639C-42B7-BF1B-ABE249313359}" type="datetime1">
              <a:rPr lang="en-US" sz="1200">
                <a:ea typeface="+mn-ea"/>
              </a:rPr>
              <a:pPr eaLnBrk="1" hangingPunct="1">
                <a:defRPr/>
              </a:pPr>
              <a:t>9/5/2017</a:t>
            </a:fld>
            <a:endParaRPr lang="en-US" sz="1200">
              <a:ea typeface="+mn-ea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381765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z="1200" dirty="0">
                <a:ea typeface="+mn-ea"/>
              </a:rPr>
              <a:t>Mining Frequent Patterns, Association, and Correlations General data characteristics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6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3D198C0-86D9-4E7E-B31E-631F13FFB87C}" type="slidenum">
              <a:rPr lang="en-US" sz="1200">
                <a:ea typeface="+mn-ea"/>
              </a:rPr>
              <a:pPr eaLnBrk="1" hangingPunct="1">
                <a:defRPr/>
              </a:pPr>
              <a:t>‹#›</a:t>
            </a:fld>
            <a:endParaRPr lang="en-US" sz="1200">
              <a:ea typeface="+mn-ea"/>
            </a:endParaRPr>
          </a:p>
        </p:txBody>
      </p:sp>
      <p:pic>
        <p:nvPicPr>
          <p:cNvPr id="6151" name="Picture 7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38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635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2705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69057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5411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258" indent="-34225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573" indent="-285219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0882" indent="-22817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7234" indent="-22817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3588" indent="-2281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0993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66293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2646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78999" indent="-2281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5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11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7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2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19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3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Excel_97-2003_Worksheet3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4.wmf"/><Relationship Id="rId5" Type="http://schemas.openxmlformats.org/officeDocument/2006/relationships/image" Target="../media/image31.e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Microsoft_Excel_97-2003_Worksheet2.xls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0.bin"/></Relationships>
</file>

<file path=ppt/slides/_rels/slide24.xml.rels><?xml version="1.0" encoding="UTF-8" standalone="yes" ?><Relationships xmlns="http://schemas.openxmlformats.org/package/2006/relationships"><Relationship Id="rId2" Target="../media/image3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jpe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7.emf"/><Relationship Id="rId4" Type="http://schemas.openxmlformats.org/officeDocument/2006/relationships/oleObject" Target="../embeddings/Microsoft_Excel_97-2003_Worksheet4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7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2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8" Target="../media/image12.jpeg" Type="http://schemas.openxmlformats.org/officeDocument/2006/relationships/image"/><Relationship Id="rId3" Target="../media/image11.jpeg" Type="http://schemas.openxmlformats.org/officeDocument/2006/relationships/image"/><Relationship Id="rId7" Target="../media/image10.wmf" Type="http://schemas.openxmlformats.org/officeDocument/2006/relationships/image"/><Relationship Id="rId2" Target="../slideLayouts/slideLayout2.xml" Type="http://schemas.openxmlformats.org/officeDocument/2006/relationships/slideLayout"/><Relationship Id="rId1" Target="../drawings/vmlDrawing1.vml" Type="http://schemas.openxmlformats.org/officeDocument/2006/relationships/vmlDrawing"/><Relationship Id="rId6" Target="../embeddings/oleObject2.bin" Type="http://schemas.openxmlformats.org/officeDocument/2006/relationships/oleObject"/><Relationship Id="rId5" Target="../media/image9.wmf" Type="http://schemas.openxmlformats.org/officeDocument/2006/relationships/image"/><Relationship Id="rId4" Target="../embeddings/oleObject1.bin" Type="http://schemas.openxmlformats.org/officeDocument/2006/relationships/oleObjec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895970"/>
            <a:ext cx="7162800" cy="1470025"/>
          </a:xfrm>
        </p:spPr>
        <p:txBody>
          <a:bodyPr/>
          <a:lstStyle/>
          <a:p>
            <a:r>
              <a:rPr lang="en-AU" sz="2400" dirty="0" smtClean="0"/>
              <a:t>Knowledge </a:t>
            </a:r>
            <a:r>
              <a:rPr lang="en-AU" sz="2400" dirty="0"/>
              <a:t>Data Discovery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TOPIC 8 - </a:t>
            </a:r>
            <a:r>
              <a:rPr lang="en-US" dirty="0"/>
              <a:t>Classification: Basic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895638"/>
            <a:ext cx="7162800" cy="1059287"/>
          </a:xfrm>
        </p:spPr>
        <p:txBody>
          <a:bodyPr/>
          <a:lstStyle/>
          <a:p>
            <a:r>
              <a:rPr lang="en-US" sz="2800" dirty="0" err="1" smtClean="0"/>
              <a:t>Antoni</a:t>
            </a:r>
            <a:r>
              <a:rPr lang="en-US" sz="2800" dirty="0" smtClean="0"/>
              <a:t> </a:t>
            </a:r>
            <a:r>
              <a:rPr lang="en-US" sz="2800" dirty="0" err="1"/>
              <a:t>Wibowo</a:t>
            </a:r>
            <a:endParaRPr lang="en-US" sz="2800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2819400" y="1432719"/>
            <a:ext cx="35052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06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1576" y="435229"/>
            <a:ext cx="5864763" cy="780234"/>
          </a:xfrm>
          <a:noFill/>
        </p:spPr>
        <p:txBody>
          <a:bodyPr lIns="88853" tIns="44428" rIns="88853" bIns="44428"/>
          <a:lstStyle/>
          <a:p>
            <a:r>
              <a:rPr lang="en-US" altLang="id-ID" dirty="0" smtClean="0">
                <a:ea typeface="ＭＳ Ｐゴシック" pitchFamily="34" charset="-128"/>
              </a:rPr>
              <a:t>Supervised vs. Unsupervised Learning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826947" y="2004315"/>
            <a:ext cx="8221859" cy="4407502"/>
          </a:xfrm>
        </p:spPr>
        <p:txBody>
          <a:bodyPr lIns="88853" tIns="44428" rIns="88853" bIns="44428"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>
                <a:solidFill>
                  <a:srgbClr val="F83F24"/>
                </a:solidFill>
              </a:rPr>
              <a:t>Supervised learning (</a:t>
            </a:r>
            <a:r>
              <a:rPr lang="id-ID" altLang="id-ID" sz="2300" dirty="0">
                <a:solidFill>
                  <a:srgbClr val="F83F24"/>
                </a:solidFill>
              </a:rPr>
              <a:t>for </a:t>
            </a:r>
            <a:r>
              <a:rPr lang="en-US" altLang="id-ID" sz="2300" dirty="0">
                <a:solidFill>
                  <a:srgbClr val="F83F24"/>
                </a:solidFill>
              </a:rPr>
              <a:t>classification</a:t>
            </a:r>
            <a:r>
              <a:rPr lang="id-ID" altLang="id-ID" sz="2300" dirty="0">
                <a:solidFill>
                  <a:srgbClr val="F83F24"/>
                </a:solidFill>
              </a:rPr>
              <a:t>, regression</a:t>
            </a:r>
            <a:r>
              <a:rPr lang="en-US" altLang="id-ID" sz="2300" dirty="0">
                <a:solidFill>
                  <a:srgbClr val="F83F24"/>
                </a:solidFill>
              </a:rPr>
              <a:t>)</a:t>
            </a:r>
            <a:endParaRPr lang="en-US" altLang="id-ID" sz="23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id-ID" altLang="id-ID" sz="1900" dirty="0"/>
              <a:t>Data: lebed data (</a:t>
            </a:r>
            <a:r>
              <a:rPr lang="en-US" altLang="id-ID" sz="1900" dirty="0"/>
              <a:t>The class labels of training data is known</a:t>
            </a:r>
            <a:r>
              <a:rPr lang="id-ID" altLang="id-ID" sz="1900" dirty="0"/>
              <a:t>)</a:t>
            </a:r>
            <a:endParaRPr lang="en-US" altLang="id-ID" sz="19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1900" dirty="0"/>
              <a:t>Supervision: The training data (observations, measurements, etc.) are accompanied by labels indicating the class of the observations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1900" dirty="0"/>
              <a:t>New data is classified based on the training set</a:t>
            </a:r>
            <a:endParaRPr lang="id-ID" altLang="id-ID" sz="1900" dirty="0"/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endParaRPr lang="en-US" altLang="id-ID" sz="1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>
                <a:solidFill>
                  <a:srgbClr val="F83F24"/>
                </a:solidFill>
              </a:rPr>
              <a:t>Unsupervised learning</a:t>
            </a:r>
            <a:r>
              <a:rPr lang="en-US" altLang="id-ID" sz="2300" dirty="0"/>
              <a:t> </a:t>
            </a:r>
            <a:r>
              <a:rPr lang="en-US" altLang="id-ID" sz="2300" dirty="0">
                <a:solidFill>
                  <a:srgbClr val="FF3300"/>
                </a:solidFill>
              </a:rPr>
              <a:t>(</a:t>
            </a:r>
            <a:r>
              <a:rPr lang="id-ID" altLang="id-ID" sz="2300" dirty="0">
                <a:solidFill>
                  <a:srgbClr val="FF3300"/>
                </a:solidFill>
              </a:rPr>
              <a:t>for </a:t>
            </a:r>
            <a:r>
              <a:rPr lang="en-US" altLang="id-ID" sz="2300" dirty="0">
                <a:solidFill>
                  <a:srgbClr val="FF3300"/>
                </a:solidFill>
              </a:rPr>
              <a:t>clustering)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id-ID" altLang="id-ID" sz="1900" dirty="0"/>
              <a:t>Data: unalebed data (</a:t>
            </a:r>
            <a:r>
              <a:rPr lang="en-US" altLang="id-ID" sz="1900" dirty="0"/>
              <a:t>The class labels of training data is unknown</a:t>
            </a:r>
            <a:r>
              <a:rPr lang="id-ID" altLang="id-ID" sz="1900" dirty="0"/>
              <a:t>)</a:t>
            </a:r>
            <a:endParaRPr lang="en-US" altLang="id-ID" sz="19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1900" dirty="0"/>
              <a:t>Given a set of measurements, observations, etc. with the aim of establishing the existence of classes or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421247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Classification </a:t>
            </a:r>
            <a:r>
              <a:rPr lang="id-ID" altLang="id-ID" dirty="0" smtClean="0">
                <a:ea typeface="ＭＳ Ｐゴシック" pitchFamily="34" charset="-128"/>
              </a:rPr>
              <a:t>Methods</a:t>
            </a:r>
            <a:endParaRPr lang="en-US" altLang="id-ID" dirty="0" smtClean="0">
              <a:ea typeface="ＭＳ Ｐゴシック" pitchFamily="34" charset="-128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22143" y="2038121"/>
            <a:ext cx="8221859" cy="4387575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Decision Tree</a:t>
            </a:r>
            <a:r>
              <a:rPr lang="id-ID" altLang="id-ID" dirty="0" smtClean="0">
                <a:ea typeface="ＭＳ Ｐゴシック" pitchFamily="34" charset="-128"/>
              </a:rPr>
              <a:t>-</a:t>
            </a:r>
            <a:r>
              <a:rPr lang="en-US" altLang="id-ID" dirty="0" smtClean="0">
                <a:ea typeface="ＭＳ Ｐゴシック" pitchFamily="34" charset="-128"/>
              </a:rPr>
              <a:t>based Methods</a:t>
            </a:r>
          </a:p>
          <a:p>
            <a:r>
              <a:rPr lang="en-US" altLang="id-ID" dirty="0" smtClean="0">
                <a:ea typeface="ＭＳ Ｐゴシック" pitchFamily="34" charset="-128"/>
              </a:rPr>
              <a:t>Rule-based Methods</a:t>
            </a:r>
          </a:p>
          <a:p>
            <a:r>
              <a:rPr lang="id-ID" altLang="id-ID" dirty="0" smtClean="0">
                <a:ea typeface="ＭＳ Ｐゴシック" pitchFamily="34" charset="-128"/>
              </a:rPr>
              <a:t>Naive </a:t>
            </a:r>
            <a:r>
              <a:rPr lang="en-US" altLang="id-ID" dirty="0" smtClean="0">
                <a:ea typeface="ＭＳ Ｐゴシック" pitchFamily="34" charset="-128"/>
              </a:rPr>
              <a:t>Bayes</a:t>
            </a:r>
            <a:r>
              <a:rPr lang="id-ID" altLang="id-ID" dirty="0" smtClean="0">
                <a:ea typeface="ＭＳ Ｐゴシック" pitchFamily="34" charset="-128"/>
              </a:rPr>
              <a:t> Classifiers</a:t>
            </a:r>
          </a:p>
          <a:p>
            <a:r>
              <a:rPr lang="id-ID" altLang="id-ID" dirty="0" smtClean="0">
                <a:ea typeface="ＭＳ Ｐゴシック" pitchFamily="34" charset="-128"/>
              </a:rPr>
              <a:t>Bayesian Belief Networks </a:t>
            </a:r>
          </a:p>
          <a:p>
            <a:r>
              <a:rPr lang="id-ID" altLang="id-ID" dirty="0" smtClean="0">
                <a:ea typeface="ＭＳ Ｐゴシック" pitchFamily="34" charset="-128"/>
              </a:rPr>
              <a:t>Nearest-Neighbor Classifiers (KNN)</a:t>
            </a:r>
            <a:endParaRPr lang="en-US" altLang="id-ID" dirty="0" smtClean="0">
              <a:ea typeface="ＭＳ Ｐゴシック" pitchFamily="34" charset="-128"/>
            </a:endParaRPr>
          </a:p>
          <a:p>
            <a:r>
              <a:rPr lang="id-ID" altLang="id-ID" dirty="0" smtClean="0">
                <a:ea typeface="ＭＳ Ｐゴシック" pitchFamily="34" charset="-128"/>
              </a:rPr>
              <a:t>Artificial </a:t>
            </a:r>
            <a:r>
              <a:rPr lang="en-US" altLang="id-ID" dirty="0" smtClean="0">
                <a:ea typeface="ＭＳ Ｐゴシック" pitchFamily="34" charset="-128"/>
              </a:rPr>
              <a:t>Neural Networks</a:t>
            </a:r>
            <a:r>
              <a:rPr lang="id-ID" altLang="id-ID" dirty="0" smtClean="0">
                <a:ea typeface="ＭＳ Ｐゴシック" pitchFamily="34" charset="-128"/>
              </a:rPr>
              <a:t> (ANN)</a:t>
            </a:r>
            <a:endParaRPr lang="en-US" altLang="id-ID" dirty="0" smtClean="0">
              <a:ea typeface="ＭＳ Ｐゴシック" pitchFamily="34" charset="-128"/>
            </a:endParaRPr>
          </a:p>
          <a:p>
            <a:r>
              <a:rPr lang="en-US" altLang="id-ID" dirty="0" smtClean="0">
                <a:ea typeface="ＭＳ Ｐゴシック" pitchFamily="34" charset="-128"/>
              </a:rPr>
              <a:t>Support Vector Machines</a:t>
            </a:r>
            <a:r>
              <a:rPr lang="id-ID" altLang="id-ID" dirty="0" smtClean="0">
                <a:ea typeface="ＭＳ Ｐゴシック" pitchFamily="34" charset="-128"/>
              </a:rPr>
              <a:t> (SVM)</a:t>
            </a:r>
          </a:p>
          <a:p>
            <a:r>
              <a:rPr lang="id-ID" altLang="id-ID" dirty="0" smtClean="0">
                <a:ea typeface="ＭＳ Ｐゴシック" pitchFamily="34" charset="-128"/>
              </a:rPr>
              <a:t>Etc...</a:t>
            </a:r>
            <a:endParaRPr lang="en-US" altLang="id-ID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6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1659584" y="4351750"/>
            <a:ext cx="6457704" cy="12898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Decision Tree Method</a:t>
            </a:r>
          </a:p>
        </p:txBody>
      </p:sp>
    </p:spTree>
    <p:extLst>
      <p:ext uri="{BB962C8B-B14F-4D97-AF65-F5344CB8AC3E}">
        <p14:creationId xmlns:p14="http://schemas.microsoft.com/office/powerpoint/2010/main" val="9985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Decison Tree Methods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22144" y="2017992"/>
            <a:ext cx="7748134" cy="3589609"/>
          </a:xfrm>
        </p:spPr>
        <p:txBody>
          <a:bodyPr/>
          <a:lstStyle/>
          <a:p>
            <a:r>
              <a:rPr lang="en-US" altLang="id-ID" sz="2300" dirty="0">
                <a:ea typeface="ＭＳ Ｐゴシック" pitchFamily="34" charset="-128"/>
              </a:rPr>
              <a:t>A </a:t>
            </a:r>
            <a:r>
              <a:rPr lang="en-US" altLang="id-ID" sz="2300" b="1" dirty="0">
                <a:ea typeface="ＭＳ Ｐゴシック" pitchFamily="34" charset="-128"/>
              </a:rPr>
              <a:t>decision tree</a:t>
            </a:r>
            <a:r>
              <a:rPr lang="en-US" altLang="id-ID" sz="2300" dirty="0">
                <a:ea typeface="ＭＳ Ｐゴシック" pitchFamily="34" charset="-128"/>
              </a:rPr>
              <a:t> is a flowchart-like structure in which each internal node represents a "test" on an attribute, each branch represents the outcome of the test and each leaf node represents a class label (decision taken after computing all attributes). </a:t>
            </a:r>
            <a:endParaRPr lang="id-ID" altLang="id-ID" sz="2300" dirty="0">
              <a:ea typeface="ＭＳ Ｐゴシック" pitchFamily="34" charset="-128"/>
            </a:endParaRPr>
          </a:p>
          <a:p>
            <a:r>
              <a:rPr lang="id-ID" altLang="en-US" sz="2400" dirty="0">
                <a:ea typeface="ＭＳ Ｐゴシック" pitchFamily="34" charset="-128"/>
              </a:rPr>
              <a:t>Ross Quinlan (ID3: 1986), (C4.5: 1993)</a:t>
            </a:r>
          </a:p>
          <a:p>
            <a:r>
              <a:rPr lang="id-ID" altLang="en-US" sz="2400" dirty="0">
                <a:ea typeface="ＭＳ Ｐゴシック" pitchFamily="34" charset="-128"/>
              </a:rPr>
              <a:t>Breimanetal (CaRT: 1984) from statistics</a:t>
            </a:r>
            <a:endParaRPr lang="id-ID" altLang="id-ID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5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Decison Tree Methods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14400" y="1905162"/>
            <a:ext cx="7976227" cy="4407503"/>
          </a:xfrm>
        </p:spPr>
        <p:txBody>
          <a:bodyPr/>
          <a:lstStyle/>
          <a:p>
            <a:r>
              <a:rPr lang="id-ID" altLang="id-ID" sz="2300" dirty="0">
                <a:ea typeface="ＭＳ Ｐゴシック" pitchFamily="34" charset="-128"/>
              </a:rPr>
              <a:t>The </a:t>
            </a:r>
            <a:r>
              <a:rPr lang="en-US" altLang="id-ID" sz="2300" dirty="0">
                <a:ea typeface="ＭＳ Ｐゴシック" pitchFamily="34" charset="-128"/>
              </a:rPr>
              <a:t>tree has three types of nodes:</a:t>
            </a:r>
          </a:p>
          <a:p>
            <a:pPr lvl="1"/>
            <a:r>
              <a:rPr lang="en-US" altLang="id-ID" b="1" dirty="0" smtClean="0">
                <a:solidFill>
                  <a:srgbClr val="FF0000"/>
                </a:solidFill>
                <a:ea typeface="ＭＳ Ｐゴシック" pitchFamily="34" charset="-128"/>
              </a:rPr>
              <a:t>root node</a:t>
            </a:r>
            <a:r>
              <a:rPr lang="en-US" altLang="id-ID" b="1" dirty="0" smtClean="0">
                <a:ea typeface="ＭＳ Ｐゴシック" pitchFamily="34" charset="-128"/>
              </a:rPr>
              <a:t> </a:t>
            </a:r>
            <a:r>
              <a:rPr lang="en-US" altLang="id-ID" dirty="0" smtClean="0">
                <a:ea typeface="ＭＳ Ｐゴシック" pitchFamily="34" charset="-128"/>
              </a:rPr>
              <a:t>that has no incoming edges and zero or more</a:t>
            </a:r>
            <a:r>
              <a:rPr lang="id-ID" altLang="id-ID" dirty="0" smtClean="0">
                <a:ea typeface="ＭＳ Ｐゴシック" pitchFamily="34" charset="-128"/>
              </a:rPr>
              <a:t> </a:t>
            </a:r>
            <a:r>
              <a:rPr lang="en-US" altLang="id-ID" dirty="0" smtClean="0">
                <a:ea typeface="ＭＳ Ｐゴシック" pitchFamily="34" charset="-128"/>
              </a:rPr>
              <a:t>outgoing</a:t>
            </a:r>
            <a:r>
              <a:rPr lang="id-ID" altLang="id-ID" dirty="0" smtClean="0">
                <a:ea typeface="ＭＳ Ｐゴシック" pitchFamily="34" charset="-128"/>
              </a:rPr>
              <a:t> edges.</a:t>
            </a:r>
          </a:p>
          <a:p>
            <a:pPr lvl="1"/>
            <a:r>
              <a:rPr lang="en-US" altLang="id-ID" b="1" dirty="0" smtClean="0">
                <a:solidFill>
                  <a:srgbClr val="FF0000"/>
                </a:solidFill>
                <a:ea typeface="ＭＳ Ｐゴシック" pitchFamily="34" charset="-128"/>
              </a:rPr>
              <a:t>Internal nodes</a:t>
            </a:r>
            <a:r>
              <a:rPr lang="en-US" altLang="id-ID" dirty="0" smtClean="0">
                <a:ea typeface="ＭＳ Ｐゴシック" pitchFamily="34" charset="-128"/>
              </a:rPr>
              <a:t>, each of which has exactly one incoming edge and two</a:t>
            </a:r>
            <a:r>
              <a:rPr lang="id-ID" altLang="id-ID" dirty="0" smtClean="0">
                <a:ea typeface="ＭＳ Ｐゴシック" pitchFamily="34" charset="-128"/>
              </a:rPr>
              <a:t> or more outgoing edges.</a:t>
            </a:r>
          </a:p>
          <a:p>
            <a:pPr lvl="1"/>
            <a:r>
              <a:rPr lang="en-US" altLang="id-ID" b="1" dirty="0" smtClean="0">
                <a:solidFill>
                  <a:srgbClr val="FF0000"/>
                </a:solidFill>
                <a:ea typeface="ＭＳ Ｐゴシック" pitchFamily="34" charset="-128"/>
              </a:rPr>
              <a:t>Leaf </a:t>
            </a:r>
            <a:r>
              <a:rPr lang="en-US" altLang="id-ID" dirty="0" smtClean="0">
                <a:ea typeface="ＭＳ Ｐゴシック" pitchFamily="34" charset="-128"/>
              </a:rPr>
              <a:t>or </a:t>
            </a:r>
            <a:r>
              <a:rPr lang="en-US" altLang="id-ID" b="1" dirty="0" smtClean="0">
                <a:ea typeface="ＭＳ Ｐゴシック" pitchFamily="34" charset="-128"/>
              </a:rPr>
              <a:t>terminal </a:t>
            </a:r>
            <a:r>
              <a:rPr lang="en-US" altLang="id-ID" dirty="0" smtClean="0">
                <a:ea typeface="ＭＳ Ｐゴシック" pitchFamily="34" charset="-128"/>
              </a:rPr>
              <a:t>nodes, each of which has exactly one incoming edge</a:t>
            </a:r>
            <a:r>
              <a:rPr lang="id-ID" altLang="id-ID" dirty="0" smtClean="0">
                <a:ea typeface="ＭＳ Ｐゴシック" pitchFamily="34" charset="-128"/>
              </a:rPr>
              <a:t> and no outgoing edges. Here</a:t>
            </a:r>
            <a:r>
              <a:rPr lang="en-US" altLang="id-ID" dirty="0" smtClean="0">
                <a:ea typeface="ＭＳ Ｐゴシック" pitchFamily="34" charset="-128"/>
              </a:rPr>
              <a:t>, each leaf node is assigned a </a:t>
            </a:r>
            <a:r>
              <a:rPr lang="en-US" altLang="id-ID" i="1" dirty="0" smtClean="0">
                <a:ea typeface="ＭＳ Ｐゴシック" pitchFamily="34" charset="-128"/>
              </a:rPr>
              <a:t>class label</a:t>
            </a:r>
            <a:r>
              <a:rPr lang="en-US" altLang="id-ID" dirty="0" smtClean="0">
                <a:ea typeface="ＭＳ Ｐゴシック" pitchFamily="34" charset="-128"/>
              </a:rPr>
              <a:t>.</a:t>
            </a:r>
            <a:endParaRPr lang="id-ID" altLang="id-ID" sz="2300" dirty="0">
              <a:ea typeface="ＭＳ Ｐゴシック" pitchFamily="34" charset="-128"/>
            </a:endParaRPr>
          </a:p>
          <a:p>
            <a:r>
              <a:rPr lang="en-US" altLang="id-ID" sz="2300" dirty="0">
                <a:ea typeface="ＭＳ Ｐゴシック" pitchFamily="34" charset="-128"/>
              </a:rPr>
              <a:t>The paths from root to leaf represents </a:t>
            </a:r>
            <a:r>
              <a:rPr lang="en-US" altLang="id-ID" sz="2300" b="1" dirty="0">
                <a:ea typeface="ＭＳ Ｐゴシック" pitchFamily="34" charset="-128"/>
              </a:rPr>
              <a:t>classification rules</a:t>
            </a:r>
            <a:r>
              <a:rPr lang="id-ID" altLang="id-ID" sz="2300" dirty="0">
                <a:ea typeface="ＭＳ Ｐゴシック" pitchFamily="34" charset="-128"/>
              </a:rPr>
              <a:t> </a:t>
            </a:r>
          </a:p>
          <a:p>
            <a:endParaRPr lang="id-ID" altLang="id-ID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7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0" y="2303910"/>
            <a:ext cx="3806718" cy="38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id-ID" altLang="en-US" dirty="0" smtClean="0">
                <a:ea typeface="ＭＳ Ｐゴシック" pitchFamily="34" charset="-128"/>
              </a:rPr>
              <a:t>Case Study</a:t>
            </a:r>
          </a:p>
        </p:txBody>
      </p:sp>
      <p:pic>
        <p:nvPicPr>
          <p:cNvPr id="3584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4" y="3334592"/>
            <a:ext cx="2547771" cy="14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18" y="1992802"/>
            <a:ext cx="1401546" cy="11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92" y="1707754"/>
            <a:ext cx="2762349" cy="16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4" y="4843999"/>
            <a:ext cx="2547771" cy="14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39" y="5221236"/>
            <a:ext cx="1481673" cy="9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rved Down Arrow 15"/>
          <p:cNvSpPr/>
          <p:nvPr/>
        </p:nvSpPr>
        <p:spPr>
          <a:xfrm rot="19290178" flipH="1" flipV="1">
            <a:off x="3428272" y="4817837"/>
            <a:ext cx="2039493" cy="689858"/>
          </a:xfrm>
          <a:prstGeom prst="curvedDownArrow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6" tIns="40008" rIns="80016" bIns="40008"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1"/>
          <p:cNvGrpSpPr>
            <a:grpSpLocks/>
          </p:cNvGrpSpPr>
          <p:nvPr/>
        </p:nvGrpSpPr>
        <p:grpSpPr bwMode="auto">
          <a:xfrm>
            <a:off x="3495732" y="1085419"/>
            <a:ext cx="5447287" cy="5660297"/>
            <a:chOff x="1370681" y="650372"/>
            <a:chExt cx="6367599" cy="6242077"/>
          </a:xfrm>
        </p:grpSpPr>
        <p:grpSp>
          <p:nvGrpSpPr>
            <p:cNvPr id="36943" name="Group 12"/>
            <p:cNvGrpSpPr>
              <a:grpSpLocks/>
            </p:cNvGrpSpPr>
            <p:nvPr/>
          </p:nvGrpSpPr>
          <p:grpSpPr bwMode="auto">
            <a:xfrm>
              <a:off x="1370681" y="650372"/>
              <a:ext cx="6367599" cy="6242077"/>
              <a:chOff x="1152317" y="650372"/>
              <a:chExt cx="6367599" cy="6242077"/>
            </a:xfrm>
          </p:grpSpPr>
          <p:pic>
            <p:nvPicPr>
              <p:cNvPr id="3694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101" y="650372"/>
                <a:ext cx="4971815" cy="3666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4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317" y="4316376"/>
                <a:ext cx="5234835" cy="2576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Oval 13"/>
            <p:cNvSpPr/>
            <p:nvPr/>
          </p:nvSpPr>
          <p:spPr>
            <a:xfrm>
              <a:off x="4433034" y="3912698"/>
              <a:ext cx="858855" cy="4572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589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110618" y="6435247"/>
              <a:ext cx="857268" cy="4572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589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1" y="1981200"/>
          <a:ext cx="3124199" cy="31720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2878"/>
                <a:gridCol w="593337"/>
                <a:gridCol w="619135"/>
                <a:gridCol w="794010"/>
                <a:gridCol w="624839"/>
              </a:tblGrid>
              <a:tr h="79970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u="none" strike="noStrike">
                          <a:solidFill>
                            <a:schemeClr val="bg1"/>
                          </a:solidFill>
                          <a:effectLst/>
                        </a:rPr>
                        <a:t>Gender</a:t>
                      </a:r>
                      <a:endParaRPr lang="id-ID" sz="15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Marital</a:t>
                      </a:r>
                      <a:br>
                        <a:rPr lang="id-ID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d-ID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Number</a:t>
                      </a:r>
                    </a:p>
                    <a:p>
                      <a:pPr algn="ctr" fontAlgn="ctr"/>
                      <a:r>
                        <a:rPr lang="id-ID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of Credit Card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Profitability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ctr">
                    <a:solidFill>
                      <a:schemeClr val="accent2"/>
                    </a:solidFill>
                  </a:tcPr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36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M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1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32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M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No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3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No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38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M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2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40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M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1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No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44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M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0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56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F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Yes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0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58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F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S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1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No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30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F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2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28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F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Yes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1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>
                          <a:effectLst/>
                        </a:rPr>
                        <a:t>No</a:t>
                      </a:r>
                      <a:endParaRPr lang="id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  <a:tr h="1647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26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F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Yes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0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effectLst/>
                        </a:rPr>
                        <a:t>No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75" marR="18475" marT="8638" marB="0" anchor="b"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129957" y="1502887"/>
            <a:ext cx="733367" cy="413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06" tIns="40003" rIns="80006" bIns="40003" anchor="ctr"/>
          <a:lstStyle/>
          <a:p>
            <a:pPr algn="ctr" defTabSz="455589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3694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3" y="5346477"/>
            <a:ext cx="2577649" cy="139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21933" y="200098"/>
            <a:ext cx="7264407" cy="780234"/>
          </a:xfrm>
          <a:prstGeom prst="rect">
            <a:avLst/>
          </a:prstGeom>
        </p:spPr>
        <p:txBody>
          <a:bodyPr lIns="91294" tIns="45646" rIns="91294" bIns="45646"/>
          <a:lstStyle>
            <a:lvl1pPr algn="r" defTabSz="456385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r" defTabSz="456385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r" defTabSz="456385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r" defTabSz="456385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r" defTabSz="456385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00727" algn="ctr" defTabSz="45638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801455" algn="ctr" defTabSz="45638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202185" algn="ctr" defTabSz="45638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602913" algn="ctr" defTabSz="45638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d-ID" altLang="en-US" smtClean="0">
                <a:ea typeface="ＭＳ Ｐゴシック" pitchFamily="34" charset="-128"/>
              </a:rPr>
              <a:t>Case Study</a:t>
            </a:r>
            <a:endParaRPr lang="id-ID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5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9"/>
          <p:cNvGrpSpPr>
            <a:grpSpLocks/>
          </p:cNvGrpSpPr>
          <p:nvPr/>
        </p:nvGrpSpPr>
        <p:grpSpPr bwMode="auto">
          <a:xfrm>
            <a:off x="3696714" y="871361"/>
            <a:ext cx="5447286" cy="5660297"/>
            <a:chOff x="1370681" y="650372"/>
            <a:chExt cx="6367599" cy="6242077"/>
          </a:xfrm>
        </p:grpSpPr>
        <p:grpSp>
          <p:nvGrpSpPr>
            <p:cNvPr id="37892" name="Group 3"/>
            <p:cNvGrpSpPr>
              <a:grpSpLocks/>
            </p:cNvGrpSpPr>
            <p:nvPr/>
          </p:nvGrpSpPr>
          <p:grpSpPr bwMode="auto">
            <a:xfrm>
              <a:off x="1370681" y="650372"/>
              <a:ext cx="6367599" cy="6242077"/>
              <a:chOff x="1152317" y="650372"/>
              <a:chExt cx="6367599" cy="6242077"/>
            </a:xfrm>
          </p:grpSpPr>
          <p:pic>
            <p:nvPicPr>
              <p:cNvPr id="3789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101" y="650372"/>
                <a:ext cx="4971815" cy="3666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317" y="4316376"/>
                <a:ext cx="5234835" cy="2576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Oval 6"/>
            <p:cNvSpPr/>
            <p:nvPr/>
          </p:nvSpPr>
          <p:spPr>
            <a:xfrm>
              <a:off x="4433034" y="3912699"/>
              <a:ext cx="858856" cy="4572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703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10618" y="6435247"/>
              <a:ext cx="857268" cy="4572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703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pic>
        <p:nvPicPr>
          <p:cNvPr id="3789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2373796"/>
            <a:ext cx="2754200" cy="26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1933" y="200098"/>
            <a:ext cx="7264407" cy="780234"/>
          </a:xfrm>
          <a:prstGeom prst="rect">
            <a:avLst/>
          </a:prstGeom>
        </p:spPr>
        <p:txBody>
          <a:bodyPr lIns="91294" tIns="45646" rIns="91294" bIns="45646"/>
          <a:lstStyle>
            <a:lvl1pPr algn="r" defTabSz="456498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r" defTabSz="45649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r" defTabSz="45649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r" defTabSz="45649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r" defTabSz="45649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00827" algn="ctr" defTabSz="45649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801654" algn="ctr" defTabSz="45649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202482" algn="ctr" defTabSz="45649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603309" algn="ctr" defTabSz="45649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d-ID" altLang="en-US" smtClean="0">
                <a:ea typeface="ＭＳ Ｐゴシック" pitchFamily="34" charset="-128"/>
              </a:rPr>
              <a:t>Case Study</a:t>
            </a:r>
            <a:endParaRPr lang="id-ID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6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48297" y="161112"/>
            <a:ext cx="5638800" cy="1143000"/>
          </a:xfrm>
          <a:noFill/>
        </p:spPr>
        <p:txBody>
          <a:bodyPr lIns="88853" tIns="44428" rIns="88853" bIns="44428"/>
          <a:lstStyle/>
          <a:p>
            <a:pPr eaLnBrk="1" hangingPunct="1"/>
            <a:r>
              <a:rPr lang="en-US" altLang="id-ID" sz="4000" dirty="0">
                <a:solidFill>
                  <a:srgbClr val="170981"/>
                </a:solidFill>
                <a:ea typeface="ＭＳ Ｐゴシック" pitchFamily="34" charset="-128"/>
              </a:rPr>
              <a:t>Decision Tree Induction: An Example</a:t>
            </a:r>
            <a:endParaRPr lang="en-US" altLang="id-ID" sz="4000" i="1" dirty="0">
              <a:solidFill>
                <a:srgbClr val="170981"/>
              </a:solidFill>
              <a:ea typeface="ＭＳ Ｐゴシック" pitchFamily="34" charset="-128"/>
            </a:endParaRP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7FA5B9A-39BE-43FA-ABC5-DB500D4E8A41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en-US" altLang="id-ID" sz="1100">
              <a:latin typeface="Tahoma" pitchFamily="34" charset="0"/>
            </a:endParaRPr>
          </a:p>
        </p:txBody>
      </p:sp>
      <p:graphicFrame>
        <p:nvGraphicFramePr>
          <p:cNvPr id="38916" name="Object 1024"/>
          <p:cNvGraphicFramePr>
            <a:graphicFrameLocks/>
          </p:cNvGraphicFramePr>
          <p:nvPr/>
        </p:nvGraphicFramePr>
        <p:xfrm>
          <a:off x="4575299" y="1391209"/>
          <a:ext cx="4326865" cy="377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Worksheet" r:id="rId4" imgW="5991181" imgH="4572000" progId="Excel.Sheet.8">
                  <p:embed/>
                </p:oleObj>
              </mc:Choice>
              <mc:Fallback>
                <p:oleObj name="Worksheet" r:id="rId4" imgW="5991181" imgH="4572000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299" y="1391209"/>
                        <a:ext cx="4326865" cy="3770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888274" y="1946366"/>
            <a:ext cx="3579223" cy="19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016" tIns="40008" rIns="80016" bIns="40008"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70981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altLang="id-ID" sz="2000" dirty="0"/>
              <a:t>Training data set: </a:t>
            </a:r>
            <a:r>
              <a:rPr lang="en-US" altLang="id-ID" sz="2000" dirty="0" err="1"/>
              <a:t>Buys_computer</a:t>
            </a:r>
            <a:endParaRPr lang="en-US" altLang="id-ID" sz="2000" dirty="0"/>
          </a:p>
          <a:p>
            <a:pPr eaLnBrk="1" hangingPunct="1">
              <a:spcBef>
                <a:spcPct val="0"/>
              </a:spcBef>
              <a:buClr>
                <a:srgbClr val="170981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altLang="id-ID" sz="2000" dirty="0"/>
              <a:t>The data set follows an example of Quinlan’s ID3 (Playing Tennis)</a:t>
            </a:r>
          </a:p>
          <a:p>
            <a:pPr eaLnBrk="1" hangingPunct="1">
              <a:spcBef>
                <a:spcPct val="0"/>
              </a:spcBef>
              <a:buClr>
                <a:srgbClr val="170981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altLang="id-ID" sz="2000" dirty="0"/>
              <a:t>Resulting tree: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6" y="3649103"/>
            <a:ext cx="4655522" cy="30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17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Grp="1" noChangeArrowheads="1"/>
          </p:cNvSpPr>
          <p:nvPr>
            <p:ph idx="1"/>
          </p:nvPr>
        </p:nvSpPr>
        <p:spPr>
          <a:xfrm>
            <a:off x="901336" y="1189066"/>
            <a:ext cx="8242663" cy="525866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Example: Rule extraction from our </a:t>
            </a:r>
            <a:r>
              <a:rPr lang="en-US" altLang="id-ID" sz="2300" i="1" dirty="0" err="1"/>
              <a:t>buys_computer</a:t>
            </a:r>
            <a:r>
              <a:rPr lang="en-US" altLang="id-ID" sz="2300" dirty="0"/>
              <a:t> decision-tree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endParaRPr lang="en-US" altLang="id-ID" sz="1900" dirty="0" smtClean="0"/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id-ID" sz="1900" dirty="0" smtClean="0"/>
              <a:t>IF </a:t>
            </a:r>
            <a:r>
              <a:rPr lang="en-US" altLang="id-ID" sz="1900" i="1" dirty="0"/>
              <a:t>age</a:t>
            </a:r>
            <a:r>
              <a:rPr lang="en-US" altLang="id-ID" sz="1900" dirty="0"/>
              <a:t> = young AND </a:t>
            </a:r>
            <a:r>
              <a:rPr lang="en-US" altLang="id-ID" sz="1900" i="1" dirty="0"/>
              <a:t>student</a:t>
            </a:r>
            <a:r>
              <a:rPr lang="en-US" altLang="id-ID" sz="1900" dirty="0"/>
              <a:t> = </a:t>
            </a:r>
            <a:r>
              <a:rPr lang="en-US" altLang="id-ID" sz="1900" i="1" dirty="0"/>
              <a:t>no</a:t>
            </a:r>
            <a:r>
              <a:rPr lang="en-US" altLang="id-ID" sz="1900" dirty="0"/>
              <a:t>                 THEN </a:t>
            </a:r>
            <a:r>
              <a:rPr lang="en-US" altLang="id-ID" sz="1900" i="1" dirty="0" err="1"/>
              <a:t>buys_computer</a:t>
            </a:r>
            <a:r>
              <a:rPr lang="en-US" altLang="id-ID" sz="1900" dirty="0"/>
              <a:t> = </a:t>
            </a:r>
            <a:r>
              <a:rPr lang="en-US" altLang="id-ID" sz="1900" i="1" dirty="0"/>
              <a:t>no</a:t>
            </a:r>
            <a:endParaRPr lang="en-US" altLang="id-ID" sz="19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900" dirty="0"/>
              <a:t>IF </a:t>
            </a:r>
            <a:r>
              <a:rPr lang="en-US" altLang="id-ID" sz="1900" i="1" dirty="0"/>
              <a:t>age</a:t>
            </a:r>
            <a:r>
              <a:rPr lang="en-US" altLang="id-ID" sz="1900" dirty="0"/>
              <a:t> = young AND </a:t>
            </a:r>
            <a:r>
              <a:rPr lang="en-US" altLang="id-ID" sz="1900" i="1" dirty="0"/>
              <a:t>student</a:t>
            </a:r>
            <a:r>
              <a:rPr lang="en-US" altLang="id-ID" sz="1900" dirty="0"/>
              <a:t> = </a:t>
            </a:r>
            <a:r>
              <a:rPr lang="en-US" altLang="id-ID" sz="1900" i="1" dirty="0"/>
              <a:t>yes</a:t>
            </a:r>
            <a:r>
              <a:rPr lang="en-US" altLang="id-ID" sz="1900" dirty="0"/>
              <a:t>                THEN </a:t>
            </a:r>
            <a:r>
              <a:rPr lang="en-US" altLang="id-ID" sz="1900" i="1" dirty="0" err="1"/>
              <a:t>buys_computer</a:t>
            </a:r>
            <a:r>
              <a:rPr lang="en-US" altLang="id-ID" sz="1900" dirty="0"/>
              <a:t> = </a:t>
            </a:r>
            <a:r>
              <a:rPr lang="en-US" altLang="id-ID" sz="1900" i="1" dirty="0"/>
              <a:t>yes</a:t>
            </a:r>
            <a:endParaRPr lang="en-US" altLang="id-ID" sz="19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900" dirty="0"/>
              <a:t>IF </a:t>
            </a:r>
            <a:r>
              <a:rPr lang="en-US" altLang="id-ID" sz="1900" i="1" dirty="0"/>
              <a:t>age</a:t>
            </a:r>
            <a:r>
              <a:rPr lang="en-US" altLang="id-ID" sz="1900" dirty="0"/>
              <a:t> = mid-age 		  </a:t>
            </a:r>
            <a:r>
              <a:rPr lang="id-ID" altLang="id-ID" sz="1900" dirty="0"/>
              <a:t>	</a:t>
            </a:r>
            <a:r>
              <a:rPr lang="en-US" altLang="id-ID" sz="1900" dirty="0"/>
              <a:t>THEN </a:t>
            </a:r>
            <a:r>
              <a:rPr lang="en-US" altLang="id-ID" sz="1900" i="1" dirty="0" err="1"/>
              <a:t>buys_computer</a:t>
            </a:r>
            <a:r>
              <a:rPr lang="en-US" altLang="id-ID" sz="1900" dirty="0"/>
              <a:t> = </a:t>
            </a:r>
            <a:r>
              <a:rPr lang="en-US" altLang="id-ID" sz="1900" i="1" dirty="0"/>
              <a:t>yes</a:t>
            </a:r>
            <a:endParaRPr lang="en-US" altLang="id-ID" sz="19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900" dirty="0"/>
              <a:t>IF </a:t>
            </a:r>
            <a:r>
              <a:rPr lang="en-US" altLang="id-ID" sz="1900" i="1" dirty="0"/>
              <a:t>age</a:t>
            </a:r>
            <a:r>
              <a:rPr lang="en-US" altLang="id-ID" sz="1900" dirty="0"/>
              <a:t> = old AND </a:t>
            </a:r>
            <a:r>
              <a:rPr lang="en-US" altLang="id-ID" sz="1900" i="1" dirty="0" err="1"/>
              <a:t>creditrating</a:t>
            </a:r>
            <a:r>
              <a:rPr lang="en-US" altLang="id-ID" sz="1900" dirty="0"/>
              <a:t> = </a:t>
            </a:r>
            <a:r>
              <a:rPr lang="en-US" altLang="id-ID" sz="1900" i="1" dirty="0"/>
              <a:t>excellent</a:t>
            </a:r>
            <a:r>
              <a:rPr lang="en-US" altLang="id-ID" sz="1900" dirty="0"/>
              <a:t>  </a:t>
            </a:r>
            <a:r>
              <a:rPr lang="id-ID" altLang="id-ID" sz="1900" dirty="0"/>
              <a:t>	</a:t>
            </a:r>
            <a:r>
              <a:rPr lang="en-US" altLang="id-ID" sz="1900" dirty="0"/>
              <a:t> THEN </a:t>
            </a:r>
            <a:r>
              <a:rPr lang="en-US" altLang="id-ID" sz="1900" i="1" dirty="0" err="1"/>
              <a:t>buys_computer</a:t>
            </a:r>
            <a:r>
              <a:rPr lang="en-US" altLang="id-ID" sz="1900" i="1" dirty="0"/>
              <a:t> </a:t>
            </a:r>
            <a:r>
              <a:rPr lang="en-US" altLang="id-ID" sz="1900" dirty="0"/>
              <a:t>= </a:t>
            </a:r>
            <a:r>
              <a:rPr lang="en-US" altLang="id-ID" sz="1900" i="1" dirty="0"/>
              <a:t>no</a:t>
            </a:r>
            <a:endParaRPr lang="en-US" altLang="id-ID" sz="19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900" dirty="0"/>
              <a:t>IF </a:t>
            </a:r>
            <a:r>
              <a:rPr lang="en-US" altLang="id-ID" sz="1900" i="1" dirty="0"/>
              <a:t>age</a:t>
            </a:r>
            <a:r>
              <a:rPr lang="en-US" altLang="id-ID" sz="1900" dirty="0"/>
              <a:t> = old AND </a:t>
            </a:r>
            <a:r>
              <a:rPr lang="en-US" altLang="id-ID" sz="1900" i="1" dirty="0" err="1"/>
              <a:t>creditrating</a:t>
            </a:r>
            <a:r>
              <a:rPr lang="en-US" altLang="id-ID" sz="1900" dirty="0"/>
              <a:t> = </a:t>
            </a:r>
            <a:r>
              <a:rPr lang="en-US" altLang="id-ID" sz="1900" i="1" dirty="0"/>
              <a:t>fair</a:t>
            </a:r>
            <a:r>
              <a:rPr lang="en-US" altLang="id-ID" sz="1900" dirty="0"/>
              <a:t>            </a:t>
            </a:r>
            <a:r>
              <a:rPr lang="id-ID" altLang="id-ID" sz="1900" dirty="0"/>
              <a:t>	</a:t>
            </a:r>
            <a:r>
              <a:rPr lang="en-US" altLang="id-ID" sz="1900" dirty="0"/>
              <a:t>THEN </a:t>
            </a:r>
            <a:r>
              <a:rPr lang="en-US" altLang="id-ID" sz="1900" i="1" dirty="0" err="1"/>
              <a:t>buys_computer</a:t>
            </a:r>
            <a:r>
              <a:rPr lang="en-US" altLang="id-ID" sz="1900" dirty="0"/>
              <a:t> = </a:t>
            </a:r>
            <a:r>
              <a:rPr lang="en-US" altLang="id-ID" sz="1900" i="1" dirty="0"/>
              <a:t>yes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42474" y="206067"/>
            <a:ext cx="4722615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Rule Extraction from a Decision Tree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A42C36-E638-423B-9728-E6895E26CD79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id-ID" sz="1100">
              <a:latin typeface="Tahoma" pitchFamily="34" charset="0"/>
            </a:endParaRPr>
          </a:p>
        </p:txBody>
      </p:sp>
      <p:grpSp>
        <p:nvGrpSpPr>
          <p:cNvPr id="40965" name="Group 59"/>
          <p:cNvGrpSpPr>
            <a:grpSpLocks/>
          </p:cNvGrpSpPr>
          <p:nvPr/>
        </p:nvGrpSpPr>
        <p:grpSpPr bwMode="auto">
          <a:xfrm>
            <a:off x="2222001" y="720615"/>
            <a:ext cx="4138057" cy="2880044"/>
            <a:chOff x="3523" y="144"/>
            <a:chExt cx="2049" cy="1187"/>
          </a:xfrm>
        </p:grpSpPr>
        <p:sp>
          <p:nvSpPr>
            <p:cNvPr id="40967" name="Rectangle 34"/>
            <p:cNvSpPr>
              <a:spLocks noChangeArrowheads="1"/>
            </p:cNvSpPr>
            <p:nvPr/>
          </p:nvSpPr>
          <p:spPr bwMode="auto">
            <a:xfrm>
              <a:off x="4272" y="144"/>
              <a:ext cx="336" cy="13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1538" tIns="50770" rIns="101538" bIns="5077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520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d-ID" sz="1400" dirty="0">
                  <a:latin typeface="Times New Roman" pitchFamily="18" charset="0"/>
                </a:rPr>
                <a:t>age?</a:t>
              </a:r>
            </a:p>
          </p:txBody>
        </p:sp>
        <p:grpSp>
          <p:nvGrpSpPr>
            <p:cNvPr id="40968" name="Group 58"/>
            <p:cNvGrpSpPr>
              <a:grpSpLocks/>
            </p:cNvGrpSpPr>
            <p:nvPr/>
          </p:nvGrpSpPr>
          <p:grpSpPr bwMode="auto">
            <a:xfrm>
              <a:off x="3523" y="290"/>
              <a:ext cx="2049" cy="1041"/>
              <a:chOff x="3523" y="144"/>
              <a:chExt cx="2049" cy="1041"/>
            </a:xfrm>
          </p:grpSpPr>
          <p:sp>
            <p:nvSpPr>
              <p:cNvPr id="40969" name="Rectangle 36"/>
              <p:cNvSpPr>
                <a:spLocks noChangeArrowheads="1"/>
              </p:cNvSpPr>
              <p:nvPr/>
            </p:nvSpPr>
            <p:spPr bwMode="auto">
              <a:xfrm>
                <a:off x="3752" y="528"/>
                <a:ext cx="398" cy="131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400">
                    <a:latin typeface="Times New Roman" pitchFamily="18" charset="0"/>
                  </a:rPr>
                  <a:t>student?</a:t>
                </a:r>
              </a:p>
            </p:txBody>
          </p:sp>
          <p:sp>
            <p:nvSpPr>
              <p:cNvPr id="40970" name="Rectangle 37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573" cy="131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400">
                    <a:latin typeface="Times New Roman" pitchFamily="18" charset="0"/>
                  </a:rPr>
                  <a:t>credit rating?</a:t>
                </a:r>
              </a:p>
            </p:txBody>
          </p:sp>
          <p:sp>
            <p:nvSpPr>
              <p:cNvPr id="40971" name="Line 38"/>
              <p:cNvSpPr>
                <a:spLocks noChangeShapeType="1"/>
              </p:cNvSpPr>
              <p:nvPr/>
            </p:nvSpPr>
            <p:spPr bwMode="auto">
              <a:xfrm flipH="1">
                <a:off x="3971" y="155"/>
                <a:ext cx="317" cy="4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2" name="Line 39"/>
              <p:cNvSpPr>
                <a:spLocks noChangeShapeType="1"/>
              </p:cNvSpPr>
              <p:nvPr/>
            </p:nvSpPr>
            <p:spPr bwMode="auto">
              <a:xfrm flipH="1">
                <a:off x="4481" y="169"/>
                <a:ext cx="0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3" name="Line 40"/>
              <p:cNvSpPr>
                <a:spLocks noChangeShapeType="1"/>
              </p:cNvSpPr>
              <p:nvPr/>
            </p:nvSpPr>
            <p:spPr bwMode="auto">
              <a:xfrm>
                <a:off x="4636" y="144"/>
                <a:ext cx="534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4" name="Rectangle 41"/>
              <p:cNvSpPr>
                <a:spLocks noChangeArrowheads="1"/>
              </p:cNvSpPr>
              <p:nvPr/>
            </p:nvSpPr>
            <p:spPr bwMode="auto">
              <a:xfrm>
                <a:off x="3905" y="288"/>
                <a:ext cx="300" cy="11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200" b="1">
                    <a:latin typeface="Times New Roman" pitchFamily="18" charset="0"/>
                  </a:rPr>
                  <a:t>young</a:t>
                </a:r>
                <a:endParaRPr lang="en-US" altLang="id-ID" sz="1200">
                  <a:latin typeface="Times New Roman" pitchFamily="18" charset="0"/>
                </a:endParaRPr>
              </a:p>
            </p:txBody>
          </p:sp>
          <p:sp>
            <p:nvSpPr>
              <p:cNvPr id="40975" name="Rectangle 42"/>
              <p:cNvSpPr>
                <a:spLocks noChangeArrowheads="1"/>
              </p:cNvSpPr>
              <p:nvPr/>
            </p:nvSpPr>
            <p:spPr bwMode="auto">
              <a:xfrm>
                <a:off x="4829" y="325"/>
                <a:ext cx="301" cy="1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200" b="1">
                    <a:latin typeface="Times New Roman" pitchFamily="18" charset="0"/>
                  </a:rPr>
                  <a:t>senior</a:t>
                </a:r>
                <a:endParaRPr lang="en-US" altLang="id-ID" sz="1200">
                  <a:latin typeface="Times New Roman" pitchFamily="18" charset="0"/>
                </a:endParaRPr>
              </a:p>
            </p:txBody>
          </p:sp>
          <p:sp>
            <p:nvSpPr>
              <p:cNvPr id="40976" name="Line 43"/>
              <p:cNvSpPr>
                <a:spLocks noChangeShapeType="1"/>
              </p:cNvSpPr>
              <p:nvPr/>
            </p:nvSpPr>
            <p:spPr bwMode="auto">
              <a:xfrm flipH="1">
                <a:off x="3636" y="743"/>
                <a:ext cx="268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Line 44"/>
              <p:cNvSpPr>
                <a:spLocks noChangeShapeType="1"/>
              </p:cNvSpPr>
              <p:nvPr/>
            </p:nvSpPr>
            <p:spPr bwMode="auto">
              <a:xfrm>
                <a:off x="4026" y="743"/>
                <a:ext cx="244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8" name="Line 45"/>
              <p:cNvSpPr>
                <a:spLocks noChangeShapeType="1"/>
              </p:cNvSpPr>
              <p:nvPr/>
            </p:nvSpPr>
            <p:spPr bwMode="auto">
              <a:xfrm flipH="1">
                <a:off x="4856" y="743"/>
                <a:ext cx="244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9" name="Line 46"/>
              <p:cNvSpPr>
                <a:spLocks noChangeShapeType="1"/>
              </p:cNvSpPr>
              <p:nvPr/>
            </p:nvSpPr>
            <p:spPr bwMode="auto">
              <a:xfrm>
                <a:off x="5246" y="743"/>
                <a:ext cx="221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Line 47"/>
              <p:cNvSpPr>
                <a:spLocks noChangeShapeType="1"/>
              </p:cNvSpPr>
              <p:nvPr/>
            </p:nvSpPr>
            <p:spPr bwMode="auto">
              <a:xfrm>
                <a:off x="4481" y="43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1" name="Rectangle 48"/>
              <p:cNvSpPr>
                <a:spLocks noChangeArrowheads="1"/>
              </p:cNvSpPr>
              <p:nvPr/>
            </p:nvSpPr>
            <p:spPr bwMode="auto">
              <a:xfrm>
                <a:off x="3523" y="1054"/>
                <a:ext cx="190" cy="1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400">
                    <a:latin typeface="Times New Roman" pitchFamily="18" charset="0"/>
                  </a:rPr>
                  <a:t>no</a:t>
                </a:r>
              </a:p>
            </p:txBody>
          </p:sp>
          <p:sp>
            <p:nvSpPr>
              <p:cNvPr id="40982" name="Rectangle 49"/>
              <p:cNvSpPr>
                <a:spLocks noChangeArrowheads="1"/>
              </p:cNvSpPr>
              <p:nvPr/>
            </p:nvSpPr>
            <p:spPr bwMode="auto">
              <a:xfrm>
                <a:off x="4161" y="1054"/>
                <a:ext cx="221" cy="13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4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0983" name="Rectangle 50"/>
              <p:cNvSpPr>
                <a:spLocks noChangeArrowheads="1"/>
              </p:cNvSpPr>
              <p:nvPr/>
            </p:nvSpPr>
            <p:spPr bwMode="auto">
              <a:xfrm>
                <a:off x="5351" y="1030"/>
                <a:ext cx="221" cy="13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4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0984" name="Rectangle 51"/>
              <p:cNvSpPr>
                <a:spLocks noChangeArrowheads="1"/>
              </p:cNvSpPr>
              <p:nvPr/>
            </p:nvSpPr>
            <p:spPr bwMode="auto">
              <a:xfrm>
                <a:off x="4370" y="595"/>
                <a:ext cx="221" cy="13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4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0985" name="Rectangle 52"/>
              <p:cNvSpPr>
                <a:spLocks noChangeArrowheads="1"/>
              </p:cNvSpPr>
              <p:nvPr/>
            </p:nvSpPr>
            <p:spPr bwMode="auto">
              <a:xfrm>
                <a:off x="4295" y="335"/>
                <a:ext cx="341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200" b="1">
                    <a:latin typeface="Times New Roman" pitchFamily="18" charset="0"/>
                  </a:rPr>
                  <a:t>Mid-age</a:t>
                </a:r>
                <a:endParaRPr lang="en-US" altLang="id-ID" sz="1200">
                  <a:latin typeface="Times New Roman" pitchFamily="18" charset="0"/>
                </a:endParaRPr>
              </a:p>
            </p:txBody>
          </p:sp>
          <p:sp>
            <p:nvSpPr>
              <p:cNvPr id="40986" name="Rectangle 53"/>
              <p:cNvSpPr>
                <a:spLocks noChangeArrowheads="1"/>
              </p:cNvSpPr>
              <p:nvPr/>
            </p:nvSpPr>
            <p:spPr bwMode="auto">
              <a:xfrm rot="21456844">
                <a:off x="4742" y="1045"/>
                <a:ext cx="190" cy="1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400">
                    <a:latin typeface="Times New Roman" pitchFamily="18" charset="0"/>
                  </a:rPr>
                  <a:t>no</a:t>
                </a:r>
              </a:p>
            </p:txBody>
          </p:sp>
          <p:sp>
            <p:nvSpPr>
              <p:cNvPr id="40987" name="Rectangle 54"/>
              <p:cNvSpPr>
                <a:spLocks noChangeArrowheads="1"/>
              </p:cNvSpPr>
              <p:nvPr/>
            </p:nvSpPr>
            <p:spPr bwMode="auto">
              <a:xfrm>
                <a:off x="5263" y="815"/>
                <a:ext cx="208" cy="1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200">
                    <a:latin typeface="Times New Roman" pitchFamily="18" charset="0"/>
                  </a:rPr>
                  <a:t>fair</a:t>
                </a:r>
              </a:p>
            </p:txBody>
          </p:sp>
          <p:sp>
            <p:nvSpPr>
              <p:cNvPr id="40988" name="Rectangle 55"/>
              <p:cNvSpPr>
                <a:spLocks noChangeArrowheads="1"/>
              </p:cNvSpPr>
              <p:nvPr/>
            </p:nvSpPr>
            <p:spPr bwMode="auto">
              <a:xfrm>
                <a:off x="4740" y="815"/>
                <a:ext cx="379" cy="1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200">
                    <a:latin typeface="Times New Roman" pitchFamily="18" charset="0"/>
                  </a:rPr>
                  <a:t>excellent</a:t>
                </a:r>
              </a:p>
            </p:txBody>
          </p:sp>
          <p:sp>
            <p:nvSpPr>
              <p:cNvPr id="40989" name="Rectangle 56"/>
              <p:cNvSpPr>
                <a:spLocks noChangeArrowheads="1"/>
              </p:cNvSpPr>
              <p:nvPr/>
            </p:nvSpPr>
            <p:spPr bwMode="auto">
              <a:xfrm>
                <a:off x="4090" y="839"/>
                <a:ext cx="203" cy="1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2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0990" name="Rectangle 57"/>
              <p:cNvSpPr>
                <a:spLocks noChangeArrowheads="1"/>
              </p:cNvSpPr>
              <p:nvPr/>
            </p:nvSpPr>
            <p:spPr bwMode="auto">
              <a:xfrm>
                <a:off x="3637" y="839"/>
                <a:ext cx="218" cy="1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7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520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3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d-ID" sz="1200">
                    <a:latin typeface="Times New Roman" pitchFamily="18" charset="0"/>
                  </a:rPr>
                  <a:t>no</a:t>
                </a: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1162141" y="4446386"/>
            <a:ext cx="7394784" cy="2115552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6" tIns="40008" rIns="80016" bIns="40008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8433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20" y="581874"/>
            <a:ext cx="7772400" cy="1362075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Course outline</a:t>
            </a:r>
            <a:br>
              <a:rPr lang="en-US" dirty="0">
                <a:latin typeface="Tahoma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3220" y="1751706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513390" indent="-51339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What is classification?</a:t>
            </a:r>
          </a:p>
          <a:p>
            <a:pPr marL="513390" indent="-51339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Regression and classification</a:t>
            </a:r>
          </a:p>
          <a:p>
            <a:pPr marL="513390" indent="-51339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General approach of classification taks</a:t>
            </a:r>
          </a:p>
          <a:p>
            <a:pPr marL="513390" indent="-51339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Decision Tree methods</a:t>
            </a:r>
          </a:p>
          <a:p>
            <a:pPr marL="513390" indent="-51339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Rule-based classifiers</a:t>
            </a:r>
          </a:p>
          <a:p>
            <a:pPr marL="513390" indent="-513390">
              <a:buFont typeface="+mj-lt"/>
              <a:buAutoNum type="arabicPeriod"/>
            </a:pPr>
            <a:r>
              <a:rPr lang="id-ID" altLang="en-US" sz="2800" dirty="0">
                <a:ea typeface="ＭＳ Ｐゴシック" pitchFamily="34" charset="-128"/>
              </a:rPr>
              <a:t>Nearest neighbor classifier (k-NN)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0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8A5ADD0-F8A4-40F5-9F24-FBB42C724345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20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430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95006" y="501142"/>
            <a:ext cx="6404020" cy="608929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Algorithm for Decision Tree Induction</a:t>
            </a:r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880312"/>
            <a:ext cx="7998751" cy="4729811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300" b="1" dirty="0"/>
              <a:t>Basic algorithm </a:t>
            </a:r>
            <a:r>
              <a:rPr lang="en-US" altLang="id-ID" sz="2300" dirty="0"/>
              <a:t>(a greedy algorithm)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Tree is constructed in a </a:t>
            </a:r>
            <a:r>
              <a:rPr lang="en-US" altLang="id-ID" sz="2000" dirty="0">
                <a:solidFill>
                  <a:schemeClr val="hlink"/>
                </a:solidFill>
              </a:rPr>
              <a:t>top-down recursive divide-and-conquer manner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At start, all the training examples are at the root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Attributes are categorical (if continuous-valued, they are discretized in advance)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Examples are partitioned recursively based on </a:t>
            </a:r>
            <a:r>
              <a:rPr lang="en-US" altLang="id-ID" sz="2000" b="1" u="sng" dirty="0"/>
              <a:t>selected attributes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Test attributes are selected on the basis of a heuristic or statistical measure (e.g., </a:t>
            </a:r>
            <a:r>
              <a:rPr lang="en-US" altLang="id-ID" sz="2000" dirty="0">
                <a:solidFill>
                  <a:schemeClr val="hlink"/>
                </a:solidFill>
              </a:rPr>
              <a:t>information gain</a:t>
            </a:r>
            <a:r>
              <a:rPr lang="id-ID" altLang="id-ID" sz="2000" dirty="0">
                <a:solidFill>
                  <a:schemeClr val="hlink"/>
                </a:solidFill>
              </a:rPr>
              <a:t>, gini index, ...</a:t>
            </a:r>
            <a:r>
              <a:rPr lang="en-US" altLang="id-ID" sz="2000" dirty="0"/>
              <a:t>)</a:t>
            </a:r>
            <a:endParaRPr lang="en-US" altLang="id-ID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300" b="1" dirty="0"/>
              <a:t>Conditions for stopping partitioning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All samples for a given node belong to the same class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There are no remaining attributes for further partitioning – </a:t>
            </a:r>
            <a:r>
              <a:rPr lang="en-US" altLang="id-ID" sz="2000" dirty="0">
                <a:solidFill>
                  <a:schemeClr val="hlink"/>
                </a:solidFill>
              </a:rPr>
              <a:t>majority voting</a:t>
            </a:r>
            <a:r>
              <a:rPr lang="en-US" altLang="id-ID" sz="2000" dirty="0"/>
              <a:t> is employed for classifying the leaf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There are no samples left</a:t>
            </a:r>
          </a:p>
        </p:txBody>
      </p:sp>
    </p:spTree>
    <p:extLst>
      <p:ext uri="{BB962C8B-B14F-4D97-AF65-F5344CB8AC3E}">
        <p14:creationId xmlns:p14="http://schemas.microsoft.com/office/powerpoint/2010/main" val="3960601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Brief Review of Entropy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l="-288" t="-1043" r="-1513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D74632A-BE2D-4CA0-A9C9-6CD3995970E2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en-US" altLang="id-ID" sz="1100">
              <a:latin typeface="Tahoma" pitchFamily="34" charset="0"/>
            </a:endParaRPr>
          </a:p>
        </p:txBody>
      </p:sp>
      <p:pic>
        <p:nvPicPr>
          <p:cNvPr id="45061" name="Picture 2" descr="http://upload.wikimedia.org/wikipedia/commons/thumb/2/22/Binary_entropy_plot.svg/200px-Binary_entropy_plo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4" y="4414075"/>
            <a:ext cx="1796749" cy="18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7665881" y="6252371"/>
            <a:ext cx="735470" cy="31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16" tIns="40008" rIns="80016" bIns="4000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500" b="1" dirty="0">
                <a:latin typeface="Tahoma" panose="020B0604030504040204" pitchFamily="34" charset="0"/>
              </a:rPr>
              <a:t>m = 2</a:t>
            </a:r>
          </a:p>
        </p:txBody>
      </p:sp>
    </p:spTree>
    <p:extLst>
      <p:ext uri="{BB962C8B-B14F-4D97-AF65-F5344CB8AC3E}">
        <p14:creationId xmlns:p14="http://schemas.microsoft.com/office/powerpoint/2010/main" val="3930119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7437" indent="-275297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966" indent="-21968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4719" indent="-21968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6862" indent="-21968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7291" indent="-219681" defTabSz="45604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7722" indent="-219681" defTabSz="45604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8153" indent="-219681" defTabSz="45604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8584" indent="-219681" defTabSz="45604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21471FD-E6D9-47E9-958A-97F1D98631D4}" type="slidenum">
              <a:rPr lang="en-US" altLang="id-ID" sz="1100">
                <a:solidFill>
                  <a:prstClr val="black"/>
                </a:solidFill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22</a:t>
            </a:fld>
            <a:endParaRPr lang="en-US" altLang="id-ID" sz="11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53515" y="193864"/>
            <a:ext cx="7764183" cy="106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85" tIns="40043" rIns="80085" bIns="40043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56044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US" altLang="id-ID" sz="3600" b="1" dirty="0">
                <a:latin typeface="Berlin Sans FB Demi" panose="020E0802020502020306" pitchFamily="34" charset="0"/>
                <a:ea typeface="ＭＳ Ｐゴシック" pitchFamily="34" charset="-128"/>
              </a:rPr>
              <a:t>Attribute Selection Measure: Information Gain (ID3/C4.5)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914400" y="1972490"/>
            <a:ext cx="7611673" cy="450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85" tIns="40043" rIns="80085" bIns="40043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Select the attribute with the highest information gain</a:t>
            </a:r>
          </a:p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Let </a:t>
            </a:r>
            <a:r>
              <a:rPr lang="en-US" altLang="id-ID" sz="2300" i="1" dirty="0">
                <a:solidFill>
                  <a:prstClr val="black"/>
                </a:solidFill>
                <a:ea typeface="ＭＳ Ｐゴシック" pitchFamily="34" charset="-128"/>
              </a:rPr>
              <a:t>p</a:t>
            </a:r>
            <a:r>
              <a:rPr lang="en-US" altLang="id-ID" sz="2300" i="1" baseline="-25000" dirty="0">
                <a:solidFill>
                  <a:prstClr val="black"/>
                </a:solidFill>
                <a:ea typeface="ＭＳ Ｐゴシック" pitchFamily="34" charset="-128"/>
              </a:rPr>
              <a:t>i</a:t>
            </a: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 be the probability that an arbitrary tuple in D belongs to class </a:t>
            </a:r>
            <a:r>
              <a:rPr lang="en-US" altLang="id-ID" sz="2300" dirty="0" err="1">
                <a:solidFill>
                  <a:prstClr val="black"/>
                </a:solidFill>
                <a:ea typeface="ＭＳ Ｐゴシック" pitchFamily="34" charset="-128"/>
              </a:rPr>
              <a:t>C</a:t>
            </a:r>
            <a:r>
              <a:rPr lang="en-US" altLang="id-ID" sz="2300" baseline="-25000" dirty="0" err="1">
                <a:solidFill>
                  <a:prstClr val="black"/>
                </a:solidFill>
                <a:ea typeface="ＭＳ Ｐゴシック" pitchFamily="34" charset="-128"/>
              </a:rPr>
              <a:t>i</a:t>
            </a: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, estimated by |</a:t>
            </a:r>
            <a:r>
              <a:rPr lang="en-US" altLang="id-ID" sz="2300" dirty="0" err="1">
                <a:solidFill>
                  <a:prstClr val="black"/>
                </a:solidFill>
                <a:ea typeface="ＭＳ Ｐゴシック" pitchFamily="34" charset="-128"/>
              </a:rPr>
              <a:t>C</a:t>
            </a:r>
            <a:r>
              <a:rPr lang="en-US" altLang="id-ID" sz="2300" i="1" baseline="-25000" dirty="0" err="1">
                <a:solidFill>
                  <a:prstClr val="black"/>
                </a:solidFill>
                <a:ea typeface="ＭＳ Ｐゴシック" pitchFamily="34" charset="-128"/>
              </a:rPr>
              <a:t>i</a:t>
            </a:r>
            <a:r>
              <a:rPr lang="en-US" altLang="id-ID" sz="2300" baseline="-25000" dirty="0">
                <a:solidFill>
                  <a:prstClr val="black"/>
                </a:solidFill>
                <a:ea typeface="ＭＳ Ｐゴシック" pitchFamily="34" charset="-128"/>
              </a:rPr>
              <a:t>, D</a:t>
            </a: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|/|D|</a:t>
            </a:r>
          </a:p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r>
              <a:rPr lang="en-US" altLang="id-ID" sz="2300" dirty="0">
                <a:solidFill>
                  <a:srgbClr val="0000FF"/>
                </a:solidFill>
                <a:ea typeface="ＭＳ Ｐゴシック" pitchFamily="34" charset="-128"/>
              </a:rPr>
              <a:t>Expected information</a:t>
            </a: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 (entropy) needed to classify a tuple in D:</a:t>
            </a:r>
          </a:p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endParaRPr lang="en-US" altLang="id-ID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r>
              <a:rPr lang="en-US" altLang="id-ID" sz="2300" dirty="0">
                <a:solidFill>
                  <a:srgbClr val="0000FF"/>
                </a:solidFill>
                <a:ea typeface="ＭＳ Ｐゴシック" pitchFamily="34" charset="-128"/>
              </a:rPr>
              <a:t>Information</a:t>
            </a: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 needed (after using A to split D into v partitions) to classify D:</a:t>
            </a:r>
          </a:p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endParaRPr lang="en-US" altLang="id-ID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r>
              <a:rPr lang="en-US" altLang="id-ID" sz="2300" dirty="0">
                <a:solidFill>
                  <a:srgbClr val="0000FF"/>
                </a:solidFill>
                <a:ea typeface="ＭＳ Ｐゴシック" pitchFamily="34" charset="-128"/>
              </a:rPr>
              <a:t>Information gained</a:t>
            </a:r>
            <a:r>
              <a:rPr lang="en-US" altLang="id-ID" sz="2300" dirty="0">
                <a:solidFill>
                  <a:prstClr val="black"/>
                </a:solidFill>
                <a:ea typeface="ＭＳ Ｐゴシック" pitchFamily="34" charset="-128"/>
              </a:rPr>
              <a:t> by branching on attribute A</a:t>
            </a:r>
          </a:p>
          <a:p>
            <a:pPr defTabSz="456044" eaLnBrk="1" hangingPunct="1">
              <a:lnSpc>
                <a:spcPct val="110000"/>
              </a:lnSpc>
              <a:buClr>
                <a:srgbClr val="800080"/>
              </a:buClr>
              <a:defRPr/>
            </a:pPr>
            <a:endParaRPr lang="en-US" altLang="id-ID" sz="23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2660548" y="3773760"/>
          <a:ext cx="2835686" cy="77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548" y="3773760"/>
                        <a:ext cx="2835686" cy="7701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5"/>
          <p:cNvGraphicFramePr>
            <a:graphicFrameLocks noChangeAspect="1"/>
          </p:cNvGraphicFramePr>
          <p:nvPr/>
        </p:nvGraphicFramePr>
        <p:xfrm>
          <a:off x="4380059" y="4971044"/>
          <a:ext cx="3639673" cy="81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6" imgW="1892300" imgH="457200" progId="Equation.3">
                  <p:embed/>
                </p:oleObj>
              </mc:Choice>
              <mc:Fallback>
                <p:oleObj name="Equation" r:id="rId6" imgW="1892300" imgH="4572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059" y="4971044"/>
                        <a:ext cx="3639673" cy="814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6"/>
          <p:cNvGraphicFramePr>
            <a:graphicFrameLocks noChangeAspect="1"/>
          </p:cNvGraphicFramePr>
          <p:nvPr/>
        </p:nvGraphicFramePr>
        <p:xfrm>
          <a:off x="2694952" y="6289962"/>
          <a:ext cx="3737455" cy="46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8" imgW="1790700" imgH="215900" progId="Equation.3">
                  <p:embed/>
                </p:oleObj>
              </mc:Choice>
              <mc:Fallback>
                <p:oleObj name="Equation" r:id="rId8" imgW="1790700" imgH="2159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952" y="6289962"/>
                        <a:ext cx="3737455" cy="463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553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9109" y="0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id-ID" sz="4000" dirty="0">
                <a:ea typeface="ＭＳ Ｐゴシック" pitchFamily="34" charset="-128"/>
              </a:rPr>
              <a:t>Attribute Selection: Information Gain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16183"/>
            <a:ext cx="8001000" cy="41322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  <a:defRPr/>
            </a:pPr>
            <a:r>
              <a:rPr lang="en-US" altLang="id-ID" sz="1900">
                <a:solidFill>
                  <a:srgbClr val="121328"/>
                </a:solidFill>
              </a:rPr>
              <a:t>Class P: buys_computer = “yes”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  <a:defRPr/>
            </a:pPr>
            <a:r>
              <a:rPr lang="en-US" altLang="id-ID" sz="1900">
                <a:solidFill>
                  <a:srgbClr val="121328"/>
                </a:solidFill>
              </a:rPr>
              <a:t>Class N: buys_computer = “no”</a:t>
            </a:r>
            <a:endParaRPr lang="en-US" altLang="id-ID" sz="1900"/>
          </a:p>
        </p:txBody>
      </p:sp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05707CF-6F55-40B7-B38B-BF50520C3D23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23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6050" y="2743200"/>
            <a:ext cx="3917950" cy="2209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1900" dirty="0">
                <a:solidFill>
                  <a:srgbClr val="121328"/>
                </a:solidFill>
              </a:rPr>
              <a:t>            means “age &lt;=30” has 5 out of 14 samples, with 2 </a:t>
            </a:r>
            <a:r>
              <a:rPr lang="en-US" altLang="id-ID" sz="1900" dirty="0" err="1">
                <a:solidFill>
                  <a:srgbClr val="121328"/>
                </a:solidFill>
              </a:rPr>
              <a:t>yes’es</a:t>
            </a:r>
            <a:r>
              <a:rPr lang="en-US" altLang="id-ID" sz="1900" dirty="0">
                <a:solidFill>
                  <a:srgbClr val="121328"/>
                </a:solidFill>
              </a:rPr>
              <a:t>  and 3 no’s.   Hence</a:t>
            </a:r>
            <a:endParaRPr lang="en-US" altLang="id-ID" sz="19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anose="05020102010507070707" pitchFamily="18" charset="2"/>
              <a:buNone/>
              <a:defRPr/>
            </a:pPr>
            <a:endParaRPr lang="en-US" altLang="id-ID" sz="19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anose="05020102010507070707" pitchFamily="18" charset="2"/>
              <a:buNone/>
              <a:defRPr/>
            </a:pPr>
            <a:endParaRPr lang="en-US" altLang="id-ID" sz="1900" dirty="0">
              <a:solidFill>
                <a:srgbClr val="121328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anose="05020102010507070707" pitchFamily="18" charset="2"/>
              <a:buNone/>
              <a:defRPr/>
            </a:pPr>
            <a:r>
              <a:rPr lang="en-US" altLang="id-ID" sz="1900" dirty="0">
                <a:solidFill>
                  <a:srgbClr val="121328"/>
                </a:solidFill>
              </a:rPr>
              <a:t>Similarly,</a:t>
            </a:r>
          </a:p>
        </p:txBody>
      </p:sp>
      <p:graphicFrame>
        <p:nvGraphicFramePr>
          <p:cNvPr id="49158" name="Object 5"/>
          <p:cNvGraphicFramePr>
            <a:graphicFrameLocks noChangeAspect="1"/>
          </p:cNvGraphicFramePr>
          <p:nvPr/>
        </p:nvGraphicFramePr>
        <p:xfrm>
          <a:off x="1345475" y="3281519"/>
          <a:ext cx="2532383" cy="111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6" name="Worksheet" r:id="rId4" imgW="3352641" imgH="1390642" progId="Excel.Sheet.8">
                  <p:embed/>
                </p:oleObj>
              </mc:Choice>
              <mc:Fallback>
                <p:oleObj name="Worksheet" r:id="rId4" imgW="3352641" imgH="1390642" progId="Excel.Sheet.8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475" y="3281519"/>
                        <a:ext cx="2532383" cy="1113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4859235" y="1295592"/>
          <a:ext cx="3541891" cy="13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" name="Equation" r:id="rId6" imgW="2044700" imgH="812800" progId="Equation.3">
                  <p:embed/>
                </p:oleObj>
              </mc:Choice>
              <mc:Fallback>
                <p:oleObj name="Equation" r:id="rId6" imgW="2044700" imgH="81280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235" y="1295592"/>
                        <a:ext cx="3541891" cy="13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7"/>
          <p:cNvGraphicFramePr>
            <a:graphicFrameLocks noChangeAspect="1"/>
          </p:cNvGraphicFramePr>
          <p:nvPr/>
        </p:nvGraphicFramePr>
        <p:xfrm>
          <a:off x="5003193" y="5257224"/>
          <a:ext cx="3023102" cy="106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" name="Equation" r:id="rId8" imgW="3594100" imgH="1193800" progId="Equation.3">
                  <p:embed/>
                </p:oleObj>
              </mc:Choice>
              <mc:Fallback>
                <p:oleObj name="Equation" r:id="rId8" imgW="3594100" imgH="1193800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193" y="5257224"/>
                        <a:ext cx="3023102" cy="1065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8"/>
          <p:cNvGraphicFramePr>
            <a:graphicFrameLocks noChangeAspect="1"/>
          </p:cNvGraphicFramePr>
          <p:nvPr/>
        </p:nvGraphicFramePr>
        <p:xfrm>
          <a:off x="4715278" y="4114224"/>
          <a:ext cx="4030802" cy="39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9" name="Equation" r:id="rId10" imgW="2552700" imgH="241300" progId="Equation.3">
                  <p:embed/>
                </p:oleObj>
              </mc:Choice>
              <mc:Fallback>
                <p:oleObj name="Equation" r:id="rId10" imgW="2552700" imgH="241300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278" y="4114224"/>
                        <a:ext cx="4030802" cy="390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4589986" y="2613152"/>
          <a:ext cx="1011774" cy="66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0" name="Equation" r:id="rId12" imgW="583947" imgH="393529" progId="Equation.3">
                  <p:embed/>
                </p:oleObj>
              </mc:Choice>
              <mc:Fallback>
                <p:oleObj name="Equation" r:id="rId12" imgW="583947" imgH="393529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986" y="2613152"/>
                        <a:ext cx="1011774" cy="665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0" y="2762509"/>
          <a:ext cx="4529220" cy="52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1" name="Equation" r:id="rId14" imgW="3314700" imgH="393700" progId="Equation.3">
                  <p:embed/>
                </p:oleObj>
              </mc:Choice>
              <mc:Fallback>
                <p:oleObj name="Equation" r:id="rId14" imgW="3314700" imgH="393700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62509"/>
                        <a:ext cx="4529220" cy="523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1024"/>
          <p:cNvGraphicFramePr>
            <a:graphicFrameLocks/>
          </p:cNvGraphicFramePr>
          <p:nvPr/>
        </p:nvGraphicFramePr>
        <p:xfrm>
          <a:off x="992777" y="4506684"/>
          <a:ext cx="3432066" cy="219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Worksheet" r:id="rId16" imgW="5991181" imgH="4572000" progId="Excel.Sheet.8">
                  <p:embed/>
                </p:oleObj>
              </mc:Choice>
              <mc:Fallback>
                <p:oleObj name="Worksheet" r:id="rId16" imgW="5991181" imgH="4572000" progId="Excel.Sheet.8">
                  <p:embed/>
                  <p:pic>
                    <p:nvPicPr>
                      <p:cNvPr id="0" name="Picture 17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777" y="4506684"/>
                        <a:ext cx="3432066" cy="2193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8026294" y="3859425"/>
            <a:ext cx="964242" cy="95873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6" tIns="40008" rIns="80016" bIns="40008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422394" y="4956360"/>
            <a:ext cx="1978732" cy="161661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6" tIns="40008" rIns="80016" bIns="40008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018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4000" dirty="0">
                <a:ea typeface="ＭＳ Ｐゴシック" pitchFamily="34" charset="-128"/>
              </a:rPr>
              <a:t>Attribute Selection: Information Gain</a:t>
            </a:r>
            <a:endParaRPr lang="en-US" altLang="en-US" sz="4000" dirty="0">
              <a:ea typeface="ＭＳ Ｐゴシック" pitchFamily="34" charset="-128"/>
            </a:endParaRPr>
          </a:p>
        </p:txBody>
      </p:sp>
      <p:pic>
        <p:nvPicPr>
          <p:cNvPr id="5120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48" y="1946366"/>
            <a:ext cx="6018731" cy="42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2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C06780C-3254-4385-970B-31A425EE30C5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25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5451" y="437929"/>
            <a:ext cx="6121352" cy="990408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Computing Information-Gain for Continuous-Valued Attributes</a:t>
            </a:r>
            <a:endParaRPr lang="en-US" altLang="id-ID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737" y="1904429"/>
            <a:ext cx="7810712" cy="4837894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Let attribute A be a continuous-valued attribute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Must determine the </a:t>
            </a:r>
            <a:r>
              <a:rPr lang="en-US" altLang="id-ID" sz="2300" i="1" dirty="0">
                <a:solidFill>
                  <a:schemeClr val="hlink"/>
                </a:solidFill>
              </a:rPr>
              <a:t>best split point</a:t>
            </a:r>
            <a:r>
              <a:rPr lang="en-US" altLang="id-ID" sz="2300" dirty="0"/>
              <a:t> for A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Sort the value A in increasing order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Typically, the midpoint between each pair of adjacent values is considered as a possible </a:t>
            </a:r>
            <a:r>
              <a:rPr lang="en-US" altLang="id-ID" sz="2000" i="1" dirty="0"/>
              <a:t>split point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(a</a:t>
            </a:r>
            <a:r>
              <a:rPr lang="en-US" altLang="id-ID" sz="2000" baseline="-25000" dirty="0"/>
              <a:t>i</a:t>
            </a:r>
            <a:r>
              <a:rPr lang="en-US" altLang="id-ID" sz="2000" dirty="0"/>
              <a:t>+a</a:t>
            </a:r>
            <a:r>
              <a:rPr lang="en-US" altLang="id-ID" sz="2000" baseline="-25000" dirty="0"/>
              <a:t>i+1</a:t>
            </a:r>
            <a:r>
              <a:rPr lang="en-US" altLang="id-ID" sz="2000" dirty="0"/>
              <a:t>)/2 is the midpoint between the values of </a:t>
            </a:r>
            <a:r>
              <a:rPr lang="en-US" altLang="id-ID" sz="2000" dirty="0" err="1"/>
              <a:t>a</a:t>
            </a:r>
            <a:r>
              <a:rPr lang="en-US" altLang="id-ID" sz="2000" baseline="-25000" dirty="0" err="1"/>
              <a:t>i</a:t>
            </a:r>
            <a:r>
              <a:rPr lang="en-US" altLang="id-ID" sz="2000" dirty="0"/>
              <a:t> and a</a:t>
            </a:r>
            <a:r>
              <a:rPr lang="en-US" altLang="id-ID" sz="2000" baseline="-25000" dirty="0"/>
              <a:t>i+1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The point with the </a:t>
            </a:r>
            <a:r>
              <a:rPr lang="en-US" altLang="id-ID" sz="2000" i="1" dirty="0"/>
              <a:t>minimum expected information requirement</a:t>
            </a:r>
            <a:r>
              <a:rPr lang="en-US" altLang="id-ID" sz="2000" dirty="0"/>
              <a:t> for A is selected as the split-point for A</a:t>
            </a:r>
          </a:p>
          <a:p>
            <a:pPr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Split: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D1 is the set of tuples in D satisfying A ≤ split-point, and D2 is the set of tuples in D satisfying A &gt; split-point</a:t>
            </a:r>
          </a:p>
        </p:txBody>
      </p:sp>
    </p:spTree>
    <p:extLst>
      <p:ext uri="{BB962C8B-B14F-4D97-AF65-F5344CB8AC3E}">
        <p14:creationId xmlns:p14="http://schemas.microsoft.com/office/powerpoint/2010/main" val="6152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05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90674" y="1863544"/>
            <a:ext cx="7773457" cy="486776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b="1" dirty="0">
                <a:solidFill>
                  <a:srgbClr val="FF0000"/>
                </a:solidFill>
              </a:rPr>
              <a:t>Information gain </a:t>
            </a:r>
            <a:r>
              <a:rPr lang="en-US" altLang="id-ID" sz="2000" dirty="0"/>
              <a:t>measure is biased towards attributes with a large number of values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b="1" dirty="0"/>
              <a:t>C4.5</a:t>
            </a:r>
            <a:r>
              <a:rPr lang="en-US" altLang="id-ID" sz="2000" dirty="0"/>
              <a:t> (a successor of ID3) uses </a:t>
            </a:r>
            <a:r>
              <a:rPr lang="en-US" altLang="id-ID" sz="2000" b="1" dirty="0">
                <a:solidFill>
                  <a:srgbClr val="FF0000"/>
                </a:solidFill>
              </a:rPr>
              <a:t>gain ratio</a:t>
            </a:r>
            <a:r>
              <a:rPr lang="en-US" altLang="id-ID" sz="2000" dirty="0"/>
              <a:t> to overcome the problem (normalization to information gain)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id-ID" sz="2300" dirty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dirty="0" err="1"/>
              <a:t>GainRatio</a:t>
            </a:r>
            <a:r>
              <a:rPr lang="en-US" altLang="id-ID" sz="2000" dirty="0"/>
              <a:t>(A) = Gain(A)/</a:t>
            </a:r>
            <a:r>
              <a:rPr lang="en-US" altLang="id-ID" sz="2000" dirty="0" err="1"/>
              <a:t>SplitInfo</a:t>
            </a:r>
            <a:r>
              <a:rPr lang="en-US" altLang="id-ID" sz="2000" dirty="0"/>
              <a:t>(A)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Ex.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id-ID" sz="2300" dirty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id-ID" altLang="id-ID" sz="2300" dirty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dirty="0" err="1"/>
              <a:t>gain_ratio</a:t>
            </a:r>
            <a:r>
              <a:rPr lang="en-US" altLang="id-ID" sz="2000" dirty="0"/>
              <a:t>(income) = 0.029/1.557 = 0.019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The attribute with the maximum gain ratio is selected as the splitting attribute</a:t>
            </a:r>
          </a:p>
        </p:txBody>
      </p:sp>
      <p:sp>
        <p:nvSpPr>
          <p:cNvPr id="5427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492347" y="200098"/>
            <a:ext cx="5193986" cy="780234"/>
          </a:xfrm>
        </p:spPr>
        <p:txBody>
          <a:bodyPr/>
          <a:lstStyle/>
          <a:p>
            <a:pPr eaLnBrk="1" hangingPunct="1"/>
            <a:r>
              <a:rPr lang="en-US" altLang="id-ID" dirty="0">
                <a:ea typeface="ＭＳ Ｐゴシック" pitchFamily="34" charset="-128"/>
              </a:rPr>
              <a:t>Gain Ratio for Attribute Selection (C4.5)</a:t>
            </a:r>
            <a:endParaRPr lang="en-US" altLang="id-ID" i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aphicFrame>
        <p:nvGraphicFramePr>
          <p:cNvPr id="54276" name="Object 204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411328"/>
              </p:ext>
            </p:extLst>
          </p:nvPr>
        </p:nvGraphicFramePr>
        <p:xfrm>
          <a:off x="2089905" y="3202257"/>
          <a:ext cx="3290644" cy="60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4" imgW="2387600" imgH="457200" progId="Equation.3">
                  <p:embed/>
                </p:oleObj>
              </mc:Choice>
              <mc:Fallback>
                <p:oleObj name="Equation" r:id="rId4" imgW="2387600" imgH="457200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905" y="3202257"/>
                        <a:ext cx="3290644" cy="608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0BECE-C64F-4646-A4BC-60044870845A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id-ID" sz="1100">
              <a:latin typeface="Tahoma" pitchFamily="34" charset="0"/>
            </a:endParaRPr>
          </a:p>
        </p:txBody>
      </p:sp>
      <p:pic>
        <p:nvPicPr>
          <p:cNvPr id="54278" name="Picture 10" descr="8splitinf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61" y="4810965"/>
            <a:ext cx="7476269" cy="5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18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7282" y="1916935"/>
            <a:ext cx="7615460" cy="4440102"/>
          </a:xfrm>
        </p:spPr>
        <p:txBody>
          <a:bodyPr lIns="88853" tIns="44428" rIns="88853" bIns="44428"/>
          <a:lstStyle/>
          <a:p>
            <a:pPr>
              <a:spcBef>
                <a:spcPts val="579"/>
              </a:spcBef>
              <a:spcAft>
                <a:spcPts val="194"/>
              </a:spcAft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If a data set </a:t>
            </a:r>
            <a:r>
              <a:rPr lang="en-US" altLang="id-ID" sz="2000" i="1" dirty="0"/>
              <a:t>D </a:t>
            </a:r>
            <a:r>
              <a:rPr lang="en-US" altLang="id-ID" sz="2000" dirty="0"/>
              <a:t>contains examples from </a:t>
            </a:r>
            <a:r>
              <a:rPr lang="en-US" altLang="id-ID" sz="2000" i="1" dirty="0"/>
              <a:t>n</a:t>
            </a:r>
            <a:r>
              <a:rPr lang="en-US" altLang="id-ID" sz="2000" dirty="0"/>
              <a:t> classes, </a:t>
            </a:r>
            <a:r>
              <a:rPr lang="en-US" altLang="id-ID" sz="2000" dirty="0" err="1"/>
              <a:t>gini</a:t>
            </a:r>
            <a:r>
              <a:rPr lang="en-US" altLang="id-ID" sz="2000" dirty="0"/>
              <a:t> index, </a:t>
            </a:r>
            <a:r>
              <a:rPr lang="en-US" altLang="id-ID" sz="2000" i="1" dirty="0" err="1"/>
              <a:t>gini</a:t>
            </a:r>
            <a:r>
              <a:rPr lang="en-US" altLang="id-ID" sz="2000" dirty="0"/>
              <a:t>(</a:t>
            </a:r>
            <a:r>
              <a:rPr lang="en-US" altLang="id-ID" sz="2000" i="1" dirty="0"/>
              <a:t>D</a:t>
            </a:r>
            <a:r>
              <a:rPr lang="en-US" altLang="id-ID" sz="2000" dirty="0"/>
              <a:t>) is defined as</a:t>
            </a:r>
          </a:p>
          <a:p>
            <a:pPr>
              <a:spcBef>
                <a:spcPts val="579"/>
              </a:spcBef>
              <a:spcAft>
                <a:spcPts val="194"/>
              </a:spcAft>
              <a:buFont typeface="Arial" panose="020B0604020202020204" pitchFamily="34" charset="0"/>
              <a:buChar char="•"/>
              <a:defRPr/>
            </a:pPr>
            <a:endParaRPr lang="en-US" altLang="id-ID" sz="2000" dirty="0"/>
          </a:p>
          <a:p>
            <a:pPr>
              <a:spcBef>
                <a:spcPts val="579"/>
              </a:spcBef>
              <a:spcAft>
                <a:spcPts val="194"/>
              </a:spcAft>
              <a:buNone/>
              <a:defRPr/>
            </a:pPr>
            <a:r>
              <a:rPr lang="en-US" altLang="id-ID" sz="2000" dirty="0"/>
              <a:t>    		where </a:t>
            </a:r>
            <a:r>
              <a:rPr lang="en-US" altLang="id-ID" sz="2000" i="1" dirty="0" err="1"/>
              <a:t>p</a:t>
            </a:r>
            <a:r>
              <a:rPr lang="en-US" altLang="id-ID" sz="2000" i="1" baseline="-25000" dirty="0" err="1"/>
              <a:t>j</a:t>
            </a:r>
            <a:r>
              <a:rPr lang="en-US" altLang="id-ID" sz="2000" dirty="0"/>
              <a:t> is the relative frequency of class </a:t>
            </a:r>
            <a:r>
              <a:rPr lang="en-US" altLang="id-ID" sz="2000" i="1" dirty="0"/>
              <a:t>j</a:t>
            </a:r>
            <a:r>
              <a:rPr lang="en-US" altLang="id-ID" sz="2000" dirty="0"/>
              <a:t> in </a:t>
            </a:r>
            <a:r>
              <a:rPr lang="en-US" altLang="id-ID" sz="2000" i="1" dirty="0"/>
              <a:t>D</a:t>
            </a:r>
          </a:p>
          <a:p>
            <a:pPr>
              <a:spcBef>
                <a:spcPts val="579"/>
              </a:spcBef>
              <a:spcAft>
                <a:spcPts val="194"/>
              </a:spcAft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If a data set </a:t>
            </a:r>
            <a:r>
              <a:rPr lang="en-US" altLang="id-ID" sz="2000" i="1" dirty="0"/>
              <a:t>D</a:t>
            </a:r>
            <a:r>
              <a:rPr lang="en-US" altLang="id-ID" sz="2000" dirty="0"/>
              <a:t>  is split on A into two subsets </a:t>
            </a:r>
            <a:r>
              <a:rPr lang="en-US" altLang="id-ID" sz="2000" i="1" dirty="0"/>
              <a:t>D</a:t>
            </a:r>
            <a:r>
              <a:rPr lang="en-US" altLang="id-ID" sz="2000" i="1" baseline="-25000" dirty="0"/>
              <a:t>1</a:t>
            </a:r>
            <a:r>
              <a:rPr lang="en-US" altLang="id-ID" sz="2000" dirty="0"/>
              <a:t> and </a:t>
            </a:r>
            <a:r>
              <a:rPr lang="en-US" altLang="id-ID" sz="2000" i="1" dirty="0"/>
              <a:t>D</a:t>
            </a:r>
            <a:r>
              <a:rPr lang="en-US" altLang="id-ID" sz="2000" i="1" baseline="-25000" dirty="0"/>
              <a:t>2</a:t>
            </a:r>
            <a:r>
              <a:rPr lang="en-US" altLang="id-ID" sz="2000" dirty="0"/>
              <a:t>, the </a:t>
            </a:r>
            <a:r>
              <a:rPr lang="en-US" altLang="id-ID" sz="2000" i="1" dirty="0" err="1"/>
              <a:t>gini</a:t>
            </a:r>
            <a:r>
              <a:rPr lang="en-US" altLang="id-ID" sz="2000" dirty="0"/>
              <a:t> index </a:t>
            </a:r>
            <a:r>
              <a:rPr lang="en-US" altLang="id-ID" sz="2000" i="1" dirty="0" err="1"/>
              <a:t>gini</a:t>
            </a:r>
            <a:r>
              <a:rPr lang="en-US" altLang="id-ID" sz="2000" dirty="0"/>
              <a:t>(</a:t>
            </a:r>
            <a:r>
              <a:rPr lang="en-US" altLang="id-ID" sz="2000" i="1" dirty="0"/>
              <a:t>D</a:t>
            </a:r>
            <a:r>
              <a:rPr lang="en-US" altLang="id-ID" sz="2000" dirty="0"/>
              <a:t>) is defined as</a:t>
            </a:r>
          </a:p>
          <a:p>
            <a:pPr>
              <a:spcBef>
                <a:spcPts val="579"/>
              </a:spcBef>
              <a:spcAft>
                <a:spcPts val="194"/>
              </a:spcAft>
              <a:buFont typeface="Arial" panose="020B0604020202020204" pitchFamily="34" charset="0"/>
              <a:buChar char="•"/>
              <a:defRPr/>
            </a:pPr>
            <a:endParaRPr lang="en-US" altLang="id-ID" sz="2000" dirty="0"/>
          </a:p>
          <a:p>
            <a:pPr>
              <a:spcBef>
                <a:spcPts val="579"/>
              </a:spcBef>
              <a:spcAft>
                <a:spcPts val="194"/>
              </a:spcAft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Reduction in Impurity:</a:t>
            </a:r>
          </a:p>
          <a:p>
            <a:pPr>
              <a:spcBef>
                <a:spcPts val="579"/>
              </a:spcBef>
              <a:spcAft>
                <a:spcPts val="194"/>
              </a:spcAft>
              <a:buFont typeface="Arial" panose="020B0604020202020204" pitchFamily="34" charset="0"/>
              <a:buChar char="•"/>
              <a:defRPr/>
            </a:pPr>
            <a:endParaRPr lang="en-US" altLang="id-ID" sz="2000" dirty="0"/>
          </a:p>
          <a:p>
            <a:pPr algn="just">
              <a:spcBef>
                <a:spcPts val="579"/>
              </a:spcBef>
              <a:spcAft>
                <a:spcPts val="194"/>
              </a:spcAft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The attribute provides the smallest </a:t>
            </a:r>
            <a:r>
              <a:rPr lang="en-US" altLang="id-ID" sz="2000" i="1" dirty="0" err="1"/>
              <a:t>gini</a:t>
            </a:r>
            <a:r>
              <a:rPr lang="en-US" altLang="id-ID" sz="2000" i="1" baseline="-25000" dirty="0" err="1"/>
              <a:t>split</a:t>
            </a:r>
            <a:r>
              <a:rPr lang="en-US" altLang="id-ID" sz="2000" dirty="0"/>
              <a:t>(</a:t>
            </a:r>
            <a:r>
              <a:rPr lang="en-US" altLang="id-ID" sz="2000" i="1" dirty="0"/>
              <a:t>D</a:t>
            </a:r>
            <a:r>
              <a:rPr lang="en-US" altLang="id-ID" sz="2000" dirty="0"/>
              <a:t>) (or the largest reduction in impurity) is chosen to split the node (</a:t>
            </a:r>
            <a:r>
              <a:rPr lang="en-US" altLang="id-ID" sz="2000" i="1" dirty="0">
                <a:solidFill>
                  <a:srgbClr val="CC0000"/>
                </a:solidFill>
              </a:rPr>
              <a:t>need to enumerate all the possible splitting points for each attribute</a:t>
            </a:r>
            <a:r>
              <a:rPr lang="en-US" altLang="id-ID" sz="2000" dirty="0"/>
              <a:t>)</a:t>
            </a:r>
          </a:p>
        </p:txBody>
      </p:sp>
      <p:sp>
        <p:nvSpPr>
          <p:cNvPr id="5632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  <a:noFill/>
        </p:spPr>
        <p:txBody>
          <a:bodyPr lIns="88853" tIns="44428" rIns="88853" bIns="44428"/>
          <a:lstStyle/>
          <a:p>
            <a:pPr eaLnBrk="1" hangingPunct="1"/>
            <a:r>
              <a:rPr lang="en-US" altLang="id-ID" dirty="0" err="1" smtClean="0">
                <a:ea typeface="ＭＳ Ｐゴシック" pitchFamily="34" charset="-128"/>
              </a:rPr>
              <a:t>Gini</a:t>
            </a:r>
            <a:r>
              <a:rPr lang="en-US" altLang="id-ID" dirty="0" smtClean="0">
                <a:ea typeface="ＭＳ Ｐゴシック" pitchFamily="34" charset="-128"/>
              </a:rPr>
              <a:t> Index (CART, IBM </a:t>
            </a:r>
            <a:r>
              <a:rPr lang="en-US" altLang="id-ID" dirty="0" err="1" smtClean="0">
                <a:ea typeface="ＭＳ Ｐゴシック" pitchFamily="34" charset="-128"/>
              </a:rPr>
              <a:t>IntelligentMiner</a:t>
            </a:r>
            <a:r>
              <a:rPr lang="en-US" altLang="id-ID" dirty="0" smtClean="0">
                <a:ea typeface="ＭＳ Ｐゴシック" pitchFamily="34" charset="-128"/>
              </a:rPr>
              <a:t>)</a:t>
            </a:r>
          </a:p>
        </p:txBody>
      </p:sp>
      <p:graphicFrame>
        <p:nvGraphicFramePr>
          <p:cNvPr id="56324" name="Object 10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72796"/>
              </p:ext>
            </p:extLst>
          </p:nvPr>
        </p:nvGraphicFramePr>
        <p:xfrm>
          <a:off x="3294113" y="4967260"/>
          <a:ext cx="3263483" cy="33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4" imgW="2730500" imgH="304800" progId="Equation.3">
                  <p:embed/>
                </p:oleObj>
              </mc:Choice>
              <mc:Fallback>
                <p:oleObj name="Equation" r:id="rId4" imgW="2730500" imgH="304800" progId="Equation.3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113" y="4967260"/>
                        <a:ext cx="3263483" cy="336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DFAE4-4EE6-44C6-945F-1FEFF4FFC631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id-ID" sz="1100">
              <a:latin typeface="Tahoma" pitchFamily="34" charset="0"/>
            </a:endParaRPr>
          </a:p>
        </p:txBody>
      </p:sp>
      <p:graphicFrame>
        <p:nvGraphicFramePr>
          <p:cNvPr id="56326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51821"/>
              </p:ext>
            </p:extLst>
          </p:nvPr>
        </p:nvGraphicFramePr>
        <p:xfrm>
          <a:off x="3139868" y="2308471"/>
          <a:ext cx="2186520" cy="83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6" imgW="1777229" imgH="761669" progId="Equation.3">
                  <p:embed/>
                </p:oleObj>
              </mc:Choice>
              <mc:Fallback>
                <p:oleObj name="Equation" r:id="rId6" imgW="1777229" imgH="761669" progId="Equation.3">
                  <p:embed/>
                  <p:pic>
                    <p:nvPicPr>
                      <p:cNvPr id="0" name="Picture 7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868" y="2308471"/>
                        <a:ext cx="2186520" cy="839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57545"/>
              </p:ext>
            </p:extLst>
          </p:nvPr>
        </p:nvGraphicFramePr>
        <p:xfrm>
          <a:off x="3074443" y="3878241"/>
          <a:ext cx="5380741" cy="85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Equation" r:id="rId8" imgW="3441700" imgH="596900" progId="Equation.3">
                  <p:embed/>
                </p:oleObj>
              </mc:Choice>
              <mc:Fallback>
                <p:oleObj name="Equation" r:id="rId8" imgW="3441700" imgH="5969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443" y="3878241"/>
                        <a:ext cx="5380741" cy="853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262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8906" y="1984075"/>
            <a:ext cx="7776454" cy="443876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Ex.  D has 9 tuples in </a:t>
            </a:r>
            <a:r>
              <a:rPr lang="en-US" altLang="id-ID" sz="2000" dirty="0" err="1"/>
              <a:t>buys_computer</a:t>
            </a:r>
            <a:r>
              <a:rPr lang="en-US" altLang="id-ID" sz="2000" dirty="0"/>
              <a:t> = “yes” and 5 in “no”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id-ID" sz="2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Suppose the attribute income partitions D into 10 in D</a:t>
            </a:r>
            <a:r>
              <a:rPr lang="en-US" altLang="id-ID" sz="2000" baseline="-25000" dirty="0"/>
              <a:t>1</a:t>
            </a:r>
            <a:r>
              <a:rPr lang="en-US" altLang="id-ID" sz="2000" dirty="0"/>
              <a:t>: {low, medium} and 4 in D</a:t>
            </a:r>
            <a:r>
              <a:rPr lang="en-US" altLang="id-ID" sz="2000" baseline="-25000" dirty="0"/>
              <a:t>2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id-ID" sz="2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id-ID" sz="2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id-ID" sz="20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id-ID" altLang="id-ID" sz="20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2000" dirty="0" err="1"/>
              <a:t>Gini</a:t>
            </a:r>
            <a:r>
              <a:rPr lang="en-US" altLang="id-ID" sz="2000" baseline="-25000" dirty="0"/>
              <a:t>{</a:t>
            </a:r>
            <a:r>
              <a:rPr lang="en-US" altLang="id-ID" sz="2000" baseline="-25000" dirty="0" err="1"/>
              <a:t>low,high</a:t>
            </a:r>
            <a:r>
              <a:rPr lang="en-US" altLang="id-ID" sz="2000" baseline="-25000" dirty="0"/>
              <a:t>}</a:t>
            </a:r>
            <a:r>
              <a:rPr lang="en-US" altLang="id-ID" sz="2000" dirty="0"/>
              <a:t> </a:t>
            </a:r>
            <a:r>
              <a:rPr lang="id-ID" altLang="id-ID" sz="2000" dirty="0"/>
              <a:t>=</a:t>
            </a:r>
            <a:r>
              <a:rPr lang="en-US" altLang="id-ID" sz="2000" dirty="0"/>
              <a:t> 0.458</a:t>
            </a:r>
            <a:r>
              <a:rPr lang="id-ID" altLang="id-ID" sz="2000" dirty="0"/>
              <a:t>  &lt; </a:t>
            </a:r>
            <a:r>
              <a:rPr lang="en-US" altLang="id-ID" sz="2000" dirty="0"/>
              <a:t> Gini</a:t>
            </a:r>
            <a:r>
              <a:rPr lang="en-US" altLang="id-ID" sz="2000" baseline="-25000" dirty="0"/>
              <a:t>{</a:t>
            </a:r>
            <a:r>
              <a:rPr lang="en-US" altLang="id-ID" sz="2000" baseline="-25000" dirty="0" err="1"/>
              <a:t>medium,high</a:t>
            </a:r>
            <a:r>
              <a:rPr lang="en-US" altLang="id-ID" sz="2000" baseline="-25000" dirty="0"/>
              <a:t>}</a:t>
            </a:r>
            <a:r>
              <a:rPr lang="en-US" altLang="id-ID" sz="2000" dirty="0"/>
              <a:t> </a:t>
            </a:r>
            <a:r>
              <a:rPr lang="id-ID" altLang="id-ID" sz="2000" dirty="0"/>
              <a:t>=</a:t>
            </a:r>
            <a:r>
              <a:rPr lang="en-US" altLang="id-ID" sz="2000" dirty="0"/>
              <a:t> 0.450.  </a:t>
            </a:r>
            <a:endParaRPr lang="id-ID" altLang="id-ID" sz="20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2000" dirty="0"/>
              <a:t>Thus, split on the {</a:t>
            </a:r>
            <a:r>
              <a:rPr lang="en-US" altLang="id-ID" sz="2000" dirty="0" err="1"/>
              <a:t>low,medium</a:t>
            </a:r>
            <a:r>
              <a:rPr lang="en-US" altLang="id-ID" sz="2000" dirty="0"/>
              <a:t>} (and {high}) since it has the lowest </a:t>
            </a:r>
            <a:r>
              <a:rPr lang="en-US" altLang="id-ID" sz="2000" dirty="0" err="1"/>
              <a:t>Gini</a:t>
            </a:r>
            <a:r>
              <a:rPr lang="en-US" altLang="id-ID" sz="2000" dirty="0"/>
              <a:t> index</a:t>
            </a:r>
          </a:p>
        </p:txBody>
      </p:sp>
      <p:sp>
        <p:nvSpPr>
          <p:cNvPr id="583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Computation of </a:t>
            </a:r>
            <a:r>
              <a:rPr lang="en-US" altLang="id-ID" dirty="0" err="1" smtClean="0">
                <a:ea typeface="ＭＳ Ｐゴシック" pitchFamily="34" charset="-128"/>
              </a:rPr>
              <a:t>Gini</a:t>
            </a:r>
            <a:r>
              <a:rPr lang="en-US" altLang="id-ID" dirty="0" smtClean="0">
                <a:ea typeface="ＭＳ Ｐゴシック" pitchFamily="34" charset="-128"/>
              </a:rPr>
              <a:t> Index </a:t>
            </a:r>
          </a:p>
        </p:txBody>
      </p:sp>
      <p:graphicFrame>
        <p:nvGraphicFramePr>
          <p:cNvPr id="5837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029413"/>
              </p:ext>
            </p:extLst>
          </p:nvPr>
        </p:nvGraphicFramePr>
        <p:xfrm>
          <a:off x="3432015" y="2212376"/>
          <a:ext cx="3199653" cy="71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4" imgW="2222500" imgH="469900" progId="Equation.3">
                  <p:embed/>
                </p:oleObj>
              </mc:Choice>
              <mc:Fallback>
                <p:oleObj name="Equation" r:id="rId4" imgW="2222500" imgH="469900" progId="Equation.3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015" y="2212376"/>
                        <a:ext cx="3199653" cy="718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1F579-9CF7-4009-B04B-DEEF8200A90C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id-ID" sz="1100">
              <a:latin typeface="Tahoma" pitchFamily="34" charset="0"/>
            </a:endParaRPr>
          </a:p>
        </p:txBody>
      </p:sp>
      <p:graphicFrame>
        <p:nvGraphicFramePr>
          <p:cNvPr id="583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64814"/>
              </p:ext>
            </p:extLst>
          </p:nvPr>
        </p:nvGraphicFramePr>
        <p:xfrm>
          <a:off x="2013667" y="3456176"/>
          <a:ext cx="4754662" cy="65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6" imgW="3340100" imgH="431800" progId="Equation.3">
                  <p:embed/>
                </p:oleObj>
              </mc:Choice>
              <mc:Fallback>
                <p:oleObj name="Equation" r:id="rId6" imgW="3340100" imgH="4318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667" y="3456176"/>
                        <a:ext cx="4754662" cy="652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5" name="Picture 14" descr="8gi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47" y="4020654"/>
            <a:ext cx="4169327" cy="111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09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922142" y="2082195"/>
            <a:ext cx="7626948" cy="3569465"/>
          </a:xfrm>
        </p:spPr>
        <p:txBody>
          <a:bodyPr/>
          <a:lstStyle/>
          <a:p>
            <a:pPr eaLnBrk="1" hangingPunct="1"/>
            <a:r>
              <a:rPr lang="en-US" altLang="id-ID" sz="2800" dirty="0">
                <a:ea typeface="ＭＳ Ｐゴシック" pitchFamily="34" charset="-128"/>
              </a:rPr>
              <a:t>All attributes are assumed continuous-valued</a:t>
            </a:r>
          </a:p>
          <a:p>
            <a:pPr eaLnBrk="1" hangingPunct="1"/>
            <a:r>
              <a:rPr lang="en-US" altLang="id-ID" sz="2800" dirty="0">
                <a:ea typeface="ＭＳ Ｐゴシック" pitchFamily="34" charset="-128"/>
              </a:rPr>
              <a:t>May need other tools, e.g., clustering, to get the possible split values</a:t>
            </a:r>
          </a:p>
          <a:p>
            <a:pPr eaLnBrk="1" hangingPunct="1"/>
            <a:r>
              <a:rPr lang="en-US" altLang="id-ID" sz="2800" dirty="0">
                <a:ea typeface="ＭＳ Ｐゴシック" pitchFamily="34" charset="-128"/>
              </a:rPr>
              <a:t>Can be modified for categorical attributes</a:t>
            </a:r>
          </a:p>
          <a:p>
            <a:endParaRPr lang="id-ID" altLang="en-US" sz="2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3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186970" y="4692928"/>
            <a:ext cx="7132673" cy="97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/>
          <a:p>
            <a:pPr defTabSz="456158"/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Note: </a:t>
            </a:r>
          </a:p>
          <a:p>
            <a:pPr defTabSz="456158"/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Th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is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slides are based on the additional material provided with the textbook that we use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J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Han, M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Kamber 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and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J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Pei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, “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Data Mining: Concepts and Techniques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”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and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P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Tan, M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Steinbach, and V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Kumar "Introduction to Data Mining“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5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F581983-A00B-4A17-BEE3-936DA6625CD8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717073" y="305184"/>
            <a:ext cx="6168889" cy="685224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id-ID" sz="3100" dirty="0"/>
              <a:t>Comparing Attribute Selection Measures</a:t>
            </a:r>
            <a:endParaRPr lang="en-US" altLang="id-ID" sz="2700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74" y="2001328"/>
            <a:ext cx="7825086" cy="4520663"/>
          </a:xfrm>
        </p:spPr>
        <p:txBody>
          <a:bodyPr lIns="88853" tIns="44428" rIns="88853" bIns="44428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The three measures, in general, return good results but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b="1" dirty="0"/>
              <a:t>Information gain</a:t>
            </a:r>
            <a:r>
              <a:rPr lang="en-US" altLang="id-ID" sz="2300" dirty="0"/>
              <a:t>: </a:t>
            </a:r>
          </a:p>
          <a:p>
            <a:pPr lvl="2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biased towards multivalued attributes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b="1" dirty="0"/>
              <a:t>Gain ratio</a:t>
            </a:r>
            <a:r>
              <a:rPr lang="en-US" altLang="id-ID" sz="2300" dirty="0"/>
              <a:t>: </a:t>
            </a:r>
          </a:p>
          <a:p>
            <a:pPr lvl="2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tends to prefer unbalanced splits in which one partition is much smaller than the others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b="1" dirty="0" err="1"/>
              <a:t>Gini</a:t>
            </a:r>
            <a:r>
              <a:rPr lang="en-US" altLang="id-ID" sz="2300" b="1" dirty="0"/>
              <a:t> index</a:t>
            </a:r>
            <a:r>
              <a:rPr lang="en-US" altLang="id-ID" sz="2300" dirty="0"/>
              <a:t>: </a:t>
            </a:r>
          </a:p>
          <a:p>
            <a:pPr lvl="2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biased to multivalued attributes</a:t>
            </a:r>
          </a:p>
          <a:p>
            <a:pPr lvl="2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has difficulty when # of classes is large</a:t>
            </a:r>
          </a:p>
          <a:p>
            <a:pPr lvl="2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tends to favor tests that result in equal-sized partitions and purity in both partitions</a:t>
            </a:r>
          </a:p>
        </p:txBody>
      </p:sp>
    </p:spTree>
    <p:extLst>
      <p:ext uri="{BB962C8B-B14F-4D97-AF65-F5344CB8AC3E}">
        <p14:creationId xmlns:p14="http://schemas.microsoft.com/office/powerpoint/2010/main" val="334332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7DA0FF-4719-49D7-ABC5-A5FD7E418573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31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109292" y="305184"/>
            <a:ext cx="4776670" cy="685224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id-ID" dirty="0" smtClean="0"/>
              <a:t>Other Attribute Selection Measures</a:t>
            </a:r>
            <a:endParaRPr lang="en-US" altLang="id-ID" sz="31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906" y="1964333"/>
            <a:ext cx="7996790" cy="4458501"/>
          </a:xfrm>
        </p:spPr>
        <p:txBody>
          <a:bodyPr lIns="88853" tIns="44428" rIns="88853" bIns="44428"/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1800" u="sng" dirty="0"/>
              <a:t>CHAID</a:t>
            </a:r>
            <a:r>
              <a:rPr lang="en-US" altLang="id-ID" sz="1800" dirty="0"/>
              <a:t>: a popular decision tree algorithm, measure based on </a:t>
            </a:r>
            <a:r>
              <a:rPr lang="el-GR" altLang="id-ID" sz="1800" dirty="0"/>
              <a:t>χ</a:t>
            </a:r>
            <a:r>
              <a:rPr lang="en-US" altLang="id-ID" sz="1800" baseline="30000" dirty="0"/>
              <a:t>2</a:t>
            </a:r>
            <a:r>
              <a:rPr lang="en-US" altLang="id-ID" sz="1800" dirty="0"/>
              <a:t> test for independence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1800" u="sng" dirty="0"/>
              <a:t>C-SEP</a:t>
            </a:r>
            <a:r>
              <a:rPr lang="en-US" altLang="id-ID" sz="1800" dirty="0"/>
              <a:t>: performs better than info. gain and </a:t>
            </a:r>
            <a:r>
              <a:rPr lang="en-US" altLang="id-ID" sz="1800" dirty="0" err="1"/>
              <a:t>gini</a:t>
            </a:r>
            <a:r>
              <a:rPr lang="en-US" altLang="id-ID" sz="1800" dirty="0"/>
              <a:t> index in certain cases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1800" u="sng" dirty="0"/>
              <a:t>G-statistic</a:t>
            </a:r>
            <a:r>
              <a:rPr lang="en-US" altLang="id-ID" sz="1800" dirty="0"/>
              <a:t>: has a close approximation to </a:t>
            </a:r>
            <a:r>
              <a:rPr lang="el-GR" altLang="id-ID" sz="1800" dirty="0"/>
              <a:t>χ</a:t>
            </a:r>
            <a:r>
              <a:rPr lang="en-US" altLang="id-ID" sz="1800" baseline="30000" dirty="0"/>
              <a:t>2</a:t>
            </a:r>
            <a:r>
              <a:rPr lang="en-US" altLang="id-ID" sz="1800" dirty="0"/>
              <a:t> distribution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1800" u="sng" dirty="0"/>
              <a:t>MDL (Minimal Description Length) principle</a:t>
            </a:r>
            <a:r>
              <a:rPr lang="en-US" altLang="id-ID" sz="1800" dirty="0"/>
              <a:t> (i.e., the simplest solution is preferred): 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The best tree as the one that requires the fewest # of bits to both (1) encode the tree, and (2) encode the exceptions to the tree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1800" dirty="0"/>
              <a:t>Multivariate splits (partition based on multiple variable combinations)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1800" u="sng" dirty="0"/>
              <a:t>CART</a:t>
            </a:r>
            <a:r>
              <a:rPr lang="en-US" altLang="id-ID" sz="1800" dirty="0"/>
              <a:t>: finds multivariate splits based on a linear comb. of </a:t>
            </a:r>
            <a:r>
              <a:rPr lang="en-US" altLang="id-ID" sz="1800" dirty="0" err="1"/>
              <a:t>attrs</a:t>
            </a:r>
            <a:r>
              <a:rPr lang="en-US" altLang="id-ID" sz="1800" dirty="0"/>
              <a:t>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1800" dirty="0"/>
              <a:t>Which attribute selection measure is the best?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 Most give good results, none is significantly superior than others</a:t>
            </a:r>
          </a:p>
        </p:txBody>
      </p:sp>
    </p:spTree>
    <p:extLst>
      <p:ext uri="{BB962C8B-B14F-4D97-AF65-F5344CB8AC3E}">
        <p14:creationId xmlns:p14="http://schemas.microsoft.com/office/powerpoint/2010/main" val="3699394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5682568-89CA-4673-BE1C-77A1D2321266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32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086" y="305184"/>
            <a:ext cx="5319006" cy="685224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id-ID" dirty="0" err="1" smtClean="0"/>
              <a:t>Overfitting</a:t>
            </a:r>
            <a:r>
              <a:rPr lang="en-US" altLang="id-ID" dirty="0" smtClean="0"/>
              <a:t> and Tree Pruning</a:t>
            </a:r>
            <a:endParaRPr lang="en-US" altLang="id-ID" sz="3100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393" y="1944766"/>
            <a:ext cx="7980119" cy="4742473"/>
          </a:xfrm>
        </p:spPr>
        <p:txBody>
          <a:bodyPr lIns="88853" tIns="44428" rIns="88853" bIns="44428"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300" u="sng" dirty="0" err="1"/>
              <a:t>Overfitting</a:t>
            </a:r>
            <a:r>
              <a:rPr lang="en-US" altLang="id-ID" sz="2300" dirty="0"/>
              <a:t>:  An induced tree may </a:t>
            </a:r>
            <a:r>
              <a:rPr lang="en-US" altLang="id-ID" sz="2300" dirty="0" err="1"/>
              <a:t>overfit</a:t>
            </a:r>
            <a:r>
              <a:rPr lang="en-US" altLang="id-ID" sz="2300" dirty="0"/>
              <a:t> the training data 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Too many branches, some may reflect anomalies due to noise or outliers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Poor accuracy for unseen samples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Two approaches to avoid </a:t>
            </a:r>
            <a:r>
              <a:rPr lang="en-US" altLang="id-ID" sz="2300" dirty="0" err="1"/>
              <a:t>overfitting</a:t>
            </a:r>
            <a:r>
              <a:rPr lang="en-US" altLang="id-ID" sz="2300" dirty="0"/>
              <a:t> 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u="sng" dirty="0" err="1"/>
              <a:t>Prepruning</a:t>
            </a:r>
            <a:r>
              <a:rPr lang="en-US" altLang="id-ID" sz="2000" dirty="0"/>
              <a:t>: </a:t>
            </a:r>
            <a:r>
              <a:rPr lang="en-US" altLang="id-ID" sz="2000" i="1" dirty="0"/>
              <a:t>Halt tree construction early</a:t>
            </a:r>
            <a:r>
              <a:rPr lang="en-US" altLang="id-ID" sz="2000" dirty="0"/>
              <a:t> </a:t>
            </a:r>
            <a:r>
              <a:rPr lang="en-US" altLang="id-ID" sz="2000" dirty="0">
                <a:cs typeface="Tahoma" panose="020B0604030504040204" pitchFamily="34" charset="0"/>
              </a:rPr>
              <a:t>̵</a:t>
            </a:r>
            <a:r>
              <a:rPr lang="en-US" altLang="id-ID" sz="2000" dirty="0"/>
              <a:t> do not split a node if this would result in the goodness measure falling below a threshold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dirty="0" smtClean="0"/>
              <a:t>Difficult to choose an appropriate threshold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u="sng" dirty="0" err="1"/>
              <a:t>Postpruning</a:t>
            </a:r>
            <a:r>
              <a:rPr lang="en-US" altLang="id-ID" sz="2000" dirty="0"/>
              <a:t>: </a:t>
            </a:r>
            <a:r>
              <a:rPr lang="en-US" altLang="id-ID" sz="2000" i="1" dirty="0"/>
              <a:t>Remove branches</a:t>
            </a:r>
            <a:r>
              <a:rPr lang="en-US" altLang="id-ID" sz="2000" dirty="0"/>
              <a:t> from a “fully grown” tree—get a sequence of progressively pruned trees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Use a set of data different from the training data to decide which is the “best pruned tree”</a:t>
            </a:r>
          </a:p>
        </p:txBody>
      </p:sp>
    </p:spTree>
    <p:extLst>
      <p:ext uri="{BB962C8B-B14F-4D97-AF65-F5344CB8AC3E}">
        <p14:creationId xmlns:p14="http://schemas.microsoft.com/office/powerpoint/2010/main" val="3128849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E553771-B5C6-4E8C-803E-AE2BA43A0BCF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33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490" y="152608"/>
            <a:ext cx="5955476" cy="1062385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id-ID" dirty="0"/>
              <a:t>Enhancements to Basic Decision Tree Induction</a:t>
            </a:r>
          </a:p>
        </p:txBody>
      </p:sp>
      <p:sp>
        <p:nvSpPr>
          <p:cNvPr id="4710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940526" y="1841510"/>
            <a:ext cx="7827930" cy="4911837"/>
          </a:xfrm>
          <a:prstGeom prst="flowChartProcess">
            <a:avLst/>
          </a:prstGeom>
        </p:spPr>
        <p:txBody>
          <a:bodyPr lIns="88853" tIns="44428" rIns="88853" bIns="44428"/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Allow for </a:t>
            </a:r>
            <a:r>
              <a:rPr lang="en-US" altLang="id-ID" sz="2300" b="1" dirty="0"/>
              <a:t>continuous-valued attributes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Dynamically define new discrete-valued attributes that partition the continuous attribute value into a discrete set of intervals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Handle </a:t>
            </a:r>
            <a:r>
              <a:rPr lang="en-US" altLang="id-ID" sz="2300" b="1" dirty="0"/>
              <a:t>missing attribute values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Assign the most common value of the attribute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Assign probability to each of the possible values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2300" b="1" dirty="0"/>
              <a:t>Attribute construction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Create new attributes based on existing ones that are sparsely represented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This reduces fragmentation, repetition, and replication</a:t>
            </a: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2056145" y="3352705"/>
            <a:ext cx="71979" cy="76296"/>
          </a:xfrm>
          <a:prstGeom prst="flowChartInternal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53" tIns="44428" rIns="88853" bIns="4442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d-ID" altLang="id-ID" sz="1700">
              <a:latin typeface="Tahoma" panose="020B0604030504040204" pitchFamily="34" charset="0"/>
            </a:endParaRP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1193759" y="3581592"/>
            <a:ext cx="6684504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853" tIns="44428" rIns="88853" bIns="44428" anchor="ctr"/>
          <a:lstStyle/>
          <a:p>
            <a:pPr>
              <a:defRPr/>
            </a:pPr>
            <a:endParaRPr lang="id-ID" sz="2000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193759" y="3505296"/>
            <a:ext cx="675648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853" tIns="44428" rIns="88853" bIns="44428" anchor="ctr"/>
          <a:lstStyle/>
          <a:p>
            <a:pPr>
              <a:defRPr/>
            </a:pPr>
            <a:endParaRPr lang="id-ID" sz="2000"/>
          </a:p>
        </p:txBody>
      </p:sp>
    </p:spTree>
    <p:extLst>
      <p:ext uri="{BB962C8B-B14F-4D97-AF65-F5344CB8AC3E}">
        <p14:creationId xmlns:p14="http://schemas.microsoft.com/office/powerpoint/2010/main" val="3763270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676" y="6357038"/>
            <a:ext cx="2133554" cy="364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FE4FD07-8056-419A-B467-338164D7FD73}" type="slidenum">
              <a:rPr lang="en-US" altLang="id-ID" sz="1100">
                <a:latin typeface="Tahoma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34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94036" y="381480"/>
            <a:ext cx="4095005" cy="608928"/>
          </a:xfrm>
          <a:noFill/>
        </p:spPr>
        <p:txBody>
          <a:bodyPr lIns="88853" tIns="44428" rIns="88853" bIns="44428"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Classification in Large Databases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6" y="1861538"/>
            <a:ext cx="7759980" cy="4902819"/>
          </a:xfrm>
        </p:spPr>
        <p:txBody>
          <a:bodyPr lIns="88853" tIns="44428" rIns="88853" bIns="44428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Classification—a classical problem extensively studied by statisticians and machine learning researchers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Scalability: Classifying data sets with millions of examples and hundreds of attributes with reasonable speed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Why is decision tree induction popular?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relatively faster learning speed (than other classification methods)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convertible to simple and easy to understand classification rules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can use SQL queries for accessing databases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comparable classification accuracy with other methods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 err="1">
                <a:solidFill>
                  <a:srgbClr val="FF3300"/>
                </a:solidFill>
              </a:rPr>
              <a:t>RainForest</a:t>
            </a:r>
            <a:r>
              <a:rPr lang="en-US" altLang="id-ID" sz="2300" dirty="0">
                <a:solidFill>
                  <a:srgbClr val="FF3300"/>
                </a:solidFill>
              </a:rPr>
              <a:t> </a:t>
            </a:r>
            <a:r>
              <a:rPr lang="en-US" altLang="id-ID" sz="2300" dirty="0"/>
              <a:t>(VLDB’98 — </a:t>
            </a:r>
            <a:r>
              <a:rPr lang="en-US" altLang="id-ID" sz="2300" dirty="0" err="1"/>
              <a:t>Gehrke</a:t>
            </a:r>
            <a:r>
              <a:rPr lang="en-US" altLang="id-ID" sz="2300" dirty="0"/>
              <a:t>, </a:t>
            </a:r>
            <a:r>
              <a:rPr lang="en-US" altLang="id-ID" sz="2300" dirty="0" err="1"/>
              <a:t>Ramakrishnan</a:t>
            </a:r>
            <a:r>
              <a:rPr lang="en-US" altLang="id-ID" sz="2300" dirty="0"/>
              <a:t> &amp; </a:t>
            </a:r>
            <a:r>
              <a:rPr lang="en-US" altLang="id-ID" sz="2300" dirty="0" err="1"/>
              <a:t>Ganti</a:t>
            </a:r>
            <a:r>
              <a:rPr lang="en-US" altLang="id-ID" sz="2300" dirty="0"/>
              <a:t>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300" dirty="0"/>
              <a:t>Builds an AVC-list (attribute, value, class label)</a:t>
            </a:r>
          </a:p>
        </p:txBody>
      </p:sp>
    </p:spTree>
    <p:extLst>
      <p:ext uri="{BB962C8B-B14F-4D97-AF65-F5344CB8AC3E}">
        <p14:creationId xmlns:p14="http://schemas.microsoft.com/office/powerpoint/2010/main" val="877879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756752" y="200098"/>
            <a:ext cx="4929580" cy="78023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d-ID" dirty="0" smtClean="0"/>
              <a:t>Scalability Framework for </a:t>
            </a:r>
            <a:r>
              <a:rPr lang="en-US" altLang="id-ID" dirty="0" err="1" smtClean="0"/>
              <a:t>RainForest</a:t>
            </a:r>
            <a:endParaRPr lang="en-US" altLang="ko-KR" sz="2700" b="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51204" name="Rectangle 3075"/>
          <p:cNvSpPr>
            <a:spLocks noGrp="1" noChangeArrowheads="1"/>
          </p:cNvSpPr>
          <p:nvPr>
            <p:ph idx="1"/>
          </p:nvPr>
        </p:nvSpPr>
        <p:spPr>
          <a:xfrm>
            <a:off x="804231" y="1772960"/>
            <a:ext cx="8130449" cy="4771059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>
                <a:latin typeface="Arial" panose="020B0604020202020204" pitchFamily="34" charset="0"/>
              </a:rPr>
              <a:t>Separates the scalability aspects from the criteria that determine the quality of the tree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>
                <a:latin typeface="Arial" panose="020B0604020202020204" pitchFamily="34" charset="0"/>
              </a:rPr>
              <a:t>Builds an AVC-list</a:t>
            </a:r>
            <a:r>
              <a:rPr lang="en-US" altLang="ko-KR" sz="2300" b="1" dirty="0">
                <a:latin typeface="Arial" panose="020B0604020202020204" pitchFamily="34" charset="0"/>
                <a:ea typeface="Gulim" panose="020B0600000101010101" pitchFamily="34" charset="-127"/>
              </a:rPr>
              <a:t>: AVC (Attribute, Value, </a:t>
            </a:r>
            <a:r>
              <a:rPr lang="en-US" altLang="ko-KR" sz="2300" b="1" dirty="0" err="1">
                <a:latin typeface="Arial" panose="020B0604020202020204" pitchFamily="34" charset="0"/>
                <a:ea typeface="Gulim" panose="020B0600000101010101" pitchFamily="34" charset="-127"/>
              </a:rPr>
              <a:t>Class_label</a:t>
            </a:r>
            <a:r>
              <a:rPr lang="en-US" altLang="ko-KR" sz="2300" b="1" dirty="0">
                <a:latin typeface="Arial" panose="020B0604020202020204" pitchFamily="34" charset="0"/>
                <a:ea typeface="Gulim" panose="020B0600000101010101" pitchFamily="34" charset="-127"/>
              </a:rPr>
              <a:t>)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300" b="1" dirty="0">
                <a:latin typeface="Arial" panose="020B0604020202020204" pitchFamily="34" charset="0"/>
                <a:ea typeface="Gulim" panose="020B0600000101010101" pitchFamily="34" charset="-127"/>
              </a:rPr>
              <a:t>AVC-set  </a:t>
            </a: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(of an attribute </a:t>
            </a:r>
            <a:r>
              <a:rPr lang="en-US" altLang="ko-KR" sz="2300" i="1" dirty="0">
                <a:latin typeface="Arial" panose="020B0604020202020204" pitchFamily="34" charset="0"/>
                <a:ea typeface="Gulim" panose="020B0600000101010101" pitchFamily="34" charset="-127"/>
              </a:rPr>
              <a:t>X</a:t>
            </a: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 )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Projection of training dataset onto the attribute </a:t>
            </a:r>
            <a:r>
              <a:rPr lang="en-US" altLang="ko-KR" sz="2300" i="1" dirty="0">
                <a:latin typeface="Arial" panose="020B0604020202020204" pitchFamily="34" charset="0"/>
                <a:ea typeface="Gulim" panose="020B0600000101010101" pitchFamily="34" charset="-127"/>
              </a:rPr>
              <a:t>X</a:t>
            </a: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 and class label where counts of individual class label are aggregated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300" b="1" dirty="0">
                <a:latin typeface="Arial" panose="020B0604020202020204" pitchFamily="34" charset="0"/>
                <a:ea typeface="Gulim" panose="020B0600000101010101" pitchFamily="34" charset="-127"/>
              </a:rPr>
              <a:t>AVC-group  </a:t>
            </a: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(of a node </a:t>
            </a:r>
            <a:r>
              <a:rPr lang="en-US" altLang="ko-KR" sz="2300" i="1" dirty="0">
                <a:latin typeface="Arial" panose="020B0604020202020204" pitchFamily="34" charset="0"/>
                <a:ea typeface="Gulim" panose="020B0600000101010101" pitchFamily="34" charset="-127"/>
              </a:rPr>
              <a:t>n</a:t>
            </a: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 )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Set of AVC-sets of all predictor attributes at the node </a:t>
            </a:r>
            <a:r>
              <a:rPr lang="en-US" altLang="ko-KR" sz="2300" i="1" dirty="0">
                <a:latin typeface="Arial" panose="020B0604020202020204" pitchFamily="34" charset="0"/>
                <a:ea typeface="Gulim" panose="020B0600000101010101" pitchFamily="34" charset="-127"/>
              </a:rPr>
              <a:t>n</a:t>
            </a:r>
            <a:r>
              <a:rPr lang="en-US" altLang="ko-KR" sz="23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B42DF-8984-4840-9B96-03081B6FCBC1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id-ID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18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171" y="265614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id-ID" sz="4000" dirty="0">
                <a:ea typeface="ＭＳ Ｐゴシック" pitchFamily="34" charset="-128"/>
              </a:rPr>
              <a:t>Rainforest:  Training Set and Its AVC Sets </a:t>
            </a:r>
          </a:p>
        </p:txBody>
      </p:sp>
      <p:graphicFrame>
        <p:nvGraphicFramePr>
          <p:cNvPr id="73731" name="Object 3"/>
          <p:cNvGraphicFramePr>
            <a:graphicFrameLocks noGrp="1"/>
          </p:cNvGraphicFramePr>
          <p:nvPr>
            <p:ph idx="1"/>
          </p:nvPr>
        </p:nvGraphicFramePr>
        <p:xfrm>
          <a:off x="845820" y="2590800"/>
          <a:ext cx="364780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Worksheet" r:id="rId4" imgW="4457832" imgH="4457747" progId="Excel.Sheet.8">
                  <p:embed/>
                </p:oleObj>
              </mc:Choice>
              <mc:Fallback>
                <p:oleObj name="Worksheet" r:id="rId4" imgW="4457832" imgH="4457747" progId="Excel.Sheet.8">
                  <p:embed/>
                  <p:pic>
                    <p:nvPicPr>
                      <p:cNvPr id="0" name="Picture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" y="2590800"/>
                        <a:ext cx="364780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0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7704" indent="-27539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4375" indent="-219762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5292" indent="-219762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7598" indent="-219762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8177" indent="-219762" defTabSz="45621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8757" indent="-219762" defTabSz="45621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9336" indent="-219762" defTabSz="45621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9916" indent="-219762" defTabSz="45621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F4EAA-BAC7-435F-A4C4-8CFCEE531382}" type="slidenum">
              <a:rPr lang="en-US" altLang="id-ID" sz="1100">
                <a:solidFill>
                  <a:prstClr val="black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id-ID" sz="11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3733" name="Rectangle 128"/>
          <p:cNvSpPr>
            <a:spLocks noChangeArrowheads="1"/>
          </p:cNvSpPr>
          <p:nvPr/>
        </p:nvSpPr>
        <p:spPr bwMode="auto">
          <a:xfrm>
            <a:off x="6585365" y="1524482"/>
            <a:ext cx="1865210" cy="3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5" tIns="40058" rIns="80115" bIns="400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6215" eaLnBrk="1" hangingPunct="1">
              <a:spcBef>
                <a:spcPct val="0"/>
              </a:spcBef>
              <a:buNone/>
            </a:pPr>
            <a:r>
              <a:rPr lang="en-US" altLang="id-ID" sz="1600">
                <a:solidFill>
                  <a:prstClr val="black"/>
                </a:solidFill>
                <a:latin typeface="Tahoma" pitchFamily="34" charset="0"/>
              </a:rPr>
              <a:t>AVC-set on </a:t>
            </a:r>
            <a:r>
              <a:rPr lang="en-US" altLang="ko-KR" sz="1600" i="1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income</a:t>
            </a:r>
            <a:endParaRPr lang="en-US" altLang="id-ID" sz="1600" i="1">
              <a:solidFill>
                <a:prstClr val="black"/>
              </a:solidFill>
              <a:latin typeface="Tahoma" pitchFamily="34" charset="0"/>
              <a:ea typeface="Gulim" pitchFamily="34" charset="-127"/>
            </a:endParaRPr>
          </a:p>
        </p:txBody>
      </p:sp>
      <p:sp>
        <p:nvSpPr>
          <p:cNvPr id="73734" name="Rectangle 129"/>
          <p:cNvSpPr>
            <a:spLocks noChangeArrowheads="1"/>
          </p:cNvSpPr>
          <p:nvPr/>
        </p:nvSpPr>
        <p:spPr bwMode="auto">
          <a:xfrm>
            <a:off x="4428726" y="1524482"/>
            <a:ext cx="1562243" cy="3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5" tIns="40058" rIns="80115" bIns="400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6215" eaLnBrk="1" hangingPunct="1">
              <a:spcBef>
                <a:spcPct val="0"/>
              </a:spcBef>
              <a:buNone/>
            </a:pPr>
            <a:r>
              <a:rPr lang="en-US" altLang="id-ID" sz="1600">
                <a:solidFill>
                  <a:prstClr val="black"/>
                </a:solidFill>
                <a:latin typeface="Tahoma" pitchFamily="34" charset="0"/>
              </a:rPr>
              <a:t>AVC-set on </a:t>
            </a:r>
            <a:r>
              <a:rPr lang="en-US" altLang="ko-KR" sz="1600" i="1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Age</a:t>
            </a:r>
            <a:endParaRPr lang="en-US" altLang="id-ID" sz="1600" i="1">
              <a:solidFill>
                <a:prstClr val="black"/>
              </a:solidFill>
              <a:latin typeface="Tahoma" pitchFamily="34" charset="0"/>
              <a:ea typeface="Gulim" pitchFamily="34" charset="-127"/>
            </a:endParaRPr>
          </a:p>
        </p:txBody>
      </p:sp>
      <p:sp>
        <p:nvSpPr>
          <p:cNvPr id="73735" name="Rectangle 130"/>
          <p:cNvSpPr>
            <a:spLocks noChangeArrowheads="1"/>
          </p:cNvSpPr>
          <p:nvPr/>
        </p:nvSpPr>
        <p:spPr bwMode="auto">
          <a:xfrm>
            <a:off x="4428723" y="3918446"/>
            <a:ext cx="1918109" cy="3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5" tIns="40058" rIns="80115" bIns="400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6215" eaLnBrk="1" hangingPunct="1">
              <a:spcBef>
                <a:spcPct val="0"/>
              </a:spcBef>
              <a:buNone/>
            </a:pPr>
            <a:r>
              <a:rPr lang="en-US" altLang="id-ID" sz="1600">
                <a:solidFill>
                  <a:prstClr val="black"/>
                </a:solidFill>
                <a:latin typeface="Tahoma" pitchFamily="34" charset="0"/>
              </a:rPr>
              <a:t>AVC-set on </a:t>
            </a:r>
            <a:r>
              <a:rPr lang="en-US" altLang="ko-KR" sz="1600" i="1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Student</a:t>
            </a:r>
            <a:endParaRPr lang="en-US" altLang="id-ID" sz="1600" i="1">
              <a:solidFill>
                <a:prstClr val="black"/>
              </a:solidFill>
              <a:latin typeface="Tahoma" pitchFamily="34" charset="0"/>
              <a:ea typeface="Gulim" pitchFamily="34" charset="-127"/>
            </a:endParaRPr>
          </a:p>
        </p:txBody>
      </p:sp>
      <p:sp>
        <p:nvSpPr>
          <p:cNvPr id="53322" name="Rectangle 132"/>
          <p:cNvSpPr>
            <a:spLocks noChangeArrowheads="1"/>
          </p:cNvSpPr>
          <p:nvPr/>
        </p:nvSpPr>
        <p:spPr bwMode="auto">
          <a:xfrm>
            <a:off x="863564" y="2073235"/>
            <a:ext cx="3450899" cy="4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6215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US" altLang="id-ID" sz="23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itchFamily="34" charset="-128"/>
              </a:rPr>
              <a:t>Training Examples</a:t>
            </a:r>
            <a:endParaRPr lang="en-US" altLang="id-ID" sz="2300" i="1" dirty="0">
              <a:solidFill>
                <a:prstClr val="black"/>
              </a:solidFill>
              <a:latin typeface="Tahoma" panose="020B0604030504040204" pitchFamily="34" charset="0"/>
              <a:ea typeface="ＭＳ Ｐゴシック" pitchFamily="34" charset="-128"/>
            </a:endParaRPr>
          </a:p>
        </p:txBody>
      </p:sp>
      <p:sp>
        <p:nvSpPr>
          <p:cNvPr id="73737" name="Rectangle 167"/>
          <p:cNvSpPr>
            <a:spLocks noChangeArrowheads="1"/>
          </p:cNvSpPr>
          <p:nvPr/>
        </p:nvSpPr>
        <p:spPr bwMode="auto">
          <a:xfrm>
            <a:off x="6389800" y="3918448"/>
            <a:ext cx="2752842" cy="3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6215" eaLnBrk="1" hangingPunct="1">
              <a:spcBef>
                <a:spcPct val="0"/>
              </a:spcBef>
              <a:buNone/>
            </a:pPr>
            <a:r>
              <a:rPr lang="en-US" altLang="id-ID" sz="1600">
                <a:solidFill>
                  <a:prstClr val="black"/>
                </a:solidFill>
                <a:latin typeface="Tahoma" pitchFamily="34" charset="0"/>
              </a:rPr>
              <a:t>AVC-set on</a:t>
            </a:r>
            <a:r>
              <a:rPr lang="id-ID" altLang="id-ID" sz="160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altLang="ko-KR" sz="1600" i="1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credit_rating</a:t>
            </a:r>
            <a:endParaRPr lang="en-US" altLang="id-ID" sz="1600" i="1">
              <a:solidFill>
                <a:prstClr val="black"/>
              </a:solidFill>
              <a:latin typeface="Tahoma" pitchFamily="34" charset="0"/>
              <a:ea typeface="Gulim" pitchFamily="34" charset="-127"/>
            </a:endParaRPr>
          </a:p>
        </p:txBody>
      </p:sp>
      <p:graphicFrame>
        <p:nvGraphicFramePr>
          <p:cNvPr id="14" name="Group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062060"/>
              </p:ext>
            </p:extLst>
          </p:nvPr>
        </p:nvGraphicFramePr>
        <p:xfrm>
          <a:off x="4531937" y="4563384"/>
          <a:ext cx="2053428" cy="1347417"/>
        </p:xfrm>
        <a:graphic>
          <a:graphicData uri="http://schemas.openxmlformats.org/drawingml/2006/table">
            <a:tbl>
              <a:tblPr/>
              <a:tblGrid>
                <a:gridCol w="809420"/>
                <a:gridCol w="421007"/>
                <a:gridCol w="823001"/>
              </a:tblGrid>
              <a:tr h="3368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student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4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2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8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135"/>
          <p:cNvGraphicFramePr>
            <a:graphicFrameLocks/>
          </p:cNvGraphicFramePr>
          <p:nvPr/>
        </p:nvGraphicFramePr>
        <p:xfrm>
          <a:off x="4559100" y="2024008"/>
          <a:ext cx="1694892" cy="1890643"/>
        </p:xfrm>
        <a:graphic>
          <a:graphicData uri="http://schemas.openxmlformats.org/drawingml/2006/table">
            <a:tbl>
              <a:tblPr/>
              <a:tblGrid>
                <a:gridCol w="562248"/>
                <a:gridCol w="532370"/>
                <a:gridCol w="600274"/>
              </a:tblGrid>
              <a:tr h="4486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Age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2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&lt;=30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31..40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7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&gt;40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175"/>
          <p:cNvGraphicFramePr>
            <a:graphicFrameLocks/>
          </p:cNvGraphicFramePr>
          <p:nvPr/>
        </p:nvGraphicFramePr>
        <p:xfrm>
          <a:off x="6738833" y="4561927"/>
          <a:ext cx="2053427" cy="1271117"/>
        </p:xfrm>
        <a:graphic>
          <a:graphicData uri="http://schemas.openxmlformats.org/drawingml/2006/table">
            <a:tbl>
              <a:tblPr/>
              <a:tblGrid>
                <a:gridCol w="851521"/>
                <a:gridCol w="502492"/>
                <a:gridCol w="699414"/>
              </a:tblGrid>
              <a:tr h="318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Credit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rating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fair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excellent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Group 168"/>
          <p:cNvGraphicFramePr>
            <a:graphicFrameLocks/>
          </p:cNvGraphicFramePr>
          <p:nvPr/>
        </p:nvGraphicFramePr>
        <p:xfrm>
          <a:off x="6514745" y="1954908"/>
          <a:ext cx="1890457" cy="1658357"/>
        </p:xfrm>
        <a:graphic>
          <a:graphicData uri="http://schemas.openxmlformats.org/drawingml/2006/table">
            <a:tbl>
              <a:tblPr/>
              <a:tblGrid>
                <a:gridCol w="708921"/>
                <a:gridCol w="494344"/>
                <a:gridCol w="687192"/>
              </a:tblGrid>
              <a:tr h="2763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income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4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9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high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9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medium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9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low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78226" marR="78226" marT="41459" marB="414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79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 txBox="1">
            <a:spLocks noGrp="1"/>
          </p:cNvSpPr>
          <p:nvPr/>
        </p:nvSpPr>
        <p:spPr bwMode="auto">
          <a:xfrm>
            <a:off x="7087856" y="6476526"/>
            <a:ext cx="1798107" cy="38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 anchor="b"/>
          <a:lstStyle>
            <a:lvl1pPr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6215" eaLnBrk="1" hangingPunct="1">
              <a:spcBef>
                <a:spcPct val="0"/>
              </a:spcBef>
              <a:buNone/>
            </a:pPr>
            <a:fld id="{8083285C-6305-4EDD-A8C1-30D77AE4D27D}" type="slidenum">
              <a:rPr lang="en-US" altLang="id-ID" sz="1100">
                <a:solidFill>
                  <a:prstClr val="black"/>
                </a:solidFill>
                <a:latin typeface="Tahoma" pitchFamily="34" charset="0"/>
              </a:rPr>
              <a:pPr algn="r" defTabSz="456215" eaLnBrk="1" hangingPunct="1">
                <a:spcBef>
                  <a:spcPct val="0"/>
                </a:spcBef>
                <a:buNone/>
              </a:pPr>
              <a:t>37</a:t>
            </a:fld>
            <a:endParaRPr lang="en-US" altLang="id-ID" sz="11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4423" y="409306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id-ID" sz="4000" dirty="0">
                <a:ea typeface="ＭＳ Ｐゴシック" pitchFamily="34" charset="-128"/>
              </a:rPr>
              <a:t>BOAT (Bootstrapped Optimistic Algorithm for Tree Construction</a:t>
            </a:r>
            <a:r>
              <a:rPr lang="en-US" altLang="id-ID" sz="2500" dirty="0">
                <a:ea typeface="ＭＳ Ｐゴシック" pitchFamily="34" charset="-128"/>
              </a:rPr>
              <a:t>)</a:t>
            </a:r>
            <a:endParaRPr lang="en-US" altLang="ko-KR" sz="2500" b="0" dirty="0">
              <a:latin typeface="Arial" charset="0"/>
              <a:ea typeface="Gulim" pitchFamily="34" charset="-127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>
                <a:latin typeface="Arial" panose="020B0604020202020204" pitchFamily="34" charset="0"/>
              </a:rPr>
              <a:t>Use a statistical technique called </a:t>
            </a:r>
            <a:r>
              <a:rPr lang="en-US" altLang="id-ID" sz="2300" i="1" dirty="0">
                <a:latin typeface="Arial" panose="020B0604020202020204" pitchFamily="34" charset="0"/>
              </a:rPr>
              <a:t>bootstrapping</a:t>
            </a:r>
            <a:r>
              <a:rPr lang="en-US" altLang="id-ID" sz="2300" dirty="0">
                <a:latin typeface="Arial" panose="020B0604020202020204" pitchFamily="34" charset="0"/>
              </a:rPr>
              <a:t> to create several smaller samples (subsets), each fits in memory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Each subset is used to create a tree, resulting in several trees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These trees are examined and used to construct a new tree </a:t>
            </a:r>
            <a:r>
              <a:rPr lang="en-US" altLang="ko-KR" sz="2300" i="1" dirty="0">
                <a:latin typeface="Arial" panose="020B0604020202020204" pitchFamily="34" charset="0"/>
                <a:ea typeface="Gulim" panose="020B0600000101010101" pitchFamily="34" charset="-127"/>
              </a:rPr>
              <a:t>T’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It turns out that</a:t>
            </a:r>
            <a:r>
              <a:rPr lang="en-US" altLang="ko-KR" sz="2300" i="1" dirty="0">
                <a:latin typeface="Arial" panose="020B0604020202020204" pitchFamily="34" charset="0"/>
                <a:ea typeface="Gulim" panose="020B0600000101010101" pitchFamily="34" charset="-127"/>
              </a:rPr>
              <a:t> T’</a:t>
            </a: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 is very close to the tree that would be generated using the whole data set together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300" dirty="0" err="1">
                <a:latin typeface="Arial" panose="020B0604020202020204" pitchFamily="34" charset="0"/>
                <a:ea typeface="Gulim" panose="020B0600000101010101" pitchFamily="34" charset="-127"/>
              </a:rPr>
              <a:t>Adv</a:t>
            </a:r>
            <a:r>
              <a:rPr lang="en-US" altLang="ko-KR" sz="2300" dirty="0">
                <a:latin typeface="Arial" panose="020B0604020202020204" pitchFamily="34" charset="0"/>
                <a:ea typeface="Gulim" panose="020B0600000101010101" pitchFamily="34" charset="-127"/>
              </a:rPr>
              <a:t>: requires only two scans of DB, an incremental alg.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US" altLang="ko-KR" sz="230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7560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id-ID" sz="4000" dirty="0"/>
              <a:t>Presentation of Classification Results</a:t>
            </a:r>
          </a:p>
        </p:txBody>
      </p:sp>
      <p:sp>
        <p:nvSpPr>
          <p:cNvPr id="57346" name="Date Placeholder 3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967" indent="-27575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036" indent="-220606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242" indent="-220606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461" indent="-220606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673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885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9098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0310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EA8A7DE-1D2E-471B-8E1F-98E9F9721DA5}" type="datetime4">
              <a:rPr lang="en-US" altLang="id-ID" sz="12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September 5, 2017</a:t>
            </a:fld>
            <a:endParaRPr lang="en-US" altLang="id-ID" sz="1200">
              <a:latin typeface="Tahoma" panose="020B0604030504040204" pitchFamily="34" charset="0"/>
            </a:endParaRP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967" indent="-27575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036" indent="-220606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242" indent="-220606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461" indent="-220606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673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885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9098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0310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200">
                <a:latin typeface="Tahoma" panose="020B0604030504040204" pitchFamily="34" charset="0"/>
              </a:rPr>
              <a:t>Data Mining: Concepts and Techniques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0A96E-B726-4F5B-91F2-AE05DFAD3BC5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id-ID" sz="1100">
              <a:latin typeface="Tahoma" pitchFamily="34" charset="0"/>
            </a:endParaRPr>
          </a:p>
        </p:txBody>
      </p:sp>
      <p:pic>
        <p:nvPicPr>
          <p:cNvPr id="77830" name="Picture 3" descr="cla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9" y="1914098"/>
            <a:ext cx="6074314" cy="45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82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209109" y="448494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d-ID" sz="4000" dirty="0"/>
              <a:t>Visualization of a Decision Tree in SGI/</a:t>
            </a:r>
            <a:r>
              <a:rPr lang="en-US" altLang="id-ID" sz="4000" dirty="0" err="1"/>
              <a:t>MineSet</a:t>
            </a:r>
            <a:r>
              <a:rPr lang="en-US" altLang="id-ID" sz="4000" dirty="0"/>
              <a:t> 3.0</a:t>
            </a:r>
          </a:p>
        </p:txBody>
      </p:sp>
      <p:sp>
        <p:nvSpPr>
          <p:cNvPr id="59394" name="Date Placeholder 3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967" indent="-27575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036" indent="-220606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242" indent="-220606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461" indent="-220606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673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885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9098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0310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753133F-89BA-44AF-8233-ED8732714FAB}" type="datetime4">
              <a:rPr lang="en-US" altLang="id-ID" sz="12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September 5, 2017</a:t>
            </a:fld>
            <a:endParaRPr lang="en-US" altLang="id-ID" sz="1200">
              <a:latin typeface="Tahoma" panose="020B0604030504040204" pitchFamily="34" charset="0"/>
            </a:endParaRP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967" indent="-27575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036" indent="-220606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242" indent="-220606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461" indent="-220606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673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885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9098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0310" indent="-22060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200">
                <a:latin typeface="Tahoma" panose="020B0604030504040204" pitchFamily="34" charset="0"/>
              </a:rPr>
              <a:t>Data Mining: Concepts and Techniques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DC4812-5849-40F4-B5F9-823107BAFAD4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id-ID" sz="1100">
              <a:latin typeface="Tahoma" pitchFamily="34" charset="0"/>
            </a:endParaRPr>
          </a:p>
        </p:txBody>
      </p:sp>
      <p:pic>
        <p:nvPicPr>
          <p:cNvPr id="79878" name="Picture 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72" y="2011756"/>
            <a:ext cx="6168891" cy="441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5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What is Classification?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938214"/>
            <a:ext cx="7969153" cy="4407503"/>
          </a:xfrm>
        </p:spPr>
        <p:txBody>
          <a:bodyPr/>
          <a:lstStyle/>
          <a:p>
            <a:r>
              <a:rPr lang="en-US" altLang="id-ID" sz="2400" b="1" dirty="0">
                <a:ea typeface="ＭＳ Ｐゴシック" pitchFamily="34" charset="-128"/>
              </a:rPr>
              <a:t>Classification</a:t>
            </a:r>
            <a:r>
              <a:rPr lang="id-ID" altLang="id-ID" sz="2400" dirty="0">
                <a:ea typeface="ＭＳ Ｐゴシック" pitchFamily="34" charset="-128"/>
              </a:rPr>
              <a:t> is </a:t>
            </a:r>
            <a:r>
              <a:rPr lang="en-US" altLang="id-ID" sz="2400" dirty="0">
                <a:ea typeface="ＭＳ Ｐゴシック" pitchFamily="34" charset="-128"/>
              </a:rPr>
              <a:t>the task of assigning objects to one of several predefined</a:t>
            </a:r>
            <a:r>
              <a:rPr lang="id-ID" altLang="id-ID" sz="2400" dirty="0">
                <a:ea typeface="ＭＳ Ｐゴシック" pitchFamily="34" charset="-128"/>
              </a:rPr>
              <a:t> classes (or </a:t>
            </a:r>
            <a:r>
              <a:rPr lang="en-US" altLang="id-ID" sz="2400" dirty="0">
                <a:ea typeface="ＭＳ Ｐゴシック" pitchFamily="34" charset="-128"/>
              </a:rPr>
              <a:t>categories</a:t>
            </a:r>
            <a:r>
              <a:rPr lang="id-ID" altLang="id-ID" sz="2400" dirty="0">
                <a:ea typeface="ＭＳ Ｐゴシック" pitchFamily="34" charset="-128"/>
              </a:rPr>
              <a:t>) </a:t>
            </a:r>
            <a:r>
              <a:rPr lang="en-US" altLang="id-ID" sz="2400" dirty="0">
                <a:ea typeface="ＭＳ Ｐゴシック" pitchFamily="34" charset="-128"/>
              </a:rPr>
              <a:t>on the basis of a </a:t>
            </a:r>
            <a:r>
              <a:rPr lang="en-US" altLang="id-ID" sz="2400" i="1" dirty="0">
                <a:ea typeface="ＭＳ Ｐゴシック" pitchFamily="34" charset="-128"/>
              </a:rPr>
              <a:t>training </a:t>
            </a:r>
            <a:r>
              <a:rPr lang="id-ID" altLang="id-ID" sz="2400" i="1" dirty="0">
                <a:ea typeface="ＭＳ Ｐゴシック" pitchFamily="34" charset="-128"/>
              </a:rPr>
              <a:t>data </a:t>
            </a:r>
            <a:r>
              <a:rPr lang="en-US" altLang="id-ID" sz="2400" i="1" dirty="0">
                <a:ea typeface="ＭＳ Ｐゴシック" pitchFamily="34" charset="-128"/>
              </a:rPr>
              <a:t>set</a:t>
            </a:r>
            <a:r>
              <a:rPr lang="id-ID" altLang="id-ID" sz="2400" dirty="0">
                <a:ea typeface="ＭＳ Ｐゴシック" pitchFamily="34" charset="-128"/>
              </a:rPr>
              <a:t> </a:t>
            </a:r>
            <a:r>
              <a:rPr lang="en-US" altLang="id-ID" sz="2400" dirty="0">
                <a:ea typeface="ＭＳ Ｐゴシック" pitchFamily="34" charset="-128"/>
              </a:rPr>
              <a:t>containing observations (or instances) whose </a:t>
            </a:r>
            <a:r>
              <a:rPr lang="id-ID" altLang="id-ID" sz="2400" dirty="0">
                <a:ea typeface="ＭＳ Ｐゴシック" pitchFamily="34" charset="-128"/>
              </a:rPr>
              <a:t>class</a:t>
            </a:r>
            <a:r>
              <a:rPr lang="en-US" altLang="id-ID" sz="2400" dirty="0">
                <a:ea typeface="ＭＳ Ｐゴシック" pitchFamily="34" charset="-128"/>
              </a:rPr>
              <a:t> membership is known. </a:t>
            </a:r>
            <a:endParaRPr lang="id-ID" altLang="id-ID" sz="2400" dirty="0">
              <a:ea typeface="ＭＳ Ｐゴシック" pitchFamily="34" charset="-128"/>
            </a:endParaRPr>
          </a:p>
          <a:p>
            <a:r>
              <a:rPr lang="en-US" altLang="id-ID" sz="2400" dirty="0">
                <a:ea typeface="ＭＳ Ｐゴシック" pitchFamily="34" charset="-128"/>
              </a:rPr>
              <a:t>In the terminology of machine learning</a:t>
            </a:r>
            <a:r>
              <a:rPr lang="id-ID" altLang="id-ID" sz="2400" dirty="0">
                <a:ea typeface="ＭＳ Ｐゴシック" pitchFamily="34" charset="-128"/>
              </a:rPr>
              <a:t>,</a:t>
            </a:r>
            <a:r>
              <a:rPr lang="en-US" altLang="id-ID" sz="2400" dirty="0">
                <a:ea typeface="ＭＳ Ｐゴシック" pitchFamily="34" charset="-128"/>
              </a:rPr>
              <a:t> </a:t>
            </a:r>
            <a:r>
              <a:rPr lang="id-ID" altLang="id-ID" sz="2400" dirty="0">
                <a:ea typeface="ＭＳ Ｐゴシック" pitchFamily="34" charset="-128"/>
              </a:rPr>
              <a:t>classification is consider an instance of </a:t>
            </a:r>
            <a:r>
              <a:rPr lang="id-ID" altLang="id-ID" sz="2400" i="1" dirty="0">
                <a:ea typeface="ＭＳ Ｐゴシック" pitchFamily="34" charset="-128"/>
              </a:rPr>
              <a:t>supervised learning </a:t>
            </a:r>
            <a:r>
              <a:rPr lang="id-ID" altLang="id-ID" sz="2400" dirty="0">
                <a:ea typeface="ＭＳ Ｐゴシック" pitchFamily="34" charset="-128"/>
              </a:rPr>
              <a:t>problem</a:t>
            </a:r>
          </a:p>
          <a:p>
            <a:r>
              <a:rPr lang="id-ID" altLang="id-ID" sz="2400" dirty="0">
                <a:ea typeface="ＭＳ Ｐゴシック" pitchFamily="34" charset="-128"/>
              </a:rPr>
              <a:t>The training data set is </a:t>
            </a:r>
            <a:r>
              <a:rPr lang="id-ID" altLang="id-ID" sz="2400" i="1" dirty="0">
                <a:solidFill>
                  <a:srgbClr val="C00000"/>
                </a:solidFill>
                <a:ea typeface="ＭＳ Ｐゴシック" pitchFamily="34" charset="-128"/>
              </a:rPr>
              <a:t>labeled data</a:t>
            </a:r>
            <a:endParaRPr lang="id-ID" altLang="id-ID" sz="2400" dirty="0">
              <a:ea typeface="ＭＳ Ｐゴシック" pitchFamily="34" charset="-128"/>
            </a:endParaRPr>
          </a:p>
          <a:p>
            <a:pPr lvl="1"/>
            <a:r>
              <a:rPr lang="id-ID" altLang="id-ID" sz="2000" dirty="0">
                <a:ea typeface="ＭＳ Ｐゴシック" pitchFamily="34" charset="-128"/>
              </a:rPr>
              <a:t>E</a:t>
            </a:r>
            <a:r>
              <a:rPr lang="en-US" altLang="id-ID" sz="2000" dirty="0">
                <a:ea typeface="ＭＳ Ｐゴシック" pitchFamily="34" charset="-128"/>
              </a:rPr>
              <a:t>ach record</a:t>
            </a:r>
            <a:r>
              <a:rPr lang="id-ID" altLang="id-ID" sz="2000" dirty="0">
                <a:ea typeface="ＭＳ Ｐゴシック" pitchFamily="34" charset="-128"/>
              </a:rPr>
              <a:t> (</a:t>
            </a:r>
            <a:r>
              <a:rPr lang="en-US" altLang="id-ID" sz="2000" dirty="0">
                <a:ea typeface="ＭＳ Ｐゴシック" pitchFamily="34" charset="-128"/>
              </a:rPr>
              <a:t>known as an instance or example</a:t>
            </a:r>
            <a:r>
              <a:rPr lang="id-ID" altLang="id-ID" sz="2000" dirty="0">
                <a:ea typeface="ＭＳ Ｐゴシック" pitchFamily="34" charset="-128"/>
              </a:rPr>
              <a:t>)</a:t>
            </a:r>
            <a:r>
              <a:rPr lang="en-US" altLang="id-ID" sz="2000" dirty="0">
                <a:ea typeface="ＭＳ Ｐゴシック" pitchFamily="34" charset="-128"/>
              </a:rPr>
              <a:t> is characterized by a tuple (</a:t>
            </a:r>
            <a:r>
              <a:rPr lang="en-US" altLang="id-ID" sz="2000" b="1" i="1" dirty="0">
                <a:ea typeface="ＭＳ Ｐゴシック" pitchFamily="34" charset="-128"/>
              </a:rPr>
              <a:t>x</a:t>
            </a:r>
            <a:r>
              <a:rPr lang="en-US" altLang="id-ID" sz="2000" i="1" dirty="0">
                <a:ea typeface="ＭＳ Ｐゴシック" pitchFamily="34" charset="-128"/>
              </a:rPr>
              <a:t>, y</a:t>
            </a:r>
            <a:r>
              <a:rPr lang="en-US" altLang="id-ID" sz="2000" dirty="0">
                <a:ea typeface="ＭＳ Ｐゴシック" pitchFamily="34" charset="-128"/>
              </a:rPr>
              <a:t>), where</a:t>
            </a:r>
            <a:r>
              <a:rPr lang="id-ID" altLang="id-ID" sz="2000" dirty="0">
                <a:ea typeface="ＭＳ Ｐゴシック" pitchFamily="34" charset="-128"/>
              </a:rPr>
              <a:t> </a:t>
            </a:r>
            <a:r>
              <a:rPr lang="en-US" altLang="id-ID" sz="2000" b="1" i="1" dirty="0">
                <a:ea typeface="ＭＳ Ｐゴシック" pitchFamily="34" charset="-128"/>
              </a:rPr>
              <a:t>x</a:t>
            </a:r>
            <a:r>
              <a:rPr lang="en-US" altLang="id-ID" sz="2000" b="1" dirty="0">
                <a:ea typeface="ＭＳ Ｐゴシック" pitchFamily="34" charset="-128"/>
              </a:rPr>
              <a:t> </a:t>
            </a:r>
            <a:r>
              <a:rPr lang="en-US" altLang="id-ID" sz="2000" dirty="0">
                <a:ea typeface="ＭＳ Ｐゴシック" pitchFamily="34" charset="-128"/>
              </a:rPr>
              <a:t>is the attribute set and </a:t>
            </a:r>
            <a:r>
              <a:rPr lang="en-US" altLang="id-ID" sz="2000" i="1" dirty="0">
                <a:ea typeface="ＭＳ Ｐゴシック" pitchFamily="34" charset="-128"/>
              </a:rPr>
              <a:t>y</a:t>
            </a:r>
            <a:r>
              <a:rPr lang="en-US" altLang="id-ID" sz="2000" dirty="0">
                <a:ea typeface="ＭＳ Ｐゴシック" pitchFamily="34" charset="-128"/>
              </a:rPr>
              <a:t> is a special attribute, designated as the </a:t>
            </a:r>
            <a:r>
              <a:rPr lang="en-US" altLang="id-ID" sz="2000" i="1" dirty="0">
                <a:ea typeface="ＭＳ Ｐゴシック" pitchFamily="34" charset="-128"/>
              </a:rPr>
              <a:t>class label</a:t>
            </a:r>
            <a:r>
              <a:rPr lang="id-ID" altLang="id-ID" sz="2000" dirty="0">
                <a:ea typeface="ＭＳ Ｐゴシック" pitchFamily="34" charset="-128"/>
              </a:rPr>
              <a:t> </a:t>
            </a:r>
            <a:r>
              <a:rPr lang="en-US" altLang="id-ID" sz="2000" dirty="0">
                <a:ea typeface="ＭＳ Ｐゴシック" pitchFamily="34" charset="-128"/>
              </a:rPr>
              <a:t>(also known as category or target attribute)</a:t>
            </a:r>
            <a:endParaRPr lang="id-ID" altLang="id-ID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3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3"/>
          <p:cNvSpPr>
            <a:spLocks noGrp="1"/>
          </p:cNvSpPr>
          <p:nvPr>
            <p:ph type="title"/>
          </p:nvPr>
        </p:nvSpPr>
        <p:spPr>
          <a:xfrm>
            <a:off x="1659584" y="4351750"/>
            <a:ext cx="6457704" cy="12898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Rule-based Classifiers</a:t>
            </a:r>
          </a:p>
        </p:txBody>
      </p:sp>
    </p:spTree>
    <p:extLst>
      <p:ext uri="{BB962C8B-B14F-4D97-AF65-F5344CB8AC3E}">
        <p14:creationId xmlns:p14="http://schemas.microsoft.com/office/powerpoint/2010/main" val="11363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17" y="222132"/>
            <a:ext cx="7264407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Using IF-THEN Rules for Classification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idx="1"/>
          </p:nvPr>
        </p:nvSpPr>
        <p:spPr>
          <a:xfrm>
            <a:off x="826946" y="1846052"/>
            <a:ext cx="8221859" cy="521025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900" dirty="0"/>
              <a:t>Represent the knowledge in the form of </a:t>
            </a:r>
            <a:r>
              <a:rPr lang="en-US" altLang="id-ID" sz="1900" dirty="0">
                <a:solidFill>
                  <a:schemeClr val="hlink"/>
                </a:solidFill>
              </a:rPr>
              <a:t>IF-THEN</a:t>
            </a:r>
            <a:r>
              <a:rPr lang="en-US" altLang="id-ID" sz="1900" dirty="0"/>
              <a:t> rules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R:  IF </a:t>
            </a:r>
            <a:r>
              <a:rPr lang="en-US" altLang="id-ID" sz="1800" i="1" dirty="0"/>
              <a:t>age</a:t>
            </a:r>
            <a:r>
              <a:rPr lang="en-US" altLang="id-ID" sz="1800" dirty="0"/>
              <a:t> = youth AND </a:t>
            </a:r>
            <a:r>
              <a:rPr lang="en-US" altLang="id-ID" sz="1800" i="1" dirty="0"/>
              <a:t>student</a:t>
            </a:r>
            <a:r>
              <a:rPr lang="en-US" altLang="id-ID" sz="1800" dirty="0"/>
              <a:t> = yes  THEN </a:t>
            </a:r>
            <a:r>
              <a:rPr lang="en-US" altLang="id-ID" sz="1800" i="1" dirty="0" err="1"/>
              <a:t>buys_computer</a:t>
            </a:r>
            <a:r>
              <a:rPr lang="en-US" altLang="id-ID" sz="1800" dirty="0"/>
              <a:t> = yes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Rule antecedent/precondition vs. rule consequent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900" dirty="0"/>
              <a:t>Assessment of a rule: </a:t>
            </a:r>
            <a:r>
              <a:rPr lang="en-US" altLang="id-ID" sz="1900" i="1" dirty="0"/>
              <a:t>coverage</a:t>
            </a:r>
            <a:r>
              <a:rPr lang="en-US" altLang="id-ID" sz="1900" dirty="0"/>
              <a:t> and </a:t>
            </a:r>
            <a:r>
              <a:rPr lang="en-US" altLang="id-ID" sz="1900" i="1" dirty="0"/>
              <a:t>accuracy</a:t>
            </a:r>
            <a:r>
              <a:rPr lang="en-US" altLang="id-ID" sz="1900" dirty="0"/>
              <a:t> 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 err="1"/>
              <a:t>n</a:t>
            </a:r>
            <a:r>
              <a:rPr lang="en-US" altLang="id-ID" sz="1800" baseline="-25000" dirty="0" err="1"/>
              <a:t>covers</a:t>
            </a:r>
            <a:r>
              <a:rPr lang="en-US" altLang="id-ID" sz="1800" baseline="-25000" dirty="0"/>
              <a:t> </a:t>
            </a:r>
            <a:r>
              <a:rPr lang="en-US" altLang="id-ID" sz="1800" dirty="0"/>
              <a:t>= # of tuples covered by R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 err="1"/>
              <a:t>n</a:t>
            </a:r>
            <a:r>
              <a:rPr lang="en-US" altLang="id-ID" sz="1800" baseline="-25000" dirty="0" err="1"/>
              <a:t>correct</a:t>
            </a:r>
            <a:r>
              <a:rPr lang="en-US" altLang="id-ID" sz="1800" baseline="-25000" dirty="0"/>
              <a:t> </a:t>
            </a:r>
            <a:r>
              <a:rPr lang="en-US" altLang="id-ID" sz="1800" dirty="0"/>
              <a:t>= # of tuples correctly classified by 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coverage(R) = </a:t>
            </a:r>
            <a:r>
              <a:rPr lang="en-US" altLang="id-ID" sz="1800" dirty="0" err="1"/>
              <a:t>n</a:t>
            </a:r>
            <a:r>
              <a:rPr lang="en-US" altLang="id-ID" sz="1800" baseline="-25000" dirty="0" err="1"/>
              <a:t>covers</a:t>
            </a:r>
            <a:r>
              <a:rPr lang="en-US" altLang="id-ID" sz="1800" baseline="-25000" dirty="0"/>
              <a:t> </a:t>
            </a:r>
            <a:r>
              <a:rPr lang="en-US" altLang="id-ID" sz="1800" dirty="0"/>
              <a:t>/|D|   /* D: training data set */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accuracy(R) = </a:t>
            </a:r>
            <a:r>
              <a:rPr lang="en-US" altLang="id-ID" sz="1800" dirty="0" err="1"/>
              <a:t>n</a:t>
            </a:r>
            <a:r>
              <a:rPr lang="en-US" altLang="id-ID" sz="1800" baseline="-25000" dirty="0" err="1"/>
              <a:t>correct</a:t>
            </a:r>
            <a:r>
              <a:rPr lang="en-US" altLang="id-ID" sz="1800" baseline="-25000" dirty="0"/>
              <a:t> </a:t>
            </a:r>
            <a:r>
              <a:rPr lang="en-US" altLang="id-ID" sz="1800" dirty="0"/>
              <a:t>/ </a:t>
            </a:r>
            <a:r>
              <a:rPr lang="en-US" altLang="id-ID" sz="1800" dirty="0" err="1"/>
              <a:t>n</a:t>
            </a:r>
            <a:r>
              <a:rPr lang="en-US" altLang="id-ID" sz="1800" baseline="-25000" dirty="0" err="1"/>
              <a:t>covers</a:t>
            </a:r>
            <a:endParaRPr lang="en-US" altLang="id-ID" sz="1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900" dirty="0"/>
              <a:t>If more than one rule are triggered, need </a:t>
            </a:r>
            <a:r>
              <a:rPr lang="en-US" altLang="id-ID" sz="1900" b="1" dirty="0"/>
              <a:t>conflict resolution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Size ordering: assign the highest priority to the triggering rules that has the “toughest” requirement (i.e., with the </a:t>
            </a:r>
            <a:r>
              <a:rPr lang="en-US" altLang="id-ID" sz="1800" i="1" dirty="0"/>
              <a:t>most attribute tests</a:t>
            </a:r>
            <a:r>
              <a:rPr lang="en-US" altLang="id-ID" sz="1800" dirty="0"/>
              <a:t>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Class-based ordering: decreasing order of </a:t>
            </a:r>
            <a:r>
              <a:rPr lang="en-US" altLang="id-ID" sz="1800" i="1" dirty="0"/>
              <a:t>prevalence or misclassification cost per class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Rule-based ordering (</a:t>
            </a:r>
            <a:r>
              <a:rPr lang="en-US" altLang="id-ID" sz="1800" b="1" dirty="0"/>
              <a:t>decision list</a:t>
            </a:r>
            <a:r>
              <a:rPr lang="en-US" altLang="id-ID" sz="1800" dirty="0"/>
              <a:t>): rules are organized into one long priority list, according to some measure of rule quality or by experts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4767E-FFDA-4927-8AC6-29C94BC67CDE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id-ID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6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8957" y="200098"/>
            <a:ext cx="4797382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Rule Extraction from a Decision Tree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idx="1"/>
          </p:nvPr>
        </p:nvSpPr>
        <p:spPr>
          <a:xfrm>
            <a:off x="849086" y="1189066"/>
            <a:ext cx="8012433" cy="525866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id-ID" altLang="id-ID" sz="23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Example: Rule extraction from our </a:t>
            </a:r>
            <a:r>
              <a:rPr lang="en-US" altLang="id-ID" sz="2300" i="1" dirty="0" err="1"/>
              <a:t>buys_computer</a:t>
            </a:r>
            <a:r>
              <a:rPr lang="en-US" altLang="id-ID" sz="2300" dirty="0"/>
              <a:t> decision-tree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IF </a:t>
            </a:r>
            <a:r>
              <a:rPr lang="en-US" altLang="id-ID" sz="1800" i="1" dirty="0"/>
              <a:t>age</a:t>
            </a:r>
            <a:r>
              <a:rPr lang="en-US" altLang="id-ID" sz="1800" dirty="0"/>
              <a:t> = young AND </a:t>
            </a:r>
            <a:r>
              <a:rPr lang="en-US" altLang="id-ID" sz="1800" i="1" dirty="0"/>
              <a:t>student</a:t>
            </a:r>
            <a:r>
              <a:rPr lang="en-US" altLang="id-ID" sz="1800" dirty="0"/>
              <a:t> = </a:t>
            </a:r>
            <a:r>
              <a:rPr lang="en-US" altLang="id-ID" sz="1800" i="1" dirty="0"/>
              <a:t>no</a:t>
            </a:r>
            <a:r>
              <a:rPr lang="en-US" altLang="id-ID" sz="1800" dirty="0"/>
              <a:t>                 THEN </a:t>
            </a:r>
            <a:r>
              <a:rPr lang="en-US" altLang="id-ID" sz="1800" i="1" dirty="0" err="1"/>
              <a:t>buys_computer</a:t>
            </a:r>
            <a:r>
              <a:rPr lang="en-US" altLang="id-ID" sz="1800" dirty="0"/>
              <a:t> = </a:t>
            </a:r>
            <a:r>
              <a:rPr lang="en-US" altLang="id-ID" sz="1800" i="1" dirty="0"/>
              <a:t>no</a:t>
            </a:r>
            <a:endParaRPr lang="en-US" altLang="id-ID" sz="1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IF </a:t>
            </a:r>
            <a:r>
              <a:rPr lang="en-US" altLang="id-ID" sz="1800" i="1" dirty="0"/>
              <a:t>age</a:t>
            </a:r>
            <a:r>
              <a:rPr lang="en-US" altLang="id-ID" sz="1800" dirty="0"/>
              <a:t> = young AND </a:t>
            </a:r>
            <a:r>
              <a:rPr lang="en-US" altLang="id-ID" sz="1800" i="1" dirty="0"/>
              <a:t>student</a:t>
            </a:r>
            <a:r>
              <a:rPr lang="en-US" altLang="id-ID" sz="1800" dirty="0"/>
              <a:t> = </a:t>
            </a:r>
            <a:r>
              <a:rPr lang="en-US" altLang="id-ID" sz="1800" i="1" dirty="0"/>
              <a:t>yes</a:t>
            </a:r>
            <a:r>
              <a:rPr lang="en-US" altLang="id-ID" sz="1800" dirty="0"/>
              <a:t>                THEN </a:t>
            </a:r>
            <a:r>
              <a:rPr lang="en-US" altLang="id-ID" sz="1800" i="1" dirty="0" err="1"/>
              <a:t>buys_computer</a:t>
            </a:r>
            <a:r>
              <a:rPr lang="en-US" altLang="id-ID" sz="1800" dirty="0"/>
              <a:t> = </a:t>
            </a:r>
            <a:r>
              <a:rPr lang="en-US" altLang="id-ID" sz="1800" i="1" dirty="0"/>
              <a:t>yes</a:t>
            </a:r>
            <a:endParaRPr lang="en-US" altLang="id-ID" sz="1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IF </a:t>
            </a:r>
            <a:r>
              <a:rPr lang="en-US" altLang="id-ID" sz="1800" i="1" dirty="0"/>
              <a:t>age</a:t>
            </a:r>
            <a:r>
              <a:rPr lang="en-US" altLang="id-ID" sz="1800" dirty="0"/>
              <a:t> = mid-age 	                                THEN </a:t>
            </a:r>
            <a:r>
              <a:rPr lang="en-US" altLang="id-ID" sz="1800" i="1" dirty="0" err="1"/>
              <a:t>buys_computer</a:t>
            </a:r>
            <a:r>
              <a:rPr lang="en-US" altLang="id-ID" sz="1800" dirty="0"/>
              <a:t> = </a:t>
            </a:r>
            <a:r>
              <a:rPr lang="en-US" altLang="id-ID" sz="1800" i="1" dirty="0"/>
              <a:t>yes</a:t>
            </a:r>
            <a:endParaRPr lang="en-US" altLang="id-ID" sz="1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IF </a:t>
            </a:r>
            <a:r>
              <a:rPr lang="en-US" altLang="id-ID" sz="1800" i="1" dirty="0"/>
              <a:t>age</a:t>
            </a:r>
            <a:r>
              <a:rPr lang="en-US" altLang="id-ID" sz="1800" dirty="0"/>
              <a:t> = old AND </a:t>
            </a:r>
            <a:r>
              <a:rPr lang="en-US" altLang="id-ID" sz="1800" i="1" dirty="0" err="1"/>
              <a:t>credit_rating</a:t>
            </a:r>
            <a:r>
              <a:rPr lang="en-US" altLang="id-ID" sz="1800" dirty="0"/>
              <a:t> = </a:t>
            </a:r>
            <a:r>
              <a:rPr lang="en-US" altLang="id-ID" sz="1800" i="1" dirty="0"/>
              <a:t>excellent</a:t>
            </a:r>
            <a:r>
              <a:rPr lang="en-US" altLang="id-ID" sz="1800" dirty="0"/>
              <a:t>  THEN </a:t>
            </a:r>
            <a:r>
              <a:rPr lang="en-US" altLang="id-ID" sz="1800" i="1" dirty="0" err="1"/>
              <a:t>buys_computer</a:t>
            </a:r>
            <a:r>
              <a:rPr lang="en-US" altLang="id-ID" sz="1800" i="1" dirty="0"/>
              <a:t> </a:t>
            </a:r>
            <a:r>
              <a:rPr lang="en-US" altLang="id-ID" sz="1800" dirty="0"/>
              <a:t>= </a:t>
            </a:r>
            <a:r>
              <a:rPr lang="en-US" altLang="id-ID" sz="1800" i="1" dirty="0"/>
              <a:t>no</a:t>
            </a:r>
            <a:endParaRPr lang="en-US" altLang="id-ID" sz="1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IF </a:t>
            </a:r>
            <a:r>
              <a:rPr lang="en-US" altLang="id-ID" sz="1800" i="1" dirty="0"/>
              <a:t>age</a:t>
            </a:r>
            <a:r>
              <a:rPr lang="en-US" altLang="id-ID" sz="1800" dirty="0"/>
              <a:t> = old AND </a:t>
            </a:r>
            <a:r>
              <a:rPr lang="en-US" altLang="id-ID" sz="1800" i="1" dirty="0" err="1"/>
              <a:t>credit_rating</a:t>
            </a:r>
            <a:r>
              <a:rPr lang="en-US" altLang="id-ID" sz="1800" dirty="0"/>
              <a:t> = </a:t>
            </a:r>
            <a:r>
              <a:rPr lang="en-US" altLang="id-ID" sz="1800" i="1" dirty="0"/>
              <a:t>fair</a:t>
            </a:r>
            <a:r>
              <a:rPr lang="en-US" altLang="id-ID" sz="1800" dirty="0"/>
              <a:t>            THEN </a:t>
            </a:r>
            <a:r>
              <a:rPr lang="en-US" altLang="id-ID" sz="1800" i="1" dirty="0" err="1"/>
              <a:t>buys_computer</a:t>
            </a:r>
            <a:r>
              <a:rPr lang="en-US" altLang="id-ID" sz="1800" dirty="0"/>
              <a:t> = </a:t>
            </a:r>
            <a:r>
              <a:rPr lang="en-US" altLang="id-ID" sz="1800" i="1" dirty="0"/>
              <a:t>yes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468395-BA9C-44BF-A59C-FEB968F708A2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id-ID" sz="1100">
              <a:latin typeface="Tahoma" pitchFamily="34" charset="0"/>
            </a:endParaRPr>
          </a:p>
        </p:txBody>
      </p:sp>
      <p:grpSp>
        <p:nvGrpSpPr>
          <p:cNvPr id="84997" name="Group 59"/>
          <p:cNvGrpSpPr>
            <a:grpSpLocks/>
          </p:cNvGrpSpPr>
          <p:nvPr/>
        </p:nvGrpSpPr>
        <p:grpSpPr bwMode="auto">
          <a:xfrm>
            <a:off x="5716210" y="1600780"/>
            <a:ext cx="3333357" cy="2122067"/>
            <a:chOff x="3496" y="144"/>
            <a:chExt cx="2107" cy="1242"/>
          </a:xfrm>
        </p:grpSpPr>
        <p:sp>
          <p:nvSpPr>
            <p:cNvPr id="88071" name="Rectangle 34"/>
            <p:cNvSpPr>
              <a:spLocks noChangeArrowheads="1"/>
            </p:cNvSpPr>
            <p:nvPr/>
          </p:nvSpPr>
          <p:spPr bwMode="auto">
            <a:xfrm>
              <a:off x="4272" y="144"/>
              <a:ext cx="336" cy="18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1538" tIns="50770" rIns="101538" bIns="5077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id-ID" sz="1400" dirty="0">
                  <a:latin typeface="Times New Roman" panose="02020603050405020304" pitchFamily="18" charset="0"/>
                </a:rPr>
                <a:t>age?</a:t>
              </a:r>
            </a:p>
          </p:txBody>
        </p:sp>
        <p:grpSp>
          <p:nvGrpSpPr>
            <p:cNvPr id="85000" name="Group 58"/>
            <p:cNvGrpSpPr>
              <a:grpSpLocks/>
            </p:cNvGrpSpPr>
            <p:nvPr/>
          </p:nvGrpSpPr>
          <p:grpSpPr bwMode="auto">
            <a:xfrm>
              <a:off x="3496" y="290"/>
              <a:ext cx="2107" cy="1096"/>
              <a:chOff x="3496" y="144"/>
              <a:chExt cx="2107" cy="1096"/>
            </a:xfrm>
          </p:grpSpPr>
          <p:sp>
            <p:nvSpPr>
              <p:cNvPr id="88073" name="Rectangle 36"/>
              <p:cNvSpPr>
                <a:spLocks noChangeArrowheads="1"/>
              </p:cNvSpPr>
              <p:nvPr/>
            </p:nvSpPr>
            <p:spPr bwMode="auto">
              <a:xfrm>
                <a:off x="3727" y="528"/>
                <a:ext cx="509" cy="186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400">
                    <a:latin typeface="Times New Roman" panose="02020603050405020304" pitchFamily="18" charset="0"/>
                  </a:rPr>
                  <a:t>student?</a:t>
                </a:r>
              </a:p>
            </p:txBody>
          </p:sp>
          <p:sp>
            <p:nvSpPr>
              <p:cNvPr id="88074" name="Rectangle 37"/>
              <p:cNvSpPr>
                <a:spLocks noChangeArrowheads="1"/>
              </p:cNvSpPr>
              <p:nvPr/>
            </p:nvSpPr>
            <p:spPr bwMode="auto">
              <a:xfrm>
                <a:off x="4802" y="528"/>
                <a:ext cx="731" cy="186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400">
                    <a:latin typeface="Times New Roman" panose="02020603050405020304" pitchFamily="18" charset="0"/>
                  </a:rPr>
                  <a:t>credit rating?</a:t>
                </a:r>
              </a:p>
            </p:txBody>
          </p:sp>
          <p:sp>
            <p:nvSpPr>
              <p:cNvPr id="88075" name="Line 38"/>
              <p:cNvSpPr>
                <a:spLocks noChangeShapeType="1"/>
              </p:cNvSpPr>
              <p:nvPr/>
            </p:nvSpPr>
            <p:spPr bwMode="auto">
              <a:xfrm flipH="1">
                <a:off x="3971" y="155"/>
                <a:ext cx="317" cy="4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76" name="Line 39"/>
              <p:cNvSpPr>
                <a:spLocks noChangeShapeType="1"/>
              </p:cNvSpPr>
              <p:nvPr/>
            </p:nvSpPr>
            <p:spPr bwMode="auto">
              <a:xfrm flipH="1">
                <a:off x="4481" y="169"/>
                <a:ext cx="0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77" name="Line 40"/>
              <p:cNvSpPr>
                <a:spLocks noChangeShapeType="1"/>
              </p:cNvSpPr>
              <p:nvPr/>
            </p:nvSpPr>
            <p:spPr bwMode="auto">
              <a:xfrm>
                <a:off x="4636" y="144"/>
                <a:ext cx="534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78" name="Rectangle 41"/>
              <p:cNvSpPr>
                <a:spLocks noChangeArrowheads="1"/>
              </p:cNvSpPr>
              <p:nvPr/>
            </p:nvSpPr>
            <p:spPr bwMode="auto">
              <a:xfrm>
                <a:off x="3884" y="288"/>
                <a:ext cx="338" cy="16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200" b="1">
                    <a:latin typeface="Times New Roman" panose="02020603050405020304" pitchFamily="18" charset="0"/>
                  </a:rPr>
                  <a:t>&lt;=30</a:t>
                </a:r>
                <a:endParaRPr lang="en-US" altLang="id-ID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79" name="Rectangle 42"/>
              <p:cNvSpPr>
                <a:spLocks noChangeArrowheads="1"/>
              </p:cNvSpPr>
              <p:nvPr/>
            </p:nvSpPr>
            <p:spPr bwMode="auto">
              <a:xfrm>
                <a:off x="4821" y="325"/>
                <a:ext cx="283" cy="1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200" b="1">
                    <a:latin typeface="Times New Roman" panose="02020603050405020304" pitchFamily="18" charset="0"/>
                  </a:rPr>
                  <a:t>&gt;40</a:t>
                </a:r>
                <a:endParaRPr lang="en-US" altLang="id-ID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0" name="Line 43"/>
              <p:cNvSpPr>
                <a:spLocks noChangeShapeType="1"/>
              </p:cNvSpPr>
              <p:nvPr/>
            </p:nvSpPr>
            <p:spPr bwMode="auto">
              <a:xfrm flipH="1">
                <a:off x="3636" y="743"/>
                <a:ext cx="268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81" name="Line 44"/>
              <p:cNvSpPr>
                <a:spLocks noChangeShapeType="1"/>
              </p:cNvSpPr>
              <p:nvPr/>
            </p:nvSpPr>
            <p:spPr bwMode="auto">
              <a:xfrm>
                <a:off x="4026" y="743"/>
                <a:ext cx="244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82" name="Line 45"/>
              <p:cNvSpPr>
                <a:spLocks noChangeShapeType="1"/>
              </p:cNvSpPr>
              <p:nvPr/>
            </p:nvSpPr>
            <p:spPr bwMode="auto">
              <a:xfrm flipH="1">
                <a:off x="4856" y="743"/>
                <a:ext cx="244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83" name="Line 46"/>
              <p:cNvSpPr>
                <a:spLocks noChangeShapeType="1"/>
              </p:cNvSpPr>
              <p:nvPr/>
            </p:nvSpPr>
            <p:spPr bwMode="auto">
              <a:xfrm>
                <a:off x="5246" y="743"/>
                <a:ext cx="221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84" name="Line 47"/>
              <p:cNvSpPr>
                <a:spLocks noChangeShapeType="1"/>
              </p:cNvSpPr>
              <p:nvPr/>
            </p:nvSpPr>
            <p:spPr bwMode="auto">
              <a:xfrm>
                <a:off x="4481" y="43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88085" name="Rectangle 48"/>
              <p:cNvSpPr>
                <a:spLocks noChangeArrowheads="1"/>
              </p:cNvSpPr>
              <p:nvPr/>
            </p:nvSpPr>
            <p:spPr bwMode="auto">
              <a:xfrm>
                <a:off x="3496" y="1054"/>
                <a:ext cx="243" cy="186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400">
                    <a:latin typeface="Times New Roman" panose="02020603050405020304" pitchFamily="18" charset="0"/>
                  </a:rPr>
                  <a:t>no</a:t>
                </a:r>
              </a:p>
            </p:txBody>
          </p:sp>
          <p:sp>
            <p:nvSpPr>
              <p:cNvPr id="88086" name="Rectangle 49"/>
              <p:cNvSpPr>
                <a:spLocks noChangeArrowheads="1"/>
              </p:cNvSpPr>
              <p:nvPr/>
            </p:nvSpPr>
            <p:spPr bwMode="auto">
              <a:xfrm>
                <a:off x="4131" y="1054"/>
                <a:ext cx="282" cy="18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4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88087" name="Rectangle 50"/>
              <p:cNvSpPr>
                <a:spLocks noChangeArrowheads="1"/>
              </p:cNvSpPr>
              <p:nvPr/>
            </p:nvSpPr>
            <p:spPr bwMode="auto">
              <a:xfrm>
                <a:off x="5321" y="1030"/>
                <a:ext cx="282" cy="18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4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88088" name="Rectangle 51"/>
              <p:cNvSpPr>
                <a:spLocks noChangeArrowheads="1"/>
              </p:cNvSpPr>
              <p:nvPr/>
            </p:nvSpPr>
            <p:spPr bwMode="auto">
              <a:xfrm>
                <a:off x="4340" y="595"/>
                <a:ext cx="282" cy="18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4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88089" name="Rectangle 52"/>
              <p:cNvSpPr>
                <a:spLocks noChangeArrowheads="1"/>
              </p:cNvSpPr>
              <p:nvPr/>
            </p:nvSpPr>
            <p:spPr bwMode="auto">
              <a:xfrm>
                <a:off x="4295" y="335"/>
                <a:ext cx="341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200" b="1">
                    <a:latin typeface="Times New Roman" panose="02020603050405020304" pitchFamily="18" charset="0"/>
                  </a:rPr>
                  <a:t>31..40</a:t>
                </a:r>
                <a:endParaRPr lang="en-US" altLang="id-ID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90" name="Rectangle 53"/>
              <p:cNvSpPr>
                <a:spLocks noChangeArrowheads="1"/>
              </p:cNvSpPr>
              <p:nvPr/>
            </p:nvSpPr>
            <p:spPr bwMode="auto">
              <a:xfrm rot="21456844">
                <a:off x="4715" y="1018"/>
                <a:ext cx="243" cy="186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400">
                    <a:latin typeface="Times New Roman" panose="02020603050405020304" pitchFamily="18" charset="0"/>
                  </a:rPr>
                  <a:t>no</a:t>
                </a:r>
              </a:p>
            </p:txBody>
          </p:sp>
          <p:sp>
            <p:nvSpPr>
              <p:cNvPr id="88091" name="Rectangle 54"/>
              <p:cNvSpPr>
                <a:spLocks noChangeArrowheads="1"/>
              </p:cNvSpPr>
              <p:nvPr/>
            </p:nvSpPr>
            <p:spPr bwMode="auto">
              <a:xfrm>
                <a:off x="5234" y="815"/>
                <a:ext cx="265" cy="1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200">
                    <a:latin typeface="Times New Roman" panose="02020603050405020304" pitchFamily="18" charset="0"/>
                  </a:rPr>
                  <a:t>fair</a:t>
                </a:r>
              </a:p>
            </p:txBody>
          </p:sp>
          <p:sp>
            <p:nvSpPr>
              <p:cNvPr id="88092" name="Rectangle 55"/>
              <p:cNvSpPr>
                <a:spLocks noChangeArrowheads="1"/>
              </p:cNvSpPr>
              <p:nvPr/>
            </p:nvSpPr>
            <p:spPr bwMode="auto">
              <a:xfrm>
                <a:off x="4673" y="815"/>
                <a:ext cx="483" cy="1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200">
                    <a:latin typeface="Times New Roman" panose="02020603050405020304" pitchFamily="18" charset="0"/>
                  </a:rPr>
                  <a:t>excellent</a:t>
                </a:r>
              </a:p>
            </p:txBody>
          </p:sp>
          <p:sp>
            <p:nvSpPr>
              <p:cNvPr id="88093" name="Rectangle 56"/>
              <p:cNvSpPr>
                <a:spLocks noChangeArrowheads="1"/>
              </p:cNvSpPr>
              <p:nvPr/>
            </p:nvSpPr>
            <p:spPr bwMode="auto">
              <a:xfrm>
                <a:off x="4062" y="839"/>
                <a:ext cx="259" cy="1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2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88094" name="Rectangle 57"/>
              <p:cNvSpPr>
                <a:spLocks noChangeArrowheads="1"/>
              </p:cNvSpPr>
              <p:nvPr/>
            </p:nvSpPr>
            <p:spPr bwMode="auto">
              <a:xfrm>
                <a:off x="3637" y="839"/>
                <a:ext cx="218" cy="2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38" tIns="50770" rIns="101538" bIns="5077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id-ID" sz="1200">
                    <a:latin typeface="Times New Roman" panose="02020603050405020304" pitchFamily="18" charset="0"/>
                  </a:rPr>
                  <a:t>no</a:t>
                </a:r>
              </a:p>
            </p:txBody>
          </p:sp>
        </p:grpSp>
      </p:grpSp>
      <p:sp>
        <p:nvSpPr>
          <p:cNvPr id="84998" name="Rectangle 60"/>
          <p:cNvSpPr>
            <a:spLocks noChangeArrowheads="1"/>
          </p:cNvSpPr>
          <p:nvPr/>
        </p:nvSpPr>
        <p:spPr bwMode="auto">
          <a:xfrm>
            <a:off x="914401" y="1888041"/>
            <a:ext cx="4906228" cy="23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6" tIns="40008" rIns="80016" bIns="4000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id-ID" sz="1800" dirty="0"/>
              <a:t>Rules are </a:t>
            </a:r>
            <a:r>
              <a:rPr lang="en-US" altLang="id-ID" sz="1800" i="1" dirty="0"/>
              <a:t>easier to understand</a:t>
            </a:r>
            <a:r>
              <a:rPr lang="en-US" altLang="id-ID" sz="1800" dirty="0"/>
              <a:t> than large trees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id-ID" sz="1800" dirty="0"/>
              <a:t>One rule is created </a:t>
            </a:r>
            <a:r>
              <a:rPr lang="en-US" altLang="id-ID" sz="1800" i="1" dirty="0"/>
              <a:t>for each path</a:t>
            </a:r>
            <a:r>
              <a:rPr lang="en-US" altLang="id-ID" sz="1800" dirty="0"/>
              <a:t> from the root to a leaf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id-ID" sz="1800" dirty="0"/>
              <a:t>Each attribute-value pair along a path forms a conjunction: the leaf holds the class prediction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id-ID" sz="1800" dirty="0"/>
              <a:t>Rules are mutually exclusive and exhaustive</a:t>
            </a:r>
          </a:p>
        </p:txBody>
      </p:sp>
    </p:spTree>
    <p:extLst>
      <p:ext uri="{BB962C8B-B14F-4D97-AF65-F5344CB8AC3E}">
        <p14:creationId xmlns:p14="http://schemas.microsoft.com/office/powerpoint/2010/main" val="900831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Rule Induction: Sequential Covering Method</a:t>
            </a:r>
            <a:r>
              <a:rPr lang="en-US" altLang="id-ID" dirty="0">
                <a:ea typeface="ＭＳ Ｐゴシック" pitchFamily="34" charset="-128"/>
              </a:rPr>
              <a:t> 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idx="1"/>
          </p:nvPr>
        </p:nvSpPr>
        <p:spPr>
          <a:xfrm>
            <a:off x="859320" y="1861094"/>
            <a:ext cx="8141465" cy="49969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200" dirty="0"/>
              <a:t>Sequential covering algorithm: Extracts rules directly from training data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200" dirty="0"/>
              <a:t>Typical sequential covering algorithms: FOIL, AQ, CN2, RIPPER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200" dirty="0"/>
              <a:t>Rules are learned </a:t>
            </a:r>
            <a:r>
              <a:rPr lang="en-US" altLang="id-ID" sz="2200" i="1" dirty="0"/>
              <a:t>sequentially</a:t>
            </a:r>
            <a:r>
              <a:rPr lang="en-US" altLang="id-ID" sz="2200" dirty="0"/>
              <a:t>, each for a given class </a:t>
            </a:r>
            <a:r>
              <a:rPr lang="en-US" altLang="id-ID" sz="2200" dirty="0" err="1"/>
              <a:t>C</a:t>
            </a:r>
            <a:r>
              <a:rPr lang="en-US" altLang="id-ID" sz="2200" baseline="-25000" dirty="0" err="1"/>
              <a:t>i</a:t>
            </a:r>
            <a:r>
              <a:rPr lang="en-US" altLang="id-ID" sz="2200" baseline="-25000" dirty="0"/>
              <a:t> </a:t>
            </a:r>
            <a:r>
              <a:rPr lang="en-US" altLang="id-ID" sz="2200" dirty="0"/>
              <a:t>will cover many tuples of </a:t>
            </a:r>
            <a:r>
              <a:rPr lang="en-US" altLang="id-ID" sz="2200" dirty="0" err="1"/>
              <a:t>C</a:t>
            </a:r>
            <a:r>
              <a:rPr lang="en-US" altLang="id-ID" sz="2200" baseline="-25000" dirty="0" err="1"/>
              <a:t>i</a:t>
            </a:r>
            <a:r>
              <a:rPr lang="en-US" altLang="id-ID" sz="2200" baseline="-25000" dirty="0"/>
              <a:t> </a:t>
            </a:r>
            <a:r>
              <a:rPr lang="en-US" altLang="id-ID" sz="2200" dirty="0"/>
              <a:t>but none (or few) of the tuples of other classes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200" dirty="0"/>
              <a:t>Steps: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Rules are learned one at a time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Each time a rule is learned, the tuples covered by the rules are removed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Repeat the process on the remaining tuples until </a:t>
            </a:r>
            <a:r>
              <a:rPr lang="en-US" altLang="id-ID" sz="2000" i="1" dirty="0"/>
              <a:t>termination condition</a:t>
            </a:r>
            <a:r>
              <a:rPr lang="en-US" altLang="id-ID" sz="2000" dirty="0"/>
              <a:t>, e.g., when no more training examples or when the quality of a rule returned is below a user-specified threshold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200" dirty="0"/>
              <a:t>Comp. w. decision-tree induction: learning a set of rules </a:t>
            </a:r>
            <a:r>
              <a:rPr lang="en-US" altLang="id-ID" sz="2200" i="1" dirty="0"/>
              <a:t>simultaneously</a:t>
            </a: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08171-1CBF-424E-9CC6-04E4DF097384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id-ID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36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8331" y="409104"/>
            <a:ext cx="5694946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Sequential Covering Algorithm	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>
          <a:xfrm>
            <a:off x="639660" y="1806766"/>
            <a:ext cx="8221859" cy="46409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id-ID" sz="15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1500" dirty="0"/>
              <a:t>	</a:t>
            </a:r>
            <a:r>
              <a:rPr lang="en-US" altLang="id-ID" sz="2300" b="1" dirty="0">
                <a:solidFill>
                  <a:srgbClr val="000066"/>
                </a:solidFill>
              </a:rPr>
              <a:t>while </a:t>
            </a:r>
            <a:r>
              <a:rPr lang="en-US" altLang="id-ID" sz="2300" dirty="0">
                <a:solidFill>
                  <a:srgbClr val="000066"/>
                </a:solidFill>
              </a:rPr>
              <a:t>(enough target tuples left)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2300" dirty="0">
                <a:solidFill>
                  <a:srgbClr val="000066"/>
                </a:solidFill>
              </a:rPr>
              <a:t>	generate a rule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2300" dirty="0">
                <a:solidFill>
                  <a:srgbClr val="000066"/>
                </a:solidFill>
              </a:rPr>
              <a:t>	remove positive target tuples satisfying this rule</a:t>
            </a:r>
            <a:endParaRPr lang="en-US" altLang="id-ID" sz="2300" dirty="0"/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DDD844-161A-4DE2-ABDB-2B1E72009FEC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92165" name="Oval 4"/>
          <p:cNvSpPr>
            <a:spLocks noChangeArrowheads="1"/>
          </p:cNvSpPr>
          <p:nvPr/>
        </p:nvSpPr>
        <p:spPr bwMode="auto">
          <a:xfrm>
            <a:off x="1840208" y="3276408"/>
            <a:ext cx="5175669" cy="28963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d-ID" altLang="id-ID" sz="1700">
              <a:latin typeface="Tahoma" panose="020B0604030504040204" pitchFamily="34" charset="0"/>
            </a:endParaRPr>
          </a:p>
        </p:txBody>
      </p:sp>
      <p:sp>
        <p:nvSpPr>
          <p:cNvPr id="1985541" name="Oval 5"/>
          <p:cNvSpPr>
            <a:spLocks noChangeArrowheads="1"/>
          </p:cNvSpPr>
          <p:nvPr/>
        </p:nvSpPr>
        <p:spPr bwMode="auto">
          <a:xfrm>
            <a:off x="4284780" y="4114227"/>
            <a:ext cx="2444557" cy="18296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latin typeface="Arial" panose="020B0604020202020204" pitchFamily="34" charset="0"/>
              </a:rPr>
              <a:t>Examples covered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latin typeface="Arial" panose="020B0604020202020204" pitchFamily="34" charset="0"/>
              </a:rPr>
              <a:t>by Rule 3</a:t>
            </a:r>
          </a:p>
        </p:txBody>
      </p:sp>
      <p:sp>
        <p:nvSpPr>
          <p:cNvPr id="1985542" name="Oval 6"/>
          <p:cNvSpPr>
            <a:spLocks noChangeArrowheads="1"/>
          </p:cNvSpPr>
          <p:nvPr/>
        </p:nvSpPr>
        <p:spPr bwMode="auto">
          <a:xfrm>
            <a:off x="3278425" y="3352704"/>
            <a:ext cx="2515177" cy="19045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latin typeface="Arial" panose="020B0604020202020204" pitchFamily="34" charset="0"/>
              </a:rPr>
              <a:t>Examples covered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latin typeface="Arial" panose="020B0604020202020204" pitchFamily="34" charset="0"/>
              </a:rPr>
              <a:t>by Rule 2</a:t>
            </a:r>
          </a:p>
        </p:txBody>
      </p:sp>
      <p:sp>
        <p:nvSpPr>
          <p:cNvPr id="1985543" name="Oval 7"/>
          <p:cNvSpPr>
            <a:spLocks noChangeArrowheads="1"/>
          </p:cNvSpPr>
          <p:nvPr/>
        </p:nvSpPr>
        <p:spPr bwMode="auto">
          <a:xfrm>
            <a:off x="1840208" y="3886791"/>
            <a:ext cx="1868728" cy="1599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latin typeface="Arial" panose="020B0604020202020204" pitchFamily="34" charset="0"/>
              </a:rPr>
              <a:t>Examples covered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latin typeface="Arial" panose="020B0604020202020204" pitchFamily="34" charset="0"/>
              </a:rPr>
              <a:t>by Rule 1</a:t>
            </a:r>
          </a:p>
        </p:txBody>
      </p:sp>
      <p:sp>
        <p:nvSpPr>
          <p:cNvPr id="92169" name="Text Box 8"/>
          <p:cNvSpPr txBox="1">
            <a:spLocks noChangeArrowheads="1"/>
          </p:cNvSpPr>
          <p:nvPr/>
        </p:nvSpPr>
        <p:spPr bwMode="auto">
          <a:xfrm>
            <a:off x="3422380" y="5486114"/>
            <a:ext cx="1436856" cy="61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6" tIns="40008" rIns="80016" bIns="4000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id-ID" sz="1700" b="1">
                <a:solidFill>
                  <a:srgbClr val="000066"/>
                </a:solidFill>
                <a:latin typeface="Arial" panose="020B0604020202020204" pitchFamily="34" charset="0"/>
              </a:rPr>
              <a:t>Positive examples</a:t>
            </a:r>
          </a:p>
        </p:txBody>
      </p:sp>
    </p:spTree>
    <p:extLst>
      <p:ext uri="{BB962C8B-B14F-4D97-AF65-F5344CB8AC3E}">
        <p14:creationId xmlns:p14="http://schemas.microsoft.com/office/powerpoint/2010/main" val="1173302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8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8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8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5541" grpId="0" animBg="1"/>
      <p:bldP spid="1985542" grpId="0" animBg="1"/>
      <p:bldP spid="19855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Rule Generation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idx="1"/>
          </p:nvPr>
        </p:nvSpPr>
        <p:spPr>
          <a:xfrm>
            <a:off x="940526" y="1872870"/>
            <a:ext cx="7920993" cy="4574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To generate a rule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2300" b="1" dirty="0">
                <a:solidFill>
                  <a:srgbClr val="000066"/>
                </a:solidFill>
              </a:rPr>
              <a:t>while</a:t>
            </a:r>
            <a:r>
              <a:rPr lang="en-US" altLang="id-ID" sz="2300" dirty="0">
                <a:solidFill>
                  <a:srgbClr val="000066"/>
                </a:solidFill>
              </a:rPr>
              <a:t>(true)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2300" dirty="0">
                <a:solidFill>
                  <a:srgbClr val="000066"/>
                </a:solidFill>
              </a:rPr>
              <a:t>	find the best predicate </a:t>
            </a:r>
            <a:r>
              <a:rPr lang="en-US" altLang="id-ID" sz="2300" i="1" dirty="0">
                <a:solidFill>
                  <a:srgbClr val="000066"/>
                </a:solidFill>
              </a:rPr>
              <a:t>p</a:t>
            </a:r>
            <a:endParaRPr lang="en-US" altLang="id-ID" sz="2300" dirty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2300" dirty="0">
                <a:solidFill>
                  <a:srgbClr val="000066"/>
                </a:solidFill>
              </a:rPr>
              <a:t>	</a:t>
            </a:r>
            <a:r>
              <a:rPr lang="en-US" altLang="id-ID" sz="2300" b="1" dirty="0">
                <a:solidFill>
                  <a:srgbClr val="000066"/>
                </a:solidFill>
              </a:rPr>
              <a:t>if</a:t>
            </a:r>
            <a:r>
              <a:rPr lang="en-US" altLang="id-ID" sz="2300" dirty="0">
                <a:solidFill>
                  <a:srgbClr val="000066"/>
                </a:solidFill>
              </a:rPr>
              <a:t> foil-gain(</a:t>
            </a:r>
            <a:r>
              <a:rPr lang="en-US" altLang="id-ID" sz="2300" i="1" dirty="0">
                <a:solidFill>
                  <a:srgbClr val="000066"/>
                </a:solidFill>
              </a:rPr>
              <a:t>p</a:t>
            </a:r>
            <a:r>
              <a:rPr lang="en-US" altLang="id-ID" sz="2300" dirty="0">
                <a:solidFill>
                  <a:srgbClr val="000066"/>
                </a:solidFill>
              </a:rPr>
              <a:t>) &gt; threshold </a:t>
            </a:r>
            <a:r>
              <a:rPr lang="en-US" altLang="id-ID" sz="2300" b="1" dirty="0">
                <a:solidFill>
                  <a:srgbClr val="000066"/>
                </a:solidFill>
              </a:rPr>
              <a:t>then</a:t>
            </a:r>
            <a:r>
              <a:rPr lang="en-US" altLang="id-ID" sz="2300" dirty="0">
                <a:solidFill>
                  <a:srgbClr val="000066"/>
                </a:solidFill>
              </a:rPr>
              <a:t> add </a:t>
            </a:r>
            <a:r>
              <a:rPr lang="en-US" altLang="id-ID" sz="2300" i="1" dirty="0">
                <a:solidFill>
                  <a:srgbClr val="000066"/>
                </a:solidFill>
              </a:rPr>
              <a:t>p</a:t>
            </a:r>
            <a:r>
              <a:rPr lang="en-US" altLang="id-ID" sz="2300" dirty="0">
                <a:solidFill>
                  <a:srgbClr val="000066"/>
                </a:solidFill>
              </a:rPr>
              <a:t> to current rule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id-ID" sz="2300" dirty="0">
                <a:solidFill>
                  <a:srgbClr val="000066"/>
                </a:solidFill>
              </a:rPr>
              <a:t>	</a:t>
            </a:r>
            <a:r>
              <a:rPr lang="en-US" altLang="id-ID" sz="2300" b="1" dirty="0">
                <a:solidFill>
                  <a:srgbClr val="000066"/>
                </a:solidFill>
              </a:rPr>
              <a:t>else</a:t>
            </a:r>
            <a:r>
              <a:rPr lang="en-US" altLang="id-ID" sz="2300" dirty="0">
                <a:solidFill>
                  <a:srgbClr val="000066"/>
                </a:solidFill>
              </a:rPr>
              <a:t> break</a:t>
            </a:r>
            <a:endParaRPr lang="en-US" altLang="id-ID" sz="2300" dirty="0"/>
          </a:p>
        </p:txBody>
      </p:sp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13C67-4185-4784-9C7A-204361C53447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2056144" y="3761151"/>
            <a:ext cx="1940706" cy="297266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id-ID" altLang="id-ID" sz="1700">
              <a:latin typeface="Arial" panose="020B0604020202020204" pitchFamily="34" charset="0"/>
            </a:endParaRPr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3996850" y="3761151"/>
            <a:ext cx="3306942" cy="2972664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d-ID" altLang="id-ID" sz="1700">
              <a:latin typeface="Tahoma" panose="020B0604030504040204" pitchFamily="34" charset="0"/>
            </a:endParaRPr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2416035" y="6047159"/>
            <a:ext cx="1150300" cy="61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6" tIns="40008" rIns="80016" bIns="4000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solidFill>
                  <a:srgbClr val="FFFF00"/>
                </a:solidFill>
                <a:latin typeface="Arial" panose="020B0604020202020204" pitchFamily="34" charset="0"/>
              </a:rPr>
              <a:t>Positive examples</a:t>
            </a:r>
          </a:p>
        </p:txBody>
      </p:sp>
      <p:sp>
        <p:nvSpPr>
          <p:cNvPr id="94216" name="Text Box 7"/>
          <p:cNvSpPr txBox="1">
            <a:spLocks noChangeArrowheads="1"/>
          </p:cNvSpPr>
          <p:nvPr/>
        </p:nvSpPr>
        <p:spPr bwMode="auto">
          <a:xfrm>
            <a:off x="5147151" y="6047159"/>
            <a:ext cx="1150299" cy="61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6" tIns="40008" rIns="80016" bIns="4000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id-ID" sz="1700">
                <a:solidFill>
                  <a:srgbClr val="FFFF00"/>
                </a:solidFill>
                <a:latin typeface="Arial" panose="020B0604020202020204" pitchFamily="34" charset="0"/>
              </a:rPr>
              <a:t>Negative examples</a:t>
            </a:r>
          </a:p>
        </p:txBody>
      </p:sp>
      <p:sp>
        <p:nvSpPr>
          <p:cNvPr id="1987592" name="Oval 8"/>
          <p:cNvSpPr>
            <a:spLocks noChangeArrowheads="1"/>
          </p:cNvSpPr>
          <p:nvPr/>
        </p:nvSpPr>
        <p:spPr bwMode="auto">
          <a:xfrm>
            <a:off x="2128124" y="3837448"/>
            <a:ext cx="3162985" cy="2362296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 i="1">
                <a:latin typeface="Arial" panose="020B0604020202020204" pitchFamily="34" charset="0"/>
              </a:rPr>
              <a:t>A3</a:t>
            </a:r>
            <a:r>
              <a:rPr lang="en-US" altLang="id-ID" sz="1700">
                <a:latin typeface="Arial" panose="020B0604020202020204" pitchFamily="34" charset="0"/>
              </a:rPr>
              <a:t>=1</a:t>
            </a:r>
          </a:p>
        </p:txBody>
      </p:sp>
      <p:sp>
        <p:nvSpPr>
          <p:cNvPr id="1987593" name="Oval 9"/>
          <p:cNvSpPr>
            <a:spLocks noChangeArrowheads="1"/>
          </p:cNvSpPr>
          <p:nvPr/>
        </p:nvSpPr>
        <p:spPr bwMode="auto">
          <a:xfrm>
            <a:off x="2272083" y="3913758"/>
            <a:ext cx="2228621" cy="1904521"/>
          </a:xfrm>
          <a:prstGeom prst="ellipse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 i="1">
                <a:latin typeface="Arial" panose="020B0604020202020204" pitchFamily="34" charset="0"/>
              </a:rPr>
              <a:t>A3</a:t>
            </a:r>
            <a:r>
              <a:rPr lang="en-US" altLang="id-ID" sz="1700">
                <a:latin typeface="Arial" panose="020B0604020202020204" pitchFamily="34" charset="0"/>
              </a:rPr>
              <a:t>=1&amp;&amp;</a:t>
            </a:r>
            <a:r>
              <a:rPr lang="en-US" altLang="id-ID" sz="1700" i="1">
                <a:latin typeface="Arial" panose="020B0604020202020204" pitchFamily="34" charset="0"/>
              </a:rPr>
              <a:t>A1</a:t>
            </a:r>
            <a:r>
              <a:rPr lang="en-US" altLang="id-ID" sz="1700">
                <a:latin typeface="Arial" panose="020B0604020202020204" pitchFamily="34" charset="0"/>
              </a:rPr>
              <a:t>=2</a:t>
            </a:r>
          </a:p>
        </p:txBody>
      </p:sp>
      <p:sp>
        <p:nvSpPr>
          <p:cNvPr id="1987594" name="Oval 10"/>
          <p:cNvSpPr>
            <a:spLocks noChangeArrowheads="1"/>
          </p:cNvSpPr>
          <p:nvPr/>
        </p:nvSpPr>
        <p:spPr bwMode="auto">
          <a:xfrm>
            <a:off x="2272077" y="4142639"/>
            <a:ext cx="1652792" cy="1371887"/>
          </a:xfrm>
          <a:prstGeom prst="ellipse">
            <a:avLst/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6" tIns="40008" rIns="80016" bIns="4000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 i="1">
                <a:latin typeface="Arial" panose="020B0604020202020204" pitchFamily="34" charset="0"/>
              </a:rPr>
              <a:t>A3</a:t>
            </a:r>
            <a:r>
              <a:rPr lang="en-US" altLang="id-ID" sz="1700">
                <a:latin typeface="Arial" panose="020B0604020202020204" pitchFamily="34" charset="0"/>
              </a:rPr>
              <a:t>=1&amp;&amp;</a:t>
            </a:r>
            <a:r>
              <a:rPr lang="en-US" altLang="id-ID" sz="1700" i="1">
                <a:latin typeface="Arial" panose="020B0604020202020204" pitchFamily="34" charset="0"/>
              </a:rPr>
              <a:t>A1</a:t>
            </a:r>
            <a:r>
              <a:rPr lang="en-US" altLang="id-ID" sz="1700">
                <a:latin typeface="Arial" panose="020B0604020202020204" pitchFamily="34" charset="0"/>
              </a:rPr>
              <a:t>=2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1700" i="1">
                <a:latin typeface="Arial" panose="020B0604020202020204" pitchFamily="34" charset="0"/>
              </a:rPr>
              <a:t>&amp;&amp;A8</a:t>
            </a:r>
            <a:r>
              <a:rPr lang="en-US" altLang="id-ID" sz="1700">
                <a:latin typeface="Arial" panose="020B0604020202020204" pitchFamily="34" charset="0"/>
              </a:rPr>
              <a:t>=5</a:t>
            </a:r>
          </a:p>
        </p:txBody>
      </p:sp>
    </p:spTree>
    <p:extLst>
      <p:ext uri="{BB962C8B-B14F-4D97-AF65-F5344CB8AC3E}">
        <p14:creationId xmlns:p14="http://schemas.microsoft.com/office/powerpoint/2010/main" val="750660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592" grpId="0" animBg="1"/>
      <p:bldP spid="1987593" grpId="0" animBg="1"/>
      <p:bldP spid="19875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pPr eaLnBrk="1" hangingPunct="1"/>
            <a:r>
              <a:rPr lang="en-US" altLang="id-ID" dirty="0" smtClean="0">
                <a:ea typeface="ＭＳ Ｐゴシック" pitchFamily="34" charset="-128"/>
              </a:rPr>
              <a:t>How to Learn-One-Rule?</a:t>
            </a:r>
          </a:p>
        </p:txBody>
      </p:sp>
      <p:graphicFrame>
        <p:nvGraphicFramePr>
          <p:cNvPr id="931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177025"/>
              </p:ext>
            </p:extLst>
          </p:nvPr>
        </p:nvGraphicFramePr>
        <p:xfrm>
          <a:off x="3309576" y="3831792"/>
          <a:ext cx="4068829" cy="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4" imgW="3365500" imgH="419100" progId="Equation.3">
                  <p:embed/>
                </p:oleObj>
              </mc:Choice>
              <mc:Fallback>
                <p:oleObj name="Equation" r:id="rId4" imgW="3365500" imgH="419100" progId="Equation.3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576" y="3831792"/>
                        <a:ext cx="4068829" cy="53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176BCA-F337-4200-9A6C-4ADB72737C0B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id-ID" sz="1100">
              <a:latin typeface="Tahoma" pitchFamily="34" charset="0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7244" y="2051217"/>
            <a:ext cx="8074869" cy="501381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Start with the </a:t>
            </a:r>
            <a:r>
              <a:rPr lang="en-US" altLang="id-ID" sz="2000" i="1" dirty="0"/>
              <a:t>most general rule</a:t>
            </a:r>
            <a:r>
              <a:rPr lang="en-US" altLang="id-ID" sz="2000" dirty="0"/>
              <a:t> possible: condition = empty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i="1" dirty="0"/>
              <a:t>Adding new attributes</a:t>
            </a:r>
            <a:r>
              <a:rPr lang="en-US" altLang="id-ID" sz="2000" dirty="0"/>
              <a:t> by adopting a greedy depth-first strategy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Picks the one that most improves the rule quality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Rule-Quality measures: consider both coverage and accuracy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Foil-gain (in FOIL &amp; RIPPER): assesses </a:t>
            </a:r>
            <a:r>
              <a:rPr lang="en-US" altLang="id-ID" sz="2000" dirty="0" err="1"/>
              <a:t>info_gain</a:t>
            </a:r>
            <a:r>
              <a:rPr lang="en-US" altLang="id-ID" sz="2000" dirty="0"/>
              <a:t> by extending condition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id-ID" sz="2000" dirty="0"/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800" dirty="0"/>
              <a:t>favors rules that have high accuracy and cover many positive tuples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Rule pruning based on an independent set of test tuples</a:t>
            </a:r>
            <a:endParaRPr lang="en-US" altLang="id-ID" sz="1800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id-ID" sz="1800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id-ID" sz="1800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 err="1"/>
              <a:t>Pos</a:t>
            </a:r>
            <a:r>
              <a:rPr lang="en-US" altLang="id-ID" sz="1800" dirty="0"/>
              <a:t>/</a:t>
            </a:r>
            <a:r>
              <a:rPr lang="en-US" altLang="id-ID" sz="1800" dirty="0" err="1"/>
              <a:t>neg</a:t>
            </a:r>
            <a:r>
              <a:rPr lang="en-US" altLang="id-ID" sz="1800" dirty="0"/>
              <a:t> are # of positive/negative tuples covered by R.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id-ID" sz="1800" dirty="0"/>
              <a:t>If </a:t>
            </a:r>
            <a:r>
              <a:rPr lang="en-US" altLang="id-ID" sz="1800" i="1" dirty="0" err="1"/>
              <a:t>FOIL_Prune</a:t>
            </a:r>
            <a:r>
              <a:rPr lang="en-US" altLang="id-ID" sz="1800" dirty="0"/>
              <a:t> is higher for the pruned version of R, prune R</a:t>
            </a:r>
          </a:p>
        </p:txBody>
      </p:sp>
      <p:graphicFrame>
        <p:nvGraphicFramePr>
          <p:cNvPr id="93190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8374331"/>
              </p:ext>
            </p:extLst>
          </p:nvPr>
        </p:nvGraphicFramePr>
        <p:xfrm>
          <a:off x="2965110" y="5126220"/>
          <a:ext cx="2982359" cy="69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tion" r:id="rId6" imgW="1892300" imgH="419100" progId="Equation.3">
                  <p:embed/>
                </p:oleObj>
              </mc:Choice>
              <mc:Fallback>
                <p:oleObj name="Equation" r:id="rId6" imgW="1892300" imgH="419100" progId="Equation.3">
                  <p:embed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110" y="5126220"/>
                        <a:ext cx="2982359" cy="69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599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title"/>
          </p:nvPr>
        </p:nvSpPr>
        <p:spPr>
          <a:xfrm>
            <a:off x="1659584" y="4351750"/>
            <a:ext cx="6457704" cy="12898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K-Nearest-Neighbor</a:t>
            </a:r>
          </a:p>
        </p:txBody>
      </p:sp>
    </p:spTree>
    <p:extLst>
      <p:ext uri="{BB962C8B-B14F-4D97-AF65-F5344CB8AC3E}">
        <p14:creationId xmlns:p14="http://schemas.microsoft.com/office/powerpoint/2010/main" val="8766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311FF0-3979-4E92-9C80-59153C3F14BF}" type="slidenum">
              <a:rPr lang="en-US" altLang="en-US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566" y="381480"/>
            <a:ext cx="6338456" cy="608928"/>
          </a:xfrm>
          <a:noFill/>
        </p:spPr>
        <p:txBody>
          <a:bodyPr lIns="88853" tIns="44428" rIns="88853" bIns="44428"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Lazy </a:t>
            </a:r>
            <a:r>
              <a:rPr lang="id-ID" altLang="en-US" dirty="0" smtClean="0">
                <a:ea typeface="ＭＳ Ｐゴシック" pitchFamily="34" charset="-128"/>
              </a:rPr>
              <a:t>Learning </a:t>
            </a:r>
            <a:r>
              <a:rPr lang="en-US" altLang="en-US" dirty="0" err="1" smtClean="0">
                <a:ea typeface="ＭＳ Ｐゴシック" pitchFamily="34" charset="-128"/>
              </a:rPr>
              <a:t>vs</a:t>
            </a:r>
            <a:r>
              <a:rPr lang="en-US" altLang="en-US" dirty="0" smtClean="0">
                <a:ea typeface="ＭＳ Ｐゴシック" pitchFamily="34" charset="-128"/>
              </a:rPr>
              <a:t> Eager Learning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210" y="1999850"/>
            <a:ext cx="7766905" cy="4518516"/>
          </a:xfrm>
        </p:spPr>
        <p:txBody>
          <a:bodyPr lIns="88853" tIns="44428" rIns="88853" bIns="44428"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u="sng" dirty="0"/>
              <a:t>Lazy vs. eager learning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b="1" dirty="0"/>
              <a:t>Lazy learning</a:t>
            </a:r>
            <a:r>
              <a:rPr lang="en-US" altLang="en-US" sz="2000" dirty="0"/>
              <a:t> (e.g., instance-based learning): Simply stores training data (or only minor processing) and waits until it is given a test tuple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b="1" dirty="0"/>
              <a:t>Eager learning</a:t>
            </a:r>
            <a:r>
              <a:rPr lang="en-US" altLang="en-US" sz="2000" dirty="0"/>
              <a:t> (the above discussed methods): Given a set of training tuples, constructs a classification model before receiving new (e.g., test) data to classify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dirty="0"/>
              <a:t>Lazy: less time in training but more time in predicting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dirty="0"/>
              <a:t>Accuracy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Lazy method effectively uses a richer hypothesis space since it uses many local linear functions to form an implicit global approximation to the target function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Eager: must commit to a single hypothesis that covers the entire instance space</a:t>
            </a:r>
          </a:p>
        </p:txBody>
      </p:sp>
    </p:spTree>
    <p:extLst>
      <p:ext uri="{BB962C8B-B14F-4D97-AF65-F5344CB8AC3E}">
        <p14:creationId xmlns:p14="http://schemas.microsoft.com/office/powerpoint/2010/main" val="4169357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935A0-139F-4FE3-B49A-6A2E79D04A50}" type="slidenum">
              <a:rPr lang="en-US" altLang="en-US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2356" y="228890"/>
            <a:ext cx="5611751" cy="761520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en-US" dirty="0"/>
              <a:t>Lazy Learner: Instance-Based Methods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247" y="1999854"/>
            <a:ext cx="7998247" cy="4610267"/>
          </a:xfrm>
        </p:spPr>
        <p:txBody>
          <a:bodyPr lIns="88853" tIns="44428" rIns="88853" bIns="44428"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dirty="0"/>
              <a:t>Instance-based learning: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300" dirty="0"/>
              <a:t>Store training examples and delay the processing (“lazy evaluation”) until a new instance must be classified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dirty="0"/>
              <a:t>Typical approaches</a:t>
            </a:r>
            <a:endParaRPr lang="en-US" altLang="en-US" sz="2300" u="sng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300" i="1" u="sng" dirty="0"/>
              <a:t>k</a:t>
            </a:r>
            <a:r>
              <a:rPr lang="en-US" altLang="en-US" sz="2300" u="sng" dirty="0"/>
              <a:t>-nearest neighbor approach</a:t>
            </a:r>
            <a:endParaRPr lang="en-US" altLang="en-US" sz="2300" dirty="0"/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Instances represented as points in a Euclidean space.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300" u="sng" dirty="0"/>
              <a:t>Locally weighted regression</a:t>
            </a:r>
            <a:endParaRPr lang="en-US" altLang="en-US" sz="2300" dirty="0"/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Constructs local approximation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300" u="sng" dirty="0"/>
              <a:t>Case-based reasoning</a:t>
            </a:r>
            <a:endParaRPr lang="en-US" altLang="en-US" sz="2300" dirty="0"/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Uses symbolic representations and knowledge-based inference</a:t>
            </a:r>
          </a:p>
        </p:txBody>
      </p:sp>
    </p:spTree>
    <p:extLst>
      <p:ext uri="{BB962C8B-B14F-4D97-AF65-F5344CB8AC3E}">
        <p14:creationId xmlns:p14="http://schemas.microsoft.com/office/powerpoint/2010/main" val="782339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6023" y="1872881"/>
            <a:ext cx="8025496" cy="4574863"/>
          </a:xfrm>
        </p:spPr>
        <p:txBody>
          <a:bodyPr/>
          <a:lstStyle/>
          <a:p>
            <a:r>
              <a:rPr lang="en-US" altLang="id-ID" sz="2800" dirty="0">
                <a:ea typeface="ＭＳ Ｐゴシック" pitchFamily="34" charset="-128"/>
              </a:rPr>
              <a:t>Classification is the task of learning a </a:t>
            </a:r>
            <a:r>
              <a:rPr lang="en-US" altLang="id-ID" sz="2800" b="1" dirty="0">
                <a:ea typeface="ＭＳ Ｐゴシック" pitchFamily="34" charset="-128"/>
              </a:rPr>
              <a:t>classification model</a:t>
            </a:r>
            <a:r>
              <a:rPr lang="en-US" altLang="id-ID" sz="2800" dirty="0">
                <a:ea typeface="ＭＳ Ｐゴシック" pitchFamily="34" charset="-128"/>
              </a:rPr>
              <a:t> that maps each attribute set </a:t>
            </a:r>
            <a:r>
              <a:rPr lang="en-US" altLang="id-ID" sz="2800" b="1" dirty="0">
                <a:ea typeface="ＭＳ Ｐゴシック" pitchFamily="34" charset="-128"/>
              </a:rPr>
              <a:t>x </a:t>
            </a:r>
            <a:r>
              <a:rPr lang="en-US" altLang="id-ID" sz="2800" dirty="0">
                <a:ea typeface="ＭＳ Ｐゴシック" pitchFamily="34" charset="-128"/>
              </a:rPr>
              <a:t>to one of the </a:t>
            </a:r>
            <a:r>
              <a:rPr lang="id-ID" altLang="id-ID" sz="2800" dirty="0">
                <a:ea typeface="ＭＳ Ｐゴシック" pitchFamily="34" charset="-128"/>
              </a:rPr>
              <a:t>c</a:t>
            </a:r>
            <a:r>
              <a:rPr lang="en-US" altLang="id-ID" sz="2800" dirty="0">
                <a:ea typeface="ＭＳ Ｐゴシック" pitchFamily="34" charset="-128"/>
              </a:rPr>
              <a:t>lass</a:t>
            </a:r>
            <a:r>
              <a:rPr lang="id-ID" altLang="id-ID" sz="2800" dirty="0">
                <a:ea typeface="ＭＳ Ｐゴシック" pitchFamily="34" charset="-128"/>
              </a:rPr>
              <a:t> labels </a:t>
            </a:r>
            <a:r>
              <a:rPr lang="id-ID" altLang="id-ID" sz="2800" b="1" i="1" dirty="0">
                <a:ea typeface="ＭＳ Ｐゴシック" pitchFamily="34" charset="-128"/>
              </a:rPr>
              <a:t>y</a:t>
            </a:r>
            <a:r>
              <a:rPr lang="id-ID" altLang="id-ID" sz="2800" i="1" dirty="0">
                <a:ea typeface="ＭＳ Ｐゴシック" pitchFamily="34" charset="-128"/>
              </a:rPr>
              <a:t>.</a:t>
            </a:r>
          </a:p>
          <a:p>
            <a:endParaRPr lang="id-ID" altLang="id-ID" i="1" dirty="0" smtClean="0">
              <a:ea typeface="ＭＳ Ｐゴシック" pitchFamily="34" charset="-128"/>
            </a:endParaRPr>
          </a:p>
          <a:p>
            <a:endParaRPr lang="id-ID" altLang="id-ID" i="1" dirty="0" smtClean="0">
              <a:ea typeface="ＭＳ Ｐゴシック" pitchFamily="34" charset="-128"/>
            </a:endParaRPr>
          </a:p>
          <a:p>
            <a:r>
              <a:rPr lang="en-US" altLang="id-ID" sz="2400" b="1" dirty="0">
                <a:ea typeface="ＭＳ Ｐゴシック" pitchFamily="34" charset="-128"/>
              </a:rPr>
              <a:t>Goal</a:t>
            </a:r>
            <a:r>
              <a:rPr lang="en-US" altLang="id-ID" sz="2400" dirty="0">
                <a:ea typeface="ＭＳ Ｐゴシック" pitchFamily="34" charset="-128"/>
              </a:rPr>
              <a:t>: previously unseen records should be assigned a class as accurately as possible.</a:t>
            </a:r>
          </a:p>
          <a:p>
            <a:pPr marL="642419" lvl="2"/>
            <a:r>
              <a:rPr lang="en-US" altLang="id-ID" sz="1600" dirty="0">
                <a:ea typeface="ＭＳ Ｐゴシック" pitchFamily="34" charset="-128"/>
              </a:rPr>
              <a:t>A </a:t>
            </a:r>
            <a:r>
              <a:rPr lang="en-US" altLang="id-ID" sz="1600" b="1" dirty="0">
                <a:ea typeface="ＭＳ Ｐゴシック" pitchFamily="34" charset="-128"/>
              </a:rPr>
              <a:t>test </a:t>
            </a:r>
            <a:r>
              <a:rPr lang="id-ID" altLang="id-ID" sz="1600" b="1" dirty="0">
                <a:ea typeface="ＭＳ Ｐゴシック" pitchFamily="34" charset="-128"/>
              </a:rPr>
              <a:t>data </a:t>
            </a:r>
            <a:r>
              <a:rPr lang="en-US" altLang="id-ID" sz="1600" b="1" dirty="0">
                <a:ea typeface="ＭＳ Ｐゴシック" pitchFamily="34" charset="-128"/>
              </a:rPr>
              <a:t>set</a:t>
            </a:r>
            <a:r>
              <a:rPr lang="en-US" altLang="id-ID" sz="1600" dirty="0">
                <a:ea typeface="ＭＳ Ｐゴシック" pitchFamily="34" charset="-128"/>
              </a:rPr>
              <a:t> is used to determine the accuracy of the model. Usually, the given data set is divided into training </a:t>
            </a:r>
            <a:r>
              <a:rPr lang="id-ID" altLang="id-ID" sz="1600" dirty="0">
                <a:ea typeface="ＭＳ Ｐゴシック" pitchFamily="34" charset="-128"/>
              </a:rPr>
              <a:t>sets </a:t>
            </a:r>
            <a:r>
              <a:rPr lang="en-US" altLang="id-ID" sz="1600" dirty="0">
                <a:ea typeface="ＭＳ Ｐゴシック" pitchFamily="34" charset="-128"/>
              </a:rPr>
              <a:t>and test sets, with training set used to build the model and test set used to validate it.</a:t>
            </a:r>
            <a:r>
              <a:rPr lang="id-ID" altLang="id-ID" sz="1600" dirty="0">
                <a:ea typeface="ＭＳ Ｐゴシック" pitchFamily="34" charset="-128"/>
              </a:rPr>
              <a:t> </a:t>
            </a:r>
            <a:br>
              <a:rPr lang="id-ID" altLang="id-ID" sz="1600" dirty="0">
                <a:ea typeface="ＭＳ Ｐゴシック" pitchFamily="34" charset="-128"/>
              </a:rPr>
            </a:br>
            <a:r>
              <a:rPr lang="en-US" altLang="id-ID" sz="1600" dirty="0">
                <a:ea typeface="ＭＳ Ｐゴシック" pitchFamily="34" charset="-128"/>
              </a:rPr>
              <a:t>Note: If </a:t>
            </a:r>
            <a:r>
              <a:rPr lang="en-US" altLang="id-ID" sz="1600" i="1" dirty="0">
                <a:ea typeface="ＭＳ Ｐゴシック" pitchFamily="34" charset="-128"/>
              </a:rPr>
              <a:t>the test set </a:t>
            </a:r>
            <a:r>
              <a:rPr lang="en-US" altLang="id-ID" sz="1600" dirty="0">
                <a:ea typeface="ＭＳ Ｐゴシック" pitchFamily="34" charset="-128"/>
              </a:rPr>
              <a:t>is used to select models, it is called </a:t>
            </a:r>
            <a:r>
              <a:rPr lang="en-US" altLang="id-ID" sz="1600" dirty="0">
                <a:solidFill>
                  <a:srgbClr val="C00000"/>
                </a:solidFill>
                <a:ea typeface="ＭＳ Ｐゴシック" pitchFamily="34" charset="-128"/>
              </a:rPr>
              <a:t>validation (test) set</a:t>
            </a:r>
          </a:p>
          <a:p>
            <a:endParaRPr lang="id-ID" altLang="id-ID" sz="2400" dirty="0">
              <a:ea typeface="ＭＳ Ｐゴシック" pitchFamily="34" charset="-128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70" y="3261624"/>
            <a:ext cx="4286122" cy="11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What is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587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Nearest Neighbor Classifiers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589" y="1817786"/>
            <a:ext cx="7907930" cy="4629947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Basic idea:</a:t>
            </a:r>
          </a:p>
          <a:p>
            <a:pPr lvl="1"/>
            <a:r>
              <a:rPr lang="en-US" altLang="id-ID" dirty="0" smtClean="0">
                <a:ea typeface="ＭＳ Ｐゴシック" pitchFamily="34" charset="-128"/>
              </a:rPr>
              <a:t>If it walks like a duck, quacks like a duck, then it’s probably a duck</a:t>
            </a:r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898491" y="3236433"/>
            <a:ext cx="7764184" cy="3429000"/>
            <a:chOff x="192" y="1776"/>
            <a:chExt cx="5184" cy="2160"/>
          </a:xfrm>
        </p:grpSpPr>
        <p:pic>
          <p:nvPicPr>
            <p:cNvPr id="100370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71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72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73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74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75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d-ID" sz="2000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id-ID" sz="17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id-ID" sz="17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774572" y="3047521"/>
            <a:ext cx="4313284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id-ID" sz="1700"/>
                <a:t>Compute Distance</a:t>
              </a:r>
            </a:p>
          </p:txBody>
        </p:sp>
        <p:grpSp>
          <p:nvGrpSpPr>
            <p:cNvPr id="100364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3"/>
                <a:ext cx="1584" cy="2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3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2000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68829" y="4572004"/>
            <a:ext cx="3162985" cy="1324383"/>
            <a:chOff x="2544" y="2880"/>
            <a:chExt cx="2112" cy="834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id-ID" sz="1700"/>
                <a:t>Choose k of the “nearest” records</a:t>
              </a:r>
            </a:p>
          </p:txBody>
        </p:sp>
        <p:grpSp>
          <p:nvGrpSpPr>
            <p:cNvPr id="100360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2000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6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4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0"/>
            <a:ext cx="5638800" cy="1143000"/>
          </a:xfrm>
        </p:spPr>
        <p:txBody>
          <a:bodyPr/>
          <a:lstStyle/>
          <a:p>
            <a:r>
              <a:rPr lang="en-US" altLang="id-ID" sz="4000" dirty="0">
                <a:ea typeface="ＭＳ Ｐゴシック" pitchFamily="34" charset="-128"/>
              </a:rPr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03192" y="1306286"/>
            <a:ext cx="3738814" cy="48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016" tIns="40008" rIns="80016" bIns="4000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75000"/>
              <a:buFont typeface="Monotype Sorts" panose="01010601010101010101" pitchFamily="2" charset="2"/>
              <a:buChar char="l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Requires three things</a:t>
            </a:r>
          </a:p>
          <a:p>
            <a:pPr lvl="1"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The set of stored records</a:t>
            </a:r>
          </a:p>
          <a:p>
            <a:pPr lvl="1"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Distance Metric to compute distance between records</a:t>
            </a:r>
          </a:p>
          <a:p>
            <a:pPr lvl="1"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The value of </a:t>
            </a:r>
            <a:r>
              <a:rPr lang="en-US" altLang="id-ID" sz="1700" i="1" dirty="0">
                <a:latin typeface="Arial" panose="020B0604020202020204" pitchFamily="34" charset="0"/>
              </a:rPr>
              <a:t>k</a:t>
            </a:r>
            <a:r>
              <a:rPr lang="en-US" altLang="id-ID" sz="1700" dirty="0">
                <a:latin typeface="Arial" panose="020B0604020202020204" pitchFamily="34" charset="0"/>
              </a:rPr>
              <a:t>, the number of nearest neighbors to retrieve</a:t>
            </a:r>
          </a:p>
          <a:p>
            <a:pPr lvl="1"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/>
            </a:pPr>
            <a:endParaRPr lang="en-US" altLang="id-ID" sz="1700" dirty="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75000"/>
              <a:buFont typeface="Monotype Sorts" panose="01010601010101010101" pitchFamily="2" charset="2"/>
              <a:buChar char="l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To classify an unknown record:</a:t>
            </a:r>
          </a:p>
          <a:p>
            <a:pPr lvl="1"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Compute distance to other training records</a:t>
            </a:r>
          </a:p>
          <a:p>
            <a:pPr lvl="1"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Identify </a:t>
            </a:r>
            <a:r>
              <a:rPr lang="en-US" altLang="id-ID" sz="1700" i="1" dirty="0">
                <a:latin typeface="Arial" panose="020B0604020202020204" pitchFamily="34" charset="0"/>
              </a:rPr>
              <a:t>k</a:t>
            </a:r>
            <a:r>
              <a:rPr lang="en-US" altLang="id-ID" sz="1700" dirty="0">
                <a:latin typeface="Arial" panose="020B0604020202020204" pitchFamily="34" charset="0"/>
              </a:rPr>
              <a:t> nearest neighbors </a:t>
            </a:r>
          </a:p>
          <a:p>
            <a:pPr lvl="1"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id-ID" sz="1700" dirty="0">
                <a:latin typeface="Arial" panose="020B0604020202020204" pitchFamily="34" charset="0"/>
              </a:rPr>
              <a:t>Use class labels of nearest neighbors to determine the class label of unknown record (e.g., by taking majority vote)</a:t>
            </a: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885869" y="2011680"/>
          <a:ext cx="4072903" cy="484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Visio" r:id="rId3" imgW="7007454" imgH="8108144" progId="">
                  <p:embed/>
                </p:oleObj>
              </mc:Choice>
              <mc:Fallback>
                <p:oleObj name="Visio" r:id="rId3" imgW="7007454" imgH="8108144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69" y="2011680"/>
                        <a:ext cx="4072903" cy="484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9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794" y="174175"/>
            <a:ext cx="5638800" cy="1143000"/>
          </a:xfrm>
        </p:spPr>
        <p:txBody>
          <a:bodyPr/>
          <a:lstStyle/>
          <a:p>
            <a:r>
              <a:rPr lang="en-US" altLang="id-ID" sz="4000" dirty="0">
                <a:ea typeface="ＭＳ Ｐゴシック" pitchFamily="34" charset="-128"/>
              </a:rPr>
              <a:t>Definition of Nearest Neighbor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449977" y="1938968"/>
          <a:ext cx="6716200" cy="330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VISIO" r:id="rId3" imgW="9761220" imgH="4517136" progId="">
                  <p:embed/>
                </p:oleObj>
              </mc:Choice>
              <mc:Fallback>
                <p:oleObj name="VISIO" r:id="rId3" imgW="9761220" imgH="4517136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977" y="1938968"/>
                        <a:ext cx="6716200" cy="3300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977838" y="5257224"/>
            <a:ext cx="7260333" cy="9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016" tIns="40008" rIns="80016" bIns="4000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spcAft>
                <a:spcPts val="387"/>
              </a:spcAft>
              <a:buClr>
                <a:srgbClr val="0C7B9C"/>
              </a:buClr>
              <a:buSzPct val="75000"/>
              <a:defRPr/>
            </a:pPr>
            <a:r>
              <a:rPr lang="en-US" altLang="id-ID" sz="2300">
                <a:latin typeface="Arial" panose="020B0604020202020204" pitchFamily="34" charset="0"/>
              </a:rPr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20962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926B67-04A6-470C-86D6-99911865BEB1}" type="slidenum">
              <a:rPr lang="en-US" altLang="en-US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59874" y="503845"/>
            <a:ext cx="6139894" cy="405952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en-US" dirty="0" smtClean="0"/>
              <a:t>k-Nearest Neighbor Algorithm</a:t>
            </a:r>
            <a:endParaRPr lang="en-US" altLang="en-US" sz="3100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833" y="1995743"/>
            <a:ext cx="7476269" cy="4173707"/>
          </a:xfrm>
        </p:spPr>
        <p:txBody>
          <a:bodyPr lIns="88853" tIns="44428" rIns="88853" bIns="44428"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dirty="0"/>
              <a:t>All instances correspond to points in the n-D space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100" dirty="0"/>
              <a:t>Compute distance between two points:</a:t>
            </a:r>
            <a:endParaRPr lang="id-ID" altLang="en-US" sz="23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The nearest neighbor are defined in terms of Euclidean distance, </a:t>
            </a:r>
            <a:r>
              <a:rPr lang="en-US" altLang="en-US" sz="2000" dirty="0" err="1"/>
              <a:t>dist</a:t>
            </a:r>
            <a:r>
              <a:rPr lang="en-US" altLang="en-US" sz="2000" dirty="0"/>
              <a:t>(</a:t>
            </a: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  <a:r>
              <a:rPr lang="en-US" altLang="en-US" sz="2000" dirty="0"/>
              <a:t>, </a:t>
            </a: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  <a:r>
              <a:rPr lang="en-US" altLang="en-US" sz="2000" dirty="0"/>
              <a:t>)</a:t>
            </a:r>
            <a:r>
              <a:rPr lang="id-ID" altLang="en-US" sz="2000" dirty="0"/>
              <a:t>. </a:t>
            </a:r>
            <a:r>
              <a:rPr lang="en-US" altLang="id-ID" dirty="0" smtClean="0"/>
              <a:t>Euclidean </a:t>
            </a:r>
            <a:r>
              <a:rPr lang="en-US" altLang="id-ID" dirty="0"/>
              <a:t>distance </a:t>
            </a:r>
          </a:p>
          <a:p>
            <a:pPr>
              <a:buFont typeface="Monotype Sorts" panose="01010601010101010101" pitchFamily="2" charset="2"/>
              <a:buNone/>
              <a:defRPr/>
            </a:pPr>
            <a:endParaRPr lang="en-US" altLang="id-ID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id-ID" sz="2400" dirty="0"/>
              <a:t>Determine the class from nearest neighbor list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take the majority vote of class labels among the k-nearest neighbors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id-ID" sz="2000" dirty="0"/>
              <a:t>Weigh the vote according to distance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id-ID" sz="2000" dirty="0"/>
              <a:t> weight factor, w = 1/d</a:t>
            </a:r>
            <a:r>
              <a:rPr lang="en-US" altLang="id-ID" sz="2000" baseline="30000" dirty="0"/>
              <a:t>2</a:t>
            </a:r>
          </a:p>
        </p:txBody>
      </p:sp>
      <p:graphicFrame>
        <p:nvGraphicFramePr>
          <p:cNvPr id="1034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40604"/>
              </p:ext>
            </p:extLst>
          </p:nvPr>
        </p:nvGraphicFramePr>
        <p:xfrm>
          <a:off x="2306945" y="3494636"/>
          <a:ext cx="3070635" cy="54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4" imgW="2705100" imgH="457200" progId="Equation.3">
                  <p:embed/>
                </p:oleObj>
              </mc:Choice>
              <mc:Fallback>
                <p:oleObj name="Equation" r:id="rId4" imgW="2705100" imgH="4572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945" y="3494636"/>
                        <a:ext cx="3070635" cy="549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77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1 nearest-neighbor</a:t>
            </a:r>
          </a:p>
        </p:txBody>
      </p:sp>
      <p:sp>
        <p:nvSpPr>
          <p:cNvPr id="105475" name="Content Placeholder 1"/>
          <p:cNvSpPr>
            <a:spLocks noGrp="1"/>
          </p:cNvSpPr>
          <p:nvPr>
            <p:ph idx="1"/>
          </p:nvPr>
        </p:nvSpPr>
        <p:spPr>
          <a:xfrm>
            <a:off x="927463" y="1872870"/>
            <a:ext cx="7934056" cy="4574863"/>
          </a:xfrm>
        </p:spPr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Vonoroi</a:t>
            </a:r>
            <a:r>
              <a:rPr lang="en-US" altLang="en-US" dirty="0" smtClean="0">
                <a:ea typeface="ＭＳ Ｐゴシック" pitchFamily="34" charset="-128"/>
              </a:rPr>
              <a:t> diagram: the decision surface induced by 1-NN for a typical set of training examples</a:t>
            </a:r>
          </a:p>
          <a:p>
            <a:endParaRPr lang="id-ID" altLang="en-US" dirty="0" smtClean="0">
              <a:ea typeface="ＭＳ Ｐゴシック" pitchFamily="34" charset="-128"/>
            </a:endParaRPr>
          </a:p>
        </p:txBody>
      </p:sp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47" y="2938787"/>
            <a:ext cx="4371396" cy="366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B5936E-0CCA-4F17-9784-8C13D23303B4}" type="slidenum">
              <a:rPr lang="en-US" altLang="en-US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90356" y="644815"/>
            <a:ext cx="4031927" cy="685224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en-US" dirty="0" smtClean="0"/>
              <a:t>Discussion on the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-NN Algorithm</a:t>
            </a:r>
            <a:endParaRPr lang="en-US" altLang="en-US" sz="3100" dirty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337" y="1907177"/>
            <a:ext cx="7768706" cy="4855788"/>
          </a:xfrm>
        </p:spPr>
        <p:txBody>
          <a:bodyPr lIns="88853" tIns="44428" rIns="88853" bIns="44428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/>
              <a:t>k</a:t>
            </a:r>
            <a:r>
              <a:rPr lang="en-US" altLang="en-US" sz="2300" dirty="0"/>
              <a:t>-NN for </a:t>
            </a:r>
            <a:r>
              <a:rPr lang="en-US" altLang="en-US" sz="2300" u="sng" dirty="0"/>
              <a:t>real-valued prediction</a:t>
            </a:r>
            <a:r>
              <a:rPr lang="en-US" altLang="en-US" sz="2300" dirty="0"/>
              <a:t> for a given unknown tuple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Returns the mean values of the</a:t>
            </a:r>
            <a:r>
              <a:rPr lang="en-US" altLang="en-US" sz="2000" i="1" dirty="0"/>
              <a:t> k</a:t>
            </a:r>
            <a:r>
              <a:rPr lang="en-US" altLang="en-US" sz="2000" dirty="0"/>
              <a:t> nearest neighbors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u="sng" dirty="0"/>
              <a:t>Distance-weighted</a:t>
            </a:r>
            <a:r>
              <a:rPr lang="en-US" altLang="en-US" sz="2300" dirty="0"/>
              <a:t> nearest neighbor algorithm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Weight the contribution of each of the </a:t>
            </a:r>
            <a:r>
              <a:rPr lang="en-US" altLang="en-US" sz="2000" i="1" dirty="0"/>
              <a:t>k</a:t>
            </a:r>
            <a:r>
              <a:rPr lang="en-US" altLang="en-US" sz="2000" dirty="0"/>
              <a:t> neighbors according to their distance to the query 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q</a:t>
            </a:r>
            <a:endParaRPr lang="en-US" altLang="en-US" sz="2000" dirty="0"/>
          </a:p>
          <a:p>
            <a:pPr lvl="2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Give greater weight to closer neighbors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u="sng" dirty="0"/>
              <a:t>Robust</a:t>
            </a:r>
            <a:r>
              <a:rPr lang="en-US" altLang="en-US" sz="2300" dirty="0"/>
              <a:t> to noisy data by averaging </a:t>
            </a:r>
            <a:r>
              <a:rPr lang="en-US" altLang="en-US" sz="2300" i="1" dirty="0"/>
              <a:t>k</a:t>
            </a:r>
            <a:r>
              <a:rPr lang="en-US" altLang="en-US" sz="2300" dirty="0"/>
              <a:t>-nearest neighbors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300" u="sng" dirty="0"/>
              <a:t>Curse of dimensionality</a:t>
            </a:r>
            <a:r>
              <a:rPr lang="en-US" altLang="en-US" sz="2300" dirty="0"/>
              <a:t>: distance between neighbors could be dominated by irrelevant attributes  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To overcome it, axes stretch or elimination of the least relevant attributes</a:t>
            </a:r>
          </a:p>
        </p:txBody>
      </p:sp>
      <p:graphicFrame>
        <p:nvGraphicFramePr>
          <p:cNvPr id="1065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778365"/>
              </p:ext>
            </p:extLst>
          </p:nvPr>
        </p:nvGraphicFramePr>
        <p:xfrm>
          <a:off x="6520120" y="3470309"/>
          <a:ext cx="1330925" cy="69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4" imgW="1409700" imgH="698500" progId="Equation.3">
                  <p:embed/>
                </p:oleObj>
              </mc:Choice>
              <mc:Fallback>
                <p:oleObj name="Equation" r:id="rId4" imgW="1409700" imgH="6985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120" y="3470309"/>
                        <a:ext cx="1330925" cy="6981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934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463" y="1971266"/>
            <a:ext cx="7852984" cy="3647339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k-NN classifiers are lazy learners </a:t>
            </a:r>
          </a:p>
          <a:p>
            <a:pPr lvl="1"/>
            <a:r>
              <a:rPr lang="en-US" altLang="id-ID" sz="2400" dirty="0">
                <a:ea typeface="ＭＳ Ｐゴシック" pitchFamily="34" charset="-128"/>
              </a:rPr>
              <a:t>It does not build models explicitly</a:t>
            </a:r>
          </a:p>
          <a:p>
            <a:pPr lvl="1"/>
            <a:r>
              <a:rPr lang="en-US" altLang="id-ID" sz="2400" dirty="0">
                <a:ea typeface="ＭＳ Ｐゴシック" pitchFamily="34" charset="-128"/>
              </a:rPr>
              <a:t>Unlike eager learners such as decision tree induction and rule-based systems</a:t>
            </a:r>
          </a:p>
          <a:p>
            <a:pPr lvl="1"/>
            <a:r>
              <a:rPr lang="en-US" altLang="id-ID" sz="2400" dirty="0">
                <a:ea typeface="ＭＳ Ｐゴシック" pitchFamily="34" charset="-128"/>
              </a:rPr>
              <a:t>Classifying unknown records are relatively expensive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4231" y="749321"/>
            <a:ext cx="4031927" cy="685224"/>
          </a:xfrm>
        </p:spPr>
        <p:txBody>
          <a:bodyPr lIns="88853" tIns="44428" rIns="88853" bIns="44428"/>
          <a:lstStyle/>
          <a:p>
            <a:pPr eaLnBrk="1" hangingPunct="1">
              <a:defRPr/>
            </a:pPr>
            <a:r>
              <a:rPr lang="en-US" altLang="en-US" dirty="0" smtClean="0"/>
              <a:t>Discussion on the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-NN Algorithm</a:t>
            </a:r>
            <a:endParaRPr lang="en-US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1118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pPr eaLnBrk="1" hangingPunct="1"/>
            <a:r>
              <a:rPr lang="en-US" altLang="id-ID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953589" y="1961002"/>
            <a:ext cx="7907930" cy="448672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>
                <a:solidFill>
                  <a:schemeClr val="hlink"/>
                </a:solidFill>
              </a:rPr>
              <a:t>Classification </a:t>
            </a:r>
            <a:r>
              <a:rPr lang="en-US" altLang="id-ID" sz="2300" dirty="0"/>
              <a:t>is a form of data analysis that extracts </a:t>
            </a:r>
            <a:r>
              <a:rPr lang="en-US" altLang="id-ID" sz="2300" dirty="0">
                <a:solidFill>
                  <a:schemeClr val="hlink"/>
                </a:solidFill>
              </a:rPr>
              <a:t>models</a:t>
            </a:r>
            <a:r>
              <a:rPr lang="en-US" altLang="id-ID" sz="2300" dirty="0"/>
              <a:t> describing important data classes.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id-ID" sz="2300" dirty="0"/>
              <a:t>Effective and scalable methods have been developed for </a:t>
            </a:r>
            <a:r>
              <a:rPr lang="en-US" altLang="id-ID" sz="2300" dirty="0">
                <a:solidFill>
                  <a:schemeClr val="hlink"/>
                </a:solidFill>
              </a:rPr>
              <a:t>decision tree induction, Naive Bayesian classification, rule-based classification,</a:t>
            </a:r>
            <a:r>
              <a:rPr lang="id-ID" altLang="id-ID" sz="2300" dirty="0">
                <a:solidFill>
                  <a:schemeClr val="hlink"/>
                </a:solidFill>
              </a:rPr>
              <a:t> nearest neighbor classification</a:t>
            </a:r>
            <a:r>
              <a:rPr lang="en-US" altLang="id-ID" sz="2300" dirty="0">
                <a:solidFill>
                  <a:schemeClr val="hlink"/>
                </a:solidFill>
              </a:rPr>
              <a:t> </a:t>
            </a:r>
            <a:r>
              <a:rPr lang="en-US" altLang="id-ID" sz="2300" dirty="0"/>
              <a:t>and many other classification methods.</a:t>
            </a:r>
          </a:p>
        </p:txBody>
      </p:sp>
      <p:sp>
        <p:nvSpPr>
          <p:cNvPr id="145412" name="Slide Number Placeholder 7"/>
          <p:cNvSpPr txBox="1">
            <a:spLocks noGrp="1"/>
          </p:cNvSpPr>
          <p:nvPr/>
        </p:nvSpPr>
        <p:spPr bwMode="auto">
          <a:xfrm>
            <a:off x="7087856" y="6476536"/>
            <a:ext cx="1798107" cy="38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6" tIns="40008" rIns="80016" bIns="40008" anchor="b"/>
          <a:lstStyle>
            <a:lvl1pPr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772326-C9DE-4702-A65B-FCEB709CD5B1}" type="slidenum">
              <a:rPr lang="en-US" altLang="id-ID" sz="1100" b="1"/>
              <a:pPr algn="r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id-ID" sz="1100" b="1"/>
          </a:p>
        </p:txBody>
      </p:sp>
    </p:spTree>
    <p:extLst>
      <p:ext uri="{BB962C8B-B14F-4D97-AF65-F5344CB8AC3E}">
        <p14:creationId xmlns:p14="http://schemas.microsoft.com/office/powerpoint/2010/main" val="3205174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References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Han, J., </a:t>
            </a:r>
            <a:r>
              <a:rPr lang="en-US" sz="1800" dirty="0" err="1"/>
              <a:t>Kamber</a:t>
            </a:r>
            <a:r>
              <a:rPr lang="en-US" sz="1800" dirty="0"/>
              <a:t>, M., &amp; Pei, Y. (2006). “Data Mining: Concepts and Technique”. </a:t>
            </a:r>
            <a:r>
              <a:rPr lang="en-US" sz="1800" dirty="0" err="1"/>
              <a:t>Edisi</a:t>
            </a:r>
            <a:r>
              <a:rPr lang="en-US" sz="1800" dirty="0"/>
              <a:t> 3. Morgan Kaufman. San Francisco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Tan, P.N., Steinbach, M., &amp; Kumar, V. (2006). “Introduction to Data Mining”. Addison-Wesley. Michigan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Witten, I. H., &amp; Frank, E. (2005). “Data Mining : Practical Machine Learning Tools and Techniques”. Second edition. Morgan Kaufmann. San Francisco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21933" y="200098"/>
            <a:ext cx="7264407" cy="7802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Classification vs Regression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27463" y="1861865"/>
            <a:ext cx="7934056" cy="4585879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Classification:  </a:t>
            </a:r>
          </a:p>
          <a:p>
            <a:pPr lvl="1"/>
            <a:r>
              <a:rPr lang="id-ID" altLang="id-ID" dirty="0" smtClean="0">
                <a:ea typeface="ＭＳ Ｐゴシック" pitchFamily="34" charset="-128"/>
              </a:rPr>
              <a:t>P</a:t>
            </a:r>
            <a:r>
              <a:rPr lang="en-US" altLang="id-ID" dirty="0" err="1" smtClean="0">
                <a:ea typeface="ＭＳ Ｐゴシック" pitchFamily="34" charset="-128"/>
              </a:rPr>
              <a:t>redicts</a:t>
            </a:r>
            <a:r>
              <a:rPr lang="en-US" altLang="id-ID" dirty="0" smtClean="0">
                <a:ea typeface="ＭＳ Ｐゴシック" pitchFamily="34" charset="-128"/>
              </a:rPr>
              <a:t> categorical class labels</a:t>
            </a:r>
          </a:p>
          <a:p>
            <a:pPr lvl="1"/>
            <a:r>
              <a:rPr lang="id-ID" altLang="id-ID" dirty="0" smtClean="0">
                <a:ea typeface="ＭＳ Ｐゴシック" pitchFamily="34" charset="-128"/>
              </a:rPr>
              <a:t>C</a:t>
            </a:r>
            <a:r>
              <a:rPr lang="en-US" altLang="id-ID" dirty="0" err="1" smtClean="0">
                <a:ea typeface="ＭＳ Ｐゴシック" pitchFamily="34" charset="-128"/>
              </a:rPr>
              <a:t>lassifies</a:t>
            </a:r>
            <a:r>
              <a:rPr lang="en-US" altLang="id-ID" dirty="0" smtClean="0">
                <a:ea typeface="ＭＳ Ｐゴシック" pitchFamily="34" charset="-128"/>
              </a:rPr>
              <a:t> data (constructs a model) based on the training set and the values (class labels) in a classifying attribute and uses it in classifying new data</a:t>
            </a:r>
            <a:endParaRPr lang="id-ID" altLang="id-ID" dirty="0" smtClean="0">
              <a:ea typeface="ＭＳ Ｐゴシック" pitchFamily="34" charset="-128"/>
            </a:endParaRPr>
          </a:p>
          <a:p>
            <a:r>
              <a:rPr lang="en-US" altLang="id-ID" dirty="0" smtClean="0">
                <a:ea typeface="ＭＳ Ｐゴシック" pitchFamily="34" charset="-128"/>
              </a:rPr>
              <a:t>Regression:  </a:t>
            </a:r>
          </a:p>
          <a:p>
            <a:pPr lvl="1"/>
            <a:r>
              <a:rPr lang="en-US" altLang="id-ID" dirty="0" smtClean="0">
                <a:ea typeface="ＭＳ Ｐゴシック" pitchFamily="34" charset="-128"/>
              </a:rPr>
              <a:t>models continuous-valued functions, i.e., predicts unknown or missing values </a:t>
            </a:r>
          </a:p>
          <a:p>
            <a:endParaRPr lang="id-ID" altLang="id-ID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3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33" y="0"/>
            <a:ext cx="7264407" cy="780234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Examples of Classification Task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74" y="1961002"/>
            <a:ext cx="5483886" cy="4486728"/>
          </a:xfrm>
        </p:spPr>
        <p:txBody>
          <a:bodyPr/>
          <a:lstStyle/>
          <a:p>
            <a:r>
              <a:rPr lang="id-ID" altLang="id-ID" sz="2100" dirty="0">
                <a:ea typeface="ＭＳ Ｐゴシック" pitchFamily="34" charset="-128"/>
              </a:rPr>
              <a:t>Banking: </a:t>
            </a:r>
            <a:r>
              <a:rPr lang="en-US" altLang="id-ID" sz="2100" dirty="0">
                <a:ea typeface="ＭＳ Ｐゴシック" pitchFamily="34" charset="-128"/>
              </a:rPr>
              <a:t>Credit/loan approval</a:t>
            </a:r>
          </a:p>
          <a:p>
            <a:r>
              <a:rPr lang="en-US" altLang="id-ID" sz="2000" dirty="0">
                <a:ea typeface="ＭＳ Ｐゴシック" pitchFamily="34" charset="-128"/>
              </a:rPr>
              <a:t>Fraud detection: if a transaction is fraudulent</a:t>
            </a:r>
          </a:p>
          <a:p>
            <a:r>
              <a:rPr lang="en-US" altLang="id-ID" sz="2100" dirty="0">
                <a:ea typeface="ＭＳ Ｐゴシック" pitchFamily="34" charset="-128"/>
              </a:rPr>
              <a:t>Detecting spam email messages based upon the message header and content 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id-ID" altLang="id-ID" sz="2100" dirty="0">
                <a:ea typeface="ＭＳ Ｐゴシック" pitchFamily="34" charset="-128"/>
              </a:rPr>
              <a:t>Medical diagnosis: </a:t>
            </a:r>
            <a:r>
              <a:rPr lang="en-US" altLang="id-ID" sz="2100" dirty="0">
                <a:ea typeface="ＭＳ Ｐゴシック" pitchFamily="34" charset="-128"/>
              </a:rPr>
              <a:t>Predicting tumor cells as benign or malignant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  <a:r>
              <a:rPr lang="en-US" altLang="id-ID" sz="2100" dirty="0">
                <a:ea typeface="ＭＳ Ｐゴシック" pitchFamily="34" charset="-128"/>
              </a:rPr>
              <a:t>based upon the results of MRI scans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id-ID" altLang="id-ID" sz="2100" dirty="0">
                <a:ea typeface="ＭＳ Ｐゴシック" pitchFamily="34" charset="-128"/>
              </a:rPr>
              <a:t>Biology: </a:t>
            </a:r>
            <a:r>
              <a:rPr lang="en-US" altLang="id-ID" sz="2100" dirty="0">
                <a:ea typeface="ＭＳ Ｐゴシック" pitchFamily="34" charset="-128"/>
              </a:rPr>
              <a:t>Classifying secondary structures of protein as alpha-helix, beta-sheet, or random coil</a:t>
            </a:r>
          </a:p>
          <a:p>
            <a:r>
              <a:rPr lang="id-ID" altLang="id-ID" sz="2100" dirty="0">
                <a:ea typeface="ＭＳ Ｐゴシック" pitchFamily="34" charset="-128"/>
              </a:rPr>
              <a:t>Web page categorization: </a:t>
            </a:r>
            <a:r>
              <a:rPr lang="en-US" altLang="id-ID" sz="2100" dirty="0">
                <a:ea typeface="ＭＳ Ｐゴシック" pitchFamily="34" charset="-128"/>
              </a:rPr>
              <a:t>Categorizing news stories as finance, weather, entertainment, sports, </a:t>
            </a:r>
            <a:r>
              <a:rPr lang="en-US" altLang="id-ID" sz="2100" dirty="0" err="1">
                <a:ea typeface="ＭＳ Ｐゴシック" pitchFamily="34" charset="-128"/>
              </a:rPr>
              <a:t>etc</a:t>
            </a:r>
            <a:endParaRPr lang="en-US" altLang="id-ID" sz="2100" dirty="0">
              <a:ea typeface="ＭＳ Ｐゴシック" pitchFamily="34" charset="-128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600238" y="2114663"/>
            <a:ext cx="1940707" cy="1417954"/>
            <a:chOff x="3360" y="768"/>
            <a:chExt cx="1296" cy="893"/>
          </a:xfrm>
        </p:grpSpPr>
        <p:pic>
          <p:nvPicPr>
            <p:cNvPr id="25606" name="Picture 5" descr="story-3dimensional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768"/>
              <a:ext cx="1238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07" name="Object 6"/>
            <p:cNvGraphicFramePr>
              <a:graphicFrameLocks noChangeAspect="1"/>
            </p:cNvGraphicFramePr>
            <p:nvPr/>
          </p:nvGraphicFramePr>
          <p:xfrm>
            <a:off x="3370" y="1155"/>
            <a:ext cx="43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4" name="VISIO" r:id="rId4" imgW="617220" imgH="615696" progId="">
                    <p:embed/>
                  </p:oleObj>
                </mc:Choice>
                <mc:Fallback>
                  <p:oleObj name="VISIO" r:id="rId4" imgW="617220" imgH="615696" progId="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0" y="1155"/>
                          <a:ext cx="432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7"/>
            <p:cNvGraphicFramePr>
              <a:graphicFrameLocks noChangeAspect="1"/>
            </p:cNvGraphicFramePr>
            <p:nvPr/>
          </p:nvGraphicFramePr>
          <p:xfrm>
            <a:off x="3360" y="912"/>
            <a:ext cx="43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5" name="VISIO" r:id="rId6" imgW="806196" imgH="662940" progId="">
                    <p:embed/>
                  </p:oleObj>
                </mc:Choice>
                <mc:Fallback>
                  <p:oleObj name="VISIO" r:id="rId6" imgW="806196" imgH="662940" progId="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912"/>
                          <a:ext cx="432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605" name="Picture 8" descr="p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07" y="3886776"/>
            <a:ext cx="1447721" cy="23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787" y="200098"/>
            <a:ext cx="4554997" cy="78023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d-ID" dirty="0" smtClean="0"/>
              <a:t>Classification— Two-Step Process</a:t>
            </a:r>
            <a:r>
              <a:rPr lang="en-US" altLang="id-ID" sz="2700" dirty="0"/>
              <a:t> </a:t>
            </a:r>
            <a:endParaRPr lang="en-US" altLang="id-ID" sz="31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27953"/>
            <a:ext cx="7947119" cy="4519777"/>
          </a:xfrm>
        </p:spPr>
        <p:txBody>
          <a:bodyPr/>
          <a:lstStyle/>
          <a:p>
            <a:pPr marL="400079" indent="-400079">
              <a:buFont typeface="+mj-lt"/>
              <a:buAutoNum type="arabicPeriod"/>
              <a:defRPr/>
            </a:pPr>
            <a:r>
              <a:rPr lang="en-US" altLang="id-ID" sz="2000" b="1" dirty="0">
                <a:solidFill>
                  <a:schemeClr val="hlink"/>
                </a:solidFill>
              </a:rPr>
              <a:t>Model</a:t>
            </a:r>
            <a:r>
              <a:rPr lang="id-ID" altLang="id-ID" sz="2000" b="1" dirty="0">
                <a:solidFill>
                  <a:schemeClr val="hlink"/>
                </a:solidFill>
              </a:rPr>
              <a:t> Construction</a:t>
            </a:r>
            <a:r>
              <a:rPr lang="en-US" altLang="id-ID" sz="2000" dirty="0"/>
              <a:t>: describing a set of predetermined classes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id-ID" altLang="id-ID" sz="1800" dirty="0"/>
              <a:t>Given a set of labeled data set (as training set) for </a:t>
            </a:r>
            <a:r>
              <a:rPr lang="en-US" altLang="id-ID" sz="1800" dirty="0"/>
              <a:t>model construction</a:t>
            </a:r>
            <a:endParaRPr lang="en-US" altLang="id-ID" sz="1800" dirty="0">
              <a:solidFill>
                <a:schemeClr val="hlink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The model is represented as classification rules, decision trees, or</a:t>
            </a:r>
            <a:r>
              <a:rPr lang="id-ID" altLang="id-ID" sz="1800" dirty="0"/>
              <a:t> </a:t>
            </a:r>
            <a:r>
              <a:rPr lang="en-US" altLang="id-ID" sz="1800" dirty="0"/>
              <a:t>mathematical </a:t>
            </a:r>
            <a:r>
              <a:rPr lang="id-ID" altLang="id-ID" sz="1800" dirty="0"/>
              <a:t>functions (</a:t>
            </a:r>
            <a:r>
              <a:rPr lang="id-ID" altLang="id-ID" sz="1800" i="1" dirty="0"/>
              <a:t>classifiers</a:t>
            </a:r>
            <a:r>
              <a:rPr lang="id-ID" altLang="id-ID" sz="1800" dirty="0"/>
              <a:t>)</a:t>
            </a:r>
          </a:p>
          <a:p>
            <a:pPr lvl="4" eaLnBrk="1" hangingPunct="1">
              <a:buFont typeface="Arial" panose="020B0604020202020204" pitchFamily="34" charset="0"/>
              <a:buChar char="»"/>
              <a:defRPr/>
            </a:pPr>
            <a:endParaRPr lang="en-US" altLang="id-ID" sz="800" dirty="0"/>
          </a:p>
          <a:p>
            <a:pPr marL="400079" indent="-400079">
              <a:buFont typeface="+mj-lt"/>
              <a:buAutoNum type="arabicPeriod"/>
              <a:defRPr/>
            </a:pPr>
            <a:r>
              <a:rPr lang="en-US" altLang="id-ID" sz="2000" b="1" dirty="0">
                <a:solidFill>
                  <a:schemeClr val="hlink"/>
                </a:solidFill>
              </a:rPr>
              <a:t>Model </a:t>
            </a:r>
            <a:r>
              <a:rPr lang="id-ID" altLang="id-ID" sz="2000" b="1" dirty="0">
                <a:solidFill>
                  <a:schemeClr val="hlink"/>
                </a:solidFill>
              </a:rPr>
              <a:t>U</a:t>
            </a:r>
            <a:r>
              <a:rPr lang="en-US" altLang="id-ID" sz="2000" b="1" dirty="0">
                <a:solidFill>
                  <a:schemeClr val="hlink"/>
                </a:solidFill>
              </a:rPr>
              <a:t>sage</a:t>
            </a:r>
            <a:r>
              <a:rPr lang="en-US" altLang="id-ID" sz="2000" dirty="0"/>
              <a:t>: for classifying future or unknown objects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>
                <a:solidFill>
                  <a:schemeClr val="hlink"/>
                </a:solidFill>
              </a:rPr>
              <a:t>Estimate accuracy</a:t>
            </a:r>
            <a:r>
              <a:rPr lang="en-US" altLang="id-ID" sz="1800" dirty="0"/>
              <a:t> of the model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800" dirty="0"/>
              <a:t>The known label of test sample is compared with the classified result from the model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800" dirty="0">
                <a:solidFill>
                  <a:schemeClr val="hlink"/>
                </a:solidFill>
              </a:rPr>
              <a:t>Accuracy</a:t>
            </a:r>
            <a:r>
              <a:rPr lang="en-US" altLang="id-ID" sz="1800" dirty="0"/>
              <a:t> rate is the percentage of test set samples that are correctly classified by the model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800" dirty="0">
                <a:solidFill>
                  <a:schemeClr val="hlink"/>
                </a:solidFill>
              </a:rPr>
              <a:t>Test set</a:t>
            </a:r>
            <a:r>
              <a:rPr lang="en-US" altLang="id-ID" sz="1800" dirty="0"/>
              <a:t> is independent of training set (otherwise </a:t>
            </a:r>
            <a:r>
              <a:rPr lang="en-US" altLang="id-ID" sz="1800" dirty="0" err="1"/>
              <a:t>overfitting</a:t>
            </a:r>
            <a:r>
              <a:rPr lang="en-US" altLang="id-ID" sz="1800" dirty="0"/>
              <a:t>) 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id-ID" sz="1800" dirty="0"/>
              <a:t>If the accuracy is acceptable, use the model to </a:t>
            </a:r>
            <a:r>
              <a:rPr lang="en-US" altLang="id-ID" sz="1800" dirty="0">
                <a:solidFill>
                  <a:schemeClr val="hlink"/>
                </a:solidFill>
              </a:rPr>
              <a:t>classify new data</a:t>
            </a:r>
            <a:endParaRPr lang="id-ID" altLang="id-ID" sz="1800" dirty="0">
              <a:solidFill>
                <a:schemeClr val="hlink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id-ID" sz="1600" dirty="0"/>
              <a:t>Note: If </a:t>
            </a:r>
            <a:r>
              <a:rPr lang="en-US" altLang="id-ID" sz="1600" i="1" dirty="0"/>
              <a:t>the test set </a:t>
            </a:r>
            <a:r>
              <a:rPr lang="en-US" altLang="id-ID" sz="1600" dirty="0"/>
              <a:t>is used to select models, it is called </a:t>
            </a:r>
            <a:r>
              <a:rPr lang="en-US" altLang="id-ID" sz="1600" dirty="0">
                <a:solidFill>
                  <a:srgbClr val="C00000"/>
                </a:solidFill>
              </a:rPr>
              <a:t>validation (test) set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id-ID" sz="2400" dirty="0">
              <a:solidFill>
                <a:schemeClr val="hlink"/>
              </a:solidFill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814" indent="-275059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012" indent="-2194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3382" indent="-2194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5143" indent="-2194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85225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78530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185394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585479" indent="-219491" defTabSz="45564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1FE1E1-7AD2-498C-BFF9-0C7F0EDB8342}" type="slidenum">
              <a:rPr lang="en-US" altLang="id-ID" sz="11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d-ID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54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Illustrating </a:t>
            </a:r>
            <a:r>
              <a:rPr lang="en-US" altLang="id-ID" sz="4000" dirty="0">
                <a:ea typeface="ＭＳ Ｐゴシック" pitchFamily="34" charset="-128"/>
              </a:rPr>
              <a:t>Classification</a:t>
            </a:r>
            <a:r>
              <a:rPr lang="en-US" altLang="id-ID" dirty="0" smtClean="0">
                <a:ea typeface="ＭＳ Ｐゴシック" pitchFamily="34" charset="-128"/>
              </a:rPr>
              <a:t> Task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4" y="1907177"/>
            <a:ext cx="6358032" cy="4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491</TotalTime>
  <Words>3384</Words>
  <Application>Microsoft Office PowerPoint</Application>
  <PresentationFormat>On-screen Show (4:3)</PresentationFormat>
  <Paragraphs>594</Paragraphs>
  <Slides>59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81" baseType="lpstr">
      <vt:lpstr>Gulim</vt:lpstr>
      <vt:lpstr>ＭＳ Ｐゴシック</vt:lpstr>
      <vt:lpstr>ＭＳ Ｐゴシック</vt:lpstr>
      <vt:lpstr>Arial</vt:lpstr>
      <vt:lpstr>Berlin Sans FB Demi</vt:lpstr>
      <vt:lpstr>Calibri</vt:lpstr>
      <vt:lpstr>Edwardian Script ITC</vt:lpstr>
      <vt:lpstr>Marlett</vt:lpstr>
      <vt:lpstr>Monotype Sorts</vt:lpstr>
      <vt:lpstr>Tahoma</vt:lpstr>
      <vt:lpstr>Times New Roman</vt:lpstr>
      <vt:lpstr>Wingdings</vt:lpstr>
      <vt:lpstr>Wingdings 2</vt:lpstr>
      <vt:lpstr>Theme1Online</vt:lpstr>
      <vt:lpstr>Custom Design</vt:lpstr>
      <vt:lpstr>1_Custom Design</vt:lpstr>
      <vt:lpstr>2_Custom Design</vt:lpstr>
      <vt:lpstr>3_Custom Design</vt:lpstr>
      <vt:lpstr>VISIO</vt:lpstr>
      <vt:lpstr>Worksheet</vt:lpstr>
      <vt:lpstr>Equation</vt:lpstr>
      <vt:lpstr>Visio</vt:lpstr>
      <vt:lpstr>Knowledge Data Discovery TOPIC 8 - Classification: Basic Concepts</vt:lpstr>
      <vt:lpstr>Course outline   </vt:lpstr>
      <vt:lpstr>PowerPoint Presentation</vt:lpstr>
      <vt:lpstr>What is Classification?</vt:lpstr>
      <vt:lpstr>What is Classification?</vt:lpstr>
      <vt:lpstr>Classification vs Regression</vt:lpstr>
      <vt:lpstr>Examples of Classification Task</vt:lpstr>
      <vt:lpstr>Classification— Two-Step Process </vt:lpstr>
      <vt:lpstr>Illustrating Classification Task</vt:lpstr>
      <vt:lpstr>Supervised vs. Unsupervised Learning</vt:lpstr>
      <vt:lpstr>Classification Methods</vt:lpstr>
      <vt:lpstr>Decision Tree Method</vt:lpstr>
      <vt:lpstr>Decison Tree Methods</vt:lpstr>
      <vt:lpstr>Decison Tree Methods</vt:lpstr>
      <vt:lpstr>Case Study</vt:lpstr>
      <vt:lpstr>PowerPoint Presentation</vt:lpstr>
      <vt:lpstr>PowerPoint Presentation</vt:lpstr>
      <vt:lpstr>Decision Tree Induction: An Example</vt:lpstr>
      <vt:lpstr>Rule Extraction from a Decision Tree</vt:lpstr>
      <vt:lpstr>Algorithm for Decision Tree Induction</vt:lpstr>
      <vt:lpstr>Brief Review of Entropy</vt:lpstr>
      <vt:lpstr>PowerPoint Presentation</vt:lpstr>
      <vt:lpstr>Attribute Selection: Information Gain</vt:lpstr>
      <vt:lpstr>Attribute Selection: Information Gain</vt:lpstr>
      <vt:lpstr>Computing Information-Gain for Continuous-Valued Attributes</vt:lpstr>
      <vt:lpstr>Gain Ratio for Attribute Selection (C4.5)</vt:lpstr>
      <vt:lpstr>Gini Index (CART, IBM IntelligentMiner)</vt:lpstr>
      <vt:lpstr>Computation of Gini Index </vt:lpstr>
      <vt:lpstr>PowerPoint Presentation</vt:lpstr>
      <vt:lpstr>Comparing Attribute Selection Measures</vt:lpstr>
      <vt:lpstr>Other Attribute Selection Measures</vt:lpstr>
      <vt:lpstr>Overfitting and Tree Pruning</vt:lpstr>
      <vt:lpstr>Enhancements to Basic Decision Tree Induction</vt:lpstr>
      <vt:lpstr>Classification in Large Databases</vt:lpstr>
      <vt:lpstr>Scalability Framework for RainForest</vt:lpstr>
      <vt:lpstr>Rainforest:  Training Set and Its AVC Sets </vt:lpstr>
      <vt:lpstr>BOAT (Bootstrapped Optimistic Algorithm for Tree Construction)</vt:lpstr>
      <vt:lpstr>Presentation of Classification Results</vt:lpstr>
      <vt:lpstr>Visualization of a Decision Tree in SGI/MineSet 3.0</vt:lpstr>
      <vt:lpstr>Rule-based Classifiers</vt:lpstr>
      <vt:lpstr>Using IF-THEN Rules for Classification</vt:lpstr>
      <vt:lpstr>Rule Extraction from a Decision Tree</vt:lpstr>
      <vt:lpstr>Rule Induction: Sequential Covering Method </vt:lpstr>
      <vt:lpstr>Sequential Covering Algorithm </vt:lpstr>
      <vt:lpstr>Rule Generation</vt:lpstr>
      <vt:lpstr>How to Learn-One-Rule?</vt:lpstr>
      <vt:lpstr>K-Nearest-Neighbor</vt:lpstr>
      <vt:lpstr>Lazy Learning vs Eager Learning</vt:lpstr>
      <vt:lpstr>Lazy Learner: Instance-Based Methods</vt:lpstr>
      <vt:lpstr>Nearest Neighbor Classifiers</vt:lpstr>
      <vt:lpstr>Nearest-Neighbor Classifiers</vt:lpstr>
      <vt:lpstr>Definition of Nearest Neighbor</vt:lpstr>
      <vt:lpstr>k-Nearest Neighbor Algorithm</vt:lpstr>
      <vt:lpstr>1 nearest-neighbor</vt:lpstr>
      <vt:lpstr>Discussion on the k-NN Algorithm</vt:lpstr>
      <vt:lpstr>Discussion on the k-NN Algorithm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 1 - …..</dc:title>
  <dc:creator>Helena Agustin Putri A</dc:creator>
  <cp:lastModifiedBy>Nurul Jannah</cp:lastModifiedBy>
  <cp:revision>87</cp:revision>
  <dcterms:created xsi:type="dcterms:W3CDTF">2017-05-12T05:56:15Z</dcterms:created>
  <dcterms:modified xsi:type="dcterms:W3CDTF">2017-09-05T09:23:28Z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1069739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