
<file path=[Content_Types].xml><?xml version="1.0" encoding="utf-8"?>
<Types xmlns="http://schemas.openxmlformats.org/package/2006/content-types">
  <Default ContentType="image/png" Extension="png"/>
  <Default ContentType="application/vnd.openxmlformats-officedocument.oleObject" Extension="bin"/>
  <Default ContentType="image/jpeg" Extension="jpeg"/>
  <Default ContentType="image/x-wmf" Extension="wmf"/>
  <Default ContentType="image/x-emf" Extension="emf"/>
  <Default ContentType="application/vnd.ms-excel" Extension="xls"/>
  <Default ContentType="application/vnd.openxmlformats-package.relationships+xml" Extension="rels"/>
  <Default ContentType="application/xml" Extension="xml"/>
  <Default ContentType="application/vnd.openxmlformats-officedocument.vmlDrawing" Extension="v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theme+xml" PartName="/ppt/theme/theme2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theme+xml" PartName="/ppt/theme/theme3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theme+xml" PartName="/ppt/theme/theme4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theme+xml" PartName="/ppt/theme/theme5.xml"/>
  <Override ContentType="application/vnd.openxmlformats-officedocument.theme+xml" PartName="/ppt/theme/them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9" r:id="rId2"/>
    <p:sldMasterId id="2147483724" r:id="rId3"/>
    <p:sldMasterId id="2147483742" r:id="rId4"/>
    <p:sldMasterId id="2147483757" r:id="rId5"/>
  </p:sldMasterIdLst>
  <p:notesMasterIdLst>
    <p:notesMasterId r:id="rId42"/>
  </p:notesMasterIdLst>
  <p:sldIdLst>
    <p:sldId id="256" r:id="rId6"/>
    <p:sldId id="259" r:id="rId7"/>
    <p:sldId id="424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  <p:sldId id="404" r:id="rId21"/>
    <p:sldId id="405" r:id="rId22"/>
    <p:sldId id="406" r:id="rId23"/>
    <p:sldId id="407" r:id="rId24"/>
    <p:sldId id="408" r:id="rId25"/>
    <p:sldId id="409" r:id="rId26"/>
    <p:sldId id="410" r:id="rId27"/>
    <p:sldId id="423" r:id="rId28"/>
    <p:sldId id="412" r:id="rId29"/>
    <p:sldId id="413" r:id="rId30"/>
    <p:sldId id="414" r:id="rId31"/>
    <p:sldId id="415" r:id="rId32"/>
    <p:sldId id="416" r:id="rId33"/>
    <p:sldId id="417" r:id="rId34"/>
    <p:sldId id="418" r:id="rId35"/>
    <p:sldId id="419" r:id="rId36"/>
    <p:sldId id="420" r:id="rId37"/>
    <p:sldId id="421" r:id="rId38"/>
    <p:sldId id="422" r:id="rId39"/>
    <p:sldId id="292" r:id="rId40"/>
    <p:sldId id="258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652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304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6956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60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2609" algn="l" defTabSz="913044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39133" algn="l" defTabSz="913044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195655" algn="l" defTabSz="913044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2177" algn="l" defTabSz="913044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66" y="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DC9DF-FDAC-48BA-BC19-414F857AE0D3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B7417-EAFC-451A-9C02-ADC178AEA2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19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520" algn="l" defTabSz="913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044" algn="l" defTabSz="913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566" algn="l" defTabSz="913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088" algn="l" defTabSz="913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609" algn="l" defTabSz="913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133" algn="l" defTabSz="913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655" algn="l" defTabSz="913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177" algn="l" defTabSz="9130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922A4DCD-478F-49BE-9353-2937F3A6850C}" type="slidenum">
              <a:rPr lang="en-US" altLang="id-ID">
                <a:latin typeface="Times New Roman" pitchFamily="18" charset="0"/>
              </a:rPr>
              <a:pPr>
                <a:spcBef>
                  <a:spcPct val="0"/>
                </a:spcBef>
              </a:pPr>
              <a:t>5</a:t>
            </a:fld>
            <a:endParaRPr lang="en-US" altLang="id-ID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658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98900" y="8831263"/>
            <a:ext cx="298291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5298B4C5-6239-4AEA-BC80-F68E0FC5ABCB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6014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09464EE9-C99D-4441-9BF2-98F89D209284}" type="slidenum">
              <a:rPr lang="en-US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0671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BE30782E-6FA1-4944-91ED-5BF0318992A3}" type="slidenum">
              <a:rPr lang="en-US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80483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664BE6A7-2363-417F-A455-6570E3D3EC78}" type="slidenum">
              <a:rPr lang="en-US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28756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D6006973-8AC6-440C-9F1F-5F89969B6BE3}" type="slidenum">
              <a:rPr lang="en-US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21424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98900" y="8831263"/>
            <a:ext cx="298291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0" tIns="46586" rIns="93170" bIns="46586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C1663120-FFB6-4E45-BDFB-9B690662FF38}" type="slidenum">
              <a:rPr lang="en-US" altLang="en-US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</a:rPr>
              <a:pPr algn="r">
                <a:spcBef>
                  <a:spcPct val="0"/>
                </a:spcBef>
              </a:pPr>
              <a:t>23</a:t>
            </a:fld>
            <a:endParaRPr lang="en-US" altLang="en-US">
              <a:solidFill>
                <a:prstClr val="black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703263"/>
            <a:ext cx="4632325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8013"/>
            <a:ext cx="5046663" cy="41830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888" tIns="42944" rIns="85888" bIns="42944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MK Oct 2009:  I removed “neuron = perceptron” from title since we do not use that term in the book.</a:t>
            </a:r>
          </a:p>
          <a:p>
            <a:r>
              <a:rPr lang="en-US" alt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66277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FC43A613-7FF2-4699-8C5C-B240200057F2}" type="slidenum">
              <a:rPr lang="en-US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703263"/>
            <a:ext cx="4632325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8013"/>
            <a:ext cx="5046663" cy="41830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888" tIns="42944" rIns="85888" bIns="42944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34541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BC186C2-AB20-4FC3-8121-2169F0F3EBB1}" type="slidenum">
              <a:rPr lang="en-US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28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MK: Note – different notation than used in book.  Will have to standardize notation.</a:t>
            </a:r>
          </a:p>
        </p:txBody>
      </p:sp>
    </p:spTree>
    <p:extLst>
      <p:ext uri="{BB962C8B-B14F-4D97-AF65-F5344CB8AC3E}">
        <p14:creationId xmlns:p14="http://schemas.microsoft.com/office/powerpoint/2010/main" val="31880074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3D2A03A3-7B1C-464F-BAE9-2F6E8A69CFB6}" type="slidenum">
              <a:rPr lang="en-US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29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703263"/>
            <a:ext cx="4632325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8013"/>
            <a:ext cx="5046663" cy="41830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888" tIns="42944" rIns="85888" bIns="42944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32419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0525D620-B23E-4E34-9F1E-CF303806AE03}" type="slidenum">
              <a:rPr lang="en-US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30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703263"/>
            <a:ext cx="4632325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8013"/>
            <a:ext cx="5046663" cy="41830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888" tIns="42944" rIns="85888" bIns="42944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0586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DE87C6E1-C9E0-4BA7-839D-DCA337467D89}" type="slidenum">
              <a:rPr lang="en-US" altLang="id-ID">
                <a:latin typeface="Times New Roman" pitchFamily="18" charset="0"/>
              </a:rPr>
              <a:pPr>
                <a:spcBef>
                  <a:spcPct val="0"/>
                </a:spcBef>
              </a:pPr>
              <a:t>6</a:t>
            </a:fld>
            <a:endParaRPr lang="en-US" altLang="id-ID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10982867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34C06D0D-25C1-42B5-BDF8-80ECC8824CBB}" type="slidenum">
              <a:rPr lang="en-US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32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703263"/>
            <a:ext cx="4632325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8013"/>
            <a:ext cx="5046663" cy="41830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888" tIns="42944" rIns="85888" bIns="42944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7847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47784FF6-1769-4234-8DEB-A36A5FF15355}" type="slidenum">
              <a:rPr lang="en-US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33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Demo in RapidMiner</a:t>
            </a:r>
          </a:p>
        </p:txBody>
      </p:sp>
    </p:spTree>
    <p:extLst>
      <p:ext uri="{BB962C8B-B14F-4D97-AF65-F5344CB8AC3E}">
        <p14:creationId xmlns:p14="http://schemas.microsoft.com/office/powerpoint/2010/main" val="1849643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BAB342FA-283E-4C01-B787-21D38646F6D6}" type="slidenum">
              <a:rPr lang="en-US" altLang="id-ID">
                <a:latin typeface="Times New Roman" pitchFamily="18" charset="0"/>
              </a:rPr>
              <a:pPr>
                <a:spcBef>
                  <a:spcPct val="0"/>
                </a:spcBef>
              </a:pPr>
              <a:t>7</a:t>
            </a:fld>
            <a:endParaRPr lang="en-US" altLang="id-ID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99661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AF2C0239-0C66-48F6-80DA-EADA75149C04}" type="slidenum">
              <a:rPr lang="en-US" altLang="id-ID">
                <a:latin typeface="Times New Roman" pitchFamily="18" charset="0"/>
              </a:rPr>
              <a:pPr>
                <a:spcBef>
                  <a:spcPct val="0"/>
                </a:spcBef>
              </a:pPr>
              <a:t>8</a:t>
            </a:fld>
            <a:endParaRPr lang="en-US" altLang="id-ID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2160560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FECFFDFE-69CF-4D35-BE49-903797E99129}" type="slidenum">
              <a:rPr lang="en-US" altLang="id-ID">
                <a:latin typeface="Times New Roman" pitchFamily="18" charset="0"/>
              </a:rPr>
              <a:pPr>
                <a:spcBef>
                  <a:spcPct val="0"/>
                </a:spcBef>
              </a:pPr>
              <a:t>10</a:t>
            </a:fld>
            <a:endParaRPr lang="en-US" altLang="id-ID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3782410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C5271900-9A5F-413B-9F69-F3158A4C57F4}" type="slidenum">
              <a:rPr lang="en-US" altLang="id-ID">
                <a:latin typeface="Times New Roman" pitchFamily="18" charset="0"/>
              </a:rPr>
              <a:pPr>
                <a:spcBef>
                  <a:spcPct val="0"/>
                </a:spcBef>
              </a:pPr>
              <a:t>11</a:t>
            </a:fld>
            <a:endParaRPr lang="en-US" altLang="id-ID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2012211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24143CC6-DEB3-4A1D-BB57-F04234B3EA19}" type="slidenum">
              <a:rPr lang="en-US" altLang="id-ID">
                <a:latin typeface="Times New Roman" pitchFamily="18" charset="0"/>
              </a:rPr>
              <a:pPr>
                <a:spcBef>
                  <a:spcPct val="0"/>
                </a:spcBef>
              </a:pPr>
              <a:t>12</a:t>
            </a:fld>
            <a:endParaRPr lang="en-US" altLang="id-ID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782893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A8F15047-B00C-41CD-83CF-9F7BA0BC2CAA}" type="slidenum">
              <a:rPr lang="en-US" altLang="id-ID">
                <a:latin typeface="Times New Roman" pitchFamily="18" charset="0"/>
              </a:rPr>
              <a:pPr>
                <a:spcBef>
                  <a:spcPct val="0"/>
                </a:spcBef>
              </a:pPr>
              <a:t>13</a:t>
            </a:fld>
            <a:endParaRPr lang="en-US" altLang="id-ID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3785470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97FC2BBF-C8B7-48F6-881D-924DF7A23206}" type="slidenum">
              <a:rPr lang="en-US" altLang="id-ID">
                <a:latin typeface="Times New Roman" pitchFamily="18" charset="0"/>
              </a:rPr>
              <a:pPr>
                <a:spcBef>
                  <a:spcPct val="0"/>
                </a:spcBef>
              </a:pPr>
              <a:t>15</a:t>
            </a:fld>
            <a:endParaRPr lang="en-US" altLang="id-ID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3394479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39987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6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520" indent="0" algn="ctr">
              <a:buNone/>
              <a:defRPr/>
            </a:lvl2pPr>
            <a:lvl3pPr marL="913044" indent="0" algn="ctr">
              <a:buNone/>
              <a:defRPr/>
            </a:lvl3pPr>
            <a:lvl4pPr marL="1369566" indent="0" algn="ctr">
              <a:buNone/>
              <a:defRPr/>
            </a:lvl4pPr>
            <a:lvl5pPr marL="1826088" indent="0" algn="ctr">
              <a:buNone/>
              <a:defRPr/>
            </a:lvl5pPr>
            <a:lvl6pPr marL="2282609" indent="0" algn="ctr">
              <a:buNone/>
              <a:defRPr/>
            </a:lvl6pPr>
            <a:lvl7pPr marL="2739133" indent="0" algn="ctr">
              <a:buNone/>
              <a:defRPr/>
            </a:lvl7pPr>
            <a:lvl8pPr marL="3195655" indent="0" algn="ctr">
              <a:buNone/>
              <a:defRPr/>
            </a:lvl8pPr>
            <a:lvl9pPr marL="365217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0C380-B00A-4622-B5EE-E7D23060473D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marL="0" marR="0" indent="0" algn="ctr" defTabSz="9130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EABFF-D461-459A-A8A9-81C08687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80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621D-4A4E-48E0-A2B1-656B165A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2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520" indent="0">
              <a:buNone/>
              <a:defRPr sz="1800"/>
            </a:lvl2pPr>
            <a:lvl3pPr marL="913044" indent="0">
              <a:buNone/>
              <a:defRPr sz="1600"/>
            </a:lvl3pPr>
            <a:lvl4pPr marL="1369566" indent="0">
              <a:buNone/>
              <a:defRPr sz="1400"/>
            </a:lvl4pPr>
            <a:lvl5pPr marL="1826088" indent="0">
              <a:buNone/>
              <a:defRPr sz="1400"/>
            </a:lvl5pPr>
            <a:lvl6pPr marL="2282609" indent="0">
              <a:buNone/>
              <a:defRPr sz="1400"/>
            </a:lvl6pPr>
            <a:lvl7pPr marL="2739133" indent="0">
              <a:buNone/>
              <a:defRPr sz="1400"/>
            </a:lvl7pPr>
            <a:lvl8pPr marL="3195655" indent="0">
              <a:buNone/>
              <a:defRPr sz="1400"/>
            </a:lvl8pPr>
            <a:lvl9pPr marL="365217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CFE1-E6DF-495A-BC81-985D26689F95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7062-7A3A-48DF-BA65-69FCBD27E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77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197C-DDAE-44E3-A54E-56227DEBE53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6975-277D-49A3-8E60-C1D9062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33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20" indent="0">
              <a:buNone/>
              <a:defRPr sz="2000" b="1"/>
            </a:lvl2pPr>
            <a:lvl3pPr marL="913044" indent="0">
              <a:buNone/>
              <a:defRPr sz="1800" b="1"/>
            </a:lvl3pPr>
            <a:lvl4pPr marL="1369566" indent="0">
              <a:buNone/>
              <a:defRPr sz="1600" b="1"/>
            </a:lvl4pPr>
            <a:lvl5pPr marL="1826088" indent="0">
              <a:buNone/>
              <a:defRPr sz="1600" b="1"/>
            </a:lvl5pPr>
            <a:lvl6pPr marL="2282609" indent="0">
              <a:buNone/>
              <a:defRPr sz="1600" b="1"/>
            </a:lvl6pPr>
            <a:lvl7pPr marL="2739133" indent="0">
              <a:buNone/>
              <a:defRPr sz="1600" b="1"/>
            </a:lvl7pPr>
            <a:lvl8pPr marL="3195655" indent="0">
              <a:buNone/>
              <a:defRPr sz="1600" b="1"/>
            </a:lvl8pPr>
            <a:lvl9pPr marL="36521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20" indent="0">
              <a:buNone/>
              <a:defRPr sz="2000" b="1"/>
            </a:lvl2pPr>
            <a:lvl3pPr marL="913044" indent="0">
              <a:buNone/>
              <a:defRPr sz="1800" b="1"/>
            </a:lvl3pPr>
            <a:lvl4pPr marL="1369566" indent="0">
              <a:buNone/>
              <a:defRPr sz="1600" b="1"/>
            </a:lvl4pPr>
            <a:lvl5pPr marL="1826088" indent="0">
              <a:buNone/>
              <a:defRPr sz="1600" b="1"/>
            </a:lvl5pPr>
            <a:lvl6pPr marL="2282609" indent="0">
              <a:buNone/>
              <a:defRPr sz="1600" b="1"/>
            </a:lvl6pPr>
            <a:lvl7pPr marL="2739133" indent="0">
              <a:buNone/>
              <a:defRPr sz="1600" b="1"/>
            </a:lvl7pPr>
            <a:lvl8pPr marL="3195655" indent="0">
              <a:buNone/>
              <a:defRPr sz="1600" b="1"/>
            </a:lvl8pPr>
            <a:lvl9pPr marL="36521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619F-51FF-4A13-B4A0-F976C5B481C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D986-D2CF-4DD6-9B43-57FDCA8A3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36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08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9B66-5CC7-4B17-8C50-FC42FB6799B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DF7-CC8B-42D8-B7BB-FEDA1B59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89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520" indent="0">
              <a:buNone/>
              <a:defRPr sz="1200"/>
            </a:lvl2pPr>
            <a:lvl3pPr marL="913044" indent="0">
              <a:buNone/>
              <a:defRPr sz="1000"/>
            </a:lvl3pPr>
            <a:lvl4pPr marL="1369566" indent="0">
              <a:buNone/>
              <a:defRPr sz="900"/>
            </a:lvl4pPr>
            <a:lvl5pPr marL="1826088" indent="0">
              <a:buNone/>
              <a:defRPr sz="900"/>
            </a:lvl5pPr>
            <a:lvl6pPr marL="2282609" indent="0">
              <a:buNone/>
              <a:defRPr sz="900"/>
            </a:lvl6pPr>
            <a:lvl7pPr marL="2739133" indent="0">
              <a:buNone/>
              <a:defRPr sz="900"/>
            </a:lvl7pPr>
            <a:lvl8pPr marL="3195655" indent="0">
              <a:buNone/>
              <a:defRPr sz="900"/>
            </a:lvl8pPr>
            <a:lvl9pPr marL="365217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7982-108E-4267-B75E-071C72C9E7A9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149EC-CC46-4C1F-BF06-941A116B9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00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20" indent="0">
              <a:buNone/>
              <a:defRPr sz="2800"/>
            </a:lvl2pPr>
            <a:lvl3pPr marL="913044" indent="0">
              <a:buNone/>
              <a:defRPr sz="2400"/>
            </a:lvl3pPr>
            <a:lvl4pPr marL="1369566" indent="0">
              <a:buNone/>
              <a:defRPr sz="2000"/>
            </a:lvl4pPr>
            <a:lvl5pPr marL="1826088" indent="0">
              <a:buNone/>
              <a:defRPr sz="2000"/>
            </a:lvl5pPr>
            <a:lvl6pPr marL="2282609" indent="0">
              <a:buNone/>
              <a:defRPr sz="2000"/>
            </a:lvl6pPr>
            <a:lvl7pPr marL="2739133" indent="0">
              <a:buNone/>
              <a:defRPr sz="2000"/>
            </a:lvl7pPr>
            <a:lvl8pPr marL="3195655" indent="0">
              <a:buNone/>
              <a:defRPr sz="2000"/>
            </a:lvl8pPr>
            <a:lvl9pPr marL="3652177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20" indent="0">
              <a:buNone/>
              <a:defRPr sz="1200"/>
            </a:lvl2pPr>
            <a:lvl3pPr marL="913044" indent="0">
              <a:buNone/>
              <a:defRPr sz="1000"/>
            </a:lvl3pPr>
            <a:lvl4pPr marL="1369566" indent="0">
              <a:buNone/>
              <a:defRPr sz="900"/>
            </a:lvl4pPr>
            <a:lvl5pPr marL="1826088" indent="0">
              <a:buNone/>
              <a:defRPr sz="900"/>
            </a:lvl5pPr>
            <a:lvl6pPr marL="2282609" indent="0">
              <a:buNone/>
              <a:defRPr sz="900"/>
            </a:lvl6pPr>
            <a:lvl7pPr marL="2739133" indent="0">
              <a:buNone/>
              <a:defRPr sz="900"/>
            </a:lvl7pPr>
            <a:lvl8pPr marL="3195655" indent="0">
              <a:buNone/>
              <a:defRPr sz="900"/>
            </a:lvl8pPr>
            <a:lvl9pPr marL="365217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430E-4D2E-46BD-AE59-69C6C118887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B0F5-D18C-4C17-8C45-B7B6207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86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56AC-8099-4A10-AC69-7F81A3F0E76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02017-3B52-45F1-B6FF-98D941B08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34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AF9C-62FE-4BB8-9DA1-4EB021731F42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FF8-5936-4404-8FEF-F55E4671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052513"/>
            <a:ext cx="2058988" cy="5073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12" y="1052513"/>
            <a:ext cx="6029325" cy="5073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1231-235B-4BBB-8593-1CB7F0DD7E1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C0D6-287F-4450-AAE0-4031D0464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39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44C7-9A56-4BE1-8EB4-F9030E72867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BF5D-95A5-4CFC-957F-496CAB2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07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381005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447800"/>
            <a:ext cx="41148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2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0" y="4038605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F58F4-638A-470E-8B6B-8FC6246785CF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7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8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09F3C-8A85-48DC-8957-E2BA5AD4C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94267"/>
      </p:ext>
    </p:extLst>
  </p:cSld>
  <p:clrMapOvr>
    <a:masterClrMapping/>
  </p:clrMapOvr>
  <p:transition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2" y="381005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2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2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38605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4038605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E82BB-6376-4E58-8BA7-FD9A94015032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8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9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CB57-DEA8-49D4-864D-9A721237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00836"/>
      </p:ext>
    </p:extLst>
  </p:cSld>
  <p:clrMapOvr>
    <a:masterClrMapping/>
  </p:clrMapOvr>
  <p:transition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520" indent="0" algn="ctr">
              <a:buNone/>
              <a:defRPr/>
            </a:lvl2pPr>
            <a:lvl3pPr marL="913044" indent="0" algn="ctr">
              <a:buNone/>
              <a:defRPr/>
            </a:lvl3pPr>
            <a:lvl4pPr marL="1369566" indent="0" algn="ctr">
              <a:buNone/>
              <a:defRPr/>
            </a:lvl4pPr>
            <a:lvl5pPr marL="1826088" indent="0" algn="ctr">
              <a:buNone/>
              <a:defRPr/>
            </a:lvl5pPr>
            <a:lvl6pPr marL="2282609" indent="0" algn="ctr">
              <a:buNone/>
              <a:defRPr/>
            </a:lvl6pPr>
            <a:lvl7pPr marL="2739133" indent="0" algn="ctr">
              <a:buNone/>
              <a:defRPr/>
            </a:lvl7pPr>
            <a:lvl8pPr marL="3195655" indent="0" algn="ctr">
              <a:buNone/>
              <a:defRPr/>
            </a:lvl8pPr>
            <a:lvl9pPr marL="365217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0C380-B00A-4622-B5EE-E7D23060473D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marL="0" marR="0" indent="0" algn="ctr" defTabSz="9130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EABFF-D461-459A-A8A9-81C08687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31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621D-4A4E-48E0-A2B1-656B165A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51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520" indent="0">
              <a:buNone/>
              <a:defRPr sz="1800"/>
            </a:lvl2pPr>
            <a:lvl3pPr marL="913044" indent="0">
              <a:buNone/>
              <a:defRPr sz="1600"/>
            </a:lvl3pPr>
            <a:lvl4pPr marL="1369566" indent="0">
              <a:buNone/>
              <a:defRPr sz="1400"/>
            </a:lvl4pPr>
            <a:lvl5pPr marL="1826088" indent="0">
              <a:buNone/>
              <a:defRPr sz="1400"/>
            </a:lvl5pPr>
            <a:lvl6pPr marL="2282609" indent="0">
              <a:buNone/>
              <a:defRPr sz="1400"/>
            </a:lvl6pPr>
            <a:lvl7pPr marL="2739133" indent="0">
              <a:buNone/>
              <a:defRPr sz="1400"/>
            </a:lvl7pPr>
            <a:lvl8pPr marL="3195655" indent="0">
              <a:buNone/>
              <a:defRPr sz="1400"/>
            </a:lvl8pPr>
            <a:lvl9pPr marL="365217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CFE1-E6DF-495A-BC81-985D26689F95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7062-7A3A-48DF-BA65-69FCBD27E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15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197C-DDAE-44E3-A54E-56227DEBE53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6975-277D-49A3-8E60-C1D9062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20" indent="0">
              <a:buNone/>
              <a:defRPr sz="2000" b="1"/>
            </a:lvl2pPr>
            <a:lvl3pPr marL="913044" indent="0">
              <a:buNone/>
              <a:defRPr sz="1800" b="1"/>
            </a:lvl3pPr>
            <a:lvl4pPr marL="1369566" indent="0">
              <a:buNone/>
              <a:defRPr sz="1600" b="1"/>
            </a:lvl4pPr>
            <a:lvl5pPr marL="1826088" indent="0">
              <a:buNone/>
              <a:defRPr sz="1600" b="1"/>
            </a:lvl5pPr>
            <a:lvl6pPr marL="2282609" indent="0">
              <a:buNone/>
              <a:defRPr sz="1600" b="1"/>
            </a:lvl6pPr>
            <a:lvl7pPr marL="2739133" indent="0">
              <a:buNone/>
              <a:defRPr sz="1600" b="1"/>
            </a:lvl7pPr>
            <a:lvl8pPr marL="3195655" indent="0">
              <a:buNone/>
              <a:defRPr sz="1600" b="1"/>
            </a:lvl8pPr>
            <a:lvl9pPr marL="36521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20" indent="0">
              <a:buNone/>
              <a:defRPr sz="2000" b="1"/>
            </a:lvl2pPr>
            <a:lvl3pPr marL="913044" indent="0">
              <a:buNone/>
              <a:defRPr sz="1800" b="1"/>
            </a:lvl3pPr>
            <a:lvl4pPr marL="1369566" indent="0">
              <a:buNone/>
              <a:defRPr sz="1600" b="1"/>
            </a:lvl4pPr>
            <a:lvl5pPr marL="1826088" indent="0">
              <a:buNone/>
              <a:defRPr sz="1600" b="1"/>
            </a:lvl5pPr>
            <a:lvl6pPr marL="2282609" indent="0">
              <a:buNone/>
              <a:defRPr sz="1600" b="1"/>
            </a:lvl6pPr>
            <a:lvl7pPr marL="2739133" indent="0">
              <a:buNone/>
              <a:defRPr sz="1600" b="1"/>
            </a:lvl7pPr>
            <a:lvl8pPr marL="3195655" indent="0">
              <a:buNone/>
              <a:defRPr sz="1600" b="1"/>
            </a:lvl8pPr>
            <a:lvl9pPr marL="36521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619F-51FF-4A13-B4A0-F976C5B481C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D986-D2CF-4DD6-9B43-57FDCA8A3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58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92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9B66-5CC7-4B17-8C50-FC42FB6799B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DF7-CC8B-42D8-B7BB-FEDA1B59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99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520" indent="0">
              <a:buNone/>
              <a:defRPr sz="1200"/>
            </a:lvl2pPr>
            <a:lvl3pPr marL="913044" indent="0">
              <a:buNone/>
              <a:defRPr sz="1000"/>
            </a:lvl3pPr>
            <a:lvl4pPr marL="1369566" indent="0">
              <a:buNone/>
              <a:defRPr sz="900"/>
            </a:lvl4pPr>
            <a:lvl5pPr marL="1826088" indent="0">
              <a:buNone/>
              <a:defRPr sz="900"/>
            </a:lvl5pPr>
            <a:lvl6pPr marL="2282609" indent="0">
              <a:buNone/>
              <a:defRPr sz="900"/>
            </a:lvl6pPr>
            <a:lvl7pPr marL="2739133" indent="0">
              <a:buNone/>
              <a:defRPr sz="900"/>
            </a:lvl7pPr>
            <a:lvl8pPr marL="3195655" indent="0">
              <a:buNone/>
              <a:defRPr sz="900"/>
            </a:lvl8pPr>
            <a:lvl9pPr marL="365217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7982-108E-4267-B75E-071C72C9E7A9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149EC-CC46-4C1F-BF06-941A116B9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63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20" indent="0">
              <a:buNone/>
              <a:defRPr sz="2800"/>
            </a:lvl2pPr>
            <a:lvl3pPr marL="913044" indent="0">
              <a:buNone/>
              <a:defRPr sz="2400"/>
            </a:lvl3pPr>
            <a:lvl4pPr marL="1369566" indent="0">
              <a:buNone/>
              <a:defRPr sz="2000"/>
            </a:lvl4pPr>
            <a:lvl5pPr marL="1826088" indent="0">
              <a:buNone/>
              <a:defRPr sz="2000"/>
            </a:lvl5pPr>
            <a:lvl6pPr marL="2282609" indent="0">
              <a:buNone/>
              <a:defRPr sz="2000"/>
            </a:lvl6pPr>
            <a:lvl7pPr marL="2739133" indent="0">
              <a:buNone/>
              <a:defRPr sz="2000"/>
            </a:lvl7pPr>
            <a:lvl8pPr marL="3195655" indent="0">
              <a:buNone/>
              <a:defRPr sz="2000"/>
            </a:lvl8pPr>
            <a:lvl9pPr marL="3652177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20" indent="0">
              <a:buNone/>
              <a:defRPr sz="1200"/>
            </a:lvl2pPr>
            <a:lvl3pPr marL="913044" indent="0">
              <a:buNone/>
              <a:defRPr sz="1000"/>
            </a:lvl3pPr>
            <a:lvl4pPr marL="1369566" indent="0">
              <a:buNone/>
              <a:defRPr sz="900"/>
            </a:lvl4pPr>
            <a:lvl5pPr marL="1826088" indent="0">
              <a:buNone/>
              <a:defRPr sz="900"/>
            </a:lvl5pPr>
            <a:lvl6pPr marL="2282609" indent="0">
              <a:buNone/>
              <a:defRPr sz="900"/>
            </a:lvl6pPr>
            <a:lvl7pPr marL="2739133" indent="0">
              <a:buNone/>
              <a:defRPr sz="900"/>
            </a:lvl7pPr>
            <a:lvl8pPr marL="3195655" indent="0">
              <a:buNone/>
              <a:defRPr sz="900"/>
            </a:lvl8pPr>
            <a:lvl9pPr marL="365217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430E-4D2E-46BD-AE59-69C6C118887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B0F5-D18C-4C17-8C45-B7B6207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4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56AC-8099-4A10-AC69-7F81A3F0E76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02017-3B52-45F1-B6FF-98D941B08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2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052513"/>
            <a:ext cx="2058988" cy="5073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12" y="1052513"/>
            <a:ext cx="6029325" cy="5073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1231-235B-4BBB-8593-1CB7F0DD7E1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C0D6-287F-4450-AAE0-4031D0464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12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44C7-9A56-4BE1-8EB4-F9030E72867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Data Preprocessing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BF5D-95A5-4CFC-957F-496CAB2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10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381005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447800"/>
            <a:ext cx="41148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2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0" y="4038605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F58F4-638A-470E-8B6B-8FC6246785CF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7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8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09F3C-8A85-48DC-8957-E2BA5AD4C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79207"/>
      </p:ext>
    </p:extLst>
  </p:cSld>
  <p:clrMapOvr>
    <a:masterClrMapping/>
  </p:clrMapOvr>
  <p:transition>
    <p:zoom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2" y="381005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2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2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38605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4038605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E82BB-6376-4E58-8BA7-FD9A94015032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8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Mining: Concepts and Techniques</a:t>
            </a:r>
          </a:p>
        </p:txBody>
      </p:sp>
      <p:sp>
        <p:nvSpPr>
          <p:cNvPr id="9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CB57-DEA8-49D4-864D-9A721237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44860"/>
      </p:ext>
    </p:extLst>
  </p:cSld>
  <p:clrMapOvr>
    <a:masterClrMapping/>
  </p:clrMapOvr>
  <p:transition>
    <p:zoom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520" indent="0" algn="ctr">
              <a:buNone/>
              <a:defRPr/>
            </a:lvl2pPr>
            <a:lvl3pPr marL="913044" indent="0" algn="ctr">
              <a:buNone/>
              <a:defRPr/>
            </a:lvl3pPr>
            <a:lvl4pPr marL="1369566" indent="0" algn="ctr">
              <a:buNone/>
              <a:defRPr/>
            </a:lvl4pPr>
            <a:lvl5pPr marL="1826088" indent="0" algn="ctr">
              <a:buNone/>
              <a:defRPr/>
            </a:lvl5pPr>
            <a:lvl6pPr marL="2282609" indent="0" algn="ctr">
              <a:buNone/>
              <a:defRPr/>
            </a:lvl6pPr>
            <a:lvl7pPr marL="2739133" indent="0" algn="ctr">
              <a:buNone/>
              <a:defRPr/>
            </a:lvl7pPr>
            <a:lvl8pPr marL="3195655" indent="0" algn="ctr">
              <a:buNone/>
              <a:defRPr/>
            </a:lvl8pPr>
            <a:lvl9pPr marL="365217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0C380-B00A-4622-B5EE-E7D23060473D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marL="0" marR="0" indent="0" algn="ctr" defTabSz="9130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EABFF-D461-459A-A8A9-81C08687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33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621D-4A4E-48E0-A2B1-656B165A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4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lIns="91306" tIns="45652" rIns="91306" bIns="45652" anchor="ctr"/>
          <a:lstStyle>
            <a:lvl1pPr>
              <a:defRPr/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&lt;&lt;Title&gt;&gt;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1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785-06F7-48A3-8A62-0A3FD99B5123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2E4C-445D-4241-B1C2-09440DBD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520" indent="0">
              <a:buNone/>
              <a:defRPr sz="1800"/>
            </a:lvl2pPr>
            <a:lvl3pPr marL="913044" indent="0">
              <a:buNone/>
              <a:defRPr sz="1600"/>
            </a:lvl3pPr>
            <a:lvl4pPr marL="1369566" indent="0">
              <a:buNone/>
              <a:defRPr sz="1400"/>
            </a:lvl4pPr>
            <a:lvl5pPr marL="1826088" indent="0">
              <a:buNone/>
              <a:defRPr sz="1400"/>
            </a:lvl5pPr>
            <a:lvl6pPr marL="2282609" indent="0">
              <a:buNone/>
              <a:defRPr sz="1400"/>
            </a:lvl6pPr>
            <a:lvl7pPr marL="2739133" indent="0">
              <a:buNone/>
              <a:defRPr sz="1400"/>
            </a:lvl7pPr>
            <a:lvl8pPr marL="3195655" indent="0">
              <a:buNone/>
              <a:defRPr sz="1400"/>
            </a:lvl8pPr>
            <a:lvl9pPr marL="365217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CFE1-E6DF-495A-BC81-985D26689F95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7062-7A3A-48DF-BA65-69FCBD27E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35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197C-DDAE-44E3-A54E-56227DEBE53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6975-277D-49A3-8E60-C1D9062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3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20" indent="0">
              <a:buNone/>
              <a:defRPr sz="2000" b="1"/>
            </a:lvl2pPr>
            <a:lvl3pPr marL="913044" indent="0">
              <a:buNone/>
              <a:defRPr sz="1800" b="1"/>
            </a:lvl3pPr>
            <a:lvl4pPr marL="1369566" indent="0">
              <a:buNone/>
              <a:defRPr sz="1600" b="1"/>
            </a:lvl4pPr>
            <a:lvl5pPr marL="1826088" indent="0">
              <a:buNone/>
              <a:defRPr sz="1600" b="1"/>
            </a:lvl5pPr>
            <a:lvl6pPr marL="2282609" indent="0">
              <a:buNone/>
              <a:defRPr sz="1600" b="1"/>
            </a:lvl6pPr>
            <a:lvl7pPr marL="2739133" indent="0">
              <a:buNone/>
              <a:defRPr sz="1600" b="1"/>
            </a:lvl7pPr>
            <a:lvl8pPr marL="3195655" indent="0">
              <a:buNone/>
              <a:defRPr sz="1600" b="1"/>
            </a:lvl8pPr>
            <a:lvl9pPr marL="36521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20" indent="0">
              <a:buNone/>
              <a:defRPr sz="2000" b="1"/>
            </a:lvl2pPr>
            <a:lvl3pPr marL="913044" indent="0">
              <a:buNone/>
              <a:defRPr sz="1800" b="1"/>
            </a:lvl3pPr>
            <a:lvl4pPr marL="1369566" indent="0">
              <a:buNone/>
              <a:defRPr sz="1600" b="1"/>
            </a:lvl4pPr>
            <a:lvl5pPr marL="1826088" indent="0">
              <a:buNone/>
              <a:defRPr sz="1600" b="1"/>
            </a:lvl5pPr>
            <a:lvl6pPr marL="2282609" indent="0">
              <a:buNone/>
              <a:defRPr sz="1600" b="1"/>
            </a:lvl6pPr>
            <a:lvl7pPr marL="2739133" indent="0">
              <a:buNone/>
              <a:defRPr sz="1600" b="1"/>
            </a:lvl7pPr>
            <a:lvl8pPr marL="3195655" indent="0">
              <a:buNone/>
              <a:defRPr sz="1600" b="1"/>
            </a:lvl8pPr>
            <a:lvl9pPr marL="36521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619F-51FF-4A13-B4A0-F976C5B481C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D986-D2CF-4DD6-9B43-57FDCA8A3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71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33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9B66-5CC7-4B17-8C50-FC42FB6799B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DF7-CC8B-42D8-B7BB-FEDA1B59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90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520" indent="0">
              <a:buNone/>
              <a:defRPr sz="1200"/>
            </a:lvl2pPr>
            <a:lvl3pPr marL="913044" indent="0">
              <a:buNone/>
              <a:defRPr sz="1000"/>
            </a:lvl3pPr>
            <a:lvl4pPr marL="1369566" indent="0">
              <a:buNone/>
              <a:defRPr sz="900"/>
            </a:lvl4pPr>
            <a:lvl5pPr marL="1826088" indent="0">
              <a:buNone/>
              <a:defRPr sz="900"/>
            </a:lvl5pPr>
            <a:lvl6pPr marL="2282609" indent="0">
              <a:buNone/>
              <a:defRPr sz="900"/>
            </a:lvl6pPr>
            <a:lvl7pPr marL="2739133" indent="0">
              <a:buNone/>
              <a:defRPr sz="900"/>
            </a:lvl7pPr>
            <a:lvl8pPr marL="3195655" indent="0">
              <a:buNone/>
              <a:defRPr sz="900"/>
            </a:lvl8pPr>
            <a:lvl9pPr marL="365217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7982-108E-4267-B75E-071C72C9E7A9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149EC-CC46-4C1F-BF06-941A116B9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83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20" indent="0">
              <a:buNone/>
              <a:defRPr sz="2800"/>
            </a:lvl2pPr>
            <a:lvl3pPr marL="913044" indent="0">
              <a:buNone/>
              <a:defRPr sz="2400"/>
            </a:lvl3pPr>
            <a:lvl4pPr marL="1369566" indent="0">
              <a:buNone/>
              <a:defRPr sz="2000"/>
            </a:lvl4pPr>
            <a:lvl5pPr marL="1826088" indent="0">
              <a:buNone/>
              <a:defRPr sz="2000"/>
            </a:lvl5pPr>
            <a:lvl6pPr marL="2282609" indent="0">
              <a:buNone/>
              <a:defRPr sz="2000"/>
            </a:lvl6pPr>
            <a:lvl7pPr marL="2739133" indent="0">
              <a:buNone/>
              <a:defRPr sz="2000"/>
            </a:lvl7pPr>
            <a:lvl8pPr marL="3195655" indent="0">
              <a:buNone/>
              <a:defRPr sz="2000"/>
            </a:lvl8pPr>
            <a:lvl9pPr marL="3652177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20" indent="0">
              <a:buNone/>
              <a:defRPr sz="1200"/>
            </a:lvl2pPr>
            <a:lvl3pPr marL="913044" indent="0">
              <a:buNone/>
              <a:defRPr sz="1000"/>
            </a:lvl3pPr>
            <a:lvl4pPr marL="1369566" indent="0">
              <a:buNone/>
              <a:defRPr sz="900"/>
            </a:lvl4pPr>
            <a:lvl5pPr marL="1826088" indent="0">
              <a:buNone/>
              <a:defRPr sz="900"/>
            </a:lvl5pPr>
            <a:lvl6pPr marL="2282609" indent="0">
              <a:buNone/>
              <a:defRPr sz="900"/>
            </a:lvl6pPr>
            <a:lvl7pPr marL="2739133" indent="0">
              <a:buNone/>
              <a:defRPr sz="900"/>
            </a:lvl7pPr>
            <a:lvl8pPr marL="3195655" indent="0">
              <a:buNone/>
              <a:defRPr sz="900"/>
            </a:lvl8pPr>
            <a:lvl9pPr marL="365217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430E-4D2E-46BD-AE59-69C6C118887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B0F5-D18C-4C17-8C45-B7B6207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83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56AC-8099-4A10-AC69-7F81A3F0E76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02017-3B52-45F1-B6FF-98D941B08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95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052513"/>
            <a:ext cx="2058988" cy="5073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12" y="1052513"/>
            <a:ext cx="6029325" cy="5073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1231-235B-4BBB-8593-1CB7F0DD7E1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C0D6-287F-4450-AAE0-4031D0464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34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44C7-9A56-4BE1-8EB4-F9030E72867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BF5D-95A5-4CFC-957F-496CAB2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16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20" indent="0">
              <a:buNone/>
              <a:defRPr sz="2000" b="1"/>
            </a:lvl2pPr>
            <a:lvl3pPr marL="913044" indent="0">
              <a:buNone/>
              <a:defRPr sz="1800" b="1"/>
            </a:lvl3pPr>
            <a:lvl4pPr marL="1369566" indent="0">
              <a:buNone/>
              <a:defRPr sz="1600" b="1"/>
            </a:lvl4pPr>
            <a:lvl5pPr marL="1826088" indent="0">
              <a:buNone/>
              <a:defRPr sz="1600" b="1"/>
            </a:lvl5pPr>
            <a:lvl6pPr marL="2282609" indent="0">
              <a:buNone/>
              <a:defRPr sz="1600" b="1"/>
            </a:lvl6pPr>
            <a:lvl7pPr marL="2739133" indent="0">
              <a:buNone/>
              <a:defRPr sz="1600" b="1"/>
            </a:lvl7pPr>
            <a:lvl8pPr marL="3195655" indent="0">
              <a:buNone/>
              <a:defRPr sz="1600" b="1"/>
            </a:lvl8pPr>
            <a:lvl9pPr marL="36521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20" indent="0">
              <a:buNone/>
              <a:defRPr sz="2000" b="1"/>
            </a:lvl2pPr>
            <a:lvl3pPr marL="913044" indent="0">
              <a:buNone/>
              <a:defRPr sz="1800" b="1"/>
            </a:lvl3pPr>
            <a:lvl4pPr marL="1369566" indent="0">
              <a:buNone/>
              <a:defRPr sz="1600" b="1"/>
            </a:lvl4pPr>
            <a:lvl5pPr marL="1826088" indent="0">
              <a:buNone/>
              <a:defRPr sz="1600" b="1"/>
            </a:lvl5pPr>
            <a:lvl6pPr marL="2282609" indent="0">
              <a:buNone/>
              <a:defRPr sz="1600" b="1"/>
            </a:lvl6pPr>
            <a:lvl7pPr marL="2739133" indent="0">
              <a:buNone/>
              <a:defRPr sz="1600" b="1"/>
            </a:lvl7pPr>
            <a:lvl8pPr marL="3195655" indent="0">
              <a:buNone/>
              <a:defRPr sz="1600" b="1"/>
            </a:lvl8pPr>
            <a:lvl9pPr marL="36521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49EA-4290-4060-8DA9-F57851A0284C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9F8C-95D0-49B1-A2C2-DB451D798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2" y="381005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2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2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38605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4038605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E82BB-6376-4E58-8BA7-FD9A94015032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8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9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CB57-DEA8-49D4-864D-9A721237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33589"/>
      </p:ext>
    </p:extLst>
  </p:cSld>
  <p:clrMapOvr>
    <a:masterClrMapping/>
  </p:clrMapOvr>
  <p:transition>
    <p:zoom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6" name="Rectangle 928775"/>
          <p:cNvSpPr>
            <a:spLocks/>
          </p:cNvSpPr>
          <p:nvPr/>
        </p:nvSpPr>
        <p:spPr>
          <a:xfrm>
            <a:off x="381000" y="1219200"/>
            <a:ext cx="8410576" cy="46038"/>
          </a:xfrm>
          <a:prstGeom prst="rect">
            <a:avLst/>
          </a:prstGeom>
          <a:gradFill>
            <a:gsLst>
              <a:gs pos="0">
                <a:srgbClr val="3333CC">
                  <a:alpha val="50000"/>
                </a:srgbClr>
              </a:gs>
              <a:gs pos="100000">
                <a:srgbClr val="00E4A8">
                  <a:alpha val="50000"/>
                </a:srgbClr>
              </a:gs>
            </a:gsLst>
            <a:lin ang="10800000" scaled="1"/>
          </a:gradFill>
          <a:ln>
            <a:noFill/>
          </a:ln>
          <a:effectLst/>
        </p:spPr>
        <p:txBody>
          <a:bodyPr wrap="none" lIns="91306" tIns="45652" rIns="91306" bIns="45652" anchor="ctr"/>
          <a:lstStyle/>
          <a:p>
            <a:pPr algn="ctr" eaLnBrk="1" hangingPunct="1">
              <a:buFont typeface="Tahoma" charset="0"/>
              <a:buNone/>
            </a:pPr>
            <a:endParaRPr lang="en-US" sz="1200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sp>
        <p:nvSpPr>
          <p:cNvPr id="928777" name="Title 928776"/>
          <p:cNvSpPr>
            <a:spLocks noGrp="1"/>
          </p:cNvSpPr>
          <p:nvPr>
            <p:ph type="title" idx="4294967295"/>
          </p:nvPr>
        </p:nvSpPr>
        <p:spPr>
          <a:xfrm>
            <a:off x="381000" y="381005"/>
            <a:ext cx="8305800" cy="6096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928778" name="Text Placeholder 928777"/>
          <p:cNvSpPr>
            <a:spLocks noGrp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928779" name="Date Placeholder 928778"/>
          <p:cNvSpPr>
            <a:spLocks noGrp="1"/>
          </p:cNvSpPr>
          <p:nvPr>
            <p:ph type="dt" sz="half" idx="2"/>
          </p:nvPr>
        </p:nvSpPr>
        <p:spPr>
          <a:xfrm>
            <a:off x="3048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fld id="{12FF1C42-D199-4083-1001-587298610EC3}" type="datetime5">
              <a:rPr lang="en-US" dirty="0"/>
              <a:pPr>
                <a:buFont typeface="Tahoma" charset="0"/>
                <a:buNone/>
              </a:pPr>
              <a:t>5-Sep-17</a:t>
            </a:fld>
            <a:endParaRPr lang="en-US" dirty="0"/>
          </a:p>
        </p:txBody>
      </p:sp>
      <p:sp>
        <p:nvSpPr>
          <p:cNvPr id="928780" name="Footer Placeholder 928779"/>
          <p:cNvSpPr>
            <a:spLocks noGrp="1"/>
          </p:cNvSpPr>
          <p:nvPr>
            <p:ph type="ftr" sz="quarter" idx="3"/>
          </p:nvPr>
        </p:nvSpPr>
        <p:spPr>
          <a:xfrm>
            <a:off x="3352800" y="6477000"/>
            <a:ext cx="28956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r>
              <a:rPr lang="en-US" dirty="0"/>
              <a:t>*</a:t>
            </a:r>
          </a:p>
        </p:txBody>
      </p:sp>
      <p:sp>
        <p:nvSpPr>
          <p:cNvPr id="928781" name="Slide Number Placeholder 928780"/>
          <p:cNvSpPr>
            <a:spLocks noGrp="1"/>
          </p:cNvSpPr>
          <p:nvPr>
            <p:ph type="sldNum" sz="quarter" idx="4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fld id="{12FF1C42-D199-4085-1001-587298610EC3}" type="slidenum">
              <a:rPr lang="en-US" dirty="0"/>
              <a:pPr>
                <a:buFont typeface="Tahoma" charset="0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0956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520" indent="0" algn="ctr">
              <a:buNone/>
              <a:defRPr/>
            </a:lvl2pPr>
            <a:lvl3pPr marL="913044" indent="0" algn="ctr">
              <a:buNone/>
              <a:defRPr/>
            </a:lvl3pPr>
            <a:lvl4pPr marL="1369566" indent="0" algn="ctr">
              <a:buNone/>
              <a:defRPr/>
            </a:lvl4pPr>
            <a:lvl5pPr marL="1826088" indent="0" algn="ctr">
              <a:buNone/>
              <a:defRPr/>
            </a:lvl5pPr>
            <a:lvl6pPr marL="2282609" indent="0" algn="ctr">
              <a:buNone/>
              <a:defRPr/>
            </a:lvl6pPr>
            <a:lvl7pPr marL="2739133" indent="0" algn="ctr">
              <a:buNone/>
              <a:defRPr/>
            </a:lvl7pPr>
            <a:lvl8pPr marL="3195655" indent="0" algn="ctr">
              <a:buNone/>
              <a:defRPr/>
            </a:lvl8pPr>
            <a:lvl9pPr marL="365217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0C380-B00A-4622-B5EE-E7D23060473D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marL="0" marR="0" indent="0" algn="ctr" defTabSz="91304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EABFF-D461-459A-A8A9-81C086879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8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621D-4A4E-48E0-A2B1-656B165AA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69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520" indent="0">
              <a:buNone/>
              <a:defRPr sz="1800"/>
            </a:lvl2pPr>
            <a:lvl3pPr marL="913044" indent="0">
              <a:buNone/>
              <a:defRPr sz="1600"/>
            </a:lvl3pPr>
            <a:lvl4pPr marL="1369566" indent="0">
              <a:buNone/>
              <a:defRPr sz="1400"/>
            </a:lvl4pPr>
            <a:lvl5pPr marL="1826088" indent="0">
              <a:buNone/>
              <a:defRPr sz="1400"/>
            </a:lvl5pPr>
            <a:lvl6pPr marL="2282609" indent="0">
              <a:buNone/>
              <a:defRPr sz="1400"/>
            </a:lvl6pPr>
            <a:lvl7pPr marL="2739133" indent="0">
              <a:buNone/>
              <a:defRPr sz="1400"/>
            </a:lvl7pPr>
            <a:lvl8pPr marL="3195655" indent="0">
              <a:buNone/>
              <a:defRPr sz="1400"/>
            </a:lvl8pPr>
            <a:lvl9pPr marL="365217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CFE1-E6DF-495A-BC81-985D26689F95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C7062-7A3A-48DF-BA65-69FCBD27E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84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9197C-DDAE-44E3-A54E-56227DEBE53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B6975-277D-49A3-8E60-C1D9062DF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92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20" indent="0">
              <a:buNone/>
              <a:defRPr sz="2000" b="1"/>
            </a:lvl2pPr>
            <a:lvl3pPr marL="913044" indent="0">
              <a:buNone/>
              <a:defRPr sz="1800" b="1"/>
            </a:lvl3pPr>
            <a:lvl4pPr marL="1369566" indent="0">
              <a:buNone/>
              <a:defRPr sz="1600" b="1"/>
            </a:lvl4pPr>
            <a:lvl5pPr marL="1826088" indent="0">
              <a:buNone/>
              <a:defRPr sz="1600" b="1"/>
            </a:lvl5pPr>
            <a:lvl6pPr marL="2282609" indent="0">
              <a:buNone/>
              <a:defRPr sz="1600" b="1"/>
            </a:lvl6pPr>
            <a:lvl7pPr marL="2739133" indent="0">
              <a:buNone/>
              <a:defRPr sz="1600" b="1"/>
            </a:lvl7pPr>
            <a:lvl8pPr marL="3195655" indent="0">
              <a:buNone/>
              <a:defRPr sz="1600" b="1"/>
            </a:lvl8pPr>
            <a:lvl9pPr marL="36521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20" indent="0">
              <a:buNone/>
              <a:defRPr sz="2000" b="1"/>
            </a:lvl2pPr>
            <a:lvl3pPr marL="913044" indent="0">
              <a:buNone/>
              <a:defRPr sz="1800" b="1"/>
            </a:lvl3pPr>
            <a:lvl4pPr marL="1369566" indent="0">
              <a:buNone/>
              <a:defRPr sz="1600" b="1"/>
            </a:lvl4pPr>
            <a:lvl5pPr marL="1826088" indent="0">
              <a:buNone/>
              <a:defRPr sz="1600" b="1"/>
            </a:lvl5pPr>
            <a:lvl6pPr marL="2282609" indent="0">
              <a:buNone/>
              <a:defRPr sz="1600" b="1"/>
            </a:lvl6pPr>
            <a:lvl7pPr marL="2739133" indent="0">
              <a:buNone/>
              <a:defRPr sz="1600" b="1"/>
            </a:lvl7pPr>
            <a:lvl8pPr marL="3195655" indent="0">
              <a:buNone/>
              <a:defRPr sz="1600" b="1"/>
            </a:lvl8pPr>
            <a:lvl9pPr marL="36521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619F-51FF-4A13-B4A0-F976C5B481C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BD986-D2CF-4DD6-9B43-57FDCA8A3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37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A7B4A-6E46-47EB-96C4-E97BC959263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3CD4E-E15C-487B-B0DA-4DAED4D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1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9B66-5CC7-4B17-8C50-FC42FB6799B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DF7-CC8B-42D8-B7BB-FEDA1B59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4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520" indent="0">
              <a:buNone/>
              <a:defRPr sz="1200"/>
            </a:lvl2pPr>
            <a:lvl3pPr marL="913044" indent="0">
              <a:buNone/>
              <a:defRPr sz="1000"/>
            </a:lvl3pPr>
            <a:lvl4pPr marL="1369566" indent="0">
              <a:buNone/>
              <a:defRPr sz="900"/>
            </a:lvl4pPr>
            <a:lvl5pPr marL="1826088" indent="0">
              <a:buNone/>
              <a:defRPr sz="900"/>
            </a:lvl5pPr>
            <a:lvl6pPr marL="2282609" indent="0">
              <a:buNone/>
              <a:defRPr sz="900"/>
            </a:lvl6pPr>
            <a:lvl7pPr marL="2739133" indent="0">
              <a:buNone/>
              <a:defRPr sz="900"/>
            </a:lvl7pPr>
            <a:lvl8pPr marL="3195655" indent="0">
              <a:buNone/>
              <a:defRPr sz="900"/>
            </a:lvl8pPr>
            <a:lvl9pPr marL="365217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7982-108E-4267-B75E-071C72C9E7A9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149EC-CC46-4C1F-BF06-941A116B9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48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 lIns="91306" tIns="45652" rIns="91306" bIns="45652"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ea typeface="+mn-ea"/>
              </a:rPr>
              <a:t>Thank You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73F7-48DA-4DF1-9D8C-9FA77915242B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13EE-006A-489B-BB16-F152CE6A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20" indent="0">
              <a:buNone/>
              <a:defRPr sz="2800"/>
            </a:lvl2pPr>
            <a:lvl3pPr marL="913044" indent="0">
              <a:buNone/>
              <a:defRPr sz="2400"/>
            </a:lvl3pPr>
            <a:lvl4pPr marL="1369566" indent="0">
              <a:buNone/>
              <a:defRPr sz="2000"/>
            </a:lvl4pPr>
            <a:lvl5pPr marL="1826088" indent="0">
              <a:buNone/>
              <a:defRPr sz="2000"/>
            </a:lvl5pPr>
            <a:lvl6pPr marL="2282609" indent="0">
              <a:buNone/>
              <a:defRPr sz="2000"/>
            </a:lvl6pPr>
            <a:lvl7pPr marL="2739133" indent="0">
              <a:buNone/>
              <a:defRPr sz="2000"/>
            </a:lvl7pPr>
            <a:lvl8pPr marL="3195655" indent="0">
              <a:buNone/>
              <a:defRPr sz="2000"/>
            </a:lvl8pPr>
            <a:lvl9pPr marL="3652177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20" indent="0">
              <a:buNone/>
              <a:defRPr sz="1200"/>
            </a:lvl2pPr>
            <a:lvl3pPr marL="913044" indent="0">
              <a:buNone/>
              <a:defRPr sz="1000"/>
            </a:lvl3pPr>
            <a:lvl4pPr marL="1369566" indent="0">
              <a:buNone/>
              <a:defRPr sz="900"/>
            </a:lvl4pPr>
            <a:lvl5pPr marL="1826088" indent="0">
              <a:buNone/>
              <a:defRPr sz="900"/>
            </a:lvl5pPr>
            <a:lvl6pPr marL="2282609" indent="0">
              <a:buNone/>
              <a:defRPr sz="900"/>
            </a:lvl6pPr>
            <a:lvl7pPr marL="2739133" indent="0">
              <a:buNone/>
              <a:defRPr sz="900"/>
            </a:lvl7pPr>
            <a:lvl8pPr marL="3195655" indent="0">
              <a:buNone/>
              <a:defRPr sz="900"/>
            </a:lvl8pPr>
            <a:lvl9pPr marL="365217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430E-4D2E-46BD-AE59-69C6C1188872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B0F5-D18C-4C17-8C45-B7B6207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31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56AC-8099-4A10-AC69-7F81A3F0E76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02017-3B52-45F1-B6FF-98D941B08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21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052513"/>
            <a:ext cx="2058988" cy="5073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12" y="1052513"/>
            <a:ext cx="6029325" cy="5073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1231-235B-4BBB-8593-1CB7F0DD7E1B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C0D6-287F-4450-AAE0-4031D0464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85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229600" cy="71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244C7-9A56-4BE1-8EB4-F9030E728674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6BF5D-95A5-4CFC-957F-496CAB2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48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2" y="381005"/>
            <a:ext cx="77930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2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447802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4038605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4038605"/>
            <a:ext cx="41148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E82BB-6376-4E58-8BA7-FD9A94015032}" type="datetime4">
              <a:rPr lang="en-US"/>
              <a:pPr>
                <a:defRPr/>
              </a:pPr>
              <a:t>September 5, 2017</a:t>
            </a:fld>
            <a:endParaRPr lang="en-US"/>
          </a:p>
        </p:txBody>
      </p:sp>
      <p:sp>
        <p:nvSpPr>
          <p:cNvPr id="8" name="Rectangle 20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Mining Frequent Patterns, Association, and Correlations General data characteristics</a:t>
            </a:r>
            <a:endParaRPr lang="en-US" dirty="0"/>
          </a:p>
        </p:txBody>
      </p:sp>
      <p:sp>
        <p:nvSpPr>
          <p:cNvPr id="9" name="Rectangle 20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CB57-DEA8-49D4-864D-9A7212379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91854"/>
      </p:ext>
    </p:extLst>
  </p:cSld>
  <p:clrMapOvr>
    <a:masterClrMapping/>
  </p:clrMapOvr>
  <p:transition>
    <p:zoom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6" name="Rectangle 928775"/>
          <p:cNvSpPr>
            <a:spLocks/>
          </p:cNvSpPr>
          <p:nvPr/>
        </p:nvSpPr>
        <p:spPr>
          <a:xfrm>
            <a:off x="381000" y="1219200"/>
            <a:ext cx="8410576" cy="46038"/>
          </a:xfrm>
          <a:prstGeom prst="rect">
            <a:avLst/>
          </a:prstGeom>
          <a:gradFill>
            <a:gsLst>
              <a:gs pos="0">
                <a:srgbClr val="3333CC">
                  <a:alpha val="50000"/>
                </a:srgbClr>
              </a:gs>
              <a:gs pos="100000">
                <a:srgbClr val="00E4A8">
                  <a:alpha val="50000"/>
                </a:srgbClr>
              </a:gs>
            </a:gsLst>
            <a:lin ang="10800000" scaled="1"/>
          </a:gradFill>
          <a:ln>
            <a:noFill/>
          </a:ln>
          <a:effectLst/>
        </p:spPr>
        <p:txBody>
          <a:bodyPr wrap="none" lIns="91306" tIns="45652" rIns="91306" bIns="45652" anchor="ctr"/>
          <a:lstStyle/>
          <a:p>
            <a:pPr algn="ctr" eaLnBrk="1" hangingPunct="1">
              <a:buFont typeface="Tahoma" charset="0"/>
              <a:buNone/>
            </a:pPr>
            <a:endParaRPr lang="en-US" sz="1200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sp>
        <p:nvSpPr>
          <p:cNvPr id="928777" name="Title 928776"/>
          <p:cNvSpPr>
            <a:spLocks noGrp="1"/>
          </p:cNvSpPr>
          <p:nvPr>
            <p:ph type="title" idx="4294967295"/>
          </p:nvPr>
        </p:nvSpPr>
        <p:spPr>
          <a:xfrm>
            <a:off x="381000" y="381005"/>
            <a:ext cx="8305800" cy="6096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928778" name="Text Placeholder 928777"/>
          <p:cNvSpPr>
            <a:spLocks noGrp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928779" name="Date Placeholder 928778"/>
          <p:cNvSpPr>
            <a:spLocks noGrp="1"/>
          </p:cNvSpPr>
          <p:nvPr>
            <p:ph type="dt" sz="half" idx="2"/>
          </p:nvPr>
        </p:nvSpPr>
        <p:spPr>
          <a:xfrm>
            <a:off x="3048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fld id="{12FF1C42-D199-4083-1001-587298610EC3}" type="datetime5">
              <a:rPr lang="en-US" dirty="0"/>
              <a:pPr>
                <a:buFont typeface="Tahoma" charset="0"/>
                <a:buNone/>
              </a:pPr>
              <a:t>5-Sep-17</a:t>
            </a:fld>
            <a:endParaRPr lang="en-US" dirty="0"/>
          </a:p>
        </p:txBody>
      </p:sp>
      <p:sp>
        <p:nvSpPr>
          <p:cNvPr id="928780" name="Footer Placeholder 928779"/>
          <p:cNvSpPr>
            <a:spLocks noGrp="1"/>
          </p:cNvSpPr>
          <p:nvPr>
            <p:ph type="ftr" sz="quarter" idx="3"/>
          </p:nvPr>
        </p:nvSpPr>
        <p:spPr>
          <a:xfrm>
            <a:off x="3352800" y="6477000"/>
            <a:ext cx="28956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r>
              <a:rPr lang="en-US" dirty="0"/>
              <a:t>*</a:t>
            </a:r>
          </a:p>
        </p:txBody>
      </p:sp>
      <p:sp>
        <p:nvSpPr>
          <p:cNvPr id="928781" name="Slide Number Placeholder 928780"/>
          <p:cNvSpPr>
            <a:spLocks noGrp="1"/>
          </p:cNvSpPr>
          <p:nvPr>
            <p:ph type="sldNum" sz="quarter" idx="4"/>
          </p:nvPr>
        </p:nvSpPr>
        <p:spPr>
          <a:xfrm>
            <a:off x="7239000" y="6477000"/>
            <a:ext cx="1905000" cy="381000"/>
          </a:xfrm>
          <a:prstGeom prst="rect">
            <a:avLst/>
          </a:prstGeom>
          <a:noFill/>
          <a:ln>
            <a:noFill/>
          </a:ln>
        </p:spPr>
        <p:txBody>
          <a:bodyPr anchor="b" anchorCtr="0"/>
          <a:lstStyle/>
          <a:p>
            <a:pPr>
              <a:buFont typeface="Tahoma" charset="0"/>
              <a:buNone/>
            </a:pPr>
            <a:fld id="{12FF1C42-D199-4085-1001-587298610EC3}" type="slidenum">
              <a:rPr lang="en-US" dirty="0"/>
              <a:pPr>
                <a:buFont typeface="Tahoma" charset="0"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10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956"/>
            <a:ext cx="9168446" cy="687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334" y="4352197"/>
            <a:ext cx="6458074" cy="1288732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A228D-F32B-4E0A-B116-4FCEFD791976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642A2-A9FC-44EA-B831-25EAF4B9C3EF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035993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22" y="-80615"/>
            <a:ext cx="9248573" cy="695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2288" y="199577"/>
            <a:ext cx="7264037" cy="780365"/>
          </a:xfrm>
        </p:spPr>
        <p:txBody>
          <a:bodyPr/>
          <a:lstStyle>
            <a:lvl1pPr algn="r">
              <a:defRPr sz="3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19BD7-E4D7-41C1-BD14-EAA9523F60F5}" type="datetime1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9FB08-BE8F-4AE5-BA92-79DBA05162F3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42199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2"/>
            <a:ext cx="840263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371600"/>
            <a:ext cx="41529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4000502"/>
            <a:ext cx="41529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06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F1F3FA-6995-44E2-9D59-0E2DB618F33A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5976703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11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39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53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762003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6" tIns="45652" rIns="91306" bIns="45652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981205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306" tIns="45652" rIns="91306" bIns="45652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BBD91B-FA19-4D97-9EF0-58A6FE8EB39A}" type="datetimeFigureOut">
              <a:rPr lang="en-US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0" cy="365125"/>
          </a:xfrm>
          <a:prstGeom prst="rect">
            <a:avLst/>
          </a:prstGeom>
        </p:spPr>
        <p:txBody>
          <a:bodyPr vert="horz" lIns="91306" tIns="45652" rIns="91306" bIns="45652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306" tIns="45652" rIns="91306" bIns="4565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C193E2-B8B7-45A9-B2FD-3CB479CD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0" r:id="rId2"/>
    <p:sldLayoutId id="2147483703" r:id="rId3"/>
    <p:sldLayoutId id="2147483704" r:id="rId4"/>
    <p:sldLayoutId id="2147483701" r:id="rId5"/>
    <p:sldLayoutId id="2147483705" r:id="rId6"/>
    <p:sldLayoutId id="2147483792" r:id="rId7"/>
    <p:sldLayoutId id="2147483793" r:id="rId8"/>
    <p:sldLayoutId id="2147483794" r:id="rId9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652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3044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69566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6088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386" indent="-34238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1847" indent="-28532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1306" indent="-22825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597826" indent="-22825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4350" indent="-22825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0871" indent="-228258" algn="l" defTabSz="9130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394" indent="-228258" algn="l" defTabSz="9130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916" indent="-228258" algn="l" defTabSz="9130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439" indent="-228258" algn="l" defTabSz="91304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20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044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66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88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609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133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655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177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52513"/>
            <a:ext cx="8229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62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8DB27801-639C-42B7-BF1B-ABE249313359}" type="datetime1">
              <a:rPr lang="en-US" sz="1200">
                <a:ea typeface="+mn-ea"/>
              </a:rPr>
              <a:pPr eaLnBrk="1" hangingPunct="1">
                <a:defRPr/>
              </a:pPr>
              <a:t>9/5/2017</a:t>
            </a:fld>
            <a:endParaRPr lang="en-US" sz="1200">
              <a:ea typeface="+mn-ea"/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381762"/>
            <a:ext cx="3671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>
            <a:lvl1pPr algn="ct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sz="1200" dirty="0">
                <a:ea typeface="+mn-ea"/>
              </a:rPr>
              <a:t>Data Preprocessing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62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13D198C0-86D9-4E7E-B31E-631F13FFB87C}" type="slidenum">
              <a:rPr lang="en-US" sz="1200">
                <a:ea typeface="+mn-ea"/>
              </a:rPr>
              <a:pPr eaLnBrk="1" hangingPunct="1">
                <a:defRPr/>
              </a:pPr>
              <a:t>‹#›</a:t>
            </a:fld>
            <a:endParaRPr lang="en-US" sz="1200">
              <a:ea typeface="+mn-ea"/>
            </a:endParaRPr>
          </a:p>
        </p:txBody>
      </p:sp>
      <p:pic>
        <p:nvPicPr>
          <p:cNvPr id="6151" name="Picture 7" descr="head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4"/>
            <a:ext cx="91440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048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652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3044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69566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6088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386" indent="-342386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Arial" charset="0"/>
        <a:buChar char="»"/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1847" indent="-285326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1306" indent="-228258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597826" indent="-228258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4350" indent="-22825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0871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67394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3916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0439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20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044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66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88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609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133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655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177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52513"/>
            <a:ext cx="8229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62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8DB27801-639C-42B7-BF1B-ABE249313359}" type="datetime1">
              <a:rPr lang="en-US" sz="1200">
                <a:ea typeface="+mn-ea"/>
              </a:rPr>
              <a:pPr eaLnBrk="1" hangingPunct="1">
                <a:defRPr/>
              </a:pPr>
              <a:t>9/5/2017</a:t>
            </a:fld>
            <a:endParaRPr lang="en-US" sz="1200">
              <a:ea typeface="+mn-ea"/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381762"/>
            <a:ext cx="3671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>
            <a:lvl1pPr algn="ct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sz="1200" dirty="0">
                <a:ea typeface="+mn-ea"/>
              </a:rPr>
              <a:t>Data Preprocessing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62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13D198C0-86D9-4E7E-B31E-631F13FFB87C}" type="slidenum">
              <a:rPr lang="en-US" sz="1200">
                <a:ea typeface="+mn-ea"/>
              </a:rPr>
              <a:pPr eaLnBrk="1" hangingPunct="1">
                <a:defRPr/>
              </a:pPr>
              <a:t>‹#›</a:t>
            </a:fld>
            <a:endParaRPr lang="en-US" sz="1200">
              <a:ea typeface="+mn-ea"/>
            </a:endParaRPr>
          </a:p>
        </p:txBody>
      </p:sp>
      <p:pic>
        <p:nvPicPr>
          <p:cNvPr id="6151" name="Picture 7" descr="head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4"/>
            <a:ext cx="91440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568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652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3044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69566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6088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386" indent="-342386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Arial" charset="0"/>
        <a:buChar char="»"/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1847" indent="-285326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1306" indent="-228258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597826" indent="-228258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4350" indent="-22825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0871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67394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3916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0439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20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044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66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88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609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133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655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177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52513"/>
            <a:ext cx="8229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62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8DB27801-639C-42B7-BF1B-ABE249313359}" type="datetime1">
              <a:rPr lang="en-US" sz="1200">
                <a:ea typeface="+mn-ea"/>
              </a:rPr>
              <a:pPr eaLnBrk="1" hangingPunct="1">
                <a:defRPr/>
              </a:pPr>
              <a:t>9/5/2017</a:t>
            </a:fld>
            <a:endParaRPr lang="en-US" sz="1200">
              <a:ea typeface="+mn-ea"/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381762"/>
            <a:ext cx="3671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>
            <a:lvl1pPr algn="ct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sz="1200" dirty="0">
                <a:ea typeface="+mn-ea"/>
              </a:rPr>
              <a:t>Mining Frequent Patterns, Association, and Correlations General data characteristics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62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13D198C0-86D9-4E7E-B31E-631F13FFB87C}" type="slidenum">
              <a:rPr lang="en-US" sz="1200">
                <a:ea typeface="+mn-ea"/>
              </a:rPr>
              <a:pPr eaLnBrk="1" hangingPunct="1">
                <a:defRPr/>
              </a:pPr>
              <a:t>‹#›</a:t>
            </a:fld>
            <a:endParaRPr lang="en-US" sz="1200">
              <a:ea typeface="+mn-ea"/>
            </a:endParaRPr>
          </a:p>
        </p:txBody>
      </p:sp>
      <p:pic>
        <p:nvPicPr>
          <p:cNvPr id="6151" name="Picture 7" descr="head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4"/>
            <a:ext cx="91440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755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652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3044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69566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6088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386" indent="-342386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Arial" charset="0"/>
        <a:buChar char="»"/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1847" indent="-285326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1306" indent="-228258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597826" indent="-228258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4350" indent="-22825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0871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67394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3916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0439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20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044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66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88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609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133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655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177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052513"/>
            <a:ext cx="8229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62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8DB27801-639C-42B7-BF1B-ABE249313359}" type="datetime1">
              <a:rPr lang="en-US" sz="1200">
                <a:ea typeface="+mn-ea"/>
              </a:rPr>
              <a:pPr eaLnBrk="1" hangingPunct="1">
                <a:defRPr/>
              </a:pPr>
              <a:t>9/5/2017</a:t>
            </a:fld>
            <a:endParaRPr lang="en-US" sz="1200">
              <a:ea typeface="+mn-ea"/>
            </a:endParaRP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381762"/>
            <a:ext cx="3671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>
            <a:lvl1pPr algn="ct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sz="1200" dirty="0">
                <a:ea typeface="+mn-ea"/>
              </a:rPr>
              <a:t>Mining Frequent Patterns, Association, and Correlations General data characteristics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62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00006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13D198C0-86D9-4E7E-B31E-631F13FFB87C}" type="slidenum">
              <a:rPr lang="en-US" sz="1200">
                <a:ea typeface="+mn-ea"/>
              </a:rPr>
              <a:pPr eaLnBrk="1" hangingPunct="1">
                <a:defRPr/>
              </a:pPr>
              <a:t>‹#›</a:t>
            </a:fld>
            <a:endParaRPr lang="en-US" sz="1200">
              <a:ea typeface="+mn-ea"/>
            </a:endParaRPr>
          </a:p>
        </p:txBody>
      </p:sp>
      <p:pic>
        <p:nvPicPr>
          <p:cNvPr id="6151" name="Picture 7" descr="head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4"/>
            <a:ext cx="91440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938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6520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3044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69566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6088" algn="ctr" rtl="0" fontAlgn="base"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386" indent="-342386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Arial" charset="0"/>
        <a:buChar char="»"/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1847" indent="-285326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1306" indent="-228258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597826" indent="-228258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4350" indent="-22825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0871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67394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3916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0439" indent="-228258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20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044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66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88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609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133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655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177" algn="l" defTabSz="9130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en-us/um/people/heckerman/tutorial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0.e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2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0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6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805813"/>
            <a:ext cx="7162800" cy="1470025"/>
          </a:xfrm>
        </p:spPr>
        <p:txBody>
          <a:bodyPr/>
          <a:lstStyle/>
          <a:p>
            <a:r>
              <a:rPr lang="en-AU" sz="2400" dirty="0" smtClean="0"/>
              <a:t>Knowledge </a:t>
            </a:r>
            <a:r>
              <a:rPr lang="en-AU" sz="2400" dirty="0"/>
              <a:t>Data Discovery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TOPIC 9 - </a:t>
            </a:r>
            <a:r>
              <a:rPr lang="en-AU" dirty="0"/>
              <a:t>Classification: Advanced Methods (1)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22717"/>
            <a:ext cx="7162800" cy="1059287"/>
          </a:xfrm>
        </p:spPr>
        <p:txBody>
          <a:bodyPr/>
          <a:lstStyle/>
          <a:p>
            <a:r>
              <a:rPr lang="en-US" sz="2800" dirty="0" err="1" smtClean="0"/>
              <a:t>Antoni</a:t>
            </a:r>
            <a:r>
              <a:rPr lang="en-US" sz="2800" dirty="0" smtClean="0"/>
              <a:t> </a:t>
            </a:r>
            <a:r>
              <a:rPr lang="en-US" sz="2800" dirty="0" err="1"/>
              <a:t>Wibowo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068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21919" y="200098"/>
            <a:ext cx="7264407" cy="780234"/>
          </a:xfrm>
        </p:spPr>
        <p:txBody>
          <a:bodyPr/>
          <a:lstStyle/>
          <a:p>
            <a:pPr eaLnBrk="1" hangingPunct="1"/>
            <a:r>
              <a:rPr lang="en-US" altLang="id-ID" smtClean="0">
                <a:ea typeface="ＭＳ Ｐゴシック" pitchFamily="34" charset="-128"/>
              </a:rPr>
              <a:t>Naïve Bayes Classifier </a:t>
            </a:r>
          </a:p>
        </p:txBody>
      </p:sp>
      <p:sp>
        <p:nvSpPr>
          <p:cNvPr id="73730" name="Slide Number Placeholder 7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3C37C2-A01C-47F0-A060-3256BA42DCAF}" type="slidenum">
              <a:rPr lang="en-US" altLang="id-ID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id-ID" sz="1100">
              <a:latin typeface="Tahoma" pitchFamily="34" charset="0"/>
            </a:endParaRP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11235" y="1984075"/>
            <a:ext cx="7908140" cy="479072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A simplified assumption: attributes are conditionally independent (i.e., no dependence relation between attributes):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altLang="id-ID" sz="23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300" dirty="0" smtClean="0"/>
              <a:t>This </a:t>
            </a:r>
            <a:r>
              <a:rPr lang="en-US" altLang="id-ID" sz="2300" dirty="0"/>
              <a:t>greatly reduces the computation cost: Only counts the class distribution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If </a:t>
            </a:r>
            <a:r>
              <a:rPr lang="en-US" altLang="id-ID" sz="2300" dirty="0" err="1"/>
              <a:t>A</a:t>
            </a:r>
            <a:r>
              <a:rPr lang="en-US" altLang="id-ID" sz="2300" baseline="-25000" dirty="0" err="1"/>
              <a:t>k</a:t>
            </a:r>
            <a:r>
              <a:rPr lang="en-US" altLang="id-ID" sz="2300" dirty="0"/>
              <a:t> is categorical, P(</a:t>
            </a:r>
            <a:r>
              <a:rPr lang="en-US" altLang="id-ID" sz="2300" dirty="0" err="1"/>
              <a:t>x</a:t>
            </a:r>
            <a:r>
              <a:rPr lang="en-US" altLang="id-ID" sz="2300" baseline="-25000" dirty="0" err="1"/>
              <a:t>k</a:t>
            </a:r>
            <a:r>
              <a:rPr lang="en-US" altLang="id-ID" sz="2300" dirty="0" err="1"/>
              <a:t>|C</a:t>
            </a:r>
            <a:r>
              <a:rPr lang="en-US" altLang="id-ID" sz="2300" baseline="-25000" dirty="0" err="1"/>
              <a:t>i</a:t>
            </a:r>
            <a:r>
              <a:rPr lang="en-US" altLang="id-ID" sz="2300" dirty="0"/>
              <a:t>) is the # of tuples in C</a:t>
            </a:r>
            <a:r>
              <a:rPr lang="en-US" altLang="id-ID" sz="2300" baseline="-25000" dirty="0"/>
              <a:t>i</a:t>
            </a:r>
            <a:r>
              <a:rPr lang="en-US" altLang="id-ID" sz="2300" dirty="0"/>
              <a:t> having value </a:t>
            </a:r>
            <a:r>
              <a:rPr lang="en-US" altLang="id-ID" sz="2300" dirty="0" err="1"/>
              <a:t>x</a:t>
            </a:r>
            <a:r>
              <a:rPr lang="en-US" altLang="id-ID" sz="2300" baseline="-25000" dirty="0" err="1"/>
              <a:t>k</a:t>
            </a:r>
            <a:r>
              <a:rPr lang="en-US" altLang="id-ID" sz="2300" dirty="0"/>
              <a:t> for </a:t>
            </a:r>
            <a:r>
              <a:rPr lang="en-US" altLang="id-ID" sz="2300" dirty="0" err="1"/>
              <a:t>A</a:t>
            </a:r>
            <a:r>
              <a:rPr lang="en-US" altLang="id-ID" sz="2300" baseline="-25000" dirty="0" err="1"/>
              <a:t>k</a:t>
            </a:r>
            <a:r>
              <a:rPr lang="en-US" altLang="id-ID" sz="2300" dirty="0"/>
              <a:t> divided by |C</a:t>
            </a:r>
            <a:r>
              <a:rPr lang="en-US" altLang="id-ID" sz="2300" baseline="-25000" dirty="0"/>
              <a:t>i, D</a:t>
            </a:r>
            <a:r>
              <a:rPr lang="en-US" altLang="id-ID" sz="2300" dirty="0"/>
              <a:t>| (# of tuples of C</a:t>
            </a:r>
            <a:r>
              <a:rPr lang="en-US" altLang="id-ID" sz="2300" baseline="-25000" dirty="0"/>
              <a:t>i</a:t>
            </a:r>
            <a:r>
              <a:rPr lang="en-US" altLang="id-ID" sz="2300" dirty="0"/>
              <a:t> in D)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If </a:t>
            </a:r>
            <a:r>
              <a:rPr lang="en-US" altLang="id-ID" sz="2300" dirty="0" err="1"/>
              <a:t>A</a:t>
            </a:r>
            <a:r>
              <a:rPr lang="en-US" altLang="id-ID" sz="2300" baseline="-25000" dirty="0" err="1"/>
              <a:t>k</a:t>
            </a:r>
            <a:r>
              <a:rPr lang="en-US" altLang="id-ID" sz="2300" dirty="0"/>
              <a:t> is </a:t>
            </a:r>
            <a:r>
              <a:rPr lang="en-US" altLang="id-ID" sz="2300" dirty="0" err="1"/>
              <a:t>continous</a:t>
            </a:r>
            <a:r>
              <a:rPr lang="en-US" altLang="id-ID" sz="2300" dirty="0"/>
              <a:t>-valued, P(</a:t>
            </a:r>
            <a:r>
              <a:rPr lang="en-US" altLang="id-ID" sz="2300" dirty="0" err="1"/>
              <a:t>x</a:t>
            </a:r>
            <a:r>
              <a:rPr lang="en-US" altLang="id-ID" sz="2300" baseline="-25000" dirty="0" err="1"/>
              <a:t>k</a:t>
            </a:r>
            <a:r>
              <a:rPr lang="en-US" altLang="id-ID" sz="2300" dirty="0" err="1"/>
              <a:t>|C</a:t>
            </a:r>
            <a:r>
              <a:rPr lang="en-US" altLang="id-ID" sz="2300" baseline="-25000" dirty="0" err="1"/>
              <a:t>i</a:t>
            </a:r>
            <a:r>
              <a:rPr lang="en-US" altLang="id-ID" sz="2300" dirty="0"/>
              <a:t>) is usually computed based on Gaussian distribution with a mean </a:t>
            </a:r>
            <a:r>
              <a:rPr lang="el-GR" altLang="id-ID" sz="2300" dirty="0"/>
              <a:t>μ</a:t>
            </a:r>
            <a:r>
              <a:rPr lang="en-US" altLang="id-ID" sz="2300" dirty="0"/>
              <a:t> and standard deviation </a:t>
            </a:r>
            <a:r>
              <a:rPr lang="el-GR" altLang="id-ID" sz="2300" dirty="0"/>
              <a:t>σ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altLang="id-ID" sz="2300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2300" dirty="0"/>
              <a:t>and P(</a:t>
            </a:r>
            <a:r>
              <a:rPr lang="en-US" altLang="id-ID" sz="2300" dirty="0" err="1"/>
              <a:t>x</a:t>
            </a:r>
            <a:r>
              <a:rPr lang="en-US" altLang="id-ID" sz="2300" baseline="-25000" dirty="0" err="1"/>
              <a:t>k</a:t>
            </a:r>
            <a:r>
              <a:rPr lang="en-US" altLang="id-ID" sz="2300" dirty="0" err="1"/>
              <a:t>|C</a:t>
            </a:r>
            <a:r>
              <a:rPr lang="en-US" altLang="id-ID" sz="2300" baseline="-25000" dirty="0" err="1"/>
              <a:t>i</a:t>
            </a:r>
            <a:r>
              <a:rPr lang="en-US" altLang="id-ID" sz="2300" dirty="0"/>
              <a:t>) is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altLang="id-ID" sz="2300" dirty="0"/>
          </a:p>
        </p:txBody>
      </p:sp>
      <p:graphicFrame>
        <p:nvGraphicFramePr>
          <p:cNvPr id="31749" name="Object 12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789900199"/>
              </p:ext>
            </p:extLst>
          </p:nvPr>
        </p:nvGraphicFramePr>
        <p:xfrm>
          <a:off x="3508619" y="5415517"/>
          <a:ext cx="3091006" cy="837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0" name="Equation" r:id="rId4" imgW="1663700" imgH="482600" progId="Equation.3">
                  <p:embed/>
                </p:oleObj>
              </mc:Choice>
              <mc:Fallback>
                <p:oleObj name="Equation" r:id="rId4" imgW="1663700" imgH="482600" progId="Equation.3">
                  <p:embed/>
                  <p:pic>
                    <p:nvPicPr>
                      <p:cNvPr id="0" name="Picture 41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619" y="5415517"/>
                        <a:ext cx="3091006" cy="837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18449"/>
              </p:ext>
            </p:extLst>
          </p:nvPr>
        </p:nvGraphicFramePr>
        <p:xfrm>
          <a:off x="3664096" y="6278929"/>
          <a:ext cx="2452705" cy="351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1" name="Equation" r:id="rId6" imgW="1625600" imgH="241300" progId="Equation.3">
                  <p:embed/>
                </p:oleObj>
              </mc:Choice>
              <mc:Fallback>
                <p:oleObj name="Equation" r:id="rId6" imgW="1625600" imgH="241300" progId="Equation.3">
                  <p:embed/>
                  <p:pic>
                    <p:nvPicPr>
                      <p:cNvPr id="0" name="Picture 42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4096" y="6278929"/>
                        <a:ext cx="2452705" cy="3512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750757"/>
              </p:ext>
            </p:extLst>
          </p:nvPr>
        </p:nvGraphicFramePr>
        <p:xfrm>
          <a:off x="2712780" y="2740743"/>
          <a:ext cx="4682684" cy="673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2" name="Equation" r:id="rId8" imgW="4089400" imgH="508000" progId="Equation.3">
                  <p:embed/>
                </p:oleObj>
              </mc:Choice>
              <mc:Fallback>
                <p:oleObj name="Equation" r:id="rId8" imgW="4089400" imgH="508000" progId="Equation.3">
                  <p:embed/>
                  <p:pic>
                    <p:nvPicPr>
                      <p:cNvPr id="0" name="Picture 4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2780" y="2740743"/>
                        <a:ext cx="4682684" cy="6737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24572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183875" y="200098"/>
            <a:ext cx="5502450" cy="780234"/>
          </a:xfrm>
        </p:spPr>
        <p:txBody>
          <a:bodyPr/>
          <a:lstStyle/>
          <a:p>
            <a:pPr eaLnBrk="1" hangingPunct="1"/>
            <a:r>
              <a:rPr lang="en-US" altLang="id-ID" dirty="0" smtClean="0">
                <a:ea typeface="ＭＳ Ｐゴシック" pitchFamily="34" charset="-128"/>
              </a:rPr>
              <a:t>Naïve Bayes Classifier: Training Dataset</a:t>
            </a:r>
          </a:p>
        </p:txBody>
      </p:sp>
      <p:graphicFrame>
        <p:nvGraphicFramePr>
          <p:cNvPr id="33795" name="Object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565621"/>
              </p:ext>
            </p:extLst>
          </p:nvPr>
        </p:nvGraphicFramePr>
        <p:xfrm>
          <a:off x="4728555" y="2118042"/>
          <a:ext cx="3699429" cy="4042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6" name="Worksheet" r:id="rId5" imgW="4324438" imgH="4457652" progId="Excel.Sheet.8">
                  <p:embed/>
                </p:oleObj>
              </mc:Choice>
              <mc:Fallback>
                <p:oleObj name="Worksheet" r:id="rId5" imgW="4324438" imgH="4457652" progId="Excel.Sheet.8">
                  <p:embed/>
                  <p:pic>
                    <p:nvPicPr>
                      <p:cNvPr id="0" name="Picture 1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8555" y="2118042"/>
                        <a:ext cx="3699429" cy="40422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7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C3B13F-8360-4492-A7B4-BB88CB1518C7}" type="slidenum">
              <a:rPr lang="en-US" altLang="id-ID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id-ID" sz="1100">
              <a:latin typeface="Tahoma" pitchFamily="34" charset="0"/>
            </a:endParaRP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1044371" y="2118043"/>
            <a:ext cx="3234963" cy="3675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55" tIns="40078" rIns="80155" bIns="4007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id-ID" sz="2300" dirty="0"/>
              <a:t>Class: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id-ID" sz="2300" dirty="0"/>
              <a:t>C1:buys_computer = ‘yes’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id-ID" sz="2300" dirty="0"/>
              <a:t>C2:buys_computer = ‘no’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id-ID" sz="2300" dirty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id-ID" sz="2300" dirty="0"/>
              <a:t>Data to be classified: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id-ID" sz="2300" dirty="0"/>
              <a:t>X = (age &lt;=30,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id-ID" sz="2300" dirty="0"/>
              <a:t>Income = medium,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id-ID" sz="2300" dirty="0"/>
              <a:t>Student = yes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id-ID" sz="2300" dirty="0" err="1"/>
              <a:t>Credit_rating</a:t>
            </a:r>
            <a:r>
              <a:rPr lang="en-US" altLang="id-ID" sz="2300" dirty="0"/>
              <a:t> = Fair)</a:t>
            </a:r>
          </a:p>
        </p:txBody>
      </p:sp>
    </p:spTree>
    <p:extLst>
      <p:ext uri="{BB962C8B-B14F-4D97-AF65-F5344CB8AC3E}">
        <p14:creationId xmlns:p14="http://schemas.microsoft.com/office/powerpoint/2010/main" val="18163022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16926" y="200098"/>
            <a:ext cx="5469400" cy="780234"/>
          </a:xfrm>
        </p:spPr>
        <p:txBody>
          <a:bodyPr/>
          <a:lstStyle/>
          <a:p>
            <a:pPr eaLnBrk="1" hangingPunct="1"/>
            <a:r>
              <a:rPr lang="en-US" altLang="id-ID" dirty="0" smtClean="0">
                <a:ea typeface="ＭＳ Ｐゴシック" pitchFamily="34" charset="-128"/>
              </a:rPr>
              <a:t>Naïve Bayes Classifier: An Example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idx="1"/>
          </p:nvPr>
        </p:nvSpPr>
        <p:spPr>
          <a:xfrm>
            <a:off x="875211" y="2005069"/>
            <a:ext cx="7986308" cy="464096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1600" dirty="0"/>
              <a:t>P(C</a:t>
            </a:r>
            <a:r>
              <a:rPr lang="en-US" altLang="id-ID" sz="1600" baseline="-25000" dirty="0"/>
              <a:t>i</a:t>
            </a:r>
            <a:r>
              <a:rPr lang="en-US" altLang="id-ID" sz="1600" dirty="0"/>
              <a:t>):    P(</a:t>
            </a:r>
            <a:r>
              <a:rPr lang="en-US" altLang="id-ID" sz="1600" dirty="0" err="1"/>
              <a:t>buys_computer</a:t>
            </a:r>
            <a:r>
              <a:rPr lang="en-US" altLang="id-ID" sz="1600" dirty="0"/>
              <a:t> = “yes”)  = 9/14 = 0.643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600" dirty="0"/>
              <a:t>                   P(</a:t>
            </a:r>
            <a:r>
              <a:rPr lang="en-US" altLang="id-ID" sz="1600" dirty="0" err="1"/>
              <a:t>buys_computer</a:t>
            </a:r>
            <a:r>
              <a:rPr lang="en-US" altLang="id-ID" sz="1600" dirty="0"/>
              <a:t> = “no”) = 5/14= 0.357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1600" dirty="0"/>
              <a:t>Compute P(</a:t>
            </a:r>
            <a:r>
              <a:rPr lang="en-US" altLang="id-ID" sz="1600" dirty="0" err="1"/>
              <a:t>X|C</a:t>
            </a:r>
            <a:r>
              <a:rPr lang="en-US" altLang="id-ID" sz="1600" baseline="-25000" dirty="0" err="1"/>
              <a:t>i</a:t>
            </a:r>
            <a:r>
              <a:rPr lang="en-US" altLang="id-ID" sz="1600" dirty="0"/>
              <a:t>) for each class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600" dirty="0"/>
              <a:t>     P(age = “&lt;=30” | </a:t>
            </a:r>
            <a:r>
              <a:rPr lang="en-US" altLang="id-ID" sz="1600" dirty="0" err="1"/>
              <a:t>buys_computer</a:t>
            </a:r>
            <a:r>
              <a:rPr lang="en-US" altLang="id-ID" sz="1600" dirty="0"/>
              <a:t> = “yes”)  = 2/9 = 0.222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600" dirty="0"/>
              <a:t>     P(age = “&lt;= 30” | </a:t>
            </a:r>
            <a:r>
              <a:rPr lang="en-US" altLang="id-ID" sz="1600" dirty="0" err="1"/>
              <a:t>buys_computer</a:t>
            </a:r>
            <a:r>
              <a:rPr lang="en-US" altLang="id-ID" sz="1600" dirty="0"/>
              <a:t> = “no”) = 3/5 = 0.6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600" dirty="0"/>
              <a:t>     P(income = “medium” | </a:t>
            </a:r>
            <a:r>
              <a:rPr lang="en-US" altLang="id-ID" sz="1600" dirty="0" err="1"/>
              <a:t>buys_computer</a:t>
            </a:r>
            <a:r>
              <a:rPr lang="en-US" altLang="id-ID" sz="1600" dirty="0"/>
              <a:t> = “yes”) = 4/9 = 0.444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600" dirty="0"/>
              <a:t>     P(income = “medium” | </a:t>
            </a:r>
            <a:r>
              <a:rPr lang="en-US" altLang="id-ID" sz="1600" dirty="0" err="1"/>
              <a:t>buys_computer</a:t>
            </a:r>
            <a:r>
              <a:rPr lang="en-US" altLang="id-ID" sz="1600" dirty="0"/>
              <a:t> = “no”) = 2/5 = 0.4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600" dirty="0"/>
              <a:t>     P(student = “yes” | </a:t>
            </a:r>
            <a:r>
              <a:rPr lang="en-US" altLang="id-ID" sz="1600" dirty="0" err="1"/>
              <a:t>buys_computer</a:t>
            </a:r>
            <a:r>
              <a:rPr lang="en-US" altLang="id-ID" sz="1600" dirty="0"/>
              <a:t> = “yes) = 6/9 = 0.667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600" dirty="0"/>
              <a:t>     P(student = “yes” | </a:t>
            </a:r>
            <a:r>
              <a:rPr lang="en-US" altLang="id-ID" sz="1600" dirty="0" err="1"/>
              <a:t>buys_computer</a:t>
            </a:r>
            <a:r>
              <a:rPr lang="en-US" altLang="id-ID" sz="1600" dirty="0"/>
              <a:t> = “no”) = 1/5 = 0.2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600" dirty="0"/>
              <a:t>     P(</a:t>
            </a:r>
            <a:r>
              <a:rPr lang="en-US" altLang="id-ID" sz="1600" dirty="0" err="1"/>
              <a:t>credit_rating</a:t>
            </a:r>
            <a:r>
              <a:rPr lang="en-US" altLang="id-ID" sz="1600" dirty="0"/>
              <a:t> = “fair” | </a:t>
            </a:r>
            <a:r>
              <a:rPr lang="en-US" altLang="id-ID" sz="1600" dirty="0" err="1"/>
              <a:t>buys_computer</a:t>
            </a:r>
            <a:r>
              <a:rPr lang="en-US" altLang="id-ID" sz="1600" dirty="0"/>
              <a:t> = “yes”) = 6/9 = 0.667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600" dirty="0"/>
              <a:t>     P(</a:t>
            </a:r>
            <a:r>
              <a:rPr lang="en-US" altLang="id-ID" sz="1600" dirty="0" err="1"/>
              <a:t>credit_rating</a:t>
            </a:r>
            <a:r>
              <a:rPr lang="en-US" altLang="id-ID" sz="1600" dirty="0"/>
              <a:t> = “fair” | </a:t>
            </a:r>
            <a:r>
              <a:rPr lang="en-US" altLang="id-ID" sz="1600" dirty="0" err="1"/>
              <a:t>buys_computer</a:t>
            </a:r>
            <a:r>
              <a:rPr lang="en-US" altLang="id-ID" sz="1600" dirty="0"/>
              <a:t> = “no”) = 2/5 = 0.4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1900" b="1" dirty="0"/>
              <a:t> X = (age &lt;= 30 , income = medium, student = yes, </a:t>
            </a:r>
            <a:r>
              <a:rPr lang="en-US" altLang="id-ID" sz="1900" b="1" dirty="0" err="1"/>
              <a:t>credit_rating</a:t>
            </a:r>
            <a:r>
              <a:rPr lang="en-US" altLang="id-ID" sz="1900" b="1" dirty="0"/>
              <a:t> = fair)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600" dirty="0"/>
              <a:t> </a:t>
            </a:r>
            <a:r>
              <a:rPr lang="en-US" altLang="id-ID" sz="1600" b="1" dirty="0"/>
              <a:t>P(</a:t>
            </a:r>
            <a:r>
              <a:rPr lang="en-US" altLang="id-ID" sz="1600" b="1" dirty="0" err="1"/>
              <a:t>X|C</a:t>
            </a:r>
            <a:r>
              <a:rPr lang="en-US" altLang="id-ID" sz="1600" b="1" baseline="-25000" dirty="0" err="1"/>
              <a:t>i</a:t>
            </a:r>
            <a:r>
              <a:rPr lang="en-US" altLang="id-ID" sz="1600" b="1" dirty="0"/>
              <a:t>) :</a:t>
            </a:r>
            <a:r>
              <a:rPr lang="en-US" altLang="id-ID" sz="1600" dirty="0"/>
              <a:t> P(</a:t>
            </a:r>
            <a:r>
              <a:rPr lang="en-US" altLang="id-ID" sz="1600" dirty="0" err="1"/>
              <a:t>X|buys_computer</a:t>
            </a:r>
            <a:r>
              <a:rPr lang="en-US" altLang="id-ID" sz="1600" dirty="0"/>
              <a:t> = “yes”) = 0.222 x 0.444 x 0.667 x 0.667 = 0.044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600" dirty="0"/>
              <a:t>                P(</a:t>
            </a:r>
            <a:r>
              <a:rPr lang="en-US" altLang="id-ID" sz="1600" dirty="0" err="1"/>
              <a:t>X|buys_computer</a:t>
            </a:r>
            <a:r>
              <a:rPr lang="en-US" altLang="id-ID" sz="1600" dirty="0"/>
              <a:t> = “no”) = 0.6 x 0.4 x 0.2 x 0.4 = 0.019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600" b="1" dirty="0"/>
              <a:t>P(</a:t>
            </a:r>
            <a:r>
              <a:rPr lang="en-US" altLang="id-ID" sz="1600" b="1" dirty="0" err="1"/>
              <a:t>X|C</a:t>
            </a:r>
            <a:r>
              <a:rPr lang="en-US" altLang="id-ID" sz="1600" b="1" baseline="-25000" dirty="0" err="1"/>
              <a:t>i</a:t>
            </a:r>
            <a:r>
              <a:rPr lang="en-US" altLang="id-ID" sz="1600" b="1" dirty="0"/>
              <a:t>)*P(C</a:t>
            </a:r>
            <a:r>
              <a:rPr lang="en-US" altLang="id-ID" sz="1600" b="1" baseline="-25000" dirty="0"/>
              <a:t>i</a:t>
            </a:r>
            <a:r>
              <a:rPr lang="en-US" altLang="id-ID" sz="1600" b="1" dirty="0"/>
              <a:t>) : </a:t>
            </a:r>
            <a:r>
              <a:rPr lang="en-US" altLang="id-ID" sz="1600" dirty="0"/>
              <a:t>P(</a:t>
            </a:r>
            <a:r>
              <a:rPr lang="en-US" altLang="id-ID" sz="1600" dirty="0" err="1"/>
              <a:t>X|buys_computer</a:t>
            </a:r>
            <a:r>
              <a:rPr lang="en-US" altLang="id-ID" sz="1600" dirty="0"/>
              <a:t> = “yes”) * P(</a:t>
            </a:r>
            <a:r>
              <a:rPr lang="en-US" altLang="id-ID" sz="1600" dirty="0" err="1"/>
              <a:t>buys_computer</a:t>
            </a:r>
            <a:r>
              <a:rPr lang="en-US" altLang="id-ID" sz="1600" dirty="0"/>
              <a:t> = “yes”) = 0.028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600" b="1" dirty="0"/>
              <a:t>		             </a:t>
            </a:r>
            <a:r>
              <a:rPr lang="en-US" altLang="id-ID" sz="1600" dirty="0"/>
              <a:t>P(</a:t>
            </a:r>
            <a:r>
              <a:rPr lang="en-US" altLang="id-ID" sz="1600" dirty="0" err="1"/>
              <a:t>X|buys_computer</a:t>
            </a:r>
            <a:r>
              <a:rPr lang="en-US" altLang="id-ID" sz="1600" dirty="0"/>
              <a:t> = “no”) * P(</a:t>
            </a:r>
            <a:r>
              <a:rPr lang="en-US" altLang="id-ID" sz="1600" dirty="0" err="1"/>
              <a:t>buys_computer</a:t>
            </a:r>
            <a:r>
              <a:rPr lang="en-US" altLang="id-ID" sz="1600" dirty="0"/>
              <a:t> = “no”) = 0.007</a:t>
            </a:r>
            <a:endParaRPr lang="en-US" altLang="id-ID" sz="16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1900" b="1" dirty="0"/>
              <a:t>Therefore,  X belongs to class (“</a:t>
            </a:r>
            <a:r>
              <a:rPr lang="en-US" altLang="id-ID" sz="1900" b="1" dirty="0" err="1"/>
              <a:t>buys_computer</a:t>
            </a:r>
            <a:r>
              <a:rPr lang="en-US" altLang="id-ID" sz="1900" b="1" dirty="0"/>
              <a:t> = yes”)	</a:t>
            </a:r>
            <a:r>
              <a:rPr lang="en-US" altLang="id-ID" sz="1700" b="1" dirty="0"/>
              <a:t>	</a:t>
            </a:r>
          </a:p>
        </p:txBody>
      </p:sp>
      <p:sp>
        <p:nvSpPr>
          <p:cNvPr id="7782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4FAC97-DFA4-4385-A243-032236338147}" type="slidenum">
              <a:rPr lang="en-US" altLang="id-ID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id-ID" sz="1100">
              <a:latin typeface="Tahoma" pitchFamily="34" charset="0"/>
            </a:endParaRPr>
          </a:p>
        </p:txBody>
      </p:sp>
      <p:graphicFrame>
        <p:nvGraphicFramePr>
          <p:cNvPr id="35845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2909746"/>
              </p:ext>
            </p:extLst>
          </p:nvPr>
        </p:nvGraphicFramePr>
        <p:xfrm>
          <a:off x="6731306" y="1466398"/>
          <a:ext cx="2115239" cy="202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0" name="Worksheet" r:id="rId5" imgW="4324438" imgH="4457652" progId="Excel.Sheet.8">
                  <p:embed/>
                </p:oleObj>
              </mc:Choice>
              <mc:Fallback>
                <p:oleObj name="Worksheet" r:id="rId5" imgW="4324438" imgH="4457652" progId="Excel.Sheet.8">
                  <p:embed/>
                  <p:pic>
                    <p:nvPicPr>
                      <p:cNvPr id="0" name="Picture 1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306" y="1466398"/>
                        <a:ext cx="2115239" cy="202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26763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137761" y="461355"/>
            <a:ext cx="5535501" cy="780234"/>
          </a:xfrm>
        </p:spPr>
        <p:txBody>
          <a:bodyPr/>
          <a:lstStyle/>
          <a:p>
            <a:pPr eaLnBrk="1" hangingPunct="1"/>
            <a:r>
              <a:rPr lang="en-US" altLang="id-ID" dirty="0" smtClean="0">
                <a:ea typeface="ＭＳ Ｐゴシック" pitchFamily="34" charset="-128"/>
              </a:rPr>
              <a:t>Avoiding the Zero-Probability Problem</a:t>
            </a:r>
          </a:p>
        </p:txBody>
      </p:sp>
      <p:sp>
        <p:nvSpPr>
          <p:cNvPr id="7987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739E78-1052-4F61-9B9F-52F5AECEA6D0}" type="slidenum">
              <a:rPr lang="en-US" altLang="id-ID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id-ID" sz="1100">
              <a:latin typeface="Tahoma" pitchFamily="34" charset="0"/>
            </a:endParaRP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40525" y="1825223"/>
            <a:ext cx="7701731" cy="5486112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Naïve Bayesian prediction requires each conditional prob. be </a:t>
            </a:r>
            <a:r>
              <a:rPr lang="en-US" altLang="id-ID" sz="2300" b="1" dirty="0"/>
              <a:t>non-zero</a:t>
            </a:r>
            <a:r>
              <a:rPr lang="en-US" altLang="id-ID" sz="2300" dirty="0"/>
              <a:t>.  Otherwise, the predicted prob. will be zero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id-ID" sz="23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id-ID" sz="2300" b="1" dirty="0"/>
              <a:t>	</a:t>
            </a:r>
            <a:r>
              <a:rPr lang="en-US" altLang="id-ID" sz="2300" dirty="0" smtClean="0"/>
              <a:t>Ex</a:t>
            </a:r>
            <a:r>
              <a:rPr lang="en-US" altLang="id-ID" sz="2300" dirty="0"/>
              <a:t>. Suppose a dataset with 1000 tuples, income=low (0), income= medium (990), and income = high (10)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Use </a:t>
            </a:r>
            <a:r>
              <a:rPr lang="en-US" altLang="id-ID" sz="2300" b="1" dirty="0"/>
              <a:t>Laplacian correction</a:t>
            </a:r>
            <a:r>
              <a:rPr lang="en-US" altLang="id-ID" sz="2300" dirty="0"/>
              <a:t> (or Laplacian estimator)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id-ID" sz="2300" i="1" dirty="0"/>
              <a:t>Adding 1 to each case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id-ID" sz="1800" dirty="0" err="1"/>
              <a:t>Prob</a:t>
            </a:r>
            <a:r>
              <a:rPr lang="en-US" altLang="id-ID" sz="1800" dirty="0"/>
              <a:t>(income = low) = 1/1003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id-ID" sz="1800" dirty="0" err="1"/>
              <a:t>Prob</a:t>
            </a:r>
            <a:r>
              <a:rPr lang="en-US" altLang="id-ID" sz="1800" dirty="0"/>
              <a:t>(income = medium) = 991/1003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id-ID" sz="1800" dirty="0" err="1"/>
              <a:t>Prob</a:t>
            </a:r>
            <a:r>
              <a:rPr lang="en-US" altLang="id-ID" sz="1800" dirty="0"/>
              <a:t>(income = high) = 11/1003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id-ID" sz="2300" dirty="0"/>
              <a:t>The “corrected” prob. estimates are close to their “uncorrected” counterparts</a:t>
            </a:r>
          </a:p>
        </p:txBody>
      </p:sp>
      <p:graphicFrame>
        <p:nvGraphicFramePr>
          <p:cNvPr id="37893" name="Object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2397110"/>
              </p:ext>
            </p:extLst>
          </p:nvPr>
        </p:nvGraphicFramePr>
        <p:xfrm>
          <a:off x="2995539" y="2462003"/>
          <a:ext cx="2278870" cy="623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4" name="Equation" r:id="rId4" imgW="1765300" imgH="508000" progId="Equation.3">
                  <p:embed/>
                </p:oleObj>
              </mc:Choice>
              <mc:Fallback>
                <p:oleObj name="Equation" r:id="rId4" imgW="1765300" imgH="508000" progId="Equation.3">
                  <p:embed/>
                  <p:pic>
                    <p:nvPicPr>
                      <p:cNvPr id="0" name="Picture 1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5539" y="2462003"/>
                        <a:ext cx="2278870" cy="6233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4182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1919" y="200098"/>
            <a:ext cx="7264407" cy="780234"/>
          </a:xfrm>
        </p:spPr>
        <p:txBody>
          <a:bodyPr/>
          <a:lstStyle/>
          <a:p>
            <a:r>
              <a:rPr lang="en-US" altLang="id-ID" dirty="0" smtClean="0">
                <a:ea typeface="ＭＳ Ｐゴシック" pitchFamily="34" charset="-128"/>
              </a:rPr>
              <a:t>Naïve Bayes (Summary)</a:t>
            </a:r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6651" y="1995944"/>
            <a:ext cx="7894868" cy="454807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dirty="0"/>
              <a:t>Advantages 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id-ID" sz="2400" dirty="0"/>
              <a:t>Easy to implement 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id-ID" sz="2400" dirty="0"/>
              <a:t>Good results obtained in most of the cases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id-ID" sz="2400" dirty="0"/>
              <a:t>Robust to isolated noise points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id-ID" sz="2400" dirty="0"/>
              <a:t>Handle missing values by ignoring the instance during probability estimate calculations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id-ID" sz="2400" dirty="0"/>
              <a:t>Robust to irrelevant attributes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id-ID" sz="2400" dirty="0"/>
              <a:t>Independence assumption may not hold for some attributes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id-ID" sz="2400" dirty="0"/>
              <a:t>Use other techniques such as Bayesian Belief Networks (BBN)</a:t>
            </a:r>
          </a:p>
        </p:txBody>
      </p:sp>
    </p:spTree>
    <p:extLst>
      <p:ext uri="{BB962C8B-B14F-4D97-AF65-F5344CB8AC3E}">
        <p14:creationId xmlns:p14="http://schemas.microsoft.com/office/powerpoint/2010/main" val="302685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1919" y="200098"/>
            <a:ext cx="7264407" cy="780234"/>
          </a:xfrm>
        </p:spPr>
        <p:txBody>
          <a:bodyPr/>
          <a:lstStyle/>
          <a:p>
            <a:pPr eaLnBrk="1" hangingPunct="1"/>
            <a:r>
              <a:rPr lang="en-US" altLang="id-ID" smtClean="0">
                <a:ea typeface="ＭＳ Ｐゴシック" pitchFamily="34" charset="-128"/>
              </a:rPr>
              <a:t>Naïve Bayes (Summary)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idx="1"/>
          </p:nvPr>
        </p:nvSpPr>
        <p:spPr>
          <a:xfrm>
            <a:off x="849086" y="1599336"/>
            <a:ext cx="8012433" cy="525866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altLang="id-ID" sz="23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800" dirty="0"/>
              <a:t>Disadvantages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id-ID" sz="2300" dirty="0"/>
              <a:t>Assumption: class conditional independence, therefore loss of accuracy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id-ID" sz="2300" dirty="0"/>
              <a:t>Practically, dependencies exist among variables </a:t>
            </a:r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dirty="0" smtClean="0"/>
              <a:t>E.g.,  hospitals: patients: Profile: age, family history, etc. 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dirty="0" smtClean="0"/>
              <a:t> </a:t>
            </a:r>
            <a:r>
              <a:rPr lang="en-US" altLang="id-ID" sz="2300" dirty="0"/>
              <a:t>Symptoms: fever, cough etc., Disease: lung cancer, diabetes, etc. </a:t>
            </a:r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dirty="0" smtClean="0"/>
              <a:t>Dependencies among these cannot be modeled by Naïve Bayes Classifier</a:t>
            </a:r>
          </a:p>
        </p:txBody>
      </p:sp>
      <p:sp>
        <p:nvSpPr>
          <p:cNvPr id="8192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228037-5CCC-4C3D-9A6F-045FC81E3DE2}" type="slidenum">
              <a:rPr lang="en-US" altLang="id-ID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id-ID" sz="11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8475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3"/>
          <p:cNvSpPr>
            <a:spLocks noGrp="1"/>
          </p:cNvSpPr>
          <p:nvPr>
            <p:ph type="title"/>
          </p:nvPr>
        </p:nvSpPr>
        <p:spPr>
          <a:xfrm>
            <a:off x="811284" y="4351750"/>
            <a:ext cx="6457704" cy="1289834"/>
          </a:xfrm>
        </p:spPr>
        <p:txBody>
          <a:bodyPr/>
          <a:lstStyle/>
          <a:p>
            <a:r>
              <a:rPr lang="id-ID" altLang="id-ID" dirty="0" smtClean="0">
                <a:ea typeface="ＭＳ Ｐゴシック" pitchFamily="34" charset="-128"/>
              </a:rPr>
              <a:t>Beyesian Belief Networks</a:t>
            </a:r>
          </a:p>
        </p:txBody>
      </p:sp>
    </p:spTree>
    <p:extLst>
      <p:ext uri="{BB962C8B-B14F-4D97-AF65-F5344CB8AC3E}">
        <p14:creationId xmlns:p14="http://schemas.microsoft.com/office/powerpoint/2010/main" val="3728168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 txBox="1">
            <a:spLocks noGrp="1"/>
          </p:cNvSpPr>
          <p:nvPr/>
        </p:nvSpPr>
        <p:spPr bwMode="auto">
          <a:xfrm>
            <a:off x="7087856" y="6476522"/>
            <a:ext cx="1798107" cy="381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55" tIns="40078" rIns="80155" bIns="40078" anchor="b"/>
          <a:lstStyle>
            <a:lvl1pPr>
              <a:spcBef>
                <a:spcPct val="20000"/>
              </a:spcBef>
              <a:buFont typeface="Arial" charset="0"/>
              <a:buChar char="•"/>
              <a:defRPr sz="36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6295F4E-2F6B-434E-A019-D82FADCE8119}" type="slidenum">
              <a:rPr lang="en-US" altLang="en-US" sz="1100">
                <a:latin typeface="Tahoma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100">
              <a:latin typeface="Tahoma" pitchFamily="34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421919" y="200098"/>
            <a:ext cx="7264407" cy="780234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itchFamily="34" charset="-128"/>
              </a:rPr>
              <a:t>Bayesian Belief Networks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0246"/>
            <a:ext cx="7971563" cy="4957755"/>
          </a:xfrm>
        </p:spPr>
        <p:txBody>
          <a:bodyPr/>
          <a:lstStyle/>
          <a:p>
            <a:pPr>
              <a:spcBef>
                <a:spcPts val="579"/>
              </a:spcBef>
              <a:spcAft>
                <a:spcPts val="579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900" b="1" dirty="0"/>
              <a:t>Bayesian belief network</a:t>
            </a:r>
            <a:r>
              <a:rPr lang="en-US" altLang="en-US" sz="1900" dirty="0"/>
              <a:t> (also known as </a:t>
            </a:r>
            <a:r>
              <a:rPr lang="en-US" altLang="en-US" sz="1900" b="1" dirty="0"/>
              <a:t>Bayesian network</a:t>
            </a:r>
            <a:r>
              <a:rPr lang="en-US" altLang="en-US" sz="1900" dirty="0"/>
              <a:t>, </a:t>
            </a:r>
            <a:r>
              <a:rPr lang="en-US" altLang="en-US" sz="1900" b="1" dirty="0"/>
              <a:t>probabilistic network</a:t>
            </a:r>
            <a:r>
              <a:rPr lang="en-US" altLang="en-US" sz="1900" dirty="0"/>
              <a:t>): allows </a:t>
            </a:r>
            <a:r>
              <a:rPr lang="en-US" altLang="en-US" sz="1900" i="1" dirty="0"/>
              <a:t>class conditional independencies</a:t>
            </a:r>
            <a:r>
              <a:rPr lang="en-US" altLang="en-US" sz="1900" dirty="0"/>
              <a:t> between </a:t>
            </a:r>
            <a:r>
              <a:rPr lang="en-US" altLang="en-US" sz="1900" i="1" dirty="0"/>
              <a:t>subsets</a:t>
            </a:r>
            <a:r>
              <a:rPr lang="en-US" altLang="en-US" sz="1900" dirty="0"/>
              <a:t> of variables</a:t>
            </a:r>
          </a:p>
          <a:p>
            <a:pPr>
              <a:spcBef>
                <a:spcPts val="579"/>
              </a:spcBef>
              <a:spcAft>
                <a:spcPts val="579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Two components: (1) A </a:t>
            </a:r>
            <a:r>
              <a:rPr lang="en-US" altLang="en-US" sz="1900" i="1" dirty="0"/>
              <a:t>directed acyclic graph </a:t>
            </a:r>
            <a:r>
              <a:rPr lang="en-US" altLang="en-US" sz="1900" dirty="0"/>
              <a:t>(called a structure)  and (2) a set of </a:t>
            </a:r>
            <a:r>
              <a:rPr lang="en-US" altLang="en-US" sz="1900" i="1" dirty="0"/>
              <a:t>conditional probability tables </a:t>
            </a:r>
            <a:r>
              <a:rPr lang="en-US" altLang="en-US" sz="1900" dirty="0"/>
              <a:t>(CPTs)</a:t>
            </a:r>
          </a:p>
          <a:p>
            <a:pPr>
              <a:spcBef>
                <a:spcPts val="579"/>
              </a:spcBef>
              <a:spcAft>
                <a:spcPts val="579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A (</a:t>
            </a:r>
            <a:r>
              <a:rPr lang="en-US" altLang="en-US" sz="1900" i="1" dirty="0"/>
              <a:t>directed acyclic</a:t>
            </a:r>
            <a:r>
              <a:rPr lang="en-US" altLang="en-US" sz="1900" dirty="0"/>
              <a:t>) graphical model of </a:t>
            </a:r>
            <a:r>
              <a:rPr lang="en-US" altLang="en-US" sz="1900" i="1" dirty="0"/>
              <a:t>causal influence</a:t>
            </a:r>
            <a:r>
              <a:rPr lang="en-US" altLang="en-US" sz="1900" dirty="0"/>
              <a:t> relationships</a:t>
            </a:r>
          </a:p>
          <a:p>
            <a:pPr lvl="1">
              <a:spcBef>
                <a:spcPts val="579"/>
              </a:spcBef>
              <a:spcAft>
                <a:spcPts val="579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sz="1900" dirty="0"/>
              <a:t>Represents </a:t>
            </a:r>
            <a:r>
              <a:rPr lang="en-US" altLang="en-US" sz="1900" u="sng" dirty="0"/>
              <a:t>dependency</a:t>
            </a:r>
            <a:r>
              <a:rPr lang="en-US" altLang="en-US" sz="1900" dirty="0"/>
              <a:t> among the variables </a:t>
            </a:r>
          </a:p>
          <a:p>
            <a:pPr lvl="1">
              <a:spcBef>
                <a:spcPts val="579"/>
              </a:spcBef>
              <a:spcAft>
                <a:spcPts val="579"/>
              </a:spcAft>
              <a:buFont typeface="Arial" panose="020B0604020202020204" pitchFamily="34" charset="0"/>
              <a:buChar char="–"/>
              <a:defRPr/>
            </a:pPr>
            <a:r>
              <a:rPr lang="en-US" altLang="en-US" sz="1900" dirty="0"/>
              <a:t>Gives a specification of joint probability distribution </a:t>
            </a:r>
          </a:p>
        </p:txBody>
      </p:sp>
      <p:sp>
        <p:nvSpPr>
          <p:cNvPr id="6149" name="AutoShape 4"/>
          <p:cNvSpPr>
            <a:spLocks noChangeArrowheads="1"/>
          </p:cNvSpPr>
          <p:nvPr/>
        </p:nvSpPr>
        <p:spPr bwMode="auto">
          <a:xfrm>
            <a:off x="1026349" y="5200563"/>
            <a:ext cx="430514" cy="456336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155" tIns="40078" rIns="80155" bIns="40078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300" b="1" dirty="0"/>
              <a:t>X</a:t>
            </a:r>
          </a:p>
        </p:txBody>
      </p:sp>
      <p:grpSp>
        <p:nvGrpSpPr>
          <p:cNvPr id="44038" name="Group 14"/>
          <p:cNvGrpSpPr>
            <a:grpSpLocks/>
          </p:cNvGrpSpPr>
          <p:nvPr/>
        </p:nvGrpSpPr>
        <p:grpSpPr bwMode="auto">
          <a:xfrm>
            <a:off x="1193760" y="4800427"/>
            <a:ext cx="1796749" cy="1904520"/>
            <a:chOff x="1344" y="2400"/>
            <a:chExt cx="1200" cy="1200"/>
          </a:xfrm>
        </p:grpSpPr>
        <p:sp>
          <p:nvSpPr>
            <p:cNvPr id="6152" name="AutoShape 5"/>
            <p:cNvSpPr>
              <a:spLocks noChangeArrowheads="1"/>
            </p:cNvSpPr>
            <p:nvPr/>
          </p:nvSpPr>
          <p:spPr bwMode="auto">
            <a:xfrm>
              <a:off x="2064" y="2640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altLang="en-US" sz="2300" b="1"/>
                <a:t>Y</a:t>
              </a:r>
            </a:p>
          </p:txBody>
        </p:sp>
        <p:sp>
          <p:nvSpPr>
            <p:cNvPr id="6153" name="AutoShape 6"/>
            <p:cNvSpPr>
              <a:spLocks noChangeArrowheads="1"/>
            </p:cNvSpPr>
            <p:nvPr/>
          </p:nvSpPr>
          <p:spPr bwMode="auto">
            <a:xfrm>
              <a:off x="1584" y="3168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altLang="en-US" sz="2300" b="1"/>
                <a:t>Z</a:t>
              </a:r>
            </a:p>
          </p:txBody>
        </p:sp>
        <p:sp>
          <p:nvSpPr>
            <p:cNvPr id="6154" name="Line 7"/>
            <p:cNvSpPr>
              <a:spLocks noChangeShapeType="1"/>
            </p:cNvSpPr>
            <p:nvPr/>
          </p:nvSpPr>
          <p:spPr bwMode="auto">
            <a:xfrm>
              <a:off x="1440" y="2928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6155" name="Line 8"/>
            <p:cNvSpPr>
              <a:spLocks noChangeShapeType="1"/>
            </p:cNvSpPr>
            <p:nvPr/>
          </p:nvSpPr>
          <p:spPr bwMode="auto">
            <a:xfrm flipH="1">
              <a:off x="1776" y="2880"/>
              <a:ext cx="337" cy="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6156" name="AutoShape 9"/>
            <p:cNvSpPr>
              <a:spLocks noChangeArrowheads="1"/>
            </p:cNvSpPr>
            <p:nvPr/>
          </p:nvSpPr>
          <p:spPr bwMode="auto">
            <a:xfrm>
              <a:off x="2256" y="3312"/>
              <a:ext cx="288" cy="288"/>
            </a:xfrm>
            <a:prstGeom prst="flowChartConnector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altLang="en-US" sz="2300" b="1"/>
                <a:t>P</a:t>
              </a:r>
            </a:p>
          </p:txBody>
        </p:sp>
        <p:sp>
          <p:nvSpPr>
            <p:cNvPr id="6157" name="Line 10"/>
            <p:cNvSpPr>
              <a:spLocks noChangeShapeType="1"/>
            </p:cNvSpPr>
            <p:nvPr/>
          </p:nvSpPr>
          <p:spPr bwMode="auto">
            <a:xfrm>
              <a:off x="2256" y="2928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6158" name="Line 11"/>
            <p:cNvSpPr>
              <a:spLocks noChangeShapeType="1"/>
            </p:cNvSpPr>
            <p:nvPr/>
          </p:nvSpPr>
          <p:spPr bwMode="auto">
            <a:xfrm>
              <a:off x="1344" y="240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6159" name="Line 12"/>
            <p:cNvSpPr>
              <a:spLocks noChangeShapeType="1"/>
            </p:cNvSpPr>
            <p:nvPr/>
          </p:nvSpPr>
          <p:spPr bwMode="auto">
            <a:xfrm>
              <a:off x="2112" y="2400"/>
              <a:ext cx="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>
                <a:defRPr/>
              </a:pPr>
              <a:endParaRPr lang="id-ID" sz="2000"/>
            </a:p>
          </p:txBody>
        </p:sp>
      </p:grpSp>
      <p:sp>
        <p:nvSpPr>
          <p:cNvPr id="44039" name="Text Box 13"/>
          <p:cNvSpPr txBox="1">
            <a:spLocks noChangeArrowheads="1"/>
          </p:cNvSpPr>
          <p:nvPr/>
        </p:nvSpPr>
        <p:spPr bwMode="auto">
          <a:xfrm>
            <a:off x="3422381" y="4933932"/>
            <a:ext cx="5306046" cy="1866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55" tIns="40078" rIns="80155" bIns="40078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6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ts val="581"/>
              </a:spcBef>
              <a:buFont typeface="Wingdings" pitchFamily="2" charset="2"/>
              <a:buChar char="q"/>
            </a:pPr>
            <a:r>
              <a:rPr lang="en-US" altLang="en-US" sz="1600" dirty="0">
                <a:latin typeface="Tahoma" pitchFamily="34" charset="0"/>
              </a:rPr>
              <a:t> Nodes: random variables</a:t>
            </a:r>
          </a:p>
          <a:p>
            <a:pPr eaLnBrk="1" hangingPunct="1">
              <a:spcBef>
                <a:spcPts val="581"/>
              </a:spcBef>
              <a:buFont typeface="Wingdings" pitchFamily="2" charset="2"/>
              <a:buChar char="q"/>
            </a:pPr>
            <a:r>
              <a:rPr lang="en-US" altLang="en-US" sz="1600" dirty="0">
                <a:latin typeface="Tahoma" pitchFamily="34" charset="0"/>
              </a:rPr>
              <a:t> Links: dependency</a:t>
            </a:r>
          </a:p>
          <a:p>
            <a:pPr eaLnBrk="1" hangingPunct="1">
              <a:spcBef>
                <a:spcPts val="581"/>
              </a:spcBef>
              <a:buFont typeface="Wingdings" pitchFamily="2" charset="2"/>
              <a:buChar char="q"/>
            </a:pPr>
            <a:r>
              <a:rPr lang="en-US" altLang="en-US" sz="1600" dirty="0">
                <a:latin typeface="Tahoma" pitchFamily="34" charset="0"/>
              </a:rPr>
              <a:t> X and Y are the parents of Z, and Y is the parent of P</a:t>
            </a:r>
          </a:p>
          <a:p>
            <a:pPr eaLnBrk="1" hangingPunct="1">
              <a:spcBef>
                <a:spcPts val="581"/>
              </a:spcBef>
              <a:buFont typeface="Wingdings" pitchFamily="2" charset="2"/>
              <a:buChar char="q"/>
            </a:pPr>
            <a:r>
              <a:rPr lang="en-US" altLang="en-US" sz="1600" dirty="0">
                <a:latin typeface="Tahoma" pitchFamily="34" charset="0"/>
              </a:rPr>
              <a:t> No dependency between Z and P</a:t>
            </a:r>
          </a:p>
          <a:p>
            <a:pPr eaLnBrk="1" hangingPunct="1">
              <a:spcBef>
                <a:spcPts val="581"/>
              </a:spcBef>
              <a:buFont typeface="Wingdings" pitchFamily="2" charset="2"/>
              <a:buChar char="q"/>
            </a:pPr>
            <a:r>
              <a:rPr lang="en-US" altLang="en-US" sz="1600" dirty="0">
                <a:latin typeface="Tahoma" pitchFamily="34" charset="0"/>
              </a:rPr>
              <a:t> Has no loops/cycles</a:t>
            </a:r>
          </a:p>
        </p:txBody>
      </p:sp>
    </p:spTree>
    <p:extLst>
      <p:ext uri="{BB962C8B-B14F-4D97-AF65-F5344CB8AC3E}">
        <p14:creationId xmlns:p14="http://schemas.microsoft.com/office/powerpoint/2010/main" val="1771743975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169920" y="0"/>
            <a:ext cx="5638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dirty="0"/>
              <a:t>A Bayesian Network and Some of Its CPTs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DF8642-62E0-4F51-8A06-FAC77C374968}" type="slidenum">
              <a:rPr lang="en-US" altLang="en-US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100">
              <a:latin typeface="Tahoma" pitchFamily="34" charset="0"/>
            </a:endParaRPr>
          </a:p>
        </p:txBody>
      </p:sp>
      <p:sp>
        <p:nvSpPr>
          <p:cNvPr id="7172" name="Oval 1027"/>
          <p:cNvSpPr>
            <a:spLocks noChangeArrowheads="1"/>
          </p:cNvSpPr>
          <p:nvPr/>
        </p:nvSpPr>
        <p:spPr bwMode="auto">
          <a:xfrm>
            <a:off x="1108718" y="1921326"/>
            <a:ext cx="1222278" cy="761521"/>
          </a:xfrm>
          <a:prstGeom prst="ellipse">
            <a:avLst/>
          </a:prstGeom>
          <a:solidFill>
            <a:srgbClr val="F6E6EA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0155" tIns="40078" rIns="80155" bIns="40078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Fire (F)</a:t>
            </a:r>
            <a:endParaRPr lang="en-US" altLang="en-US" sz="1700" dirty="0">
              <a:latin typeface="Times New Roman" panose="02020603050405020304" pitchFamily="18" charset="0"/>
            </a:endParaRPr>
          </a:p>
        </p:txBody>
      </p:sp>
      <p:sp>
        <p:nvSpPr>
          <p:cNvPr id="7173" name="Oval 1028"/>
          <p:cNvSpPr>
            <a:spLocks noChangeArrowheads="1"/>
          </p:cNvSpPr>
          <p:nvPr/>
        </p:nvSpPr>
        <p:spPr bwMode="auto">
          <a:xfrm>
            <a:off x="330016" y="3043201"/>
            <a:ext cx="1222278" cy="761521"/>
          </a:xfrm>
          <a:prstGeom prst="ellipse">
            <a:avLst/>
          </a:prstGeom>
          <a:solidFill>
            <a:srgbClr val="CC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0155" tIns="40078" rIns="80155" bIns="40078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Smoke (S)</a:t>
            </a:r>
            <a:endParaRPr lang="en-US" altLang="en-US" sz="1700" dirty="0">
              <a:latin typeface="Times New Roman" panose="02020603050405020304" pitchFamily="18" charset="0"/>
            </a:endParaRPr>
          </a:p>
        </p:txBody>
      </p:sp>
      <p:sp>
        <p:nvSpPr>
          <p:cNvPr id="7174" name="Oval 1029"/>
          <p:cNvSpPr>
            <a:spLocks noChangeArrowheads="1"/>
          </p:cNvSpPr>
          <p:nvPr/>
        </p:nvSpPr>
        <p:spPr bwMode="auto">
          <a:xfrm>
            <a:off x="977823" y="4419408"/>
            <a:ext cx="1222278" cy="656433"/>
          </a:xfrm>
          <a:prstGeom prst="ellipse">
            <a:avLst/>
          </a:prstGeom>
          <a:solidFill>
            <a:srgbClr val="FAE2F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0155" tIns="40078" rIns="80155" bIns="40078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700" b="1">
                <a:solidFill>
                  <a:srgbClr val="000000"/>
                </a:solidFill>
                <a:latin typeface="Times New Roman" panose="02020603050405020304" pitchFamily="18" charset="0"/>
              </a:rPr>
              <a:t>Leaving (L)</a:t>
            </a:r>
            <a:endParaRPr lang="en-US" altLang="en-US" sz="1700">
              <a:latin typeface="Times New Roman" panose="02020603050405020304" pitchFamily="18" charset="0"/>
            </a:endParaRPr>
          </a:p>
        </p:txBody>
      </p:sp>
      <p:sp>
        <p:nvSpPr>
          <p:cNvPr id="7175" name="Oval 1030"/>
          <p:cNvSpPr>
            <a:spLocks noChangeArrowheads="1"/>
          </p:cNvSpPr>
          <p:nvPr/>
        </p:nvSpPr>
        <p:spPr bwMode="auto">
          <a:xfrm>
            <a:off x="2905203" y="1500436"/>
            <a:ext cx="1366235" cy="761521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0155" tIns="40078" rIns="80155" bIns="40078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7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Tampering (T)</a:t>
            </a:r>
          </a:p>
        </p:txBody>
      </p:sp>
      <p:sp>
        <p:nvSpPr>
          <p:cNvPr id="7176" name="Oval 1031"/>
          <p:cNvSpPr>
            <a:spLocks noChangeArrowheads="1"/>
          </p:cNvSpPr>
          <p:nvPr/>
        </p:nvSpPr>
        <p:spPr bwMode="auto">
          <a:xfrm>
            <a:off x="2121332" y="3002895"/>
            <a:ext cx="1222278" cy="762960"/>
          </a:xfrm>
          <a:prstGeom prst="ellipse">
            <a:avLst/>
          </a:prstGeom>
          <a:solidFill>
            <a:srgbClr val="CCFF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0155" tIns="40078" rIns="80155" bIns="40078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700" b="1">
                <a:solidFill>
                  <a:srgbClr val="000000"/>
                </a:solidFill>
                <a:latin typeface="Times New Roman" panose="02020603050405020304" pitchFamily="18" charset="0"/>
              </a:rPr>
              <a:t>Alarm (A)</a:t>
            </a:r>
            <a:endParaRPr lang="en-US" altLang="en-US" sz="1700">
              <a:latin typeface="Times New Roman" panose="02020603050405020304" pitchFamily="18" charset="0"/>
            </a:endParaRPr>
          </a:p>
        </p:txBody>
      </p:sp>
      <p:sp>
        <p:nvSpPr>
          <p:cNvPr id="7177" name="Oval 1032"/>
          <p:cNvSpPr>
            <a:spLocks noChangeArrowheads="1"/>
          </p:cNvSpPr>
          <p:nvPr/>
        </p:nvSpPr>
        <p:spPr bwMode="auto">
          <a:xfrm>
            <a:off x="2811241" y="4343114"/>
            <a:ext cx="1220921" cy="762960"/>
          </a:xfrm>
          <a:prstGeom prst="ellipse">
            <a:avLst/>
          </a:prstGeom>
          <a:solidFill>
            <a:srgbClr val="99C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80155" tIns="40078" rIns="80155" bIns="40078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700" b="1">
                <a:solidFill>
                  <a:srgbClr val="000000"/>
                </a:solidFill>
                <a:latin typeface="Times New Roman" panose="02020603050405020304" pitchFamily="18" charset="0"/>
              </a:rPr>
              <a:t>Report (R)</a:t>
            </a:r>
          </a:p>
        </p:txBody>
      </p:sp>
      <p:sp>
        <p:nvSpPr>
          <p:cNvPr id="7178" name="Line 1033"/>
          <p:cNvSpPr>
            <a:spLocks noChangeShapeType="1"/>
          </p:cNvSpPr>
          <p:nvPr/>
        </p:nvSpPr>
        <p:spPr bwMode="auto">
          <a:xfrm flipH="1">
            <a:off x="941155" y="2612571"/>
            <a:ext cx="417381" cy="459423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0155" tIns="40078" rIns="80155" bIns="40078" anchor="ctr"/>
          <a:lstStyle/>
          <a:p>
            <a:pPr>
              <a:defRPr/>
            </a:pPr>
            <a:endParaRPr lang="id-ID" sz="2000"/>
          </a:p>
        </p:txBody>
      </p:sp>
      <p:sp>
        <p:nvSpPr>
          <p:cNvPr id="7179" name="Line 1037"/>
          <p:cNvSpPr>
            <a:spLocks noChangeShapeType="1"/>
          </p:cNvSpPr>
          <p:nvPr/>
        </p:nvSpPr>
        <p:spPr bwMode="auto">
          <a:xfrm flipH="1">
            <a:off x="2640121" y="2212583"/>
            <a:ext cx="782258" cy="79463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0155" tIns="40078" rIns="80155" bIns="40078" anchor="ctr"/>
          <a:lstStyle/>
          <a:p>
            <a:pPr>
              <a:defRPr/>
            </a:pPr>
            <a:endParaRPr lang="id-ID" sz="2000"/>
          </a:p>
        </p:txBody>
      </p:sp>
      <p:sp>
        <p:nvSpPr>
          <p:cNvPr id="7180" name="Text Box 1061"/>
          <p:cNvSpPr txBox="1">
            <a:spLocks noChangeArrowheads="1"/>
          </p:cNvSpPr>
          <p:nvPr/>
        </p:nvSpPr>
        <p:spPr bwMode="auto">
          <a:xfrm>
            <a:off x="4330940" y="1240889"/>
            <a:ext cx="4457241" cy="373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80155" tIns="40078" rIns="80155" bIns="40078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900" dirty="0">
                <a:solidFill>
                  <a:srgbClr val="000000"/>
                </a:solidFill>
              </a:rPr>
              <a:t>CPT: Conditional Probability Tables</a:t>
            </a:r>
            <a:endParaRPr lang="en-US" altLang="en-US" sz="1900" dirty="0"/>
          </a:p>
        </p:txBody>
      </p:sp>
      <p:graphicFrame>
        <p:nvGraphicFramePr>
          <p:cNvPr id="46093" name="Object 1062"/>
          <p:cNvGraphicFramePr>
            <a:graphicFrameLocks noChangeAspect="1"/>
          </p:cNvGraphicFramePr>
          <p:nvPr/>
        </p:nvGraphicFramePr>
        <p:xfrm>
          <a:off x="4330941" y="5320564"/>
          <a:ext cx="4443661" cy="932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8" name="Equation" r:id="rId4" imgW="2273300" imgH="508000" progId="Equation.3">
                  <p:embed/>
                </p:oleObj>
              </mc:Choice>
              <mc:Fallback>
                <p:oleObj name="Equation" r:id="rId4" imgW="2273300" imgH="5080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941" y="5320564"/>
                        <a:ext cx="4443661" cy="9328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4" name="Rectangle 1064"/>
          <p:cNvSpPr>
            <a:spLocks noChangeArrowheads="1"/>
          </p:cNvSpPr>
          <p:nvPr/>
        </p:nvSpPr>
        <p:spPr bwMode="auto">
          <a:xfrm>
            <a:off x="4583545" y="4832558"/>
            <a:ext cx="4102780" cy="5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55" tIns="40078" rIns="80155" bIns="40078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6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latin typeface="Tahoma" pitchFamily="34" charset="0"/>
              </a:rPr>
              <a:t>CPT shows the conditional probability for each possible combination of its parents</a:t>
            </a:r>
          </a:p>
        </p:txBody>
      </p:sp>
      <p:sp>
        <p:nvSpPr>
          <p:cNvPr id="46095" name="Text Box 1065"/>
          <p:cNvSpPr txBox="1">
            <a:spLocks noChangeArrowheads="1"/>
          </p:cNvSpPr>
          <p:nvPr/>
        </p:nvSpPr>
        <p:spPr bwMode="auto">
          <a:xfrm>
            <a:off x="369401" y="5562408"/>
            <a:ext cx="3987343" cy="585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55" tIns="40078" rIns="80155" bIns="40078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6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itchFamily="34" charset="0"/>
              </a:rPr>
              <a:t>Derivation of the probability of a particular combination of values of </a:t>
            </a:r>
            <a:r>
              <a:rPr lang="en-US" altLang="en-US" sz="1600" b="1">
                <a:latin typeface="Tahoma" pitchFamily="34" charset="0"/>
              </a:rPr>
              <a:t>X</a:t>
            </a:r>
            <a:r>
              <a:rPr lang="en-US" altLang="en-US" sz="1600">
                <a:latin typeface="Tahoma" pitchFamily="34" charset="0"/>
              </a:rPr>
              <a:t>, from CPT:</a:t>
            </a:r>
          </a:p>
        </p:txBody>
      </p:sp>
      <p:sp>
        <p:nvSpPr>
          <p:cNvPr id="7184" name="Line 1033"/>
          <p:cNvSpPr>
            <a:spLocks noChangeShapeType="1"/>
          </p:cNvSpPr>
          <p:nvPr/>
        </p:nvSpPr>
        <p:spPr bwMode="auto">
          <a:xfrm>
            <a:off x="2168433" y="2612570"/>
            <a:ext cx="462181" cy="390323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0155" tIns="40078" rIns="80155" bIns="40078" anchor="ctr"/>
          <a:lstStyle/>
          <a:p>
            <a:pPr>
              <a:defRPr/>
            </a:pPr>
            <a:endParaRPr lang="id-ID" sz="2000"/>
          </a:p>
        </p:txBody>
      </p:sp>
      <p:sp>
        <p:nvSpPr>
          <p:cNvPr id="7185" name="Line 1037"/>
          <p:cNvSpPr>
            <a:spLocks noChangeShapeType="1"/>
          </p:cNvSpPr>
          <p:nvPr/>
        </p:nvSpPr>
        <p:spPr bwMode="auto">
          <a:xfrm flipH="1">
            <a:off x="1631063" y="3765854"/>
            <a:ext cx="1101408" cy="653554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0155" tIns="40078" rIns="80155" bIns="40078" anchor="ctr"/>
          <a:lstStyle/>
          <a:p>
            <a:pPr>
              <a:defRPr/>
            </a:pPr>
            <a:endParaRPr lang="id-ID" sz="2000"/>
          </a:p>
        </p:txBody>
      </p:sp>
      <p:sp>
        <p:nvSpPr>
          <p:cNvPr id="7186" name="Line 1037"/>
          <p:cNvSpPr>
            <a:spLocks noChangeShapeType="1"/>
          </p:cNvSpPr>
          <p:nvPr/>
        </p:nvSpPr>
        <p:spPr bwMode="auto">
          <a:xfrm>
            <a:off x="2200101" y="4746186"/>
            <a:ext cx="622004" cy="0"/>
          </a:xfrm>
          <a:prstGeom prst="line">
            <a:avLst/>
          </a:prstGeom>
          <a:noFill/>
          <a:ln w="38100">
            <a:solidFill>
              <a:srgbClr val="CC0099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0155" tIns="40078" rIns="80155" bIns="40078" anchor="ctr"/>
          <a:lstStyle/>
          <a:p>
            <a:pPr>
              <a:defRPr/>
            </a:pPr>
            <a:endParaRPr lang="id-ID" sz="200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43300" y="1782160"/>
          <a:ext cx="3670908" cy="11127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23636"/>
                <a:gridCol w="1223636"/>
                <a:gridCol w="1223636"/>
              </a:tblGrid>
              <a:tr h="3709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Fire</a:t>
                      </a:r>
                      <a:endParaRPr lang="en-US" sz="1600" dirty="0"/>
                    </a:p>
                  </a:txBody>
                  <a:tcPr marL="86277" marR="86277"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Smoke</a:t>
                      </a:r>
                      <a:endParaRPr lang="en-US" sz="1600" dirty="0"/>
                    </a:p>
                  </a:txBody>
                  <a:tcPr marL="86277" marR="86277"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 smtClean="0"/>
                        <a:t>Θ</a:t>
                      </a:r>
                      <a:r>
                        <a:rPr lang="en-US" sz="1600" baseline="-25000" dirty="0" err="1" smtClean="0"/>
                        <a:t>s|f</a:t>
                      </a:r>
                      <a:endParaRPr lang="en-US" sz="1600" baseline="-25000" dirty="0"/>
                    </a:p>
                  </a:txBody>
                  <a:tcPr marL="86277" marR="86277" marT="45730" marB="45730"/>
                </a:tc>
              </a:tr>
              <a:tr h="3709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True</a:t>
                      </a:r>
                      <a:endParaRPr lang="en-US" sz="1600" dirty="0"/>
                    </a:p>
                  </a:txBody>
                  <a:tcPr marL="86277" marR="86277"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True</a:t>
                      </a:r>
                      <a:endParaRPr lang="en-US" sz="1600" dirty="0"/>
                    </a:p>
                  </a:txBody>
                  <a:tcPr marL="86277" marR="86277"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.90</a:t>
                      </a:r>
                      <a:endParaRPr lang="en-US" sz="1600" dirty="0"/>
                    </a:p>
                  </a:txBody>
                  <a:tcPr marL="86277" marR="86277" marT="45730" marB="45730"/>
                </a:tc>
              </a:tr>
              <a:tr h="3709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False</a:t>
                      </a:r>
                      <a:endParaRPr lang="en-US" sz="1600" dirty="0"/>
                    </a:p>
                  </a:txBody>
                  <a:tcPr marL="86277" marR="86277"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True</a:t>
                      </a:r>
                      <a:endParaRPr lang="en-US" sz="1600" dirty="0"/>
                    </a:p>
                  </a:txBody>
                  <a:tcPr marL="86277" marR="86277"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.01</a:t>
                      </a:r>
                      <a:endParaRPr lang="en-US" sz="1600" dirty="0"/>
                    </a:p>
                  </a:txBody>
                  <a:tcPr marL="86277" marR="86277" marT="45730" marB="45730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00700" y="3012972"/>
          <a:ext cx="3953391" cy="1715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657"/>
                <a:gridCol w="1472832"/>
                <a:gridCol w="1007727"/>
                <a:gridCol w="775175"/>
              </a:tblGrid>
              <a:tr h="3439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Fire</a:t>
                      </a:r>
                      <a:endParaRPr lang="en-US" sz="1600" dirty="0"/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Tampering</a:t>
                      </a:r>
                      <a:endParaRPr lang="en-US" sz="1600" dirty="0"/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Alarm</a:t>
                      </a:r>
                      <a:endParaRPr lang="en-US" sz="1600" dirty="0"/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 smtClean="0"/>
                        <a:t>Θ</a:t>
                      </a:r>
                      <a:r>
                        <a:rPr lang="en-US" sz="1600" baseline="-25000" dirty="0" err="1" smtClean="0"/>
                        <a:t>a|f,t</a:t>
                      </a:r>
                      <a:endParaRPr lang="en-US" sz="1600" baseline="-25000" dirty="0" smtClean="0"/>
                    </a:p>
                  </a:txBody>
                  <a:tcPr marL="86255" marR="86255" marT="45692" marB="45692"/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True</a:t>
                      </a:r>
                      <a:endParaRPr lang="en-US" sz="1600" dirty="0"/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.5</a:t>
                      </a:r>
                      <a:endParaRPr lang="en-US" sz="1600" dirty="0"/>
                    </a:p>
                  </a:txBody>
                  <a:tcPr marL="86255" marR="86255" marT="45692" marB="45692"/>
                </a:tc>
              </a:tr>
              <a:tr h="3439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False</a:t>
                      </a:r>
                      <a:endParaRPr lang="en-US" sz="1600" dirty="0"/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.99</a:t>
                      </a:r>
                      <a:endParaRPr lang="en-US" sz="1600" dirty="0"/>
                    </a:p>
                  </a:txBody>
                  <a:tcPr marL="86255" marR="86255" marT="45692" marB="45692"/>
                </a:tc>
              </a:tr>
              <a:tr h="3439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False</a:t>
                      </a:r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.85</a:t>
                      </a:r>
                      <a:endParaRPr lang="en-US" sz="1600" dirty="0"/>
                    </a:p>
                  </a:txBody>
                  <a:tcPr marL="86255" marR="86255" marT="45692" marB="45692"/>
                </a:tc>
              </a:tr>
              <a:tr h="3401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False</a:t>
                      </a:r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False</a:t>
                      </a:r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True</a:t>
                      </a:r>
                    </a:p>
                  </a:txBody>
                  <a:tcPr marL="86255" marR="86255" marT="45692" marB="456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.0001</a:t>
                      </a:r>
                      <a:endParaRPr lang="en-US" sz="1600" dirty="0"/>
                    </a:p>
                  </a:txBody>
                  <a:tcPr marL="86255" marR="86255" marT="45692" marB="4569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874977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873829" y="422167"/>
            <a:ext cx="5786372" cy="780234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How Are Bayesian Networks Constructed?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888274" y="1915064"/>
            <a:ext cx="8031439" cy="494293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/>
              <a:t>Subjective construction</a:t>
            </a:r>
            <a:r>
              <a:rPr lang="en-US" altLang="en-US" sz="1800" dirty="0"/>
              <a:t>: Identification of (direct) causal structure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People are quite good at identifying direct causes from a given set of variables &amp; whether the set contains all relevant direct causes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en-US" sz="1800" dirty="0" err="1"/>
              <a:t>Markovian</a:t>
            </a:r>
            <a:r>
              <a:rPr lang="en-US" altLang="en-US" sz="1800" dirty="0"/>
              <a:t> assumption: Each variable becomes independent of its non-effects once its direct causes are known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E.g., S ‹— F —› A ‹— T, path S—›A is blocked once we know F—›A 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HMM (Hidden Markov Model): often used to model dynamic systems whose states are not observable, yet their outputs are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/>
              <a:t>Synthesis from other specifications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E.g., from a formal system design: block diagrams &amp; info flow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/>
              <a:t>Learning from data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E.g., from medical records or student admission record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Learn parameters give its structure or learn both structure and </a:t>
            </a:r>
            <a:r>
              <a:rPr lang="en-US" altLang="en-US" sz="1800" dirty="0" err="1"/>
              <a:t>parms</a:t>
            </a:r>
            <a:endParaRPr lang="en-US" altLang="en-US" sz="1800" dirty="0"/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Maximum likelihood principle: favors Bayesian networks that maximize the probability of observing the given data set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E09E78-4BF3-46E9-8607-24C929A893FE}" type="slidenum">
              <a:rPr lang="en-US" altLang="en-US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1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24133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220" y="581874"/>
            <a:ext cx="7772400" cy="1362075"/>
          </a:xfrm>
        </p:spPr>
        <p:txBody>
          <a:bodyPr/>
          <a:lstStyle/>
          <a:p>
            <a:r>
              <a:rPr lang="en-US" dirty="0">
                <a:latin typeface="Tahoma" charset="0"/>
              </a:rPr>
              <a:t>Course outline</a:t>
            </a:r>
            <a:br>
              <a:rPr lang="en-US" dirty="0">
                <a:latin typeface="Tahoma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13220" y="1751706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6" tIns="45652" rIns="91306" bIns="45652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marL="514286" indent="-514286">
              <a:buFont typeface="+mj-lt"/>
              <a:buAutoNum type="arabicPeriod"/>
            </a:pPr>
            <a:r>
              <a:rPr lang="id-ID" altLang="id-ID" sz="2800" dirty="0">
                <a:ea typeface="ＭＳ Ｐゴシック" pitchFamily="34" charset="-128"/>
              </a:rPr>
              <a:t>Bayes classifiers</a:t>
            </a:r>
          </a:p>
          <a:p>
            <a:pPr marL="514286" indent="-514286">
              <a:buFont typeface="+mj-lt"/>
              <a:buAutoNum type="arabicPeriod"/>
            </a:pPr>
            <a:r>
              <a:rPr lang="id-ID" altLang="en-US" sz="2800" dirty="0">
                <a:ea typeface="ＭＳ Ｐゴシック" pitchFamily="34" charset="-128"/>
              </a:rPr>
              <a:t>Naive Bayes classifiers</a:t>
            </a:r>
            <a:endParaRPr lang="id-ID" altLang="id-ID" sz="2800" dirty="0">
              <a:ea typeface="ＭＳ Ｐゴシック" pitchFamily="34" charset="-128"/>
            </a:endParaRPr>
          </a:p>
          <a:p>
            <a:pPr marL="514286" indent="-514286">
              <a:buFont typeface="+mj-lt"/>
              <a:buAutoNum type="arabicPeriod"/>
            </a:pPr>
            <a:r>
              <a:rPr lang="id-ID" altLang="id-ID" sz="2800" dirty="0">
                <a:ea typeface="ＭＳ Ｐゴシック" pitchFamily="34" charset="-128"/>
              </a:rPr>
              <a:t>Bayesian Belief networks</a:t>
            </a:r>
          </a:p>
          <a:p>
            <a:pPr marL="514286" indent="-514286">
              <a:buFont typeface="+mj-lt"/>
              <a:buAutoNum type="arabicPeriod"/>
            </a:pPr>
            <a:r>
              <a:rPr lang="id-ID" altLang="en-US" sz="2800" dirty="0">
                <a:ea typeface="ＭＳ Ｐゴシック" pitchFamily="34" charset="-128"/>
              </a:rPr>
              <a:t>Artificial Neural Networks (ANN)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08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1919" y="200098"/>
            <a:ext cx="7264407" cy="780234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itchFamily="34" charset="-128"/>
              </a:rPr>
              <a:t>Training Bayesian Networks: Several Scenarios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826947" y="1905163"/>
            <a:ext cx="8221859" cy="5258664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Scenario 1:  Given both the network structure and all variables observable: </a:t>
            </a:r>
            <a:r>
              <a:rPr lang="en-US" altLang="en-US" sz="1900" i="1" dirty="0"/>
              <a:t>compute only the CPT entries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Scenario 2: Network structure known, some variables hidden: </a:t>
            </a:r>
            <a:r>
              <a:rPr lang="en-US" altLang="en-US" sz="1900" i="1" dirty="0"/>
              <a:t>gradient descent</a:t>
            </a:r>
            <a:r>
              <a:rPr lang="en-US" altLang="en-US" sz="1900" dirty="0"/>
              <a:t> (greedy hill-climbing) method, i.e., search for a solution along the steepest descent of a criterion function 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en-US" sz="1900" dirty="0"/>
              <a:t>Weights are initialized to random probability values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en-US" sz="1900" dirty="0"/>
              <a:t>At each iteration, it moves towards what appears to be the best solution at the moment, </a:t>
            </a:r>
            <a:r>
              <a:rPr lang="en-US" altLang="en-US" sz="1900" dirty="0" err="1"/>
              <a:t>w.o</a:t>
            </a:r>
            <a:r>
              <a:rPr lang="en-US" altLang="en-US" sz="1900" dirty="0"/>
              <a:t>. backtracking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en-US" sz="1900" dirty="0"/>
              <a:t>Weights are updated at each iteration &amp; converge to local optimum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Scenario 3: Network structure unknown, all variables observable: search through the model space to </a:t>
            </a:r>
            <a:r>
              <a:rPr lang="en-US" altLang="en-US" sz="1900" i="1" dirty="0"/>
              <a:t>reconstruct network topology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Scenario 4: Unknown structure, all hidden variables: No good algorithms known for this purpose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D. Heckerman.  </a:t>
            </a:r>
            <a:r>
              <a:rPr lang="en-US" altLang="en-US" sz="1900" u="sng" dirty="0">
                <a:hlinkClick r:id="rId3" action="ppaction://hlinkfile"/>
              </a:rPr>
              <a:t>A Tutorial on Learning with Bayesian Networks</a:t>
            </a:r>
            <a:r>
              <a:rPr lang="en-US" altLang="en-US" sz="1900" dirty="0"/>
              <a:t>.  In </a:t>
            </a:r>
            <a:r>
              <a:rPr lang="en-US" altLang="en-US" sz="1900" i="1" dirty="0"/>
              <a:t>Learning in Graphical Models,</a:t>
            </a:r>
            <a:r>
              <a:rPr lang="en-US" altLang="en-US" sz="1900" dirty="0"/>
              <a:t> M. Jordan, ed. MIT Press, 1999.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BC6B45-B900-4A51-9EB9-957FFEA8EFC6}" type="slidenum">
              <a:rPr lang="en-US" altLang="en-US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1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343669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3"/>
          <p:cNvSpPr>
            <a:spLocks noGrp="1"/>
          </p:cNvSpPr>
          <p:nvPr>
            <p:ph type="title"/>
          </p:nvPr>
        </p:nvSpPr>
        <p:spPr>
          <a:xfrm>
            <a:off x="1659584" y="4351750"/>
            <a:ext cx="6457704" cy="1289834"/>
          </a:xfrm>
        </p:spPr>
        <p:txBody>
          <a:bodyPr/>
          <a:lstStyle/>
          <a:p>
            <a:r>
              <a:rPr lang="id-ID" altLang="id-ID" smtClean="0">
                <a:ea typeface="ＭＳ Ｐゴシック" pitchFamily="34" charset="-128"/>
              </a:rPr>
              <a:t>Artificial Neural Networks (ANN)</a:t>
            </a:r>
          </a:p>
        </p:txBody>
      </p:sp>
    </p:spTree>
    <p:extLst>
      <p:ext uri="{BB962C8B-B14F-4D97-AF65-F5344CB8AC3E}">
        <p14:creationId xmlns:p14="http://schemas.microsoft.com/office/powerpoint/2010/main" val="3445476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E29893-8124-4E26-863E-1EA6C7E0B99E}" type="slidenum">
              <a:rPr lang="en-US" altLang="en-US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100">
              <a:latin typeface="Tahoma" pitchFamily="34" charset="0"/>
            </a:endParaRPr>
          </a:p>
        </p:txBody>
      </p:sp>
      <p:sp>
        <p:nvSpPr>
          <p:cNvPr id="5325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36423" y="200098"/>
            <a:ext cx="4649903" cy="780234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itchFamily="34" charset="-128"/>
              </a:rPr>
              <a:t>Classification by </a:t>
            </a:r>
            <a:r>
              <a:rPr lang="en-US" altLang="en-US" dirty="0" err="1" smtClean="0">
                <a:ea typeface="ＭＳ Ｐゴシック" pitchFamily="34" charset="-128"/>
              </a:rPr>
              <a:t>Backpropagation</a:t>
            </a: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1126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98490" y="1949570"/>
            <a:ext cx="7836162" cy="4726899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300" dirty="0" err="1"/>
              <a:t>Backpropagation</a:t>
            </a:r>
            <a:r>
              <a:rPr lang="en-US" altLang="en-US" sz="2300" dirty="0"/>
              <a:t>: A </a:t>
            </a:r>
            <a:r>
              <a:rPr lang="en-US" altLang="en-US" sz="2300" b="1" dirty="0"/>
              <a:t>neural network </a:t>
            </a:r>
            <a:r>
              <a:rPr lang="en-US" altLang="en-US" sz="2300" dirty="0"/>
              <a:t>learning algorithm 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300" dirty="0"/>
              <a:t>Started by psychologists and neurobiologists to develop and test computational analogues of neurons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300" dirty="0"/>
              <a:t>A neural network: A set of connected input/output units where each connection has a </a:t>
            </a:r>
            <a:r>
              <a:rPr lang="en-US" altLang="en-US" sz="2300" b="1" dirty="0"/>
              <a:t>weight</a:t>
            </a:r>
            <a:r>
              <a:rPr lang="en-US" altLang="en-US" sz="2300" dirty="0"/>
              <a:t> associated with it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300" dirty="0"/>
              <a:t>During the learning phase, the </a:t>
            </a:r>
            <a:r>
              <a:rPr lang="en-US" altLang="en-US" sz="2300" b="1" dirty="0"/>
              <a:t>network learns by adjusting the weights</a:t>
            </a:r>
            <a:r>
              <a:rPr lang="en-US" altLang="en-US" sz="2300" dirty="0"/>
              <a:t> so as to be able to predict the correct class label of the input tuples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300" dirty="0"/>
              <a:t>Also referred to as </a:t>
            </a:r>
            <a:r>
              <a:rPr lang="en-US" altLang="en-US" sz="2300" b="1" dirty="0"/>
              <a:t>connectionist learning</a:t>
            </a:r>
            <a:r>
              <a:rPr lang="en-US" altLang="en-US" sz="2300" dirty="0"/>
              <a:t> due to the connections between units</a:t>
            </a:r>
          </a:p>
        </p:txBody>
      </p:sp>
    </p:spTree>
    <p:extLst>
      <p:ext uri="{BB962C8B-B14F-4D97-AF65-F5344CB8AC3E}">
        <p14:creationId xmlns:p14="http://schemas.microsoft.com/office/powerpoint/2010/main" val="37083330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 txBox="1">
            <a:spLocks noGrp="1"/>
          </p:cNvSpPr>
          <p:nvPr/>
        </p:nvSpPr>
        <p:spPr bwMode="auto">
          <a:xfrm>
            <a:off x="7087856" y="6476522"/>
            <a:ext cx="1798107" cy="381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55" tIns="40078" rIns="80155" bIns="40078" anchor="b"/>
          <a:lstStyle>
            <a:lvl1pPr>
              <a:spcBef>
                <a:spcPct val="20000"/>
              </a:spcBef>
              <a:buFont typeface="Arial" charset="0"/>
              <a:buChar char="•"/>
              <a:defRPr sz="36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5207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defTabSz="456442" eaLnBrk="1" hangingPunct="1">
              <a:spcBef>
                <a:spcPct val="0"/>
              </a:spcBef>
              <a:buNone/>
            </a:pPr>
            <a:fld id="{53652CB6-0539-4449-8E46-F48B0B4C3DC3}" type="slidenum">
              <a:rPr lang="en-US" altLang="en-US" sz="1100">
                <a:solidFill>
                  <a:prstClr val="black"/>
                </a:solidFill>
                <a:latin typeface="Tahoma" pitchFamily="34" charset="0"/>
              </a:rPr>
              <a:pPr algn="r" defTabSz="456442" eaLnBrk="1" hangingPunct="1">
                <a:spcBef>
                  <a:spcPct val="0"/>
                </a:spcBef>
                <a:buNone/>
              </a:pPr>
              <a:t>23</a:t>
            </a:fld>
            <a:endParaRPr lang="en-US" altLang="en-US" sz="110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12291" name="Rectangle 4098"/>
          <p:cNvSpPr>
            <a:spLocks noGrp="1" noChangeArrowheads="1"/>
          </p:cNvSpPr>
          <p:nvPr>
            <p:ph type="title"/>
          </p:nvPr>
        </p:nvSpPr>
        <p:spPr/>
        <p:txBody>
          <a:bodyPr lIns="89007" tIns="44505" rIns="89007" bIns="44505"/>
          <a:lstStyle/>
          <a:p>
            <a:pPr eaLnBrk="1" hangingPunct="1">
              <a:defRPr/>
            </a:pPr>
            <a:r>
              <a:rPr lang="en-US" altLang="en-US" dirty="0" smtClean="0"/>
              <a:t>Neuron: A Hidden/Output Layer Unit</a:t>
            </a:r>
            <a:r>
              <a:rPr lang="en-US" altLang="en-US" sz="3900" dirty="0"/>
              <a:t> </a:t>
            </a:r>
          </a:p>
        </p:txBody>
      </p:sp>
      <p:sp>
        <p:nvSpPr>
          <p:cNvPr id="12292" name="Rectangle 4099"/>
          <p:cNvSpPr>
            <a:spLocks noGrp="1" noChangeArrowheads="1"/>
          </p:cNvSpPr>
          <p:nvPr>
            <p:ph idx="1"/>
          </p:nvPr>
        </p:nvSpPr>
        <p:spPr>
          <a:xfrm>
            <a:off x="990600" y="4950823"/>
            <a:ext cx="8001000" cy="1297582"/>
          </a:xfrm>
        </p:spPr>
        <p:txBody>
          <a:bodyPr lIns="89007" tIns="44505" rIns="89007" bIns="44505"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An </a:t>
            </a:r>
            <a:r>
              <a:rPr lang="en-US" altLang="en-US" sz="1900" i="1" dirty="0"/>
              <a:t>n</a:t>
            </a:r>
            <a:r>
              <a:rPr lang="en-US" altLang="en-US" sz="1900" dirty="0"/>
              <a:t>-dimensional input vector </a:t>
            </a:r>
            <a:r>
              <a:rPr lang="en-US" altLang="en-US" sz="1900" b="1" dirty="0">
                <a:ea typeface="HYGungSo-Bold" pitchFamily="18" charset="-127"/>
              </a:rPr>
              <a:t>x</a:t>
            </a:r>
            <a:r>
              <a:rPr lang="en-US" altLang="en-US" sz="1900" dirty="0"/>
              <a:t> is mapped into variable y by means of the scalar product and a nonlinear function mapping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The inputs to unit are outputs from the previous layer. They are multiplied by their corresponding weights to form a weighted sum, which is added to the bias associated with unit. Then a nonlinear activation function is applied to it.</a:t>
            </a:r>
          </a:p>
        </p:txBody>
      </p:sp>
      <p:grpSp>
        <p:nvGrpSpPr>
          <p:cNvPr id="55301" name="Group 42"/>
          <p:cNvGrpSpPr>
            <a:grpSpLocks/>
          </p:cNvGrpSpPr>
          <p:nvPr/>
        </p:nvGrpSpPr>
        <p:grpSpPr bwMode="auto">
          <a:xfrm>
            <a:off x="1306285" y="1985554"/>
            <a:ext cx="7586077" cy="2894780"/>
            <a:chOff x="194" y="768"/>
            <a:chExt cx="5518" cy="2249"/>
          </a:xfrm>
        </p:grpSpPr>
        <p:sp>
          <p:nvSpPr>
            <p:cNvPr id="12294" name="Rectangle 4101"/>
            <p:cNvSpPr>
              <a:spLocks noChangeArrowheads="1"/>
            </p:cNvSpPr>
            <p:nvPr/>
          </p:nvSpPr>
          <p:spPr bwMode="auto">
            <a:xfrm>
              <a:off x="3053" y="864"/>
              <a:ext cx="44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3500">
                  <a:solidFill>
                    <a:prstClr val="black"/>
                  </a:solidFill>
                  <a:latin typeface="Symbol" panose="05050102010706020507" pitchFamily="18" charset="2"/>
                  <a:ea typeface="ＭＳ Ｐゴシック" pitchFamily="34" charset="-128"/>
                </a:rPr>
                <a:t>m</a:t>
              </a:r>
              <a:r>
                <a:rPr lang="en-US" altLang="en-US" sz="3500" i="1" baseline="-25000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k </a:t>
              </a:r>
            </a:p>
          </p:txBody>
        </p:sp>
        <p:sp>
          <p:nvSpPr>
            <p:cNvPr id="12295" name="Oval 4104"/>
            <p:cNvSpPr>
              <a:spLocks noChangeArrowheads="1"/>
            </p:cNvSpPr>
            <p:nvPr/>
          </p:nvSpPr>
          <p:spPr bwMode="auto">
            <a:xfrm>
              <a:off x="1180" y="810"/>
              <a:ext cx="480" cy="1584"/>
            </a:xfrm>
            <a:prstGeom prst="ellipse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defTabSz="456442" eaLnBrk="1" hangingPunct="1">
                <a:spcBef>
                  <a:spcPct val="0"/>
                </a:spcBef>
                <a:buClrTx/>
                <a:buSzTx/>
                <a:buNone/>
                <a:defRPr/>
              </a:pPr>
              <a:endParaRPr lang="en-US" altLang="en-US" sz="1700">
                <a:solidFill>
                  <a:prstClr val="black"/>
                </a:solidFill>
                <a:ea typeface="ＭＳ Ｐゴシック" pitchFamily="34" charset="-128"/>
              </a:endParaRPr>
            </a:p>
          </p:txBody>
        </p:sp>
        <p:sp>
          <p:nvSpPr>
            <p:cNvPr id="12296" name="Oval 4105"/>
            <p:cNvSpPr>
              <a:spLocks noChangeArrowheads="1"/>
            </p:cNvSpPr>
            <p:nvPr/>
          </p:nvSpPr>
          <p:spPr bwMode="auto">
            <a:xfrm>
              <a:off x="356" y="801"/>
              <a:ext cx="478" cy="1584"/>
            </a:xfrm>
            <a:prstGeom prst="ellipse">
              <a:avLst/>
            </a:prstGeom>
            <a:solidFill>
              <a:srgbClr val="66FFFF"/>
            </a:solidFill>
            <a:ln w="12700">
              <a:solidFill>
                <a:srgbClr val="66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defTabSz="456442" eaLnBrk="1" hangingPunct="1">
                <a:spcBef>
                  <a:spcPct val="0"/>
                </a:spcBef>
                <a:buClrTx/>
                <a:buSzTx/>
                <a:buNone/>
                <a:defRPr/>
              </a:pPr>
              <a:endParaRPr lang="en-US" altLang="en-US" sz="1700">
                <a:solidFill>
                  <a:prstClr val="black"/>
                </a:solidFill>
                <a:ea typeface="ＭＳ Ｐゴシック" pitchFamily="34" charset="-128"/>
              </a:endParaRPr>
            </a:p>
          </p:txBody>
        </p:sp>
        <p:sp>
          <p:nvSpPr>
            <p:cNvPr id="12297" name="Line 4106"/>
            <p:cNvSpPr>
              <a:spLocks noChangeShapeType="1"/>
            </p:cNvSpPr>
            <p:nvPr/>
          </p:nvSpPr>
          <p:spPr bwMode="auto">
            <a:xfrm>
              <a:off x="2661" y="1615"/>
              <a:ext cx="681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456442">
                <a:defRPr/>
              </a:pPr>
              <a:endParaRPr lang="id-ID" sz="2000">
                <a:solidFill>
                  <a:prstClr val="black"/>
                </a:solidFill>
                <a:ea typeface="ＭＳ Ｐゴシック" pitchFamily="34" charset="-128"/>
              </a:endParaRPr>
            </a:p>
          </p:txBody>
        </p:sp>
        <p:sp>
          <p:nvSpPr>
            <p:cNvPr id="12298" name="Rectangle 4107"/>
            <p:cNvSpPr>
              <a:spLocks noChangeArrowheads="1"/>
            </p:cNvSpPr>
            <p:nvPr/>
          </p:nvSpPr>
          <p:spPr bwMode="auto">
            <a:xfrm>
              <a:off x="3328" y="1373"/>
              <a:ext cx="515" cy="485"/>
            </a:xfrm>
            <a:prstGeom prst="rect">
              <a:avLst/>
            </a:prstGeom>
            <a:solidFill>
              <a:srgbClr val="00FF99"/>
            </a:solidFill>
            <a:ln w="12700">
              <a:solidFill>
                <a:srgbClr val="00FF99"/>
              </a:solidFill>
              <a:miter lim="800000"/>
              <a:headEnd/>
              <a:tailEnd/>
            </a:ln>
          </p:spPr>
          <p:txBody>
            <a:bodyPr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4300" i="1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f</a:t>
              </a:r>
            </a:p>
          </p:txBody>
        </p:sp>
        <p:sp>
          <p:nvSpPr>
            <p:cNvPr id="12299" name="Line 4108"/>
            <p:cNvSpPr>
              <a:spLocks noChangeShapeType="1"/>
            </p:cNvSpPr>
            <p:nvPr/>
          </p:nvSpPr>
          <p:spPr bwMode="auto">
            <a:xfrm>
              <a:off x="3851" y="1625"/>
              <a:ext cx="90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456442">
                <a:defRPr/>
              </a:pPr>
              <a:endParaRPr lang="id-ID" sz="2000">
                <a:solidFill>
                  <a:prstClr val="black"/>
                </a:solidFill>
                <a:ea typeface="ＭＳ Ｐゴシック" pitchFamily="34" charset="-128"/>
              </a:endParaRPr>
            </a:p>
          </p:txBody>
        </p:sp>
        <p:sp>
          <p:nvSpPr>
            <p:cNvPr id="12300" name="Rectangle 4109"/>
            <p:cNvSpPr>
              <a:spLocks noChangeArrowheads="1"/>
            </p:cNvSpPr>
            <p:nvPr/>
          </p:nvSpPr>
          <p:spPr bwMode="auto">
            <a:xfrm>
              <a:off x="1924" y="2506"/>
              <a:ext cx="943" cy="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b="1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weighted </a:t>
              </a:r>
            </a:p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b="1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sum</a:t>
              </a:r>
              <a:endParaRPr lang="en-US" altLang="en-US" sz="230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2301" name="Rectangle 4110"/>
            <p:cNvSpPr>
              <a:spLocks noChangeArrowheads="1"/>
            </p:cNvSpPr>
            <p:nvPr/>
          </p:nvSpPr>
          <p:spPr bwMode="auto">
            <a:xfrm>
              <a:off x="194" y="2506"/>
              <a:ext cx="788" cy="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b="1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Input</a:t>
              </a:r>
            </a:p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b="1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vector </a:t>
              </a:r>
              <a:r>
                <a:rPr lang="en-US" altLang="en-US" sz="2300" b="1">
                  <a:solidFill>
                    <a:prstClr val="black"/>
                  </a:solidFill>
                  <a:latin typeface="Calibri" panose="020F0502020204030204" pitchFamily="34" charset="0"/>
                  <a:ea typeface="HYGungSo-Bold" pitchFamily="18" charset="-127"/>
                </a:rPr>
                <a:t>x</a:t>
              </a:r>
            </a:p>
          </p:txBody>
        </p:sp>
        <p:sp>
          <p:nvSpPr>
            <p:cNvPr id="12302" name="Rectangle 4111"/>
            <p:cNvSpPr>
              <a:spLocks noChangeArrowheads="1"/>
            </p:cNvSpPr>
            <p:nvPr/>
          </p:nvSpPr>
          <p:spPr bwMode="auto">
            <a:xfrm>
              <a:off x="4529" y="1584"/>
              <a:ext cx="8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b="1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output </a:t>
              </a:r>
              <a:r>
                <a:rPr lang="en-US" altLang="en-US" sz="2300" b="1" i="1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y</a:t>
              </a:r>
              <a:endParaRPr lang="en-US" altLang="en-US" sz="2300" i="1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2303" name="Rectangle 4112"/>
            <p:cNvSpPr>
              <a:spLocks noChangeArrowheads="1"/>
            </p:cNvSpPr>
            <p:nvPr/>
          </p:nvSpPr>
          <p:spPr bwMode="auto">
            <a:xfrm>
              <a:off x="3082" y="2506"/>
              <a:ext cx="969" cy="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b="1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Activation</a:t>
              </a:r>
              <a:endParaRPr lang="en-US" altLang="en-US" sz="230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34" charset="-128"/>
              </a:endParaRPr>
            </a:p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b="1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function</a:t>
              </a:r>
              <a:endParaRPr lang="en-US" altLang="en-US" sz="230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34" charset="-128"/>
              </a:endParaRPr>
            </a:p>
          </p:txBody>
        </p:sp>
        <p:sp>
          <p:nvSpPr>
            <p:cNvPr id="12304" name="Oval 4113"/>
            <p:cNvSpPr>
              <a:spLocks noChangeArrowheads="1"/>
            </p:cNvSpPr>
            <p:nvPr/>
          </p:nvSpPr>
          <p:spPr bwMode="auto">
            <a:xfrm>
              <a:off x="2719" y="798"/>
              <a:ext cx="401" cy="402"/>
            </a:xfrm>
            <a:prstGeom prst="ellipse">
              <a:avLst/>
            </a:prstGeom>
            <a:solidFill>
              <a:srgbClr val="00FFCC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101538" tIns="50770" rIns="101538" bIns="50770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 eaLnBrk="1" hangingPunct="1">
                <a:spcBef>
                  <a:spcPct val="0"/>
                </a:spcBef>
                <a:buClrTx/>
                <a:buSzTx/>
                <a:buNone/>
                <a:defRPr/>
              </a:pPr>
              <a:endParaRPr lang="en-US" altLang="en-US" sz="2300">
                <a:solidFill>
                  <a:prstClr val="black"/>
                </a:solidFill>
                <a:latin typeface="Times New Roman" panose="02020603050405020304" pitchFamily="18" charset="0"/>
                <a:ea typeface="ＭＳ Ｐゴシック" pitchFamily="34" charset="-128"/>
              </a:endParaRPr>
            </a:p>
          </p:txBody>
        </p:sp>
        <p:sp>
          <p:nvSpPr>
            <p:cNvPr id="12305" name="Line 4114"/>
            <p:cNvSpPr>
              <a:spLocks noChangeShapeType="1"/>
            </p:cNvSpPr>
            <p:nvPr/>
          </p:nvSpPr>
          <p:spPr bwMode="auto">
            <a:xfrm flipH="1">
              <a:off x="2918" y="1200"/>
              <a:ext cx="10" cy="4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456442">
                <a:defRPr/>
              </a:pPr>
              <a:endParaRPr lang="id-ID" sz="2000">
                <a:solidFill>
                  <a:prstClr val="black"/>
                </a:solidFill>
                <a:ea typeface="ＭＳ Ｐゴシック" pitchFamily="34" charset="-128"/>
              </a:endParaRPr>
            </a:p>
          </p:txBody>
        </p:sp>
        <p:sp>
          <p:nvSpPr>
            <p:cNvPr id="12306" name="Rectangle 4115"/>
            <p:cNvSpPr>
              <a:spLocks noChangeArrowheads="1"/>
            </p:cNvSpPr>
            <p:nvPr/>
          </p:nvSpPr>
          <p:spPr bwMode="auto">
            <a:xfrm>
              <a:off x="975" y="2506"/>
              <a:ext cx="844" cy="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b="1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weight</a:t>
              </a:r>
            </a:p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b="1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vector </a:t>
              </a:r>
              <a:r>
                <a:rPr lang="en-US" altLang="en-US" sz="2300" b="1">
                  <a:solidFill>
                    <a:prstClr val="black"/>
                  </a:solidFill>
                  <a:latin typeface="Calibri" panose="020F0502020204030204" pitchFamily="34" charset="0"/>
                  <a:ea typeface="HYGungSo-Bold" pitchFamily="18" charset="-127"/>
                </a:rPr>
                <a:t>w</a:t>
              </a:r>
              <a:endParaRPr lang="en-US" altLang="en-US" sz="2300">
                <a:solidFill>
                  <a:prstClr val="black"/>
                </a:solidFill>
                <a:latin typeface="Calibri" panose="020F0502020204030204" pitchFamily="34" charset="0"/>
                <a:ea typeface="HYGungSo-Bold" pitchFamily="18" charset="-127"/>
              </a:endParaRPr>
            </a:p>
          </p:txBody>
        </p:sp>
        <p:sp>
          <p:nvSpPr>
            <p:cNvPr id="12307" name="Freeform 4116"/>
            <p:cNvSpPr>
              <a:spLocks/>
            </p:cNvSpPr>
            <p:nvPr/>
          </p:nvSpPr>
          <p:spPr bwMode="auto">
            <a:xfrm>
              <a:off x="2064" y="991"/>
              <a:ext cx="568" cy="1220"/>
            </a:xfrm>
            <a:custGeom>
              <a:avLst/>
              <a:gdLst>
                <a:gd name="T0" fmla="*/ 0 w 568"/>
                <a:gd name="T1" fmla="*/ 0 h 1220"/>
                <a:gd name="T2" fmla="*/ 0 w 568"/>
                <a:gd name="T3" fmla="*/ 1219 h 1220"/>
                <a:gd name="T4" fmla="*/ 254 w 568"/>
                <a:gd name="T5" fmla="*/ 1219 h 1220"/>
                <a:gd name="T6" fmla="*/ 567 w 568"/>
                <a:gd name="T7" fmla="*/ 632 h 1220"/>
                <a:gd name="T8" fmla="*/ 254 w 568"/>
                <a:gd name="T9" fmla="*/ 14 h 1220"/>
                <a:gd name="T10" fmla="*/ 0 w 568"/>
                <a:gd name="T11" fmla="*/ 0 h 12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8"/>
                <a:gd name="T19" fmla="*/ 0 h 1220"/>
                <a:gd name="T20" fmla="*/ 568 w 568"/>
                <a:gd name="T21" fmla="*/ 1220 h 12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8" h="1220">
                  <a:moveTo>
                    <a:pt x="0" y="0"/>
                  </a:moveTo>
                  <a:lnTo>
                    <a:pt x="0" y="1219"/>
                  </a:lnTo>
                  <a:lnTo>
                    <a:pt x="254" y="1219"/>
                  </a:lnTo>
                  <a:lnTo>
                    <a:pt x="567" y="632"/>
                  </a:lnTo>
                  <a:lnTo>
                    <a:pt x="254" y="14"/>
                  </a:lnTo>
                  <a:lnTo>
                    <a:pt x="0" y="0"/>
                  </a:lnTo>
                </a:path>
              </a:pathLst>
            </a:custGeom>
            <a:solidFill>
              <a:srgbClr val="99CC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456442">
                <a:defRPr/>
              </a:pPr>
              <a:endParaRPr lang="id-ID" sz="2000">
                <a:solidFill>
                  <a:prstClr val="black"/>
                </a:solidFill>
                <a:ea typeface="ＭＳ Ｐゴシック" pitchFamily="34" charset="-128"/>
              </a:endParaRPr>
            </a:p>
          </p:txBody>
        </p:sp>
        <p:sp>
          <p:nvSpPr>
            <p:cNvPr id="12308" name="Rectangle 4117"/>
            <p:cNvSpPr>
              <a:spLocks noChangeArrowheads="1"/>
            </p:cNvSpPr>
            <p:nvPr/>
          </p:nvSpPr>
          <p:spPr bwMode="auto">
            <a:xfrm>
              <a:off x="2102" y="1387"/>
              <a:ext cx="35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3500">
                  <a:solidFill>
                    <a:prstClr val="black"/>
                  </a:solidFill>
                  <a:latin typeface="Symbol" panose="05050102010706020507" pitchFamily="18" charset="2"/>
                  <a:ea typeface="ＭＳ Ｐゴシック" pitchFamily="34" charset="-128"/>
                </a:rPr>
                <a:t>å</a:t>
              </a:r>
            </a:p>
          </p:txBody>
        </p:sp>
        <p:sp>
          <p:nvSpPr>
            <p:cNvPr id="12309" name="Line 4118"/>
            <p:cNvSpPr>
              <a:spLocks noChangeShapeType="1"/>
            </p:cNvSpPr>
            <p:nvPr/>
          </p:nvSpPr>
          <p:spPr bwMode="auto">
            <a:xfrm>
              <a:off x="1643" y="1126"/>
              <a:ext cx="43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456442">
                <a:defRPr/>
              </a:pPr>
              <a:endParaRPr lang="id-ID" sz="2000">
                <a:solidFill>
                  <a:prstClr val="black"/>
                </a:solidFill>
                <a:ea typeface="ＭＳ Ｐゴシック" pitchFamily="34" charset="-128"/>
              </a:endParaRPr>
            </a:p>
          </p:txBody>
        </p:sp>
        <p:sp>
          <p:nvSpPr>
            <p:cNvPr id="12310" name="Rectangle 4119"/>
            <p:cNvSpPr>
              <a:spLocks noChangeArrowheads="1"/>
            </p:cNvSpPr>
            <p:nvPr/>
          </p:nvSpPr>
          <p:spPr bwMode="auto">
            <a:xfrm>
              <a:off x="1264" y="979"/>
              <a:ext cx="3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i="1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w</a:t>
              </a:r>
              <a:r>
                <a:rPr lang="en-US" altLang="en-US" sz="2300" i="1" baseline="-25000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12311" name="Line 4120"/>
            <p:cNvSpPr>
              <a:spLocks noChangeShapeType="1"/>
            </p:cNvSpPr>
            <p:nvPr/>
          </p:nvSpPr>
          <p:spPr bwMode="auto">
            <a:xfrm>
              <a:off x="817" y="1126"/>
              <a:ext cx="43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456442">
                <a:defRPr/>
              </a:pPr>
              <a:endParaRPr lang="id-ID" sz="2000">
                <a:solidFill>
                  <a:prstClr val="black"/>
                </a:solidFill>
                <a:ea typeface="ＭＳ Ｐゴシック" pitchFamily="34" charset="-128"/>
              </a:endParaRPr>
            </a:p>
          </p:txBody>
        </p:sp>
        <p:sp>
          <p:nvSpPr>
            <p:cNvPr id="12312" name="Line 4121"/>
            <p:cNvSpPr>
              <a:spLocks noChangeShapeType="1"/>
            </p:cNvSpPr>
            <p:nvPr/>
          </p:nvSpPr>
          <p:spPr bwMode="auto">
            <a:xfrm>
              <a:off x="1634" y="1482"/>
              <a:ext cx="43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456442">
                <a:defRPr/>
              </a:pPr>
              <a:endParaRPr lang="id-ID" sz="2000">
                <a:solidFill>
                  <a:prstClr val="black"/>
                </a:solidFill>
                <a:ea typeface="ＭＳ Ｐゴシック" pitchFamily="34" charset="-128"/>
              </a:endParaRPr>
            </a:p>
          </p:txBody>
        </p:sp>
        <p:sp>
          <p:nvSpPr>
            <p:cNvPr id="12313" name="Rectangle 4122"/>
            <p:cNvSpPr>
              <a:spLocks noChangeArrowheads="1"/>
            </p:cNvSpPr>
            <p:nvPr/>
          </p:nvSpPr>
          <p:spPr bwMode="auto">
            <a:xfrm>
              <a:off x="1255" y="1335"/>
              <a:ext cx="3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i="1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w</a:t>
              </a:r>
              <a:r>
                <a:rPr lang="en-US" altLang="en-US" sz="2300" i="1" baseline="-25000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1</a:t>
              </a:r>
            </a:p>
          </p:txBody>
        </p:sp>
        <p:sp>
          <p:nvSpPr>
            <p:cNvPr id="12314" name="Line 4123"/>
            <p:cNvSpPr>
              <a:spLocks noChangeShapeType="1"/>
            </p:cNvSpPr>
            <p:nvPr/>
          </p:nvSpPr>
          <p:spPr bwMode="auto">
            <a:xfrm>
              <a:off x="808" y="1482"/>
              <a:ext cx="43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456442">
                <a:defRPr/>
              </a:pPr>
              <a:endParaRPr lang="id-ID" sz="2000">
                <a:solidFill>
                  <a:prstClr val="black"/>
                </a:solidFill>
                <a:ea typeface="ＭＳ Ｐゴシック" pitchFamily="34" charset="-128"/>
              </a:endParaRPr>
            </a:p>
          </p:txBody>
        </p:sp>
        <p:sp>
          <p:nvSpPr>
            <p:cNvPr id="12315" name="Line 4124"/>
            <p:cNvSpPr>
              <a:spLocks noChangeShapeType="1"/>
            </p:cNvSpPr>
            <p:nvPr/>
          </p:nvSpPr>
          <p:spPr bwMode="auto">
            <a:xfrm>
              <a:off x="1633" y="2066"/>
              <a:ext cx="4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456442">
                <a:defRPr/>
              </a:pPr>
              <a:endParaRPr lang="id-ID" sz="2000">
                <a:solidFill>
                  <a:prstClr val="black"/>
                </a:solidFill>
                <a:ea typeface="ＭＳ Ｐゴシック" pitchFamily="34" charset="-128"/>
              </a:endParaRPr>
            </a:p>
          </p:txBody>
        </p:sp>
        <p:sp>
          <p:nvSpPr>
            <p:cNvPr id="12316" name="Rectangle 4125"/>
            <p:cNvSpPr>
              <a:spLocks noChangeArrowheads="1"/>
            </p:cNvSpPr>
            <p:nvPr/>
          </p:nvSpPr>
          <p:spPr bwMode="auto">
            <a:xfrm>
              <a:off x="1254" y="1919"/>
              <a:ext cx="3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i="1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w</a:t>
              </a:r>
              <a:r>
                <a:rPr lang="en-US" altLang="en-US" sz="2300" i="1" baseline="-25000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n</a:t>
              </a:r>
            </a:p>
          </p:txBody>
        </p:sp>
        <p:sp>
          <p:nvSpPr>
            <p:cNvPr id="12317" name="Line 4126"/>
            <p:cNvSpPr>
              <a:spLocks noChangeShapeType="1"/>
            </p:cNvSpPr>
            <p:nvPr/>
          </p:nvSpPr>
          <p:spPr bwMode="auto">
            <a:xfrm>
              <a:off x="807" y="2066"/>
              <a:ext cx="4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456442">
                <a:defRPr/>
              </a:pPr>
              <a:endParaRPr lang="id-ID" sz="2000">
                <a:solidFill>
                  <a:prstClr val="black"/>
                </a:solidFill>
                <a:ea typeface="ＭＳ Ｐゴシック" pitchFamily="34" charset="-128"/>
              </a:endParaRPr>
            </a:p>
          </p:txBody>
        </p:sp>
        <p:sp>
          <p:nvSpPr>
            <p:cNvPr id="12318" name="Rectangle 4127"/>
            <p:cNvSpPr>
              <a:spLocks noChangeArrowheads="1"/>
            </p:cNvSpPr>
            <p:nvPr/>
          </p:nvSpPr>
          <p:spPr bwMode="auto">
            <a:xfrm>
              <a:off x="423" y="951"/>
              <a:ext cx="2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i="1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x</a:t>
              </a:r>
              <a:r>
                <a:rPr lang="en-US" altLang="en-US" sz="2300" i="1" baseline="-25000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12319" name="Rectangle 4128"/>
            <p:cNvSpPr>
              <a:spLocks noChangeArrowheads="1"/>
            </p:cNvSpPr>
            <p:nvPr/>
          </p:nvSpPr>
          <p:spPr bwMode="auto">
            <a:xfrm>
              <a:off x="442" y="1326"/>
              <a:ext cx="2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i="1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x</a:t>
              </a:r>
              <a:r>
                <a:rPr lang="en-US" altLang="en-US" sz="2300" i="1" baseline="-25000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1</a:t>
              </a:r>
            </a:p>
          </p:txBody>
        </p:sp>
        <p:sp>
          <p:nvSpPr>
            <p:cNvPr id="12320" name="Rectangle 4129"/>
            <p:cNvSpPr>
              <a:spLocks noChangeArrowheads="1"/>
            </p:cNvSpPr>
            <p:nvPr/>
          </p:nvSpPr>
          <p:spPr bwMode="auto">
            <a:xfrm>
              <a:off x="461" y="1883"/>
              <a:ext cx="2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538" tIns="50770" rIns="101538" bIns="5077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defTabSz="456442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2300" i="1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x</a:t>
              </a:r>
              <a:r>
                <a:rPr lang="en-US" altLang="en-US" sz="2300" i="1" baseline="-25000">
                  <a:solidFill>
                    <a:prstClr val="black"/>
                  </a:solidFill>
                  <a:latin typeface="Times New Roman" panose="02020603050405020304" pitchFamily="18" charset="0"/>
                  <a:ea typeface="ＭＳ Ｐゴシック" pitchFamily="34" charset="-128"/>
                </a:rPr>
                <a:t>n</a:t>
              </a:r>
            </a:p>
          </p:txBody>
        </p:sp>
        <p:grpSp>
          <p:nvGrpSpPr>
            <p:cNvPr id="55329" name="Group 41"/>
            <p:cNvGrpSpPr>
              <a:grpSpLocks/>
            </p:cNvGrpSpPr>
            <p:nvPr/>
          </p:nvGrpSpPr>
          <p:grpSpPr bwMode="auto">
            <a:xfrm>
              <a:off x="3360" y="2016"/>
              <a:ext cx="528" cy="384"/>
              <a:chOff x="3408" y="2352"/>
              <a:chExt cx="528" cy="384"/>
            </a:xfrm>
          </p:grpSpPr>
          <p:sp>
            <p:nvSpPr>
              <p:cNvPr id="12324" name="Rectangle 4130"/>
              <p:cNvSpPr>
                <a:spLocks noChangeArrowheads="1"/>
              </p:cNvSpPr>
              <p:nvPr/>
            </p:nvSpPr>
            <p:spPr bwMode="auto">
              <a:xfrm>
                <a:off x="3408" y="2352"/>
                <a:ext cx="528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defTabSz="456442" eaLnBrk="1" hangingPunct="1">
                  <a:spcBef>
                    <a:spcPct val="0"/>
                  </a:spcBef>
                  <a:buClrTx/>
                  <a:buSzTx/>
                  <a:buNone/>
                  <a:defRPr/>
                </a:pPr>
                <a:endParaRPr lang="en-US" altLang="en-US" sz="1700">
                  <a:solidFill>
                    <a:prstClr val="black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2325" name="Line 4131"/>
              <p:cNvSpPr>
                <a:spLocks noChangeShapeType="1"/>
              </p:cNvSpPr>
              <p:nvPr/>
            </p:nvSpPr>
            <p:spPr bwMode="auto">
              <a:xfrm>
                <a:off x="3408" y="2736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defTabSz="456442">
                  <a:defRPr/>
                </a:pPr>
                <a:endParaRPr lang="id-ID" sz="2000">
                  <a:solidFill>
                    <a:prstClr val="black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2326" name="Line 4132"/>
              <p:cNvSpPr>
                <a:spLocks noChangeShapeType="1"/>
              </p:cNvSpPr>
              <p:nvPr/>
            </p:nvSpPr>
            <p:spPr bwMode="auto">
              <a:xfrm flipV="1">
                <a:off x="3648" y="235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defTabSz="456442">
                  <a:defRPr/>
                </a:pPr>
                <a:endParaRPr lang="id-ID" sz="2000">
                  <a:solidFill>
                    <a:prstClr val="black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2327" name="Line 4133"/>
              <p:cNvSpPr>
                <a:spLocks noChangeShapeType="1"/>
              </p:cNvSpPr>
              <p:nvPr/>
            </p:nvSpPr>
            <p:spPr bwMode="auto">
              <a:xfrm>
                <a:off x="3648" y="2352"/>
                <a:ext cx="238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defTabSz="456442">
                  <a:defRPr/>
                </a:pPr>
                <a:endParaRPr lang="id-ID" sz="2000">
                  <a:solidFill>
                    <a:prstClr val="black"/>
                  </a:solidFill>
                  <a:ea typeface="ＭＳ Ｐゴシック" pitchFamily="34" charset="-128"/>
                </a:endParaRPr>
              </a:p>
            </p:txBody>
          </p:sp>
        </p:grpSp>
        <p:graphicFrame>
          <p:nvGraphicFramePr>
            <p:cNvPr id="55330" name="Object 4134"/>
            <p:cNvGraphicFramePr>
              <a:graphicFrameLocks noChangeAspect="1"/>
            </p:cNvGraphicFramePr>
            <p:nvPr/>
          </p:nvGraphicFramePr>
          <p:xfrm>
            <a:off x="4224" y="2016"/>
            <a:ext cx="1488" cy="7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12" name="Equation" r:id="rId4" imgW="1371600" imgH="660400" progId="Equation.3">
                    <p:embed/>
                  </p:oleObj>
                </mc:Choice>
                <mc:Fallback>
                  <p:oleObj name="Equation" r:id="rId4" imgW="1371600" imgH="66040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4" y="2016"/>
                          <a:ext cx="1488" cy="7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23" name="Text Box 43"/>
            <p:cNvSpPr txBox="1">
              <a:spLocks noChangeArrowheads="1"/>
            </p:cNvSpPr>
            <p:nvPr/>
          </p:nvSpPr>
          <p:spPr bwMode="auto">
            <a:xfrm>
              <a:off x="3024" y="768"/>
              <a:ext cx="481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defTabSz="456442" eaLnBrk="1" hangingPunct="1">
                <a:spcBef>
                  <a:spcPct val="0"/>
                </a:spcBef>
                <a:buClrTx/>
                <a:buSzTx/>
                <a:buNone/>
                <a:defRPr/>
              </a:pPr>
              <a:r>
                <a:rPr lang="en-US" altLang="en-US" sz="1900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34" charset="-128"/>
                </a:rPr>
                <a:t>bias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84996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55065" y="200098"/>
            <a:ext cx="6031261" cy="780234"/>
          </a:xfrm>
        </p:spPr>
        <p:txBody>
          <a:bodyPr/>
          <a:lstStyle/>
          <a:p>
            <a:r>
              <a:rPr lang="en-US" altLang="id-ID" dirty="0" smtClean="0">
                <a:ea typeface="ＭＳ Ｐゴシック" pitchFamily="34" charset="-128"/>
              </a:rPr>
              <a:t>Artificial Neural Networks (ANN)</a:t>
            </a:r>
          </a:p>
        </p:txBody>
      </p:sp>
      <p:graphicFrame>
        <p:nvGraphicFramePr>
          <p:cNvPr id="5734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216618"/>
              </p:ext>
            </p:extLst>
          </p:nvPr>
        </p:nvGraphicFramePr>
        <p:xfrm>
          <a:off x="1048326" y="1681185"/>
          <a:ext cx="7621584" cy="3503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Visio" r:id="rId3" imgW="8939428" imgH="3877354" progId="">
                  <p:embed/>
                </p:oleObj>
              </mc:Choice>
              <mc:Fallback>
                <p:oleObj name="Visio" r:id="rId3" imgW="8939428" imgH="3877354" progId="">
                  <p:embed/>
                  <p:pic>
                    <p:nvPicPr>
                      <p:cNvPr id="0" name="Picture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8326" y="1681185"/>
                        <a:ext cx="7621584" cy="35038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9300" name="Text Box 4"/>
          <p:cNvSpPr txBox="1">
            <a:spLocks noChangeArrowheads="1"/>
          </p:cNvSpPr>
          <p:nvPr/>
        </p:nvSpPr>
        <p:spPr bwMode="auto">
          <a:xfrm>
            <a:off x="1337718" y="5333521"/>
            <a:ext cx="6325969" cy="348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55" tIns="40078" rIns="80155" bIns="4007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id-ID" sz="1700"/>
              <a:t>Output Y is 1 if at least two of the three inputs are equal to 1.</a:t>
            </a:r>
          </a:p>
        </p:txBody>
      </p:sp>
    </p:spTree>
    <p:extLst>
      <p:ext uri="{BB962C8B-B14F-4D97-AF65-F5344CB8AC3E}">
        <p14:creationId xmlns:p14="http://schemas.microsoft.com/office/powerpoint/2010/main" val="61584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1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715193"/>
              </p:ext>
            </p:extLst>
          </p:nvPr>
        </p:nvGraphicFramePr>
        <p:xfrm>
          <a:off x="1133745" y="1375797"/>
          <a:ext cx="7621584" cy="3503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4" name="Visio" r:id="rId3" imgW="8939428" imgH="3877354" progId="">
                  <p:embed/>
                </p:oleObj>
              </mc:Choice>
              <mc:Fallback>
                <p:oleObj name="Visio" r:id="rId3" imgW="8939428" imgH="3877354" progId="">
                  <p:embed/>
                  <p:pic>
                    <p:nvPicPr>
                      <p:cNvPr id="0" name="Picture 2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745" y="1375797"/>
                        <a:ext cx="7621584" cy="35038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2041207" y="4953482"/>
          <a:ext cx="5125420" cy="1412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5" name="Equation" r:id="rId5" imgW="2400300" imgH="711200" progId="Equation.3">
                  <p:embed/>
                </p:oleObj>
              </mc:Choice>
              <mc:Fallback>
                <p:oleObj name="Equation" r:id="rId5" imgW="2400300" imgH="71120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207" y="4953482"/>
                        <a:ext cx="5125420" cy="14121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655065" y="200098"/>
            <a:ext cx="6031261" cy="780234"/>
          </a:xfrm>
        </p:spPr>
        <p:txBody>
          <a:bodyPr/>
          <a:lstStyle/>
          <a:p>
            <a:r>
              <a:rPr lang="en-US" altLang="id-ID" dirty="0" smtClean="0">
                <a:ea typeface="ＭＳ Ｐゴシック" pitchFamily="34" charset="-128"/>
              </a:rPr>
              <a:t>Artificial Neural Networks (ANN)</a:t>
            </a:r>
          </a:p>
        </p:txBody>
      </p:sp>
    </p:spTree>
    <p:extLst>
      <p:ext uri="{BB962C8B-B14F-4D97-AF65-F5344CB8AC3E}">
        <p14:creationId xmlns:p14="http://schemas.microsoft.com/office/powerpoint/2010/main" val="20953016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1337" y="1916934"/>
            <a:ext cx="3555906" cy="45595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Model is an assembly of inter-connected nodes and weighted </a:t>
            </a:r>
            <a:r>
              <a:rPr lang="en-US" altLang="id-ID" sz="2300" dirty="0" smtClean="0"/>
              <a:t>links</a:t>
            </a:r>
            <a:endParaRPr lang="en-US" altLang="id-ID" sz="23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Output node sums up each of its input value according to the weights of its </a:t>
            </a:r>
            <a:r>
              <a:rPr lang="en-US" altLang="id-ID" sz="2300" dirty="0" smtClean="0"/>
              <a:t>links</a:t>
            </a:r>
            <a:endParaRPr lang="en-US" altLang="id-ID" sz="23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Compare output node against some threshold t</a:t>
            </a:r>
          </a:p>
        </p:txBody>
      </p:sp>
      <p:graphicFrame>
        <p:nvGraphicFramePr>
          <p:cNvPr id="5939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284765" y="990408"/>
          <a:ext cx="4529220" cy="3043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2" name="Visio" r:id="rId3" imgW="6766001" imgH="4291319" progId="">
                  <p:embed/>
                </p:oleObj>
              </mc:Choice>
              <mc:Fallback>
                <p:oleObj name="Visio" r:id="rId3" imgW="6766001" imgH="4291319" progId="">
                  <p:embed/>
                  <p:pic>
                    <p:nvPicPr>
                      <p:cNvPr id="0" name="Picture 4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765" y="990408"/>
                        <a:ext cx="4529220" cy="30432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7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291107" y="4648298"/>
          <a:ext cx="2346774" cy="745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3" name="Equation" r:id="rId5" imgW="1143000" imgH="342900" progId="Equation.3">
                  <p:embed/>
                </p:oleObj>
              </mc:Choice>
              <mc:Fallback>
                <p:oleObj name="Equation" r:id="rId5" imgW="1143000" imgH="342900" progId="Equation.3">
                  <p:embed/>
                  <p:pic>
                    <p:nvPicPr>
                      <p:cNvPr id="0" name="Picture 4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07" y="4648298"/>
                        <a:ext cx="2346774" cy="7456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1350" name="Text Box 6"/>
          <p:cNvSpPr txBox="1">
            <a:spLocks noChangeArrowheads="1"/>
          </p:cNvSpPr>
          <p:nvPr/>
        </p:nvSpPr>
        <p:spPr bwMode="auto">
          <a:xfrm>
            <a:off x="4643301" y="4114224"/>
            <a:ext cx="2444557" cy="373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55" tIns="40078" rIns="80155" bIns="4007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id-ID" sz="1900" dirty="0"/>
              <a:t>Perceptron Model</a:t>
            </a:r>
          </a:p>
        </p:txBody>
      </p:sp>
      <p:graphicFrame>
        <p:nvGraphicFramePr>
          <p:cNvPr id="59399" name="Object 7"/>
          <p:cNvGraphicFramePr>
            <a:graphicFrameLocks noChangeAspect="1"/>
          </p:cNvGraphicFramePr>
          <p:nvPr/>
        </p:nvGraphicFramePr>
        <p:xfrm>
          <a:off x="5265305" y="5349357"/>
          <a:ext cx="2737903" cy="74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4" name="Equation" r:id="rId7" imgW="1333500" imgH="342900" progId="Equation.3">
                  <p:embed/>
                </p:oleObj>
              </mc:Choice>
              <mc:Fallback>
                <p:oleObj name="Equation" r:id="rId7" imgW="1333500" imgH="34290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5305" y="5349357"/>
                        <a:ext cx="2737903" cy="747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1352" name="Text Box 8"/>
          <p:cNvSpPr txBox="1">
            <a:spLocks noChangeArrowheads="1"/>
          </p:cNvSpPr>
          <p:nvPr/>
        </p:nvSpPr>
        <p:spPr bwMode="auto">
          <a:xfrm>
            <a:off x="7807643" y="4724593"/>
            <a:ext cx="574470" cy="348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55" tIns="40078" rIns="80155" bIns="4007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id-ID" sz="1700"/>
              <a:t>or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655065" y="200098"/>
            <a:ext cx="6031261" cy="780234"/>
          </a:xfrm>
        </p:spPr>
        <p:txBody>
          <a:bodyPr/>
          <a:lstStyle/>
          <a:p>
            <a:r>
              <a:rPr lang="en-US" altLang="id-ID" dirty="0" smtClean="0">
                <a:ea typeface="ＭＳ Ｐゴシック" pitchFamily="34" charset="-128"/>
              </a:rPr>
              <a:t>Artificial Neural Networks (ANN)</a:t>
            </a:r>
          </a:p>
        </p:txBody>
      </p:sp>
    </p:spTree>
    <p:extLst>
      <p:ext uri="{BB962C8B-B14F-4D97-AF65-F5344CB8AC3E}">
        <p14:creationId xmlns:p14="http://schemas.microsoft.com/office/powerpoint/2010/main" val="3191572286"/>
      </p:ext>
    </p:extLst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7F617A-233D-4EDE-A246-47D9F2F8D209}" type="slidenum">
              <a:rPr lang="en-US" altLang="en-US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100">
              <a:latin typeface="Tahoma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260993" y="228890"/>
            <a:ext cx="5624970" cy="761520"/>
          </a:xfrm>
        </p:spPr>
        <p:txBody>
          <a:bodyPr lIns="89007" tIns="44505" rIns="89007" bIns="44505"/>
          <a:lstStyle/>
          <a:p>
            <a:pPr eaLnBrk="1" hangingPunct="1">
              <a:defRPr/>
            </a:pPr>
            <a:r>
              <a:rPr lang="en-US" altLang="en-US" dirty="0"/>
              <a:t>How A Multi-Layer Neural Network Works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5216" y="1853341"/>
            <a:ext cx="7836162" cy="4723729"/>
          </a:xfrm>
        </p:spPr>
        <p:txBody>
          <a:bodyPr lIns="89007" tIns="44505" rIns="89007" bIns="44505"/>
          <a:lstStyle/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/>
              <a:t>The </a:t>
            </a:r>
            <a:r>
              <a:rPr lang="en-US" altLang="en-US" sz="1900" b="1"/>
              <a:t>inputs</a:t>
            </a:r>
            <a:r>
              <a:rPr lang="en-US" altLang="en-US" sz="1900"/>
              <a:t> to the network correspond to the attributes measured for each training tuple 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/>
              <a:t>Inputs are fed simultaneously into the units making up the </a:t>
            </a:r>
            <a:r>
              <a:rPr lang="en-US" altLang="en-US" sz="1900" b="1"/>
              <a:t>input layer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/>
              <a:t>They are then weighted and fed simultaneously to a </a:t>
            </a:r>
            <a:r>
              <a:rPr lang="en-US" altLang="en-US" sz="1900" b="1"/>
              <a:t>hidden layer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/>
              <a:t>The number of hidden layers is arbitrary, although usually only one 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/>
              <a:t>The weighted outputs of the last hidden layer are input to units making up the </a:t>
            </a:r>
            <a:r>
              <a:rPr lang="en-US" altLang="en-US" sz="1900" b="1"/>
              <a:t>output layer</a:t>
            </a:r>
            <a:r>
              <a:rPr lang="en-US" altLang="en-US" sz="1900"/>
              <a:t>, which emits the network's prediction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/>
              <a:t>The network is </a:t>
            </a:r>
            <a:r>
              <a:rPr lang="en-US" altLang="en-US" sz="1900" b="1"/>
              <a:t>feed-forward</a:t>
            </a:r>
            <a:r>
              <a:rPr lang="en-US" altLang="en-US" sz="1900"/>
              <a:t>: None of the weights cycles back to an input unit or to an output unit of a previous layer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/>
              <a:t>From a statistical point of view, networks perform </a:t>
            </a:r>
            <a:r>
              <a:rPr lang="en-US" altLang="en-US" sz="1900" b="1"/>
              <a:t>nonlinear regression</a:t>
            </a:r>
            <a:r>
              <a:rPr lang="en-US" altLang="en-US" sz="1900"/>
              <a:t>: Given enough hidden units and enough training samples, they can closely approximate any function</a:t>
            </a:r>
          </a:p>
        </p:txBody>
      </p:sp>
    </p:spTree>
    <p:extLst>
      <p:ext uri="{BB962C8B-B14F-4D97-AF65-F5344CB8AC3E}">
        <p14:creationId xmlns:p14="http://schemas.microsoft.com/office/powerpoint/2010/main" val="11313584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BC8D6D-3E73-4026-9DCA-F253A178CDF7}" type="slidenum">
              <a:rPr lang="en-US" altLang="en-US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100">
              <a:latin typeface="Tahoma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701119" y="305184"/>
            <a:ext cx="6327444" cy="685224"/>
          </a:xfrm>
        </p:spPr>
        <p:txBody>
          <a:bodyPr lIns="89007" tIns="44505" rIns="89007" bIns="44505"/>
          <a:lstStyle/>
          <a:p>
            <a:pPr eaLnBrk="1" hangingPunct="1">
              <a:defRPr/>
            </a:pPr>
            <a:r>
              <a:rPr lang="en-US" altLang="en-US" dirty="0"/>
              <a:t>A Multi-Layer Feed-Forward Neural Network </a:t>
            </a:r>
          </a:p>
        </p:txBody>
      </p:sp>
      <p:grpSp>
        <p:nvGrpSpPr>
          <p:cNvPr id="62468" name="Group 3"/>
          <p:cNvGrpSpPr>
            <a:grpSpLocks/>
          </p:cNvGrpSpPr>
          <p:nvPr/>
        </p:nvGrpSpPr>
        <p:grpSpPr bwMode="auto">
          <a:xfrm>
            <a:off x="2558636" y="1701546"/>
            <a:ext cx="3217308" cy="4666533"/>
            <a:chOff x="1536" y="1072"/>
            <a:chExt cx="2148" cy="2939"/>
          </a:xfrm>
        </p:grpSpPr>
        <p:sp>
          <p:nvSpPr>
            <p:cNvPr id="14349" name="Oval 4"/>
            <p:cNvSpPr>
              <a:spLocks noChangeArrowheads="1"/>
            </p:cNvSpPr>
            <p:nvPr/>
          </p:nvSpPr>
          <p:spPr bwMode="auto">
            <a:xfrm>
              <a:off x="1730" y="1625"/>
              <a:ext cx="340" cy="3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en-US" sz="1700"/>
            </a:p>
          </p:txBody>
        </p:sp>
        <p:sp>
          <p:nvSpPr>
            <p:cNvPr id="14350" name="Oval 5"/>
            <p:cNvSpPr>
              <a:spLocks noChangeArrowheads="1"/>
            </p:cNvSpPr>
            <p:nvPr/>
          </p:nvSpPr>
          <p:spPr bwMode="auto">
            <a:xfrm>
              <a:off x="2430" y="1642"/>
              <a:ext cx="340" cy="3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en-US" sz="1700"/>
            </a:p>
          </p:txBody>
        </p:sp>
        <p:sp>
          <p:nvSpPr>
            <p:cNvPr id="14351" name="Oval 6"/>
            <p:cNvSpPr>
              <a:spLocks noChangeArrowheads="1"/>
            </p:cNvSpPr>
            <p:nvPr/>
          </p:nvSpPr>
          <p:spPr bwMode="auto">
            <a:xfrm>
              <a:off x="3094" y="1642"/>
              <a:ext cx="340" cy="3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en-US" sz="1700"/>
            </a:p>
          </p:txBody>
        </p:sp>
        <p:sp>
          <p:nvSpPr>
            <p:cNvPr id="14352" name="Oval 7"/>
            <p:cNvSpPr>
              <a:spLocks noChangeArrowheads="1"/>
            </p:cNvSpPr>
            <p:nvPr/>
          </p:nvSpPr>
          <p:spPr bwMode="auto">
            <a:xfrm>
              <a:off x="2449" y="2432"/>
              <a:ext cx="339" cy="3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en-US" sz="1700"/>
            </a:p>
          </p:txBody>
        </p:sp>
        <p:sp>
          <p:nvSpPr>
            <p:cNvPr id="14353" name="Oval 8"/>
            <p:cNvSpPr>
              <a:spLocks noChangeArrowheads="1"/>
            </p:cNvSpPr>
            <p:nvPr/>
          </p:nvSpPr>
          <p:spPr bwMode="auto">
            <a:xfrm>
              <a:off x="3344" y="2432"/>
              <a:ext cx="340" cy="3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en-US" sz="1700"/>
            </a:p>
          </p:txBody>
        </p:sp>
        <p:sp>
          <p:nvSpPr>
            <p:cNvPr id="14354" name="Oval 9"/>
            <p:cNvSpPr>
              <a:spLocks noChangeArrowheads="1"/>
            </p:cNvSpPr>
            <p:nvPr/>
          </p:nvSpPr>
          <p:spPr bwMode="auto">
            <a:xfrm>
              <a:off x="1536" y="2448"/>
              <a:ext cx="340" cy="3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en-US" sz="1700"/>
            </a:p>
          </p:txBody>
        </p:sp>
        <p:sp>
          <p:nvSpPr>
            <p:cNvPr id="14355" name="Oval 10"/>
            <p:cNvSpPr>
              <a:spLocks noChangeArrowheads="1"/>
            </p:cNvSpPr>
            <p:nvPr/>
          </p:nvSpPr>
          <p:spPr bwMode="auto">
            <a:xfrm>
              <a:off x="2055" y="3288"/>
              <a:ext cx="339" cy="3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en-US" sz="1700"/>
            </a:p>
          </p:txBody>
        </p:sp>
        <p:sp>
          <p:nvSpPr>
            <p:cNvPr id="14356" name="Oval 11"/>
            <p:cNvSpPr>
              <a:spLocks noChangeArrowheads="1"/>
            </p:cNvSpPr>
            <p:nvPr/>
          </p:nvSpPr>
          <p:spPr bwMode="auto">
            <a:xfrm>
              <a:off x="2897" y="3269"/>
              <a:ext cx="339" cy="3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en-US" sz="1700"/>
            </a:p>
          </p:txBody>
        </p:sp>
        <p:sp>
          <p:nvSpPr>
            <p:cNvPr id="14357" name="Line 12"/>
            <p:cNvSpPr>
              <a:spLocks noChangeShapeType="1"/>
            </p:cNvSpPr>
            <p:nvPr/>
          </p:nvSpPr>
          <p:spPr bwMode="auto">
            <a:xfrm flipH="1" flipV="1">
              <a:off x="1768" y="2781"/>
              <a:ext cx="320" cy="5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58" name="Line 13"/>
            <p:cNvSpPr>
              <a:spLocks noChangeShapeType="1"/>
            </p:cNvSpPr>
            <p:nvPr/>
          </p:nvSpPr>
          <p:spPr bwMode="auto">
            <a:xfrm flipV="1">
              <a:off x="2217" y="2732"/>
              <a:ext cx="303" cy="5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59" name="Line 14"/>
            <p:cNvSpPr>
              <a:spLocks noChangeShapeType="1"/>
            </p:cNvSpPr>
            <p:nvPr/>
          </p:nvSpPr>
          <p:spPr bwMode="auto">
            <a:xfrm flipV="1">
              <a:off x="2358" y="2715"/>
              <a:ext cx="1022" cy="6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60" name="Line 15"/>
            <p:cNvSpPr>
              <a:spLocks noChangeShapeType="1"/>
            </p:cNvSpPr>
            <p:nvPr/>
          </p:nvSpPr>
          <p:spPr bwMode="auto">
            <a:xfrm flipH="1" flipV="1">
              <a:off x="1875" y="2714"/>
              <a:ext cx="1020" cy="58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61" name="Line 16"/>
            <p:cNvSpPr>
              <a:spLocks noChangeShapeType="1"/>
            </p:cNvSpPr>
            <p:nvPr/>
          </p:nvSpPr>
          <p:spPr bwMode="auto">
            <a:xfrm flipH="1" flipV="1">
              <a:off x="2735" y="2765"/>
              <a:ext cx="322" cy="50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62" name="Line 17"/>
            <p:cNvSpPr>
              <a:spLocks noChangeShapeType="1"/>
            </p:cNvSpPr>
            <p:nvPr/>
          </p:nvSpPr>
          <p:spPr bwMode="auto">
            <a:xfrm flipV="1">
              <a:off x="3219" y="2799"/>
              <a:ext cx="287" cy="46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63" name="Line 18"/>
            <p:cNvSpPr>
              <a:spLocks noChangeShapeType="1"/>
            </p:cNvSpPr>
            <p:nvPr/>
          </p:nvSpPr>
          <p:spPr bwMode="auto">
            <a:xfrm flipV="1">
              <a:off x="1606" y="1943"/>
              <a:ext cx="268" cy="5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64" name="Line 19"/>
            <p:cNvSpPr>
              <a:spLocks noChangeShapeType="1"/>
            </p:cNvSpPr>
            <p:nvPr/>
          </p:nvSpPr>
          <p:spPr bwMode="auto">
            <a:xfrm flipV="1">
              <a:off x="1767" y="1940"/>
              <a:ext cx="787" cy="5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65" name="Line 20"/>
            <p:cNvSpPr>
              <a:spLocks noChangeShapeType="1"/>
            </p:cNvSpPr>
            <p:nvPr/>
          </p:nvSpPr>
          <p:spPr bwMode="auto">
            <a:xfrm flipV="1">
              <a:off x="1858" y="1959"/>
              <a:ext cx="1380" cy="50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66" name="Line 21"/>
            <p:cNvSpPr>
              <a:spLocks noChangeShapeType="1"/>
            </p:cNvSpPr>
            <p:nvPr/>
          </p:nvSpPr>
          <p:spPr bwMode="auto">
            <a:xfrm flipH="1" flipV="1">
              <a:off x="2017" y="1905"/>
              <a:ext cx="1346" cy="5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67" name="Line 22"/>
            <p:cNvSpPr>
              <a:spLocks noChangeShapeType="1"/>
            </p:cNvSpPr>
            <p:nvPr/>
          </p:nvSpPr>
          <p:spPr bwMode="auto">
            <a:xfrm flipH="1" flipV="1">
              <a:off x="3341" y="1940"/>
              <a:ext cx="197" cy="5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68" name="Line 23"/>
            <p:cNvSpPr>
              <a:spLocks noChangeShapeType="1"/>
            </p:cNvSpPr>
            <p:nvPr/>
          </p:nvSpPr>
          <p:spPr bwMode="auto">
            <a:xfrm flipH="1" flipV="1">
              <a:off x="2679" y="1990"/>
              <a:ext cx="734" cy="45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69" name="Line 24"/>
            <p:cNvSpPr>
              <a:spLocks noChangeShapeType="1"/>
            </p:cNvSpPr>
            <p:nvPr/>
          </p:nvSpPr>
          <p:spPr bwMode="auto">
            <a:xfrm flipH="1" flipV="1">
              <a:off x="1965" y="1960"/>
              <a:ext cx="537" cy="4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70" name="Line 25"/>
            <p:cNvSpPr>
              <a:spLocks noChangeShapeType="1"/>
            </p:cNvSpPr>
            <p:nvPr/>
          </p:nvSpPr>
          <p:spPr bwMode="auto">
            <a:xfrm flipV="1">
              <a:off x="2610" y="1977"/>
              <a:ext cx="0" cy="4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71" name="Line 26"/>
            <p:cNvSpPr>
              <a:spLocks noChangeShapeType="1"/>
            </p:cNvSpPr>
            <p:nvPr/>
          </p:nvSpPr>
          <p:spPr bwMode="auto">
            <a:xfrm flipV="1">
              <a:off x="2736" y="2011"/>
              <a:ext cx="501" cy="4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72" name="Line 27"/>
            <p:cNvSpPr>
              <a:spLocks noChangeShapeType="1"/>
            </p:cNvSpPr>
            <p:nvPr/>
          </p:nvSpPr>
          <p:spPr bwMode="auto">
            <a:xfrm flipV="1">
              <a:off x="2179" y="3604"/>
              <a:ext cx="0" cy="4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73" name="Line 28"/>
            <p:cNvSpPr>
              <a:spLocks noChangeShapeType="1"/>
            </p:cNvSpPr>
            <p:nvPr/>
          </p:nvSpPr>
          <p:spPr bwMode="auto">
            <a:xfrm flipH="1" flipV="1">
              <a:off x="3061" y="3585"/>
              <a:ext cx="6" cy="4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74" name="Line 29"/>
            <p:cNvSpPr>
              <a:spLocks noChangeShapeType="1"/>
            </p:cNvSpPr>
            <p:nvPr/>
          </p:nvSpPr>
          <p:spPr bwMode="auto">
            <a:xfrm flipV="1">
              <a:off x="1875" y="1088"/>
              <a:ext cx="0" cy="5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75" name="Line 30"/>
            <p:cNvSpPr>
              <a:spLocks noChangeShapeType="1"/>
            </p:cNvSpPr>
            <p:nvPr/>
          </p:nvSpPr>
          <p:spPr bwMode="auto">
            <a:xfrm flipV="1">
              <a:off x="2591" y="1072"/>
              <a:ext cx="0" cy="5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  <p:sp>
          <p:nvSpPr>
            <p:cNvPr id="14376" name="Line 31"/>
            <p:cNvSpPr>
              <a:spLocks noChangeShapeType="1"/>
            </p:cNvSpPr>
            <p:nvPr/>
          </p:nvSpPr>
          <p:spPr bwMode="auto">
            <a:xfrm flipV="1">
              <a:off x="3235" y="1072"/>
              <a:ext cx="0" cy="5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id-ID" sz="2000"/>
            </a:p>
          </p:txBody>
        </p:sp>
      </p:grpSp>
      <p:sp>
        <p:nvSpPr>
          <p:cNvPr id="14341" name="Rectangle 32"/>
          <p:cNvSpPr>
            <a:spLocks noChangeArrowheads="1"/>
          </p:cNvSpPr>
          <p:nvPr/>
        </p:nvSpPr>
        <p:spPr bwMode="auto">
          <a:xfrm>
            <a:off x="762360" y="2514889"/>
            <a:ext cx="1717033" cy="38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07" tIns="44505" rIns="89007" bIns="44505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900" b="1"/>
              <a:t>Output layer</a:t>
            </a:r>
            <a:endParaRPr lang="en-US" altLang="en-US" sz="1900"/>
          </a:p>
        </p:txBody>
      </p:sp>
      <p:sp>
        <p:nvSpPr>
          <p:cNvPr id="14342" name="Rectangle 33"/>
          <p:cNvSpPr>
            <a:spLocks noChangeArrowheads="1"/>
          </p:cNvSpPr>
          <p:nvPr/>
        </p:nvSpPr>
        <p:spPr bwMode="auto">
          <a:xfrm>
            <a:off x="731327" y="5191005"/>
            <a:ext cx="1545512" cy="38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07" tIns="44505" rIns="89007" bIns="44505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900" b="1"/>
              <a:t>Input layer</a:t>
            </a:r>
          </a:p>
        </p:txBody>
      </p:sp>
      <p:sp>
        <p:nvSpPr>
          <p:cNvPr id="14343" name="Rectangle 34"/>
          <p:cNvSpPr>
            <a:spLocks noChangeArrowheads="1"/>
          </p:cNvSpPr>
          <p:nvPr/>
        </p:nvSpPr>
        <p:spPr bwMode="auto">
          <a:xfrm>
            <a:off x="631006" y="3947238"/>
            <a:ext cx="1729857" cy="38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07" tIns="44505" rIns="89007" bIns="44505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900" b="1"/>
              <a:t>Hidden layer</a:t>
            </a:r>
            <a:endParaRPr lang="en-US" altLang="en-US" sz="1900"/>
          </a:p>
        </p:txBody>
      </p:sp>
      <p:sp>
        <p:nvSpPr>
          <p:cNvPr id="14344" name="Rectangle 35"/>
          <p:cNvSpPr>
            <a:spLocks noChangeArrowheads="1"/>
          </p:cNvSpPr>
          <p:nvPr/>
        </p:nvSpPr>
        <p:spPr bwMode="auto">
          <a:xfrm>
            <a:off x="3128867" y="1175218"/>
            <a:ext cx="1877333" cy="38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07" tIns="44505" rIns="89007" bIns="44505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900" b="1" dirty="0"/>
              <a:t>Output vector</a:t>
            </a:r>
            <a:endParaRPr lang="en-US" altLang="en-US" sz="1900" dirty="0"/>
          </a:p>
        </p:txBody>
      </p:sp>
      <p:sp>
        <p:nvSpPr>
          <p:cNvPr id="14345" name="Rectangle 36"/>
          <p:cNvSpPr>
            <a:spLocks noChangeArrowheads="1"/>
          </p:cNvSpPr>
          <p:nvPr/>
        </p:nvSpPr>
        <p:spPr bwMode="auto">
          <a:xfrm>
            <a:off x="3233863" y="6458595"/>
            <a:ext cx="2032824" cy="38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07" tIns="44505" rIns="89007" bIns="44505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900" b="1" dirty="0"/>
              <a:t>Input vector: </a:t>
            </a:r>
            <a:r>
              <a:rPr lang="en-US" altLang="en-US" sz="1900" b="1" i="1" dirty="0"/>
              <a:t>X</a:t>
            </a:r>
            <a:endParaRPr lang="en-US" altLang="en-US" sz="1900" b="1" i="1" baseline="-25000" dirty="0"/>
          </a:p>
        </p:txBody>
      </p:sp>
      <p:sp>
        <p:nvSpPr>
          <p:cNvPr id="14346" name="Rectangle 37"/>
          <p:cNvSpPr>
            <a:spLocks noChangeArrowheads="1"/>
          </p:cNvSpPr>
          <p:nvPr/>
        </p:nvSpPr>
        <p:spPr bwMode="auto">
          <a:xfrm>
            <a:off x="5896950" y="4521618"/>
            <a:ext cx="485926" cy="443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07" tIns="44505" rIns="89007" bIns="44505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300" i="1">
                <a:latin typeface="Times New Roman" panose="02020603050405020304" pitchFamily="18" charset="0"/>
              </a:rPr>
              <a:t>w</a:t>
            </a:r>
            <a:r>
              <a:rPr lang="en-US" altLang="en-US" sz="2300" i="1" baseline="-25000">
                <a:latin typeface="Times New Roman" panose="02020603050405020304" pitchFamily="18" charset="0"/>
              </a:rPr>
              <a:t>ij</a:t>
            </a:r>
          </a:p>
        </p:txBody>
      </p:sp>
      <p:sp>
        <p:nvSpPr>
          <p:cNvPr id="14347" name="Freeform 38"/>
          <p:cNvSpPr>
            <a:spLocks/>
          </p:cNvSpPr>
          <p:nvPr/>
        </p:nvSpPr>
        <p:spPr bwMode="auto">
          <a:xfrm>
            <a:off x="5210980" y="4808087"/>
            <a:ext cx="577187" cy="161229"/>
          </a:xfrm>
          <a:custGeom>
            <a:avLst/>
            <a:gdLst>
              <a:gd name="T0" fmla="*/ 2147483647 w 385"/>
              <a:gd name="T1" fmla="*/ 0 h 101"/>
              <a:gd name="T2" fmla="*/ 2147483647 w 385"/>
              <a:gd name="T3" fmla="*/ 2147483647 h 101"/>
              <a:gd name="T4" fmla="*/ 2147483647 w 385"/>
              <a:gd name="T5" fmla="*/ 2147483647 h 101"/>
              <a:gd name="T6" fmla="*/ 2147483647 w 385"/>
              <a:gd name="T7" fmla="*/ 2147483647 h 101"/>
              <a:gd name="T8" fmla="*/ 2147483647 w 385"/>
              <a:gd name="T9" fmla="*/ 2147483647 h 101"/>
              <a:gd name="T10" fmla="*/ 2147483647 w 385"/>
              <a:gd name="T11" fmla="*/ 2147483647 h 101"/>
              <a:gd name="T12" fmla="*/ 2147483647 w 385"/>
              <a:gd name="T13" fmla="*/ 2147483647 h 101"/>
              <a:gd name="T14" fmla="*/ 2147483647 w 385"/>
              <a:gd name="T15" fmla="*/ 2147483647 h 101"/>
              <a:gd name="T16" fmla="*/ 2147483647 w 385"/>
              <a:gd name="T17" fmla="*/ 2147483647 h 101"/>
              <a:gd name="T18" fmla="*/ 2147483647 w 385"/>
              <a:gd name="T19" fmla="*/ 2147483647 h 101"/>
              <a:gd name="T20" fmla="*/ 2147483647 w 385"/>
              <a:gd name="T21" fmla="*/ 2147483647 h 101"/>
              <a:gd name="T22" fmla="*/ 2147483647 w 385"/>
              <a:gd name="T23" fmla="*/ 2147483647 h 101"/>
              <a:gd name="T24" fmla="*/ 0 w 385"/>
              <a:gd name="T25" fmla="*/ 2147483647 h 10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85"/>
              <a:gd name="T40" fmla="*/ 0 h 101"/>
              <a:gd name="T41" fmla="*/ 385 w 385"/>
              <a:gd name="T42" fmla="*/ 101 h 10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85" h="101">
                <a:moveTo>
                  <a:pt x="384" y="0"/>
                </a:moveTo>
                <a:lnTo>
                  <a:pt x="313" y="5"/>
                </a:lnTo>
                <a:lnTo>
                  <a:pt x="254" y="15"/>
                </a:lnTo>
                <a:lnTo>
                  <a:pt x="230" y="25"/>
                </a:lnTo>
                <a:lnTo>
                  <a:pt x="213" y="30"/>
                </a:lnTo>
                <a:lnTo>
                  <a:pt x="201" y="40"/>
                </a:lnTo>
                <a:lnTo>
                  <a:pt x="195" y="50"/>
                </a:lnTo>
                <a:lnTo>
                  <a:pt x="189" y="60"/>
                </a:lnTo>
                <a:lnTo>
                  <a:pt x="177" y="70"/>
                </a:lnTo>
                <a:lnTo>
                  <a:pt x="160" y="75"/>
                </a:lnTo>
                <a:lnTo>
                  <a:pt x="136" y="85"/>
                </a:lnTo>
                <a:lnTo>
                  <a:pt x="71" y="95"/>
                </a:lnTo>
                <a:lnTo>
                  <a:pt x="0" y="10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155" tIns="40078" rIns="80155" bIns="40078"/>
          <a:lstStyle/>
          <a:p>
            <a:pPr>
              <a:defRPr/>
            </a:pPr>
            <a:endParaRPr lang="id-ID" sz="2000"/>
          </a:p>
        </p:txBody>
      </p:sp>
      <p:graphicFrame>
        <p:nvGraphicFramePr>
          <p:cNvPr id="62476" name="Object 42"/>
          <p:cNvGraphicFramePr>
            <a:graphicFrameLocks noChangeAspect="1"/>
          </p:cNvGraphicFramePr>
          <p:nvPr/>
        </p:nvGraphicFramePr>
        <p:xfrm>
          <a:off x="5219129" y="1904520"/>
          <a:ext cx="3495716" cy="54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8" name="Equation" r:id="rId4" imgW="1726451" imgH="253890" progId="Equation.3">
                  <p:embed/>
                </p:oleObj>
              </mc:Choice>
              <mc:Fallback>
                <p:oleObj name="Equation" r:id="rId4" imgW="1726451" imgH="25389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129" y="1904520"/>
                        <a:ext cx="3495716" cy="545588"/>
                      </a:xfrm>
                      <a:prstGeom prst="rect">
                        <a:avLst/>
                      </a:prstGeom>
                      <a:solidFill>
                        <a:srgbClr val="00808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76864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9C05B3-C51D-4040-903C-E1714CA0C9B4}" type="slidenum">
              <a:rPr lang="en-US" altLang="en-US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100">
              <a:latin typeface="Tahoma" pitchFamily="34" charset="0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2821577" y="485983"/>
            <a:ext cx="5919898" cy="608928"/>
          </a:xfrm>
          <a:noFill/>
        </p:spPr>
        <p:txBody>
          <a:bodyPr lIns="89007" tIns="44505" rIns="89007" bIns="44505"/>
          <a:lstStyle/>
          <a:p>
            <a:pPr eaLnBrk="1" hangingPunct="1"/>
            <a:r>
              <a:rPr lang="en-US" altLang="en-US" dirty="0" smtClean="0">
                <a:ea typeface="ＭＳ Ｐゴシック" pitchFamily="34" charset="-128"/>
              </a:rPr>
              <a:t>Defining a Network Topology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1902" y="1969019"/>
            <a:ext cx="7820744" cy="4888981"/>
          </a:xfrm>
        </p:spPr>
        <p:txBody>
          <a:bodyPr lIns="89007" tIns="44505" rIns="89007" bIns="44505"/>
          <a:lstStyle/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300" dirty="0"/>
              <a:t>Decide the </a:t>
            </a:r>
            <a:r>
              <a:rPr lang="en-US" altLang="en-US" sz="2300" b="1" dirty="0"/>
              <a:t>network topology: </a:t>
            </a:r>
            <a:r>
              <a:rPr lang="en-US" altLang="en-US" sz="2300" dirty="0"/>
              <a:t>Specify # of units in the </a:t>
            </a:r>
            <a:r>
              <a:rPr lang="en-US" altLang="en-US" sz="2300" i="1" dirty="0"/>
              <a:t>input layer</a:t>
            </a:r>
            <a:r>
              <a:rPr lang="en-US" altLang="en-US" sz="2300" dirty="0"/>
              <a:t>, # of </a:t>
            </a:r>
            <a:r>
              <a:rPr lang="en-US" altLang="en-US" sz="2300" i="1" dirty="0"/>
              <a:t>hidden layers</a:t>
            </a:r>
            <a:r>
              <a:rPr lang="en-US" altLang="en-US" sz="2300" dirty="0"/>
              <a:t> (if &gt; 1), # of units in </a:t>
            </a:r>
            <a:r>
              <a:rPr lang="en-US" altLang="en-US" sz="2300" i="1" dirty="0"/>
              <a:t>each hidden layer</a:t>
            </a:r>
            <a:r>
              <a:rPr lang="en-US" altLang="en-US" sz="2300" dirty="0"/>
              <a:t>, and # of units in the </a:t>
            </a:r>
            <a:r>
              <a:rPr lang="en-US" altLang="en-US" sz="2300" i="1" dirty="0"/>
              <a:t>output layer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300" dirty="0"/>
              <a:t>Normalize the input values for each attribute measured in the training tuples to [0.0—1.0]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300" dirty="0"/>
              <a:t>One </a:t>
            </a:r>
            <a:r>
              <a:rPr lang="en-US" altLang="en-US" sz="2300" b="1" dirty="0"/>
              <a:t>input</a:t>
            </a:r>
            <a:r>
              <a:rPr lang="en-US" altLang="en-US" sz="2300" dirty="0"/>
              <a:t> unit per domain value, each initialized to 0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300" b="1" dirty="0"/>
              <a:t>Output</a:t>
            </a:r>
            <a:r>
              <a:rPr lang="en-US" altLang="en-US" sz="2300" dirty="0"/>
              <a:t>, if for classification and more than two classes, one output unit per class is used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300" dirty="0"/>
              <a:t>Once a network has been trained and its accuracy is </a:t>
            </a:r>
            <a:r>
              <a:rPr lang="en-US" altLang="en-US" sz="2300" b="1" dirty="0"/>
              <a:t>unacceptable</a:t>
            </a:r>
            <a:r>
              <a:rPr lang="en-US" altLang="en-US" sz="2300" dirty="0"/>
              <a:t>, repeat the training process with a </a:t>
            </a:r>
            <a:r>
              <a:rPr lang="en-US" altLang="en-US" sz="2300" i="1" dirty="0"/>
              <a:t>different network topology</a:t>
            </a:r>
            <a:r>
              <a:rPr lang="en-US" altLang="en-US" sz="2300" dirty="0"/>
              <a:t> or a </a:t>
            </a:r>
            <a:r>
              <a:rPr lang="en-US" altLang="en-US" sz="2300" i="1" dirty="0"/>
              <a:t>different set of initial weights</a:t>
            </a:r>
          </a:p>
        </p:txBody>
      </p:sp>
    </p:spTree>
    <p:extLst>
      <p:ext uri="{BB962C8B-B14F-4D97-AF65-F5344CB8AC3E}">
        <p14:creationId xmlns:p14="http://schemas.microsoft.com/office/powerpoint/2010/main" val="32541065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1186970" y="4692928"/>
            <a:ext cx="7132673" cy="97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05" tIns="40053" rIns="80105" bIns="40053">
            <a:spAutoFit/>
          </a:bodyPr>
          <a:lstStyle/>
          <a:p>
            <a:pPr defTabSz="456158"/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Note: </a:t>
            </a:r>
          </a:p>
          <a:p>
            <a:pPr defTabSz="456158"/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Th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is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slides are based on the additional material provided with the textbook that we use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: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J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Han, M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Kamber 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and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J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Pei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, “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Data Mining: Concepts and Techniques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”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and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P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 Tan, M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Steinbach, and V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 </a:t>
            </a:r>
            <a:r>
              <a:rPr lang="en-US" altLang="id-ID" sz="1400">
                <a:solidFill>
                  <a:prstClr val="black"/>
                </a:solidFill>
                <a:ea typeface="ＭＳ Ｐゴシック" pitchFamily="34" charset="-128"/>
              </a:rPr>
              <a:t>Kumar "Introduction to Data Mining“</a:t>
            </a:r>
            <a:r>
              <a:rPr lang="id-ID" altLang="id-ID" sz="1400">
                <a:solidFill>
                  <a:prstClr val="black"/>
                </a:solidFill>
                <a:ea typeface="ＭＳ Ｐゴシック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35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9E0781-560F-4109-B931-979FF37A66F4}" type="slidenum">
              <a:rPr lang="en-US" altLang="en-US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100">
              <a:latin typeface="Tahoma" pitchFamily="34" charset="0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9908" y="381480"/>
            <a:ext cx="7476269" cy="608928"/>
          </a:xfrm>
          <a:noFill/>
        </p:spPr>
        <p:txBody>
          <a:bodyPr lIns="89007" tIns="44505" rIns="89007" bIns="44505"/>
          <a:lstStyle/>
          <a:p>
            <a:pPr eaLnBrk="1" hangingPunct="1"/>
            <a:r>
              <a:rPr lang="id-ID" altLang="en-US" dirty="0">
                <a:ea typeface="ＭＳ Ｐゴシック" pitchFamily="34" charset="-128"/>
              </a:rPr>
              <a:t>Learning Algorithm: </a:t>
            </a:r>
            <a:r>
              <a:rPr lang="en-US" altLang="en-US" dirty="0" err="1">
                <a:ea typeface="ＭＳ Ｐゴシック" pitchFamily="34" charset="-128"/>
              </a:rPr>
              <a:t>Backpropagation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1920239"/>
            <a:ext cx="8017986" cy="4504167"/>
          </a:xfrm>
        </p:spPr>
        <p:txBody>
          <a:bodyPr lIns="89007" tIns="44505" rIns="89007" bIns="44505"/>
          <a:lstStyle/>
          <a:p>
            <a:pPr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Iteratively process a set of training tuples &amp; compare the network's prediction with the actual known target value</a:t>
            </a:r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For each training tuple, the weights are modified to </a:t>
            </a:r>
            <a:r>
              <a:rPr lang="en-US" altLang="en-US" sz="1900" b="1" dirty="0"/>
              <a:t>minimize the mean squared error</a:t>
            </a:r>
            <a:r>
              <a:rPr lang="en-US" altLang="en-US" sz="1900" dirty="0"/>
              <a:t> between the network's prediction and the actual target value </a:t>
            </a:r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Modifications are made in the “</a:t>
            </a:r>
            <a:r>
              <a:rPr lang="en-US" altLang="en-US" sz="1900" b="1" dirty="0"/>
              <a:t>backwards</a:t>
            </a:r>
            <a:r>
              <a:rPr lang="en-US" altLang="en-US" sz="1900" dirty="0"/>
              <a:t>” direction: from the output layer, through each hidden layer down to the first hidden layer, hence “</a:t>
            </a:r>
            <a:r>
              <a:rPr lang="en-US" altLang="en-US" sz="1900" b="1" dirty="0"/>
              <a:t>backpropagation</a:t>
            </a:r>
            <a:r>
              <a:rPr lang="en-US" altLang="en-US" sz="1900" dirty="0"/>
              <a:t>”</a:t>
            </a:r>
            <a:endParaRPr lang="id-ID" altLang="en-US" sz="1900" dirty="0"/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Steps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900" dirty="0"/>
              <a:t>Initialize weights to small random numbers, associated with biases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900" dirty="0"/>
              <a:t>Propagate the inputs forward (by applying activation function)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900" dirty="0" err="1"/>
              <a:t>Backpropagate</a:t>
            </a:r>
            <a:r>
              <a:rPr lang="en-US" altLang="en-US" sz="1900" dirty="0"/>
              <a:t> the error (by updating weights and biases)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900" dirty="0"/>
              <a:t>Terminating condition (when error is very small, etc.)</a:t>
            </a:r>
          </a:p>
          <a:p>
            <a:pPr eaLnBrk="1" hangingPunct="1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endParaRPr lang="en-US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5695341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1919" y="200098"/>
            <a:ext cx="7264407" cy="780234"/>
          </a:xfrm>
        </p:spPr>
        <p:txBody>
          <a:bodyPr/>
          <a:lstStyle/>
          <a:p>
            <a:r>
              <a:rPr lang="id-ID" altLang="en-US" dirty="0" smtClean="0">
                <a:ea typeface="ＭＳ Ｐゴシック" pitchFamily="34" charset="-128"/>
              </a:rPr>
              <a:t>Learning Algorithm: </a:t>
            </a:r>
            <a:r>
              <a:rPr lang="en-US" altLang="en-US" dirty="0" err="1" smtClean="0">
                <a:ea typeface="ＭＳ Ｐゴシック" pitchFamily="34" charset="-128"/>
              </a:rPr>
              <a:t>Backpropagation</a:t>
            </a:r>
            <a:endParaRPr lang="en-US" altLang="id-ID" dirty="0" smtClean="0">
              <a:ea typeface="ＭＳ Ｐゴシック" pitchFamily="34" charset="-128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6946" y="1850834"/>
            <a:ext cx="8221859" cy="4751131"/>
          </a:xfrm>
        </p:spPr>
        <p:txBody>
          <a:bodyPr/>
          <a:lstStyle/>
          <a:p>
            <a:r>
              <a:rPr lang="en-US" altLang="id-ID" dirty="0" smtClean="0">
                <a:ea typeface="ＭＳ Ｐゴシック" pitchFamily="34" charset="-128"/>
              </a:rPr>
              <a:t>Initialize the weights (w</a:t>
            </a:r>
            <a:r>
              <a:rPr lang="en-US" altLang="id-ID" baseline="-25000" dirty="0" smtClean="0">
                <a:ea typeface="ＭＳ Ｐゴシック" pitchFamily="34" charset="-128"/>
              </a:rPr>
              <a:t>0</a:t>
            </a:r>
            <a:r>
              <a:rPr lang="en-US" altLang="id-ID" dirty="0" smtClean="0">
                <a:ea typeface="ＭＳ Ｐゴシック" pitchFamily="34" charset="-128"/>
              </a:rPr>
              <a:t>, w</a:t>
            </a:r>
            <a:r>
              <a:rPr lang="en-US" altLang="id-ID" baseline="-25000" dirty="0" smtClean="0">
                <a:ea typeface="ＭＳ Ｐゴシック" pitchFamily="34" charset="-128"/>
              </a:rPr>
              <a:t>1</a:t>
            </a:r>
            <a:r>
              <a:rPr lang="en-US" altLang="id-ID" dirty="0" smtClean="0">
                <a:ea typeface="ＭＳ Ｐゴシック" pitchFamily="34" charset="-128"/>
              </a:rPr>
              <a:t>, …, </a:t>
            </a:r>
            <a:r>
              <a:rPr lang="en-US" altLang="id-ID" dirty="0" err="1" smtClean="0">
                <a:ea typeface="ＭＳ Ｐゴシック" pitchFamily="34" charset="-128"/>
              </a:rPr>
              <a:t>w</a:t>
            </a:r>
            <a:r>
              <a:rPr lang="en-US" altLang="id-ID" baseline="-25000" dirty="0" err="1" smtClean="0">
                <a:ea typeface="ＭＳ Ｐゴシック" pitchFamily="34" charset="-128"/>
              </a:rPr>
              <a:t>k</a:t>
            </a:r>
            <a:r>
              <a:rPr lang="en-US" altLang="id-ID" dirty="0" smtClean="0">
                <a:ea typeface="ＭＳ Ｐゴシック" pitchFamily="34" charset="-128"/>
              </a:rPr>
              <a:t>)</a:t>
            </a:r>
          </a:p>
          <a:p>
            <a:r>
              <a:rPr lang="en-US" altLang="id-ID" dirty="0" smtClean="0">
                <a:ea typeface="ＭＳ Ｐゴシック" pitchFamily="34" charset="-128"/>
              </a:rPr>
              <a:t>Adjust the weights in such a way that the output of ANN is consistent with class labels of training examples</a:t>
            </a:r>
          </a:p>
          <a:p>
            <a:pPr lvl="1"/>
            <a:r>
              <a:rPr lang="en-US" altLang="id-ID" dirty="0" smtClean="0">
                <a:ea typeface="ＭＳ Ｐゴシック" pitchFamily="34" charset="-128"/>
              </a:rPr>
              <a:t>Objective function:</a:t>
            </a:r>
          </a:p>
          <a:p>
            <a:pPr lvl="1"/>
            <a:endParaRPr lang="en-US" altLang="id-ID" dirty="0" smtClean="0">
              <a:ea typeface="ＭＳ Ｐゴシック" pitchFamily="34" charset="-128"/>
            </a:endParaRPr>
          </a:p>
          <a:p>
            <a:pPr marL="456521" lvl="1" indent="0">
              <a:buNone/>
            </a:pPr>
            <a:endParaRPr lang="id-ID" altLang="id-ID" dirty="0" smtClean="0">
              <a:ea typeface="ＭＳ Ｐゴシック" pitchFamily="34" charset="-128"/>
            </a:endParaRPr>
          </a:p>
          <a:p>
            <a:pPr lvl="1"/>
            <a:r>
              <a:rPr lang="en-US" altLang="id-ID" dirty="0" smtClean="0">
                <a:ea typeface="ＭＳ Ｐゴシック" pitchFamily="34" charset="-128"/>
              </a:rPr>
              <a:t>Find the weights </a:t>
            </a:r>
            <a:r>
              <a:rPr lang="en-US" altLang="id-ID" dirty="0" err="1" smtClean="0">
                <a:ea typeface="ＭＳ Ｐゴシック" pitchFamily="34" charset="-128"/>
              </a:rPr>
              <a:t>w</a:t>
            </a:r>
            <a:r>
              <a:rPr lang="en-US" altLang="id-ID" baseline="-25000" dirty="0" err="1" smtClean="0">
                <a:ea typeface="ＭＳ Ｐゴシック" pitchFamily="34" charset="-128"/>
              </a:rPr>
              <a:t>i</a:t>
            </a:r>
            <a:r>
              <a:rPr lang="en-US" altLang="id-ID" dirty="0" err="1" smtClean="0">
                <a:ea typeface="ＭＳ Ｐゴシック" pitchFamily="34" charset="-128"/>
              </a:rPr>
              <a:t>’s</a:t>
            </a:r>
            <a:r>
              <a:rPr lang="en-US" altLang="id-ID" dirty="0" smtClean="0">
                <a:ea typeface="ＭＳ Ｐゴシック" pitchFamily="34" charset="-128"/>
              </a:rPr>
              <a:t> that minimize the above objective function</a:t>
            </a:r>
          </a:p>
          <a:p>
            <a:pPr lvl="2"/>
            <a:r>
              <a:rPr lang="en-US" altLang="id-ID" dirty="0" smtClean="0">
                <a:ea typeface="ＭＳ Ｐゴシック" pitchFamily="34" charset="-128"/>
              </a:rPr>
              <a:t> e.g., </a:t>
            </a:r>
            <a:r>
              <a:rPr lang="en-US" altLang="id-ID" dirty="0" err="1" smtClean="0">
                <a:ea typeface="ＭＳ Ｐゴシック" pitchFamily="34" charset="-128"/>
              </a:rPr>
              <a:t>backpropagation</a:t>
            </a:r>
            <a:r>
              <a:rPr lang="en-US" altLang="id-ID" dirty="0" smtClean="0">
                <a:ea typeface="ＭＳ Ｐゴシック" pitchFamily="34" charset="-128"/>
              </a:rPr>
              <a:t> algorithm</a:t>
            </a:r>
          </a:p>
        </p:txBody>
      </p:sp>
      <p:graphicFrame>
        <p:nvGraphicFramePr>
          <p:cNvPr id="68612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909645126"/>
              </p:ext>
            </p:extLst>
          </p:nvPr>
        </p:nvGraphicFramePr>
        <p:xfrm>
          <a:off x="3069267" y="4540059"/>
          <a:ext cx="3162984" cy="859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2" name="Equation" r:id="rId3" imgW="1435100" imgH="368300" progId="Equation.3">
                  <p:embed/>
                </p:oleObj>
              </mc:Choice>
              <mc:Fallback>
                <p:oleObj name="Equation" r:id="rId3" imgW="1435100" imgH="368300" progId="Equation.3">
                  <p:embed/>
                  <p:pic>
                    <p:nvPicPr>
                      <p:cNvPr id="0" name="Picture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9267" y="4540059"/>
                        <a:ext cx="3162984" cy="8594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77015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C29B59-2626-4FE1-9356-C015B141FDF0}" type="slidenum">
              <a:rPr lang="en-US" altLang="en-US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100">
              <a:latin typeface="Tahoma" pitchFamily="34" charset="0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079" y="525173"/>
            <a:ext cx="5959883" cy="608928"/>
          </a:xfrm>
          <a:noFill/>
        </p:spPr>
        <p:txBody>
          <a:bodyPr lIns="89007" tIns="44505" rIns="89007" bIns="44505"/>
          <a:lstStyle/>
          <a:p>
            <a:pPr eaLnBrk="1" hangingPunct="1"/>
            <a:r>
              <a:rPr lang="en-US" altLang="en-US" dirty="0" smtClean="0">
                <a:ea typeface="ＭＳ Ｐゴシック" pitchFamily="34" charset="-128"/>
              </a:rPr>
              <a:t>Efficiency and Interpretability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3589" y="1945589"/>
            <a:ext cx="7875814" cy="4653515"/>
          </a:xfrm>
        </p:spPr>
        <p:txBody>
          <a:bodyPr lIns="89007" tIns="44505" rIns="89007" bIns="44505"/>
          <a:lstStyle/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 b="1" u="sng" dirty="0"/>
              <a:t>Efficiency</a:t>
            </a:r>
            <a:r>
              <a:rPr lang="en-US" altLang="en-US" sz="1900" dirty="0"/>
              <a:t> of </a:t>
            </a:r>
            <a:r>
              <a:rPr lang="en-US" altLang="en-US" sz="1900" dirty="0" err="1"/>
              <a:t>backpropagation</a:t>
            </a:r>
            <a:r>
              <a:rPr lang="en-US" altLang="en-US" sz="1900" dirty="0"/>
              <a:t>: Each epoch (one iteration through the training set) takes O(|D| * </a:t>
            </a:r>
            <a:r>
              <a:rPr lang="en-US" altLang="en-US" sz="1900" i="1" dirty="0"/>
              <a:t>w</a:t>
            </a:r>
            <a:r>
              <a:rPr lang="en-US" altLang="en-US" sz="1900" dirty="0"/>
              <a:t>), with |D| tuples and </a:t>
            </a:r>
            <a:r>
              <a:rPr lang="en-US" altLang="en-US" sz="1900" i="1" dirty="0"/>
              <a:t>w</a:t>
            </a:r>
            <a:r>
              <a:rPr lang="en-US" altLang="en-US" sz="1900" dirty="0"/>
              <a:t> weights, but # of epochs can be exponential to n, the number of inputs, in worst case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For easier comprehension: </a:t>
            </a:r>
            <a:r>
              <a:rPr lang="en-US" altLang="en-US" sz="1900" b="1" u="sng" dirty="0"/>
              <a:t>Rule extraction</a:t>
            </a:r>
            <a:r>
              <a:rPr lang="en-US" altLang="en-US" sz="1900" dirty="0"/>
              <a:t> by network pruning</a:t>
            </a: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en-US" sz="1900" dirty="0"/>
              <a:t>Simplify the network structure by removing weighted links that have the least effect on the trained network</a:t>
            </a: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en-US" sz="1900" dirty="0"/>
              <a:t>Then perform link, unit, or activation value clustering</a:t>
            </a: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en-US" sz="1900" dirty="0"/>
              <a:t>The set of input and activation values are studied to derive rules describing the relationship between the input and hidden unit layers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 b="1" u="sng" dirty="0"/>
              <a:t>Sensitivity analysis</a:t>
            </a:r>
            <a:r>
              <a:rPr lang="en-US" altLang="en-US" sz="1900" dirty="0"/>
              <a:t>: assess the impact that a given input variable has on a network output.  The knowledge gained from this analysis can be represented in rules</a:t>
            </a:r>
            <a:endParaRPr lang="en-US" altLang="en-US" sz="2300" dirty="0"/>
          </a:p>
        </p:txBody>
      </p:sp>
    </p:spTree>
    <p:extLst>
      <p:ext uri="{BB962C8B-B14F-4D97-AF65-F5344CB8AC3E}">
        <p14:creationId xmlns:p14="http://schemas.microsoft.com/office/powerpoint/2010/main" val="28554026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13A102-2CAD-470B-92E4-32025344F124}" type="slidenum">
              <a:rPr lang="en-US" altLang="en-US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100">
              <a:latin typeface="Tahoma" pitchFamily="34" charset="0"/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2325189" y="461358"/>
            <a:ext cx="6361137" cy="780234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itchFamily="34" charset="-128"/>
              </a:rPr>
              <a:t>Neural Network as a Classifier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2389" y="1872867"/>
            <a:ext cx="8052098" cy="4759287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Weakness</a:t>
            </a: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Long training time </a:t>
            </a: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Require a number of parameters typically best determined empirically, e.g., the network topology or “structure.”</a:t>
            </a: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Poor interpretability: Difficult to interpret the symbolic meaning behind the learned weights and of “hidden units” in the network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900" dirty="0"/>
              <a:t>Strength</a:t>
            </a: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High tolerance to noisy data </a:t>
            </a: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Ability to classify untrained patterns </a:t>
            </a: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Well-suited for continuous-valued inputs </a:t>
            </a:r>
            <a:r>
              <a:rPr lang="en-US" altLang="en-US" sz="1800" i="1" dirty="0"/>
              <a:t>and outputs</a:t>
            </a: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Successful on an array of real-world data, e.g., hand-written letters</a:t>
            </a: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Algorithms are inherently parallel</a:t>
            </a:r>
          </a:p>
          <a:p>
            <a:pPr lvl="1" eaLnBrk="1" hangingPunct="1">
              <a:lnSpc>
                <a:spcPct val="110000"/>
              </a:lnSpc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Techniques have recently been developed for the extraction of rules from trained neural networks</a:t>
            </a:r>
          </a:p>
        </p:txBody>
      </p:sp>
    </p:spTree>
    <p:extLst>
      <p:ext uri="{BB962C8B-B14F-4D97-AF65-F5344CB8AC3E}">
        <p14:creationId xmlns:p14="http://schemas.microsoft.com/office/powerpoint/2010/main" val="26100931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>
          <a:xfrm>
            <a:off x="1421919" y="200098"/>
            <a:ext cx="7264407" cy="780234"/>
          </a:xfrm>
        </p:spPr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Summary</a:t>
            </a:r>
            <a:endParaRPr lang="id-ID" altLang="id-ID" dirty="0" smtClean="0">
              <a:ea typeface="ＭＳ Ｐゴシック" pitchFamily="34" charset="-128"/>
            </a:endParaRP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1068636" y="1994053"/>
            <a:ext cx="7792883" cy="4453676"/>
          </a:xfrm>
        </p:spPr>
        <p:txBody>
          <a:bodyPr/>
          <a:lstStyle/>
          <a:p>
            <a:r>
              <a:rPr lang="id-ID" altLang="id-ID" dirty="0" smtClean="0">
                <a:ea typeface="ＭＳ Ｐゴシック" pitchFamily="34" charset="-128"/>
              </a:rPr>
              <a:t>Evaluate Bayes classifiers</a:t>
            </a:r>
          </a:p>
          <a:p>
            <a:r>
              <a:rPr lang="id-ID" altLang="id-ID" dirty="0" smtClean="0">
                <a:ea typeface="ＭＳ Ｐゴシック" pitchFamily="34" charset="-128"/>
              </a:rPr>
              <a:t>Evaluate Naive Bayes classifiers</a:t>
            </a:r>
          </a:p>
          <a:p>
            <a:r>
              <a:rPr lang="id-ID" altLang="id-ID" dirty="0" smtClean="0">
                <a:ea typeface="ＭＳ Ｐゴシック" pitchFamily="34" charset="-128"/>
              </a:rPr>
              <a:t>Evaluate Bayesian Belief networks</a:t>
            </a:r>
          </a:p>
          <a:p>
            <a:r>
              <a:rPr lang="id-ID" altLang="en-US" dirty="0" smtClean="0">
                <a:ea typeface="ＭＳ Ｐゴシック" pitchFamily="34" charset="-128"/>
              </a:rPr>
              <a:t>Artificial Neural Networks (ANN)</a:t>
            </a:r>
          </a:p>
          <a:p>
            <a:endParaRPr lang="id-ID" altLang="id-ID" dirty="0" smtClean="0">
              <a:ea typeface="ＭＳ Ｐゴシック" pitchFamily="34" charset="-128"/>
            </a:endParaRPr>
          </a:p>
          <a:p>
            <a:endParaRPr lang="id-ID" altLang="id-ID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41888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References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/>
              <a:t>Han, J., </a:t>
            </a:r>
            <a:r>
              <a:rPr lang="en-US" sz="1800" dirty="0" err="1"/>
              <a:t>Kamber</a:t>
            </a:r>
            <a:r>
              <a:rPr lang="en-US" sz="1800" dirty="0"/>
              <a:t>, M., &amp; Pei, Y. (2006). “Data Mining: Concepts and Technique”. </a:t>
            </a:r>
            <a:r>
              <a:rPr lang="en-US" sz="1800" dirty="0" err="1"/>
              <a:t>Edisi</a:t>
            </a:r>
            <a:r>
              <a:rPr lang="en-US" sz="1800" dirty="0"/>
              <a:t> 3. Morgan Kaufman. San Francisco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Tan, P.N., Steinbach, M., &amp; Kumar, V. (2006). “Introduction to Data Mining”. Addison-Wesley. Michigan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Witten, I. H., &amp; Frank, E. (2005). “Data Mining : Practical Machine Learning Tools and Techniques”. Second edition. Morgan Kaufmann. San Francisco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96B419-AFA7-42AE-8EE2-F175BCC6441F}" type="datetime1">
              <a:rPr lang="en-US" smtClean="0"/>
              <a:pPr>
                <a:defRPr/>
              </a:pPr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6621D-4A4E-48E0-A2B1-656B165AA57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6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4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title"/>
          </p:nvPr>
        </p:nvSpPr>
        <p:spPr>
          <a:xfrm>
            <a:off x="1659584" y="4351750"/>
            <a:ext cx="6457704" cy="1289834"/>
          </a:xfrm>
        </p:spPr>
        <p:txBody>
          <a:bodyPr/>
          <a:lstStyle/>
          <a:p>
            <a:r>
              <a:rPr lang="id-ID" altLang="id-ID" smtClean="0">
                <a:ea typeface="ＭＳ Ｐゴシック" pitchFamily="34" charset="-128"/>
              </a:rPr>
              <a:t>Beyes Classifiers</a:t>
            </a:r>
          </a:p>
        </p:txBody>
      </p:sp>
    </p:spTree>
    <p:extLst>
      <p:ext uri="{BB962C8B-B14F-4D97-AF65-F5344CB8AC3E}">
        <p14:creationId xmlns:p14="http://schemas.microsoft.com/office/powerpoint/2010/main" val="407515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2455818" y="565858"/>
            <a:ext cx="6204383" cy="780234"/>
          </a:xfrm>
        </p:spPr>
        <p:txBody>
          <a:bodyPr lIns="89007" tIns="44505" rIns="89007" bIns="44505"/>
          <a:lstStyle/>
          <a:p>
            <a:pPr eaLnBrk="1" hangingPunct="1">
              <a:defRPr/>
            </a:pPr>
            <a:r>
              <a:rPr lang="en-US" altLang="id-ID" dirty="0" smtClean="0"/>
              <a:t>Bayesian Classification: Why?</a:t>
            </a:r>
            <a:endParaRPr lang="en-US" altLang="id-ID" sz="2300" dirty="0"/>
          </a:p>
        </p:txBody>
      </p:sp>
      <p:sp>
        <p:nvSpPr>
          <p:cNvPr id="65540" name="Rectangle 3"/>
          <p:cNvSpPr>
            <a:spLocks noGrp="1" noChangeArrowheads="1"/>
          </p:cNvSpPr>
          <p:nvPr>
            <p:ph idx="1"/>
          </p:nvPr>
        </p:nvSpPr>
        <p:spPr>
          <a:xfrm>
            <a:off x="901337" y="1883128"/>
            <a:ext cx="7982216" cy="5057499"/>
          </a:xfrm>
        </p:spPr>
        <p:txBody>
          <a:bodyPr lIns="89007" tIns="44505" rIns="89007" bIns="44505"/>
          <a:lstStyle/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200" u="sng" dirty="0"/>
              <a:t>A statistical classifier</a:t>
            </a:r>
            <a:r>
              <a:rPr lang="en-US" altLang="id-ID" sz="2200" dirty="0"/>
              <a:t>: performs </a:t>
            </a:r>
            <a:r>
              <a:rPr lang="en-US" altLang="id-ID" sz="2200" i="1" dirty="0"/>
              <a:t>probabilistic prediction, i.e.,</a:t>
            </a:r>
            <a:r>
              <a:rPr lang="en-US" altLang="id-ID" sz="2200" dirty="0"/>
              <a:t> predicts class membership probabilities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200" u="sng" dirty="0"/>
              <a:t>Foundation:</a:t>
            </a:r>
            <a:r>
              <a:rPr lang="en-US" altLang="id-ID" sz="2200" dirty="0"/>
              <a:t> Based on Bayes’ Theorem. 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200" u="sng" dirty="0"/>
              <a:t>Performance:</a:t>
            </a:r>
            <a:r>
              <a:rPr lang="en-US" altLang="id-ID" sz="2200" dirty="0"/>
              <a:t> A simple Bayesian classifier, </a:t>
            </a:r>
            <a:r>
              <a:rPr lang="en-US" altLang="id-ID" sz="2200" i="1" dirty="0"/>
              <a:t>naïve Bayesian classifier</a:t>
            </a:r>
            <a:r>
              <a:rPr lang="en-US" altLang="id-ID" sz="2200" dirty="0"/>
              <a:t>, has comparable performance with decision tree and selected neural network classifiers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200" u="sng" dirty="0"/>
              <a:t>Incremental</a:t>
            </a:r>
            <a:r>
              <a:rPr lang="en-US" altLang="id-ID" sz="2200" dirty="0"/>
              <a:t>: Each training example can incrementally increase/decrease the probability that a hypothesis is correct — prior knowledge can be combined with observed data</a:t>
            </a:r>
          </a:p>
          <a:p>
            <a:pPr eaLnBrk="1" hangingPunct="1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200" u="sng" dirty="0"/>
              <a:t>Standard</a:t>
            </a:r>
            <a:r>
              <a:rPr lang="en-US" altLang="id-ID" sz="2200" dirty="0"/>
              <a:t>: Even when Bayesian methods are computationally intractable, they can provide a standard of optimal decision making against which other methods can be measured</a:t>
            </a:r>
          </a:p>
        </p:txBody>
      </p:sp>
      <p:sp>
        <p:nvSpPr>
          <p:cNvPr id="6553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D5057-833D-4067-8A3A-F0CF6DE3FA0C}" type="slidenum">
              <a:rPr lang="en-US" altLang="id-ID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id-ID" sz="11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728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1919" y="200098"/>
            <a:ext cx="7264407" cy="780234"/>
          </a:xfrm>
        </p:spPr>
        <p:txBody>
          <a:bodyPr/>
          <a:lstStyle/>
          <a:p>
            <a:pPr eaLnBrk="1" hangingPunct="1"/>
            <a:r>
              <a:rPr lang="en-US" altLang="id-ID" dirty="0" smtClean="0">
                <a:ea typeface="ＭＳ Ｐゴシック" pitchFamily="34" charset="-128"/>
              </a:rPr>
              <a:t>Bayes’ Theorem: Basics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>
          <a:xfrm>
            <a:off x="875211" y="1949570"/>
            <a:ext cx="7986308" cy="4771906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id-ID" sz="1800" dirty="0"/>
              <a:t>Total probability Theorem: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id-ID" sz="18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id-ID" sz="1800" dirty="0"/>
              <a:t>Bayes’ Theorem: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id-ID" sz="1800" dirty="0"/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id-ID" sz="1800" dirty="0"/>
              <a:t>Let </a:t>
            </a:r>
            <a:r>
              <a:rPr lang="en-US" altLang="id-ID" sz="1800" b="1" dirty="0"/>
              <a:t>X</a:t>
            </a:r>
            <a:r>
              <a:rPr lang="en-US" altLang="id-ID" sz="1800" dirty="0"/>
              <a:t> be a data sample (“</a:t>
            </a:r>
            <a:r>
              <a:rPr lang="en-US" altLang="id-ID" sz="1800" i="1" dirty="0"/>
              <a:t>evidence</a:t>
            </a:r>
            <a:r>
              <a:rPr lang="en-US" altLang="id-ID" sz="1800" dirty="0"/>
              <a:t>”): class label is unknown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id-ID" sz="1800" dirty="0"/>
              <a:t>Let H be a </a:t>
            </a:r>
            <a:r>
              <a:rPr lang="en-US" altLang="id-ID" sz="1800" i="1" dirty="0"/>
              <a:t>hypothesis</a:t>
            </a:r>
            <a:r>
              <a:rPr lang="en-US" altLang="id-ID" sz="1800" dirty="0"/>
              <a:t> that X belongs to class C 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id-ID" sz="1800" dirty="0"/>
              <a:t>Classification is to determine P(H|</a:t>
            </a:r>
            <a:r>
              <a:rPr lang="en-US" altLang="id-ID" sz="1800" b="1" dirty="0"/>
              <a:t>X</a:t>
            </a:r>
            <a:r>
              <a:rPr lang="en-US" altLang="id-ID" sz="1800" dirty="0"/>
              <a:t>), (i.e., </a:t>
            </a:r>
            <a:r>
              <a:rPr lang="en-US" altLang="id-ID" sz="1800" i="1" dirty="0"/>
              <a:t>posteriori probability): </a:t>
            </a:r>
            <a:r>
              <a:rPr lang="en-US" altLang="id-ID" sz="1800" dirty="0"/>
              <a:t> the probability that the hypothesis holds given the observed data sample </a:t>
            </a:r>
            <a:r>
              <a:rPr lang="en-US" altLang="id-ID" sz="1800" b="1" dirty="0"/>
              <a:t>X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id-ID" sz="1800" dirty="0"/>
              <a:t>P(H) (</a:t>
            </a:r>
            <a:r>
              <a:rPr lang="en-US" altLang="id-ID" sz="1800" i="1" dirty="0"/>
              <a:t>prior probability</a:t>
            </a:r>
            <a:r>
              <a:rPr lang="en-US" altLang="id-ID" sz="1800" dirty="0"/>
              <a:t>): the initial probability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US" altLang="id-ID" sz="1800" dirty="0"/>
              <a:t>E.g.,</a:t>
            </a:r>
            <a:r>
              <a:rPr lang="en-US" altLang="id-ID" sz="1800" b="1" dirty="0"/>
              <a:t> X</a:t>
            </a:r>
            <a:r>
              <a:rPr lang="en-US" altLang="id-ID" sz="1800" dirty="0"/>
              <a:t> will buy computer, regardless of age, income, …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id-ID" sz="1800" dirty="0"/>
              <a:t>P(</a:t>
            </a:r>
            <a:r>
              <a:rPr lang="en-US" altLang="id-ID" sz="1800" b="1" dirty="0"/>
              <a:t>X</a:t>
            </a:r>
            <a:r>
              <a:rPr lang="en-US" altLang="id-ID" sz="1800" dirty="0"/>
              <a:t>): probability that sample data is observed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US" altLang="id-ID" sz="1800" dirty="0"/>
              <a:t>P(</a:t>
            </a:r>
            <a:r>
              <a:rPr lang="en-US" altLang="id-ID" sz="1800" b="1" dirty="0"/>
              <a:t>X</a:t>
            </a:r>
            <a:r>
              <a:rPr lang="en-US" altLang="id-ID" sz="1800" dirty="0"/>
              <a:t>|H) (likelihood): the probability of observing the sample </a:t>
            </a:r>
            <a:r>
              <a:rPr lang="en-US" altLang="id-ID" sz="1800" b="1" dirty="0"/>
              <a:t>X</a:t>
            </a:r>
            <a:r>
              <a:rPr lang="en-US" altLang="id-ID" sz="1800" dirty="0"/>
              <a:t>, given that the hypothesis holds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r>
              <a:rPr lang="en-US" altLang="id-ID" sz="1800" dirty="0"/>
              <a:t>E.g.,</a:t>
            </a:r>
            <a:r>
              <a:rPr lang="en-US" altLang="id-ID" sz="1800" b="1" dirty="0"/>
              <a:t> </a:t>
            </a:r>
            <a:r>
              <a:rPr lang="en-US" altLang="id-ID" sz="1800" dirty="0"/>
              <a:t>Given that</a:t>
            </a:r>
            <a:r>
              <a:rPr lang="en-US" altLang="id-ID" sz="1800" b="1" dirty="0"/>
              <a:t> X</a:t>
            </a:r>
            <a:r>
              <a:rPr lang="en-US" altLang="id-ID" sz="1800" dirty="0"/>
              <a:t> will buy computer, the prob. that X is 31..40, medium income</a:t>
            </a:r>
          </a:p>
        </p:txBody>
      </p:sp>
      <p:sp>
        <p:nvSpPr>
          <p:cNvPr id="6758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1FDD29-22C6-42A9-A826-0348FC327592}" type="slidenum">
              <a:rPr lang="en-US" altLang="id-ID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id-ID" sz="1100">
              <a:latin typeface="Tahoma" pitchFamily="34" charset="0"/>
            </a:endParaRPr>
          </a:p>
        </p:txBody>
      </p:sp>
      <p:graphicFrame>
        <p:nvGraphicFramePr>
          <p:cNvPr id="2458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67109"/>
              </p:ext>
            </p:extLst>
          </p:nvPr>
        </p:nvGraphicFramePr>
        <p:xfrm>
          <a:off x="4032840" y="1999323"/>
          <a:ext cx="2042563" cy="600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4" name="Equation" r:id="rId4" imgW="2476500" imgH="685800" progId="Equation.3">
                  <p:embed/>
                </p:oleObj>
              </mc:Choice>
              <mc:Fallback>
                <p:oleObj name="Equation" r:id="rId4" imgW="2476500" imgH="68580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840" y="1999323"/>
                        <a:ext cx="2042563" cy="6002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546568"/>
              </p:ext>
            </p:extLst>
          </p:nvPr>
        </p:nvGraphicFramePr>
        <p:xfrm>
          <a:off x="2949767" y="2720367"/>
          <a:ext cx="5736559" cy="616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5" name="Equation" r:id="rId6" imgW="4813300" imgH="558800" progId="Equation.3">
                  <p:embed/>
                </p:oleObj>
              </mc:Choice>
              <mc:Fallback>
                <p:oleObj name="Equation" r:id="rId6" imgW="4813300" imgH="55880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767" y="2720367"/>
                        <a:ext cx="5736559" cy="6161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34364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163887" y="396041"/>
            <a:ext cx="5535501" cy="780234"/>
          </a:xfrm>
        </p:spPr>
        <p:txBody>
          <a:bodyPr/>
          <a:lstStyle/>
          <a:p>
            <a:pPr eaLnBrk="1" hangingPunct="1"/>
            <a:r>
              <a:rPr lang="en-US" altLang="id-ID" dirty="0" smtClean="0">
                <a:ea typeface="ＭＳ Ｐゴシック" pitchFamily="34" charset="-128"/>
              </a:rPr>
              <a:t>Prediction Based on Bayes’ Theorem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83977"/>
            <a:ext cx="7947119" cy="4859194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Given training data</a:t>
            </a:r>
            <a:r>
              <a:rPr lang="en-US" altLang="id-ID" sz="2300" i="1" dirty="0"/>
              <a:t> </a:t>
            </a:r>
            <a:r>
              <a:rPr lang="en-US" altLang="id-ID" sz="2300" b="1" dirty="0"/>
              <a:t>X</a:t>
            </a:r>
            <a:r>
              <a:rPr lang="en-US" altLang="id-ID" sz="2300" i="1" dirty="0"/>
              <a:t>, posteriori probability of a hypothesis </a:t>
            </a:r>
            <a:r>
              <a:rPr lang="en-US" altLang="id-ID" sz="2300" dirty="0"/>
              <a:t>H</a:t>
            </a:r>
            <a:r>
              <a:rPr lang="en-US" altLang="id-ID" sz="2300" i="1" dirty="0"/>
              <a:t>, </a:t>
            </a:r>
            <a:r>
              <a:rPr lang="en-US" altLang="id-ID" sz="2300" dirty="0"/>
              <a:t>P(H|</a:t>
            </a:r>
            <a:r>
              <a:rPr lang="en-US" altLang="id-ID" sz="2300" b="1" dirty="0"/>
              <a:t>X</a:t>
            </a:r>
            <a:r>
              <a:rPr lang="en-US" altLang="id-ID" sz="2300" dirty="0"/>
              <a:t>)</a:t>
            </a:r>
            <a:r>
              <a:rPr lang="en-US" altLang="id-ID" sz="2300" i="1" dirty="0"/>
              <a:t>, </a:t>
            </a:r>
            <a:r>
              <a:rPr lang="en-US" altLang="id-ID" sz="2300" dirty="0"/>
              <a:t>follows the Bayes’ theorem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2300" dirty="0"/>
              <a:t>			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id-ID" sz="2300" dirty="0"/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Informally, this can be viewed as 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2300" dirty="0"/>
              <a:t>		posteriori = likelihood x prior/evidence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Predicts </a:t>
            </a:r>
            <a:r>
              <a:rPr lang="en-US" altLang="id-ID" sz="2300" b="1" dirty="0"/>
              <a:t>X</a:t>
            </a:r>
            <a:r>
              <a:rPr lang="en-US" altLang="id-ID" sz="2300" dirty="0"/>
              <a:t> belongs to </a:t>
            </a:r>
            <a:r>
              <a:rPr lang="en-US" altLang="id-ID" sz="2300" dirty="0" err="1"/>
              <a:t>C</a:t>
            </a:r>
            <a:r>
              <a:rPr lang="en-US" altLang="id-ID" sz="2300" baseline="-25000" dirty="0" err="1"/>
              <a:t>i</a:t>
            </a:r>
            <a:r>
              <a:rPr lang="en-US" altLang="id-ID" sz="2300" dirty="0"/>
              <a:t> </a:t>
            </a:r>
            <a:r>
              <a:rPr lang="en-US" altLang="id-ID" sz="2300" dirty="0" err="1"/>
              <a:t>iff</a:t>
            </a:r>
            <a:r>
              <a:rPr lang="en-US" altLang="id-ID" sz="2300" dirty="0"/>
              <a:t> the probability P(</a:t>
            </a:r>
            <a:r>
              <a:rPr lang="en-US" altLang="id-ID" sz="2300" dirty="0" err="1"/>
              <a:t>C</a:t>
            </a:r>
            <a:r>
              <a:rPr lang="en-US" altLang="id-ID" sz="2300" baseline="-25000" dirty="0" err="1"/>
              <a:t>i</a:t>
            </a:r>
            <a:r>
              <a:rPr lang="en-US" altLang="id-ID" sz="2300" dirty="0" err="1"/>
              <a:t>|</a:t>
            </a:r>
            <a:r>
              <a:rPr lang="en-US" altLang="id-ID" sz="2300" b="1" dirty="0" err="1"/>
              <a:t>X</a:t>
            </a:r>
            <a:r>
              <a:rPr lang="en-US" altLang="id-ID" sz="2300" dirty="0"/>
              <a:t>) is the highest among all the P(</a:t>
            </a:r>
            <a:r>
              <a:rPr lang="en-US" altLang="id-ID" sz="2300" dirty="0" err="1"/>
              <a:t>C</a:t>
            </a:r>
            <a:r>
              <a:rPr lang="en-US" altLang="id-ID" sz="2300" baseline="-25000" dirty="0" err="1"/>
              <a:t>k</a:t>
            </a:r>
            <a:r>
              <a:rPr lang="en-US" altLang="id-ID" sz="2300" dirty="0" err="1"/>
              <a:t>|X</a:t>
            </a:r>
            <a:r>
              <a:rPr lang="en-US" altLang="id-ID" sz="2300" dirty="0"/>
              <a:t>) for all the </a:t>
            </a:r>
            <a:r>
              <a:rPr lang="en-US" altLang="id-ID" sz="2300" i="1" dirty="0"/>
              <a:t>k</a:t>
            </a:r>
            <a:r>
              <a:rPr lang="en-US" altLang="id-ID" sz="2300" dirty="0"/>
              <a:t> classes</a:t>
            </a: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Practical difficulty:  It requires initial knowledge of many probabilities, involving significant computational cost</a:t>
            </a:r>
          </a:p>
        </p:txBody>
      </p:sp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854E70-15BB-43FE-9B2F-A4ADDD0D0820}" type="slidenum">
              <a:rPr lang="en-US" altLang="id-ID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id-ID" sz="1100">
              <a:latin typeface="Tahoma" pitchFamily="34" charset="0"/>
            </a:endParaRPr>
          </a:p>
        </p:txBody>
      </p:sp>
      <p:graphicFrame>
        <p:nvGraphicFramePr>
          <p:cNvPr id="2662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789719"/>
              </p:ext>
            </p:extLst>
          </p:nvPr>
        </p:nvGraphicFramePr>
        <p:xfrm>
          <a:off x="1193760" y="2912320"/>
          <a:ext cx="7013161" cy="752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4" name="Equation" r:id="rId4" imgW="4813300" imgH="558800" progId="Equation.3">
                  <p:embed/>
                </p:oleObj>
              </mc:Choice>
              <mc:Fallback>
                <p:oleObj name="Equation" r:id="rId4" imgW="4813300" imgH="5588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760" y="2912320"/>
                        <a:ext cx="7013161" cy="7528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10915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2721166" y="200098"/>
            <a:ext cx="5965159" cy="780234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id-ID" dirty="0"/>
              <a:t>Classification </a:t>
            </a:r>
            <a:r>
              <a:rPr lang="en-US" altLang="id-ID" dirty="0" smtClean="0"/>
              <a:t>is </a:t>
            </a:r>
            <a:r>
              <a:rPr lang="en-US" altLang="id-ID" dirty="0"/>
              <a:t>to Derive the Maximum Posteriori</a:t>
            </a:r>
          </a:p>
        </p:txBody>
      </p:sp>
      <p:sp>
        <p:nvSpPr>
          <p:cNvPr id="71682" name="Slide Number Placeholder 7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18060" indent="-27553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04922" indent="-21987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46056" indent="-21987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1988581" indent="-21987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389360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790137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190914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591692" indent="-219871" defTabSz="456442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713C9A-0FBB-4D04-BD6B-6AC44F0B9783}" type="slidenum">
              <a:rPr lang="en-US" altLang="id-ID" sz="1100"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id-ID" sz="1100">
              <a:latin typeface="Tahoma" pitchFamily="34" charset="0"/>
            </a:endParaRP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163882" y="1897811"/>
            <a:ext cx="7980119" cy="5081374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Let D be a training set of tuples and their associated class labels, and each tuple is represented by an n-D attribute vector </a:t>
            </a:r>
            <a:r>
              <a:rPr lang="en-US" altLang="id-ID" sz="2300" b="1" dirty="0"/>
              <a:t>X</a:t>
            </a:r>
            <a:r>
              <a:rPr lang="en-US" altLang="id-ID" sz="2300" dirty="0"/>
              <a:t> = (x</a:t>
            </a:r>
            <a:r>
              <a:rPr lang="en-US" altLang="id-ID" sz="2300" baseline="-25000" dirty="0"/>
              <a:t>1</a:t>
            </a:r>
            <a:r>
              <a:rPr lang="en-US" altLang="id-ID" sz="2300" dirty="0"/>
              <a:t>, x</a:t>
            </a:r>
            <a:r>
              <a:rPr lang="en-US" altLang="id-ID" sz="2300" baseline="-25000" dirty="0"/>
              <a:t>2</a:t>
            </a:r>
            <a:r>
              <a:rPr lang="en-US" altLang="id-ID" sz="2300" dirty="0"/>
              <a:t>, …, </a:t>
            </a:r>
            <a:r>
              <a:rPr lang="en-US" altLang="id-ID" sz="2300" dirty="0" err="1"/>
              <a:t>x</a:t>
            </a:r>
            <a:r>
              <a:rPr lang="en-US" altLang="id-ID" sz="2300" baseline="-25000" dirty="0" err="1"/>
              <a:t>n</a:t>
            </a:r>
            <a:r>
              <a:rPr lang="en-US" altLang="id-ID" sz="2300" dirty="0"/>
              <a:t>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Suppose there are </a:t>
            </a:r>
            <a:r>
              <a:rPr lang="en-US" altLang="id-ID" sz="2300" i="1" dirty="0"/>
              <a:t>m</a:t>
            </a:r>
            <a:r>
              <a:rPr lang="en-US" altLang="id-ID" sz="2300" dirty="0"/>
              <a:t> classes C</a:t>
            </a:r>
            <a:r>
              <a:rPr lang="en-US" altLang="id-ID" sz="2300" baseline="-25000" dirty="0"/>
              <a:t>1</a:t>
            </a:r>
            <a:r>
              <a:rPr lang="en-US" altLang="id-ID" sz="2300" dirty="0"/>
              <a:t>, C</a:t>
            </a:r>
            <a:r>
              <a:rPr lang="en-US" altLang="id-ID" sz="2300" baseline="-25000" dirty="0"/>
              <a:t>2</a:t>
            </a:r>
            <a:r>
              <a:rPr lang="en-US" altLang="id-ID" sz="2300" dirty="0"/>
              <a:t>, …, C</a:t>
            </a:r>
            <a:r>
              <a:rPr lang="en-US" altLang="id-ID" sz="2300" baseline="-25000" dirty="0"/>
              <a:t>m</a:t>
            </a:r>
            <a:r>
              <a:rPr lang="en-US" altLang="id-ID" sz="2300" dirty="0"/>
              <a:t>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Classification is to derive the maximum posteriori, i.e., the maximal P(</a:t>
            </a:r>
            <a:r>
              <a:rPr lang="en-US" altLang="id-ID" sz="2300" dirty="0" err="1"/>
              <a:t>C</a:t>
            </a:r>
            <a:r>
              <a:rPr lang="en-US" altLang="id-ID" sz="2300" baseline="-25000" dirty="0" err="1"/>
              <a:t>i</a:t>
            </a:r>
            <a:r>
              <a:rPr lang="en-US" altLang="id-ID" sz="2300" dirty="0" err="1"/>
              <a:t>|</a:t>
            </a:r>
            <a:r>
              <a:rPr lang="en-US" altLang="id-ID" sz="2300" b="1" dirty="0" err="1"/>
              <a:t>X</a:t>
            </a:r>
            <a:r>
              <a:rPr lang="en-US" altLang="id-ID" sz="2300" dirty="0"/>
              <a:t>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This can be derived from Bayes’ theorem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altLang="id-ID" sz="23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altLang="id-ID" sz="23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id-ID" sz="2300" dirty="0"/>
              <a:t>Since P(X) is constant for all classes, only                                       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altLang="id-ID" sz="2300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id-ID" sz="2300" dirty="0"/>
              <a:t>needs to be maximized</a:t>
            </a:r>
          </a:p>
        </p:txBody>
      </p:sp>
      <p:graphicFrame>
        <p:nvGraphicFramePr>
          <p:cNvPr id="28677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796533067"/>
              </p:ext>
            </p:extLst>
          </p:nvPr>
        </p:nvGraphicFramePr>
        <p:xfrm>
          <a:off x="4083768" y="5646553"/>
          <a:ext cx="2731113" cy="446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2" name="Equation" r:id="rId4" imgW="2476500" imgH="381000" progId="Equation.3">
                  <p:embed/>
                </p:oleObj>
              </mc:Choice>
              <mc:Fallback>
                <p:oleObj name="Equation" r:id="rId4" imgW="2476500" imgH="381000" progId="Equation.3">
                  <p:embed/>
                  <p:pic>
                    <p:nvPicPr>
                      <p:cNvPr id="0" name="Picture 2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3768" y="5646553"/>
                        <a:ext cx="2731113" cy="4462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342986"/>
              </p:ext>
            </p:extLst>
          </p:nvPr>
        </p:nvGraphicFramePr>
        <p:xfrm>
          <a:off x="4083768" y="4619106"/>
          <a:ext cx="2140345" cy="587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3" name="Equation" r:id="rId6" imgW="2501900" imgH="647700" progId="Equation.3">
                  <p:embed/>
                </p:oleObj>
              </mc:Choice>
              <mc:Fallback>
                <p:oleObj name="Equation" r:id="rId6" imgW="2501900" imgH="647700" progId="Equation.3">
                  <p:embed/>
                  <p:pic>
                    <p:nvPicPr>
                      <p:cNvPr id="0" name="Picture 2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3768" y="4619106"/>
                        <a:ext cx="2140345" cy="5873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6034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title"/>
          </p:nvPr>
        </p:nvSpPr>
        <p:spPr>
          <a:xfrm>
            <a:off x="1659584" y="4351750"/>
            <a:ext cx="6457704" cy="1289834"/>
          </a:xfrm>
        </p:spPr>
        <p:txBody>
          <a:bodyPr/>
          <a:lstStyle/>
          <a:p>
            <a:r>
              <a:rPr lang="id-ID" altLang="id-ID" smtClean="0">
                <a:ea typeface="ＭＳ Ｐゴシック" pitchFamily="34" charset="-128"/>
              </a:rPr>
              <a:t>Naive B</a:t>
            </a:r>
            <a:r>
              <a:rPr lang="en-US" altLang="id-ID" smtClean="0">
                <a:ea typeface="ＭＳ Ｐゴシック" pitchFamily="34" charset="-128"/>
              </a:rPr>
              <a:t>a</a:t>
            </a:r>
            <a:r>
              <a:rPr lang="id-ID" altLang="id-ID" smtClean="0">
                <a:ea typeface="ＭＳ Ｐゴシック" pitchFamily="34" charset="-128"/>
              </a:rPr>
              <a:t>yes Classifiers</a:t>
            </a:r>
          </a:p>
        </p:txBody>
      </p:sp>
    </p:spTree>
    <p:extLst>
      <p:ext uri="{BB962C8B-B14F-4D97-AF65-F5344CB8AC3E}">
        <p14:creationId xmlns:p14="http://schemas.microsoft.com/office/powerpoint/2010/main" val="48960262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On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Theme1Online</Template>
  <TotalTime>575</TotalTime>
  <Words>2600</Words>
  <Application>Microsoft Office PowerPoint</Application>
  <PresentationFormat>On-screen Show (4:3)</PresentationFormat>
  <Paragraphs>341</Paragraphs>
  <Slides>36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54" baseType="lpstr">
      <vt:lpstr>MS PGothic</vt:lpstr>
      <vt:lpstr>MS PGothic</vt:lpstr>
      <vt:lpstr>Arial</vt:lpstr>
      <vt:lpstr>Calibri</vt:lpstr>
      <vt:lpstr>Edwardian Script ITC</vt:lpstr>
      <vt:lpstr>HYGungSo-Bold</vt:lpstr>
      <vt:lpstr>Symbol</vt:lpstr>
      <vt:lpstr>Tahoma</vt:lpstr>
      <vt:lpstr>Times New Roman</vt:lpstr>
      <vt:lpstr>Wingdings</vt:lpstr>
      <vt:lpstr>Theme1Online</vt:lpstr>
      <vt:lpstr>Custom Design</vt:lpstr>
      <vt:lpstr>1_Custom Design</vt:lpstr>
      <vt:lpstr>2_Custom Design</vt:lpstr>
      <vt:lpstr>3_Custom Design</vt:lpstr>
      <vt:lpstr>Equation</vt:lpstr>
      <vt:lpstr>Worksheet</vt:lpstr>
      <vt:lpstr>Visio</vt:lpstr>
      <vt:lpstr>Knowledge Data Discovery TOPIC 9 - Classification: Advanced Methods (1)</vt:lpstr>
      <vt:lpstr>Course outline   </vt:lpstr>
      <vt:lpstr>PowerPoint Presentation</vt:lpstr>
      <vt:lpstr>Beyes Classifiers</vt:lpstr>
      <vt:lpstr>Bayesian Classification: Why?</vt:lpstr>
      <vt:lpstr>Bayes’ Theorem: Basics</vt:lpstr>
      <vt:lpstr>Prediction Based on Bayes’ Theorem</vt:lpstr>
      <vt:lpstr>Classification is to Derive the Maximum Posteriori</vt:lpstr>
      <vt:lpstr>Naive Bayes Classifiers</vt:lpstr>
      <vt:lpstr>Naïve Bayes Classifier </vt:lpstr>
      <vt:lpstr>Naïve Bayes Classifier: Training Dataset</vt:lpstr>
      <vt:lpstr>Naïve Bayes Classifier: An Example</vt:lpstr>
      <vt:lpstr>Avoiding the Zero-Probability Problem</vt:lpstr>
      <vt:lpstr>Naïve Bayes (Summary)</vt:lpstr>
      <vt:lpstr>Naïve Bayes (Summary)</vt:lpstr>
      <vt:lpstr>Beyesian Belief Networks</vt:lpstr>
      <vt:lpstr>Bayesian Belief Networks</vt:lpstr>
      <vt:lpstr>A Bayesian Network and Some of Its CPTs</vt:lpstr>
      <vt:lpstr>How Are Bayesian Networks Constructed?</vt:lpstr>
      <vt:lpstr>Training Bayesian Networks: Several Scenarios</vt:lpstr>
      <vt:lpstr>Artificial Neural Networks (ANN)</vt:lpstr>
      <vt:lpstr>Classification by Backpropagation</vt:lpstr>
      <vt:lpstr>Neuron: A Hidden/Output Layer Unit </vt:lpstr>
      <vt:lpstr>Artificial Neural Networks (ANN)</vt:lpstr>
      <vt:lpstr>Artificial Neural Networks (ANN)</vt:lpstr>
      <vt:lpstr>Artificial Neural Networks (ANN)</vt:lpstr>
      <vt:lpstr>How A Multi-Layer Neural Network Works</vt:lpstr>
      <vt:lpstr>A Multi-Layer Feed-Forward Neural Network </vt:lpstr>
      <vt:lpstr>Defining a Network Topology</vt:lpstr>
      <vt:lpstr>Learning Algorithm: Backpropagation</vt:lpstr>
      <vt:lpstr>Learning Algorithm: Backpropagation</vt:lpstr>
      <vt:lpstr>Efficiency and Interpretability</vt:lpstr>
      <vt:lpstr>Neural Network as a Classifier</vt:lpstr>
      <vt:lpstr>Summary</vt:lpstr>
      <vt:lpstr>References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TOPIK 1 - …..</dc:title>
  <dc:creator>Helena Agustin Putri A</dc:creator>
  <cp:lastModifiedBy>Nurul Jannah</cp:lastModifiedBy>
  <cp:revision>97</cp:revision>
  <dcterms:created xsi:type="dcterms:W3CDTF">2017-05-12T05:56:15Z</dcterms:created>
  <dcterms:modified xsi:type="dcterms:W3CDTF">2017-09-05T09:26:21Z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520393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