
<file path=[Content_Types].xml><?xml version="1.0" encoding="utf-8"?>
<Types xmlns="http://schemas.openxmlformats.org/package/2006/content-types">
  <Default ContentType="image/png" Extension="png"/>
  <Default ContentType="application/vnd.openxmlformats-officedocument.oleObject" Extension="bin"/>
  <Default ContentType="image/jpeg" Extension="jpeg"/>
  <Default ContentType="image/x-wmf" Extension="wmf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theme+xml" PartName="/ppt/theme/theme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theme+xml" PartName="/ppt/theme/theme3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theme+xml" PartName="/ppt/theme/theme4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theme+xml" PartName="/ppt/theme/theme5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9" r:id="rId2"/>
    <p:sldMasterId id="2147483724" r:id="rId3"/>
    <p:sldMasterId id="2147483742" r:id="rId4"/>
    <p:sldMasterId id="2147483757" r:id="rId5"/>
    <p:sldMasterId id="2147483792" r:id="rId6"/>
  </p:sldMasterIdLst>
  <p:notesMasterIdLst>
    <p:notesMasterId r:id="rId33"/>
  </p:notesMasterIdLst>
  <p:sldIdLst>
    <p:sldId id="256" r:id="rId7"/>
    <p:sldId id="259" r:id="rId8"/>
    <p:sldId id="373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99" r:id="rId24"/>
    <p:sldId id="391" r:id="rId25"/>
    <p:sldId id="393" r:id="rId26"/>
    <p:sldId id="394" r:id="rId27"/>
    <p:sldId id="395" r:id="rId28"/>
    <p:sldId id="392" r:id="rId29"/>
    <p:sldId id="335" r:id="rId30"/>
    <p:sldId id="292" r:id="rId31"/>
    <p:sldId id="258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DC9DF-FDAC-48BA-BC19-414F857AE0D3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B7417-EAFC-451A-9C02-ADC178AEA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1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B5FE5CAF-4228-4134-881A-C962DC864823}" type="slidenum">
              <a:rPr lang="en-US" altLang="id-ID">
                <a:solidFill>
                  <a:prstClr val="black"/>
                </a:solidFill>
                <a:latin typeface="Times New Roman" pitchFamily="18" charset="0"/>
              </a:rPr>
              <a:pPr>
                <a:spcBef>
                  <a:spcPct val="0"/>
                </a:spcBef>
              </a:pPr>
              <a:t>8</a:t>
            </a:fld>
            <a:endParaRPr lang="en-US" altLang="id-ID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4006413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26FD3FE-08D9-4A42-A555-2E4B00BC3234}" type="slidenum">
              <a:rPr lang="en-US" altLang="en-US">
                <a:solidFill>
                  <a:prstClr val="black"/>
                </a:solidFill>
              </a:rPr>
              <a:pPr/>
              <a:t>19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526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4555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5382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18403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F049432-DA7C-B642-8A59-F3D58D2C7D37}" type="slidenum">
              <a:rPr lang="en-US" sz="1200"/>
              <a:pPr eaLnBrk="1" hangingPunct="1"/>
              <a:t>24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733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7E076-47ED-4D95-8263-8CF94131A4DD}" type="slidenum">
              <a:rPr lang="en-US" altLang="en-US">
                <a:solidFill>
                  <a:prstClr val="black"/>
                </a:solidFill>
              </a:rPr>
              <a:pPr/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64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9D266F-E4E1-4180-9F96-B69A777A31D5}" type="slidenum">
              <a:rPr lang="en-US" altLang="en-US">
                <a:solidFill>
                  <a:prstClr val="black"/>
                </a:solidFill>
              </a:rPr>
              <a:pPr/>
              <a:t>11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9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F77FF38-7711-40B2-9882-7F50283AB593}" type="slidenum">
              <a:rPr lang="en-US" altLang="en-US">
                <a:solidFill>
                  <a:prstClr val="black"/>
                </a:solidFill>
              </a:rPr>
              <a:pPr/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512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A21FA97-15F1-4295-80E8-5C480ACC4D5B}" type="slidenum">
              <a:rPr lang="en-US" altLang="en-US">
                <a:solidFill>
                  <a:prstClr val="black"/>
                </a:solidFill>
              </a:rPr>
              <a:pPr/>
              <a:t>13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443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6801A70-21BA-4216-9A13-D7C5B4B4D12D}" type="slidenum">
              <a:rPr lang="en-US" altLang="en-US">
                <a:solidFill>
                  <a:prstClr val="black"/>
                </a:solidFill>
              </a:rPr>
              <a:pPr/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665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3457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2170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132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13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46626DD-3C40-4B87-82D5-B593373B5B7E}" type="slidenum">
              <a:rPr lang="en-US" altLang="en-US">
                <a:solidFill>
                  <a:prstClr val="black"/>
                </a:solidFill>
              </a:rPr>
              <a:pPr/>
              <a:t>17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4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33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08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89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00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86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34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39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07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4114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58F4-638A-470E-8B6B-8FC6246785CF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7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9F3C-8A85-48DC-8957-E2BA5AD4C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94267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00836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31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1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15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5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9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99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63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12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10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4114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58F4-638A-470E-8B6B-8FC6246785CF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7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9F3C-8A85-48DC-8957-E2BA5AD4C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79207"/>
      </p:ext>
    </p:extLst>
  </p:cSld>
  <p:clrMapOvr>
    <a:masterClrMapping/>
  </p:clrMapOvr>
  <p:transition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44860"/>
      </p:ext>
    </p:extLst>
  </p:cSld>
  <p:clrMapOvr>
    <a:masterClrMapping/>
  </p:clrMapOvr>
  <p:transition>
    <p:zo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33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4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35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3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7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33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90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83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8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95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3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1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33589"/>
      </p:ext>
    </p:extLst>
  </p:cSld>
  <p:clrMapOvr>
    <a:masterClrMapping/>
  </p:clrMapOvr>
  <p:transition>
    <p:zoom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6" name="Rectangle 928775"/>
          <p:cNvSpPr>
            <a:spLocks/>
          </p:cNvSpPr>
          <p:nvPr/>
        </p:nvSpPr>
        <p:spPr>
          <a:xfrm>
            <a:off x="381000" y="1219200"/>
            <a:ext cx="8410576" cy="46038"/>
          </a:xfrm>
          <a:prstGeom prst="rect">
            <a:avLst/>
          </a:prstGeom>
          <a:gradFill>
            <a:gsLst>
              <a:gs pos="0">
                <a:srgbClr val="3333CC">
                  <a:alpha val="50000"/>
                </a:srgbClr>
              </a:gs>
              <a:gs pos="100000">
                <a:srgbClr val="00E4A8">
                  <a:alpha val="50000"/>
                </a:srgbClr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 eaLnBrk="1" hangingPunct="1">
              <a:buFont typeface="Tahoma" charset="0"/>
              <a:buNone/>
            </a:pPr>
            <a:endParaRPr lang="en-US" sz="1200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sp>
        <p:nvSpPr>
          <p:cNvPr id="928777" name="Title 928776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305800" cy="6096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928778" name="Text Placeholder 928777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8779" name="Date Placeholder 928778"/>
          <p:cNvSpPr>
            <a:spLocks noGrp="1"/>
          </p:cNvSpPr>
          <p:nvPr>
            <p:ph type="dt" sz="half" idx="2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3-1001-587298610EC3}" type="datetime5">
              <a:rPr lang="en-US" dirty="0"/>
              <a:pPr>
                <a:buFont typeface="Tahoma" charset="0"/>
                <a:buNone/>
              </a:pPr>
              <a:t>5-Sep-17</a:t>
            </a:fld>
            <a:endParaRPr lang="en-US" dirty="0"/>
          </a:p>
        </p:txBody>
      </p:sp>
      <p:sp>
        <p:nvSpPr>
          <p:cNvPr id="928780" name="Footer Placeholder 928779"/>
          <p:cNvSpPr>
            <a:spLocks noGrp="1"/>
          </p:cNvSpPr>
          <p:nvPr>
            <p:ph type="ftr" sz="quarter" idx="3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r>
              <a:rPr lang="en-US" dirty="0"/>
              <a:t>*</a:t>
            </a:r>
          </a:p>
        </p:txBody>
      </p:sp>
      <p:sp>
        <p:nvSpPr>
          <p:cNvPr id="928781" name="Slide Number Placeholder 928780"/>
          <p:cNvSpPr>
            <a:spLocks noGrp="1"/>
          </p:cNvSpPr>
          <p:nvPr>
            <p:ph type="sldNum" sz="quarter" idx="4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5-1001-587298610EC3}" type="slidenum">
              <a:rPr lang="en-US" dirty="0"/>
              <a:pPr>
                <a:buFont typeface="Tahoma" charset="0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956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8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69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84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92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3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1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4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31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21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85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8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91854"/>
      </p:ext>
    </p:extLst>
  </p:cSld>
  <p:clrMapOvr>
    <a:masterClrMapping/>
  </p:clrMapOvr>
  <p:transition>
    <p:zoom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6" name="Rectangle 928775"/>
          <p:cNvSpPr>
            <a:spLocks/>
          </p:cNvSpPr>
          <p:nvPr/>
        </p:nvSpPr>
        <p:spPr>
          <a:xfrm>
            <a:off x="381000" y="1219200"/>
            <a:ext cx="8410576" cy="46038"/>
          </a:xfrm>
          <a:prstGeom prst="rect">
            <a:avLst/>
          </a:prstGeom>
          <a:gradFill>
            <a:gsLst>
              <a:gs pos="0">
                <a:srgbClr val="3333CC">
                  <a:alpha val="50000"/>
                </a:srgbClr>
              </a:gs>
              <a:gs pos="100000">
                <a:srgbClr val="00E4A8">
                  <a:alpha val="50000"/>
                </a:srgbClr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 eaLnBrk="1" hangingPunct="1">
              <a:buFont typeface="Tahoma" charset="0"/>
              <a:buNone/>
            </a:pPr>
            <a:endParaRPr lang="en-US" sz="1200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sp>
        <p:nvSpPr>
          <p:cNvPr id="928777" name="Title 928776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305800" cy="6096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928778" name="Text Placeholder 928777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8779" name="Date Placeholder 928778"/>
          <p:cNvSpPr>
            <a:spLocks noGrp="1"/>
          </p:cNvSpPr>
          <p:nvPr>
            <p:ph type="dt" sz="half" idx="2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3-1001-587298610EC3}" type="datetime5">
              <a:rPr lang="en-US" dirty="0"/>
              <a:pPr>
                <a:buFont typeface="Tahoma" charset="0"/>
                <a:buNone/>
              </a:pPr>
              <a:t>5-Sep-17</a:t>
            </a:fld>
            <a:endParaRPr lang="en-US" dirty="0"/>
          </a:p>
        </p:txBody>
      </p:sp>
      <p:sp>
        <p:nvSpPr>
          <p:cNvPr id="928780" name="Footer Placeholder 928779"/>
          <p:cNvSpPr>
            <a:spLocks noGrp="1"/>
          </p:cNvSpPr>
          <p:nvPr>
            <p:ph type="ftr" sz="quarter" idx="3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r>
              <a:rPr lang="en-US" dirty="0"/>
              <a:t>*</a:t>
            </a:r>
          </a:p>
        </p:txBody>
      </p:sp>
      <p:sp>
        <p:nvSpPr>
          <p:cNvPr id="928781" name="Slide Number Placeholder 928780"/>
          <p:cNvSpPr>
            <a:spLocks noGrp="1"/>
          </p:cNvSpPr>
          <p:nvPr>
            <p:ph type="sldNum" sz="quarter" idx="4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5-1001-587298610EC3}" type="slidenum">
              <a:rPr lang="en-US" dirty="0"/>
              <a:pPr>
                <a:buFont typeface="Tahoma" charset="0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108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90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6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680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2747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812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lIns="91271" tIns="45634" rIns="91271" bIns="45634"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1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2900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50" indent="0">
              <a:buNone/>
              <a:defRPr sz="2000" b="1"/>
            </a:lvl2pPr>
            <a:lvl3pPr marL="912705" indent="0">
              <a:buNone/>
              <a:defRPr sz="1800" b="1"/>
            </a:lvl3pPr>
            <a:lvl4pPr marL="1369057" indent="0">
              <a:buNone/>
              <a:defRPr sz="1600" b="1"/>
            </a:lvl4pPr>
            <a:lvl5pPr marL="1825411" indent="0">
              <a:buNone/>
              <a:defRPr sz="1600" b="1"/>
            </a:lvl5pPr>
            <a:lvl6pPr marL="2281763" indent="0">
              <a:buNone/>
              <a:defRPr sz="1600" b="1"/>
            </a:lvl6pPr>
            <a:lvl7pPr marL="2738117" indent="0">
              <a:buNone/>
              <a:defRPr sz="1600" b="1"/>
            </a:lvl7pPr>
            <a:lvl8pPr marL="3194470" indent="0">
              <a:buNone/>
              <a:defRPr sz="1600" b="1"/>
            </a:lvl8pPr>
            <a:lvl9pPr marL="36508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50" indent="0">
              <a:buNone/>
              <a:defRPr sz="2000" b="1"/>
            </a:lvl2pPr>
            <a:lvl3pPr marL="912705" indent="0">
              <a:buNone/>
              <a:defRPr sz="1800" b="1"/>
            </a:lvl3pPr>
            <a:lvl4pPr marL="1369057" indent="0">
              <a:buNone/>
              <a:defRPr sz="1600" b="1"/>
            </a:lvl4pPr>
            <a:lvl5pPr marL="1825411" indent="0">
              <a:buNone/>
              <a:defRPr sz="1600" b="1"/>
            </a:lvl5pPr>
            <a:lvl6pPr marL="2281763" indent="0">
              <a:buNone/>
              <a:defRPr sz="1600" b="1"/>
            </a:lvl6pPr>
            <a:lvl7pPr marL="2738117" indent="0">
              <a:buNone/>
              <a:defRPr sz="1600" b="1"/>
            </a:lvl7pPr>
            <a:lvl8pPr marL="3194470" indent="0">
              <a:buNone/>
              <a:defRPr sz="1600" b="1"/>
            </a:lvl8pPr>
            <a:lvl9pPr marL="36508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2379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lIns="91271" tIns="45634" rIns="91271" bIns="45634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prstClr val="white"/>
                </a:solidFill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909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956"/>
            <a:ext cx="9168446" cy="68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334" y="4352197"/>
            <a:ext cx="6458074" cy="1288732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13B05-1E98-4805-9AD3-9889BDCDFED3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90C36-346A-468F-8327-7774B0F9BA28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05562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80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1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2302" y="199591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F5F37-13CD-4EEA-8369-AF6C9662236D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DE5CA-6C47-4F3A-B3E1-33E7549A7354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6145699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1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50" y="1432218"/>
            <a:ext cx="4038600" cy="4693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649" y="1432218"/>
            <a:ext cx="4038600" cy="4693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302" y="199591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0ED58-1C9F-4F4D-9C2F-E6E88FF78521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1181B-4348-464E-B57C-6F19E9376A6C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84335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2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77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50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67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3" r:id="rId3"/>
    <p:sldLayoutId id="2147483704" r:id="rId4"/>
    <p:sldLayoutId id="2147483701" r:id="rId5"/>
    <p:sldLayoutId id="2147483705" r:id="rId6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50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Data Preprocessing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048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50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Data Preprocessing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568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50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Mining Frequent Patterns, Association, and Correlations General data characteristics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755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50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Mining Frequent Patterns, Association, and Correlations General data characteristics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938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3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1" tIns="45634" rIns="91271" bIns="45634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5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1" tIns="45634" rIns="91271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271" tIns="45634" rIns="91271" bIns="45634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0" cy="365125"/>
          </a:xfrm>
          <a:prstGeom prst="rect">
            <a:avLst/>
          </a:prstGeom>
        </p:spPr>
        <p:txBody>
          <a:bodyPr vert="horz" lIns="91271" tIns="45634" rIns="91271" bIns="45634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271" tIns="45634" rIns="91271" bIns="4563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635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2705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69057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5411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258" indent="-34225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573" indent="-28521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0882" indent="-2281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234" indent="-2281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3588" indent="-2281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09939" indent="-228173" algn="l" defTabSz="9127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293" indent="-228173" algn="l" defTabSz="9127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646" indent="-228173" algn="l" defTabSz="9127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999" indent="-228173" algn="l" defTabSz="9127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50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05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057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411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763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117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470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823" algn="l" defTabSz="9127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 ?><Relationships xmlns="http://schemas.openxmlformats.org/package/2006/relationships"><Relationship Id="rId3" Target="../media/image13.png" Type="http://schemas.openxmlformats.org/officeDocument/2006/relationships/image"/><Relationship Id="rId2" Target="../notesSlides/notesSlide1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21.xml.rels><?xml version="1.0" encoding="UTF-8" standalone="yes" ?><Relationships xmlns="http://schemas.openxmlformats.org/package/2006/relationships"><Relationship Id="rId3" Target="../media/image13.png" Type="http://schemas.openxmlformats.org/officeDocument/2006/relationships/image"/><Relationship Id="rId2" Target="../notesSlides/notesSlide1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22.xml.rels><?xml version="1.0" encoding="UTF-8" standalone="yes" ?><Relationships xmlns="http://schemas.openxmlformats.org/package/2006/relationships"><Relationship Id="rId3" Target="../media/image14.png" Type="http://schemas.openxmlformats.org/officeDocument/2006/relationships/image"/><Relationship Id="rId2" Target="../notesSlides/notesSlide13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7.xml.rels><?xml version="1.0" encoding="UTF-8" standalone="yes" ?><Relationships xmlns="http://schemas.openxmlformats.org/package/2006/relationships"><Relationship Id="rId8" Target="../media/image12.jpeg" Type="http://schemas.openxmlformats.org/officeDocument/2006/relationships/image"/><Relationship Id="rId3" Target="../media/image11.jpeg" Type="http://schemas.openxmlformats.org/officeDocument/2006/relationships/image"/><Relationship Id="rId7" Target="../media/image10.wmf" Type="http://schemas.openxmlformats.org/officeDocument/2006/relationships/image"/><Relationship Id="rId2" Target="../slideLayouts/slideLayout64.xml" Type="http://schemas.openxmlformats.org/officeDocument/2006/relationships/slideLayout"/><Relationship Id="rId1" Target="../drawings/vmlDrawing1.vml" Type="http://schemas.openxmlformats.org/officeDocument/2006/relationships/vmlDrawing"/><Relationship Id="rId6" Target="../embeddings/oleObject2.bin" Type="http://schemas.openxmlformats.org/officeDocument/2006/relationships/oleObject"/><Relationship Id="rId5" Target="../media/image9.wmf" Type="http://schemas.openxmlformats.org/officeDocument/2006/relationships/image"/><Relationship Id="rId4" Target="../embeddings/oleObject1.bin" Type="http://schemas.openxmlformats.org/officeDocument/2006/relationships/oleObject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Knowledge </a:t>
            </a:r>
            <a:r>
              <a:rPr lang="en-AU" sz="2400" dirty="0"/>
              <a:t>Data Discovery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TOPIC 14 -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684689"/>
            <a:ext cx="7162800" cy="1059287"/>
          </a:xfrm>
        </p:spPr>
        <p:txBody>
          <a:bodyPr/>
          <a:lstStyle/>
          <a:p>
            <a:r>
              <a:rPr lang="en-US" sz="2800" dirty="0" err="1" smtClean="0"/>
              <a:t>Antoni</a:t>
            </a:r>
            <a:r>
              <a:rPr lang="en-US" sz="2800" dirty="0" smtClean="0"/>
              <a:t> </a:t>
            </a:r>
            <a:r>
              <a:rPr lang="en-US" sz="2800" dirty="0" err="1" smtClean="0"/>
              <a:t>Wibowo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06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53" tIns="46026" rIns="92053" bIns="46026" anchor="ctr"/>
          <a:lstStyle/>
          <a:p>
            <a:pPr eaLnBrk="1" hangingPunct="1"/>
            <a:r>
              <a:rPr lang="en-US" altLang="en-US" smtClean="0"/>
              <a:t>What is Cluster Analysis?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53" tIns="46026" rIns="92053" bIns="46026"/>
          <a:lstStyle/>
          <a:p>
            <a:pPr eaLnBrk="1" hangingPunct="1"/>
            <a:r>
              <a:rPr lang="en-US" altLang="en-US" sz="2000" dirty="0"/>
              <a:t>Cluster: A collection of data objects</a:t>
            </a:r>
          </a:p>
          <a:p>
            <a:pPr lvl="1" eaLnBrk="1" hangingPunct="1"/>
            <a:r>
              <a:rPr lang="en-US" altLang="en-US" sz="2000" dirty="0"/>
              <a:t>similar (or related) to one another within the same group</a:t>
            </a:r>
          </a:p>
          <a:p>
            <a:pPr lvl="1" eaLnBrk="1" hangingPunct="1"/>
            <a:r>
              <a:rPr lang="en-US" altLang="en-US" sz="2000" dirty="0"/>
              <a:t>dissimilar (or unrelated) to the objects in other groups</a:t>
            </a:r>
          </a:p>
          <a:p>
            <a:pPr eaLnBrk="1" hangingPunct="1"/>
            <a:r>
              <a:rPr lang="en-US" altLang="en-US" sz="2000" dirty="0"/>
              <a:t>Cluster analysis (or </a:t>
            </a:r>
            <a:r>
              <a:rPr lang="en-US" altLang="en-US" sz="2000" i="1" dirty="0"/>
              <a:t>clustering</a:t>
            </a:r>
            <a:r>
              <a:rPr lang="en-US" altLang="en-US" sz="2000" dirty="0"/>
              <a:t>, </a:t>
            </a:r>
            <a:r>
              <a:rPr lang="en-US" altLang="en-US" sz="2000" i="1" dirty="0"/>
              <a:t>data segmentation, …</a:t>
            </a:r>
            <a:r>
              <a:rPr lang="en-US" altLang="en-US" sz="2000" dirty="0"/>
              <a:t>)</a:t>
            </a:r>
          </a:p>
          <a:p>
            <a:pPr lvl="1" eaLnBrk="1" hangingPunct="1"/>
            <a:r>
              <a:rPr lang="en-US" altLang="en-US" sz="2000" dirty="0"/>
              <a:t>Finding similarities between data according to the characteristics found in the data and grouping similar data objects into clusters</a:t>
            </a:r>
          </a:p>
          <a:p>
            <a:pPr eaLnBrk="1" hangingPunct="1"/>
            <a:r>
              <a:rPr lang="en-US" altLang="en-US" sz="2000" dirty="0">
                <a:solidFill>
                  <a:schemeClr val="hlink"/>
                </a:solidFill>
              </a:rPr>
              <a:t>Unsupervised learning</a:t>
            </a:r>
            <a:r>
              <a:rPr lang="en-US" altLang="en-US" sz="2000" dirty="0"/>
              <a:t>: no predefined classes (i.e., </a:t>
            </a:r>
            <a:r>
              <a:rPr lang="en-US" altLang="en-US" sz="2000" i="1" dirty="0"/>
              <a:t>learning by observations</a:t>
            </a:r>
            <a:r>
              <a:rPr lang="en-US" altLang="en-US" sz="2000" dirty="0"/>
              <a:t> vs. learning by examples: supervised)</a:t>
            </a:r>
          </a:p>
          <a:p>
            <a:pPr eaLnBrk="1" hangingPunct="1"/>
            <a:r>
              <a:rPr lang="en-US" altLang="en-US" sz="2000" dirty="0"/>
              <a:t>Typical applications</a:t>
            </a:r>
          </a:p>
          <a:p>
            <a:pPr lvl="1" eaLnBrk="1" hangingPunct="1"/>
            <a:r>
              <a:rPr lang="en-US" altLang="en-US" sz="2000" dirty="0"/>
              <a:t>As a </a:t>
            </a:r>
            <a:r>
              <a:rPr lang="en-US" altLang="en-US" sz="2000" dirty="0">
                <a:solidFill>
                  <a:schemeClr val="hlink"/>
                </a:solidFill>
              </a:rPr>
              <a:t>stand-alone tool</a:t>
            </a:r>
            <a:r>
              <a:rPr lang="en-US" altLang="en-US" sz="2000" dirty="0"/>
              <a:t> to get insight into data distribution </a:t>
            </a:r>
          </a:p>
          <a:p>
            <a:pPr lvl="1" eaLnBrk="1" hangingPunct="1"/>
            <a:r>
              <a:rPr lang="en-US" altLang="en-US" sz="2000" dirty="0"/>
              <a:t>As a </a:t>
            </a:r>
            <a:r>
              <a:rPr lang="en-US" altLang="en-US" sz="2000" dirty="0">
                <a:solidFill>
                  <a:schemeClr val="hlink"/>
                </a:solidFill>
              </a:rPr>
              <a:t>preprocessing step</a:t>
            </a:r>
            <a:r>
              <a:rPr lang="en-US" altLang="en-US" sz="2000" dirty="0"/>
              <a:t> for other algorithms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57D02BF-761F-46CE-A6F3-2BDCCC71714E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10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05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526026"/>
            <a:ext cx="5638800" cy="1143000"/>
          </a:xfrm>
          <a:noFill/>
        </p:spPr>
        <p:txBody>
          <a:bodyPr lIns="92053" tIns="46026" rIns="92053" bIns="46026" anchor="ctr"/>
          <a:lstStyle/>
          <a:p>
            <a:pPr eaLnBrk="1" hangingPunct="1"/>
            <a:r>
              <a:rPr lang="en-US" altLang="en-US" dirty="0" smtClean="0"/>
              <a:t>Clustering for Data Understanding and Applications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089150"/>
            <a:ext cx="8001000" cy="4267200"/>
          </a:xfrm>
          <a:noFill/>
        </p:spPr>
        <p:txBody>
          <a:bodyPr lIns="92053" tIns="46026" rIns="92053" bIns="46026"/>
          <a:lstStyle/>
          <a:p>
            <a:pPr eaLnBrk="1" hangingPunct="1"/>
            <a:r>
              <a:rPr lang="en-US" altLang="en-US" sz="1800" dirty="0"/>
              <a:t>Biology: taxonomy of living things: kingdom, phylum, class, order, family, genus and species</a:t>
            </a:r>
          </a:p>
          <a:p>
            <a:pPr eaLnBrk="1" hangingPunct="1"/>
            <a:r>
              <a:rPr lang="en-US" altLang="en-US" sz="1800" dirty="0"/>
              <a:t>Information retrieval: document clustering</a:t>
            </a:r>
          </a:p>
          <a:p>
            <a:pPr eaLnBrk="1" hangingPunct="1"/>
            <a:r>
              <a:rPr lang="en-US" altLang="en-US" sz="1800" dirty="0"/>
              <a:t>Land use: Identification of areas of similar land use in an earth observation database</a:t>
            </a:r>
          </a:p>
          <a:p>
            <a:pPr eaLnBrk="1" hangingPunct="1"/>
            <a:r>
              <a:rPr lang="en-US" altLang="en-US" sz="1800" dirty="0"/>
              <a:t>Marketing: Help marketers discover distinct groups in their customer bases, and then use this knowledge to develop targeted marketing programs</a:t>
            </a:r>
          </a:p>
          <a:p>
            <a:pPr eaLnBrk="1" hangingPunct="1"/>
            <a:r>
              <a:rPr lang="en-US" altLang="en-US" sz="1800" dirty="0"/>
              <a:t>City-planning: Identifying groups of houses according to their house type, value, and geographical location</a:t>
            </a:r>
          </a:p>
          <a:p>
            <a:pPr eaLnBrk="1" hangingPunct="1"/>
            <a:r>
              <a:rPr lang="en-US" altLang="en-US" sz="1800" dirty="0"/>
              <a:t>Earth-quake studies: Observed earth quake epicenters should be clustered along continent faults</a:t>
            </a:r>
          </a:p>
          <a:p>
            <a:pPr eaLnBrk="1" hangingPunct="1"/>
            <a:r>
              <a:rPr lang="en-US" altLang="en-US" sz="1800" dirty="0"/>
              <a:t>Climate: understanding earth climate, find patterns of atmospheric and ocean</a:t>
            </a:r>
          </a:p>
          <a:p>
            <a:pPr eaLnBrk="1" hangingPunct="1"/>
            <a:r>
              <a:rPr lang="en-US" altLang="en-US" sz="1800" dirty="0"/>
              <a:t>Economic Science: market </a:t>
            </a:r>
            <a:r>
              <a:rPr lang="en-US" altLang="en-US" sz="1800" dirty="0" err="1"/>
              <a:t>resarch</a:t>
            </a:r>
            <a:endParaRPr lang="en-US" altLang="en-US" sz="1800" dirty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347688F-DF64-4878-87F6-C8A139AF50FB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11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07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53" tIns="46026" rIns="92053" bIns="46026" anchor="ctr"/>
          <a:lstStyle/>
          <a:p>
            <a:pPr eaLnBrk="1" hangingPunct="1"/>
            <a:r>
              <a:rPr lang="en-US" altLang="en-US" sz="3200"/>
              <a:t>Clustering as a Preprocessing Tool (Utility)</a:t>
            </a:r>
            <a:endParaRPr lang="en-US" altLang="en-US" sz="2800"/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53" tIns="46026" rIns="92053" bIns="46026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dirty="0"/>
              <a:t>Summarization: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dirty="0"/>
              <a:t>Preprocessing for regression, PCA, classification, and association analysis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dirty="0"/>
              <a:t>Compression: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dirty="0"/>
              <a:t>Image processing: vector quantization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dirty="0"/>
              <a:t>Finding K-nearest Neighbors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dirty="0"/>
              <a:t>Localizing search to one or a small number of clusters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dirty="0"/>
              <a:t>Outlier detection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dirty="0"/>
              <a:t>Outliers are often viewed as those “far away” from any cluster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2ADA3E6-E481-4394-A74C-568696650F67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12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53" tIns="46026" rIns="92053" bIns="46026" anchor="ctr"/>
          <a:lstStyle/>
          <a:p>
            <a:pPr eaLnBrk="1" hangingPunct="1"/>
            <a:r>
              <a:rPr lang="en-US" altLang="en-US" smtClean="0"/>
              <a:t>Quality: What Is Good Clustering?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53" tIns="46026" rIns="92053" bIns="46026"/>
          <a:lstStyle/>
          <a:p>
            <a:pPr eaLnBrk="1" hangingPunct="1">
              <a:lnSpc>
                <a:spcPct val="130000"/>
              </a:lnSpc>
            </a:pPr>
            <a:r>
              <a:rPr lang="en-US" altLang="en-US" sz="2400"/>
              <a:t>A </a:t>
            </a:r>
            <a:r>
              <a:rPr lang="en-US" altLang="en-US" sz="2400" u="sng"/>
              <a:t>good clustering</a:t>
            </a:r>
            <a:r>
              <a:rPr lang="en-US" altLang="en-US" sz="2400"/>
              <a:t> method will produce high quality clusters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/>
              <a:t>high </a:t>
            </a:r>
            <a:r>
              <a:rPr lang="en-US" altLang="en-US" sz="2400" u="sng"/>
              <a:t>intra-class</a:t>
            </a:r>
            <a:r>
              <a:rPr lang="en-US" altLang="en-US" sz="2400"/>
              <a:t> similarity: </a:t>
            </a:r>
            <a:r>
              <a:rPr lang="en-US" altLang="en-US" sz="2400">
                <a:solidFill>
                  <a:schemeClr val="hlink"/>
                </a:solidFill>
              </a:rPr>
              <a:t>cohesive</a:t>
            </a:r>
            <a:r>
              <a:rPr lang="en-US" altLang="en-US" sz="2400"/>
              <a:t> within clusters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/>
              <a:t>low </a:t>
            </a:r>
            <a:r>
              <a:rPr lang="en-US" altLang="en-US" sz="2400" u="sng"/>
              <a:t>inter-class</a:t>
            </a:r>
            <a:r>
              <a:rPr lang="en-US" altLang="en-US" sz="2400"/>
              <a:t> similarity: </a:t>
            </a:r>
            <a:r>
              <a:rPr lang="en-US" altLang="en-US" sz="2400">
                <a:solidFill>
                  <a:schemeClr val="hlink"/>
                </a:solidFill>
              </a:rPr>
              <a:t>distinctive</a:t>
            </a:r>
            <a:r>
              <a:rPr lang="en-US" altLang="en-US" sz="2400"/>
              <a:t> between clusters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/>
              <a:t>The </a:t>
            </a:r>
            <a:r>
              <a:rPr lang="en-US" altLang="en-US" sz="2400" u="sng"/>
              <a:t>quality</a:t>
            </a:r>
            <a:r>
              <a:rPr lang="en-US" altLang="en-US" sz="2400"/>
              <a:t> of a clustering method depends on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/>
              <a:t>the similarity measure used by the method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/>
              <a:t>its implementation, and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/>
              <a:t>Its ability to discover some or all of the </a:t>
            </a:r>
            <a:r>
              <a:rPr lang="en-US" altLang="en-US" sz="2400" u="sng"/>
              <a:t>hidden</a:t>
            </a:r>
            <a:r>
              <a:rPr lang="en-US" altLang="en-US" sz="2400"/>
              <a:t> patterns</a:t>
            </a:r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095FB2A-2138-4BCB-9DA4-C3F845FC3FB1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13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08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53" tIns="46026" rIns="92053" bIns="46026" anchor="ctr"/>
          <a:lstStyle/>
          <a:p>
            <a:pPr eaLnBrk="1" hangingPunct="1"/>
            <a:r>
              <a:rPr lang="en-US" altLang="en-US" sz="3200"/>
              <a:t>Measure the Quality of Clustering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53" tIns="46026" rIns="92053" bIns="46026"/>
          <a:lstStyle/>
          <a:p>
            <a:pPr marL="457088" indent="-457088" eaLnBrk="1" hangingPunct="1"/>
            <a:r>
              <a:rPr lang="en-US" altLang="en-US" sz="2000" dirty="0">
                <a:solidFill>
                  <a:schemeClr val="hlink"/>
                </a:solidFill>
              </a:rPr>
              <a:t>Dissimilarity/Similarity metric</a:t>
            </a:r>
            <a:endParaRPr lang="en-US" altLang="en-US" sz="2000" dirty="0"/>
          </a:p>
          <a:p>
            <a:pPr marL="914174" lvl="1" indent="-457088" eaLnBrk="1" hangingPunct="1"/>
            <a:r>
              <a:rPr lang="en-US" altLang="en-US" sz="2000" dirty="0"/>
              <a:t>Similarity is expressed in terms of a distance function, typically metric: </a:t>
            </a:r>
            <a:r>
              <a:rPr lang="en-US" altLang="en-US" sz="2000" i="1" dirty="0"/>
              <a:t>d</a:t>
            </a:r>
            <a:r>
              <a:rPr lang="en-US" altLang="en-US" sz="2000" dirty="0"/>
              <a:t>(</a:t>
            </a:r>
            <a:r>
              <a:rPr lang="en-US" altLang="en-US" sz="2000" i="1" dirty="0" err="1"/>
              <a:t>i</a:t>
            </a:r>
            <a:r>
              <a:rPr lang="en-US" altLang="en-US" sz="2000" i="1" dirty="0"/>
              <a:t>, j</a:t>
            </a:r>
            <a:r>
              <a:rPr lang="en-US" altLang="en-US" sz="2000" dirty="0"/>
              <a:t>)</a:t>
            </a:r>
          </a:p>
          <a:p>
            <a:pPr marL="914174" lvl="1" indent="-457088" eaLnBrk="1" hangingPunct="1"/>
            <a:r>
              <a:rPr lang="en-US" altLang="en-US" sz="2000" dirty="0"/>
              <a:t>The definitions of </a:t>
            </a:r>
            <a:r>
              <a:rPr lang="en-US" altLang="en-US" sz="2000" dirty="0">
                <a:solidFill>
                  <a:schemeClr val="hlink"/>
                </a:solidFill>
              </a:rPr>
              <a:t>distance functions</a:t>
            </a:r>
            <a:r>
              <a:rPr lang="en-US" altLang="en-US" sz="2000" dirty="0"/>
              <a:t> are usually rather different for interval-scaled, </a:t>
            </a:r>
            <a:r>
              <a:rPr lang="en-US" altLang="en-US" sz="2000" dirty="0" err="1"/>
              <a:t>boolean</a:t>
            </a:r>
            <a:r>
              <a:rPr lang="en-US" altLang="en-US" sz="2000" dirty="0"/>
              <a:t>, categorical, ordinal ratio, and vector variables</a:t>
            </a:r>
          </a:p>
          <a:p>
            <a:pPr marL="914174" lvl="1" indent="-457088" eaLnBrk="1" hangingPunct="1"/>
            <a:r>
              <a:rPr lang="en-US" altLang="en-US" sz="2000" dirty="0"/>
              <a:t>Weights should be associated with different variables based on applications and data semantics</a:t>
            </a:r>
            <a:endParaRPr lang="en-US" altLang="en-US" sz="2000" dirty="0">
              <a:sym typeface="Symbol" pitchFamily="18" charset="2"/>
            </a:endParaRPr>
          </a:p>
          <a:p>
            <a:pPr marL="457088" indent="-457088" eaLnBrk="1" hangingPunct="1"/>
            <a:r>
              <a:rPr lang="en-US" altLang="en-US" sz="2000" dirty="0"/>
              <a:t>Quality of clustering:</a:t>
            </a:r>
          </a:p>
          <a:p>
            <a:pPr marL="914174" lvl="1" indent="-457088" eaLnBrk="1" hangingPunct="1"/>
            <a:r>
              <a:rPr lang="en-US" altLang="en-US" sz="2000" dirty="0"/>
              <a:t>There is usually a separate “quality” function that measures the “goodness” of a cluster.</a:t>
            </a:r>
          </a:p>
          <a:p>
            <a:pPr marL="914174" lvl="1" indent="-457088" eaLnBrk="1" hangingPunct="1"/>
            <a:r>
              <a:rPr lang="en-US" altLang="en-US" sz="2000" dirty="0">
                <a:sym typeface="Symbol" pitchFamily="18" charset="2"/>
              </a:rPr>
              <a:t>It is hard to define “similar enough” or “good enough” </a:t>
            </a:r>
          </a:p>
          <a:p>
            <a:pPr marL="1371261" lvl="2" indent="-457088" eaLnBrk="1" hangingPunct="1"/>
            <a:r>
              <a:rPr lang="en-US" altLang="en-US" sz="2000" dirty="0" smtClean="0">
                <a:sym typeface="Symbol" pitchFamily="18" charset="2"/>
              </a:rPr>
              <a:t> The answer is typically highly subjective</a:t>
            </a:r>
          </a:p>
        </p:txBody>
      </p:sp>
      <p:sp>
        <p:nvSpPr>
          <p:cNvPr id="112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D279495-3EAD-45E4-865B-E37843F2C9CE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14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37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Considerations for Cluster Analysis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000"/>
              <a:t>Partitioning criteria</a:t>
            </a:r>
          </a:p>
          <a:p>
            <a:pPr lvl="1">
              <a:spcAft>
                <a:spcPts val="600"/>
              </a:spcAft>
            </a:pPr>
            <a:r>
              <a:rPr lang="en-US" altLang="en-US" sz="2000"/>
              <a:t>Single level vs. hierarchical partitioning (often, multi-level hierarchical partitioning is desirable)</a:t>
            </a:r>
          </a:p>
          <a:p>
            <a:pPr>
              <a:spcAft>
                <a:spcPts val="600"/>
              </a:spcAft>
            </a:pPr>
            <a:r>
              <a:rPr lang="en-US" altLang="en-US" sz="2000"/>
              <a:t>Separation of clusters</a:t>
            </a:r>
          </a:p>
          <a:p>
            <a:pPr lvl="1">
              <a:spcAft>
                <a:spcPts val="600"/>
              </a:spcAft>
            </a:pPr>
            <a:r>
              <a:rPr lang="en-US" altLang="en-US" sz="2000"/>
              <a:t>Exclusive (e.g., one customer belongs to only one region) vs. non-exclusive (e.g., one document may belong to more than one class)</a:t>
            </a:r>
          </a:p>
          <a:p>
            <a:pPr>
              <a:spcAft>
                <a:spcPts val="600"/>
              </a:spcAft>
            </a:pPr>
            <a:r>
              <a:rPr lang="en-US" altLang="en-US" sz="2000"/>
              <a:t>Similarity measure</a:t>
            </a:r>
          </a:p>
          <a:p>
            <a:pPr lvl="1">
              <a:spcAft>
                <a:spcPts val="600"/>
              </a:spcAft>
            </a:pPr>
            <a:r>
              <a:rPr lang="en-US" altLang="en-US" sz="2000"/>
              <a:t>Distance-based (e.g., Euclidian, road network, vector)  vs. connectivity-based (e.g., density or contiguity)</a:t>
            </a:r>
          </a:p>
          <a:p>
            <a:pPr>
              <a:spcAft>
                <a:spcPts val="600"/>
              </a:spcAft>
            </a:pPr>
            <a:r>
              <a:rPr lang="en-US" altLang="en-US" sz="2000"/>
              <a:t>Clustering space</a:t>
            </a:r>
          </a:p>
          <a:p>
            <a:pPr lvl="1">
              <a:spcAft>
                <a:spcPts val="600"/>
              </a:spcAft>
            </a:pPr>
            <a:r>
              <a:rPr lang="en-US" altLang="en-US" sz="2000"/>
              <a:t>Full space (often when low dimensional) vs. subspaces (often in high-dimensional clustering)</a:t>
            </a:r>
          </a:p>
        </p:txBody>
      </p:sp>
      <p:sp>
        <p:nvSpPr>
          <p:cNvPr id="122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1962372-794D-434E-B7FF-FC29A6D227C9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15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28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Requirements and Challenges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Scalability</a:t>
            </a:r>
          </a:p>
          <a:p>
            <a:pPr lvl="1"/>
            <a:r>
              <a:rPr lang="en-US" altLang="en-US" sz="2000"/>
              <a:t>Clustering all the data instead of only on samples</a:t>
            </a:r>
          </a:p>
          <a:p>
            <a:r>
              <a:rPr lang="en-US" altLang="en-US" sz="2000"/>
              <a:t>Ability to deal with different types of attributes</a:t>
            </a:r>
          </a:p>
          <a:p>
            <a:pPr lvl="1"/>
            <a:r>
              <a:rPr lang="en-US" altLang="en-US" sz="2000"/>
              <a:t>Numerical, binary, categorical, ordinal, linked, and mixture of these </a:t>
            </a:r>
          </a:p>
          <a:p>
            <a:r>
              <a:rPr lang="en-US" altLang="en-US" sz="2000"/>
              <a:t>Constraint-based clustering</a:t>
            </a:r>
          </a:p>
          <a:p>
            <a:pPr marL="742767" lvl="2" indent="-342814">
              <a:buSzPct val="60000"/>
            </a:pPr>
            <a:r>
              <a:rPr lang="en-US" altLang="en-US" sz="2000"/>
              <a:t>User may give inputs on constraints</a:t>
            </a:r>
          </a:p>
          <a:p>
            <a:pPr marL="742767" lvl="2" indent="-342814">
              <a:buSzPct val="60000"/>
            </a:pPr>
            <a:r>
              <a:rPr lang="en-US" altLang="en-US" sz="2000"/>
              <a:t>Use domain knowledge to determine input parameters</a:t>
            </a:r>
          </a:p>
          <a:p>
            <a:r>
              <a:rPr lang="en-US" altLang="en-US" sz="2000"/>
              <a:t>Interpretability and usability</a:t>
            </a:r>
          </a:p>
          <a:p>
            <a:r>
              <a:rPr lang="en-US" altLang="en-US" sz="2000"/>
              <a:t>Others </a:t>
            </a:r>
          </a:p>
          <a:p>
            <a:pPr lvl="1"/>
            <a:r>
              <a:rPr lang="en-US" altLang="en-US" sz="2000"/>
              <a:t>Discovery of clusters with arbitrary shape</a:t>
            </a:r>
          </a:p>
          <a:p>
            <a:pPr lvl="1"/>
            <a:r>
              <a:rPr lang="en-US" altLang="en-US" sz="2000"/>
              <a:t>Ability to deal with noisy data</a:t>
            </a:r>
          </a:p>
          <a:p>
            <a:pPr lvl="1"/>
            <a:r>
              <a:rPr lang="en-US" altLang="en-US" sz="2000"/>
              <a:t>Incremental clustering and insensitivity to input order</a:t>
            </a:r>
          </a:p>
          <a:p>
            <a:pPr lvl="1"/>
            <a:r>
              <a:rPr lang="en-US" altLang="en-US" sz="2000"/>
              <a:t>High dimensionality</a:t>
            </a:r>
          </a:p>
        </p:txBody>
      </p:sp>
      <p:sp>
        <p:nvSpPr>
          <p:cNvPr id="133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FA28685-5338-471D-96E0-853E7B1A68CC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16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93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53" tIns="46026" rIns="92053" bIns="46026" anchor="ctr"/>
          <a:lstStyle/>
          <a:p>
            <a:pPr eaLnBrk="1" hangingPunct="1"/>
            <a:r>
              <a:rPr lang="en-US" altLang="en-US" sz="3200"/>
              <a:t>Major Clustering Approaches (I)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064774"/>
            <a:ext cx="8001000" cy="4183626"/>
          </a:xfrm>
          <a:noFill/>
        </p:spPr>
        <p:txBody>
          <a:bodyPr lIns="92053" tIns="46026" rIns="92053" bIns="46026"/>
          <a:lstStyle/>
          <a:p>
            <a:pPr eaLnBrk="1" hangingPunct="1"/>
            <a:r>
              <a:rPr lang="en-US" altLang="en-US" sz="1800" u="sng" dirty="0"/>
              <a:t>Partitioning approach</a:t>
            </a:r>
            <a:r>
              <a:rPr lang="en-US" altLang="en-US" sz="1800" dirty="0"/>
              <a:t>: </a:t>
            </a:r>
          </a:p>
          <a:p>
            <a:pPr lvl="1" eaLnBrk="1" hangingPunct="1"/>
            <a:r>
              <a:rPr lang="en-US" altLang="en-US" sz="1800" dirty="0"/>
              <a:t>Construct various partitions and then evaluate them by some criterion, e.g., minimizing the sum of square errors</a:t>
            </a:r>
          </a:p>
          <a:p>
            <a:pPr lvl="1" eaLnBrk="1" hangingPunct="1"/>
            <a:r>
              <a:rPr lang="en-US" altLang="en-US" sz="1800" dirty="0"/>
              <a:t>Typical methods: k-means, k-</a:t>
            </a:r>
            <a:r>
              <a:rPr lang="en-US" altLang="en-US" sz="1800" dirty="0" err="1"/>
              <a:t>medoids</a:t>
            </a:r>
            <a:r>
              <a:rPr lang="en-US" altLang="en-US" sz="1800" dirty="0"/>
              <a:t>, CLARANS</a:t>
            </a:r>
          </a:p>
          <a:p>
            <a:pPr eaLnBrk="1" hangingPunct="1"/>
            <a:r>
              <a:rPr lang="en-US" altLang="en-US" sz="1800" u="sng" dirty="0"/>
              <a:t>Hierarchical approach</a:t>
            </a:r>
            <a:r>
              <a:rPr lang="en-US" altLang="en-US" sz="1800" dirty="0"/>
              <a:t>: </a:t>
            </a:r>
          </a:p>
          <a:p>
            <a:pPr lvl="1" eaLnBrk="1" hangingPunct="1"/>
            <a:r>
              <a:rPr lang="en-US" altLang="en-US" sz="1800" dirty="0"/>
              <a:t>Create a hierarchical decomposition of the set of data (or objects) using some criterion</a:t>
            </a:r>
          </a:p>
          <a:p>
            <a:pPr lvl="1" eaLnBrk="1" hangingPunct="1"/>
            <a:r>
              <a:rPr lang="en-US" altLang="en-US" sz="1800" dirty="0"/>
              <a:t>Typical methods: Diana, Agnes, BIRCH, CAMELEON</a:t>
            </a:r>
          </a:p>
          <a:p>
            <a:pPr eaLnBrk="1" hangingPunct="1"/>
            <a:r>
              <a:rPr lang="en-US" altLang="en-US" sz="1800" u="sng" dirty="0"/>
              <a:t>Density-based approach</a:t>
            </a:r>
            <a:r>
              <a:rPr lang="en-US" altLang="en-US" sz="1800" dirty="0"/>
              <a:t>: </a:t>
            </a:r>
          </a:p>
          <a:p>
            <a:pPr lvl="1" eaLnBrk="1" hangingPunct="1"/>
            <a:r>
              <a:rPr lang="en-US" altLang="en-US" sz="1800" dirty="0"/>
              <a:t>Based on connectivity and density functions</a:t>
            </a:r>
          </a:p>
          <a:p>
            <a:pPr lvl="1" eaLnBrk="1" hangingPunct="1"/>
            <a:r>
              <a:rPr lang="en-US" altLang="en-US" sz="1800" dirty="0"/>
              <a:t>Typical methods: DBSACN, OPTICS, </a:t>
            </a:r>
            <a:r>
              <a:rPr lang="en-US" altLang="en-US" sz="1800" dirty="0" err="1"/>
              <a:t>DenClue</a:t>
            </a:r>
            <a:endParaRPr lang="en-US" altLang="en-US" sz="1800" dirty="0"/>
          </a:p>
          <a:p>
            <a:pPr eaLnBrk="1" hangingPunct="1"/>
            <a:r>
              <a:rPr lang="en-US" altLang="en-US" sz="1800" u="sng" dirty="0"/>
              <a:t>Grid-based approach</a:t>
            </a:r>
            <a:r>
              <a:rPr lang="en-US" altLang="en-US" sz="1800" dirty="0"/>
              <a:t>: </a:t>
            </a:r>
          </a:p>
          <a:p>
            <a:pPr lvl="1" eaLnBrk="1" hangingPunct="1"/>
            <a:r>
              <a:rPr lang="en-US" altLang="en-US" sz="1800" dirty="0"/>
              <a:t>based on a multiple-level granularity structure</a:t>
            </a:r>
          </a:p>
          <a:p>
            <a:pPr lvl="1" eaLnBrk="1" hangingPunct="1"/>
            <a:r>
              <a:rPr lang="en-US" altLang="en-US" sz="1800" dirty="0"/>
              <a:t>Typical methods: STING, </a:t>
            </a:r>
            <a:r>
              <a:rPr lang="en-US" altLang="en-US" sz="1800" dirty="0" err="1"/>
              <a:t>WaveCluster</a:t>
            </a:r>
            <a:r>
              <a:rPr lang="en-US" altLang="en-US" sz="1800" dirty="0"/>
              <a:t>, CLIQUE</a:t>
            </a:r>
          </a:p>
        </p:txBody>
      </p:sp>
      <p:sp>
        <p:nvSpPr>
          <p:cNvPr id="143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F0C9A8C-8744-4A82-8A2E-D7FC5415DE7B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17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5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Clustering </a:t>
            </a:r>
            <a:r>
              <a:rPr lang="id-ID" altLang="id-ID" dirty="0" smtClean="0">
                <a:ea typeface="ＭＳ Ｐゴシック" pitchFamily="34" charset="-128"/>
              </a:rPr>
              <a:t>Methods</a:t>
            </a:r>
            <a:endParaRPr lang="en-US" altLang="id-ID" dirty="0" smtClean="0">
              <a:ea typeface="ＭＳ Ｐゴシック" pitchFamily="34" charset="-128"/>
            </a:endParaRPr>
          </a:p>
        </p:txBody>
      </p:sp>
      <p:sp>
        <p:nvSpPr>
          <p:cNvPr id="31747" name="Rectangle 5"/>
          <p:cNvSpPr>
            <a:spLocks noGrp="1" noChangeArrowheads="1"/>
          </p:cNvSpPr>
          <p:nvPr>
            <p:ph idx="1"/>
          </p:nvPr>
        </p:nvSpPr>
        <p:spPr>
          <a:xfrm>
            <a:off x="1150374" y="2153264"/>
            <a:ext cx="7841226" cy="4095135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K-Means</a:t>
            </a:r>
          </a:p>
          <a:p>
            <a:r>
              <a:rPr lang="en-US" altLang="id-ID" dirty="0" smtClean="0">
                <a:ea typeface="ＭＳ Ｐゴシック" pitchFamily="34" charset="-128"/>
              </a:rPr>
              <a:t>Fuzzy Clustering</a:t>
            </a:r>
          </a:p>
          <a:p>
            <a:r>
              <a:rPr lang="en-US" altLang="id-ID" dirty="0" smtClean="0">
                <a:ea typeface="ＭＳ Ｐゴシック" pitchFamily="34" charset="-128"/>
              </a:rPr>
              <a:t>Gaussian Mixture</a:t>
            </a:r>
          </a:p>
          <a:p>
            <a:r>
              <a:rPr lang="en-US" altLang="id-ID" dirty="0" smtClean="0">
                <a:ea typeface="ＭＳ Ｐゴシック" pitchFamily="34" charset="-128"/>
              </a:rPr>
              <a:t>SOM</a:t>
            </a:r>
            <a:endParaRPr lang="id-ID" altLang="id-ID" dirty="0" smtClean="0">
              <a:ea typeface="ＭＳ Ｐゴシック" pitchFamily="34" charset="-128"/>
            </a:endParaRPr>
          </a:p>
          <a:p>
            <a:r>
              <a:rPr lang="id-ID" altLang="id-ID" dirty="0" smtClean="0">
                <a:ea typeface="ＭＳ Ｐゴシック" pitchFamily="34" charset="-128"/>
              </a:rPr>
              <a:t>Etc...</a:t>
            </a:r>
            <a:endParaRPr lang="en-US" altLang="id-ID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030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53" tIns="46026" rIns="92053" bIns="46026" anchor="ctr"/>
          <a:lstStyle/>
          <a:p>
            <a:pPr eaLnBrk="1" hangingPunct="1"/>
            <a:r>
              <a:rPr lang="en-US" altLang="en-US" sz="3200"/>
              <a:t>Major Clustering Approaches (II)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88142" y="2109018"/>
            <a:ext cx="8003458" cy="4139381"/>
          </a:xfrm>
          <a:noFill/>
        </p:spPr>
        <p:txBody>
          <a:bodyPr lIns="92053" tIns="46026" rIns="92053" bIns="46026"/>
          <a:lstStyle/>
          <a:p>
            <a:pPr eaLnBrk="1" hangingPunct="1"/>
            <a:r>
              <a:rPr lang="en-US" altLang="en-US" sz="1800" u="sng" dirty="0"/>
              <a:t>Model-based</a:t>
            </a:r>
            <a:r>
              <a:rPr lang="en-US" altLang="en-US" sz="1800" dirty="0"/>
              <a:t>: </a:t>
            </a:r>
          </a:p>
          <a:p>
            <a:pPr lvl="1" eaLnBrk="1" hangingPunct="1"/>
            <a:r>
              <a:rPr lang="en-US" altLang="en-US" sz="1800" dirty="0"/>
              <a:t>A model is hypothesized for each of the clusters and tries to find the best fit of that model to each other</a:t>
            </a:r>
          </a:p>
          <a:p>
            <a:pPr lvl="1" eaLnBrk="1" hangingPunct="1"/>
            <a:r>
              <a:rPr lang="en-US" altLang="en-US" sz="1800" dirty="0"/>
              <a:t>Typical methods:</a:t>
            </a:r>
            <a:r>
              <a:rPr lang="en-US" altLang="en-US" sz="1800" b="1" dirty="0"/>
              <a:t> </a:t>
            </a:r>
            <a:r>
              <a:rPr lang="en-US" altLang="en-US" sz="1800" dirty="0"/>
              <a:t>EM, SOM, COBWEB</a:t>
            </a:r>
          </a:p>
          <a:p>
            <a:pPr eaLnBrk="1" hangingPunct="1"/>
            <a:r>
              <a:rPr lang="en-US" altLang="en-US" sz="1800" u="sng" dirty="0"/>
              <a:t>Frequent pattern-based:</a:t>
            </a:r>
          </a:p>
          <a:p>
            <a:pPr lvl="1" eaLnBrk="1" hangingPunct="1"/>
            <a:r>
              <a:rPr lang="en-US" altLang="en-US" sz="1800" dirty="0"/>
              <a:t>Based on the analysis of frequent patterns</a:t>
            </a:r>
          </a:p>
          <a:p>
            <a:pPr lvl="1" eaLnBrk="1" hangingPunct="1"/>
            <a:r>
              <a:rPr lang="en-US" altLang="en-US" sz="1800" dirty="0"/>
              <a:t>Typical methods: p-Cluster</a:t>
            </a:r>
          </a:p>
          <a:p>
            <a:pPr eaLnBrk="1" hangingPunct="1"/>
            <a:r>
              <a:rPr lang="en-US" altLang="en-US" sz="1800" u="sng" dirty="0"/>
              <a:t>User-guided or constraint-based</a:t>
            </a:r>
            <a:r>
              <a:rPr lang="en-US" altLang="en-US" sz="1800" dirty="0"/>
              <a:t>: </a:t>
            </a:r>
          </a:p>
          <a:p>
            <a:pPr lvl="1" eaLnBrk="1" hangingPunct="1"/>
            <a:r>
              <a:rPr lang="en-US" altLang="en-US" sz="1800" dirty="0"/>
              <a:t>Clustering by considering user-specified or application-specific constraints</a:t>
            </a:r>
          </a:p>
          <a:p>
            <a:pPr lvl="1" eaLnBrk="1" hangingPunct="1"/>
            <a:r>
              <a:rPr lang="en-US" altLang="en-US" sz="1800" dirty="0"/>
              <a:t>Typical methods: COD (obstacles), constrained clustering</a:t>
            </a:r>
          </a:p>
          <a:p>
            <a:pPr eaLnBrk="1" hangingPunct="1"/>
            <a:r>
              <a:rPr lang="en-US" altLang="en-US" sz="1800" u="sng" dirty="0"/>
              <a:t>Link-based clustering</a:t>
            </a:r>
            <a:r>
              <a:rPr lang="en-US" altLang="en-US" sz="1800" dirty="0"/>
              <a:t>:</a:t>
            </a:r>
          </a:p>
          <a:p>
            <a:pPr lvl="1" eaLnBrk="1" hangingPunct="1"/>
            <a:r>
              <a:rPr lang="en-US" altLang="en-US" sz="1800" dirty="0"/>
              <a:t>Objects are often linked together in various ways</a:t>
            </a:r>
          </a:p>
          <a:p>
            <a:pPr lvl="1" eaLnBrk="1" hangingPunct="1"/>
            <a:r>
              <a:rPr lang="en-US" altLang="en-US" sz="1800" dirty="0"/>
              <a:t>Massive links can be used to cluster objects: </a:t>
            </a:r>
            <a:r>
              <a:rPr lang="en-US" altLang="en-US" sz="1800" dirty="0" err="1"/>
              <a:t>SimRank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LinkClus</a:t>
            </a:r>
            <a:endParaRPr lang="en-US" altLang="en-US" sz="1800" dirty="0"/>
          </a:p>
        </p:txBody>
      </p:sp>
      <p:sp>
        <p:nvSpPr>
          <p:cNvPr id="153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36F1A0A-1955-4290-AF75-9BD40431A89C}" type="slidenum">
              <a:rPr lang="en-US" altLang="en-US" sz="1200">
                <a:solidFill>
                  <a:prstClr val="black"/>
                </a:solidFill>
                <a:latin typeface="Tahoma" pitchFamily="34" charset="0"/>
              </a:rPr>
              <a:pPr/>
              <a:t>19</a:t>
            </a:fld>
            <a:endParaRPr lang="en-US" altLang="en-US" sz="12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49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Course outline</a:t>
            </a:r>
            <a:br>
              <a:rPr lang="en-US" dirty="0">
                <a:latin typeface="Tahoma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altLang="en-US" sz="2800" dirty="0" smtClean="0"/>
              <a:t>CLASSIFICATION</a:t>
            </a:r>
            <a:endParaRPr lang="en-US" altLang="en-US" sz="2800" dirty="0"/>
          </a:p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sz="2800" dirty="0" smtClean="0"/>
              <a:t>CLUSTERING</a:t>
            </a:r>
          </a:p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sz="2800" dirty="0" smtClean="0"/>
              <a:t>ANOMALY DETECTION</a:t>
            </a:r>
          </a:p>
          <a:p>
            <a:pPr>
              <a:lnSpc>
                <a:spcPct val="120000"/>
              </a:lnSpc>
              <a:buSzPct val="100000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08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Are Outliers?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700" b="1" dirty="0"/>
              <a:t>Outlier</a:t>
            </a:r>
            <a:r>
              <a:rPr lang="en-US" altLang="en-US" sz="1700" dirty="0"/>
              <a:t>: A data object that </a:t>
            </a:r>
            <a:r>
              <a:rPr lang="en-US" altLang="en-US" sz="1700" b="1" dirty="0"/>
              <a:t>deviates significantly</a:t>
            </a:r>
            <a:r>
              <a:rPr lang="en-US" altLang="en-US" sz="1700" dirty="0"/>
              <a:t> from the normal objects as if it were </a:t>
            </a:r>
            <a:r>
              <a:rPr lang="en-US" altLang="en-US" sz="1700" b="1" dirty="0"/>
              <a:t>generated by a different mechanism</a:t>
            </a:r>
          </a:p>
          <a:p>
            <a:pPr lvl="1" eaLnBrk="1" hangingPunct="1"/>
            <a:r>
              <a:rPr lang="en-US" altLang="en-US" sz="1700" dirty="0"/>
              <a:t>Ex.:  Unusual credit card purchase, sports: Michael Jordon, Wayne Gretzky, ...</a:t>
            </a:r>
          </a:p>
          <a:p>
            <a:pPr eaLnBrk="1" hangingPunct="1"/>
            <a:r>
              <a:rPr lang="en-US" altLang="en-US" sz="1700" dirty="0"/>
              <a:t>Outliers are different from the noise data </a:t>
            </a:r>
          </a:p>
          <a:p>
            <a:pPr lvl="1" eaLnBrk="1" hangingPunct="1"/>
            <a:r>
              <a:rPr lang="en-US" altLang="en-US" sz="1700" dirty="0"/>
              <a:t>Noise is random error or variance in a measured variable</a:t>
            </a:r>
          </a:p>
          <a:p>
            <a:pPr lvl="1" eaLnBrk="1" hangingPunct="1"/>
            <a:r>
              <a:rPr lang="en-US" altLang="en-US" sz="1700" dirty="0"/>
              <a:t>Noise should be removed before outlier detection</a:t>
            </a:r>
          </a:p>
          <a:p>
            <a:pPr eaLnBrk="1" hangingPunct="1"/>
            <a:r>
              <a:rPr lang="en-US" altLang="en-US" sz="1700" dirty="0"/>
              <a:t>Outliers are interesting:  It violates the mechanism that generates the normal data</a:t>
            </a:r>
          </a:p>
          <a:p>
            <a:pPr eaLnBrk="1" hangingPunct="1"/>
            <a:r>
              <a:rPr lang="en-US" altLang="en-US" sz="1700" dirty="0"/>
              <a:t>Outlier detection vs. </a:t>
            </a:r>
            <a:r>
              <a:rPr lang="en-US" altLang="en-US" sz="1700" i="1" dirty="0"/>
              <a:t>novelty detection</a:t>
            </a:r>
            <a:r>
              <a:rPr lang="en-US" altLang="en-US" sz="1700" dirty="0"/>
              <a:t>: early stage, outlier; but later merged into the model</a:t>
            </a:r>
          </a:p>
          <a:p>
            <a:pPr eaLnBrk="1" hangingPunct="1"/>
            <a:r>
              <a:rPr lang="en-US" altLang="en-US" sz="1700" dirty="0"/>
              <a:t>Applications:</a:t>
            </a:r>
          </a:p>
          <a:p>
            <a:pPr lvl="1" eaLnBrk="1" hangingPunct="1"/>
            <a:r>
              <a:rPr lang="en-US" altLang="en-US" sz="1700" dirty="0"/>
              <a:t>Credit card fraud detection</a:t>
            </a:r>
          </a:p>
          <a:p>
            <a:pPr lvl="1" eaLnBrk="1" hangingPunct="1"/>
            <a:r>
              <a:rPr lang="en-US" altLang="en-US" sz="1700" dirty="0"/>
              <a:t>Telecom fraud detection</a:t>
            </a:r>
          </a:p>
          <a:p>
            <a:pPr lvl="1" eaLnBrk="1" hangingPunct="1"/>
            <a:r>
              <a:rPr lang="en-US" altLang="en-US" sz="1700" dirty="0"/>
              <a:t>Customer segmentation</a:t>
            </a:r>
          </a:p>
          <a:p>
            <a:pPr lvl="1" eaLnBrk="1" hangingPunct="1"/>
            <a:r>
              <a:rPr lang="en-US" altLang="en-US" sz="1700" dirty="0"/>
              <a:t>Medical analysis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68BA982-D2CD-464D-BEB1-3283CA1C5632}" type="slidenum">
              <a:rPr lang="en-US" altLang="en-US" sz="1200">
                <a:solidFill>
                  <a:srgbClr val="000000"/>
                </a:solidFill>
                <a:latin typeface="Calibri" pitchFamily="34" charset="0"/>
              </a:rPr>
              <a:pPr/>
              <a:t>20</a:t>
            </a:fld>
            <a:endParaRPr lang="en-US" alt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813" y="5178425"/>
            <a:ext cx="2274888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4570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697" rIns="91395" bIns="45697" anchor="b"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061" eaLnBrk="1" hangingPunct="1"/>
            <a:fld id="{86212C39-FCEC-4A40-A069-5B3166F93791}" type="slidenum">
              <a:rPr lang="en-US" altLang="en-US" sz="1200" b="1">
                <a:solidFill>
                  <a:srgbClr val="000000"/>
                </a:solidFill>
                <a:latin typeface="Calibri" pitchFamily="34" charset="0"/>
              </a:rPr>
              <a:pPr algn="r" defTabSz="914061" eaLnBrk="1" hangingPunct="1"/>
              <a:t>21</a:t>
            </a:fld>
            <a:endParaRPr lang="en-US" altLang="en-US" sz="12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61950"/>
            <a:ext cx="56388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Types of Outliers (I)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700" dirty="0"/>
              <a:t>Three kinds: </a:t>
            </a:r>
            <a:r>
              <a:rPr lang="en-US" altLang="en-US" sz="1700" i="1" dirty="0"/>
              <a:t>global, contextual</a:t>
            </a:r>
            <a:r>
              <a:rPr lang="en-US" altLang="en-US" sz="1700" dirty="0"/>
              <a:t> and </a:t>
            </a:r>
            <a:r>
              <a:rPr lang="en-US" altLang="en-US" sz="1700" i="1" dirty="0"/>
              <a:t>collective </a:t>
            </a:r>
            <a:r>
              <a:rPr lang="en-US" altLang="en-US" sz="1700" dirty="0"/>
              <a:t>outliers</a:t>
            </a:r>
            <a:endParaRPr lang="en-US" altLang="en-US" sz="1700" i="1" dirty="0"/>
          </a:p>
          <a:p>
            <a:pPr eaLnBrk="1" hangingPunct="1"/>
            <a:r>
              <a:rPr lang="en-US" altLang="en-US" sz="1700" b="1" dirty="0"/>
              <a:t>Global outlier</a:t>
            </a:r>
            <a:r>
              <a:rPr lang="en-US" altLang="en-US" sz="1700" dirty="0"/>
              <a:t> (or point anomaly)</a:t>
            </a:r>
          </a:p>
          <a:p>
            <a:pPr lvl="1" eaLnBrk="1" hangingPunct="1"/>
            <a:r>
              <a:rPr lang="en-US" altLang="en-US" sz="1700" dirty="0"/>
              <a:t>Object is </a:t>
            </a:r>
            <a:r>
              <a:rPr lang="en-US" altLang="en-US" sz="1700" dirty="0" err="1"/>
              <a:t>O</a:t>
            </a:r>
            <a:r>
              <a:rPr lang="en-US" altLang="en-US" sz="1700" baseline="-25000" dirty="0" err="1"/>
              <a:t>g</a:t>
            </a:r>
            <a:r>
              <a:rPr lang="en-US" altLang="en-US" sz="1700" dirty="0"/>
              <a:t> if it significantly deviates from the rest of the data set</a:t>
            </a:r>
          </a:p>
          <a:p>
            <a:pPr lvl="1" eaLnBrk="1" hangingPunct="1"/>
            <a:r>
              <a:rPr lang="en-US" altLang="en-US" sz="1700" dirty="0"/>
              <a:t>Ex. Intrusion detection in computer networks</a:t>
            </a:r>
          </a:p>
          <a:p>
            <a:pPr lvl="1" eaLnBrk="1" hangingPunct="1"/>
            <a:r>
              <a:rPr lang="en-US" altLang="en-US" sz="1700" dirty="0"/>
              <a:t>Issue: Find an appropriate measurement of deviation</a:t>
            </a:r>
          </a:p>
          <a:p>
            <a:pPr eaLnBrk="1" hangingPunct="1"/>
            <a:r>
              <a:rPr lang="en-US" altLang="en-US" sz="1700" b="1" dirty="0"/>
              <a:t>Contextual outlier</a:t>
            </a:r>
            <a:r>
              <a:rPr lang="en-US" altLang="en-US" sz="1700" dirty="0"/>
              <a:t> (or </a:t>
            </a:r>
            <a:r>
              <a:rPr lang="en-US" altLang="en-US" sz="1700" i="1" dirty="0"/>
              <a:t>conditional outlier</a:t>
            </a:r>
            <a:r>
              <a:rPr lang="en-US" altLang="en-US" sz="1700" dirty="0"/>
              <a:t>)</a:t>
            </a:r>
          </a:p>
          <a:p>
            <a:pPr lvl="1" eaLnBrk="1" hangingPunct="1"/>
            <a:r>
              <a:rPr lang="en-US" altLang="en-US" sz="1700" dirty="0"/>
              <a:t>Object is </a:t>
            </a:r>
            <a:r>
              <a:rPr lang="en-US" altLang="en-US" sz="1700" dirty="0" err="1"/>
              <a:t>O</a:t>
            </a:r>
            <a:r>
              <a:rPr lang="en-US" altLang="en-US" sz="1700" baseline="-25000" dirty="0" err="1"/>
              <a:t>c</a:t>
            </a:r>
            <a:r>
              <a:rPr lang="en-US" altLang="en-US" sz="1700" dirty="0"/>
              <a:t> if it deviates significantly based on a selected context</a:t>
            </a:r>
          </a:p>
          <a:p>
            <a:pPr lvl="1" eaLnBrk="1" hangingPunct="1"/>
            <a:r>
              <a:rPr lang="en-US" altLang="en-US" sz="1700" dirty="0"/>
              <a:t>Ex. 80</a:t>
            </a:r>
            <a:r>
              <a:rPr lang="en-US" altLang="en-US" sz="1700" baseline="30000" dirty="0"/>
              <a:t>o</a:t>
            </a:r>
            <a:r>
              <a:rPr lang="en-US" altLang="en-US" sz="1700" dirty="0"/>
              <a:t> F in Urbana: outlier? (depending on summer or winter?)</a:t>
            </a:r>
          </a:p>
          <a:p>
            <a:pPr lvl="1" eaLnBrk="1" hangingPunct="1"/>
            <a:r>
              <a:rPr lang="en-US" altLang="en-US" sz="1700" dirty="0"/>
              <a:t>Attributes of data objects should be divided into two groups </a:t>
            </a:r>
          </a:p>
          <a:p>
            <a:pPr lvl="2" eaLnBrk="1" hangingPunct="1"/>
            <a:r>
              <a:rPr lang="en-US" altLang="en-US" sz="1700" dirty="0"/>
              <a:t>Contextual attributes: defines the context, e.g., time &amp; location </a:t>
            </a:r>
          </a:p>
          <a:p>
            <a:pPr lvl="2" eaLnBrk="1" hangingPunct="1"/>
            <a:r>
              <a:rPr lang="en-US" altLang="en-US" sz="1700" dirty="0"/>
              <a:t>Behavioral attributes:  characteristics of the object, used in outlier evaluation, e.g., temperature</a:t>
            </a:r>
          </a:p>
          <a:p>
            <a:pPr lvl="1" eaLnBrk="1" hangingPunct="1"/>
            <a:r>
              <a:rPr lang="en-US" altLang="en-US" sz="1700" dirty="0"/>
              <a:t>Can be viewed as a generalization of </a:t>
            </a:r>
            <a:r>
              <a:rPr lang="en-US" altLang="en-US" sz="1700" i="1" dirty="0"/>
              <a:t>local outliers</a:t>
            </a:r>
            <a:r>
              <a:rPr lang="en-US" altLang="en-US" sz="1700" dirty="0">
                <a:cs typeface="Arial" pitchFamily="34" charset="0"/>
              </a:rPr>
              <a:t>—</a:t>
            </a:r>
            <a:r>
              <a:rPr lang="en-US" altLang="en-US" sz="1700" dirty="0"/>
              <a:t>whose density significantly deviates from its local area</a:t>
            </a:r>
          </a:p>
          <a:p>
            <a:pPr lvl="1" eaLnBrk="1" hangingPunct="1"/>
            <a:r>
              <a:rPr lang="en-US" altLang="en-US" sz="1700" dirty="0"/>
              <a:t>Issue: How to define or formulate meaningful context?</a:t>
            </a:r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52400"/>
            <a:ext cx="15240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7467600" y="1339853"/>
            <a:ext cx="1600200" cy="34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95" tIns="45697" rIns="91395" bIns="45697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61" eaLnBrk="1" hangingPunct="1">
              <a:spcBef>
                <a:spcPct val="50000"/>
              </a:spcBef>
            </a:pPr>
            <a:r>
              <a:rPr lang="en-US" altLang="en-US" sz="1600">
                <a:solidFill>
                  <a:srgbClr val="000000"/>
                </a:solidFill>
                <a:latin typeface="Tahoma" pitchFamily="34" charset="0"/>
              </a:rPr>
              <a:t>Global Outlier</a:t>
            </a:r>
          </a:p>
        </p:txBody>
      </p:sp>
    </p:spTree>
    <p:extLst>
      <p:ext uri="{BB962C8B-B14F-4D97-AF65-F5344CB8AC3E}">
        <p14:creationId xmlns:p14="http://schemas.microsoft.com/office/powerpoint/2010/main" val="1308948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914404"/>
            <a:ext cx="2005012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697" rIns="91395" bIns="45697" anchor="b"/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061" eaLnBrk="1" hangingPunct="1"/>
            <a:fld id="{944DBFE3-71DA-4ABD-B86C-5469CD0A9A3B}" type="slidenum">
              <a:rPr lang="en-US" altLang="en-US" sz="1200" b="1">
                <a:solidFill>
                  <a:srgbClr val="000000"/>
                </a:solidFill>
                <a:latin typeface="Calibri" pitchFamily="34" charset="0"/>
              </a:rPr>
              <a:pPr algn="r" defTabSz="914061" eaLnBrk="1" hangingPunct="1"/>
              <a:t>22</a:t>
            </a:fld>
            <a:endParaRPr lang="en-US" altLang="en-US" sz="12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171700" y="-43953"/>
            <a:ext cx="5638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Types of Outliers (II)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36955"/>
            <a:ext cx="6148388" cy="4267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1800" b="1" dirty="0"/>
              <a:t>Collective Outliers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 dirty="0"/>
              <a:t>A subset of data objects </a:t>
            </a:r>
            <a:r>
              <a:rPr lang="en-US" altLang="en-US" sz="1800" i="1" dirty="0"/>
              <a:t>collectively</a:t>
            </a:r>
            <a:r>
              <a:rPr lang="en-US" altLang="en-US" sz="1800" dirty="0"/>
              <a:t> deviate significantly from the whole data set, even if the individual data objects may not be outliers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 dirty="0"/>
              <a:t>Applications: E.g., </a:t>
            </a:r>
            <a:r>
              <a:rPr lang="en-US" altLang="en-US" sz="1800" i="1" dirty="0"/>
              <a:t>intrusion detection</a:t>
            </a:r>
            <a:r>
              <a:rPr lang="en-US" altLang="en-US" sz="1800" dirty="0"/>
              <a:t>: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z="1800" dirty="0"/>
              <a:t>When a number of computers keep sending denial-of-service packages to each other 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6934202" y="2514601"/>
            <a:ext cx="2362200" cy="369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95" tIns="45697" rIns="91395" bIns="45697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61"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Tahoma" pitchFamily="34" charset="0"/>
              </a:rPr>
              <a:t>Collective Outlier</a:t>
            </a:r>
          </a:p>
        </p:txBody>
      </p:sp>
      <p:sp>
        <p:nvSpPr>
          <p:cNvPr id="7175" name="Rectangle 3"/>
          <p:cNvSpPr>
            <a:spLocks noChangeArrowheads="1"/>
          </p:cNvSpPr>
          <p:nvPr/>
        </p:nvSpPr>
        <p:spPr bwMode="auto">
          <a:xfrm>
            <a:off x="467032" y="4186354"/>
            <a:ext cx="8534400" cy="1861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697" rIns="91395" bIns="45697"/>
          <a:lstStyle/>
          <a:p>
            <a:pPr marL="742583" lvl="1" indent="-285610" defTabSz="914061" eaLnBrk="1" hangingPunct="1">
              <a:spcBef>
                <a:spcPct val="20000"/>
              </a:spcBef>
              <a:buClr>
                <a:srgbClr val="FF0000"/>
              </a:buClr>
              <a:buSzPct val="55000"/>
              <a:buFont typeface="Wingdings" pitchFamily="2" charset="2"/>
              <a:buChar char="n"/>
            </a:pPr>
            <a:r>
              <a:rPr lang="en-US" altLang="en-US" dirty="0">
                <a:solidFill>
                  <a:srgbClr val="000000"/>
                </a:solidFill>
                <a:latin typeface="+mn-lt"/>
              </a:rPr>
              <a:t>Detection of collective outliers</a:t>
            </a:r>
          </a:p>
          <a:p>
            <a:pPr marL="1142436" lvl="2" indent="-228486" defTabSz="914061" eaLnBrk="1" hangingPunct="1">
              <a:spcBef>
                <a:spcPct val="20000"/>
              </a:spcBef>
              <a:buClr>
                <a:srgbClr val="3333CC"/>
              </a:buClr>
              <a:buSzPct val="50000"/>
              <a:buFont typeface="Wingdings" pitchFamily="2" charset="2"/>
              <a:buChar char="n"/>
            </a:pPr>
            <a:r>
              <a:rPr lang="en-US" altLang="en-US" dirty="0">
                <a:solidFill>
                  <a:srgbClr val="000000"/>
                </a:solidFill>
                <a:latin typeface="+mn-lt"/>
              </a:rPr>
              <a:t>Consider not only behavior of individual objects, but also that of groups of objects</a:t>
            </a:r>
          </a:p>
          <a:p>
            <a:pPr marL="1142436" lvl="2" indent="-228486" defTabSz="914061" eaLnBrk="1" hangingPunct="1">
              <a:spcBef>
                <a:spcPct val="20000"/>
              </a:spcBef>
              <a:buClr>
                <a:srgbClr val="3333CC"/>
              </a:buClr>
              <a:buSzPct val="50000"/>
              <a:buFont typeface="Wingdings" pitchFamily="2" charset="2"/>
              <a:buChar char="n"/>
            </a:pPr>
            <a:r>
              <a:rPr lang="en-US" altLang="en-US" dirty="0">
                <a:solidFill>
                  <a:srgbClr val="000000"/>
                </a:solidFill>
                <a:latin typeface="+mn-lt"/>
              </a:rPr>
              <a:t>Need to have the background knowledge on the relationship among data objects, such as a distance or similarity measure on objects.</a:t>
            </a:r>
            <a:endParaRPr lang="en-US" altLang="en-US" sz="1600" dirty="0">
              <a:solidFill>
                <a:srgbClr val="000000"/>
              </a:solidFill>
              <a:latin typeface="+mn-lt"/>
            </a:endParaRPr>
          </a:p>
          <a:p>
            <a:pPr marL="799928" lvl="1" indent="-342728" defTabSz="914061" eaLnBrk="1" hangingPunct="1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en-US" altLang="en-US" dirty="0">
                <a:solidFill>
                  <a:srgbClr val="000000"/>
                </a:solidFill>
                <a:latin typeface="+mn-lt"/>
              </a:rPr>
              <a:t>A data set may have multiple types of outlier</a:t>
            </a:r>
          </a:p>
          <a:p>
            <a:pPr marL="799928" lvl="1" indent="-342728" defTabSz="914061" eaLnBrk="1" hangingPunct="1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en-US" altLang="en-US" dirty="0">
                <a:solidFill>
                  <a:srgbClr val="000000"/>
                </a:solidFill>
                <a:latin typeface="+mn-lt"/>
              </a:rPr>
              <a:t>One object may belong to more than one type of outlier</a:t>
            </a:r>
          </a:p>
        </p:txBody>
      </p:sp>
    </p:spTree>
    <p:extLst>
      <p:ext uri="{BB962C8B-B14F-4D97-AF65-F5344CB8AC3E}">
        <p14:creationId xmlns:p14="http://schemas.microsoft.com/office/powerpoint/2010/main" val="633664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Outliers Detection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idx="1"/>
          </p:nvPr>
        </p:nvSpPr>
        <p:spPr>
          <a:xfrm>
            <a:off x="990600" y="2143433"/>
            <a:ext cx="8001000" cy="4267200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Supervised Methods</a:t>
            </a:r>
          </a:p>
          <a:p>
            <a:r>
              <a:rPr lang="en-US" altLang="id-ID" dirty="0" smtClean="0">
                <a:ea typeface="ＭＳ Ｐゴシック" pitchFamily="34" charset="-128"/>
              </a:rPr>
              <a:t>Unsupervised </a:t>
            </a:r>
            <a:r>
              <a:rPr lang="en-US" altLang="id-ID" dirty="0">
                <a:ea typeface="ＭＳ Ｐゴシック" pitchFamily="34" charset="-128"/>
              </a:rPr>
              <a:t>Methods</a:t>
            </a:r>
            <a:endParaRPr lang="en-US" altLang="id-ID" dirty="0" smtClean="0">
              <a:ea typeface="ＭＳ Ｐゴシック" pitchFamily="34" charset="-128"/>
            </a:endParaRPr>
          </a:p>
          <a:p>
            <a:r>
              <a:rPr lang="en-US" altLang="id-ID" dirty="0">
                <a:ea typeface="ＭＳ Ｐゴシック" pitchFamily="34" charset="-128"/>
              </a:rPr>
              <a:t>Semi-Supervised Methods</a:t>
            </a:r>
            <a:endParaRPr lang="en-US" altLang="id-ID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472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dirty="0"/>
              <a:t>Summary</a:t>
            </a:r>
            <a:endParaRPr lang="en-US" b="0" dirty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 marL="287338" lvl="1" indent="-287338">
              <a:lnSpc>
                <a:spcPct val="110000"/>
              </a:lnSpc>
              <a:buFont typeface="Arial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1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10000"/>
              </a:lnSpc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110000"/>
              </a:lnSpc>
              <a:buNone/>
            </a:pPr>
            <a:endParaRPr lang="en-US" altLang="en-US" sz="1600" dirty="0"/>
          </a:p>
          <a:p>
            <a:pPr marL="457200" lvl="1" indent="0">
              <a:lnSpc>
                <a:spcPct val="110000"/>
              </a:lnSpc>
              <a:buNone/>
            </a:pPr>
            <a:endParaRPr lang="en-US" sz="1600" dirty="0"/>
          </a:p>
          <a:p>
            <a:pPr marL="0" indent="0">
              <a:lnSpc>
                <a:spcPct val="110000"/>
              </a:lnSpc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lnSpc>
                <a:spcPct val="120000"/>
              </a:lnSpc>
              <a:buFont typeface="Arial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</a:pPr>
            <a:endParaRPr lang="en-US" sz="1600" dirty="0" smtClean="0">
              <a:latin typeface="Tahoma" charset="0"/>
            </a:endParaRPr>
          </a:p>
          <a:p>
            <a:pPr eaLnBrk="1" hangingPunct="1">
              <a:lnSpc>
                <a:spcPct val="120000"/>
              </a:lnSpc>
            </a:pPr>
            <a:endParaRPr lang="en-US" sz="1600" dirty="0">
              <a:latin typeface="Tahoma" charset="0"/>
            </a:endParaRPr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66D4CF3-FDCF-BC4F-8465-86D86356FF6A}" type="datetime4">
              <a:rPr lang="en-US" sz="1200"/>
              <a:pPr eaLnBrk="1" hangingPunct="1"/>
              <a:t>September 5, 2017</a:t>
            </a:fld>
            <a:endParaRPr lang="en-US" sz="1200" dirty="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Introduction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8D29E05-AD95-CD47-BAD0-5886D3DE58CF}" type="slidenum">
              <a:rPr lang="en-US" sz="1400"/>
              <a:pPr eaLnBrk="1" hangingPunct="1"/>
              <a:t>24</a:t>
            </a:fld>
            <a:endParaRPr lang="en-US" sz="14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43000" y="2133600"/>
            <a:ext cx="763251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>
                <a:latin typeface="Arial" pitchFamily="34" charset="0"/>
                <a:cs typeface="Arial" pitchFamily="34" charset="0"/>
              </a:rPr>
              <a:t>We have briefly reviewed the fundamental of the materials of</a:t>
            </a:r>
          </a:p>
          <a:p>
            <a:pPr lvl="1">
              <a:lnSpc>
                <a:spcPct val="120000"/>
              </a:lnSpc>
              <a:buSzPct val="100000"/>
            </a:pPr>
            <a:r>
              <a:rPr lang="en-US" altLang="en-US" sz="2400" dirty="0" smtClean="0"/>
              <a:t>PRINCIPLE AND ALGORITHMS IN CLASSIFICATION</a:t>
            </a:r>
            <a:endParaRPr lang="en-US" altLang="en-US" sz="2400" dirty="0"/>
          </a:p>
          <a:p>
            <a:pPr lvl="1">
              <a:lnSpc>
                <a:spcPct val="120000"/>
              </a:lnSpc>
              <a:buSzPct val="100000"/>
            </a:pPr>
            <a:r>
              <a:rPr lang="en-US" altLang="en-US" sz="2400" dirty="0"/>
              <a:t>PRINCIPLE AND ALGORITHMS </a:t>
            </a:r>
            <a:r>
              <a:rPr lang="en-US" altLang="en-US" sz="2400" dirty="0" smtClean="0"/>
              <a:t>IN </a:t>
            </a:r>
            <a:r>
              <a:rPr lang="en-US" sz="2400" dirty="0" smtClean="0"/>
              <a:t>CLUSTERING</a:t>
            </a:r>
            <a:endParaRPr lang="en-US" sz="2400" dirty="0"/>
          </a:p>
          <a:p>
            <a:pPr lvl="1">
              <a:lnSpc>
                <a:spcPct val="120000"/>
              </a:lnSpc>
              <a:buSzPct val="100000"/>
            </a:pPr>
            <a:r>
              <a:rPr lang="en-US" sz="2400" dirty="0" smtClean="0"/>
              <a:t>ANOMALY DETECTION</a:t>
            </a:r>
            <a:endParaRPr lang="en-US" sz="2400" dirty="0"/>
          </a:p>
          <a:p>
            <a:endParaRPr lang="en-US" alt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10000"/>
              </a:lnSpc>
              <a:buFont typeface="Arial" charset="0"/>
              <a:buNone/>
            </a:pPr>
            <a:endParaRPr lang="en-US" sz="1600" dirty="0" smtClean="0"/>
          </a:p>
          <a:p>
            <a:pPr marL="457200" lvl="1" indent="0">
              <a:lnSpc>
                <a:spcPct val="110000"/>
              </a:lnSpc>
              <a:buFont typeface="Arial" charset="0"/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110000"/>
              </a:lnSpc>
              <a:buFont typeface="Arial" charset="0"/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110000"/>
              </a:lnSpc>
              <a:buFont typeface="Arial" charset="0"/>
              <a:buNone/>
            </a:pPr>
            <a:endParaRPr lang="en-US" sz="1600" dirty="0" smtClean="0"/>
          </a:p>
          <a:p>
            <a:pPr marL="0" indent="0">
              <a:lnSpc>
                <a:spcPct val="110000"/>
              </a:lnSpc>
              <a:buFont typeface="Arial" charset="0"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lnSpc>
                <a:spcPct val="120000"/>
              </a:lnSpc>
              <a:buFont typeface="Arial" charset="0"/>
              <a:buChar char="•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1600" dirty="0" smtClean="0">
              <a:latin typeface="Tahoma" charset="0"/>
            </a:endParaRPr>
          </a:p>
          <a:p>
            <a:pPr>
              <a:lnSpc>
                <a:spcPct val="120000"/>
              </a:lnSpc>
            </a:pPr>
            <a:endParaRPr lang="en-US" sz="16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2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References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>
                <a:effectLst/>
              </a:rPr>
              <a:t>Han, J., </a:t>
            </a:r>
            <a:r>
              <a:rPr lang="en-US" sz="1800" dirty="0" err="1">
                <a:effectLst/>
              </a:rPr>
              <a:t>Kamber</a:t>
            </a:r>
            <a:r>
              <a:rPr lang="en-US" sz="1800" dirty="0">
                <a:effectLst/>
              </a:rPr>
              <a:t>, M., &amp; Pei, Y. (2006). </a:t>
            </a:r>
            <a:r>
              <a:rPr lang="en-US" sz="1800" dirty="0" smtClean="0">
                <a:effectLst/>
              </a:rPr>
              <a:t>“Data </a:t>
            </a:r>
            <a:r>
              <a:rPr lang="en-US" sz="1800" dirty="0">
                <a:effectLst/>
              </a:rPr>
              <a:t>Mining: Concepts and </a:t>
            </a:r>
            <a:r>
              <a:rPr lang="en-US" sz="1800" dirty="0" smtClean="0">
                <a:effectLst/>
              </a:rPr>
              <a:t>Technique”. </a:t>
            </a:r>
            <a:r>
              <a:rPr lang="en-US" sz="1800" dirty="0" err="1">
                <a:effectLst/>
              </a:rPr>
              <a:t>Edisi</a:t>
            </a:r>
            <a:r>
              <a:rPr lang="en-US" sz="1800" dirty="0">
                <a:effectLst/>
              </a:rPr>
              <a:t> </a:t>
            </a:r>
            <a:r>
              <a:rPr lang="en-US" sz="1800" dirty="0" smtClean="0">
                <a:effectLst/>
              </a:rPr>
              <a:t>3. </a:t>
            </a:r>
            <a:r>
              <a:rPr lang="en-US" sz="1800" dirty="0">
                <a:effectLst/>
              </a:rPr>
              <a:t>Morgan Kaufman. </a:t>
            </a:r>
            <a:r>
              <a:rPr lang="en-US" sz="1800" dirty="0" smtClean="0">
                <a:effectLst/>
              </a:rPr>
              <a:t>San Francisco</a:t>
            </a:r>
          </a:p>
          <a:p>
            <a:pPr>
              <a:buFont typeface="+mj-lt"/>
              <a:buAutoNum type="arabicPeriod"/>
            </a:pPr>
            <a:r>
              <a:rPr lang="en-US" sz="1800" dirty="0" smtClean="0">
                <a:effectLst/>
              </a:rPr>
              <a:t>Tan</a:t>
            </a:r>
            <a:r>
              <a:rPr lang="en-US" sz="1800" dirty="0">
                <a:effectLst/>
              </a:rPr>
              <a:t>, P.N., Steinbach, M., &amp; Kumar, V. (2006). </a:t>
            </a:r>
            <a:r>
              <a:rPr lang="en-US" sz="1800" dirty="0" smtClean="0">
                <a:effectLst/>
              </a:rPr>
              <a:t>“Introduction </a:t>
            </a:r>
            <a:r>
              <a:rPr lang="en-US" sz="1800" dirty="0">
                <a:effectLst/>
              </a:rPr>
              <a:t>to Data </a:t>
            </a:r>
            <a:r>
              <a:rPr lang="en-US" sz="1800" dirty="0" smtClean="0">
                <a:effectLst/>
              </a:rPr>
              <a:t>Mining”. </a:t>
            </a:r>
            <a:r>
              <a:rPr lang="en-US" sz="1800" dirty="0">
                <a:effectLst/>
              </a:rPr>
              <a:t>Addison-Wesley. </a:t>
            </a:r>
            <a:r>
              <a:rPr lang="en-US" sz="1800" dirty="0" smtClean="0">
                <a:effectLst/>
              </a:rPr>
              <a:t>Michigan</a:t>
            </a:r>
          </a:p>
          <a:p>
            <a:pPr>
              <a:buFont typeface="+mj-lt"/>
              <a:buAutoNum type="arabicPeriod"/>
            </a:pPr>
            <a:r>
              <a:rPr lang="en-US" sz="1800" dirty="0" smtClean="0">
                <a:effectLst/>
              </a:rPr>
              <a:t>Witten, I. H., &amp; Frank, E. (2005). “Data Mining : Practical Machine Learning Tools and Techniques”. Second edition. Morgan Kaufmann. San Francisco</a:t>
            </a:r>
            <a:endParaRPr lang="en-US" sz="1800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6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186970" y="4692928"/>
            <a:ext cx="7132673" cy="97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/>
          <a:p>
            <a:pPr defTabSz="456158"/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Note: </a:t>
            </a:r>
          </a:p>
          <a:p>
            <a:pPr defTabSz="456158"/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Th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is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slides are based on the additional material provided with the textbook that we use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: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J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Han, M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Kamber 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and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J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Pei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, “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Data Mining: Concepts and Techniques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”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and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P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Tan, M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Steinbach, and V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Kumar "Introduction to Data Mining“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35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421933" y="200098"/>
            <a:ext cx="7264407" cy="780234"/>
          </a:xfrm>
        </p:spPr>
        <p:txBody>
          <a:bodyPr/>
          <a:lstStyle/>
          <a:p>
            <a:r>
              <a:rPr lang="id-ID" altLang="id-ID" dirty="0" smtClean="0">
                <a:ea typeface="ＭＳ Ｐゴシック" pitchFamily="34" charset="-128"/>
              </a:rPr>
              <a:t>What is Classification?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14400" y="1938214"/>
            <a:ext cx="7969153" cy="4407503"/>
          </a:xfrm>
        </p:spPr>
        <p:txBody>
          <a:bodyPr/>
          <a:lstStyle/>
          <a:p>
            <a:r>
              <a:rPr lang="en-US" altLang="id-ID" sz="2400" b="1" dirty="0">
                <a:ea typeface="ＭＳ Ｐゴシック" pitchFamily="34" charset="-128"/>
              </a:rPr>
              <a:t>Classification</a:t>
            </a:r>
            <a:r>
              <a:rPr lang="id-ID" altLang="id-ID" sz="2400" dirty="0">
                <a:ea typeface="ＭＳ Ｐゴシック" pitchFamily="34" charset="-128"/>
              </a:rPr>
              <a:t> is </a:t>
            </a:r>
            <a:r>
              <a:rPr lang="en-US" altLang="id-ID" sz="2400" dirty="0">
                <a:ea typeface="ＭＳ Ｐゴシック" pitchFamily="34" charset="-128"/>
              </a:rPr>
              <a:t>the task of assigning objects to one of several predefined</a:t>
            </a:r>
            <a:r>
              <a:rPr lang="id-ID" altLang="id-ID" sz="2400" dirty="0">
                <a:ea typeface="ＭＳ Ｐゴシック" pitchFamily="34" charset="-128"/>
              </a:rPr>
              <a:t> classes (or </a:t>
            </a:r>
            <a:r>
              <a:rPr lang="en-US" altLang="id-ID" sz="2400" dirty="0">
                <a:ea typeface="ＭＳ Ｐゴシック" pitchFamily="34" charset="-128"/>
              </a:rPr>
              <a:t>categories</a:t>
            </a:r>
            <a:r>
              <a:rPr lang="id-ID" altLang="id-ID" sz="2400" dirty="0">
                <a:ea typeface="ＭＳ Ｐゴシック" pitchFamily="34" charset="-128"/>
              </a:rPr>
              <a:t>) </a:t>
            </a:r>
            <a:r>
              <a:rPr lang="en-US" altLang="id-ID" sz="2400" dirty="0">
                <a:ea typeface="ＭＳ Ｐゴシック" pitchFamily="34" charset="-128"/>
              </a:rPr>
              <a:t>on the basis of a </a:t>
            </a:r>
            <a:r>
              <a:rPr lang="en-US" altLang="id-ID" sz="2400" i="1" dirty="0">
                <a:ea typeface="ＭＳ Ｐゴシック" pitchFamily="34" charset="-128"/>
              </a:rPr>
              <a:t>training </a:t>
            </a:r>
            <a:r>
              <a:rPr lang="id-ID" altLang="id-ID" sz="2400" i="1" dirty="0">
                <a:ea typeface="ＭＳ Ｐゴシック" pitchFamily="34" charset="-128"/>
              </a:rPr>
              <a:t>data </a:t>
            </a:r>
            <a:r>
              <a:rPr lang="en-US" altLang="id-ID" sz="2400" i="1" dirty="0">
                <a:ea typeface="ＭＳ Ｐゴシック" pitchFamily="34" charset="-128"/>
              </a:rPr>
              <a:t>set</a:t>
            </a:r>
            <a:r>
              <a:rPr lang="id-ID" altLang="id-ID" sz="2400" dirty="0">
                <a:ea typeface="ＭＳ Ｐゴシック" pitchFamily="34" charset="-128"/>
              </a:rPr>
              <a:t> </a:t>
            </a:r>
            <a:r>
              <a:rPr lang="en-US" altLang="id-ID" sz="2400" dirty="0">
                <a:ea typeface="ＭＳ Ｐゴシック" pitchFamily="34" charset="-128"/>
              </a:rPr>
              <a:t>containing observations (or instances) whose </a:t>
            </a:r>
            <a:r>
              <a:rPr lang="id-ID" altLang="id-ID" sz="2400" dirty="0">
                <a:ea typeface="ＭＳ Ｐゴシック" pitchFamily="34" charset="-128"/>
              </a:rPr>
              <a:t>class</a:t>
            </a:r>
            <a:r>
              <a:rPr lang="en-US" altLang="id-ID" sz="2400" dirty="0">
                <a:ea typeface="ＭＳ Ｐゴシック" pitchFamily="34" charset="-128"/>
              </a:rPr>
              <a:t> membership is known. </a:t>
            </a:r>
            <a:endParaRPr lang="id-ID" altLang="id-ID" sz="2400" dirty="0">
              <a:ea typeface="ＭＳ Ｐゴシック" pitchFamily="34" charset="-128"/>
            </a:endParaRPr>
          </a:p>
          <a:p>
            <a:r>
              <a:rPr lang="en-US" altLang="id-ID" sz="2400" dirty="0">
                <a:ea typeface="ＭＳ Ｐゴシック" pitchFamily="34" charset="-128"/>
              </a:rPr>
              <a:t>In the terminology of machine learning</a:t>
            </a:r>
            <a:r>
              <a:rPr lang="id-ID" altLang="id-ID" sz="2400" dirty="0">
                <a:ea typeface="ＭＳ Ｐゴシック" pitchFamily="34" charset="-128"/>
              </a:rPr>
              <a:t>,</a:t>
            </a:r>
            <a:r>
              <a:rPr lang="en-US" altLang="id-ID" sz="2400" dirty="0">
                <a:ea typeface="ＭＳ Ｐゴシック" pitchFamily="34" charset="-128"/>
              </a:rPr>
              <a:t> </a:t>
            </a:r>
            <a:r>
              <a:rPr lang="id-ID" altLang="id-ID" sz="2400" dirty="0">
                <a:ea typeface="ＭＳ Ｐゴシック" pitchFamily="34" charset="-128"/>
              </a:rPr>
              <a:t>classification is consider an instance of </a:t>
            </a:r>
            <a:r>
              <a:rPr lang="id-ID" altLang="id-ID" sz="2400" i="1" dirty="0">
                <a:ea typeface="ＭＳ Ｐゴシック" pitchFamily="34" charset="-128"/>
              </a:rPr>
              <a:t>supervised learning </a:t>
            </a:r>
            <a:r>
              <a:rPr lang="id-ID" altLang="id-ID" sz="2400" dirty="0">
                <a:ea typeface="ＭＳ Ｐゴシック" pitchFamily="34" charset="-128"/>
              </a:rPr>
              <a:t>problem</a:t>
            </a:r>
          </a:p>
          <a:p>
            <a:r>
              <a:rPr lang="id-ID" altLang="id-ID" sz="2400" dirty="0">
                <a:ea typeface="ＭＳ Ｐゴシック" pitchFamily="34" charset="-128"/>
              </a:rPr>
              <a:t>The training data set is </a:t>
            </a:r>
            <a:r>
              <a:rPr lang="id-ID" altLang="id-ID" sz="2400" i="1" dirty="0">
                <a:solidFill>
                  <a:srgbClr val="C00000"/>
                </a:solidFill>
                <a:ea typeface="ＭＳ Ｐゴシック" pitchFamily="34" charset="-128"/>
              </a:rPr>
              <a:t>labeled data</a:t>
            </a:r>
            <a:endParaRPr lang="id-ID" altLang="id-ID" sz="2400" dirty="0">
              <a:ea typeface="ＭＳ Ｐゴシック" pitchFamily="34" charset="-128"/>
            </a:endParaRPr>
          </a:p>
          <a:p>
            <a:pPr lvl="1"/>
            <a:r>
              <a:rPr lang="id-ID" altLang="id-ID" sz="2000" dirty="0">
                <a:ea typeface="ＭＳ Ｐゴシック" pitchFamily="34" charset="-128"/>
              </a:rPr>
              <a:t>E</a:t>
            </a:r>
            <a:r>
              <a:rPr lang="en-US" altLang="id-ID" sz="2000" dirty="0">
                <a:ea typeface="ＭＳ Ｐゴシック" pitchFamily="34" charset="-128"/>
              </a:rPr>
              <a:t>ach record</a:t>
            </a:r>
            <a:r>
              <a:rPr lang="id-ID" altLang="id-ID" sz="2000" dirty="0">
                <a:ea typeface="ＭＳ Ｐゴシック" pitchFamily="34" charset="-128"/>
              </a:rPr>
              <a:t> (</a:t>
            </a:r>
            <a:r>
              <a:rPr lang="en-US" altLang="id-ID" sz="2000" dirty="0">
                <a:ea typeface="ＭＳ Ｐゴシック" pitchFamily="34" charset="-128"/>
              </a:rPr>
              <a:t>known as an instance or example</a:t>
            </a:r>
            <a:r>
              <a:rPr lang="id-ID" altLang="id-ID" sz="2000" dirty="0">
                <a:ea typeface="ＭＳ Ｐゴシック" pitchFamily="34" charset="-128"/>
              </a:rPr>
              <a:t>)</a:t>
            </a:r>
            <a:r>
              <a:rPr lang="en-US" altLang="id-ID" sz="2000" dirty="0">
                <a:ea typeface="ＭＳ Ｐゴシック" pitchFamily="34" charset="-128"/>
              </a:rPr>
              <a:t> is characterized by a tuple (</a:t>
            </a:r>
            <a:r>
              <a:rPr lang="en-US" altLang="id-ID" sz="2000" b="1" i="1" dirty="0">
                <a:ea typeface="ＭＳ Ｐゴシック" pitchFamily="34" charset="-128"/>
              </a:rPr>
              <a:t>x</a:t>
            </a:r>
            <a:r>
              <a:rPr lang="en-US" altLang="id-ID" sz="2000" i="1" dirty="0">
                <a:ea typeface="ＭＳ Ｐゴシック" pitchFamily="34" charset="-128"/>
              </a:rPr>
              <a:t>, y</a:t>
            </a:r>
            <a:r>
              <a:rPr lang="en-US" altLang="id-ID" sz="2000" dirty="0">
                <a:ea typeface="ＭＳ Ｐゴシック" pitchFamily="34" charset="-128"/>
              </a:rPr>
              <a:t>), where</a:t>
            </a:r>
            <a:r>
              <a:rPr lang="id-ID" altLang="id-ID" sz="2000" dirty="0">
                <a:ea typeface="ＭＳ Ｐゴシック" pitchFamily="34" charset="-128"/>
              </a:rPr>
              <a:t> </a:t>
            </a:r>
            <a:r>
              <a:rPr lang="en-US" altLang="id-ID" sz="2000" b="1" i="1" dirty="0">
                <a:ea typeface="ＭＳ Ｐゴシック" pitchFamily="34" charset="-128"/>
              </a:rPr>
              <a:t>x</a:t>
            </a:r>
            <a:r>
              <a:rPr lang="en-US" altLang="id-ID" sz="2000" b="1" dirty="0">
                <a:ea typeface="ＭＳ Ｐゴシック" pitchFamily="34" charset="-128"/>
              </a:rPr>
              <a:t> </a:t>
            </a:r>
            <a:r>
              <a:rPr lang="en-US" altLang="id-ID" sz="2000" dirty="0">
                <a:ea typeface="ＭＳ Ｐゴシック" pitchFamily="34" charset="-128"/>
              </a:rPr>
              <a:t>is the attribute set and </a:t>
            </a:r>
            <a:r>
              <a:rPr lang="en-US" altLang="id-ID" sz="2000" i="1" dirty="0">
                <a:ea typeface="ＭＳ Ｐゴシック" pitchFamily="34" charset="-128"/>
              </a:rPr>
              <a:t>y</a:t>
            </a:r>
            <a:r>
              <a:rPr lang="en-US" altLang="id-ID" sz="2000" dirty="0">
                <a:ea typeface="ＭＳ Ｐゴシック" pitchFamily="34" charset="-128"/>
              </a:rPr>
              <a:t> is a special attribute, designated as the </a:t>
            </a:r>
            <a:r>
              <a:rPr lang="en-US" altLang="id-ID" sz="2000" i="1" dirty="0">
                <a:ea typeface="ＭＳ Ｐゴシック" pitchFamily="34" charset="-128"/>
              </a:rPr>
              <a:t>class label</a:t>
            </a:r>
            <a:r>
              <a:rPr lang="id-ID" altLang="id-ID" sz="2000" dirty="0">
                <a:ea typeface="ＭＳ Ｐゴシック" pitchFamily="34" charset="-128"/>
              </a:rPr>
              <a:t> </a:t>
            </a:r>
            <a:r>
              <a:rPr lang="en-US" altLang="id-ID" sz="2000" dirty="0">
                <a:ea typeface="ＭＳ Ｐゴシック" pitchFamily="34" charset="-128"/>
              </a:rPr>
              <a:t>(also known as category or target attribute)</a:t>
            </a:r>
            <a:endParaRPr lang="id-ID" altLang="id-ID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6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14400" y="1872881"/>
            <a:ext cx="7947119" cy="4574863"/>
          </a:xfrm>
        </p:spPr>
        <p:txBody>
          <a:bodyPr/>
          <a:lstStyle/>
          <a:p>
            <a:r>
              <a:rPr lang="en-US" altLang="id-ID" sz="2800" dirty="0">
                <a:ea typeface="ＭＳ Ｐゴシック" pitchFamily="34" charset="-128"/>
              </a:rPr>
              <a:t>Classification is the task of learning a </a:t>
            </a:r>
            <a:r>
              <a:rPr lang="en-US" altLang="id-ID" sz="2800" b="1" dirty="0">
                <a:ea typeface="ＭＳ Ｐゴシック" pitchFamily="34" charset="-128"/>
              </a:rPr>
              <a:t>classification model</a:t>
            </a:r>
            <a:r>
              <a:rPr lang="en-US" altLang="id-ID" sz="2800" dirty="0">
                <a:ea typeface="ＭＳ Ｐゴシック" pitchFamily="34" charset="-128"/>
              </a:rPr>
              <a:t> that maps each attribute set </a:t>
            </a:r>
            <a:r>
              <a:rPr lang="en-US" altLang="id-ID" sz="2800" b="1" dirty="0">
                <a:ea typeface="ＭＳ Ｐゴシック" pitchFamily="34" charset="-128"/>
              </a:rPr>
              <a:t>x </a:t>
            </a:r>
            <a:r>
              <a:rPr lang="en-US" altLang="id-ID" sz="2800" dirty="0">
                <a:ea typeface="ＭＳ Ｐゴシック" pitchFamily="34" charset="-128"/>
              </a:rPr>
              <a:t>to one of the </a:t>
            </a:r>
            <a:r>
              <a:rPr lang="id-ID" altLang="id-ID" sz="2800" dirty="0">
                <a:ea typeface="ＭＳ Ｐゴシック" pitchFamily="34" charset="-128"/>
              </a:rPr>
              <a:t>c</a:t>
            </a:r>
            <a:r>
              <a:rPr lang="en-US" altLang="id-ID" sz="2800" dirty="0">
                <a:ea typeface="ＭＳ Ｐゴシック" pitchFamily="34" charset="-128"/>
              </a:rPr>
              <a:t>lass</a:t>
            </a:r>
            <a:r>
              <a:rPr lang="id-ID" altLang="id-ID" sz="2800" dirty="0">
                <a:ea typeface="ＭＳ Ｐゴシック" pitchFamily="34" charset="-128"/>
              </a:rPr>
              <a:t> labels </a:t>
            </a:r>
            <a:r>
              <a:rPr lang="id-ID" altLang="id-ID" sz="2800" b="1" i="1" dirty="0">
                <a:ea typeface="ＭＳ Ｐゴシック" pitchFamily="34" charset="-128"/>
              </a:rPr>
              <a:t>y</a:t>
            </a:r>
            <a:r>
              <a:rPr lang="id-ID" altLang="id-ID" sz="2800" i="1" dirty="0">
                <a:ea typeface="ＭＳ Ｐゴシック" pitchFamily="34" charset="-128"/>
              </a:rPr>
              <a:t>.</a:t>
            </a:r>
          </a:p>
          <a:p>
            <a:endParaRPr lang="id-ID" altLang="id-ID" i="1" dirty="0" smtClean="0">
              <a:ea typeface="ＭＳ Ｐゴシック" pitchFamily="34" charset="-128"/>
            </a:endParaRPr>
          </a:p>
          <a:p>
            <a:endParaRPr lang="id-ID" altLang="id-ID" i="1" dirty="0" smtClean="0">
              <a:ea typeface="ＭＳ Ｐゴシック" pitchFamily="34" charset="-128"/>
            </a:endParaRPr>
          </a:p>
          <a:p>
            <a:r>
              <a:rPr lang="en-US" altLang="id-ID" sz="2400" b="1" dirty="0">
                <a:ea typeface="ＭＳ Ｐゴシック" pitchFamily="34" charset="-128"/>
              </a:rPr>
              <a:t>Goal</a:t>
            </a:r>
            <a:r>
              <a:rPr lang="en-US" altLang="id-ID" sz="2400" dirty="0">
                <a:ea typeface="ＭＳ Ｐゴシック" pitchFamily="34" charset="-128"/>
              </a:rPr>
              <a:t>: previously unseen records should be assigned a class as accurately as possible.</a:t>
            </a:r>
          </a:p>
          <a:p>
            <a:pPr marL="642419" lvl="2"/>
            <a:r>
              <a:rPr lang="en-US" altLang="id-ID" sz="1600" dirty="0">
                <a:ea typeface="ＭＳ Ｐゴシック" pitchFamily="34" charset="-128"/>
              </a:rPr>
              <a:t>A </a:t>
            </a:r>
            <a:r>
              <a:rPr lang="en-US" altLang="id-ID" sz="1600" b="1" dirty="0">
                <a:ea typeface="ＭＳ Ｐゴシック" pitchFamily="34" charset="-128"/>
              </a:rPr>
              <a:t>test </a:t>
            </a:r>
            <a:r>
              <a:rPr lang="id-ID" altLang="id-ID" sz="1600" b="1" dirty="0">
                <a:ea typeface="ＭＳ Ｐゴシック" pitchFamily="34" charset="-128"/>
              </a:rPr>
              <a:t>data </a:t>
            </a:r>
            <a:r>
              <a:rPr lang="en-US" altLang="id-ID" sz="1600" b="1" dirty="0">
                <a:ea typeface="ＭＳ Ｐゴシック" pitchFamily="34" charset="-128"/>
              </a:rPr>
              <a:t>set</a:t>
            </a:r>
            <a:r>
              <a:rPr lang="en-US" altLang="id-ID" sz="1600" dirty="0">
                <a:ea typeface="ＭＳ Ｐゴシック" pitchFamily="34" charset="-128"/>
              </a:rPr>
              <a:t> is used to determine the accuracy of the model. Usually, the given data set is divided into training </a:t>
            </a:r>
            <a:r>
              <a:rPr lang="id-ID" altLang="id-ID" sz="1600" dirty="0">
                <a:ea typeface="ＭＳ Ｐゴシック" pitchFamily="34" charset="-128"/>
              </a:rPr>
              <a:t>sets </a:t>
            </a:r>
            <a:r>
              <a:rPr lang="en-US" altLang="id-ID" sz="1600" dirty="0">
                <a:ea typeface="ＭＳ Ｐゴシック" pitchFamily="34" charset="-128"/>
              </a:rPr>
              <a:t>and test sets, with training set used to build the model and test set used to validate it.</a:t>
            </a:r>
            <a:r>
              <a:rPr lang="id-ID" altLang="id-ID" sz="1600" dirty="0">
                <a:ea typeface="ＭＳ Ｐゴシック" pitchFamily="34" charset="-128"/>
              </a:rPr>
              <a:t> </a:t>
            </a:r>
            <a:br>
              <a:rPr lang="id-ID" altLang="id-ID" sz="1600" dirty="0">
                <a:ea typeface="ＭＳ Ｐゴシック" pitchFamily="34" charset="-128"/>
              </a:rPr>
            </a:br>
            <a:r>
              <a:rPr lang="en-US" altLang="id-ID" sz="1600" dirty="0">
                <a:ea typeface="ＭＳ Ｐゴシック" pitchFamily="34" charset="-128"/>
              </a:rPr>
              <a:t>Note: If </a:t>
            </a:r>
            <a:r>
              <a:rPr lang="en-US" altLang="id-ID" sz="1600" i="1" dirty="0">
                <a:ea typeface="ＭＳ Ｐゴシック" pitchFamily="34" charset="-128"/>
              </a:rPr>
              <a:t>the test set </a:t>
            </a:r>
            <a:r>
              <a:rPr lang="en-US" altLang="id-ID" sz="1600" dirty="0">
                <a:ea typeface="ＭＳ Ｐゴシック" pitchFamily="34" charset="-128"/>
              </a:rPr>
              <a:t>is used to select models, it is called </a:t>
            </a:r>
            <a:r>
              <a:rPr lang="en-US" altLang="id-ID" sz="1600" dirty="0">
                <a:solidFill>
                  <a:srgbClr val="C00000"/>
                </a:solidFill>
                <a:ea typeface="ＭＳ Ｐゴシック" pitchFamily="34" charset="-128"/>
              </a:rPr>
              <a:t>validation (test) set</a:t>
            </a:r>
          </a:p>
          <a:p>
            <a:endParaRPr lang="id-ID" altLang="id-ID" sz="2400" dirty="0">
              <a:ea typeface="ＭＳ Ｐゴシック" pitchFamily="34" charset="-128"/>
            </a:endParaRPr>
          </a:p>
        </p:txBody>
      </p:sp>
      <p:pic>
        <p:nvPicPr>
          <p:cNvPr id="2355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970" y="3261624"/>
            <a:ext cx="4286122" cy="1191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21933" y="200098"/>
            <a:ext cx="7264407" cy="780234"/>
          </a:xfrm>
        </p:spPr>
        <p:txBody>
          <a:bodyPr/>
          <a:lstStyle/>
          <a:p>
            <a:r>
              <a:rPr lang="id-ID" altLang="id-ID" dirty="0" smtClean="0">
                <a:ea typeface="ＭＳ Ｐゴシック" pitchFamily="34" charset="-128"/>
              </a:rPr>
              <a:t>What is Classification?</a:t>
            </a:r>
          </a:p>
        </p:txBody>
      </p:sp>
    </p:spTree>
    <p:extLst>
      <p:ext uri="{BB962C8B-B14F-4D97-AF65-F5344CB8AC3E}">
        <p14:creationId xmlns:p14="http://schemas.microsoft.com/office/powerpoint/2010/main" val="4699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421933" y="200098"/>
            <a:ext cx="7264407" cy="780234"/>
          </a:xfrm>
        </p:spPr>
        <p:txBody>
          <a:bodyPr/>
          <a:lstStyle/>
          <a:p>
            <a:r>
              <a:rPr lang="id-ID" altLang="id-ID" smtClean="0">
                <a:ea typeface="ＭＳ Ｐゴシック" pitchFamily="34" charset="-128"/>
              </a:rPr>
              <a:t>Classification vs Regression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914400" y="1976284"/>
            <a:ext cx="7947119" cy="4471460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Classification:  </a:t>
            </a:r>
          </a:p>
          <a:p>
            <a:pPr lvl="1"/>
            <a:r>
              <a:rPr lang="id-ID" altLang="id-ID" dirty="0" smtClean="0">
                <a:ea typeface="ＭＳ Ｐゴシック" pitchFamily="34" charset="-128"/>
              </a:rPr>
              <a:t>P</a:t>
            </a:r>
            <a:r>
              <a:rPr lang="en-US" altLang="id-ID" dirty="0" err="1" smtClean="0">
                <a:ea typeface="ＭＳ Ｐゴシック" pitchFamily="34" charset="-128"/>
              </a:rPr>
              <a:t>redicts</a:t>
            </a:r>
            <a:r>
              <a:rPr lang="en-US" altLang="id-ID" dirty="0" smtClean="0">
                <a:ea typeface="ＭＳ Ｐゴシック" pitchFamily="34" charset="-128"/>
              </a:rPr>
              <a:t> categorical class labels</a:t>
            </a:r>
          </a:p>
          <a:p>
            <a:pPr lvl="1"/>
            <a:r>
              <a:rPr lang="id-ID" altLang="id-ID" dirty="0" smtClean="0">
                <a:ea typeface="ＭＳ Ｐゴシック" pitchFamily="34" charset="-128"/>
              </a:rPr>
              <a:t>C</a:t>
            </a:r>
            <a:r>
              <a:rPr lang="en-US" altLang="id-ID" dirty="0" err="1" smtClean="0">
                <a:ea typeface="ＭＳ Ｐゴシック" pitchFamily="34" charset="-128"/>
              </a:rPr>
              <a:t>lassifies</a:t>
            </a:r>
            <a:r>
              <a:rPr lang="en-US" altLang="id-ID" dirty="0" smtClean="0">
                <a:ea typeface="ＭＳ Ｐゴシック" pitchFamily="34" charset="-128"/>
              </a:rPr>
              <a:t> data (constructs a model) based on the training set and the values (class labels) in a classifying attribute and uses it in classifying new data</a:t>
            </a:r>
            <a:endParaRPr lang="id-ID" altLang="id-ID" dirty="0" smtClean="0">
              <a:ea typeface="ＭＳ Ｐゴシック" pitchFamily="34" charset="-128"/>
            </a:endParaRPr>
          </a:p>
          <a:p>
            <a:r>
              <a:rPr lang="en-US" altLang="id-ID" dirty="0" smtClean="0">
                <a:ea typeface="ＭＳ Ｐゴシック" pitchFamily="34" charset="-128"/>
              </a:rPr>
              <a:t>Regression:  </a:t>
            </a:r>
          </a:p>
          <a:p>
            <a:pPr lvl="1"/>
            <a:r>
              <a:rPr lang="en-US" altLang="id-ID" dirty="0" smtClean="0">
                <a:ea typeface="ＭＳ Ｐゴシック" pitchFamily="34" charset="-128"/>
              </a:rPr>
              <a:t>models continuous-valued functions, i.e., predicts unknown or missing values </a:t>
            </a:r>
          </a:p>
          <a:p>
            <a:endParaRPr lang="id-ID" altLang="id-ID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567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7226" y="483401"/>
            <a:ext cx="6459333" cy="780234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Examples of Classification Task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4326" y="1961002"/>
            <a:ext cx="5732485" cy="4486728"/>
          </a:xfrm>
        </p:spPr>
        <p:txBody>
          <a:bodyPr/>
          <a:lstStyle/>
          <a:p>
            <a:r>
              <a:rPr lang="id-ID" altLang="id-ID" sz="2100" dirty="0">
                <a:ea typeface="ＭＳ Ｐゴシック" pitchFamily="34" charset="-128"/>
              </a:rPr>
              <a:t>Banking: </a:t>
            </a:r>
            <a:r>
              <a:rPr lang="en-US" altLang="id-ID" sz="2100" dirty="0">
                <a:ea typeface="ＭＳ Ｐゴシック" pitchFamily="34" charset="-128"/>
              </a:rPr>
              <a:t>Credit/loan approval</a:t>
            </a:r>
          </a:p>
          <a:p>
            <a:r>
              <a:rPr lang="en-US" altLang="id-ID" sz="2000" dirty="0">
                <a:ea typeface="ＭＳ Ｐゴシック" pitchFamily="34" charset="-128"/>
              </a:rPr>
              <a:t>Fraud detection: if a transaction is fraudulent</a:t>
            </a:r>
          </a:p>
          <a:p>
            <a:r>
              <a:rPr lang="en-US" altLang="id-ID" sz="2100" dirty="0">
                <a:ea typeface="ＭＳ Ｐゴシック" pitchFamily="34" charset="-128"/>
              </a:rPr>
              <a:t>Detecting spam email messages based upon the message header and content </a:t>
            </a:r>
            <a:endParaRPr lang="id-ID" altLang="id-ID" sz="2100" dirty="0">
              <a:ea typeface="ＭＳ Ｐゴシック" pitchFamily="34" charset="-128"/>
            </a:endParaRPr>
          </a:p>
          <a:p>
            <a:r>
              <a:rPr lang="id-ID" altLang="id-ID" sz="2100" dirty="0">
                <a:ea typeface="ＭＳ Ｐゴシック" pitchFamily="34" charset="-128"/>
              </a:rPr>
              <a:t>Medical diagnosis: </a:t>
            </a:r>
            <a:r>
              <a:rPr lang="en-US" altLang="id-ID" sz="2100" dirty="0">
                <a:ea typeface="ＭＳ Ｐゴシック" pitchFamily="34" charset="-128"/>
              </a:rPr>
              <a:t>Predicting tumor cells as benign or malignant</a:t>
            </a:r>
            <a:r>
              <a:rPr lang="id-ID" altLang="id-ID" sz="2100" dirty="0">
                <a:ea typeface="ＭＳ Ｐゴシック" pitchFamily="34" charset="-128"/>
              </a:rPr>
              <a:t> </a:t>
            </a:r>
            <a:r>
              <a:rPr lang="en-US" altLang="id-ID" sz="2100" dirty="0">
                <a:ea typeface="ＭＳ Ｐゴシック" pitchFamily="34" charset="-128"/>
              </a:rPr>
              <a:t>based upon the results of MRI scans</a:t>
            </a:r>
            <a:endParaRPr lang="id-ID" altLang="id-ID" sz="2100" dirty="0">
              <a:ea typeface="ＭＳ Ｐゴシック" pitchFamily="34" charset="-128"/>
            </a:endParaRPr>
          </a:p>
          <a:p>
            <a:r>
              <a:rPr lang="id-ID" altLang="id-ID" sz="2100" dirty="0">
                <a:ea typeface="ＭＳ Ｐゴシック" pitchFamily="34" charset="-128"/>
              </a:rPr>
              <a:t>Biology: </a:t>
            </a:r>
            <a:r>
              <a:rPr lang="en-US" altLang="id-ID" sz="2100" dirty="0">
                <a:ea typeface="ＭＳ Ｐゴシック" pitchFamily="34" charset="-128"/>
              </a:rPr>
              <a:t>Classifying secondary structures of protein as alpha-helix, beta-sheet, or random coil</a:t>
            </a:r>
          </a:p>
          <a:p>
            <a:r>
              <a:rPr lang="id-ID" altLang="id-ID" sz="2100" dirty="0">
                <a:ea typeface="ＭＳ Ｐゴシック" pitchFamily="34" charset="-128"/>
              </a:rPr>
              <a:t>Web page categorization: </a:t>
            </a:r>
            <a:r>
              <a:rPr lang="en-US" altLang="id-ID" sz="2100" dirty="0">
                <a:ea typeface="ＭＳ Ｐゴシック" pitchFamily="34" charset="-128"/>
              </a:rPr>
              <a:t>Categorizing news stories as finance, weather, entertainment, sports, </a:t>
            </a:r>
            <a:r>
              <a:rPr lang="en-US" altLang="id-ID" sz="2100" dirty="0" err="1">
                <a:ea typeface="ＭＳ Ｐゴシック" pitchFamily="34" charset="-128"/>
              </a:rPr>
              <a:t>etc</a:t>
            </a:r>
            <a:endParaRPr lang="en-US" altLang="id-ID" sz="2100" dirty="0">
              <a:ea typeface="ＭＳ Ｐゴシック" pitchFamily="34" charset="-128"/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6600238" y="2114663"/>
            <a:ext cx="1940707" cy="1417954"/>
            <a:chOff x="3360" y="768"/>
            <a:chExt cx="1296" cy="893"/>
          </a:xfrm>
        </p:grpSpPr>
        <p:pic>
          <p:nvPicPr>
            <p:cNvPr id="25606" name="Picture 5" descr="story-3dimensional-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8" y="768"/>
              <a:ext cx="1238" cy="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25607" name="Object 6"/>
            <p:cNvGraphicFramePr>
              <a:graphicFrameLocks noChangeAspect="1"/>
            </p:cNvGraphicFramePr>
            <p:nvPr/>
          </p:nvGraphicFramePr>
          <p:xfrm>
            <a:off x="3370" y="1155"/>
            <a:ext cx="432" cy="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6" name="VISIO" r:id="rId4" imgW="617220" imgH="615696" progId="Visio.Drawing.6">
                    <p:embed/>
                  </p:oleObj>
                </mc:Choice>
                <mc:Fallback>
                  <p:oleObj name="VISIO" r:id="rId4" imgW="617220" imgH="615696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0" y="1155"/>
                          <a:ext cx="432" cy="4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8" name="Object 7"/>
            <p:cNvGraphicFramePr>
              <a:graphicFrameLocks noChangeAspect="1"/>
            </p:cNvGraphicFramePr>
            <p:nvPr/>
          </p:nvGraphicFramePr>
          <p:xfrm>
            <a:off x="3360" y="912"/>
            <a:ext cx="432" cy="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7" name="VISIO" r:id="rId6" imgW="806196" imgH="662940" progId="Visio.Drawing.6">
                    <p:embed/>
                  </p:oleObj>
                </mc:Choice>
                <mc:Fallback>
                  <p:oleObj name="VISIO" r:id="rId6" imgW="806196" imgH="6629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912"/>
                          <a:ext cx="432" cy="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5605" name="Picture 8" descr="pr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407" y="3886776"/>
            <a:ext cx="1447721" cy="231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9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852529" y="391827"/>
            <a:ext cx="4554997" cy="780234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id-ID" dirty="0" smtClean="0"/>
              <a:t>Classification— Two-Step Process</a:t>
            </a:r>
            <a:r>
              <a:rPr lang="en-US" altLang="id-ID" sz="2700" dirty="0"/>
              <a:t> </a:t>
            </a:r>
            <a:endParaRPr lang="en-US" altLang="id-ID" sz="3100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929148" y="1927953"/>
            <a:ext cx="7932371" cy="4519777"/>
          </a:xfrm>
        </p:spPr>
        <p:txBody>
          <a:bodyPr/>
          <a:lstStyle/>
          <a:p>
            <a:pPr marL="400079" indent="-400079">
              <a:buFont typeface="+mj-lt"/>
              <a:buAutoNum type="arabicPeriod"/>
              <a:defRPr/>
            </a:pPr>
            <a:r>
              <a:rPr lang="en-US" altLang="id-ID" sz="2000" b="1" dirty="0">
                <a:solidFill>
                  <a:schemeClr val="hlink"/>
                </a:solidFill>
              </a:rPr>
              <a:t>Model</a:t>
            </a:r>
            <a:r>
              <a:rPr lang="id-ID" altLang="id-ID" sz="2000" b="1" dirty="0">
                <a:solidFill>
                  <a:schemeClr val="hlink"/>
                </a:solidFill>
              </a:rPr>
              <a:t> Construction</a:t>
            </a:r>
            <a:r>
              <a:rPr lang="en-US" altLang="id-ID" sz="2000" dirty="0"/>
              <a:t>: describing a set of predetermined classes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id-ID" altLang="id-ID" sz="1800" dirty="0"/>
              <a:t>Given a set of labeled data set (as training set) for </a:t>
            </a:r>
            <a:r>
              <a:rPr lang="en-US" altLang="id-ID" sz="1800" dirty="0"/>
              <a:t>model construction</a:t>
            </a:r>
            <a:endParaRPr lang="en-US" altLang="id-ID" sz="1800" dirty="0">
              <a:solidFill>
                <a:schemeClr val="hlink"/>
              </a:solidFill>
            </a:endParaRP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/>
              <a:t>The model is represented as classification rules, decision trees, or</a:t>
            </a:r>
            <a:r>
              <a:rPr lang="id-ID" altLang="id-ID" sz="1800" dirty="0"/>
              <a:t> </a:t>
            </a:r>
            <a:r>
              <a:rPr lang="en-US" altLang="id-ID" sz="1800" dirty="0"/>
              <a:t>mathematical </a:t>
            </a:r>
            <a:r>
              <a:rPr lang="id-ID" altLang="id-ID" sz="1800" dirty="0"/>
              <a:t>functions (</a:t>
            </a:r>
            <a:r>
              <a:rPr lang="id-ID" altLang="id-ID" sz="1800" i="1" dirty="0"/>
              <a:t>classifiers</a:t>
            </a:r>
            <a:r>
              <a:rPr lang="id-ID" altLang="id-ID" sz="1800" dirty="0"/>
              <a:t>)</a:t>
            </a:r>
          </a:p>
          <a:p>
            <a:pPr lvl="4" eaLnBrk="1" hangingPunct="1">
              <a:buFont typeface="Arial" panose="020B0604020202020204" pitchFamily="34" charset="0"/>
              <a:buChar char="»"/>
              <a:defRPr/>
            </a:pPr>
            <a:endParaRPr lang="en-US" altLang="id-ID" sz="800" dirty="0"/>
          </a:p>
          <a:p>
            <a:pPr marL="400079" indent="-400079">
              <a:buFont typeface="+mj-lt"/>
              <a:buAutoNum type="arabicPeriod"/>
              <a:defRPr/>
            </a:pPr>
            <a:r>
              <a:rPr lang="en-US" altLang="id-ID" sz="2000" b="1" dirty="0">
                <a:solidFill>
                  <a:schemeClr val="hlink"/>
                </a:solidFill>
              </a:rPr>
              <a:t>Model </a:t>
            </a:r>
            <a:r>
              <a:rPr lang="id-ID" altLang="id-ID" sz="2000" b="1" dirty="0">
                <a:solidFill>
                  <a:schemeClr val="hlink"/>
                </a:solidFill>
              </a:rPr>
              <a:t>U</a:t>
            </a:r>
            <a:r>
              <a:rPr lang="en-US" altLang="id-ID" sz="2000" b="1" dirty="0">
                <a:solidFill>
                  <a:schemeClr val="hlink"/>
                </a:solidFill>
              </a:rPr>
              <a:t>sage</a:t>
            </a:r>
            <a:r>
              <a:rPr lang="en-US" altLang="id-ID" sz="2000" dirty="0"/>
              <a:t>: for classifying future or unknown objects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>
                <a:solidFill>
                  <a:schemeClr val="hlink"/>
                </a:solidFill>
              </a:rPr>
              <a:t>Estimate accuracy</a:t>
            </a:r>
            <a:r>
              <a:rPr lang="en-US" altLang="id-ID" sz="1800" dirty="0"/>
              <a:t> of the model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1800" dirty="0"/>
              <a:t>The known label of test sample is compared with the classified result from the model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1800" dirty="0">
                <a:solidFill>
                  <a:schemeClr val="hlink"/>
                </a:solidFill>
              </a:rPr>
              <a:t>Accuracy</a:t>
            </a:r>
            <a:r>
              <a:rPr lang="en-US" altLang="id-ID" sz="1800" dirty="0"/>
              <a:t> rate is the percentage of test set samples that are correctly classified by the model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1800" dirty="0">
                <a:solidFill>
                  <a:schemeClr val="hlink"/>
                </a:solidFill>
              </a:rPr>
              <a:t>Test set</a:t>
            </a:r>
            <a:r>
              <a:rPr lang="en-US" altLang="id-ID" sz="1800" dirty="0"/>
              <a:t> is independent of training set (otherwise </a:t>
            </a:r>
            <a:r>
              <a:rPr lang="en-US" altLang="id-ID" sz="1800" dirty="0" err="1"/>
              <a:t>overfitting</a:t>
            </a:r>
            <a:r>
              <a:rPr lang="en-US" altLang="id-ID" sz="1800" dirty="0"/>
              <a:t>)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/>
              <a:t>If the accuracy is acceptable, use the model to </a:t>
            </a:r>
            <a:r>
              <a:rPr lang="en-US" altLang="id-ID" sz="1800" dirty="0">
                <a:solidFill>
                  <a:schemeClr val="hlink"/>
                </a:solidFill>
              </a:rPr>
              <a:t>classify new data</a:t>
            </a:r>
            <a:endParaRPr lang="id-ID" altLang="id-ID" sz="1800" dirty="0">
              <a:solidFill>
                <a:schemeClr val="hlink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1600" dirty="0"/>
              <a:t>Note: If </a:t>
            </a:r>
            <a:r>
              <a:rPr lang="en-US" altLang="id-ID" sz="1600" i="1" dirty="0"/>
              <a:t>the test set </a:t>
            </a:r>
            <a:r>
              <a:rPr lang="en-US" altLang="id-ID" sz="1600" dirty="0"/>
              <a:t>is used to select models, it is called </a:t>
            </a:r>
            <a:r>
              <a:rPr lang="en-US" altLang="id-ID" sz="1600" dirty="0">
                <a:solidFill>
                  <a:srgbClr val="C00000"/>
                </a:solidFill>
              </a:rPr>
              <a:t>validation (test) set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endParaRPr lang="en-US" altLang="id-ID" sz="2400" dirty="0">
              <a:solidFill>
                <a:schemeClr val="hlink"/>
              </a:solidFill>
            </a:endParaRP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6814" indent="-275059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3012" indent="-21949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3382" indent="-21949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5143" indent="-21949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5225" indent="-219491" defTabSz="455646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85309" indent="-219491" defTabSz="455646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85394" indent="-219491" defTabSz="455646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85479" indent="-219491" defTabSz="455646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FE1E1-7AD2-498C-BFF9-0C7F0EDB8342}" type="slidenum">
              <a:rPr lang="en-US" altLang="id-ID" sz="1100">
                <a:solidFill>
                  <a:prstClr val="black"/>
                </a:solidFill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id-ID" sz="1100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9643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>
          <a:xfrm>
            <a:off x="1421933" y="200098"/>
            <a:ext cx="7264407" cy="780234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Classification </a:t>
            </a:r>
            <a:r>
              <a:rPr lang="id-ID" altLang="id-ID" dirty="0" smtClean="0">
                <a:ea typeface="ＭＳ Ｐゴシック" pitchFamily="34" charset="-128"/>
              </a:rPr>
              <a:t>Methods</a:t>
            </a:r>
            <a:endParaRPr lang="en-US" altLang="id-ID" dirty="0" smtClean="0">
              <a:ea typeface="ＭＳ Ｐゴシック" pitchFamily="34" charset="-128"/>
            </a:endParaRP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22143" y="2038121"/>
            <a:ext cx="8221859" cy="4387575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Decision Tree</a:t>
            </a:r>
            <a:r>
              <a:rPr lang="id-ID" altLang="id-ID" dirty="0" smtClean="0">
                <a:ea typeface="ＭＳ Ｐゴシック" pitchFamily="34" charset="-128"/>
              </a:rPr>
              <a:t>-</a:t>
            </a:r>
            <a:r>
              <a:rPr lang="en-US" altLang="id-ID" dirty="0" smtClean="0">
                <a:ea typeface="ＭＳ Ｐゴシック" pitchFamily="34" charset="-128"/>
              </a:rPr>
              <a:t>based Methods</a:t>
            </a:r>
          </a:p>
          <a:p>
            <a:r>
              <a:rPr lang="en-US" altLang="id-ID" dirty="0" smtClean="0">
                <a:ea typeface="ＭＳ Ｐゴシック" pitchFamily="34" charset="-128"/>
              </a:rPr>
              <a:t>Rule-based Methods</a:t>
            </a:r>
          </a:p>
          <a:p>
            <a:r>
              <a:rPr lang="id-ID" altLang="id-ID" dirty="0" smtClean="0">
                <a:ea typeface="ＭＳ Ｐゴシック" pitchFamily="34" charset="-128"/>
              </a:rPr>
              <a:t>Naive </a:t>
            </a:r>
            <a:r>
              <a:rPr lang="en-US" altLang="id-ID" dirty="0" smtClean="0">
                <a:ea typeface="ＭＳ Ｐゴシック" pitchFamily="34" charset="-128"/>
              </a:rPr>
              <a:t>Bayes</a:t>
            </a:r>
            <a:r>
              <a:rPr lang="id-ID" altLang="id-ID" dirty="0" smtClean="0">
                <a:ea typeface="ＭＳ Ｐゴシック" pitchFamily="34" charset="-128"/>
              </a:rPr>
              <a:t> Classifiers</a:t>
            </a:r>
          </a:p>
          <a:p>
            <a:r>
              <a:rPr lang="id-ID" altLang="id-ID" dirty="0" smtClean="0">
                <a:ea typeface="ＭＳ Ｐゴシック" pitchFamily="34" charset="-128"/>
              </a:rPr>
              <a:t>Bayesian Belief Networks </a:t>
            </a:r>
          </a:p>
          <a:p>
            <a:r>
              <a:rPr lang="id-ID" altLang="id-ID" dirty="0" smtClean="0">
                <a:ea typeface="ＭＳ Ｐゴシック" pitchFamily="34" charset="-128"/>
              </a:rPr>
              <a:t>Nearest-Neighbor Classifiers (KNN)</a:t>
            </a:r>
            <a:endParaRPr lang="en-US" altLang="id-ID" dirty="0" smtClean="0">
              <a:ea typeface="ＭＳ Ｐゴシック" pitchFamily="34" charset="-128"/>
            </a:endParaRPr>
          </a:p>
          <a:p>
            <a:r>
              <a:rPr lang="id-ID" altLang="id-ID" dirty="0" smtClean="0">
                <a:ea typeface="ＭＳ Ｐゴシック" pitchFamily="34" charset="-128"/>
              </a:rPr>
              <a:t>Artificial </a:t>
            </a:r>
            <a:r>
              <a:rPr lang="en-US" altLang="id-ID" dirty="0" smtClean="0">
                <a:ea typeface="ＭＳ Ｐゴシック" pitchFamily="34" charset="-128"/>
              </a:rPr>
              <a:t>Neural Networks</a:t>
            </a:r>
            <a:r>
              <a:rPr lang="id-ID" altLang="id-ID" dirty="0" smtClean="0">
                <a:ea typeface="ＭＳ Ｐゴシック" pitchFamily="34" charset="-128"/>
              </a:rPr>
              <a:t> (ANN)</a:t>
            </a:r>
            <a:endParaRPr lang="en-US" altLang="id-ID" dirty="0" smtClean="0">
              <a:ea typeface="ＭＳ Ｐゴシック" pitchFamily="34" charset="-128"/>
            </a:endParaRPr>
          </a:p>
          <a:p>
            <a:r>
              <a:rPr lang="en-US" altLang="id-ID" dirty="0" smtClean="0">
                <a:ea typeface="ＭＳ Ｐゴシック" pitchFamily="34" charset="-128"/>
              </a:rPr>
              <a:t>Support Vector Machines</a:t>
            </a:r>
            <a:r>
              <a:rPr lang="id-ID" altLang="id-ID" dirty="0" smtClean="0">
                <a:ea typeface="ＭＳ Ｐゴシック" pitchFamily="34" charset="-128"/>
              </a:rPr>
              <a:t> (SVM)</a:t>
            </a:r>
          </a:p>
          <a:p>
            <a:r>
              <a:rPr lang="id-ID" altLang="id-ID" dirty="0" smtClean="0">
                <a:ea typeface="ＭＳ Ｐゴシック" pitchFamily="34" charset="-128"/>
              </a:rPr>
              <a:t>Etc...</a:t>
            </a:r>
            <a:endParaRPr lang="en-US" altLang="id-ID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952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Theme1Online</Template>
  <TotalTime>296</TotalTime>
  <Words>1819</Words>
  <Application>Microsoft Office PowerPoint</Application>
  <PresentationFormat>On-screen Show (4:3)</PresentationFormat>
  <Paragraphs>253</Paragraphs>
  <Slides>26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2" baseType="lpstr">
      <vt:lpstr>MS PGothic</vt:lpstr>
      <vt:lpstr>MS PGothic</vt:lpstr>
      <vt:lpstr>Arial</vt:lpstr>
      <vt:lpstr>Calibri</vt:lpstr>
      <vt:lpstr>Edwardian Script ITC</vt:lpstr>
      <vt:lpstr>Symbol</vt:lpstr>
      <vt:lpstr>Tahoma</vt:lpstr>
      <vt:lpstr>Times New Roman</vt:lpstr>
      <vt:lpstr>Wingdings</vt:lpstr>
      <vt:lpstr>Theme1Online</vt:lpstr>
      <vt:lpstr>Custom Design</vt:lpstr>
      <vt:lpstr>1_Custom Design</vt:lpstr>
      <vt:lpstr>2_Custom Design</vt:lpstr>
      <vt:lpstr>3_Custom Design</vt:lpstr>
      <vt:lpstr>1_Theme1Online</vt:lpstr>
      <vt:lpstr>VISIO</vt:lpstr>
      <vt:lpstr>Knowledge Data Discovery TOPIC 14 - REVIEW</vt:lpstr>
      <vt:lpstr>Course outline   </vt:lpstr>
      <vt:lpstr>PowerPoint Presentation</vt:lpstr>
      <vt:lpstr>What is Classification?</vt:lpstr>
      <vt:lpstr>What is Classification?</vt:lpstr>
      <vt:lpstr>Classification vs Regression</vt:lpstr>
      <vt:lpstr>Examples of Classification Task</vt:lpstr>
      <vt:lpstr>Classification— Two-Step Process </vt:lpstr>
      <vt:lpstr>Classification Methods</vt:lpstr>
      <vt:lpstr>What is Cluster Analysis?</vt:lpstr>
      <vt:lpstr>Clustering for Data Understanding and Applications</vt:lpstr>
      <vt:lpstr>Clustering as a Preprocessing Tool (Utility)</vt:lpstr>
      <vt:lpstr>Quality: What Is Good Clustering?</vt:lpstr>
      <vt:lpstr>Measure the Quality of Clustering</vt:lpstr>
      <vt:lpstr>Considerations for Cluster Analysis</vt:lpstr>
      <vt:lpstr>Requirements and Challenges</vt:lpstr>
      <vt:lpstr>Major Clustering Approaches (I)</vt:lpstr>
      <vt:lpstr>Clustering Methods</vt:lpstr>
      <vt:lpstr>Major Clustering Approaches (II)</vt:lpstr>
      <vt:lpstr>What Are Outliers?</vt:lpstr>
      <vt:lpstr>Types of Outliers (I)</vt:lpstr>
      <vt:lpstr>Types of Outliers (II)</vt:lpstr>
      <vt:lpstr>Outliers Detection</vt:lpstr>
      <vt:lpstr>Summary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 1 - …..</dc:title>
  <dc:creator>Helena Agustin Putri A</dc:creator>
  <cp:lastModifiedBy>Nurul Jannah</cp:lastModifiedBy>
  <cp:revision>73</cp:revision>
  <dcterms:created xsi:type="dcterms:W3CDTF">2017-05-12T05:56:15Z</dcterms:created>
  <dcterms:modified xsi:type="dcterms:W3CDTF">2017-09-05T07:32:03Z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383886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