
<file path=[Content_Types].xml><?xml version="1.0" encoding="utf-8"?>
<Types xmlns="http://schemas.openxmlformats.org/package/2006/content-types">
  <Default ContentType="application/vnd.openxmlformats-officedocument.oleObject" Extension="bin"/>
  <Default ContentType="image/png" Extension="png"/>
  <Default ContentType="image/jpeg" Extension="jpeg"/>
  <Default ContentType="image/x-wmf" Extension="wmf"/>
  <Default ContentType="image/x-emf" Extension="emf"/>
  <Default ContentType="application/vnd.openxmlformats-package.relationships+xml" Extension="rels"/>
  <Default ContentType="application/xml" Extension="xml"/>
  <Default ContentType="application/vnd.openxmlformats-officedocument.vmlDrawing" Extension="v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0.xml"/>
  <Override ContentType="application/vnd.openxmlformats-officedocument.presentationml.slide+xml" PartName="/ppt/slides/slide51.xml"/>
  <Override ContentType="application/vnd.openxmlformats-officedocument.presentationml.slide+xml" PartName="/ppt/slides/slide52.xml"/>
  <Override ContentType="application/vnd.openxmlformats-officedocument.presentationml.slide+xml" PartName="/ppt/slides/slide53.xml"/>
  <Override ContentType="application/vnd.openxmlformats-officedocument.presentationml.slide+xml" PartName="/ppt/slides/slide54.xml"/>
  <Override ContentType="application/vnd.openxmlformats-officedocument.presentationml.slide+xml" PartName="/ppt/slides/slide55.xml"/>
  <Override ContentType="application/vnd.openxmlformats-officedocument.presentationml.slide+xml" PartName="/ppt/slides/slide56.xml"/>
  <Override ContentType="application/vnd.openxmlformats-officedocument.presentationml.slide+xml" PartName="/ppt/slides/slide57.xml"/>
  <Override ContentType="application/vnd.openxmlformats-officedocument.presentationml.slide+xml" PartName="/ppt/slides/slide58.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officedocument.presentationml.notesSlide+xml" PartName="/ppt/notesSlides/notesSlide37.xml"/>
  <Override ContentType="application/vnd.openxmlformats-officedocument.presentationml.notesSlide+xml" PartName="/ppt/notesSlides/notesSlide38.xml"/>
  <Override ContentType="application/vnd.openxmlformats-officedocument.presentationml.notesSlide+xml" PartName="/ppt/notesSlides/notesSlide39.xml"/>
  <Override ContentType="application/vnd.openxmlformats-officedocument.presentationml.notesSlide+xml" PartName="/ppt/notesSlides/notesSlide40.xml"/>
  <Override ContentType="application/vnd.openxmlformats-officedocument.presentationml.notesSlide+xml" PartName="/ppt/notesSlides/notesSlide41.xml"/>
  <Override ContentType="application/vnd.openxmlformats-officedocument.presentationml.notesSlide+xml" PartName="/ppt/notesSlides/notesSlide42.xml"/>
  <Override ContentType="application/vnd.openxmlformats-officedocument.presentationml.notesSlide+xml" PartName="/ppt/notesSlides/notesSlide43.xml"/>
  <Override ContentType="application/vnd.openxmlformats-officedocument.presentationml.notesSlide+xml" PartName="/ppt/notesSlides/notesSlide4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47.xml"/>
  <Override ContentType="application/vnd.openxmlformats-officedocument.presentationml.notesSlide+xml" PartName="/ppt/notesSlides/notesSlide48.xml"/>
  <Override ContentType="application/vnd.openxmlformats-officedocument.presentationml.notesSlide+xml" PartName="/ppt/notesSlides/notesSlide49.xml"/>
  <Override ContentType="application/vnd.openxmlformats-officedocument.presentationml.notesSlide+xml" PartName="/ppt/notesSlides/notesSlide50.xml"/>
  <Override ContentType="application/vnd.openxmlformats-officedocument.presentationml.notesSlide+xml" PartName="/ppt/notesSlides/notesSlide51.xml"/>
  <Override ContentType="application/vnd.openxmlformats-officedocument.presentationml.notesSlide+xml" PartName="/ppt/notesSlides/notesSlide52.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0"/>
  </p:notesMasterIdLst>
  <p:sldIdLst>
    <p:sldId id="256" r:id="rId2"/>
    <p:sldId id="259" r:id="rId3"/>
    <p:sldId id="262" r:id="rId4"/>
    <p:sldId id="263" r:id="rId5"/>
    <p:sldId id="264" r:id="rId6"/>
    <p:sldId id="265" r:id="rId7"/>
    <p:sldId id="266" r:id="rId8"/>
    <p:sldId id="267" r:id="rId9"/>
    <p:sldId id="315" r:id="rId10"/>
    <p:sldId id="268" r:id="rId11"/>
    <p:sldId id="269" r:id="rId12"/>
    <p:sldId id="270" r:id="rId13"/>
    <p:sldId id="271" r:id="rId14"/>
    <p:sldId id="272" r:id="rId15"/>
    <p:sldId id="273" r:id="rId16"/>
    <p:sldId id="316"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317"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260" r:id="rId58"/>
    <p:sldId id="258" r:id="rId5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1pPr>
    <a:lvl2pPr marL="4572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2pPr>
    <a:lvl3pPr marL="9144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3pPr>
    <a:lvl4pPr marL="13716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4pPr>
    <a:lvl5pPr marL="18288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6" d="100"/>
          <a:sy n="56" d="100"/>
        </p:scale>
        <p:origin x="84" y="4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9268A2-9237-4112-ABDC-23E31CBF8C9C}" type="datetimeFigureOut">
              <a:rPr kumimoji="1" lang="ja-JP" altLang="en-US" smtClean="0"/>
              <a:t>2017/9/5</a:t>
            </a:fld>
            <a:endParaRPr kumimoji="1" lang="ja-JP"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9BBFF5-5A14-49B7-A276-F3F620BA493B}" type="slidenum">
              <a:rPr kumimoji="1" lang="ja-JP" altLang="en-US" smtClean="0"/>
              <a:t>‹#›</a:t>
            </a:fld>
            <a:endParaRPr kumimoji="1" lang="ja-JP" altLang="en-US"/>
          </a:p>
        </p:txBody>
      </p:sp>
    </p:spTree>
    <p:extLst>
      <p:ext uri="{BB962C8B-B14F-4D97-AF65-F5344CB8AC3E}">
        <p14:creationId xmlns:p14="http://schemas.microsoft.com/office/powerpoint/2010/main" val="27059939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5177171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026"/>
          <p:cNvSpPr>
            <a:spLocks noGrp="1" noRot="1" noChangeAspect="1" noChangeArrowheads="1" noTextEdit="1"/>
          </p:cNvSpPr>
          <p:nvPr>
            <p:ph type="sldImg"/>
          </p:nvPr>
        </p:nvSpPr>
        <p:spPr>
          <a:ln/>
        </p:spPr>
      </p:sp>
      <p:sp>
        <p:nvSpPr>
          <p:cNvPr id="69635" name="Rectangle 1027"/>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altLang="ja-JP" dirty="0" smtClean="0">
                <a:ea typeface="ＭＳ Ｐゴシック" pitchFamily="50" charset="-128"/>
              </a:rPr>
              <a:t>Plan : </a:t>
            </a:r>
          </a:p>
          <a:p>
            <a:pPr marL="171450" indent="-171450">
              <a:buFontTx/>
              <a:buChar char="-"/>
              <a:defRPr/>
            </a:pPr>
            <a:r>
              <a:rPr lang="en-US" altLang="ja-JP" dirty="0" smtClean="0">
                <a:ea typeface="ＭＳ Ｐゴシック" pitchFamily="50" charset="-128"/>
              </a:rPr>
              <a:t>Network requirements</a:t>
            </a:r>
          </a:p>
          <a:p>
            <a:pPr marL="171450" indent="-171450">
              <a:buFontTx/>
              <a:buChar char="-"/>
              <a:defRPr/>
            </a:pPr>
            <a:r>
              <a:rPr lang="en-US" altLang="ja-JP" dirty="0" smtClean="0">
                <a:ea typeface="ＭＳ Ｐゴシック" pitchFamily="50" charset="-128"/>
              </a:rPr>
              <a:t>Area where network will be installed</a:t>
            </a:r>
          </a:p>
          <a:p>
            <a:pPr marL="171450" indent="-171450">
              <a:buFontTx/>
              <a:buChar char="-"/>
              <a:defRPr/>
            </a:pPr>
            <a:r>
              <a:rPr lang="en-US" altLang="ja-JP" dirty="0" smtClean="0">
                <a:ea typeface="ＭＳ Ｐゴシック" pitchFamily="50" charset="-128"/>
              </a:rPr>
              <a:t>Identification of users who will require a network device</a:t>
            </a:r>
          </a:p>
          <a:p>
            <a:pPr marL="171450" indent="-171450">
              <a:buFontTx/>
              <a:buChar char="-"/>
              <a:defRPr/>
            </a:pPr>
            <a:endParaRPr lang="en-US" altLang="ja-JP" dirty="0" smtClean="0">
              <a:ea typeface="ＭＳ Ｐゴシック" pitchFamily="50" charset="-128"/>
            </a:endParaRPr>
          </a:p>
          <a:p>
            <a:pPr>
              <a:defRPr/>
            </a:pPr>
            <a:r>
              <a:rPr lang="en-US" altLang="ja-JP" dirty="0" smtClean="0">
                <a:ea typeface="ＭＳ Ｐゴシック" pitchFamily="50" charset="-128"/>
              </a:rPr>
              <a:t>Design:</a:t>
            </a:r>
          </a:p>
          <a:p>
            <a:pPr marL="171450" indent="-171450">
              <a:buFontTx/>
              <a:buChar char="-"/>
              <a:defRPr/>
            </a:pPr>
            <a:r>
              <a:rPr lang="en-US" altLang="ja-JP" dirty="0" smtClean="0">
                <a:ea typeface="ＭＳ Ｐゴシック" pitchFamily="50" charset="-128"/>
              </a:rPr>
              <a:t>Logical and physical design</a:t>
            </a:r>
          </a:p>
          <a:p>
            <a:pPr>
              <a:defRPr/>
            </a:pPr>
            <a:endParaRPr lang="en-US" altLang="ja-JP" dirty="0" smtClean="0">
              <a:ea typeface="ＭＳ Ｐゴシック" pitchFamily="50" charset="-128"/>
            </a:endParaRPr>
          </a:p>
          <a:p>
            <a:pPr>
              <a:defRPr/>
            </a:pPr>
            <a:r>
              <a:rPr lang="en-US" altLang="ja-JP" dirty="0" smtClean="0">
                <a:ea typeface="ＭＳ Ｐゴシック" pitchFamily="50" charset="-128"/>
              </a:rPr>
              <a:t>Implementation</a:t>
            </a:r>
          </a:p>
          <a:p>
            <a:pPr marL="171450" indent="-171450">
              <a:buFontTx/>
              <a:buChar char="-"/>
              <a:defRPr/>
            </a:pPr>
            <a:r>
              <a:rPr lang="en-US" altLang="ja-JP" dirty="0" smtClean="0">
                <a:ea typeface="ＭＳ Ｐゴシック" pitchFamily="50" charset="-128"/>
              </a:rPr>
              <a:t>The network is built according to design specifications</a:t>
            </a:r>
          </a:p>
          <a:p>
            <a:pPr marL="171450" indent="-171450">
              <a:buFontTx/>
              <a:buChar char="-"/>
              <a:defRPr/>
            </a:pPr>
            <a:endParaRPr lang="en-US" altLang="ja-JP" dirty="0" smtClean="0">
              <a:ea typeface="ＭＳ Ｐゴシック" pitchFamily="50" charset="-128"/>
            </a:endParaRPr>
          </a:p>
          <a:p>
            <a:pPr>
              <a:defRPr/>
            </a:pPr>
            <a:r>
              <a:rPr lang="en-US" altLang="ja-JP" dirty="0" smtClean="0">
                <a:ea typeface="ＭＳ Ｐゴシック" pitchFamily="50" charset="-128"/>
              </a:rPr>
              <a:t>Operate:</a:t>
            </a:r>
          </a:p>
          <a:p>
            <a:pPr marL="171450" indent="-171450">
              <a:buFontTx/>
              <a:buChar char="-"/>
              <a:defRPr/>
            </a:pPr>
            <a:r>
              <a:rPr lang="en-US" altLang="ja-JP" dirty="0" smtClean="0">
                <a:ea typeface="ＭＳ Ｐゴシック" pitchFamily="50" charset="-128"/>
              </a:rPr>
              <a:t>The final test of the efficiency of design</a:t>
            </a:r>
          </a:p>
          <a:p>
            <a:pPr marL="171450" indent="-171450">
              <a:buFontTx/>
              <a:buChar char="-"/>
              <a:defRPr/>
            </a:pPr>
            <a:r>
              <a:rPr lang="en-US" altLang="ja-JP" dirty="0" smtClean="0">
                <a:ea typeface="ＭＳ Ｐゴシック" pitchFamily="50" charset="-128"/>
              </a:rPr>
              <a:t>Provide input for optimize</a:t>
            </a:r>
          </a:p>
          <a:p>
            <a:pPr>
              <a:defRPr/>
            </a:pPr>
            <a:endParaRPr lang="en-US" altLang="ja-JP" dirty="0" smtClean="0">
              <a:ea typeface="ＭＳ Ｐゴシック" pitchFamily="50" charset="-128"/>
            </a:endParaRPr>
          </a:p>
          <a:p>
            <a:pPr>
              <a:defRPr/>
            </a:pPr>
            <a:r>
              <a:rPr lang="en-US" altLang="ja-JP" dirty="0" smtClean="0">
                <a:ea typeface="ＭＳ Ｐゴシック" pitchFamily="50" charset="-128"/>
              </a:rPr>
              <a:t>Optimize:</a:t>
            </a:r>
          </a:p>
          <a:p>
            <a:pPr marL="171450" indent="-171450">
              <a:buFontTx/>
              <a:buChar char="-"/>
              <a:defRPr/>
            </a:pPr>
            <a:r>
              <a:rPr lang="en-US" altLang="ja-JP" dirty="0" smtClean="0">
                <a:ea typeface="ＭＳ Ｐゴシック" pitchFamily="50" charset="-128"/>
              </a:rPr>
              <a:t>Identifies and resolves problem</a:t>
            </a:r>
          </a:p>
          <a:p>
            <a:pPr marL="171450" indent="-171450">
              <a:buFontTx/>
              <a:buChar char="-"/>
              <a:defRPr/>
            </a:pPr>
            <a:r>
              <a:rPr lang="en-US" altLang="ja-JP" dirty="0" smtClean="0">
                <a:ea typeface="ＭＳ Ｐゴシック" pitchFamily="50" charset="-128"/>
              </a:rPr>
              <a:t>Network redesign (if too many problem or if requirement changes)</a:t>
            </a:r>
          </a:p>
          <a:p>
            <a:pPr marL="171450" indent="-171450">
              <a:buFontTx/>
              <a:buChar char="-"/>
              <a:defRPr/>
            </a:pPr>
            <a:endParaRPr lang="en-US" altLang="ja-JP" dirty="0" smtClean="0">
              <a:ea typeface="ＭＳ Ｐゴシック" pitchFamily="50" charset="-128"/>
            </a:endParaRPr>
          </a:p>
          <a:p>
            <a:pPr>
              <a:defRPr/>
            </a:pPr>
            <a:r>
              <a:rPr lang="en-US" altLang="ja-JP" dirty="0" smtClean="0">
                <a:ea typeface="ＭＳ Ｐゴシック" pitchFamily="50" charset="-128"/>
              </a:rPr>
              <a:t>Retire:</a:t>
            </a:r>
          </a:p>
          <a:p>
            <a:pPr>
              <a:defRPr/>
            </a:pPr>
            <a:r>
              <a:rPr lang="en-US" altLang="ja-JP" dirty="0" smtClean="0">
                <a:ea typeface="ＭＳ Ｐゴシック" pitchFamily="50" charset="-128"/>
              </a:rPr>
              <a:t>- When the network or devices retire, taken out from production</a:t>
            </a:r>
            <a:endParaRPr lang="ja-JP" altLang="ja-JP" dirty="0" smtClean="0">
              <a:ea typeface="ＭＳ Ｐゴシック" pitchFamily="50" charset="-128"/>
            </a:endParaRPr>
          </a:p>
        </p:txBody>
      </p:sp>
    </p:spTree>
    <p:extLst>
      <p:ext uri="{BB962C8B-B14F-4D97-AF65-F5344CB8AC3E}">
        <p14:creationId xmlns:p14="http://schemas.microsoft.com/office/powerpoint/2010/main" val="4454022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1026"/>
          <p:cNvSpPr>
            <a:spLocks noGrp="1" noRot="1" noChangeAspect="1" noChangeArrowheads="1" noTextEdit="1"/>
          </p:cNvSpPr>
          <p:nvPr>
            <p:ph type="sldImg"/>
          </p:nvPr>
        </p:nvSpPr>
        <p:spPr>
          <a:ln/>
        </p:spPr>
      </p:sp>
      <p:sp>
        <p:nvSpPr>
          <p:cNvPr id="71683"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Tx/>
              <a:buChar char="-"/>
            </a:pPr>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3297460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ja-JP" smtClean="0">
                <a:latin typeface="Arial" pitchFamily="34" charset="0"/>
                <a:ea typeface="ＭＳ Ｐゴシック" pitchFamily="50" charset="-128"/>
              </a:rPr>
              <a:t>Resiliency means how much stress a network can handle and how quickly the network can rebound from problems, including security breaches, natural and unnatural disasters, human error, and catastrophic software or hardware failures. </a:t>
            </a:r>
          </a:p>
          <a:p>
            <a:r>
              <a:rPr lang="en-US" altLang="ja-JP" smtClean="0">
                <a:latin typeface="Arial" pitchFamily="34" charset="0"/>
                <a:ea typeface="ＭＳ Ｐゴシック" pitchFamily="50" charset="-128"/>
              </a:rPr>
              <a:t>Some experts, including Howard Berkowitz, have a mild dislike of the word </a:t>
            </a:r>
            <a:r>
              <a:rPr lang="en-US" altLang="en-US" smtClean="0">
                <a:latin typeface="Arial" pitchFamily="34" charset="0"/>
                <a:ea typeface="ＭＳ Ｐゴシック" pitchFamily="50" charset="-128"/>
              </a:rPr>
              <a:t>“</a:t>
            </a:r>
            <a:r>
              <a:rPr lang="en-US" altLang="ja-JP" smtClean="0">
                <a:latin typeface="Arial" pitchFamily="34" charset="0"/>
                <a:ea typeface="ＭＳ Ｐゴシック" pitchFamily="50" charset="-128"/>
              </a:rPr>
              <a:t>resiliency</a:t>
            </a:r>
            <a:r>
              <a:rPr lang="en-US" altLang="en-US" smtClean="0">
                <a:latin typeface="Arial" pitchFamily="34" charset="0"/>
                <a:ea typeface="ＭＳ Ｐゴシック" pitchFamily="50" charset="-128"/>
              </a:rPr>
              <a:t>”</a:t>
            </a:r>
            <a:r>
              <a:rPr lang="en-US" altLang="ja-JP" smtClean="0">
                <a:latin typeface="Arial" pitchFamily="34" charset="0"/>
                <a:ea typeface="ＭＳ Ｐゴシック" pitchFamily="50" charset="-128"/>
              </a:rPr>
              <a:t> as it sounds too much like a stretched rubber band or a trampoline. As Berkowitz says in his excellent book, </a:t>
            </a:r>
            <a:r>
              <a:rPr lang="en-US" altLang="ja-JP" u="sng" smtClean="0">
                <a:latin typeface="Arial" pitchFamily="34" charset="0"/>
                <a:ea typeface="ＭＳ Ｐゴシック" pitchFamily="50" charset="-128"/>
              </a:rPr>
              <a:t>WAN Survival Guide</a:t>
            </a:r>
            <a:r>
              <a:rPr lang="en-US" altLang="ja-JP" smtClean="0">
                <a:latin typeface="Arial" pitchFamily="34" charset="0"/>
                <a:ea typeface="ＭＳ Ｐゴシック" pitchFamily="50" charset="-128"/>
              </a:rPr>
              <a:t> (Wiley 2001), </a:t>
            </a:r>
            <a:r>
              <a:rPr lang="en-US" altLang="en-US" smtClean="0">
                <a:latin typeface="Arial" pitchFamily="34" charset="0"/>
                <a:ea typeface="ＭＳ Ｐゴシック" pitchFamily="50" charset="-128"/>
              </a:rPr>
              <a:t>“</a:t>
            </a:r>
            <a:r>
              <a:rPr lang="en-US" altLang="ja-JP" smtClean="0">
                <a:latin typeface="Arial" pitchFamily="34" charset="0"/>
                <a:ea typeface="ＭＳ Ｐゴシック" pitchFamily="50" charset="-128"/>
              </a:rPr>
              <a:t>I avoid designing networks that stretch too far, bounce up and down, or oscillate between normal and backup states.</a:t>
            </a:r>
            <a:r>
              <a:rPr lang="en-US" altLang="en-US" smtClean="0">
                <a:latin typeface="Arial" pitchFamily="34" charset="0"/>
                <a:ea typeface="ＭＳ Ｐゴシック" pitchFamily="50" charset="-128"/>
              </a:rPr>
              <a:t>”</a:t>
            </a:r>
            <a:endParaRPr lang="en-US" altLang="ja-JP" smtClean="0">
              <a:latin typeface="Arial" pitchFamily="34" charset="0"/>
              <a:ea typeface="ＭＳ Ｐゴシック" pitchFamily="50" charset="-128"/>
            </a:endParaRPr>
          </a:p>
          <a:p>
            <a:r>
              <a:rPr lang="en-US" altLang="ja-JP" smtClean="0">
                <a:latin typeface="Arial" pitchFamily="34" charset="0"/>
                <a:ea typeface="ＭＳ Ｐゴシック" pitchFamily="50" charset="-128"/>
              </a:rPr>
              <a:t>So he likes </a:t>
            </a:r>
            <a:r>
              <a:rPr lang="en-US" altLang="en-US" smtClean="0">
                <a:latin typeface="Arial" pitchFamily="34" charset="0"/>
                <a:ea typeface="ＭＳ Ｐゴシック" pitchFamily="50" charset="-128"/>
              </a:rPr>
              <a:t>“</a:t>
            </a:r>
            <a:r>
              <a:rPr lang="en-US" altLang="ja-JP" smtClean="0">
                <a:latin typeface="Arial" pitchFamily="34" charset="0"/>
                <a:ea typeface="ＭＳ Ｐゴシック" pitchFamily="50" charset="-128"/>
              </a:rPr>
              <a:t>fault tolerance,</a:t>
            </a:r>
            <a:r>
              <a:rPr lang="en-US" altLang="en-US" smtClean="0">
                <a:latin typeface="Arial" pitchFamily="34" charset="0"/>
                <a:ea typeface="ＭＳ Ｐゴシック" pitchFamily="50" charset="-128"/>
              </a:rPr>
              <a:t>”</a:t>
            </a:r>
            <a:r>
              <a:rPr lang="en-US" altLang="ja-JP" smtClean="0">
                <a:latin typeface="Arial" pitchFamily="34" charset="0"/>
                <a:ea typeface="ＭＳ Ｐゴシック" pitchFamily="50" charset="-128"/>
              </a:rPr>
              <a:t> but he points out that it does not mean </a:t>
            </a:r>
            <a:r>
              <a:rPr lang="en-US" altLang="en-US" smtClean="0">
                <a:latin typeface="Arial" pitchFamily="34" charset="0"/>
                <a:ea typeface="ＭＳ Ｐゴシック" pitchFamily="50" charset="-128"/>
              </a:rPr>
              <a:t>“</a:t>
            </a:r>
            <a:r>
              <a:rPr lang="en-US" altLang="ja-JP" smtClean="0">
                <a:latin typeface="Arial" pitchFamily="34" charset="0"/>
                <a:ea typeface="ＭＳ Ｐゴシック" pitchFamily="50" charset="-128"/>
              </a:rPr>
              <a:t>immune to any conceivable threat.</a:t>
            </a:r>
            <a:r>
              <a:rPr lang="en-US" altLang="en-US" smtClean="0">
                <a:latin typeface="Arial" pitchFamily="34" charset="0"/>
                <a:ea typeface="ＭＳ Ｐゴシック" pitchFamily="50" charset="-128"/>
              </a:rPr>
              <a:t>”</a:t>
            </a:r>
            <a:r>
              <a:rPr lang="en-US" altLang="ja-JP" smtClean="0">
                <a:latin typeface="Arial" pitchFamily="34" charset="0"/>
                <a:ea typeface="ＭＳ Ｐゴシック" pitchFamily="50" charset="-128"/>
              </a:rPr>
              <a:t> Berkowitz states that, </a:t>
            </a:r>
            <a:r>
              <a:rPr lang="en-US" altLang="en-US" smtClean="0">
                <a:latin typeface="Arial" pitchFamily="34" charset="0"/>
                <a:ea typeface="ＭＳ Ｐゴシック" pitchFamily="50" charset="-128"/>
              </a:rPr>
              <a:t>“</a:t>
            </a:r>
            <a:r>
              <a:rPr lang="en-US" altLang="ja-JP" smtClean="0">
                <a:latin typeface="Arial" pitchFamily="34" charset="0"/>
                <a:ea typeface="ＭＳ Ｐゴシック" pitchFamily="50" charset="-128"/>
              </a:rPr>
              <a:t>A sufficient quantity of explosives can overcome the tolerance of any network.</a:t>
            </a:r>
            <a:r>
              <a:rPr lang="en-US" altLang="en-US" smtClean="0">
                <a:latin typeface="Arial" pitchFamily="34" charset="0"/>
                <a:ea typeface="ＭＳ Ｐゴシック" pitchFamily="50" charset="-128"/>
              </a:rPr>
              <a:t>”</a:t>
            </a:r>
            <a:r>
              <a:rPr lang="en-US" altLang="ja-JP" smtClean="0">
                <a:latin typeface="Arial" pitchFamily="34" charset="0"/>
                <a:ea typeface="ＭＳ Ｐゴシック" pitchFamily="50" charset="-128"/>
              </a:rPr>
              <a:t> :-)</a:t>
            </a:r>
          </a:p>
        </p:txBody>
      </p:sp>
    </p:spTree>
    <p:extLst>
      <p:ext uri="{BB962C8B-B14F-4D97-AF65-F5344CB8AC3E}">
        <p14:creationId xmlns:p14="http://schemas.microsoft.com/office/powerpoint/2010/main" val="28902458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ja-JP" smtClean="0">
                <a:latin typeface="Arial" pitchFamily="34" charset="0"/>
                <a:ea typeface="ＭＳ Ｐゴシック" pitchFamily="50" charset="-128"/>
              </a:rPr>
              <a:t>For example when you try to merge voice and data network</a:t>
            </a:r>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42142261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ja-JP" smtClean="0">
                <a:latin typeface="Arial" pitchFamily="34" charset="0"/>
                <a:ea typeface="ＭＳ Ｐゴシック" pitchFamily="50" charset="-128"/>
              </a:rPr>
              <a:t>For example when you try to merge voice and data network</a:t>
            </a:r>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0103857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309305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5579151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42030448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42831570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altLang="ja-JP" dirty="0" smtClean="0">
                <a:ea typeface="ＭＳ Ｐゴシック" pitchFamily="50" charset="-128"/>
              </a:rPr>
              <a:t>Learn about the organizational structure</a:t>
            </a:r>
          </a:p>
          <a:p>
            <a:pPr marL="171450" indent="-171450">
              <a:buFontTx/>
              <a:buChar char="-"/>
              <a:defRPr/>
            </a:pPr>
            <a:r>
              <a:rPr lang="en-US" altLang="ja-JP" dirty="0" smtClean="0">
                <a:ea typeface="ＭＳ Ｐゴシック" pitchFamily="50" charset="-128"/>
              </a:rPr>
              <a:t>Your internetwork design reflects the corporate structure</a:t>
            </a:r>
          </a:p>
          <a:p>
            <a:pPr marL="171450" indent="-171450">
              <a:buFontTx/>
              <a:buChar char="-"/>
              <a:defRPr/>
            </a:pPr>
            <a:r>
              <a:rPr lang="en-US" altLang="ja-JP" dirty="0" smtClean="0">
                <a:ea typeface="ＭＳ Ｐゴシック" pitchFamily="50" charset="-128"/>
              </a:rPr>
              <a:t>Who can approve your network design</a:t>
            </a:r>
          </a:p>
          <a:p>
            <a:pPr>
              <a:defRPr/>
            </a:pPr>
            <a:endParaRPr lang="ja-JP" altLang="ja-JP" dirty="0" smtClean="0">
              <a:ea typeface="ＭＳ Ｐゴシック" pitchFamily="50" charset="-128"/>
            </a:endParaRPr>
          </a:p>
        </p:txBody>
      </p:sp>
    </p:spTree>
    <p:extLst>
      <p:ext uri="{BB962C8B-B14F-4D97-AF65-F5344CB8AC3E}">
        <p14:creationId xmlns:p14="http://schemas.microsoft.com/office/powerpoint/2010/main" val="10654660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ja-JP" smtClean="0">
                <a:latin typeface="Arial" pitchFamily="34" charset="0"/>
                <a:ea typeface="ＭＳ Ｐゴシック" pitchFamily="50" charset="-128"/>
              </a:rPr>
              <a:t>Layer 8 of the OSI model encompasses office politics, budgets, training, and other human factors.</a:t>
            </a:r>
          </a:p>
        </p:txBody>
      </p:sp>
    </p:spTree>
    <p:extLst>
      <p:ext uri="{BB962C8B-B14F-4D97-AF65-F5344CB8AC3E}">
        <p14:creationId xmlns:p14="http://schemas.microsoft.com/office/powerpoint/2010/main" val="40887189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6778511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8607377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ja-JP" smtClean="0">
                <a:latin typeface="Arial" pitchFamily="34" charset="0"/>
                <a:ea typeface="ＭＳ Ｐゴシック" pitchFamily="50" charset="-128"/>
              </a:rPr>
              <a:t>User communities, data stores, protocols, and the current architecture and performance will be discussed in the next few chapters. This chapter focuses on business needs and applications, which should be the first area of research in a top-down network design project. Network design is iterative, however, so many topics are addressed more than once as the designer gathers more detailed information and conducts more precise planning. So, gaining a general understanding of the size and location of user communities, for example, might be appropriate at this stage of the design project, but user communities should be investigated again when characterizing network traffic.</a:t>
            </a:r>
          </a:p>
        </p:txBody>
      </p:sp>
    </p:spTree>
    <p:extLst>
      <p:ext uri="{BB962C8B-B14F-4D97-AF65-F5344CB8AC3E}">
        <p14:creationId xmlns:p14="http://schemas.microsoft.com/office/powerpoint/2010/main" val="264503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6590962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solidFill>
            <a:srgbClr val="FFFFFF"/>
          </a:solidFill>
          <a:ln/>
        </p:spPr>
      </p:sp>
      <p:sp>
        <p:nvSpPr>
          <p:cNvPr id="83971"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1269972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solidFill>
            <a:srgbClr val="FFFFFF"/>
          </a:solidFill>
          <a:ln/>
        </p:spPr>
      </p:sp>
      <p:sp>
        <p:nvSpPr>
          <p:cNvPr id="84995"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6334988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solidFill>
            <a:srgbClr val="FFFFFF"/>
          </a:solidFill>
          <a:ln/>
        </p:spPr>
      </p:sp>
      <p:sp>
        <p:nvSpPr>
          <p:cNvPr id="86019" name="Rectangle 3"/>
          <p:cNvSpPr>
            <a:spLocks noGrp="1" noChangeArrowheads="1"/>
          </p:cNvSpPr>
          <p:nvPr>
            <p:ph type="body" idx="1"/>
          </p:nvPr>
        </p:nvSpPr>
        <p:spPr>
          <a:xfrm>
            <a:off x="914400" y="4343400"/>
            <a:ext cx="5029200" cy="4114800"/>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a:lstStyle/>
          <a:p>
            <a:r>
              <a:rPr lang="en-US" altLang="ja-JP" smtClean="0">
                <a:latin typeface="Arial" pitchFamily="34" charset="0"/>
                <a:ea typeface="ＭＳ Ｐゴシック" pitchFamily="50" charset="-128"/>
              </a:rPr>
              <a:t>99.70% availability sounds pretty good, but it could mean that the network is down for 0.18 minutes every hour. This is 11 seconds. If those 11 seconds were spread out over the hour, nobody would notice possibly. But if there were some bug, for example, that caused the network to fail for 11 seconds every hour on the hour, people would notice. Users these days are very impatient.</a:t>
            </a:r>
          </a:p>
          <a:p>
            <a:r>
              <a:rPr lang="en-US" altLang="ja-JP" smtClean="0">
                <a:latin typeface="Arial" pitchFamily="34" charset="0"/>
                <a:ea typeface="ＭＳ Ｐゴシック" pitchFamily="50" charset="-128"/>
              </a:rPr>
              <a:t>Notice that 99.70% availability also could mean one catastrophic problem caused the network to be down for 1577 minutes all at once. That</a:t>
            </a:r>
            <a:r>
              <a:rPr lang="en-US" altLang="en-US" smtClean="0">
                <a:latin typeface="Arial" pitchFamily="34" charset="0"/>
                <a:ea typeface="ＭＳ Ｐゴシック" pitchFamily="50" charset="-128"/>
              </a:rPr>
              <a:t>’</a:t>
            </a:r>
            <a:r>
              <a:rPr lang="en-US" altLang="ja-JP" smtClean="0">
                <a:latin typeface="Arial" pitchFamily="34" charset="0"/>
                <a:ea typeface="ＭＳ Ｐゴシック" pitchFamily="50" charset="-128"/>
              </a:rPr>
              <a:t>s 26 hours. If it were on a Saturday and the network was never down for the rest of the year, that might actually be OK. So, you have to consider time frames with percent availability numbers.</a:t>
            </a:r>
          </a:p>
          <a:p>
            <a:r>
              <a:rPr lang="en-US" altLang="ja-JP" smtClean="0">
                <a:latin typeface="Arial" pitchFamily="34" charset="0"/>
                <a:ea typeface="ＭＳ Ｐゴシック" pitchFamily="50" charset="-128"/>
              </a:rPr>
              <a:t>Consider the holy grail: 99.999% availability. That</a:t>
            </a:r>
            <a:r>
              <a:rPr lang="en-US" altLang="en-US" smtClean="0">
                <a:latin typeface="Arial" pitchFamily="34" charset="0"/>
                <a:ea typeface="ＭＳ Ｐゴシック" pitchFamily="50" charset="-128"/>
              </a:rPr>
              <a:t>’</a:t>
            </a:r>
            <a:r>
              <a:rPr lang="en-US" altLang="ja-JP" smtClean="0">
                <a:latin typeface="Arial" pitchFamily="34" charset="0"/>
                <a:ea typeface="ＭＳ Ｐゴシック" pitchFamily="50" charset="-128"/>
              </a:rPr>
              <a:t>s 5 minutes downtime per year! Be sure to explain to the customer that scheduled maintenance and upgrades don</a:t>
            </a:r>
            <a:r>
              <a:rPr lang="en-US" altLang="en-US" smtClean="0">
                <a:latin typeface="Arial" pitchFamily="34" charset="0"/>
                <a:ea typeface="ＭＳ Ｐゴシック" pitchFamily="50" charset="-128"/>
              </a:rPr>
              <a:t>’</a:t>
            </a:r>
            <a:r>
              <a:rPr lang="en-US" altLang="ja-JP" smtClean="0">
                <a:latin typeface="Arial" pitchFamily="34" charset="0"/>
                <a:ea typeface="ＭＳ Ｐゴシック" pitchFamily="50" charset="-128"/>
              </a:rPr>
              <a:t>t count! Either that or plan for a network with triple redundancy (that could be extremely expensive to implement and operate).</a:t>
            </a:r>
          </a:p>
        </p:txBody>
      </p:sp>
    </p:spTree>
    <p:extLst>
      <p:ext uri="{BB962C8B-B14F-4D97-AF65-F5344CB8AC3E}">
        <p14:creationId xmlns:p14="http://schemas.microsoft.com/office/powerpoint/2010/main" val="8369902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solidFill>
            <a:srgbClr val="FFFFFF"/>
          </a:solidFill>
          <a:ln/>
        </p:spPr>
      </p:sp>
      <p:sp>
        <p:nvSpPr>
          <p:cNvPr id="87043" name="Rectangle 3"/>
          <p:cNvSpPr>
            <a:spLocks noGrp="1" noChangeArrowheads="1"/>
          </p:cNvSpPr>
          <p:nvPr>
            <p:ph type="body" idx="1"/>
          </p:nvPr>
        </p:nvSpPr>
        <p:spPr>
          <a:xfrm>
            <a:off x="533400" y="4343400"/>
            <a:ext cx="5791200" cy="4114800"/>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a:lstStyle/>
          <a:p>
            <a:r>
              <a:rPr lang="en-US" altLang="ja-JP" smtClean="0">
                <a:latin typeface="Arial" pitchFamily="34" charset="0"/>
                <a:ea typeface="ＭＳ Ｐゴシック" pitchFamily="50" charset="-128"/>
              </a:rPr>
              <a:t>In the event of failure of the primary router, the secondary becomes the primary and still has a backup. Fix the previous primary and have it become the tertiary. </a:t>
            </a:r>
          </a:p>
          <a:p>
            <a:r>
              <a:rPr lang="en-US" altLang="ja-JP" smtClean="0">
                <a:latin typeface="Arial" pitchFamily="34" charset="0"/>
                <a:ea typeface="ＭＳ Ｐゴシック" pitchFamily="50" charset="-128"/>
              </a:rPr>
              <a:t>This helps with maintenance too. Pull out the tertiary and upgrade it. The primary still has a backup. After extensive testing, put the tertiary back in as the primary. Pull out the original primary and upgrade it. Put it back as the secondary. Finally pull out the original secondary and upgrade it.</a:t>
            </a:r>
          </a:p>
          <a:p>
            <a:r>
              <a:rPr lang="en-US" altLang="ja-JP" smtClean="0">
                <a:latin typeface="Arial" pitchFamily="34" charset="0"/>
                <a:ea typeface="ＭＳ Ｐゴシック" pitchFamily="50" charset="-128"/>
              </a:rPr>
              <a:t>Of course, the picture brings up all sorts of other questions because it uses an ISP example.</a:t>
            </a:r>
          </a:p>
          <a:p>
            <a:pPr lvl="1"/>
            <a:r>
              <a:rPr lang="en-US" altLang="ja-JP" smtClean="0">
                <a:latin typeface="Arial" pitchFamily="34" charset="0"/>
                <a:ea typeface="ＭＳ Ｐゴシック" pitchFamily="50" charset="-128"/>
              </a:rPr>
              <a:t>Does the customer have provider independent addressing?</a:t>
            </a:r>
          </a:p>
          <a:p>
            <a:pPr lvl="1"/>
            <a:r>
              <a:rPr lang="en-US" altLang="ja-JP" smtClean="0">
                <a:latin typeface="Arial" pitchFamily="34" charset="0"/>
                <a:ea typeface="ＭＳ Ｐゴシック" pitchFamily="50" charset="-128"/>
              </a:rPr>
              <a:t>Does the customer have an autonomous system number?</a:t>
            </a:r>
          </a:p>
          <a:p>
            <a:pPr lvl="1"/>
            <a:r>
              <a:rPr lang="en-US" altLang="ja-JP" smtClean="0">
                <a:latin typeface="Arial" pitchFamily="34" charset="0"/>
                <a:ea typeface="ＭＳ Ｐゴシック" pitchFamily="50" charset="-128"/>
              </a:rPr>
              <a:t>Are the ISPs really independent? Is there true circuit diversity?</a:t>
            </a:r>
          </a:p>
          <a:p>
            <a:pPr lvl="1"/>
            <a:r>
              <a:rPr lang="en-US" altLang="ja-JP" smtClean="0">
                <a:latin typeface="Arial" pitchFamily="34" charset="0"/>
                <a:ea typeface="ＭＳ Ｐゴシック" pitchFamily="50" charset="-128"/>
              </a:rPr>
              <a:t>Are the speeds the same on the three links to the ISPs so that performance degradation is minimized during upgrades or failures? </a:t>
            </a:r>
          </a:p>
          <a:p>
            <a:pPr lvl="1"/>
            <a:r>
              <a:rPr lang="en-US" altLang="ja-JP" smtClean="0">
                <a:latin typeface="Arial" pitchFamily="34" charset="0"/>
                <a:ea typeface="ＭＳ Ｐゴシック" pitchFamily="50" charset="-128"/>
              </a:rPr>
              <a:t>Can load balancing be used when all three routers are operational?</a:t>
            </a:r>
          </a:p>
          <a:p>
            <a:pPr lvl="1"/>
            <a:r>
              <a:rPr lang="en-US" altLang="ja-JP" smtClean="0">
                <a:latin typeface="Arial" pitchFamily="34" charset="0"/>
                <a:ea typeface="ＭＳ Ｐゴシック" pitchFamily="50" charset="-128"/>
              </a:rPr>
              <a:t>What are the routing protocols inside the enterprise network? Can traffic really get to all three routers, regardless of failures inside the enterprise network? Can the routing protocols adjust to changes?</a:t>
            </a:r>
          </a:p>
          <a:p>
            <a:pPr lvl="1"/>
            <a:r>
              <a:rPr lang="en-US" altLang="ja-JP" smtClean="0">
                <a:latin typeface="Arial" pitchFamily="34" charset="0"/>
                <a:ea typeface="ＭＳ Ｐゴシック" pitchFamily="50" charset="-128"/>
              </a:rPr>
              <a:t>Will traffic flow out the </a:t>
            </a:r>
            <a:r>
              <a:rPr lang="en-US" altLang="en-US" smtClean="0">
                <a:latin typeface="Arial" pitchFamily="34" charset="0"/>
                <a:ea typeface="ＭＳ Ｐゴシック" pitchFamily="50" charset="-128"/>
              </a:rPr>
              <a:t>“</a:t>
            </a:r>
            <a:r>
              <a:rPr lang="en-US" altLang="ja-JP" smtClean="0">
                <a:latin typeface="Arial" pitchFamily="34" charset="0"/>
                <a:ea typeface="ＭＳ Ｐゴシック" pitchFamily="50" charset="-128"/>
              </a:rPr>
              <a:t>closest</a:t>
            </a:r>
            <a:r>
              <a:rPr lang="en-US" altLang="en-US" smtClean="0">
                <a:latin typeface="Arial" pitchFamily="34" charset="0"/>
                <a:ea typeface="ＭＳ Ｐゴシック" pitchFamily="50" charset="-128"/>
              </a:rPr>
              <a:t>”</a:t>
            </a:r>
            <a:r>
              <a:rPr lang="en-US" altLang="ja-JP" smtClean="0">
                <a:latin typeface="Arial" pitchFamily="34" charset="0"/>
                <a:ea typeface="ＭＳ Ｐゴシック" pitchFamily="50" charset="-128"/>
              </a:rPr>
              <a:t> router? Will traffic come in from the Internet via the </a:t>
            </a:r>
            <a:r>
              <a:rPr lang="en-US" altLang="en-US" smtClean="0">
                <a:latin typeface="Arial" pitchFamily="34" charset="0"/>
                <a:ea typeface="ＭＳ Ｐゴシック" pitchFamily="50" charset="-128"/>
              </a:rPr>
              <a:t>“</a:t>
            </a:r>
            <a:r>
              <a:rPr lang="en-US" altLang="ja-JP" smtClean="0">
                <a:latin typeface="Arial" pitchFamily="34" charset="0"/>
                <a:ea typeface="ＭＳ Ｐゴシック" pitchFamily="50" charset="-128"/>
              </a:rPr>
              <a:t>closest</a:t>
            </a:r>
            <a:r>
              <a:rPr lang="en-US" altLang="en-US" smtClean="0">
                <a:latin typeface="Arial" pitchFamily="34" charset="0"/>
                <a:ea typeface="ＭＳ Ｐゴシック" pitchFamily="50" charset="-128"/>
              </a:rPr>
              <a:t>”</a:t>
            </a:r>
            <a:r>
              <a:rPr lang="en-US" altLang="ja-JP" smtClean="0">
                <a:latin typeface="Arial" pitchFamily="34" charset="0"/>
                <a:ea typeface="ＭＳ Ｐゴシック" pitchFamily="50" charset="-128"/>
              </a:rPr>
              <a:t> entry?</a:t>
            </a:r>
          </a:p>
          <a:p>
            <a:pPr lvl="1"/>
            <a:endParaRPr lang="en-US" altLang="ja-JP" smtClean="0">
              <a:latin typeface="Arial" pitchFamily="34" charset="0"/>
              <a:ea typeface="ＭＳ Ｐゴシック" pitchFamily="50" charset="-128"/>
            </a:endParaRPr>
          </a:p>
          <a:p>
            <a:r>
              <a:rPr lang="en-US" altLang="ja-JP" smtClean="0">
                <a:latin typeface="Arial" pitchFamily="34" charset="0"/>
                <a:ea typeface="ＭＳ Ｐゴシック" pitchFamily="50" charset="-128"/>
              </a:rPr>
              <a:t>Instructor note: The slide is not meant to be a design recommendation! It</a:t>
            </a:r>
            <a:r>
              <a:rPr lang="en-US" altLang="en-US" smtClean="0">
                <a:latin typeface="Arial" pitchFamily="34" charset="0"/>
                <a:ea typeface="ＭＳ Ｐゴシック" pitchFamily="50" charset="-128"/>
              </a:rPr>
              <a:t>’</a:t>
            </a:r>
            <a:r>
              <a:rPr lang="en-US" altLang="ja-JP" smtClean="0">
                <a:latin typeface="Arial" pitchFamily="34" charset="0"/>
                <a:ea typeface="ＭＳ Ｐゴシック" pitchFamily="50" charset="-128"/>
              </a:rPr>
              <a:t>s just a slide to get a discussion going on the ramifications of 99.999% availability.</a:t>
            </a:r>
          </a:p>
        </p:txBody>
      </p:sp>
    </p:spTree>
    <p:extLst>
      <p:ext uri="{BB962C8B-B14F-4D97-AF65-F5344CB8AC3E}">
        <p14:creationId xmlns:p14="http://schemas.microsoft.com/office/powerpoint/2010/main" val="11704367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solidFill>
            <a:srgbClr val="FFFFFF"/>
          </a:solidFill>
          <a:ln/>
        </p:spPr>
      </p:sp>
      <p:sp>
        <p:nvSpPr>
          <p:cNvPr id="88067"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5735888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1026"/>
          <p:cNvSpPr>
            <a:spLocks noGrp="1" noRot="1" noChangeAspect="1" noChangeArrowheads="1" noTextEdit="1"/>
          </p:cNvSpPr>
          <p:nvPr>
            <p:ph type="sldImg"/>
          </p:nvPr>
        </p:nvSpPr>
        <p:spPr>
          <a:solidFill>
            <a:srgbClr val="FFFFFF"/>
          </a:solidFill>
          <a:ln/>
        </p:spPr>
      </p:sp>
      <p:sp>
        <p:nvSpPr>
          <p:cNvPr id="89091" name="Rectangle 1027"/>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860987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7740635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solidFill>
            <a:srgbClr val="FFFFFF"/>
          </a:solidFill>
          <a:ln/>
        </p:spPr>
      </p:sp>
      <p:sp>
        <p:nvSpPr>
          <p:cNvPr id="90115"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50571790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a:solidFill>
            <a:srgbClr val="FFFFFF"/>
          </a:solidFill>
          <a:ln/>
        </p:spPr>
      </p:sp>
      <p:sp>
        <p:nvSpPr>
          <p:cNvPr id="91139"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2843569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ChangeArrowheads="1" noTextEdit="1"/>
          </p:cNvSpPr>
          <p:nvPr>
            <p:ph type="sldImg"/>
          </p:nvPr>
        </p:nvSpPr>
        <p:spPr>
          <a:solidFill>
            <a:srgbClr val="FFFFFF"/>
          </a:solidFill>
          <a:ln/>
        </p:spPr>
      </p:sp>
      <p:sp>
        <p:nvSpPr>
          <p:cNvPr id="92163"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03985154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ChangeArrowheads="1" noTextEdit="1"/>
          </p:cNvSpPr>
          <p:nvPr>
            <p:ph type="sldImg"/>
          </p:nvPr>
        </p:nvSpPr>
        <p:spPr>
          <a:solidFill>
            <a:srgbClr val="FFFFFF"/>
          </a:solidFill>
          <a:ln/>
        </p:spPr>
      </p:sp>
      <p:sp>
        <p:nvSpPr>
          <p:cNvPr id="92163"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92512277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solidFill>
            <a:srgbClr val="FFFFFF"/>
          </a:solidFill>
          <a:ln/>
        </p:spPr>
      </p:sp>
      <p:sp>
        <p:nvSpPr>
          <p:cNvPr id="93187"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38137141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solidFill>
            <a:srgbClr val="FFFFFF"/>
          </a:solidFill>
          <a:ln/>
        </p:spPr>
      </p:sp>
      <p:sp>
        <p:nvSpPr>
          <p:cNvPr id="94211"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96329427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solidFill>
            <a:srgbClr val="FFFFFF"/>
          </a:solidFill>
          <a:ln/>
        </p:spPr>
      </p:sp>
      <p:sp>
        <p:nvSpPr>
          <p:cNvPr id="95235"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97233570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solidFill>
            <a:srgbClr val="FFFFFF"/>
          </a:solidFill>
          <a:ln/>
        </p:spPr>
      </p:sp>
      <p:sp>
        <p:nvSpPr>
          <p:cNvPr id="96259"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42806646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solidFill>
            <a:srgbClr val="FFFFFF"/>
          </a:solidFill>
          <a:ln/>
        </p:spPr>
      </p:sp>
      <p:sp>
        <p:nvSpPr>
          <p:cNvPr id="97283"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4281666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solidFill>
            <a:srgbClr val="FFFFFF"/>
          </a:solidFill>
          <a:ln/>
        </p:spPr>
      </p:sp>
      <p:sp>
        <p:nvSpPr>
          <p:cNvPr id="98307"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3710284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026"/>
          <p:cNvSpPr>
            <a:spLocks noGrp="1" noRot="1" noChangeAspect="1" noChangeArrowheads="1" noTextEdit="1"/>
          </p:cNvSpPr>
          <p:nvPr>
            <p:ph type="sldImg"/>
          </p:nvPr>
        </p:nvSpPr>
        <p:spPr>
          <a:ln/>
        </p:spPr>
      </p:sp>
      <p:sp>
        <p:nvSpPr>
          <p:cNvPr id="65539"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72609122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solidFill>
            <a:srgbClr val="FFFFFF"/>
          </a:solidFill>
          <a:ln/>
        </p:spPr>
      </p:sp>
      <p:sp>
        <p:nvSpPr>
          <p:cNvPr id="99331"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73495455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a:solidFill>
            <a:srgbClr val="FFFFFF"/>
          </a:solidFill>
          <a:ln/>
        </p:spPr>
      </p:sp>
      <p:sp>
        <p:nvSpPr>
          <p:cNvPr id="100355"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92517045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70827302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1026"/>
          <p:cNvSpPr>
            <a:spLocks noGrp="1" noRot="1" noChangeAspect="1" noChangeArrowheads="1" noTextEdit="1"/>
          </p:cNvSpPr>
          <p:nvPr>
            <p:ph type="sldImg"/>
          </p:nvPr>
        </p:nvSpPr>
        <p:spPr>
          <a:ln/>
        </p:spPr>
      </p:sp>
      <p:sp>
        <p:nvSpPr>
          <p:cNvPr id="102403"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09760689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405376332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56987632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28528135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30667965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68433215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solidFill>
            <a:srgbClr val="FFFFFF"/>
          </a:solidFill>
          <a:ln/>
        </p:spPr>
      </p:sp>
      <p:sp>
        <p:nvSpPr>
          <p:cNvPr id="108547"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lIns="91423" tIns="45712" rIns="91423" bIns="45712"/>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229109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026"/>
          <p:cNvSpPr>
            <a:spLocks noGrp="1" noRot="1" noChangeAspect="1" noChangeArrowheads="1" noTextEdit="1"/>
          </p:cNvSpPr>
          <p:nvPr>
            <p:ph type="sldImg"/>
          </p:nvPr>
        </p:nvSpPr>
        <p:spPr>
          <a:ln/>
        </p:spPr>
      </p:sp>
      <p:sp>
        <p:nvSpPr>
          <p:cNvPr id="66563"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28506439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51934675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24849515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5951418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026"/>
          <p:cNvSpPr>
            <a:spLocks noGrp="1" noRot="1" noChangeAspect="1" noChangeArrowheads="1" noTextEdit="1"/>
          </p:cNvSpPr>
          <p:nvPr>
            <p:ph type="sldImg"/>
          </p:nvPr>
        </p:nvSpPr>
        <p:spPr>
          <a:ln/>
        </p:spPr>
      </p:sp>
      <p:sp>
        <p:nvSpPr>
          <p:cNvPr id="67587"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4397194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026"/>
          <p:cNvSpPr>
            <a:spLocks noGrp="1" noRot="1" noChangeAspect="1" noChangeArrowheads="1" noTextEdit="1"/>
          </p:cNvSpPr>
          <p:nvPr>
            <p:ph type="sldImg"/>
          </p:nvPr>
        </p:nvSpPr>
        <p:spPr>
          <a:ln/>
        </p:spPr>
      </p:sp>
      <p:sp>
        <p:nvSpPr>
          <p:cNvPr id="68611"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6136071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026"/>
          <p:cNvSpPr>
            <a:spLocks noGrp="1" noRot="1" noChangeAspect="1" noChangeArrowheads="1" noTextEdit="1"/>
          </p:cNvSpPr>
          <p:nvPr>
            <p:ph type="sldImg"/>
          </p:nvPr>
        </p:nvSpPr>
        <p:spPr>
          <a:ln/>
        </p:spPr>
      </p:sp>
      <p:sp>
        <p:nvSpPr>
          <p:cNvPr id="68611"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4393171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1026"/>
          <p:cNvSpPr>
            <a:spLocks noGrp="1" noRot="1" noChangeAspect="1" noChangeArrowheads="1" noTextEdit="1"/>
          </p:cNvSpPr>
          <p:nvPr>
            <p:ph type="sldImg"/>
          </p:nvPr>
        </p:nvSpPr>
        <p:spPr>
          <a:ln/>
        </p:spPr>
      </p:sp>
      <p:sp>
        <p:nvSpPr>
          <p:cNvPr id="69635"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8907327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a:xfrm>
            <a:off x="1828800" y="2339975"/>
            <a:ext cx="7162800" cy="1470025"/>
          </a:xfrm>
        </p:spPr>
        <p:txBody>
          <a:bodyPr/>
          <a:lstStyle>
            <a:lvl1pPr algn="ctr">
              <a:defRPr>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828800" y="3886200"/>
            <a:ext cx="7162800" cy="2057400"/>
          </a:xfrm>
        </p:spPr>
        <p:txBody>
          <a:bodyPr/>
          <a:lstStyle>
            <a:lvl1pPr marL="0" indent="0" algn="ctr">
              <a:buNone/>
              <a:defRPr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D3FAF9C-62FE-4BB8-9DA1-4EB021731F42}" type="datetimeFigureOut">
              <a:rPr lang="en-US"/>
              <a:pPr>
                <a:defRPr/>
              </a:pPr>
              <a:t>9/5/2017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87BFF8-5936-4404-8FEF-F55E46719DA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3" name="Picture 8"/>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chor="t"/>
          <a:lstStyle>
            <a:lvl1pPr algn="l">
              <a:defRPr sz="4000" b="1" cap="all">
                <a:solidFill>
                  <a:schemeClr val="bg1"/>
                </a:solidFill>
              </a:defRPr>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itle 1"/>
          <p:cNvSpPr txBox="1">
            <a:spLocks/>
          </p:cNvSpPr>
          <p:nvPr userDrawn="1"/>
        </p:nvSpPr>
        <p:spPr>
          <a:xfrm>
            <a:off x="3505200" y="914400"/>
            <a:ext cx="5638800" cy="1143000"/>
          </a:xfrm>
          <a:prstGeom prst="rect">
            <a:avLst/>
          </a:prstGeom>
        </p:spPr>
        <p:txBody>
          <a:bodyPr anchor="ctr"/>
          <a:lstStyle>
            <a:lvl1pPr>
              <a:defRPr/>
            </a:lvl1pPr>
          </a:lstStyle>
          <a:p>
            <a:pPr algn="r" eaLnBrk="1" fontAlgn="auto" hangingPunct="1">
              <a:spcAft>
                <a:spcPts val="0"/>
              </a:spcAft>
              <a:defRPr/>
            </a:pPr>
            <a:r>
              <a:rPr lang="en-US" sz="4000" b="1" dirty="0" smtClean="0">
                <a:latin typeface="+mj-lt"/>
                <a:ea typeface="+mj-ea"/>
                <a:cs typeface="+mj-cs"/>
              </a:rPr>
              <a:t>&lt;&lt;Title&gt;&gt;</a:t>
            </a:r>
          </a:p>
        </p:txBody>
      </p:sp>
      <p:sp>
        <p:nvSpPr>
          <p:cNvPr id="3" name="Content Placeholder 2"/>
          <p:cNvSpPr>
            <a:spLocks noGrp="1"/>
          </p:cNvSpPr>
          <p:nvPr>
            <p:ph sz="half" idx="1"/>
          </p:nvPr>
        </p:nvSpPr>
        <p:spPr>
          <a:xfrm>
            <a:off x="12954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816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lstStyle>
          <a:p>
            <a:pPr>
              <a:defRPr/>
            </a:pPr>
            <a:fld id="{1CF1E785-06F7-48A3-8A62-0A3FD99B5123}" type="datetimeFigureOut">
              <a:rPr lang="en-US"/>
              <a:pPr>
                <a:defRPr/>
              </a:pPr>
              <a:t>9/5/2017</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E3632E4C-445D-4241-B1C2-09440DBDD1E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BBF49EA-4290-4060-8DA9-F57851A0284C}" type="datetimeFigureOut">
              <a:rPr lang="en-US"/>
              <a:pPr>
                <a:defRPr/>
              </a:pPr>
              <a:t>9/5/2017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BAA9F8C-95D0-49B1-A2C2-DB451D7989A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Picture 7"/>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Subtitle 2"/>
          <p:cNvSpPr txBox="1">
            <a:spLocks/>
          </p:cNvSpPr>
          <p:nvPr userDrawn="1"/>
        </p:nvSpPr>
        <p:spPr>
          <a:xfrm>
            <a:off x="1828800" y="3886200"/>
            <a:ext cx="7162800" cy="1752600"/>
          </a:xfrm>
          <a:prstGeom prst="rect">
            <a:avLst/>
          </a:prstGeom>
        </p:spPr>
        <p:txBody>
          <a:bodyPr>
            <a:normAutofit/>
          </a:bodyPr>
          <a:lstStyle>
            <a:lvl1pPr marL="0" indent="0" algn="ctr">
              <a:buNone/>
              <a:defRPr sz="8000" b="1" baseline="0">
                <a:solidFill>
                  <a:schemeClr val="bg1"/>
                </a:solidFill>
                <a:latin typeface="Edwardian Script ITC" pitchFamily="66"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eaLnBrk="1" fontAlgn="auto" hangingPunct="1">
              <a:spcBef>
                <a:spcPct val="20000"/>
              </a:spcBef>
              <a:spcAft>
                <a:spcPts val="0"/>
              </a:spcAft>
              <a:buFont typeface="Arial" pitchFamily="34" charset="0"/>
              <a:buNone/>
              <a:defRPr/>
            </a:pPr>
            <a:r>
              <a:rPr lang="en-US" dirty="0" smtClean="0">
                <a:ea typeface="+mn-ea"/>
              </a:rPr>
              <a:t>Thank You</a:t>
            </a:r>
          </a:p>
        </p:txBody>
      </p:sp>
      <p:sp>
        <p:nvSpPr>
          <p:cNvPr id="4" name="Date Placeholder 1"/>
          <p:cNvSpPr>
            <a:spLocks noGrp="1"/>
          </p:cNvSpPr>
          <p:nvPr>
            <p:ph type="dt" sz="half" idx="10"/>
          </p:nvPr>
        </p:nvSpPr>
        <p:spPr/>
        <p:txBody>
          <a:bodyPr/>
          <a:lstStyle>
            <a:lvl1pPr>
              <a:defRPr/>
            </a:lvl1pPr>
          </a:lstStyle>
          <a:p>
            <a:pPr>
              <a:defRPr/>
            </a:pPr>
            <a:fld id="{0BEC73F7-48DA-4DF1-9D8C-9FA77915242B}" type="datetimeFigureOut">
              <a:rPr lang="en-US"/>
              <a:pPr>
                <a:defRPr/>
              </a:pPr>
              <a:t>9/5/2017</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83B813EE-006A-489B-BB16-F152CE6A76D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a:p>
        </p:txBody>
      </p:sp>
    </p:spTree>
    <p:extLst>
      <p:ext uri="{BB962C8B-B14F-4D97-AF65-F5344CB8AC3E}">
        <p14:creationId xmlns:p14="http://schemas.microsoft.com/office/powerpoint/2010/main" val="43997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5"/>
          <p:cNvPicPr>
            <a:picLocks noChangeAspect="1"/>
          </p:cNvPicPr>
          <p:nvPr userDrawn="1"/>
        </p:nvPicPr>
        <p:blipFill>
          <a:blip r:embed="rId9"/>
          <a:srcRect/>
          <a:stretch>
            <a:fillRect/>
          </a:stretch>
        </p:blipFill>
        <p:spPr bwMode="auto">
          <a:xfrm>
            <a:off x="0" y="0"/>
            <a:ext cx="9144000" cy="6858000"/>
          </a:xfrm>
          <a:prstGeom prst="rect">
            <a:avLst/>
          </a:prstGeom>
          <a:noFill/>
          <a:ln w="9525">
            <a:noFill/>
            <a:miter lim="800000"/>
            <a:headEnd/>
            <a:tailEnd/>
          </a:ln>
        </p:spPr>
      </p:pic>
      <p:sp>
        <p:nvSpPr>
          <p:cNvPr id="1027" name="Title Placeholder 1"/>
          <p:cNvSpPr>
            <a:spLocks noGrp="1"/>
          </p:cNvSpPr>
          <p:nvPr>
            <p:ph type="title"/>
          </p:nvPr>
        </p:nvSpPr>
        <p:spPr bwMode="auto">
          <a:xfrm>
            <a:off x="3352800" y="762000"/>
            <a:ext cx="5638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smtClean="0"/>
          </a:p>
        </p:txBody>
      </p:sp>
      <p:sp>
        <p:nvSpPr>
          <p:cNvPr id="1028" name="Text Placeholder 2"/>
          <p:cNvSpPr>
            <a:spLocks noGrp="1"/>
          </p:cNvSpPr>
          <p:nvPr>
            <p:ph type="body" idx="1"/>
          </p:nvPr>
        </p:nvSpPr>
        <p:spPr bwMode="auto">
          <a:xfrm>
            <a:off x="990600" y="19812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pPr>
              <a:defRPr/>
            </a:pPr>
            <a:fld id="{8EBBD91B-FA19-4D97-9EF0-58A6FE8EB39A}" type="datetimeFigureOut">
              <a:rPr lang="en-US"/>
              <a:pPr>
                <a:defRPr/>
              </a:pPr>
              <a:t>9/5/2017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83C193E2-B8B7-45A9-B2FD-3CB479CDF68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2" r:id="rId1"/>
    <p:sldLayoutId id="2147483700" r:id="rId2"/>
    <p:sldLayoutId id="2147483703" r:id="rId3"/>
    <p:sldLayoutId id="2147483704" r:id="rId4"/>
    <p:sldLayoutId id="2147483701" r:id="rId5"/>
    <p:sldLayoutId id="2147483705" r:id="rId6"/>
    <p:sldLayoutId id="2147483706" r:id="rId7"/>
  </p:sldLayoutIdLst>
  <p:txStyles>
    <p:titleStyle>
      <a:lvl1pPr algn="r" rtl="0" eaLnBrk="1" fontAlgn="base" hangingPunct="1">
        <a:spcBef>
          <a:spcPct val="0"/>
        </a:spcBef>
        <a:spcAft>
          <a:spcPct val="0"/>
        </a:spcAft>
        <a:defRPr sz="4000" b="1" kern="1200">
          <a:solidFill>
            <a:schemeClr val="tx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S PGothic" panose="020B0600070205080204" pitchFamily="34" charset="-128"/>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S PGothic" panose="020B0600070205080204" pitchFamily="34" charset="-128"/>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wmf"/><Relationship Id="rId4" Type="http://schemas.openxmlformats.org/officeDocument/2006/relationships/oleObject" Target="../embeddings/oleObject2.bin"/></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arget="../media/image5.jpeg" Type="http://schemas.openxmlformats.org/officeDocument/2006/relationships/image"/><Relationship Id="rId1" Target="../slideLayouts/slideLayout2.xml" Type="http://schemas.openxmlformats.org/officeDocument/2006/relationships/slideLayout"/></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6.wmf"/><Relationship Id="rId4" Type="http://schemas.openxmlformats.org/officeDocument/2006/relationships/oleObject" Target="../embeddings/oleObject3.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7.xml"/><Relationship Id="rId7" Type="http://schemas.openxmlformats.org/officeDocument/2006/relationships/image" Target="../media/image8.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5.bin"/><Relationship Id="rId5" Type="http://schemas.openxmlformats.org/officeDocument/2006/relationships/image" Target="../media/image7.wmf"/><Relationship Id="rId4" Type="http://schemas.openxmlformats.org/officeDocument/2006/relationships/oleObject" Target="../embeddings/oleObject4.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9.wmf"/><Relationship Id="rId4" Type="http://schemas.openxmlformats.org/officeDocument/2006/relationships/oleObject" Target="../embeddings/oleObject6.bin"/></Relationships>
</file>

<file path=ppt/slides/_rels/slide2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2.wmf"/></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3.wmf"/><Relationship Id="rId4" Type="http://schemas.openxmlformats.org/officeDocument/2006/relationships/oleObject" Target="../embeddings/oleObject7.bin"/></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4.emf"/><Relationship Id="rId4" Type="http://schemas.openxmlformats.org/officeDocument/2006/relationships/oleObject" Target="../embeddings/oleObject8.bin"/></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03042" y="2777857"/>
            <a:ext cx="7214315" cy="1665355"/>
          </a:xfrm>
        </p:spPr>
        <p:txBody>
          <a:bodyPr/>
          <a:lstStyle/>
          <a:p>
            <a:r>
              <a:rPr lang="en-US" dirty="0" smtClean="0"/>
              <a:t>Network Governance</a:t>
            </a:r>
            <a:br>
              <a:rPr lang="en-US" dirty="0" smtClean="0"/>
            </a:br>
            <a:r>
              <a:rPr lang="en-US" dirty="0" smtClean="0"/>
              <a:t/>
            </a:r>
            <a:br>
              <a:rPr lang="en-US" dirty="0" smtClean="0"/>
            </a:br>
            <a:r>
              <a:rPr lang="en-US" sz="2800" dirty="0" smtClean="0"/>
              <a:t>SESSION 1 - </a:t>
            </a:r>
            <a:r>
              <a:rPr lang="en-US" altLang="ja-JP" sz="2800" dirty="0">
                <a:ea typeface="ＭＳ Ｐゴシック" pitchFamily="50" charset="-128"/>
              </a:rPr>
              <a:t>Analyzing Business and Technical Requirements</a:t>
            </a:r>
            <a:endParaRPr lang="en-US" sz="2800" dirty="0"/>
          </a:p>
        </p:txBody>
      </p:sp>
      <p:sp>
        <p:nvSpPr>
          <p:cNvPr id="3" name="Subtitle 2"/>
          <p:cNvSpPr>
            <a:spLocks noGrp="1"/>
          </p:cNvSpPr>
          <p:nvPr>
            <p:ph type="subTitle" idx="1"/>
          </p:nvPr>
        </p:nvSpPr>
        <p:spPr>
          <a:xfrm>
            <a:off x="1828799" y="5006661"/>
            <a:ext cx="7162800" cy="1059287"/>
          </a:xfrm>
        </p:spPr>
        <p:txBody>
          <a:bodyPr/>
          <a:lstStyle/>
          <a:p>
            <a:r>
              <a:rPr lang="en-US" dirty="0" smtClean="0"/>
              <a:t>D5727 – Dr. Eng. Nico </a:t>
            </a:r>
            <a:r>
              <a:rPr lang="en-US" dirty="0" err="1" smtClean="0"/>
              <a:t>Surantha</a:t>
            </a:r>
            <a:r>
              <a:rPr lang="en-US" dirty="0" smtClean="0"/>
              <a:t>, ST., MT.</a:t>
            </a:r>
            <a:endParaRPr lang="en-US" dirty="0"/>
          </a:p>
        </p:txBody>
      </p:sp>
    </p:spTree>
    <p:extLst>
      <p:ext uri="{BB962C8B-B14F-4D97-AF65-F5344CB8AC3E}">
        <p14:creationId xmlns:p14="http://schemas.microsoft.com/office/powerpoint/2010/main" val="330068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378558" y="581696"/>
            <a:ext cx="5638800" cy="1143000"/>
          </a:xfrm>
        </p:spPr>
        <p:txBody>
          <a:bodyPr/>
          <a:lstStyle/>
          <a:p>
            <a:r>
              <a:rPr lang="en-US" altLang="ja-JP" dirty="0" smtClean="0">
                <a:ea typeface="ＭＳ Ｐゴシック" pitchFamily="50" charset="-128"/>
              </a:rPr>
              <a:t>Network Design Steps (2)</a:t>
            </a:r>
          </a:p>
        </p:txBody>
      </p:sp>
      <p:sp>
        <p:nvSpPr>
          <p:cNvPr id="12291" name="Rectangle 3"/>
          <p:cNvSpPr>
            <a:spLocks noGrp="1" noChangeArrowheads="1"/>
          </p:cNvSpPr>
          <p:nvPr>
            <p:ph idx="1"/>
          </p:nvPr>
        </p:nvSpPr>
        <p:spPr>
          <a:xfrm>
            <a:off x="914399" y="1933575"/>
            <a:ext cx="8386293" cy="4924425"/>
          </a:xfrm>
        </p:spPr>
        <p:txBody>
          <a:bodyPr/>
          <a:lstStyle/>
          <a:p>
            <a:r>
              <a:rPr lang="en-US" altLang="ja-JP" dirty="0" smtClean="0">
                <a:ea typeface="ＭＳ Ｐゴシック" pitchFamily="50" charset="-128"/>
              </a:rPr>
              <a:t>Phase 2 – Logical Network Design</a:t>
            </a:r>
          </a:p>
          <a:p>
            <a:pPr lvl="1"/>
            <a:r>
              <a:rPr lang="en-US" altLang="ja-JP" dirty="0" smtClean="0">
                <a:ea typeface="ＭＳ Ｐゴシック" pitchFamily="50" charset="-128"/>
              </a:rPr>
              <a:t>Design a network topology</a:t>
            </a:r>
          </a:p>
          <a:p>
            <a:pPr lvl="1"/>
            <a:r>
              <a:rPr lang="en-US" altLang="ja-JP" dirty="0" smtClean="0">
                <a:ea typeface="ＭＳ Ｐゴシック" pitchFamily="50" charset="-128"/>
              </a:rPr>
              <a:t>Design models for addressing and naming</a:t>
            </a:r>
          </a:p>
          <a:p>
            <a:pPr lvl="1"/>
            <a:r>
              <a:rPr lang="en-US" altLang="ja-JP" dirty="0" smtClean="0">
                <a:ea typeface="ＭＳ Ｐゴシック" pitchFamily="50" charset="-128"/>
              </a:rPr>
              <a:t>Select switching and routing protocols</a:t>
            </a:r>
          </a:p>
          <a:p>
            <a:pPr lvl="1"/>
            <a:r>
              <a:rPr lang="en-US" altLang="ja-JP" dirty="0" smtClean="0">
                <a:ea typeface="ＭＳ Ｐゴシック" pitchFamily="50" charset="-128"/>
              </a:rPr>
              <a:t>Develop network security strategies</a:t>
            </a:r>
          </a:p>
          <a:p>
            <a:pPr lvl="1"/>
            <a:r>
              <a:rPr lang="en-US" altLang="ja-JP" dirty="0" smtClean="0">
                <a:ea typeface="ＭＳ Ｐゴシック" pitchFamily="50" charset="-128"/>
              </a:rPr>
              <a:t>Develop network management strategies</a:t>
            </a:r>
          </a:p>
          <a:p>
            <a:pPr lvl="1"/>
            <a:r>
              <a:rPr lang="en-US" altLang="ja-JP" dirty="0" smtClean="0">
                <a:ea typeface="ＭＳ Ｐゴシック" pitchFamily="50" charset="-128"/>
              </a:rPr>
              <a:t>Which  service providers can meet WAN and remote access requirements.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0932043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ja-JP" dirty="0" smtClean="0">
                <a:ea typeface="ＭＳ Ｐゴシック" pitchFamily="50" charset="-128"/>
              </a:rPr>
              <a:t>Network Design Steps (3)</a:t>
            </a:r>
          </a:p>
        </p:txBody>
      </p:sp>
      <p:sp>
        <p:nvSpPr>
          <p:cNvPr id="13315" name="Rectangle 3"/>
          <p:cNvSpPr>
            <a:spLocks noGrp="1" noChangeArrowheads="1"/>
          </p:cNvSpPr>
          <p:nvPr>
            <p:ph idx="1"/>
          </p:nvPr>
        </p:nvSpPr>
        <p:spPr/>
        <p:txBody>
          <a:bodyPr/>
          <a:lstStyle/>
          <a:p>
            <a:r>
              <a:rPr lang="en-US" altLang="ja-JP" dirty="0" smtClean="0">
                <a:ea typeface="ＭＳ Ｐゴシック" pitchFamily="50" charset="-128"/>
              </a:rPr>
              <a:t>Phase 3 – Physical Network Design</a:t>
            </a:r>
          </a:p>
          <a:p>
            <a:pPr lvl="1"/>
            <a:r>
              <a:rPr lang="en-US" altLang="ja-JP" dirty="0" smtClean="0">
                <a:ea typeface="ＭＳ Ｐゴシック" pitchFamily="50" charset="-128"/>
              </a:rPr>
              <a:t>Select technologies and devices to realize the logical design</a:t>
            </a:r>
          </a:p>
          <a:p>
            <a:r>
              <a:rPr lang="en-US" altLang="ja-JP" dirty="0" smtClean="0">
                <a:ea typeface="ＭＳ Ｐゴシック" pitchFamily="50" charset="-128"/>
              </a:rPr>
              <a:t>Phase 4 – Testing, Optimizing, and Documenting the Network Design</a:t>
            </a:r>
          </a:p>
          <a:p>
            <a:pPr lvl="1"/>
            <a:r>
              <a:rPr lang="en-US" altLang="ja-JP" dirty="0" smtClean="0">
                <a:ea typeface="ＭＳ Ｐゴシック" pitchFamily="50" charset="-128"/>
              </a:rPr>
              <a:t>Test the network design</a:t>
            </a:r>
          </a:p>
          <a:p>
            <a:pPr lvl="1"/>
            <a:r>
              <a:rPr lang="en-US" altLang="ja-JP" dirty="0" smtClean="0">
                <a:ea typeface="ＭＳ Ｐゴシック" pitchFamily="50" charset="-128"/>
              </a:rPr>
              <a:t>Optimize the network design</a:t>
            </a:r>
          </a:p>
          <a:p>
            <a:pPr lvl="1"/>
            <a:r>
              <a:rPr lang="en-US" altLang="ja-JP" dirty="0" smtClean="0">
                <a:ea typeface="ＭＳ Ｐゴシック" pitchFamily="50" charset="-128"/>
              </a:rPr>
              <a:t>Document the network design</a:t>
            </a:r>
          </a:p>
          <a:p>
            <a:pPr lvl="1"/>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2103389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798814" y="205637"/>
            <a:ext cx="5251524" cy="1143000"/>
          </a:xfrm>
        </p:spPr>
        <p:txBody>
          <a:bodyPr/>
          <a:lstStyle/>
          <a:p>
            <a:r>
              <a:rPr lang="en-US" altLang="ja-JP" dirty="0" smtClean="0">
                <a:solidFill>
                  <a:schemeClr val="tx1"/>
                </a:solidFill>
                <a:ea typeface="ＭＳ Ｐゴシック" pitchFamily="50" charset="-128"/>
              </a:rPr>
              <a:t>The PDIOO Network Life Cycle</a:t>
            </a:r>
          </a:p>
        </p:txBody>
      </p:sp>
      <p:grpSp>
        <p:nvGrpSpPr>
          <p:cNvPr id="14339" name="Group 1"/>
          <p:cNvGrpSpPr>
            <a:grpSpLocks/>
          </p:cNvGrpSpPr>
          <p:nvPr/>
        </p:nvGrpSpPr>
        <p:grpSpPr bwMode="auto">
          <a:xfrm>
            <a:off x="1743791" y="1625219"/>
            <a:ext cx="5586413" cy="4824412"/>
            <a:chOff x="1524000" y="1225550"/>
            <a:chExt cx="6096000" cy="5327650"/>
          </a:xfrm>
        </p:grpSpPr>
        <p:sp>
          <p:nvSpPr>
            <p:cNvPr id="14347" name="Text Box 5"/>
            <p:cNvSpPr txBox="1">
              <a:spLocks noChangeArrowheads="1"/>
            </p:cNvSpPr>
            <p:nvPr/>
          </p:nvSpPr>
          <p:spPr bwMode="auto">
            <a:xfrm>
              <a:off x="3429000" y="1682750"/>
              <a:ext cx="1730375" cy="407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50000"/>
                </a:spcBef>
                <a:buFontTx/>
                <a:buNone/>
              </a:pPr>
              <a:r>
                <a:rPr lang="en-US" altLang="ja-JP" sz="1800">
                  <a:latin typeface="Arial" pitchFamily="34" charset="0"/>
                </a:rPr>
                <a:t>Plan</a:t>
              </a:r>
              <a:endParaRPr lang="en-US" altLang="ja-JP" sz="1400">
                <a:latin typeface="Arial" pitchFamily="34" charset="0"/>
              </a:endParaRPr>
            </a:p>
          </p:txBody>
        </p:sp>
        <p:sp>
          <p:nvSpPr>
            <p:cNvPr id="14348" name="Oval 6"/>
            <p:cNvSpPr>
              <a:spLocks noChangeArrowheads="1"/>
            </p:cNvSpPr>
            <p:nvPr/>
          </p:nvSpPr>
          <p:spPr bwMode="auto">
            <a:xfrm>
              <a:off x="1524000" y="1225550"/>
              <a:ext cx="5949950" cy="532765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14349" name="Oval 7"/>
            <p:cNvSpPr>
              <a:spLocks noChangeArrowheads="1"/>
            </p:cNvSpPr>
            <p:nvPr/>
          </p:nvSpPr>
          <p:spPr bwMode="auto">
            <a:xfrm>
              <a:off x="3089275" y="2263775"/>
              <a:ext cx="2957513" cy="2957513"/>
            </a:xfrm>
            <a:prstGeom prst="ellipse">
              <a:avLst/>
            </a:prstGeom>
            <a:solidFill>
              <a:schemeClr val="folHlink"/>
            </a:solidFill>
            <a:ln w="28575">
              <a:solidFill>
                <a:schemeClr val="tx1"/>
              </a:solidFill>
              <a:round/>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14350" name="Text Box 8"/>
            <p:cNvSpPr txBox="1">
              <a:spLocks noChangeArrowheads="1"/>
            </p:cNvSpPr>
            <p:nvPr/>
          </p:nvSpPr>
          <p:spPr bwMode="auto">
            <a:xfrm>
              <a:off x="5883275" y="2609850"/>
              <a:ext cx="1314449" cy="407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50000"/>
                </a:spcBef>
                <a:buFontTx/>
                <a:buNone/>
              </a:pPr>
              <a:r>
                <a:rPr lang="en-US" altLang="ja-JP" sz="1800">
                  <a:latin typeface="Arial" pitchFamily="34" charset="0"/>
                </a:rPr>
                <a:t>Design</a:t>
              </a:r>
              <a:endParaRPr lang="en-US" altLang="ja-JP" sz="1400">
                <a:latin typeface="Arial" pitchFamily="34" charset="0"/>
              </a:endParaRPr>
            </a:p>
          </p:txBody>
        </p:sp>
        <p:sp>
          <p:nvSpPr>
            <p:cNvPr id="14351" name="Text Box 9"/>
            <p:cNvSpPr txBox="1">
              <a:spLocks noChangeArrowheads="1"/>
            </p:cNvSpPr>
            <p:nvPr/>
          </p:nvSpPr>
          <p:spPr bwMode="auto">
            <a:xfrm>
              <a:off x="5410201" y="4959350"/>
              <a:ext cx="1524000" cy="407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50000"/>
                </a:spcBef>
                <a:buFontTx/>
                <a:buNone/>
              </a:pPr>
              <a:r>
                <a:rPr lang="en-US" altLang="ja-JP" sz="1800">
                  <a:latin typeface="Arial" pitchFamily="34" charset="0"/>
                </a:rPr>
                <a:t>Implement</a:t>
              </a:r>
              <a:endParaRPr lang="en-US" altLang="ja-JP" sz="1400">
                <a:latin typeface="Arial" pitchFamily="34" charset="0"/>
              </a:endParaRPr>
            </a:p>
          </p:txBody>
        </p:sp>
        <p:sp>
          <p:nvSpPr>
            <p:cNvPr id="14352" name="Text Box 10"/>
            <p:cNvSpPr txBox="1">
              <a:spLocks noChangeArrowheads="1"/>
            </p:cNvSpPr>
            <p:nvPr/>
          </p:nvSpPr>
          <p:spPr bwMode="auto">
            <a:xfrm>
              <a:off x="3200400" y="5416550"/>
              <a:ext cx="1660525" cy="407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50000"/>
                </a:spcBef>
                <a:buFontTx/>
                <a:buNone/>
              </a:pPr>
              <a:r>
                <a:rPr lang="en-US" altLang="ja-JP" sz="1800">
                  <a:latin typeface="Arial" pitchFamily="34" charset="0"/>
                </a:rPr>
                <a:t>Operate</a:t>
              </a:r>
              <a:endParaRPr lang="en-US" altLang="ja-JP" sz="1400">
                <a:latin typeface="Arial" pitchFamily="34" charset="0"/>
              </a:endParaRPr>
            </a:p>
          </p:txBody>
        </p:sp>
        <p:sp>
          <p:nvSpPr>
            <p:cNvPr id="14353" name="Text Box 12"/>
            <p:cNvSpPr txBox="1">
              <a:spLocks noChangeArrowheads="1"/>
            </p:cNvSpPr>
            <p:nvPr/>
          </p:nvSpPr>
          <p:spPr bwMode="auto">
            <a:xfrm>
              <a:off x="1752600" y="3511550"/>
              <a:ext cx="1314449" cy="407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50000"/>
                </a:spcBef>
                <a:buFontTx/>
                <a:buNone/>
              </a:pPr>
              <a:r>
                <a:rPr lang="en-US" altLang="ja-JP" sz="1800">
                  <a:latin typeface="Arial" pitchFamily="34" charset="0"/>
                </a:rPr>
                <a:t>Optimize</a:t>
              </a:r>
              <a:endParaRPr lang="en-US" altLang="ja-JP" sz="1400">
                <a:latin typeface="Arial" pitchFamily="34" charset="0"/>
              </a:endParaRPr>
            </a:p>
          </p:txBody>
        </p:sp>
        <p:grpSp>
          <p:nvGrpSpPr>
            <p:cNvPr id="14354" name="Group 13"/>
            <p:cNvGrpSpPr>
              <a:grpSpLocks/>
            </p:cNvGrpSpPr>
            <p:nvPr/>
          </p:nvGrpSpPr>
          <p:grpSpPr bwMode="auto">
            <a:xfrm>
              <a:off x="5053013" y="1433513"/>
              <a:ext cx="1038225" cy="898525"/>
              <a:chOff x="3072" y="336"/>
              <a:chExt cx="720" cy="624"/>
            </a:xfrm>
          </p:grpSpPr>
          <p:sp>
            <p:nvSpPr>
              <p:cNvPr id="14365" name="Line 14"/>
              <p:cNvSpPr>
                <a:spLocks noChangeShapeType="1"/>
              </p:cNvSpPr>
              <p:nvPr/>
            </p:nvSpPr>
            <p:spPr bwMode="auto">
              <a:xfrm flipV="1">
                <a:off x="3072" y="960"/>
                <a:ext cx="72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66" name="Line 15"/>
              <p:cNvSpPr>
                <a:spLocks noChangeShapeType="1"/>
              </p:cNvSpPr>
              <p:nvPr/>
            </p:nvSpPr>
            <p:spPr bwMode="auto">
              <a:xfrm flipH="1" flipV="1">
                <a:off x="3504" y="336"/>
                <a:ext cx="288" cy="62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14355" name="Line 16"/>
            <p:cNvSpPr>
              <a:spLocks noChangeShapeType="1"/>
            </p:cNvSpPr>
            <p:nvPr/>
          </p:nvSpPr>
          <p:spPr bwMode="auto">
            <a:xfrm rot="3263764" flipH="1" flipV="1">
              <a:off x="6837362" y="3148013"/>
              <a:ext cx="314325" cy="12509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56" name="Line 17"/>
            <p:cNvSpPr>
              <a:spLocks noChangeShapeType="1"/>
            </p:cNvSpPr>
            <p:nvPr/>
          </p:nvSpPr>
          <p:spPr bwMode="auto">
            <a:xfrm flipV="1">
              <a:off x="2209800" y="4730750"/>
              <a:ext cx="381000" cy="82391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57" name="Line 20"/>
            <p:cNvSpPr>
              <a:spLocks noChangeShapeType="1"/>
            </p:cNvSpPr>
            <p:nvPr/>
          </p:nvSpPr>
          <p:spPr bwMode="auto">
            <a:xfrm rot="108510" flipV="1">
              <a:off x="1833563" y="2212975"/>
              <a:ext cx="1060450" cy="51911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58" name="Line 21"/>
            <p:cNvSpPr>
              <a:spLocks noChangeShapeType="1"/>
            </p:cNvSpPr>
            <p:nvPr/>
          </p:nvSpPr>
          <p:spPr bwMode="auto">
            <a:xfrm rot="108510">
              <a:off x="2897188" y="2217738"/>
              <a:ext cx="377825" cy="83661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59" name="Line 22"/>
            <p:cNvSpPr>
              <a:spLocks noChangeShapeType="1"/>
            </p:cNvSpPr>
            <p:nvPr/>
          </p:nvSpPr>
          <p:spPr bwMode="auto">
            <a:xfrm>
              <a:off x="6021388" y="3440113"/>
              <a:ext cx="554037" cy="8302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60" name="Line 23"/>
            <p:cNvSpPr>
              <a:spLocks noChangeShapeType="1"/>
            </p:cNvSpPr>
            <p:nvPr/>
          </p:nvSpPr>
          <p:spPr bwMode="auto">
            <a:xfrm>
              <a:off x="2590800" y="4730750"/>
              <a:ext cx="9906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61" name="Line 24"/>
            <p:cNvSpPr>
              <a:spLocks noChangeShapeType="1"/>
            </p:cNvSpPr>
            <p:nvPr/>
          </p:nvSpPr>
          <p:spPr bwMode="auto">
            <a:xfrm flipH="1">
              <a:off x="5029200" y="5035550"/>
              <a:ext cx="228600" cy="914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62" name="Line 25"/>
            <p:cNvSpPr>
              <a:spLocks noChangeShapeType="1"/>
            </p:cNvSpPr>
            <p:nvPr/>
          </p:nvSpPr>
          <p:spPr bwMode="auto">
            <a:xfrm>
              <a:off x="5029200" y="5943600"/>
              <a:ext cx="1066800" cy="1587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363" name="AutoShape 30"/>
            <p:cNvSpPr>
              <a:spLocks noChangeArrowheads="1"/>
            </p:cNvSpPr>
            <p:nvPr/>
          </p:nvSpPr>
          <p:spPr bwMode="auto">
            <a:xfrm>
              <a:off x="3581400" y="3130550"/>
              <a:ext cx="2209800" cy="1676400"/>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17694720 60000 65536"/>
                <a:gd name="T11" fmla="*/ 5898240 60000 65536"/>
                <a:gd name="T12" fmla="*/ 5898240 60000 65536"/>
                <a:gd name="T13" fmla="*/ 5898240 60000 65536"/>
                <a:gd name="T14" fmla="*/ 0 60000 65536"/>
                <a:gd name="T15" fmla="*/ 0 w 21600"/>
                <a:gd name="T16" fmla="*/ 8310 h 21600"/>
                <a:gd name="T17" fmla="*/ 6110 w 21600"/>
                <a:gd name="T18" fmla="*/ 21600 h 21600"/>
              </a:gdLst>
              <a:ahLst/>
              <a:cxnLst>
                <a:cxn ang="T10">
                  <a:pos x="T0" y="T1"/>
                </a:cxn>
                <a:cxn ang="T11">
                  <a:pos x="T2" y="T3"/>
                </a:cxn>
                <a:cxn ang="T12">
                  <a:pos x="T4" y="T5"/>
                </a:cxn>
                <a:cxn ang="T13">
                  <a:pos x="T6" y="T7"/>
                </a:cxn>
                <a:cxn ang="T14">
                  <a:pos x="T8" y="T9"/>
                </a:cxn>
              </a:cxnLst>
              <a:rect l="T15" t="T16" r="T17" b="T18"/>
              <a:pathLst>
                <a:path w="21600" h="21600">
                  <a:moveTo>
                    <a:pt x="15662" y="14285"/>
                  </a:moveTo>
                  <a:lnTo>
                    <a:pt x="21600" y="8310"/>
                  </a:lnTo>
                  <a:lnTo>
                    <a:pt x="18630" y="8310"/>
                  </a:lnTo>
                  <a:cubicBezTo>
                    <a:pt x="18630" y="3721"/>
                    <a:pt x="14430" y="0"/>
                    <a:pt x="9250" y="0"/>
                  </a:cubicBezTo>
                  <a:cubicBezTo>
                    <a:pt x="4141" y="0"/>
                    <a:pt x="0" y="3799"/>
                    <a:pt x="0" y="8485"/>
                  </a:cubicBezTo>
                  <a:lnTo>
                    <a:pt x="0" y="21600"/>
                  </a:lnTo>
                  <a:lnTo>
                    <a:pt x="6110" y="21600"/>
                  </a:lnTo>
                  <a:lnTo>
                    <a:pt x="6110" y="8310"/>
                  </a:lnTo>
                  <a:cubicBezTo>
                    <a:pt x="6110" y="6947"/>
                    <a:pt x="7362" y="5842"/>
                    <a:pt x="8907" y="5842"/>
                  </a:cubicBezTo>
                  <a:lnTo>
                    <a:pt x="9725" y="5842"/>
                  </a:lnTo>
                  <a:cubicBezTo>
                    <a:pt x="11269" y="5842"/>
                    <a:pt x="12520" y="6947"/>
                    <a:pt x="12520" y="8310"/>
                  </a:cubicBezTo>
                  <a:lnTo>
                    <a:pt x="9725" y="8310"/>
                  </a:lnTo>
                  <a:lnTo>
                    <a:pt x="15662" y="14285"/>
                  </a:lnTo>
                  <a:close/>
                </a:path>
              </a:pathLst>
            </a:custGeom>
            <a:solidFill>
              <a:schemeClr val="hlink"/>
            </a:solidFill>
            <a:ln w="9525">
              <a:solidFill>
                <a:schemeClr val="tx1"/>
              </a:solidFill>
              <a:miter lim="800000"/>
              <a:headEnd/>
              <a:tailEnd/>
            </a:ln>
          </p:spPr>
          <p:txBody>
            <a:bodyPr wrap="none" anchor="ctr"/>
            <a:lstStyle/>
            <a:p>
              <a:endParaRPr lang="ja-JP" altLang="en-US"/>
            </a:p>
          </p:txBody>
        </p:sp>
        <p:sp>
          <p:nvSpPr>
            <p:cNvPr id="14364" name="Text Box 31"/>
            <p:cNvSpPr txBox="1">
              <a:spLocks noChangeArrowheads="1"/>
            </p:cNvSpPr>
            <p:nvPr/>
          </p:nvSpPr>
          <p:spPr bwMode="auto">
            <a:xfrm>
              <a:off x="3657600" y="3206750"/>
              <a:ext cx="1660525" cy="407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50000"/>
                </a:spcBef>
                <a:buFontTx/>
                <a:buNone/>
              </a:pPr>
              <a:r>
                <a:rPr lang="en-US" altLang="ja-JP" sz="1800">
                  <a:latin typeface="Arial" pitchFamily="34" charset="0"/>
                </a:rPr>
                <a:t>Retire</a:t>
              </a:r>
              <a:endParaRPr lang="en-US" altLang="ja-JP" sz="1400">
                <a:latin typeface="Arial" pitchFamily="34" charset="0"/>
              </a:endParaRPr>
            </a:p>
          </p:txBody>
        </p:sp>
      </p:grpSp>
      <p:sp>
        <p:nvSpPr>
          <p:cNvPr id="24" name="Date Placeholder 23"/>
          <p:cNvSpPr>
            <a:spLocks noGrp="1"/>
          </p:cNvSpPr>
          <p:nvPr>
            <p:ph type="dt" sz="quarter" idx="10"/>
          </p:nvPr>
        </p:nvSpPr>
        <p:spPr>
          <a:xfrm>
            <a:off x="361721" y="6462544"/>
            <a:ext cx="2133600" cy="365125"/>
          </a:xfrm>
        </p:spPr>
        <p:txBody>
          <a:bodyPr/>
          <a:lstStyle/>
          <a:p>
            <a:pPr>
              <a:defRPr/>
            </a:pPr>
            <a:r>
              <a:rPr lang="en-US" dirty="0"/>
              <a:t>Bina Nusantara University</a:t>
            </a:r>
          </a:p>
        </p:txBody>
      </p:sp>
      <p:sp>
        <p:nvSpPr>
          <p:cNvPr id="2" name="TextBox 1"/>
          <p:cNvSpPr txBox="1"/>
          <p:nvPr/>
        </p:nvSpPr>
        <p:spPr>
          <a:xfrm>
            <a:off x="4096466" y="1374394"/>
            <a:ext cx="4349750" cy="1200150"/>
          </a:xfrm>
          <a:prstGeom prst="rect">
            <a:avLst/>
          </a:prstGeom>
          <a:solidFill>
            <a:srgbClr val="FFC000"/>
          </a:solidFill>
        </p:spPr>
        <p:txBody>
          <a:bodyPr>
            <a:spAutoFit/>
          </a:bodyPr>
          <a:lstStyle/>
          <a:p>
            <a:pPr>
              <a:defRPr/>
            </a:pPr>
            <a:r>
              <a:rPr kumimoji="1" lang="en-US" altLang="ja-JP" sz="1800" b="1" dirty="0">
                <a:latin typeface="Arial" charset="0"/>
              </a:rPr>
              <a:t>Plan</a:t>
            </a:r>
            <a:r>
              <a:rPr kumimoji="1" lang="en-US" altLang="ja-JP" sz="1800" dirty="0">
                <a:latin typeface="Arial" charset="0"/>
              </a:rPr>
              <a:t>: </a:t>
            </a:r>
          </a:p>
          <a:p>
            <a:pPr marL="171450" indent="-171450">
              <a:buFontTx/>
              <a:buChar char="-"/>
              <a:defRPr/>
            </a:pPr>
            <a:r>
              <a:rPr kumimoji="1" lang="en-US" altLang="ja-JP" sz="1800" dirty="0">
                <a:latin typeface="Arial" charset="0"/>
              </a:rPr>
              <a:t>Network requirement</a:t>
            </a:r>
          </a:p>
          <a:p>
            <a:pPr marL="171450" indent="-171450">
              <a:buFontTx/>
              <a:buChar char="-"/>
              <a:defRPr/>
            </a:pPr>
            <a:r>
              <a:rPr kumimoji="1" lang="en-US" altLang="ja-JP" sz="1800" dirty="0">
                <a:latin typeface="Arial" charset="0"/>
              </a:rPr>
              <a:t>Area where network will be installed</a:t>
            </a:r>
          </a:p>
          <a:p>
            <a:pPr marL="171450" indent="-171450">
              <a:buFontTx/>
              <a:buChar char="-"/>
              <a:defRPr/>
            </a:pPr>
            <a:r>
              <a:rPr kumimoji="1" lang="en-US" altLang="ja-JP" sz="1800" dirty="0" err="1">
                <a:latin typeface="Arial" charset="0"/>
              </a:rPr>
              <a:t>Identificaiton</a:t>
            </a:r>
            <a:r>
              <a:rPr kumimoji="1" lang="en-US" altLang="ja-JP" sz="1800" dirty="0">
                <a:latin typeface="Arial" charset="0"/>
              </a:rPr>
              <a:t> of users</a:t>
            </a:r>
            <a:endParaRPr kumimoji="1" lang="ja-JP" altLang="en-US" sz="1800" dirty="0">
              <a:latin typeface="Arial" charset="0"/>
            </a:endParaRPr>
          </a:p>
        </p:txBody>
      </p:sp>
      <p:sp>
        <p:nvSpPr>
          <p:cNvPr id="26" name="TextBox 25"/>
          <p:cNvSpPr txBox="1">
            <a:spLocks noChangeArrowheads="1"/>
          </p:cNvSpPr>
          <p:nvPr/>
        </p:nvSpPr>
        <p:spPr bwMode="auto">
          <a:xfrm>
            <a:off x="5977654" y="3080956"/>
            <a:ext cx="3124200" cy="6477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kumimoji="1" lang="en-US" altLang="ja-JP" sz="1800" b="1"/>
              <a:t>Design :</a:t>
            </a:r>
          </a:p>
          <a:p>
            <a:pPr eaLnBrk="1" hangingPunct="1"/>
            <a:r>
              <a:rPr kumimoji="1" lang="en-US" altLang="ja-JP" sz="1800"/>
              <a:t>- Logical and physical design</a:t>
            </a:r>
          </a:p>
        </p:txBody>
      </p:sp>
      <p:sp>
        <p:nvSpPr>
          <p:cNvPr id="27" name="TextBox 26"/>
          <p:cNvSpPr txBox="1">
            <a:spLocks noChangeArrowheads="1"/>
          </p:cNvSpPr>
          <p:nvPr/>
        </p:nvSpPr>
        <p:spPr bwMode="auto">
          <a:xfrm>
            <a:off x="5717304" y="4808156"/>
            <a:ext cx="3124200" cy="923925"/>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kumimoji="1" lang="en-US" altLang="ja-JP" sz="1800" b="1"/>
              <a:t>Implementation</a:t>
            </a:r>
          </a:p>
          <a:p>
            <a:pPr eaLnBrk="1" hangingPunct="1"/>
            <a:r>
              <a:rPr kumimoji="1" lang="en-US" altLang="ja-JP" sz="1800"/>
              <a:t>- Building designs according to specifications</a:t>
            </a:r>
          </a:p>
        </p:txBody>
      </p:sp>
      <p:sp>
        <p:nvSpPr>
          <p:cNvPr id="28" name="TextBox 27"/>
          <p:cNvSpPr txBox="1"/>
          <p:nvPr/>
        </p:nvSpPr>
        <p:spPr>
          <a:xfrm>
            <a:off x="1743791" y="5303288"/>
            <a:ext cx="3122613" cy="1200150"/>
          </a:xfrm>
          <a:prstGeom prst="rect">
            <a:avLst/>
          </a:prstGeom>
          <a:solidFill>
            <a:srgbClr val="FFC000"/>
          </a:solidFill>
        </p:spPr>
        <p:txBody>
          <a:bodyPr>
            <a:spAutoFit/>
          </a:bodyPr>
          <a:lstStyle/>
          <a:p>
            <a:pPr>
              <a:defRPr/>
            </a:pPr>
            <a:r>
              <a:rPr kumimoji="1" lang="en-US" altLang="ja-JP" sz="1800" b="1" dirty="0">
                <a:latin typeface="Arial" charset="0"/>
              </a:rPr>
              <a:t>Operate:</a:t>
            </a:r>
          </a:p>
          <a:p>
            <a:pPr marL="285750" indent="-285750">
              <a:buFontTx/>
              <a:buChar char="-"/>
              <a:defRPr/>
            </a:pPr>
            <a:r>
              <a:rPr kumimoji="1" lang="en-US" altLang="ja-JP" sz="1800" dirty="0">
                <a:latin typeface="Arial" charset="0"/>
              </a:rPr>
              <a:t>Final testing of design</a:t>
            </a:r>
          </a:p>
          <a:p>
            <a:pPr marL="285750" indent="-285750">
              <a:buFontTx/>
              <a:buChar char="-"/>
              <a:defRPr/>
            </a:pPr>
            <a:r>
              <a:rPr kumimoji="1" lang="en-US" altLang="ja-JP" sz="1800" dirty="0">
                <a:latin typeface="Arial" charset="0"/>
              </a:rPr>
              <a:t>Provide input for optimization</a:t>
            </a:r>
          </a:p>
        </p:txBody>
      </p:sp>
      <p:sp>
        <p:nvSpPr>
          <p:cNvPr id="29" name="TextBox 28"/>
          <p:cNvSpPr txBox="1"/>
          <p:nvPr/>
        </p:nvSpPr>
        <p:spPr>
          <a:xfrm>
            <a:off x="140416" y="3112706"/>
            <a:ext cx="3124200" cy="1755775"/>
          </a:xfrm>
          <a:prstGeom prst="rect">
            <a:avLst/>
          </a:prstGeom>
          <a:solidFill>
            <a:srgbClr val="FFC000"/>
          </a:solidFill>
        </p:spPr>
        <p:txBody>
          <a:bodyPr>
            <a:spAutoFit/>
          </a:bodyPr>
          <a:lstStyle/>
          <a:p>
            <a:pPr>
              <a:defRPr/>
            </a:pPr>
            <a:r>
              <a:rPr lang="en-US" altLang="ja-JP" sz="1800" b="1" dirty="0">
                <a:latin typeface="Arial" charset="0"/>
              </a:rPr>
              <a:t>optimize</a:t>
            </a:r>
          </a:p>
          <a:p>
            <a:pPr marL="171450" indent="-171450">
              <a:buFontTx/>
              <a:buChar char="-"/>
              <a:defRPr/>
            </a:pPr>
            <a:r>
              <a:rPr lang="en-US" altLang="ja-JP" sz="1800" dirty="0">
                <a:latin typeface="Arial" charset="0"/>
              </a:rPr>
              <a:t>Identifies and resolves problem</a:t>
            </a:r>
          </a:p>
          <a:p>
            <a:pPr marL="171450" indent="-171450">
              <a:buFontTx/>
              <a:buChar char="-"/>
              <a:defRPr/>
            </a:pPr>
            <a:r>
              <a:rPr lang="en-US" altLang="ja-JP" sz="1800" dirty="0">
                <a:latin typeface="Arial" charset="0"/>
              </a:rPr>
              <a:t>Network redesign (if too many problem or if requirement changes)</a:t>
            </a:r>
          </a:p>
        </p:txBody>
      </p:sp>
      <p:sp>
        <p:nvSpPr>
          <p:cNvPr id="30" name="TextBox 29"/>
          <p:cNvSpPr txBox="1">
            <a:spLocks noChangeArrowheads="1"/>
          </p:cNvSpPr>
          <p:nvPr/>
        </p:nvSpPr>
        <p:spPr bwMode="auto">
          <a:xfrm>
            <a:off x="3464641" y="3349244"/>
            <a:ext cx="2476500" cy="923925"/>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kumimoji="1" lang="en-US" altLang="ja-JP" sz="1800" b="1" dirty="0"/>
              <a:t>Retire:</a:t>
            </a:r>
          </a:p>
          <a:p>
            <a:pPr eaLnBrk="1" hangingPunct="1"/>
            <a:r>
              <a:rPr kumimoji="1" lang="en-US" altLang="ja-JP" sz="1800" dirty="0"/>
              <a:t>- Changes network or devices</a:t>
            </a:r>
          </a:p>
        </p:txBody>
      </p:sp>
    </p:spTree>
    <p:extLst>
      <p:ext uri="{BB962C8B-B14F-4D97-AF65-F5344CB8AC3E}">
        <p14:creationId xmlns:p14="http://schemas.microsoft.com/office/powerpoint/2010/main" val="41876957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6" grpId="0" animBg="1"/>
      <p:bldP spid="27" grpId="0" animBg="1"/>
      <p:bldP spid="28" grpId="0" animBg="1"/>
      <p:bldP spid="29" grpId="0" animBg="1"/>
      <p:bldP spid="3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ja-JP" smtClean="0">
                <a:ea typeface="ＭＳ Ｐゴシック" pitchFamily="50" charset="-128"/>
              </a:rPr>
              <a:t>Business Goals</a:t>
            </a:r>
          </a:p>
        </p:txBody>
      </p:sp>
      <p:sp>
        <p:nvSpPr>
          <p:cNvPr id="15363" name="Rectangle 3"/>
          <p:cNvSpPr>
            <a:spLocks noGrp="1" noChangeArrowheads="1"/>
          </p:cNvSpPr>
          <p:nvPr>
            <p:ph idx="1"/>
          </p:nvPr>
        </p:nvSpPr>
        <p:spPr>
          <a:xfrm>
            <a:off x="814589" y="1996225"/>
            <a:ext cx="7772400" cy="4114800"/>
          </a:xfrm>
        </p:spPr>
        <p:txBody>
          <a:bodyPr/>
          <a:lstStyle/>
          <a:p>
            <a:r>
              <a:rPr lang="en-US" altLang="ja-JP" dirty="0" smtClean="0">
                <a:ea typeface="ＭＳ Ｐゴシック" pitchFamily="50" charset="-128"/>
              </a:rPr>
              <a:t>Increase revenue</a:t>
            </a:r>
          </a:p>
          <a:p>
            <a:r>
              <a:rPr lang="en-US" altLang="ja-JP" dirty="0" smtClean="0">
                <a:ea typeface="ＭＳ Ｐゴシック" pitchFamily="50" charset="-128"/>
              </a:rPr>
              <a:t>Reduce operating costs</a:t>
            </a:r>
          </a:p>
          <a:p>
            <a:r>
              <a:rPr lang="en-US" altLang="ja-JP" dirty="0" smtClean="0">
                <a:ea typeface="ＭＳ Ｐゴシック" pitchFamily="50" charset="-128"/>
              </a:rPr>
              <a:t>Improve communications</a:t>
            </a:r>
          </a:p>
          <a:p>
            <a:r>
              <a:rPr lang="en-US" altLang="ja-JP" dirty="0" smtClean="0">
                <a:ea typeface="ＭＳ Ｐゴシック" pitchFamily="50" charset="-128"/>
              </a:rPr>
              <a:t>Shorten product development cycle</a:t>
            </a:r>
          </a:p>
          <a:p>
            <a:r>
              <a:rPr lang="en-US" altLang="ja-JP" dirty="0" smtClean="0">
                <a:ea typeface="ＭＳ Ｐゴシック" pitchFamily="50" charset="-128"/>
              </a:rPr>
              <a:t>Expand into worldwide markets</a:t>
            </a:r>
          </a:p>
          <a:p>
            <a:r>
              <a:rPr lang="en-US" altLang="ja-JP" dirty="0" smtClean="0">
                <a:ea typeface="ＭＳ Ｐゴシック" pitchFamily="50" charset="-128"/>
              </a:rPr>
              <a:t>Build partnerships with other companies</a:t>
            </a:r>
          </a:p>
          <a:p>
            <a:r>
              <a:rPr lang="en-US" altLang="ja-JP" dirty="0" smtClean="0">
                <a:ea typeface="ＭＳ Ｐゴシック" pitchFamily="50" charset="-128"/>
              </a:rPr>
              <a:t>Offer better customer support or new customer services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3412981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ja-JP" smtClean="0">
                <a:ea typeface="ＭＳ Ｐゴシック" pitchFamily="50" charset="-128"/>
              </a:rPr>
              <a:t>Recent Business Priorities</a:t>
            </a:r>
          </a:p>
        </p:txBody>
      </p:sp>
      <p:sp>
        <p:nvSpPr>
          <p:cNvPr id="16387" name="Rectangle 3"/>
          <p:cNvSpPr>
            <a:spLocks noGrp="1" noChangeArrowheads="1"/>
          </p:cNvSpPr>
          <p:nvPr>
            <p:ph idx="1"/>
          </p:nvPr>
        </p:nvSpPr>
        <p:spPr>
          <a:xfrm>
            <a:off x="878983" y="1935051"/>
            <a:ext cx="7772400" cy="4114800"/>
          </a:xfrm>
        </p:spPr>
        <p:txBody>
          <a:bodyPr/>
          <a:lstStyle/>
          <a:p>
            <a:r>
              <a:rPr lang="en-US" altLang="ja-JP" dirty="0" smtClean="0">
                <a:ea typeface="ＭＳ Ｐゴシック" pitchFamily="50" charset="-128"/>
              </a:rPr>
              <a:t>Mobility</a:t>
            </a:r>
          </a:p>
          <a:p>
            <a:r>
              <a:rPr lang="en-US" altLang="ja-JP" dirty="0" smtClean="0">
                <a:ea typeface="ＭＳ Ｐゴシック" pitchFamily="50" charset="-128"/>
              </a:rPr>
              <a:t>Security</a:t>
            </a:r>
          </a:p>
          <a:p>
            <a:r>
              <a:rPr lang="en-US" altLang="ja-JP" dirty="0" smtClean="0">
                <a:ea typeface="ＭＳ Ｐゴシック" pitchFamily="50" charset="-128"/>
              </a:rPr>
              <a:t>Resiliency (fault tolerance)</a:t>
            </a:r>
          </a:p>
          <a:p>
            <a:r>
              <a:rPr lang="en-US" altLang="ja-JP" dirty="0" smtClean="0">
                <a:ea typeface="ＭＳ Ｐゴシック" pitchFamily="50" charset="-128"/>
              </a:rPr>
              <a:t>Business continuity after a disaster</a:t>
            </a:r>
          </a:p>
          <a:p>
            <a:r>
              <a:rPr lang="en-US" altLang="ja-JP" dirty="0" smtClean="0">
                <a:ea typeface="ＭＳ Ｐゴシック" pitchFamily="50" charset="-128"/>
              </a:rPr>
              <a:t>Network projects must be prioritized based on fiscal goals</a:t>
            </a:r>
          </a:p>
          <a:p>
            <a:r>
              <a:rPr lang="en-US" altLang="ja-JP" dirty="0" smtClean="0">
                <a:ea typeface="ＭＳ Ｐゴシック" pitchFamily="50" charset="-128"/>
              </a:rPr>
              <a:t>Networks must offer the low delay required for real-time applications such as VoIP</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4826377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365679" y="620332"/>
            <a:ext cx="5638800" cy="1143000"/>
          </a:xfrm>
        </p:spPr>
        <p:txBody>
          <a:bodyPr/>
          <a:lstStyle/>
          <a:p>
            <a:r>
              <a:rPr lang="en-US" altLang="ja-JP" dirty="0" smtClean="0">
                <a:ea typeface="ＭＳ Ｐゴシック" pitchFamily="50" charset="-128"/>
              </a:rPr>
              <a:t>Business Constraints</a:t>
            </a:r>
          </a:p>
        </p:txBody>
      </p:sp>
      <p:sp>
        <p:nvSpPr>
          <p:cNvPr id="17411" name="Rectangle 3"/>
          <p:cNvSpPr>
            <a:spLocks noGrp="1" noChangeArrowheads="1"/>
          </p:cNvSpPr>
          <p:nvPr>
            <p:ph idx="1"/>
          </p:nvPr>
        </p:nvSpPr>
        <p:spPr>
          <a:xfrm>
            <a:off x="950890" y="1883535"/>
            <a:ext cx="5089302" cy="3517900"/>
          </a:xfrm>
        </p:spPr>
        <p:txBody>
          <a:bodyPr/>
          <a:lstStyle/>
          <a:p>
            <a:r>
              <a:rPr lang="en-US" altLang="ja-JP" sz="2400" dirty="0" smtClean="0">
                <a:ea typeface="ＭＳ Ｐゴシック" pitchFamily="50" charset="-128"/>
              </a:rPr>
              <a:t>Politics and policies</a:t>
            </a:r>
          </a:p>
          <a:p>
            <a:pPr lvl="1"/>
            <a:r>
              <a:rPr lang="en-US" altLang="ja-JP" sz="2400" dirty="0" smtClean="0">
                <a:ea typeface="ＭＳ Ｐゴシック" pitchFamily="50" charset="-128"/>
              </a:rPr>
              <a:t>Who wants the project to fail for any reason?</a:t>
            </a:r>
          </a:p>
          <a:p>
            <a:pPr lvl="1"/>
            <a:r>
              <a:rPr lang="en-US" altLang="ja-JP" sz="2400" dirty="0" smtClean="0">
                <a:ea typeface="ＭＳ Ｐゴシック" pitchFamily="50" charset="-128"/>
              </a:rPr>
              <a:t>How they call a design testing is done?</a:t>
            </a:r>
          </a:p>
          <a:p>
            <a:pPr lvl="1"/>
            <a:r>
              <a:rPr lang="en-US" altLang="ja-JP" sz="2400" dirty="0" smtClean="0">
                <a:ea typeface="ＭＳ Ｐゴシック" pitchFamily="50" charset="-128"/>
              </a:rPr>
              <a:t>Existing network policies</a:t>
            </a:r>
          </a:p>
          <a:p>
            <a:pPr lvl="1"/>
            <a:r>
              <a:rPr lang="en-US" altLang="ja-JP" sz="2400" dirty="0" smtClean="0">
                <a:ea typeface="ＭＳ Ｐゴシック" pitchFamily="50" charset="-128"/>
              </a:rPr>
              <a:t>Who is the decision makers </a:t>
            </a:r>
          </a:p>
          <a:p>
            <a:r>
              <a:rPr lang="en-US" altLang="ja-JP" sz="2400" dirty="0" smtClean="0">
                <a:ea typeface="ＭＳ Ｐゴシック" pitchFamily="50" charset="-128"/>
              </a:rPr>
              <a:t>Budget</a:t>
            </a:r>
          </a:p>
          <a:p>
            <a:pPr lvl="1"/>
            <a:r>
              <a:rPr lang="en-US" altLang="ja-JP" sz="2400" dirty="0" smtClean="0">
                <a:ea typeface="ＭＳ Ｐゴシック" pitchFamily="50" charset="-128"/>
              </a:rPr>
              <a:t>Who controls the budget?</a:t>
            </a:r>
          </a:p>
          <a:p>
            <a:pPr lvl="1"/>
            <a:r>
              <a:rPr lang="en-US" altLang="ja-JP" sz="2400" dirty="0" smtClean="0">
                <a:ea typeface="ＭＳ Ｐゴシック" pitchFamily="50" charset="-128"/>
              </a:rPr>
              <a:t>Develop ROI analysis of network design with customer</a:t>
            </a:r>
          </a:p>
        </p:txBody>
      </p:sp>
      <p:graphicFrame>
        <p:nvGraphicFramePr>
          <p:cNvPr id="17412" name="Object 0"/>
          <p:cNvGraphicFramePr>
            <a:graphicFrameLocks noChangeAspect="1"/>
          </p:cNvGraphicFramePr>
          <p:nvPr/>
        </p:nvGraphicFramePr>
        <p:xfrm>
          <a:off x="6096000" y="1752600"/>
          <a:ext cx="2859088" cy="2201863"/>
        </p:xfrm>
        <a:graphic>
          <a:graphicData uri="http://schemas.openxmlformats.org/presentationml/2006/ole">
            <mc:AlternateContent xmlns:mc="http://schemas.openxmlformats.org/markup-compatibility/2006">
              <mc:Choice xmlns:v="urn:schemas-microsoft-com:vml" Requires="v">
                <p:oleObj spid="_x0000_s1034" name="ClipArt" r:id="rId4" imgW="4536746" imgH="3494550" progId="">
                  <p:embed/>
                </p:oleObj>
              </mc:Choice>
              <mc:Fallback>
                <p:oleObj name="ClipArt" r:id="rId4" imgW="4536746" imgH="349455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0" y="1752600"/>
                        <a:ext cx="2859088" cy="2201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5212952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314163" y="620332"/>
            <a:ext cx="5638800" cy="1143000"/>
          </a:xfrm>
        </p:spPr>
        <p:txBody>
          <a:bodyPr/>
          <a:lstStyle/>
          <a:p>
            <a:r>
              <a:rPr lang="en-US" altLang="ja-JP" dirty="0" smtClean="0">
                <a:ea typeface="ＭＳ Ｐゴシック" pitchFamily="50" charset="-128"/>
              </a:rPr>
              <a:t>Business Constraints (2)</a:t>
            </a:r>
          </a:p>
        </p:txBody>
      </p:sp>
      <p:sp>
        <p:nvSpPr>
          <p:cNvPr id="17411" name="Rectangle 3"/>
          <p:cNvSpPr>
            <a:spLocks noGrp="1" noChangeArrowheads="1"/>
          </p:cNvSpPr>
          <p:nvPr>
            <p:ph idx="1"/>
          </p:nvPr>
        </p:nvSpPr>
        <p:spPr>
          <a:xfrm>
            <a:off x="938011" y="2244143"/>
            <a:ext cx="5089302" cy="3517900"/>
          </a:xfrm>
        </p:spPr>
        <p:txBody>
          <a:bodyPr/>
          <a:lstStyle/>
          <a:p>
            <a:r>
              <a:rPr lang="en-US" altLang="ja-JP" sz="2000" dirty="0" smtClean="0">
                <a:ea typeface="ＭＳ Ｐゴシック" pitchFamily="50" charset="-128"/>
              </a:rPr>
              <a:t>Staffing</a:t>
            </a:r>
          </a:p>
          <a:p>
            <a:pPr lvl="1"/>
            <a:r>
              <a:rPr lang="en-US" altLang="ja-JP" sz="2000" dirty="0" smtClean="0">
                <a:ea typeface="ＭＳ Ｐゴシック" pitchFamily="50" charset="-128"/>
              </a:rPr>
              <a:t>What the level of in-house expertise?</a:t>
            </a:r>
          </a:p>
          <a:p>
            <a:pPr lvl="1"/>
            <a:r>
              <a:rPr lang="en-US" altLang="ja-JP" sz="2000" dirty="0" smtClean="0">
                <a:ea typeface="ＭＳ Ｐゴシック" pitchFamily="50" charset="-128"/>
              </a:rPr>
              <a:t>Do we need to outsource</a:t>
            </a:r>
          </a:p>
          <a:p>
            <a:r>
              <a:rPr lang="en-US" altLang="ja-JP" sz="2000" dirty="0" smtClean="0">
                <a:ea typeface="ＭＳ Ｐゴシック" pitchFamily="50" charset="-128"/>
              </a:rPr>
              <a:t>Schedule</a:t>
            </a:r>
          </a:p>
        </p:txBody>
      </p:sp>
      <p:graphicFrame>
        <p:nvGraphicFramePr>
          <p:cNvPr id="17412" name="Object 0"/>
          <p:cNvGraphicFramePr>
            <a:graphicFrameLocks noChangeAspect="1"/>
          </p:cNvGraphicFramePr>
          <p:nvPr/>
        </p:nvGraphicFramePr>
        <p:xfrm>
          <a:off x="6096000" y="1752600"/>
          <a:ext cx="2859088" cy="2201863"/>
        </p:xfrm>
        <a:graphic>
          <a:graphicData uri="http://schemas.openxmlformats.org/presentationml/2006/ole">
            <mc:AlternateContent xmlns:mc="http://schemas.openxmlformats.org/markup-compatibility/2006">
              <mc:Choice xmlns:v="urn:schemas-microsoft-com:vml" Requires="v">
                <p:oleObj spid="_x0000_s2058" name="ClipArt" r:id="rId4" imgW="4536746" imgH="3494550" progId="">
                  <p:embed/>
                </p:oleObj>
              </mc:Choice>
              <mc:Fallback>
                <p:oleObj name="ClipArt" r:id="rId4" imgW="4536746" imgH="349455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0" y="1752600"/>
                        <a:ext cx="2859088" cy="2201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8026969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378557" y="671848"/>
            <a:ext cx="5638800" cy="1143000"/>
          </a:xfrm>
        </p:spPr>
        <p:txBody>
          <a:bodyPr/>
          <a:lstStyle/>
          <a:p>
            <a:r>
              <a:rPr lang="en-US" altLang="ja-JP" dirty="0" smtClean="0">
                <a:ea typeface="ＭＳ Ｐゴシック" pitchFamily="50" charset="-128"/>
              </a:rPr>
              <a:t>Collect Information Before the First Meeting</a:t>
            </a:r>
          </a:p>
        </p:txBody>
      </p:sp>
      <p:sp>
        <p:nvSpPr>
          <p:cNvPr id="18435" name="Rectangle 3"/>
          <p:cNvSpPr>
            <a:spLocks noGrp="1" noChangeArrowheads="1"/>
          </p:cNvSpPr>
          <p:nvPr>
            <p:ph idx="1"/>
          </p:nvPr>
        </p:nvSpPr>
        <p:spPr>
          <a:xfrm>
            <a:off x="866105" y="2138966"/>
            <a:ext cx="7772400" cy="4114800"/>
          </a:xfrm>
        </p:spPr>
        <p:txBody>
          <a:bodyPr/>
          <a:lstStyle/>
          <a:p>
            <a:r>
              <a:rPr lang="en-US" altLang="ja-JP" dirty="0" smtClean="0">
                <a:ea typeface="ＭＳ Ｐゴシック" pitchFamily="50" charset="-128"/>
              </a:rPr>
              <a:t>Before meeting with the client, whether internal or external, collect some basic business-related information</a:t>
            </a:r>
          </a:p>
          <a:p>
            <a:r>
              <a:rPr lang="en-US" altLang="ja-JP" dirty="0" smtClean="0">
                <a:ea typeface="ＭＳ Ｐゴシック" pitchFamily="50" charset="-128"/>
              </a:rPr>
              <a:t>Such as</a:t>
            </a:r>
          </a:p>
          <a:p>
            <a:pPr lvl="1"/>
            <a:r>
              <a:rPr lang="en-US" altLang="ja-JP" dirty="0" smtClean="0">
                <a:ea typeface="ＭＳ Ｐゴシック" pitchFamily="50" charset="-128"/>
              </a:rPr>
              <a:t>Products produced/Services supplied</a:t>
            </a:r>
          </a:p>
          <a:p>
            <a:pPr lvl="1"/>
            <a:r>
              <a:rPr lang="en-US" altLang="ja-JP" dirty="0" smtClean="0">
                <a:ea typeface="ＭＳ Ｐゴシック" pitchFamily="50" charset="-128"/>
              </a:rPr>
              <a:t>Financial viability</a:t>
            </a:r>
          </a:p>
          <a:p>
            <a:pPr lvl="1"/>
            <a:r>
              <a:rPr lang="en-US" altLang="ja-JP" dirty="0" smtClean="0">
                <a:ea typeface="ＭＳ Ｐゴシック" pitchFamily="50" charset="-128"/>
              </a:rPr>
              <a:t>Customers, suppliers, competitors</a:t>
            </a:r>
          </a:p>
          <a:p>
            <a:pPr lvl="1"/>
            <a:r>
              <a:rPr lang="en-US" altLang="ja-JP" dirty="0" smtClean="0">
                <a:ea typeface="ＭＳ Ｐゴシック" pitchFamily="50" charset="-128"/>
              </a:rPr>
              <a:t>Competitive advantage</a:t>
            </a:r>
          </a:p>
          <a:p>
            <a:pPr lvl="1"/>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4534433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ja-JP" smtClean="0">
                <a:ea typeface="ＭＳ Ｐゴシック" pitchFamily="50" charset="-128"/>
              </a:rPr>
              <a:t>Meet With the Customer</a:t>
            </a:r>
          </a:p>
        </p:txBody>
      </p:sp>
      <p:pic>
        <p:nvPicPr>
          <p:cNvPr id="19459" name="Picture 3"/>
          <p:cNvPicPr preferRelativeResize="0">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19864" y="1905000"/>
            <a:ext cx="65532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7940135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ja-JP" smtClean="0">
                <a:ea typeface="ＭＳ Ｐゴシック" pitchFamily="50" charset="-128"/>
              </a:rPr>
              <a:t>Meet With the Customer</a:t>
            </a:r>
          </a:p>
        </p:txBody>
      </p:sp>
      <p:sp>
        <p:nvSpPr>
          <p:cNvPr id="20483" name="Rectangle 3"/>
          <p:cNvSpPr>
            <a:spLocks noGrp="1" noChangeArrowheads="1"/>
          </p:cNvSpPr>
          <p:nvPr>
            <p:ph idx="1"/>
          </p:nvPr>
        </p:nvSpPr>
        <p:spPr>
          <a:xfrm>
            <a:off x="908204" y="2119312"/>
            <a:ext cx="6324600" cy="4419600"/>
          </a:xfrm>
        </p:spPr>
        <p:txBody>
          <a:bodyPr/>
          <a:lstStyle/>
          <a:p>
            <a:r>
              <a:rPr lang="en-US" altLang="ja-JP" dirty="0" smtClean="0">
                <a:ea typeface="ＭＳ Ｐゴシック" pitchFamily="50" charset="-128"/>
              </a:rPr>
              <a:t>Try to get</a:t>
            </a:r>
          </a:p>
          <a:p>
            <a:pPr lvl="1"/>
            <a:r>
              <a:rPr lang="en-US" altLang="ja-JP" sz="2400" dirty="0" smtClean="0">
                <a:ea typeface="ＭＳ Ｐゴシック" pitchFamily="50" charset="-128"/>
              </a:rPr>
              <a:t>A concise statement of the goals of the project</a:t>
            </a:r>
          </a:p>
          <a:p>
            <a:pPr lvl="2"/>
            <a:r>
              <a:rPr lang="en-US" altLang="ja-JP" dirty="0" smtClean="0">
                <a:ea typeface="ＭＳ Ｐゴシック" pitchFamily="50" charset="-128"/>
              </a:rPr>
              <a:t>What problem are they trying to solve?</a:t>
            </a:r>
          </a:p>
          <a:p>
            <a:pPr lvl="2"/>
            <a:r>
              <a:rPr lang="en-US" altLang="ja-JP" dirty="0" smtClean="0">
                <a:ea typeface="ＭＳ Ｐゴシック" pitchFamily="50" charset="-128"/>
              </a:rPr>
              <a:t>How will new technology help them be more successful in their business?</a:t>
            </a:r>
          </a:p>
          <a:p>
            <a:pPr lvl="2"/>
            <a:r>
              <a:rPr lang="en-US" altLang="ja-JP" dirty="0" smtClean="0">
                <a:ea typeface="ＭＳ Ｐゴシック" pitchFamily="50" charset="-128"/>
              </a:rPr>
              <a:t>What must happen for the project to succeed?</a:t>
            </a:r>
          </a:p>
          <a:p>
            <a:pPr lvl="2"/>
            <a:r>
              <a:rPr lang="en-US" altLang="ja-JP" dirty="0" smtClean="0">
                <a:ea typeface="ＭＳ Ｐゴシック" pitchFamily="50" charset="-128"/>
              </a:rPr>
              <a:t>What is the criteria of success? </a:t>
            </a:r>
          </a:p>
          <a:p>
            <a:pPr lvl="3"/>
            <a:r>
              <a:rPr lang="en-US" altLang="ja-JP" sz="1800" dirty="0" smtClean="0">
                <a:ea typeface="ＭＳ Ｐゴシック" pitchFamily="50" charset="-128"/>
              </a:rPr>
              <a:t>Operational saving? Increasing revenue? Builds partnership?</a:t>
            </a:r>
          </a:p>
        </p:txBody>
      </p:sp>
      <p:graphicFrame>
        <p:nvGraphicFramePr>
          <p:cNvPr id="20484" name="Object 0"/>
          <p:cNvGraphicFramePr>
            <a:graphicFrameLocks noChangeAspect="1"/>
          </p:cNvGraphicFramePr>
          <p:nvPr>
            <p:extLst>
              <p:ext uri="{D42A27DB-BD31-4B8C-83A1-F6EECF244321}">
                <p14:modId xmlns:p14="http://schemas.microsoft.com/office/powerpoint/2010/main" val="3671828814"/>
              </p:ext>
            </p:extLst>
          </p:nvPr>
        </p:nvGraphicFramePr>
        <p:xfrm>
          <a:off x="7061915" y="1589467"/>
          <a:ext cx="1838325" cy="3810000"/>
        </p:xfrm>
        <a:graphic>
          <a:graphicData uri="http://schemas.openxmlformats.org/presentationml/2006/ole">
            <mc:AlternateContent xmlns:mc="http://schemas.openxmlformats.org/markup-compatibility/2006">
              <mc:Choice xmlns:v="urn:schemas-microsoft-com:vml" Requires="v">
                <p:oleObj spid="_x0000_s3082" name="ClipArt" r:id="rId4" imgW="1839286" imgH="3470945" progId="">
                  <p:embed/>
                </p:oleObj>
              </mc:Choice>
              <mc:Fallback>
                <p:oleObj name="ClipArt" r:id="rId4" imgW="1839286" imgH="3470945"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61915" y="1589467"/>
                        <a:ext cx="1838325"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7058436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372" y="517480"/>
            <a:ext cx="7772400" cy="1362075"/>
          </a:xfrm>
        </p:spPr>
        <p:txBody>
          <a:bodyPr/>
          <a:lstStyle/>
          <a:p>
            <a:r>
              <a:rPr lang="en-US" dirty="0" smtClean="0"/>
              <a:t>Outline</a:t>
            </a:r>
            <a:br>
              <a:rPr lang="en-US" dirty="0" smtClean="0"/>
            </a:br>
            <a:r>
              <a:rPr lang="en-US" dirty="0"/>
              <a:t/>
            </a:r>
            <a:br>
              <a:rPr lang="en-US" dirty="0"/>
            </a:br>
            <a:endParaRPr lang="en-US" dirty="0"/>
          </a:p>
        </p:txBody>
      </p:sp>
      <p:sp>
        <p:nvSpPr>
          <p:cNvPr id="4" name="Title 1"/>
          <p:cNvSpPr txBox="1">
            <a:spLocks/>
          </p:cNvSpPr>
          <p:nvPr/>
        </p:nvSpPr>
        <p:spPr bwMode="auto">
          <a:xfrm>
            <a:off x="413220" y="1751705"/>
            <a:ext cx="7772400" cy="1362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4000" b="1" kern="1200" cap="all">
                <a:solidFill>
                  <a:schemeClr val="bg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a:lstStyle>
          <a:p>
            <a:pPr marL="742950" indent="-742950">
              <a:buFont typeface="+mj-lt"/>
              <a:buAutoNum type="arabicPeriod"/>
            </a:pPr>
            <a:r>
              <a:rPr lang="en-US" dirty="0" smtClean="0"/>
              <a:t>Analyzing business goals and constraints</a:t>
            </a:r>
          </a:p>
          <a:p>
            <a:pPr marL="742950" indent="-742950">
              <a:buFont typeface="+mj-lt"/>
              <a:buAutoNum type="arabicPeriod"/>
            </a:pPr>
            <a:r>
              <a:rPr lang="en-US" dirty="0" smtClean="0"/>
              <a:t>Analyzing technical goals and tradeoffs</a:t>
            </a:r>
            <a:endParaRPr lang="en-US" dirty="0"/>
          </a:p>
          <a:p>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21658082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ja-JP" smtClean="0">
                <a:ea typeface="ＭＳ Ｐゴシック" pitchFamily="50" charset="-128"/>
              </a:rPr>
              <a:t>Meet With the Customer</a:t>
            </a:r>
          </a:p>
        </p:txBody>
      </p:sp>
      <p:sp>
        <p:nvSpPr>
          <p:cNvPr id="21507" name="Rectangle 3"/>
          <p:cNvSpPr>
            <a:spLocks noGrp="1" noChangeArrowheads="1"/>
          </p:cNvSpPr>
          <p:nvPr>
            <p:ph idx="1"/>
          </p:nvPr>
        </p:nvSpPr>
        <p:spPr>
          <a:xfrm>
            <a:off x="1000259" y="2046958"/>
            <a:ext cx="7772400" cy="4114800"/>
          </a:xfrm>
        </p:spPr>
        <p:txBody>
          <a:bodyPr/>
          <a:lstStyle/>
          <a:p>
            <a:r>
              <a:rPr lang="en-US" altLang="ja-JP" dirty="0" smtClean="0">
                <a:ea typeface="ＭＳ Ｐゴシック" pitchFamily="50" charset="-128"/>
              </a:rPr>
              <a:t>What will happen if the project is a failure?</a:t>
            </a:r>
          </a:p>
          <a:p>
            <a:pPr lvl="1"/>
            <a:r>
              <a:rPr lang="en-US" altLang="ja-JP" dirty="0" smtClean="0">
                <a:ea typeface="ＭＳ Ｐゴシック" pitchFamily="50" charset="-128"/>
              </a:rPr>
              <a:t>Is this a critical business function?</a:t>
            </a:r>
          </a:p>
          <a:p>
            <a:pPr lvl="1"/>
            <a:r>
              <a:rPr lang="en-US" altLang="ja-JP" dirty="0" smtClean="0">
                <a:ea typeface="ＭＳ Ｐゴシック" pitchFamily="50" charset="-128"/>
              </a:rPr>
              <a:t>Is this project visible to upper management?</a:t>
            </a:r>
          </a:p>
          <a:p>
            <a:pPr lvl="1"/>
            <a:r>
              <a:rPr lang="en-US" altLang="ja-JP" dirty="0" smtClean="0">
                <a:ea typeface="ＭＳ Ｐゴシック" pitchFamily="50" charset="-128"/>
              </a:rPr>
              <a:t>Who</a:t>
            </a:r>
            <a:r>
              <a:rPr lang="en-US" altLang="en-US" dirty="0" smtClean="0">
                <a:ea typeface="ＭＳ Ｐゴシック" pitchFamily="50" charset="-128"/>
              </a:rPr>
              <a:t>’</a:t>
            </a:r>
            <a:r>
              <a:rPr lang="en-US" altLang="ja-JP" dirty="0" smtClean="0">
                <a:ea typeface="ＭＳ Ｐゴシック" pitchFamily="50" charset="-128"/>
              </a:rPr>
              <a:t>s on your side?</a:t>
            </a:r>
          </a:p>
        </p:txBody>
      </p:sp>
      <p:graphicFrame>
        <p:nvGraphicFramePr>
          <p:cNvPr id="21508" name="Object 0"/>
          <p:cNvGraphicFramePr>
            <a:graphicFrameLocks noChangeAspect="1"/>
          </p:cNvGraphicFramePr>
          <p:nvPr>
            <p:extLst>
              <p:ext uri="{D42A27DB-BD31-4B8C-83A1-F6EECF244321}">
                <p14:modId xmlns:p14="http://schemas.microsoft.com/office/powerpoint/2010/main" val="121784615"/>
              </p:ext>
            </p:extLst>
          </p:nvPr>
        </p:nvGraphicFramePr>
        <p:xfrm>
          <a:off x="4886459" y="4116947"/>
          <a:ext cx="2895600" cy="2105025"/>
        </p:xfrm>
        <a:graphic>
          <a:graphicData uri="http://schemas.openxmlformats.org/presentationml/2006/ole">
            <mc:AlternateContent xmlns:mc="http://schemas.openxmlformats.org/markup-compatibility/2006">
              <mc:Choice xmlns:v="urn:schemas-microsoft-com:vml" Requires="v">
                <p:oleObj spid="_x0000_s4116" name="ClipArt" r:id="rId4" imgW="4660135" imgH="3388788" progId="">
                  <p:embed/>
                </p:oleObj>
              </mc:Choice>
              <mc:Fallback>
                <p:oleObj name="ClipArt" r:id="rId4" imgW="4660135" imgH="3388788"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86459" y="4116947"/>
                        <a:ext cx="2895600" cy="210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509" name="Object 1"/>
          <p:cNvGraphicFramePr>
            <a:graphicFrameLocks noChangeAspect="1"/>
          </p:cNvGraphicFramePr>
          <p:nvPr>
            <p:extLst>
              <p:ext uri="{D42A27DB-BD31-4B8C-83A1-F6EECF244321}">
                <p14:modId xmlns:p14="http://schemas.microsoft.com/office/powerpoint/2010/main" val="2559947595"/>
              </p:ext>
            </p:extLst>
          </p:nvPr>
        </p:nvGraphicFramePr>
        <p:xfrm>
          <a:off x="1000259" y="4226484"/>
          <a:ext cx="2971800" cy="1995488"/>
        </p:xfrm>
        <a:graphic>
          <a:graphicData uri="http://schemas.openxmlformats.org/presentationml/2006/ole">
            <mc:AlternateContent xmlns:mc="http://schemas.openxmlformats.org/markup-compatibility/2006">
              <mc:Choice xmlns:v="urn:schemas-microsoft-com:vml" Requires="v">
                <p:oleObj spid="_x0000_s4117" name="ClipArt" r:id="rId6" imgW="2721166" imgH="1826597" progId="">
                  <p:embed/>
                </p:oleObj>
              </mc:Choice>
              <mc:Fallback>
                <p:oleObj name="ClipArt" r:id="rId6" imgW="2721166" imgH="1826597" progId="">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0259" y="4226484"/>
                        <a:ext cx="2971800" cy="199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Date Placeholder 5"/>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40881994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ja-JP" smtClean="0">
                <a:ea typeface="ＭＳ Ｐゴシック" pitchFamily="50" charset="-128"/>
              </a:rPr>
              <a:t>Meet With the Customer</a:t>
            </a:r>
          </a:p>
        </p:txBody>
      </p:sp>
      <p:sp>
        <p:nvSpPr>
          <p:cNvPr id="22531" name="Rectangle 3"/>
          <p:cNvSpPr>
            <a:spLocks noGrp="1" noChangeArrowheads="1"/>
          </p:cNvSpPr>
          <p:nvPr>
            <p:ph idx="1"/>
          </p:nvPr>
        </p:nvSpPr>
        <p:spPr>
          <a:xfrm>
            <a:off x="2692758" y="1640983"/>
            <a:ext cx="6248400" cy="4876800"/>
          </a:xfrm>
        </p:spPr>
        <p:txBody>
          <a:bodyPr/>
          <a:lstStyle/>
          <a:p>
            <a:r>
              <a:rPr lang="en-US" altLang="ja-JP" dirty="0" smtClean="0">
                <a:ea typeface="ＭＳ Ｐゴシック" pitchFamily="50" charset="-128"/>
              </a:rPr>
              <a:t>Discover any biases </a:t>
            </a:r>
          </a:p>
          <a:p>
            <a:pPr lvl="1"/>
            <a:r>
              <a:rPr lang="en-US" altLang="ja-JP" dirty="0" smtClean="0">
                <a:ea typeface="ＭＳ Ｐゴシック" pitchFamily="50" charset="-128"/>
              </a:rPr>
              <a:t>For example</a:t>
            </a:r>
          </a:p>
          <a:p>
            <a:pPr lvl="2"/>
            <a:r>
              <a:rPr lang="en-US" altLang="ja-JP" dirty="0" smtClean="0">
                <a:ea typeface="ＭＳ Ｐゴシック" pitchFamily="50" charset="-128"/>
              </a:rPr>
              <a:t>Will they only use certain company</a:t>
            </a:r>
            <a:r>
              <a:rPr lang="en-US" altLang="en-US" dirty="0" smtClean="0">
                <a:ea typeface="ＭＳ Ｐゴシック" pitchFamily="50" charset="-128"/>
              </a:rPr>
              <a:t>’</a:t>
            </a:r>
            <a:r>
              <a:rPr lang="en-US" altLang="ja-JP" dirty="0" smtClean="0">
                <a:ea typeface="ＭＳ Ｐゴシック" pitchFamily="50" charset="-128"/>
              </a:rPr>
              <a:t>s products?</a:t>
            </a:r>
          </a:p>
          <a:p>
            <a:pPr lvl="2"/>
            <a:r>
              <a:rPr lang="en-US" altLang="ja-JP" dirty="0" smtClean="0">
                <a:ea typeface="ＭＳ Ｐゴシック" pitchFamily="50" charset="-128"/>
              </a:rPr>
              <a:t>Do they avoid certain technologies?</a:t>
            </a:r>
          </a:p>
          <a:p>
            <a:pPr lvl="2"/>
            <a:r>
              <a:rPr lang="en-US" altLang="ja-JP" dirty="0" smtClean="0">
                <a:ea typeface="ＭＳ Ｐゴシック" pitchFamily="50" charset="-128"/>
              </a:rPr>
              <a:t>Do the data people look down on the voice people or vice versa?</a:t>
            </a:r>
          </a:p>
          <a:p>
            <a:pPr lvl="1"/>
            <a:r>
              <a:rPr lang="en-US" altLang="ja-JP" dirty="0" smtClean="0">
                <a:ea typeface="ＭＳ Ｐゴシック" pitchFamily="50" charset="-128"/>
              </a:rPr>
              <a:t>Talk to the technical and management staff</a:t>
            </a:r>
          </a:p>
        </p:txBody>
      </p:sp>
      <p:graphicFrame>
        <p:nvGraphicFramePr>
          <p:cNvPr id="22532" name="Object 0"/>
          <p:cNvGraphicFramePr>
            <a:graphicFrameLocks noChangeAspect="1"/>
          </p:cNvGraphicFramePr>
          <p:nvPr>
            <p:extLst>
              <p:ext uri="{D42A27DB-BD31-4B8C-83A1-F6EECF244321}">
                <p14:modId xmlns:p14="http://schemas.microsoft.com/office/powerpoint/2010/main" val="65097220"/>
              </p:ext>
            </p:extLst>
          </p:nvPr>
        </p:nvGraphicFramePr>
        <p:xfrm>
          <a:off x="993819" y="2049887"/>
          <a:ext cx="1728788" cy="3252788"/>
        </p:xfrm>
        <a:graphic>
          <a:graphicData uri="http://schemas.openxmlformats.org/presentationml/2006/ole">
            <mc:AlternateContent xmlns:mc="http://schemas.openxmlformats.org/markup-compatibility/2006">
              <mc:Choice xmlns:v="urn:schemas-microsoft-com:vml" Requires="v">
                <p:oleObj spid="_x0000_s5131" name="ClipArt" r:id="rId4" imgW="1727445" imgH="3249976" progId="">
                  <p:embed/>
                </p:oleObj>
              </mc:Choice>
              <mc:Fallback>
                <p:oleObj name="ClipArt" r:id="rId4" imgW="1727445" imgH="3249976"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3819" y="2049887"/>
                        <a:ext cx="1728788" cy="325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5483453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ja-JP" smtClean="0">
                <a:ea typeface="ＭＳ Ｐゴシック" pitchFamily="50" charset="-128"/>
              </a:rPr>
              <a:t>Meet With the Customer</a:t>
            </a:r>
          </a:p>
        </p:txBody>
      </p:sp>
      <p:sp>
        <p:nvSpPr>
          <p:cNvPr id="23555" name="Rectangle 3"/>
          <p:cNvSpPr>
            <a:spLocks noGrp="1" noChangeArrowheads="1"/>
          </p:cNvSpPr>
          <p:nvPr>
            <p:ph idx="1"/>
          </p:nvPr>
        </p:nvSpPr>
        <p:spPr>
          <a:xfrm>
            <a:off x="419100" y="2012682"/>
            <a:ext cx="8305800" cy="4114800"/>
          </a:xfrm>
        </p:spPr>
        <p:txBody>
          <a:bodyPr/>
          <a:lstStyle/>
          <a:p>
            <a:pPr lvl="1"/>
            <a:r>
              <a:rPr lang="en-US" altLang="ja-JP" dirty="0" smtClean="0">
                <a:ea typeface="ＭＳ Ｐゴシック" pitchFamily="50" charset="-128"/>
              </a:rPr>
              <a:t>Get a copy of the organization chart</a:t>
            </a:r>
          </a:p>
          <a:p>
            <a:pPr lvl="2"/>
            <a:r>
              <a:rPr lang="en-US" altLang="ja-JP" dirty="0" smtClean="0">
                <a:ea typeface="ＭＳ Ｐゴシック" pitchFamily="50" charset="-128"/>
              </a:rPr>
              <a:t>This will show the general structure of the organization</a:t>
            </a:r>
          </a:p>
          <a:p>
            <a:pPr lvl="2"/>
            <a:r>
              <a:rPr lang="en-US" altLang="ja-JP" dirty="0" smtClean="0">
                <a:ea typeface="ＭＳ Ｐゴシック" pitchFamily="50" charset="-128"/>
              </a:rPr>
              <a:t>It will suggest users to account for</a:t>
            </a:r>
          </a:p>
          <a:p>
            <a:pPr lvl="2"/>
            <a:r>
              <a:rPr lang="en-US" altLang="ja-JP" dirty="0" smtClean="0">
                <a:ea typeface="ＭＳ Ｐゴシック" pitchFamily="50" charset="-128"/>
              </a:rPr>
              <a:t>It will suggest geographical locations to account for</a:t>
            </a:r>
          </a:p>
        </p:txBody>
      </p:sp>
      <p:pic>
        <p:nvPicPr>
          <p:cNvPr id="23556" name="Picture 6" descr="orgchart_photo_med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4070082"/>
            <a:ext cx="3810000" cy="261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6425587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ja-JP" sz="4400" smtClean="0">
                <a:ea typeface="ＭＳ Ｐゴシック" pitchFamily="50" charset="-128"/>
              </a:rPr>
              <a:t>Meet With the Customer</a:t>
            </a:r>
          </a:p>
        </p:txBody>
      </p:sp>
      <p:sp>
        <p:nvSpPr>
          <p:cNvPr id="24579" name="Rectangle 3"/>
          <p:cNvSpPr>
            <a:spLocks noGrp="1" noChangeArrowheads="1"/>
          </p:cNvSpPr>
          <p:nvPr>
            <p:ph idx="1"/>
          </p:nvPr>
        </p:nvSpPr>
        <p:spPr>
          <a:xfrm>
            <a:off x="775952" y="2114281"/>
            <a:ext cx="7772400" cy="4114800"/>
          </a:xfrm>
        </p:spPr>
        <p:txBody>
          <a:bodyPr/>
          <a:lstStyle/>
          <a:p>
            <a:pPr lvl="1">
              <a:lnSpc>
                <a:spcPct val="90000"/>
              </a:lnSpc>
            </a:pPr>
            <a:r>
              <a:rPr lang="en-US" altLang="ja-JP" dirty="0" smtClean="0">
                <a:ea typeface="ＭＳ Ｐゴシック" pitchFamily="50" charset="-128"/>
              </a:rPr>
              <a:t>Get a copy of the security policy</a:t>
            </a:r>
          </a:p>
          <a:p>
            <a:pPr lvl="2">
              <a:lnSpc>
                <a:spcPct val="90000"/>
              </a:lnSpc>
            </a:pPr>
            <a:r>
              <a:rPr lang="en-US" altLang="ja-JP" dirty="0" smtClean="0">
                <a:ea typeface="ＭＳ Ｐゴシック" pitchFamily="50" charset="-128"/>
              </a:rPr>
              <a:t>How does the policy affect the new design?</a:t>
            </a:r>
          </a:p>
          <a:p>
            <a:pPr lvl="2">
              <a:lnSpc>
                <a:spcPct val="90000"/>
              </a:lnSpc>
            </a:pPr>
            <a:r>
              <a:rPr lang="en-US" altLang="ja-JP" dirty="0" smtClean="0">
                <a:ea typeface="ＭＳ Ｐゴシック" pitchFamily="50" charset="-128"/>
              </a:rPr>
              <a:t>How does the new design affect the policy?</a:t>
            </a:r>
          </a:p>
          <a:p>
            <a:pPr lvl="2">
              <a:lnSpc>
                <a:spcPct val="90000"/>
              </a:lnSpc>
            </a:pPr>
            <a:r>
              <a:rPr lang="en-US" altLang="ja-JP" dirty="0" smtClean="0">
                <a:ea typeface="ＭＳ Ｐゴシック" pitchFamily="50" charset="-128"/>
              </a:rPr>
              <a:t>Is the policy so strict that you (the network designer) won</a:t>
            </a:r>
            <a:r>
              <a:rPr lang="en-US" altLang="en-US" dirty="0" smtClean="0">
                <a:ea typeface="ＭＳ Ｐゴシック" pitchFamily="50" charset="-128"/>
              </a:rPr>
              <a:t>’</a:t>
            </a:r>
            <a:r>
              <a:rPr lang="en-US" altLang="ja-JP" dirty="0" smtClean="0">
                <a:ea typeface="ＭＳ Ｐゴシック" pitchFamily="50" charset="-128"/>
              </a:rPr>
              <a:t>t be able to do your job?</a:t>
            </a:r>
          </a:p>
          <a:p>
            <a:pPr lvl="1">
              <a:lnSpc>
                <a:spcPct val="90000"/>
              </a:lnSpc>
            </a:pPr>
            <a:r>
              <a:rPr lang="en-US" altLang="ja-JP" dirty="0" smtClean="0">
                <a:ea typeface="ＭＳ Ｐゴシック" pitchFamily="50" charset="-128"/>
              </a:rPr>
              <a:t>Start cataloging network assets that security should protect</a:t>
            </a:r>
          </a:p>
          <a:p>
            <a:pPr lvl="2">
              <a:lnSpc>
                <a:spcPct val="90000"/>
              </a:lnSpc>
            </a:pPr>
            <a:r>
              <a:rPr lang="en-US" altLang="ja-JP" dirty="0" smtClean="0">
                <a:ea typeface="ＭＳ Ｐゴシック" pitchFamily="50" charset="-128"/>
              </a:rPr>
              <a:t>Hardware, software, applications, and data </a:t>
            </a:r>
          </a:p>
          <a:p>
            <a:pPr lvl="2">
              <a:lnSpc>
                <a:spcPct val="90000"/>
              </a:lnSpc>
            </a:pPr>
            <a:r>
              <a:rPr lang="en-US" altLang="ja-JP" dirty="0" smtClean="0">
                <a:ea typeface="ＭＳ Ｐゴシック" pitchFamily="50" charset="-128"/>
              </a:rPr>
              <a:t>Less obvious, but still important, intellectual property, trade secrets, and a company's reputation</a:t>
            </a:r>
            <a:endParaRPr lang="en-US" altLang="ja-JP" sz="2000"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6687561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146997" y="684727"/>
            <a:ext cx="4831724" cy="1143000"/>
          </a:xfrm>
        </p:spPr>
        <p:txBody>
          <a:bodyPr/>
          <a:lstStyle/>
          <a:p>
            <a:r>
              <a:rPr lang="en-US" altLang="ja-JP" dirty="0" smtClean="0">
                <a:ea typeface="ＭＳ Ｐゴシック" pitchFamily="50" charset="-128"/>
              </a:rPr>
              <a:t>The Scope of the Design Project</a:t>
            </a:r>
          </a:p>
        </p:txBody>
      </p:sp>
      <p:sp>
        <p:nvSpPr>
          <p:cNvPr id="25603" name="Rectangle 3"/>
          <p:cNvSpPr>
            <a:spLocks noGrp="1" noChangeArrowheads="1"/>
          </p:cNvSpPr>
          <p:nvPr>
            <p:ph idx="1"/>
          </p:nvPr>
        </p:nvSpPr>
        <p:spPr>
          <a:xfrm>
            <a:off x="978793" y="2169017"/>
            <a:ext cx="7949485" cy="4114800"/>
          </a:xfrm>
        </p:spPr>
        <p:txBody>
          <a:bodyPr/>
          <a:lstStyle/>
          <a:p>
            <a:r>
              <a:rPr lang="en-US" altLang="ja-JP" sz="2400" dirty="0" smtClean="0">
                <a:ea typeface="ＭＳ Ｐゴシック" pitchFamily="50" charset="-128"/>
              </a:rPr>
              <a:t>Small in scope?</a:t>
            </a:r>
          </a:p>
          <a:p>
            <a:pPr lvl="1"/>
            <a:r>
              <a:rPr lang="en-US" altLang="ja-JP" sz="2400" dirty="0" smtClean="0">
                <a:ea typeface="ＭＳ Ｐゴシック" pitchFamily="50" charset="-128"/>
              </a:rPr>
              <a:t>Allow sales people to access network via a VPN</a:t>
            </a:r>
          </a:p>
          <a:p>
            <a:r>
              <a:rPr lang="en-US" altLang="ja-JP" sz="2400" dirty="0" smtClean="0">
                <a:ea typeface="ＭＳ Ｐゴシック" pitchFamily="50" charset="-128"/>
              </a:rPr>
              <a:t>Large in scope?</a:t>
            </a:r>
          </a:p>
          <a:p>
            <a:pPr lvl="1"/>
            <a:r>
              <a:rPr lang="en-US" altLang="ja-JP" sz="2400" dirty="0" smtClean="0">
                <a:ea typeface="ＭＳ Ｐゴシック" pitchFamily="50" charset="-128"/>
              </a:rPr>
              <a:t>An entire redesign of an enterprise network</a:t>
            </a:r>
          </a:p>
          <a:p>
            <a:r>
              <a:rPr lang="en-US" altLang="ja-JP" sz="2400" dirty="0" smtClean="0">
                <a:ea typeface="ＭＳ Ｐゴシック" pitchFamily="50" charset="-128"/>
              </a:rPr>
              <a:t>Use the OSI model to clarify the scope</a:t>
            </a:r>
          </a:p>
          <a:p>
            <a:pPr lvl="1"/>
            <a:r>
              <a:rPr lang="en-US" altLang="ja-JP" sz="2400" dirty="0" smtClean="0">
                <a:ea typeface="ＭＳ Ｐゴシック" pitchFamily="50" charset="-128"/>
              </a:rPr>
              <a:t>New financial reporting application versus new routing protocol versus new data link (wireless, for example)</a:t>
            </a:r>
          </a:p>
          <a:p>
            <a:r>
              <a:rPr lang="en-US" altLang="ja-JP" sz="2400" dirty="0" smtClean="0">
                <a:ea typeface="ＭＳ Ｐゴシック" pitchFamily="50" charset="-128"/>
              </a:rPr>
              <a:t>Does the scope fit the budget, capabilities of staff and consultants, schedule?</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3080122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975020" y="685800"/>
            <a:ext cx="5635580" cy="1143000"/>
          </a:xfrm>
        </p:spPr>
        <p:txBody>
          <a:bodyPr/>
          <a:lstStyle/>
          <a:p>
            <a:r>
              <a:rPr lang="en-US" altLang="ja-JP" dirty="0" smtClean="0">
                <a:ea typeface="ＭＳ Ｐゴシック" pitchFamily="50" charset="-128"/>
              </a:rPr>
              <a:t>Gather More Detailed Information</a:t>
            </a:r>
          </a:p>
        </p:txBody>
      </p:sp>
      <p:sp>
        <p:nvSpPr>
          <p:cNvPr id="26627" name="Rectangle 3"/>
          <p:cNvSpPr>
            <a:spLocks noGrp="1" noChangeArrowheads="1"/>
          </p:cNvSpPr>
          <p:nvPr>
            <p:ph idx="1"/>
          </p:nvPr>
        </p:nvSpPr>
        <p:spPr>
          <a:xfrm>
            <a:off x="1107583" y="1946856"/>
            <a:ext cx="7633952" cy="4114800"/>
          </a:xfrm>
        </p:spPr>
        <p:txBody>
          <a:bodyPr/>
          <a:lstStyle/>
          <a:p>
            <a:r>
              <a:rPr lang="en-US" altLang="ja-JP" sz="2800" dirty="0" smtClean="0">
                <a:ea typeface="ＭＳ Ｐゴシック" pitchFamily="50" charset="-128"/>
              </a:rPr>
              <a:t>Applications</a:t>
            </a:r>
          </a:p>
          <a:p>
            <a:pPr lvl="1"/>
            <a:r>
              <a:rPr lang="en-US" altLang="ja-JP" dirty="0" smtClean="0">
                <a:ea typeface="ＭＳ Ｐゴシック" pitchFamily="50" charset="-128"/>
              </a:rPr>
              <a:t>Now and after the project is completed</a:t>
            </a:r>
          </a:p>
          <a:p>
            <a:pPr lvl="1"/>
            <a:r>
              <a:rPr lang="en-US" altLang="ja-JP" dirty="0" smtClean="0">
                <a:ea typeface="ＭＳ Ｐゴシック" pitchFamily="50" charset="-128"/>
              </a:rPr>
              <a:t>Include both productivity applications and system management applications</a:t>
            </a:r>
          </a:p>
          <a:p>
            <a:r>
              <a:rPr lang="en-US" altLang="ja-JP" sz="2800" dirty="0" smtClean="0">
                <a:ea typeface="ＭＳ Ｐゴシック" pitchFamily="50" charset="-128"/>
              </a:rPr>
              <a:t>User communities</a:t>
            </a:r>
          </a:p>
          <a:p>
            <a:r>
              <a:rPr lang="en-US" altLang="ja-JP" sz="2800" dirty="0" smtClean="0">
                <a:ea typeface="ＭＳ Ｐゴシック" pitchFamily="50" charset="-128"/>
              </a:rPr>
              <a:t>Data stores</a:t>
            </a:r>
          </a:p>
          <a:p>
            <a:r>
              <a:rPr lang="en-US" altLang="ja-JP" sz="2800" dirty="0" smtClean="0">
                <a:ea typeface="ＭＳ Ｐゴシック" pitchFamily="50" charset="-128"/>
              </a:rPr>
              <a:t>Protocols</a:t>
            </a:r>
          </a:p>
          <a:p>
            <a:r>
              <a:rPr lang="en-US" altLang="ja-JP" sz="2800" dirty="0" smtClean="0">
                <a:ea typeface="ＭＳ Ｐゴシック" pitchFamily="50" charset="-128"/>
              </a:rPr>
              <a:t>Current logical and physical architecture</a:t>
            </a:r>
          </a:p>
          <a:p>
            <a:r>
              <a:rPr lang="en-US" altLang="ja-JP" sz="2800" dirty="0" smtClean="0">
                <a:ea typeface="ＭＳ Ｐゴシック" pitchFamily="50" charset="-128"/>
              </a:rPr>
              <a:t>Current performance</a:t>
            </a:r>
          </a:p>
          <a:p>
            <a:pPr lvl="2"/>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9973254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685800"/>
            <a:ext cx="7772400" cy="1143000"/>
          </a:xfrm>
        </p:spPr>
        <p:txBody>
          <a:bodyPr/>
          <a:lstStyle/>
          <a:p>
            <a:r>
              <a:rPr lang="en-US" altLang="ja-JP" smtClean="0">
                <a:ea typeface="ＭＳ Ｐゴシック" pitchFamily="50" charset="-128"/>
              </a:rPr>
              <a:t>Network Applications</a:t>
            </a:r>
          </a:p>
        </p:txBody>
      </p:sp>
      <p:sp>
        <p:nvSpPr>
          <p:cNvPr id="27651" name="Rectangle 41"/>
          <p:cNvSpPr>
            <a:spLocks noChangeArrowheads="1"/>
          </p:cNvSpPr>
          <p:nvPr/>
        </p:nvSpPr>
        <p:spPr bwMode="auto">
          <a:xfrm>
            <a:off x="5675897" y="2308545"/>
            <a:ext cx="1573212" cy="34750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27652" name="Text Box 42"/>
          <p:cNvSpPr txBox="1">
            <a:spLocks noChangeArrowheads="1"/>
          </p:cNvSpPr>
          <p:nvPr/>
        </p:nvSpPr>
        <p:spPr bwMode="auto">
          <a:xfrm>
            <a:off x="1011822" y="2308545"/>
            <a:ext cx="1719262"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2000" b="1">
                <a:latin typeface="Arial" pitchFamily="34" charset="0"/>
              </a:rPr>
              <a:t>Name of Application</a:t>
            </a:r>
            <a:endParaRPr lang="en-US" altLang="ja-JP" sz="1200">
              <a:latin typeface="Arial" pitchFamily="34" charset="0"/>
            </a:endParaRPr>
          </a:p>
        </p:txBody>
      </p:sp>
      <p:sp>
        <p:nvSpPr>
          <p:cNvPr id="27653" name="Text Box 43"/>
          <p:cNvSpPr txBox="1">
            <a:spLocks noChangeArrowheads="1"/>
          </p:cNvSpPr>
          <p:nvPr/>
        </p:nvSpPr>
        <p:spPr bwMode="auto">
          <a:xfrm>
            <a:off x="2534234" y="2308545"/>
            <a:ext cx="17176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2000" b="1">
                <a:latin typeface="Arial" pitchFamily="34" charset="0"/>
              </a:rPr>
              <a:t>Type of Application</a:t>
            </a:r>
            <a:endParaRPr lang="en-US" altLang="ja-JP" sz="1200">
              <a:latin typeface="Arial" pitchFamily="34" charset="0"/>
            </a:endParaRPr>
          </a:p>
        </p:txBody>
      </p:sp>
      <p:sp>
        <p:nvSpPr>
          <p:cNvPr id="27654" name="Text Box 44"/>
          <p:cNvSpPr txBox="1">
            <a:spLocks noChangeArrowheads="1"/>
          </p:cNvSpPr>
          <p:nvPr/>
        </p:nvSpPr>
        <p:spPr bwMode="auto">
          <a:xfrm>
            <a:off x="4156659" y="2308545"/>
            <a:ext cx="171926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2000" b="1">
                <a:latin typeface="Arial" pitchFamily="34" charset="0"/>
              </a:rPr>
              <a:t>New Application?</a:t>
            </a:r>
            <a:endParaRPr lang="en-US" altLang="ja-JP" sz="1200">
              <a:latin typeface="Arial" pitchFamily="34" charset="0"/>
            </a:endParaRPr>
          </a:p>
        </p:txBody>
      </p:sp>
      <p:sp>
        <p:nvSpPr>
          <p:cNvPr id="27655" name="Text Box 45"/>
          <p:cNvSpPr txBox="1">
            <a:spLocks noChangeArrowheads="1"/>
          </p:cNvSpPr>
          <p:nvPr/>
        </p:nvSpPr>
        <p:spPr bwMode="auto">
          <a:xfrm>
            <a:off x="5680659" y="2308545"/>
            <a:ext cx="17176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2000" b="1">
                <a:latin typeface="Arial" pitchFamily="34" charset="0"/>
              </a:rPr>
              <a:t>Criticality</a:t>
            </a:r>
            <a:endParaRPr lang="en-US" altLang="ja-JP" sz="1200">
              <a:latin typeface="Arial" pitchFamily="34" charset="0"/>
            </a:endParaRPr>
          </a:p>
        </p:txBody>
      </p:sp>
      <p:sp>
        <p:nvSpPr>
          <p:cNvPr id="27656" name="Line 46"/>
          <p:cNvSpPr>
            <a:spLocks noChangeShapeType="1"/>
          </p:cNvSpPr>
          <p:nvPr/>
        </p:nvSpPr>
        <p:spPr bwMode="auto">
          <a:xfrm>
            <a:off x="956259" y="3488058"/>
            <a:ext cx="629285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7657" name="Rectangle 47"/>
          <p:cNvSpPr>
            <a:spLocks noChangeArrowheads="1"/>
          </p:cNvSpPr>
          <p:nvPr/>
        </p:nvSpPr>
        <p:spPr bwMode="auto">
          <a:xfrm>
            <a:off x="956259" y="3488058"/>
            <a:ext cx="7867650" cy="4603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27658" name="Rectangle 48"/>
          <p:cNvSpPr>
            <a:spLocks noChangeArrowheads="1"/>
          </p:cNvSpPr>
          <p:nvPr/>
        </p:nvSpPr>
        <p:spPr bwMode="auto">
          <a:xfrm>
            <a:off x="956259" y="3948433"/>
            <a:ext cx="7867650" cy="4587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27659" name="Rectangle 49"/>
          <p:cNvSpPr>
            <a:spLocks noChangeArrowheads="1"/>
          </p:cNvSpPr>
          <p:nvPr/>
        </p:nvSpPr>
        <p:spPr bwMode="auto">
          <a:xfrm>
            <a:off x="956259" y="4407220"/>
            <a:ext cx="7867650" cy="4587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27660" name="Rectangle 50"/>
          <p:cNvSpPr>
            <a:spLocks noChangeArrowheads="1"/>
          </p:cNvSpPr>
          <p:nvPr/>
        </p:nvSpPr>
        <p:spPr bwMode="auto">
          <a:xfrm>
            <a:off x="956259" y="4866008"/>
            <a:ext cx="7867650" cy="4587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27661" name="Rectangle 51"/>
          <p:cNvSpPr>
            <a:spLocks noChangeArrowheads="1"/>
          </p:cNvSpPr>
          <p:nvPr/>
        </p:nvSpPr>
        <p:spPr bwMode="auto">
          <a:xfrm>
            <a:off x="956259" y="5324795"/>
            <a:ext cx="6292850" cy="4587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27662" name="Rectangle 52"/>
          <p:cNvSpPr>
            <a:spLocks noChangeArrowheads="1"/>
          </p:cNvSpPr>
          <p:nvPr/>
        </p:nvSpPr>
        <p:spPr bwMode="auto">
          <a:xfrm>
            <a:off x="4102684" y="2308545"/>
            <a:ext cx="1573213" cy="34750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27663" name="Rectangle 53"/>
          <p:cNvSpPr>
            <a:spLocks noChangeArrowheads="1"/>
          </p:cNvSpPr>
          <p:nvPr/>
        </p:nvSpPr>
        <p:spPr bwMode="auto">
          <a:xfrm>
            <a:off x="2529472" y="2308545"/>
            <a:ext cx="1573212" cy="34750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27664" name="Rectangle 54"/>
          <p:cNvSpPr>
            <a:spLocks noChangeArrowheads="1"/>
          </p:cNvSpPr>
          <p:nvPr/>
        </p:nvSpPr>
        <p:spPr bwMode="auto">
          <a:xfrm>
            <a:off x="956258" y="2298886"/>
            <a:ext cx="1573213" cy="34750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27665" name="Rectangle 55"/>
          <p:cNvSpPr>
            <a:spLocks noChangeArrowheads="1"/>
          </p:cNvSpPr>
          <p:nvPr/>
        </p:nvSpPr>
        <p:spPr bwMode="auto">
          <a:xfrm>
            <a:off x="7249109" y="2308545"/>
            <a:ext cx="1574800" cy="34750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27666" name="Text Box 56"/>
          <p:cNvSpPr txBox="1">
            <a:spLocks noChangeArrowheads="1"/>
          </p:cNvSpPr>
          <p:nvPr/>
        </p:nvSpPr>
        <p:spPr bwMode="auto">
          <a:xfrm>
            <a:off x="7315784" y="2308545"/>
            <a:ext cx="17176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2000" b="1">
                <a:latin typeface="Arial" pitchFamily="34" charset="0"/>
              </a:rPr>
              <a:t>Comments</a:t>
            </a:r>
            <a:endParaRPr lang="en-US" altLang="ja-JP" sz="1200">
              <a:latin typeface="Arial" pitchFamily="34" charset="0"/>
            </a:endParaRPr>
          </a:p>
        </p:txBody>
      </p:sp>
    </p:spTree>
    <p:extLst>
      <p:ext uri="{BB962C8B-B14F-4D97-AF65-F5344CB8AC3E}">
        <p14:creationId xmlns:p14="http://schemas.microsoft.com/office/powerpoint/2010/main" val="15221053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3747752" y="690182"/>
            <a:ext cx="5174087" cy="1143000"/>
          </a:xfrm>
        </p:spPr>
        <p:txBody>
          <a:bodyPr/>
          <a:lstStyle/>
          <a:p>
            <a:r>
              <a:rPr lang="en-US" altLang="ja-JP" dirty="0" smtClean="0">
                <a:ea typeface="ＭＳ Ｐゴシック" pitchFamily="50" charset="-128"/>
              </a:rPr>
              <a:t>Analyzing technical goals and tradeoffs</a:t>
            </a:r>
            <a:br>
              <a:rPr lang="en-US" altLang="ja-JP" dirty="0" smtClean="0">
                <a:ea typeface="ＭＳ Ｐゴシック" pitchFamily="50" charset="-128"/>
              </a:rPr>
            </a:br>
            <a:endParaRPr kumimoji="1" lang="ja-JP" altLang="en-US" dirty="0" smtClean="0">
              <a:ea typeface="ＭＳ Ｐゴシック" pitchFamily="50" charset="-128"/>
            </a:endParaRPr>
          </a:p>
        </p:txBody>
      </p:sp>
      <p:sp>
        <p:nvSpPr>
          <p:cNvPr id="5" name="Rectangle 3"/>
          <p:cNvSpPr txBox="1">
            <a:spLocks noChangeArrowheads="1"/>
          </p:cNvSpPr>
          <p:nvPr/>
        </p:nvSpPr>
        <p:spPr bwMode="auto">
          <a:xfrm>
            <a:off x="457200" y="1901825"/>
            <a:ext cx="7924800" cy="4035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24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0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6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600">
                <a:solidFill>
                  <a:schemeClr val="tx1"/>
                </a:solidFill>
                <a:latin typeface="+mn-lt"/>
                <a:ea typeface="ＭＳ Ｐゴシック" charset="0"/>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lvl="1">
              <a:defRPr/>
            </a:pPr>
            <a:r>
              <a:rPr lang="en-US" altLang="ja-JP" sz="3200" kern="0" dirty="0" smtClean="0">
                <a:ea typeface="ＭＳ Ｐゴシック" pitchFamily="50" charset="-128"/>
              </a:rPr>
              <a:t>Scalability</a:t>
            </a:r>
          </a:p>
          <a:p>
            <a:pPr lvl="1">
              <a:defRPr/>
            </a:pPr>
            <a:r>
              <a:rPr lang="en-US" altLang="ja-JP" sz="3200" kern="0" dirty="0" smtClean="0">
                <a:ea typeface="ＭＳ Ｐゴシック" pitchFamily="50" charset="-128"/>
              </a:rPr>
              <a:t>Availability</a:t>
            </a:r>
          </a:p>
          <a:p>
            <a:pPr lvl="1">
              <a:defRPr/>
            </a:pPr>
            <a:r>
              <a:rPr lang="en-US" altLang="ja-JP" sz="3200" kern="0" dirty="0" smtClean="0">
                <a:ea typeface="ＭＳ Ｐゴシック" pitchFamily="50" charset="-128"/>
              </a:rPr>
              <a:t>Network performance</a:t>
            </a:r>
          </a:p>
          <a:p>
            <a:pPr lvl="1">
              <a:defRPr/>
            </a:pPr>
            <a:r>
              <a:rPr lang="en-US" altLang="ja-JP" sz="3200" kern="0" dirty="0" smtClean="0">
                <a:ea typeface="ＭＳ Ｐゴシック" pitchFamily="50" charset="-128"/>
              </a:rPr>
              <a:t>Security</a:t>
            </a:r>
          </a:p>
          <a:p>
            <a:pPr lvl="1">
              <a:defRPr/>
            </a:pPr>
            <a:r>
              <a:rPr lang="en-US" altLang="ja-JP" sz="3200" kern="0" dirty="0" smtClean="0">
                <a:ea typeface="ＭＳ Ｐゴシック" pitchFamily="50" charset="-128"/>
              </a:rPr>
              <a:t>Manageability</a:t>
            </a:r>
          </a:p>
          <a:p>
            <a:pPr lvl="1">
              <a:defRPr/>
            </a:pPr>
            <a:r>
              <a:rPr lang="en-US" altLang="ja-JP" sz="3200" kern="0" dirty="0" smtClean="0">
                <a:ea typeface="ＭＳ Ｐゴシック" pitchFamily="50" charset="-128"/>
              </a:rPr>
              <a:t>Usability</a:t>
            </a:r>
          </a:p>
          <a:p>
            <a:pPr marL="0" indent="0">
              <a:buFontTx/>
              <a:buNone/>
              <a:defRPr/>
            </a:pPr>
            <a:endParaRPr lang="en-US" altLang="ja-JP" kern="0" dirty="0" smtClean="0">
              <a:ea typeface="ＭＳ Ｐゴシック" pitchFamily="50" charset="-128"/>
            </a:endParaRPr>
          </a:p>
        </p:txBody>
      </p:sp>
    </p:spTree>
    <p:extLst>
      <p:ext uri="{BB962C8B-B14F-4D97-AF65-F5344CB8AC3E}">
        <p14:creationId xmlns:p14="http://schemas.microsoft.com/office/powerpoint/2010/main" val="19028152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339921" y="646091"/>
            <a:ext cx="5638800" cy="1143000"/>
          </a:xfrm>
        </p:spPr>
        <p:txBody>
          <a:bodyPr/>
          <a:lstStyle/>
          <a:p>
            <a:r>
              <a:rPr lang="en-US" altLang="ja-JP" dirty="0" smtClean="0">
                <a:ea typeface="ＭＳ Ｐゴシック" pitchFamily="50" charset="-128"/>
              </a:rPr>
              <a:t>Scalability</a:t>
            </a:r>
          </a:p>
        </p:txBody>
      </p:sp>
      <p:sp>
        <p:nvSpPr>
          <p:cNvPr id="29699" name="Rectangle 3"/>
          <p:cNvSpPr>
            <a:spLocks noGrp="1" noChangeArrowheads="1"/>
          </p:cNvSpPr>
          <p:nvPr>
            <p:ph idx="1"/>
          </p:nvPr>
        </p:nvSpPr>
        <p:spPr>
          <a:xfrm>
            <a:off x="969135" y="2026277"/>
            <a:ext cx="7772400" cy="4114800"/>
          </a:xfrm>
        </p:spPr>
        <p:txBody>
          <a:bodyPr/>
          <a:lstStyle/>
          <a:p>
            <a:r>
              <a:rPr lang="en-US" altLang="ja-JP" sz="2800" dirty="0" smtClean="0">
                <a:ea typeface="ＭＳ Ｐゴシック" pitchFamily="50" charset="-128"/>
              </a:rPr>
              <a:t>Scalability refers to the ability to grow</a:t>
            </a:r>
          </a:p>
          <a:p>
            <a:r>
              <a:rPr lang="en-US" altLang="ja-JP" sz="2800" dirty="0" smtClean="0">
                <a:ea typeface="ＭＳ Ｐゴシック" pitchFamily="50" charset="-128"/>
              </a:rPr>
              <a:t>Some technologies are more scalable</a:t>
            </a:r>
          </a:p>
          <a:p>
            <a:pPr lvl="1"/>
            <a:r>
              <a:rPr lang="en-US" altLang="ja-JP" dirty="0" smtClean="0">
                <a:ea typeface="ＭＳ Ｐゴシック" pitchFamily="50" charset="-128"/>
              </a:rPr>
              <a:t>Flat network designs, for example, don</a:t>
            </a:r>
            <a:r>
              <a:rPr lang="en-US" altLang="en-US" dirty="0" smtClean="0">
                <a:ea typeface="ＭＳ Ｐゴシック" pitchFamily="50" charset="-128"/>
              </a:rPr>
              <a:t>’</a:t>
            </a:r>
            <a:r>
              <a:rPr lang="en-US" altLang="ja-JP" dirty="0" smtClean="0">
                <a:ea typeface="ＭＳ Ｐゴシック" pitchFamily="50" charset="-128"/>
              </a:rPr>
              <a:t>t scale well</a:t>
            </a:r>
          </a:p>
          <a:p>
            <a:r>
              <a:rPr lang="en-US" altLang="ja-JP" sz="2800" dirty="0" smtClean="0">
                <a:ea typeface="ＭＳ Ｐゴシック" pitchFamily="50" charset="-128"/>
              </a:rPr>
              <a:t>Try to learn</a:t>
            </a:r>
          </a:p>
          <a:p>
            <a:pPr lvl="1"/>
            <a:r>
              <a:rPr lang="en-US" altLang="ja-JP" dirty="0" smtClean="0">
                <a:ea typeface="ＭＳ Ｐゴシック" pitchFamily="50" charset="-128"/>
              </a:rPr>
              <a:t>Number of sites to be added</a:t>
            </a:r>
          </a:p>
          <a:p>
            <a:pPr lvl="1"/>
            <a:r>
              <a:rPr lang="en-US" altLang="ja-JP" dirty="0" smtClean="0">
                <a:ea typeface="ＭＳ Ｐゴシック" pitchFamily="50" charset="-128"/>
              </a:rPr>
              <a:t>What will be needed at each of these sites</a:t>
            </a:r>
          </a:p>
          <a:p>
            <a:pPr lvl="1"/>
            <a:r>
              <a:rPr lang="en-US" altLang="ja-JP" dirty="0" smtClean="0">
                <a:ea typeface="ＭＳ Ｐゴシック" pitchFamily="50" charset="-128"/>
              </a:rPr>
              <a:t>How many users will be added</a:t>
            </a:r>
          </a:p>
          <a:p>
            <a:pPr lvl="1"/>
            <a:r>
              <a:rPr lang="en-US" altLang="ja-JP" dirty="0" smtClean="0">
                <a:ea typeface="ＭＳ Ｐゴシック" pitchFamily="50" charset="-128"/>
              </a:rPr>
              <a:t>How many more servers will be added</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39232834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ja-JP" dirty="0" smtClean="0">
                <a:ea typeface="ＭＳ Ｐゴシック" pitchFamily="50" charset="-128"/>
              </a:rPr>
              <a:t>Availability</a:t>
            </a:r>
          </a:p>
        </p:txBody>
      </p:sp>
      <p:sp>
        <p:nvSpPr>
          <p:cNvPr id="30723" name="Rectangle 3"/>
          <p:cNvSpPr>
            <a:spLocks noGrp="1" noChangeArrowheads="1"/>
          </p:cNvSpPr>
          <p:nvPr>
            <p:ph idx="1"/>
          </p:nvPr>
        </p:nvSpPr>
        <p:spPr>
          <a:xfrm>
            <a:off x="1060361" y="2077791"/>
            <a:ext cx="7772400" cy="4114800"/>
          </a:xfrm>
        </p:spPr>
        <p:txBody>
          <a:bodyPr/>
          <a:lstStyle/>
          <a:p>
            <a:pPr>
              <a:lnSpc>
                <a:spcPct val="90000"/>
              </a:lnSpc>
            </a:pPr>
            <a:r>
              <a:rPr lang="en-US" altLang="ja-JP" sz="2400" dirty="0" smtClean="0">
                <a:ea typeface="ＭＳ Ｐゴシック" pitchFamily="50" charset="-128"/>
              </a:rPr>
              <a:t>Availability can be expressed as a percent uptime per year, month, week, day, or hour, compared to the total time in that period</a:t>
            </a:r>
          </a:p>
          <a:p>
            <a:pPr lvl="1">
              <a:lnSpc>
                <a:spcPct val="90000"/>
              </a:lnSpc>
            </a:pPr>
            <a:r>
              <a:rPr lang="en-US" altLang="ja-JP" sz="2400" dirty="0" smtClean="0">
                <a:ea typeface="ＭＳ Ｐゴシック" pitchFamily="50" charset="-128"/>
              </a:rPr>
              <a:t>For example:</a:t>
            </a:r>
          </a:p>
          <a:p>
            <a:pPr lvl="2">
              <a:lnSpc>
                <a:spcPct val="90000"/>
              </a:lnSpc>
            </a:pPr>
            <a:r>
              <a:rPr lang="en-US" altLang="ja-JP" dirty="0" smtClean="0">
                <a:ea typeface="ＭＳ Ｐゴシック" pitchFamily="50" charset="-128"/>
              </a:rPr>
              <a:t>24/7 operation</a:t>
            </a:r>
          </a:p>
          <a:p>
            <a:pPr lvl="2">
              <a:lnSpc>
                <a:spcPct val="90000"/>
              </a:lnSpc>
            </a:pPr>
            <a:r>
              <a:rPr lang="en-US" altLang="ja-JP" dirty="0" smtClean="0">
                <a:ea typeface="ＭＳ Ｐゴシック" pitchFamily="50" charset="-128"/>
              </a:rPr>
              <a:t>Network is up for 165 hours in the 168-hour week</a:t>
            </a:r>
          </a:p>
          <a:p>
            <a:pPr lvl="2">
              <a:lnSpc>
                <a:spcPct val="90000"/>
              </a:lnSpc>
            </a:pPr>
            <a:r>
              <a:rPr lang="en-US" altLang="ja-JP" dirty="0" smtClean="0">
                <a:ea typeface="ＭＳ Ｐゴシック" pitchFamily="50" charset="-128"/>
              </a:rPr>
              <a:t>Availability is 98.21%</a:t>
            </a:r>
          </a:p>
          <a:p>
            <a:pPr>
              <a:lnSpc>
                <a:spcPct val="90000"/>
              </a:lnSpc>
            </a:pPr>
            <a:r>
              <a:rPr lang="en-US" altLang="ja-JP" sz="2400" dirty="0" smtClean="0">
                <a:ea typeface="ＭＳ Ｐゴシック" pitchFamily="50" charset="-128"/>
              </a:rPr>
              <a:t>Different applications may require different levels</a:t>
            </a:r>
          </a:p>
          <a:p>
            <a:pPr>
              <a:lnSpc>
                <a:spcPct val="90000"/>
              </a:lnSpc>
            </a:pPr>
            <a:r>
              <a:rPr lang="en-US" altLang="ja-JP" sz="2400" dirty="0" smtClean="0">
                <a:ea typeface="ＭＳ Ｐゴシック" pitchFamily="50" charset="-128"/>
              </a:rPr>
              <a:t>Some enterprises may want 99.999% or </a:t>
            </a:r>
            <a:r>
              <a:rPr lang="en-US" altLang="en-US" sz="2400" b="1" dirty="0" smtClean="0">
                <a:ea typeface="ＭＳ Ｐゴシック" pitchFamily="50" charset="-128"/>
              </a:rPr>
              <a:t>“</a:t>
            </a:r>
            <a:r>
              <a:rPr lang="en-US" altLang="ja-JP" sz="2400" b="1" dirty="0" smtClean="0">
                <a:ea typeface="ＭＳ Ｐゴシック" pitchFamily="50" charset="-128"/>
              </a:rPr>
              <a:t>Five Nines</a:t>
            </a:r>
            <a:r>
              <a:rPr lang="en-US" altLang="en-US" sz="2400" b="1" dirty="0" smtClean="0">
                <a:ea typeface="ＭＳ Ｐゴシック" pitchFamily="50" charset="-128"/>
              </a:rPr>
              <a:t>”</a:t>
            </a:r>
            <a:r>
              <a:rPr lang="en-US" altLang="ja-JP" sz="2400" b="1" dirty="0" smtClean="0">
                <a:ea typeface="ＭＳ Ｐゴシック" pitchFamily="50" charset="-128"/>
              </a:rPr>
              <a:t> availability</a:t>
            </a:r>
          </a:p>
          <a:p>
            <a:pPr>
              <a:lnSpc>
                <a:spcPct val="90000"/>
              </a:lnSpc>
            </a:pPr>
            <a:r>
              <a:rPr lang="en-US" altLang="ja-JP" sz="2400" dirty="0" smtClean="0">
                <a:ea typeface="ＭＳ Ｐゴシック" pitchFamily="50" charset="-128"/>
              </a:rPr>
              <a:t>Resiliency?</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3353620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972873" y="517302"/>
            <a:ext cx="6171127" cy="1143000"/>
          </a:xfrm>
        </p:spPr>
        <p:txBody>
          <a:bodyPr/>
          <a:lstStyle/>
          <a:p>
            <a:r>
              <a:rPr lang="en-US" altLang="ja-JP" dirty="0" smtClean="0">
                <a:ea typeface="ＭＳ Ｐゴシック" pitchFamily="50" charset="-128"/>
              </a:rPr>
              <a:t>Top-Down Network Design</a:t>
            </a:r>
          </a:p>
        </p:txBody>
      </p:sp>
      <p:sp>
        <p:nvSpPr>
          <p:cNvPr id="6147" name="Rectangle 3"/>
          <p:cNvSpPr>
            <a:spLocks noGrp="1" noChangeArrowheads="1"/>
          </p:cNvSpPr>
          <p:nvPr>
            <p:ph idx="1"/>
          </p:nvPr>
        </p:nvSpPr>
        <p:spPr>
          <a:xfrm>
            <a:off x="853225" y="2049887"/>
            <a:ext cx="7924800" cy="4114800"/>
          </a:xfrm>
        </p:spPr>
        <p:txBody>
          <a:bodyPr/>
          <a:lstStyle/>
          <a:p>
            <a:r>
              <a:rPr lang="en-US" altLang="ja-JP" dirty="0" smtClean="0">
                <a:ea typeface="ＭＳ Ｐゴシック" pitchFamily="50" charset="-128"/>
              </a:rPr>
              <a:t>Network design should be a complete process that matches business needs to available technology to deliver a system that will maximize an organization</a:t>
            </a:r>
            <a:r>
              <a:rPr lang="en-US" altLang="en-US" dirty="0" smtClean="0">
                <a:ea typeface="ＭＳ Ｐゴシック" pitchFamily="50" charset="-128"/>
              </a:rPr>
              <a:t>’</a:t>
            </a:r>
            <a:r>
              <a:rPr lang="en-US" altLang="ja-JP" dirty="0" smtClean="0">
                <a:ea typeface="ＭＳ Ｐゴシック" pitchFamily="50" charset="-128"/>
              </a:rPr>
              <a:t>s success</a:t>
            </a:r>
          </a:p>
          <a:p>
            <a:pPr lvl="1"/>
            <a:r>
              <a:rPr lang="en-US" altLang="ja-JP" dirty="0" smtClean="0">
                <a:ea typeface="ＭＳ Ｐゴシック" pitchFamily="50" charset="-128"/>
              </a:rPr>
              <a:t>In the LAN area it is more than just buying a few devices </a:t>
            </a:r>
          </a:p>
          <a:p>
            <a:pPr lvl="1"/>
            <a:r>
              <a:rPr lang="en-US" altLang="ja-JP" dirty="0" smtClean="0">
                <a:ea typeface="ＭＳ Ｐゴシック" pitchFamily="50" charset="-128"/>
              </a:rPr>
              <a:t>In the WAN area it is more than just calling the phone company</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1002529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940935" y="760927"/>
            <a:ext cx="4822064" cy="914400"/>
          </a:xfrm>
        </p:spPr>
        <p:txBody>
          <a:bodyPr/>
          <a:lstStyle/>
          <a:p>
            <a:r>
              <a:rPr lang="en-US" altLang="ja-JP" sz="3600" dirty="0" smtClean="0">
                <a:ea typeface="ＭＳ Ｐゴシック" pitchFamily="50" charset="-128"/>
              </a:rPr>
              <a:t>Availability Downtime in Minutes</a:t>
            </a:r>
            <a:endParaRPr lang="en-US" altLang="ja-JP" sz="3600" dirty="0" smtClean="0">
              <a:solidFill>
                <a:schemeClr val="tx1"/>
              </a:solidFill>
              <a:ea typeface="ＭＳ Ｐゴシック" pitchFamily="50" charset="-128"/>
            </a:endParaRPr>
          </a:p>
        </p:txBody>
      </p:sp>
      <p:sp>
        <p:nvSpPr>
          <p:cNvPr id="31747" name="Rectangle 3"/>
          <p:cNvSpPr>
            <a:spLocks noChangeArrowheads="1"/>
          </p:cNvSpPr>
          <p:nvPr/>
        </p:nvSpPr>
        <p:spPr bwMode="auto">
          <a:xfrm>
            <a:off x="3916254" y="5605510"/>
            <a:ext cx="16002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4.32</a:t>
            </a:r>
          </a:p>
        </p:txBody>
      </p:sp>
      <p:sp>
        <p:nvSpPr>
          <p:cNvPr id="31748" name="Rectangle 4"/>
          <p:cNvSpPr>
            <a:spLocks noChangeArrowheads="1"/>
          </p:cNvSpPr>
          <p:nvPr/>
        </p:nvSpPr>
        <p:spPr bwMode="auto">
          <a:xfrm>
            <a:off x="3916254" y="4862560"/>
            <a:ext cx="16002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1.44</a:t>
            </a:r>
          </a:p>
        </p:txBody>
      </p:sp>
      <p:sp>
        <p:nvSpPr>
          <p:cNvPr id="31749" name="Rectangle 5"/>
          <p:cNvSpPr>
            <a:spLocks noChangeArrowheads="1"/>
          </p:cNvSpPr>
          <p:nvPr/>
        </p:nvSpPr>
        <p:spPr bwMode="auto">
          <a:xfrm>
            <a:off x="3916254" y="4121197"/>
            <a:ext cx="1600200" cy="74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.72</a:t>
            </a:r>
          </a:p>
        </p:txBody>
      </p:sp>
      <p:sp>
        <p:nvSpPr>
          <p:cNvPr id="31750" name="Rectangle 6"/>
          <p:cNvSpPr>
            <a:spLocks noChangeArrowheads="1"/>
          </p:cNvSpPr>
          <p:nvPr/>
        </p:nvSpPr>
        <p:spPr bwMode="auto">
          <a:xfrm>
            <a:off x="3992454" y="2670222"/>
            <a:ext cx="1600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.01</a:t>
            </a:r>
          </a:p>
        </p:txBody>
      </p:sp>
      <p:sp>
        <p:nvSpPr>
          <p:cNvPr id="31751" name="Rectangle 7"/>
          <p:cNvSpPr>
            <a:spLocks noChangeArrowheads="1"/>
          </p:cNvSpPr>
          <p:nvPr/>
        </p:nvSpPr>
        <p:spPr bwMode="auto">
          <a:xfrm>
            <a:off x="5440254" y="5605510"/>
            <a:ext cx="19050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30</a:t>
            </a:r>
          </a:p>
        </p:txBody>
      </p:sp>
      <p:sp>
        <p:nvSpPr>
          <p:cNvPr id="31752" name="Rectangle 8"/>
          <p:cNvSpPr>
            <a:spLocks noChangeArrowheads="1"/>
          </p:cNvSpPr>
          <p:nvPr/>
        </p:nvSpPr>
        <p:spPr bwMode="auto">
          <a:xfrm>
            <a:off x="5440254" y="4862560"/>
            <a:ext cx="19050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10</a:t>
            </a:r>
          </a:p>
        </p:txBody>
      </p:sp>
      <p:sp>
        <p:nvSpPr>
          <p:cNvPr id="31753" name="Rectangle 9"/>
          <p:cNvSpPr>
            <a:spLocks noChangeArrowheads="1"/>
          </p:cNvSpPr>
          <p:nvPr/>
        </p:nvSpPr>
        <p:spPr bwMode="auto">
          <a:xfrm>
            <a:off x="5440254" y="4121197"/>
            <a:ext cx="1905000" cy="74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5</a:t>
            </a:r>
          </a:p>
        </p:txBody>
      </p:sp>
      <p:sp>
        <p:nvSpPr>
          <p:cNvPr id="31754" name="Rectangle 10"/>
          <p:cNvSpPr>
            <a:spLocks noChangeArrowheads="1"/>
          </p:cNvSpPr>
          <p:nvPr/>
        </p:nvSpPr>
        <p:spPr bwMode="auto">
          <a:xfrm>
            <a:off x="5440254" y="2670222"/>
            <a:ext cx="1905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dirty="0">
                <a:latin typeface="Arial" pitchFamily="34" charset="0"/>
              </a:rPr>
              <a:t>.10</a:t>
            </a:r>
          </a:p>
        </p:txBody>
      </p:sp>
      <p:sp>
        <p:nvSpPr>
          <p:cNvPr id="31755" name="Rectangle 11"/>
          <p:cNvSpPr>
            <a:spLocks noChangeArrowheads="1"/>
          </p:cNvSpPr>
          <p:nvPr/>
        </p:nvSpPr>
        <p:spPr bwMode="auto">
          <a:xfrm>
            <a:off x="7497654" y="5605510"/>
            <a:ext cx="11430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1577</a:t>
            </a:r>
          </a:p>
        </p:txBody>
      </p:sp>
      <p:sp>
        <p:nvSpPr>
          <p:cNvPr id="31756" name="Rectangle 12"/>
          <p:cNvSpPr>
            <a:spLocks noChangeArrowheads="1"/>
          </p:cNvSpPr>
          <p:nvPr/>
        </p:nvSpPr>
        <p:spPr bwMode="auto">
          <a:xfrm>
            <a:off x="944454" y="5605510"/>
            <a:ext cx="14478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99.70%</a:t>
            </a:r>
          </a:p>
        </p:txBody>
      </p:sp>
      <p:sp>
        <p:nvSpPr>
          <p:cNvPr id="31757" name="Rectangle 13"/>
          <p:cNvSpPr>
            <a:spLocks noChangeArrowheads="1"/>
          </p:cNvSpPr>
          <p:nvPr/>
        </p:nvSpPr>
        <p:spPr bwMode="auto">
          <a:xfrm>
            <a:off x="7497654" y="4862560"/>
            <a:ext cx="11430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526</a:t>
            </a:r>
          </a:p>
        </p:txBody>
      </p:sp>
      <p:sp>
        <p:nvSpPr>
          <p:cNvPr id="31758" name="Rectangle 14"/>
          <p:cNvSpPr>
            <a:spLocks noChangeArrowheads="1"/>
          </p:cNvSpPr>
          <p:nvPr/>
        </p:nvSpPr>
        <p:spPr bwMode="auto">
          <a:xfrm>
            <a:off x="944454" y="4862560"/>
            <a:ext cx="14478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99.90%</a:t>
            </a:r>
          </a:p>
        </p:txBody>
      </p:sp>
      <p:sp>
        <p:nvSpPr>
          <p:cNvPr id="31759" name="Rectangle 15"/>
          <p:cNvSpPr>
            <a:spLocks noChangeArrowheads="1"/>
          </p:cNvSpPr>
          <p:nvPr/>
        </p:nvSpPr>
        <p:spPr bwMode="auto">
          <a:xfrm>
            <a:off x="7497654" y="4121197"/>
            <a:ext cx="1143000" cy="74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263</a:t>
            </a:r>
          </a:p>
        </p:txBody>
      </p:sp>
      <p:sp>
        <p:nvSpPr>
          <p:cNvPr id="31760" name="Rectangle 16"/>
          <p:cNvSpPr>
            <a:spLocks noChangeArrowheads="1"/>
          </p:cNvSpPr>
          <p:nvPr/>
        </p:nvSpPr>
        <p:spPr bwMode="auto">
          <a:xfrm>
            <a:off x="944454" y="4121197"/>
            <a:ext cx="1447800" cy="74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dirty="0">
                <a:latin typeface="Arial" pitchFamily="34" charset="0"/>
              </a:rPr>
              <a:t>99.95%</a:t>
            </a:r>
          </a:p>
        </p:txBody>
      </p:sp>
      <p:sp>
        <p:nvSpPr>
          <p:cNvPr id="31761" name="Rectangle 17"/>
          <p:cNvSpPr>
            <a:spLocks noChangeArrowheads="1"/>
          </p:cNvSpPr>
          <p:nvPr/>
        </p:nvSpPr>
        <p:spPr bwMode="auto">
          <a:xfrm>
            <a:off x="7497654" y="2670222"/>
            <a:ext cx="1143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5</a:t>
            </a:r>
          </a:p>
        </p:txBody>
      </p:sp>
      <p:sp>
        <p:nvSpPr>
          <p:cNvPr id="31762" name="Rectangle 18"/>
          <p:cNvSpPr>
            <a:spLocks noChangeArrowheads="1"/>
          </p:cNvSpPr>
          <p:nvPr/>
        </p:nvSpPr>
        <p:spPr bwMode="auto">
          <a:xfrm>
            <a:off x="715854" y="2670222"/>
            <a:ext cx="1676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99.999%</a:t>
            </a:r>
          </a:p>
        </p:txBody>
      </p:sp>
      <p:sp>
        <p:nvSpPr>
          <p:cNvPr id="31763" name="Line 19"/>
          <p:cNvSpPr>
            <a:spLocks noChangeShapeType="1"/>
          </p:cNvSpPr>
          <p:nvPr/>
        </p:nvSpPr>
        <p:spPr bwMode="auto">
          <a:xfrm>
            <a:off x="944454" y="2670222"/>
            <a:ext cx="7696200" cy="0"/>
          </a:xfrm>
          <a:prstGeom prst="line">
            <a:avLst/>
          </a:prstGeom>
          <a:noFill/>
          <a:ln w="28575"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ja-JP" altLang="en-US"/>
          </a:p>
        </p:txBody>
      </p:sp>
      <p:sp>
        <p:nvSpPr>
          <p:cNvPr id="31764" name="Line 20"/>
          <p:cNvSpPr>
            <a:spLocks noChangeShapeType="1"/>
          </p:cNvSpPr>
          <p:nvPr/>
        </p:nvSpPr>
        <p:spPr bwMode="auto">
          <a:xfrm>
            <a:off x="715854" y="3378247"/>
            <a:ext cx="83820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ja-JP" altLang="en-US"/>
          </a:p>
        </p:txBody>
      </p:sp>
      <p:sp>
        <p:nvSpPr>
          <p:cNvPr id="31765" name="Line 21"/>
          <p:cNvSpPr>
            <a:spLocks noChangeShapeType="1"/>
          </p:cNvSpPr>
          <p:nvPr/>
        </p:nvSpPr>
        <p:spPr bwMode="auto">
          <a:xfrm>
            <a:off x="715854" y="4119610"/>
            <a:ext cx="83820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ja-JP" altLang="en-US"/>
          </a:p>
        </p:txBody>
      </p:sp>
      <p:sp>
        <p:nvSpPr>
          <p:cNvPr id="31766" name="Line 22"/>
          <p:cNvSpPr>
            <a:spLocks noChangeShapeType="1"/>
          </p:cNvSpPr>
          <p:nvPr/>
        </p:nvSpPr>
        <p:spPr bwMode="auto">
          <a:xfrm>
            <a:off x="715854" y="4862560"/>
            <a:ext cx="83820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ja-JP" altLang="en-US"/>
          </a:p>
        </p:txBody>
      </p:sp>
      <p:sp>
        <p:nvSpPr>
          <p:cNvPr id="31767" name="Line 23"/>
          <p:cNvSpPr>
            <a:spLocks noChangeShapeType="1"/>
          </p:cNvSpPr>
          <p:nvPr/>
        </p:nvSpPr>
        <p:spPr bwMode="auto">
          <a:xfrm>
            <a:off x="715854" y="5605510"/>
            <a:ext cx="83820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ja-JP" altLang="en-US"/>
          </a:p>
        </p:txBody>
      </p:sp>
      <p:sp>
        <p:nvSpPr>
          <p:cNvPr id="31768" name="Line 24"/>
          <p:cNvSpPr>
            <a:spLocks noChangeShapeType="1"/>
          </p:cNvSpPr>
          <p:nvPr/>
        </p:nvSpPr>
        <p:spPr bwMode="auto">
          <a:xfrm>
            <a:off x="715854" y="6346872"/>
            <a:ext cx="8382000" cy="0"/>
          </a:xfrm>
          <a:prstGeom prst="line">
            <a:avLst/>
          </a:prstGeom>
          <a:noFill/>
          <a:ln w="28575"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ja-JP" altLang="en-US"/>
          </a:p>
        </p:txBody>
      </p:sp>
      <p:sp>
        <p:nvSpPr>
          <p:cNvPr id="31769" name="Line 25"/>
          <p:cNvSpPr>
            <a:spLocks noChangeShapeType="1"/>
          </p:cNvSpPr>
          <p:nvPr/>
        </p:nvSpPr>
        <p:spPr bwMode="auto">
          <a:xfrm>
            <a:off x="715854" y="2670222"/>
            <a:ext cx="0" cy="3676650"/>
          </a:xfrm>
          <a:prstGeom prst="line">
            <a:avLst/>
          </a:prstGeom>
          <a:noFill/>
          <a:ln w="28575"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ja-JP" altLang="en-US"/>
          </a:p>
        </p:txBody>
      </p:sp>
      <p:sp>
        <p:nvSpPr>
          <p:cNvPr id="31770" name="Line 26"/>
          <p:cNvSpPr>
            <a:spLocks noChangeShapeType="1"/>
          </p:cNvSpPr>
          <p:nvPr/>
        </p:nvSpPr>
        <p:spPr bwMode="auto">
          <a:xfrm>
            <a:off x="2392254" y="2060622"/>
            <a:ext cx="0" cy="428625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ja-JP" altLang="en-US"/>
          </a:p>
        </p:txBody>
      </p:sp>
      <p:sp>
        <p:nvSpPr>
          <p:cNvPr id="31771" name="Line 27"/>
          <p:cNvSpPr>
            <a:spLocks noChangeShapeType="1"/>
          </p:cNvSpPr>
          <p:nvPr/>
        </p:nvSpPr>
        <p:spPr bwMode="auto">
          <a:xfrm>
            <a:off x="9097854" y="2670222"/>
            <a:ext cx="0" cy="3657600"/>
          </a:xfrm>
          <a:prstGeom prst="line">
            <a:avLst/>
          </a:prstGeom>
          <a:noFill/>
          <a:ln w="28575"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ja-JP" altLang="en-US"/>
          </a:p>
        </p:txBody>
      </p:sp>
      <p:sp>
        <p:nvSpPr>
          <p:cNvPr id="31772" name="Line 28"/>
          <p:cNvSpPr>
            <a:spLocks noChangeShapeType="1"/>
          </p:cNvSpPr>
          <p:nvPr/>
        </p:nvSpPr>
        <p:spPr bwMode="auto">
          <a:xfrm>
            <a:off x="7421454" y="2060622"/>
            <a:ext cx="0" cy="428625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ja-JP" altLang="en-US"/>
          </a:p>
        </p:txBody>
      </p:sp>
      <p:sp>
        <p:nvSpPr>
          <p:cNvPr id="31773" name="Line 29"/>
          <p:cNvSpPr>
            <a:spLocks noChangeShapeType="1"/>
          </p:cNvSpPr>
          <p:nvPr/>
        </p:nvSpPr>
        <p:spPr bwMode="auto">
          <a:xfrm>
            <a:off x="4068654" y="2060622"/>
            <a:ext cx="0" cy="428625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ja-JP" altLang="en-US"/>
          </a:p>
        </p:txBody>
      </p:sp>
      <p:sp>
        <p:nvSpPr>
          <p:cNvPr id="31774" name="Line 30"/>
          <p:cNvSpPr>
            <a:spLocks noChangeShapeType="1"/>
          </p:cNvSpPr>
          <p:nvPr/>
        </p:nvSpPr>
        <p:spPr bwMode="auto">
          <a:xfrm>
            <a:off x="5745054" y="2060622"/>
            <a:ext cx="0" cy="428625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ja-JP" altLang="en-US"/>
          </a:p>
        </p:txBody>
      </p:sp>
      <p:sp>
        <p:nvSpPr>
          <p:cNvPr id="31775" name="Rectangle 31"/>
          <p:cNvSpPr>
            <a:spLocks noChangeArrowheads="1"/>
          </p:cNvSpPr>
          <p:nvPr/>
        </p:nvSpPr>
        <p:spPr bwMode="auto">
          <a:xfrm>
            <a:off x="715854" y="2060622"/>
            <a:ext cx="8382000" cy="60960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100">
              <a:latin typeface="Arial" pitchFamily="34" charset="0"/>
            </a:endParaRPr>
          </a:p>
        </p:txBody>
      </p:sp>
      <p:sp>
        <p:nvSpPr>
          <p:cNvPr id="31776" name="Rectangle 32"/>
          <p:cNvSpPr>
            <a:spLocks noChangeArrowheads="1"/>
          </p:cNvSpPr>
          <p:nvPr/>
        </p:nvSpPr>
        <p:spPr bwMode="auto">
          <a:xfrm>
            <a:off x="2087454" y="2060622"/>
            <a:ext cx="1905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a:latin typeface="Arial" pitchFamily="34" charset="0"/>
              </a:rPr>
              <a:t>Per Hour</a:t>
            </a:r>
            <a:endParaRPr lang="en-US" altLang="ja-JP" sz="2800">
              <a:latin typeface="Arial" pitchFamily="34" charset="0"/>
            </a:endParaRPr>
          </a:p>
        </p:txBody>
      </p:sp>
      <p:sp>
        <p:nvSpPr>
          <p:cNvPr id="31777" name="Rectangle 33"/>
          <p:cNvSpPr>
            <a:spLocks noChangeArrowheads="1"/>
          </p:cNvSpPr>
          <p:nvPr/>
        </p:nvSpPr>
        <p:spPr bwMode="auto">
          <a:xfrm>
            <a:off x="3687654" y="2060622"/>
            <a:ext cx="1905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a:latin typeface="Arial" pitchFamily="34" charset="0"/>
              </a:rPr>
              <a:t>Per Day</a:t>
            </a:r>
            <a:endParaRPr lang="en-US" altLang="ja-JP" sz="2800">
              <a:latin typeface="Arial" pitchFamily="34" charset="0"/>
            </a:endParaRPr>
          </a:p>
        </p:txBody>
      </p:sp>
      <p:sp>
        <p:nvSpPr>
          <p:cNvPr id="31778" name="Rectangle 34"/>
          <p:cNvSpPr>
            <a:spLocks noChangeArrowheads="1"/>
          </p:cNvSpPr>
          <p:nvPr/>
        </p:nvSpPr>
        <p:spPr bwMode="auto">
          <a:xfrm>
            <a:off x="5440254" y="2060622"/>
            <a:ext cx="1905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dirty="0">
                <a:latin typeface="Arial" pitchFamily="34" charset="0"/>
              </a:rPr>
              <a:t>Per Week</a:t>
            </a:r>
            <a:endParaRPr lang="en-US" altLang="ja-JP" sz="2800" dirty="0">
              <a:latin typeface="Arial" pitchFamily="34" charset="0"/>
            </a:endParaRPr>
          </a:p>
        </p:txBody>
      </p:sp>
      <p:sp>
        <p:nvSpPr>
          <p:cNvPr id="31779" name="Rectangle 35"/>
          <p:cNvSpPr>
            <a:spLocks noChangeArrowheads="1"/>
          </p:cNvSpPr>
          <p:nvPr/>
        </p:nvSpPr>
        <p:spPr bwMode="auto">
          <a:xfrm>
            <a:off x="7116654" y="2060622"/>
            <a:ext cx="1905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a:latin typeface="Arial" pitchFamily="34" charset="0"/>
              </a:rPr>
              <a:t>Per Year</a:t>
            </a:r>
            <a:endParaRPr lang="en-US" altLang="ja-JP" sz="2800">
              <a:latin typeface="Arial" pitchFamily="34" charset="0"/>
            </a:endParaRPr>
          </a:p>
        </p:txBody>
      </p:sp>
      <p:sp>
        <p:nvSpPr>
          <p:cNvPr id="31780" name="Rectangle 36"/>
          <p:cNvSpPr>
            <a:spLocks noChangeArrowheads="1"/>
          </p:cNvSpPr>
          <p:nvPr/>
        </p:nvSpPr>
        <p:spPr bwMode="auto">
          <a:xfrm>
            <a:off x="2316054" y="5605510"/>
            <a:ext cx="16002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.18</a:t>
            </a:r>
          </a:p>
        </p:txBody>
      </p:sp>
      <p:sp>
        <p:nvSpPr>
          <p:cNvPr id="31781" name="Rectangle 37"/>
          <p:cNvSpPr>
            <a:spLocks noChangeArrowheads="1"/>
          </p:cNvSpPr>
          <p:nvPr/>
        </p:nvSpPr>
        <p:spPr bwMode="auto">
          <a:xfrm>
            <a:off x="2316054" y="4862560"/>
            <a:ext cx="16002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.06</a:t>
            </a:r>
          </a:p>
        </p:txBody>
      </p:sp>
      <p:sp>
        <p:nvSpPr>
          <p:cNvPr id="31782" name="Rectangle 38"/>
          <p:cNvSpPr>
            <a:spLocks noChangeArrowheads="1"/>
          </p:cNvSpPr>
          <p:nvPr/>
        </p:nvSpPr>
        <p:spPr bwMode="auto">
          <a:xfrm>
            <a:off x="2316054" y="4121197"/>
            <a:ext cx="1600200" cy="74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.03</a:t>
            </a:r>
          </a:p>
        </p:txBody>
      </p:sp>
      <p:sp>
        <p:nvSpPr>
          <p:cNvPr id="31783" name="Rectangle 39"/>
          <p:cNvSpPr>
            <a:spLocks noChangeArrowheads="1"/>
          </p:cNvSpPr>
          <p:nvPr/>
        </p:nvSpPr>
        <p:spPr bwMode="auto">
          <a:xfrm>
            <a:off x="2316054" y="2670222"/>
            <a:ext cx="1600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.0006</a:t>
            </a:r>
          </a:p>
        </p:txBody>
      </p:sp>
      <p:sp>
        <p:nvSpPr>
          <p:cNvPr id="31784" name="Rectangle 40"/>
          <p:cNvSpPr>
            <a:spLocks noChangeArrowheads="1"/>
          </p:cNvSpPr>
          <p:nvPr/>
        </p:nvSpPr>
        <p:spPr bwMode="auto">
          <a:xfrm>
            <a:off x="3916254" y="3432222"/>
            <a:ext cx="1600200" cy="74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.29</a:t>
            </a:r>
          </a:p>
        </p:txBody>
      </p:sp>
      <p:sp>
        <p:nvSpPr>
          <p:cNvPr id="31785" name="Rectangle 41"/>
          <p:cNvSpPr>
            <a:spLocks noChangeArrowheads="1"/>
          </p:cNvSpPr>
          <p:nvPr/>
        </p:nvSpPr>
        <p:spPr bwMode="auto">
          <a:xfrm>
            <a:off x="5440254" y="3432222"/>
            <a:ext cx="1905000" cy="74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2</a:t>
            </a:r>
          </a:p>
        </p:txBody>
      </p:sp>
      <p:sp>
        <p:nvSpPr>
          <p:cNvPr id="31786" name="Rectangle 42"/>
          <p:cNvSpPr>
            <a:spLocks noChangeArrowheads="1"/>
          </p:cNvSpPr>
          <p:nvPr/>
        </p:nvSpPr>
        <p:spPr bwMode="auto">
          <a:xfrm>
            <a:off x="7497654" y="3432222"/>
            <a:ext cx="1143000" cy="74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105</a:t>
            </a:r>
          </a:p>
        </p:txBody>
      </p:sp>
      <p:sp>
        <p:nvSpPr>
          <p:cNvPr id="31787" name="Rectangle 43"/>
          <p:cNvSpPr>
            <a:spLocks noChangeArrowheads="1"/>
          </p:cNvSpPr>
          <p:nvPr/>
        </p:nvSpPr>
        <p:spPr bwMode="auto">
          <a:xfrm>
            <a:off x="715854" y="3432222"/>
            <a:ext cx="1676400" cy="74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99.98%</a:t>
            </a:r>
          </a:p>
        </p:txBody>
      </p:sp>
      <p:sp>
        <p:nvSpPr>
          <p:cNvPr id="31788" name="Rectangle 44"/>
          <p:cNvSpPr>
            <a:spLocks noChangeArrowheads="1"/>
          </p:cNvSpPr>
          <p:nvPr/>
        </p:nvSpPr>
        <p:spPr bwMode="auto">
          <a:xfrm>
            <a:off x="2316054" y="3432222"/>
            <a:ext cx="1600200" cy="74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r" eaLnBrk="1" hangingPunct="1">
              <a:buFontTx/>
              <a:buNone/>
            </a:pPr>
            <a:r>
              <a:rPr lang="en-US" altLang="ja-JP" sz="2800">
                <a:latin typeface="Arial" pitchFamily="34" charset="0"/>
              </a:rPr>
              <a:t>.012</a:t>
            </a:r>
          </a:p>
        </p:txBody>
      </p:sp>
    </p:spTree>
    <p:extLst>
      <p:ext uri="{BB962C8B-B14F-4D97-AF65-F5344CB8AC3E}">
        <p14:creationId xmlns:p14="http://schemas.microsoft.com/office/powerpoint/2010/main" val="426810783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8525" y="3198812"/>
            <a:ext cx="7162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2771" name="Rectangle 3"/>
          <p:cNvSpPr>
            <a:spLocks noGrp="1" noChangeArrowheads="1"/>
          </p:cNvSpPr>
          <p:nvPr>
            <p:ph type="title"/>
          </p:nvPr>
        </p:nvSpPr>
        <p:spPr>
          <a:xfrm>
            <a:off x="3092450" y="476518"/>
            <a:ext cx="5670550" cy="1143000"/>
          </a:xfrm>
        </p:spPr>
        <p:txBody>
          <a:bodyPr/>
          <a:lstStyle/>
          <a:p>
            <a:r>
              <a:rPr lang="en-US" altLang="ja-JP" dirty="0" smtClean="0">
                <a:ea typeface="ＭＳ Ｐゴシック" pitchFamily="50" charset="-128"/>
              </a:rPr>
              <a:t>99.999% Availability May Require Triple Redundancy</a:t>
            </a:r>
          </a:p>
        </p:txBody>
      </p:sp>
      <p:sp>
        <p:nvSpPr>
          <p:cNvPr id="32772" name="Rectangle 26"/>
          <p:cNvSpPr>
            <a:spLocks noGrp="1" noChangeArrowheads="1"/>
          </p:cNvSpPr>
          <p:nvPr>
            <p:ph idx="1"/>
          </p:nvPr>
        </p:nvSpPr>
        <p:spPr>
          <a:xfrm>
            <a:off x="1905000" y="5334000"/>
            <a:ext cx="5410200" cy="762000"/>
          </a:xfrm>
        </p:spPr>
        <p:txBody>
          <a:bodyPr/>
          <a:lstStyle/>
          <a:p>
            <a:r>
              <a:rPr lang="en-US" altLang="ja-JP" dirty="0" smtClean="0">
                <a:ea typeface="ＭＳ Ｐゴシック" pitchFamily="50" charset="-128"/>
              </a:rPr>
              <a:t>Can the customer afford this?</a:t>
            </a:r>
          </a:p>
        </p:txBody>
      </p:sp>
      <p:sp>
        <p:nvSpPr>
          <p:cNvPr id="32773" name="Text Box 4"/>
          <p:cNvSpPr txBox="1">
            <a:spLocks noChangeArrowheads="1"/>
          </p:cNvSpPr>
          <p:nvPr/>
        </p:nvSpPr>
        <p:spPr bwMode="auto">
          <a:xfrm>
            <a:off x="3962400" y="4267200"/>
            <a:ext cx="13414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2000" b="1">
                <a:latin typeface="Arial" pitchFamily="34" charset="0"/>
              </a:rPr>
              <a:t>Enterprise</a:t>
            </a:r>
            <a:endParaRPr lang="en-US" altLang="ja-JP" sz="1200">
              <a:latin typeface="Arial" pitchFamily="34" charset="0"/>
            </a:endParaRPr>
          </a:p>
        </p:txBody>
      </p:sp>
      <p:grpSp>
        <p:nvGrpSpPr>
          <p:cNvPr id="32774" name="Group 5"/>
          <p:cNvGrpSpPr>
            <a:grpSpLocks/>
          </p:cNvGrpSpPr>
          <p:nvPr/>
        </p:nvGrpSpPr>
        <p:grpSpPr bwMode="auto">
          <a:xfrm flipH="1">
            <a:off x="2322513" y="2551113"/>
            <a:ext cx="347662" cy="1530350"/>
            <a:chOff x="576" y="576"/>
            <a:chExt cx="432" cy="912"/>
          </a:xfrm>
        </p:grpSpPr>
        <p:sp>
          <p:nvSpPr>
            <p:cNvPr id="32793" name="Line 6"/>
            <p:cNvSpPr>
              <a:spLocks noChangeShapeType="1"/>
            </p:cNvSpPr>
            <p:nvPr/>
          </p:nvSpPr>
          <p:spPr bwMode="auto">
            <a:xfrm flipH="1" flipV="1">
              <a:off x="720" y="1008"/>
              <a:ext cx="288" cy="480"/>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ja-JP" altLang="en-US"/>
            </a:p>
          </p:txBody>
        </p:sp>
        <p:sp>
          <p:nvSpPr>
            <p:cNvPr id="32794" name="Line 7"/>
            <p:cNvSpPr>
              <a:spLocks noChangeShapeType="1"/>
            </p:cNvSpPr>
            <p:nvPr/>
          </p:nvSpPr>
          <p:spPr bwMode="auto">
            <a:xfrm flipH="1" flipV="1">
              <a:off x="576" y="576"/>
              <a:ext cx="329" cy="576"/>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ja-JP" altLang="en-US"/>
            </a:p>
          </p:txBody>
        </p:sp>
        <p:sp>
          <p:nvSpPr>
            <p:cNvPr id="32795" name="Line 8"/>
            <p:cNvSpPr>
              <a:spLocks noChangeShapeType="1"/>
            </p:cNvSpPr>
            <p:nvPr/>
          </p:nvSpPr>
          <p:spPr bwMode="auto">
            <a:xfrm flipH="1" flipV="1">
              <a:off x="720" y="1008"/>
              <a:ext cx="191" cy="144"/>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ja-JP" altLang="en-US"/>
            </a:p>
          </p:txBody>
        </p:sp>
      </p:grpSp>
      <p:pic>
        <p:nvPicPr>
          <p:cNvPr id="32775" name="Picture 9"/>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05000" y="1925638"/>
            <a:ext cx="1460500"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2776" name="Text Box 10"/>
          <p:cNvSpPr txBox="1">
            <a:spLocks noChangeArrowheads="1"/>
          </p:cNvSpPr>
          <p:nvPr/>
        </p:nvSpPr>
        <p:spPr bwMode="auto">
          <a:xfrm>
            <a:off x="2322513" y="2133600"/>
            <a:ext cx="7699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2000" b="1">
                <a:latin typeface="Arial" pitchFamily="34" charset="0"/>
              </a:rPr>
              <a:t>ISP 1</a:t>
            </a:r>
            <a:endParaRPr lang="en-US" altLang="ja-JP" sz="1200">
              <a:latin typeface="Arial" pitchFamily="34" charset="0"/>
            </a:endParaRPr>
          </a:p>
        </p:txBody>
      </p:sp>
      <p:pic>
        <p:nvPicPr>
          <p:cNvPr id="32777" name="Picture 11"/>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44700" y="3663950"/>
            <a:ext cx="776288"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nvGrpSpPr>
          <p:cNvPr id="32778" name="Group 12"/>
          <p:cNvGrpSpPr>
            <a:grpSpLocks/>
          </p:cNvGrpSpPr>
          <p:nvPr/>
        </p:nvGrpSpPr>
        <p:grpSpPr bwMode="auto">
          <a:xfrm flipH="1">
            <a:off x="4548188" y="2620963"/>
            <a:ext cx="417512" cy="1320800"/>
            <a:chOff x="576" y="576"/>
            <a:chExt cx="432" cy="912"/>
          </a:xfrm>
        </p:grpSpPr>
        <p:sp>
          <p:nvSpPr>
            <p:cNvPr id="32790" name="Line 13"/>
            <p:cNvSpPr>
              <a:spLocks noChangeShapeType="1"/>
            </p:cNvSpPr>
            <p:nvPr/>
          </p:nvSpPr>
          <p:spPr bwMode="auto">
            <a:xfrm flipH="1" flipV="1">
              <a:off x="721" y="1008"/>
              <a:ext cx="287" cy="480"/>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ja-JP" altLang="en-US"/>
            </a:p>
          </p:txBody>
        </p:sp>
        <p:sp>
          <p:nvSpPr>
            <p:cNvPr id="32791" name="Line 14"/>
            <p:cNvSpPr>
              <a:spLocks noChangeShapeType="1"/>
            </p:cNvSpPr>
            <p:nvPr/>
          </p:nvSpPr>
          <p:spPr bwMode="auto">
            <a:xfrm flipH="1" flipV="1">
              <a:off x="576" y="576"/>
              <a:ext cx="329" cy="575"/>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ja-JP" altLang="en-US"/>
            </a:p>
          </p:txBody>
        </p:sp>
        <p:sp>
          <p:nvSpPr>
            <p:cNvPr id="32792" name="Line 15"/>
            <p:cNvSpPr>
              <a:spLocks noChangeShapeType="1"/>
            </p:cNvSpPr>
            <p:nvPr/>
          </p:nvSpPr>
          <p:spPr bwMode="auto">
            <a:xfrm flipH="1" flipV="1">
              <a:off x="721" y="1008"/>
              <a:ext cx="192" cy="144"/>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ja-JP" altLang="en-US"/>
            </a:p>
          </p:txBody>
        </p:sp>
      </p:grpSp>
      <p:pic>
        <p:nvPicPr>
          <p:cNvPr id="32779" name="Picture 16"/>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62413" y="1925638"/>
            <a:ext cx="1460500"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2780" name="Text Box 17"/>
          <p:cNvSpPr txBox="1">
            <a:spLocks noChangeArrowheads="1"/>
          </p:cNvSpPr>
          <p:nvPr/>
        </p:nvSpPr>
        <p:spPr bwMode="auto">
          <a:xfrm>
            <a:off x="4479925" y="2133600"/>
            <a:ext cx="7699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2000" b="1">
                <a:latin typeface="Arial" pitchFamily="34" charset="0"/>
              </a:rPr>
              <a:t>ISP 2</a:t>
            </a:r>
            <a:endParaRPr lang="en-US" altLang="ja-JP" sz="1200">
              <a:latin typeface="Arial" pitchFamily="34" charset="0"/>
            </a:endParaRPr>
          </a:p>
        </p:txBody>
      </p:sp>
      <p:pic>
        <p:nvPicPr>
          <p:cNvPr id="32781" name="Picture 18"/>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30675" y="3663950"/>
            <a:ext cx="777875"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nvGrpSpPr>
          <p:cNvPr id="32782" name="Group 19"/>
          <p:cNvGrpSpPr>
            <a:grpSpLocks/>
          </p:cNvGrpSpPr>
          <p:nvPr/>
        </p:nvGrpSpPr>
        <p:grpSpPr bwMode="auto">
          <a:xfrm flipH="1">
            <a:off x="6589713" y="2551113"/>
            <a:ext cx="347662" cy="1530350"/>
            <a:chOff x="576" y="576"/>
            <a:chExt cx="432" cy="912"/>
          </a:xfrm>
        </p:grpSpPr>
        <p:sp>
          <p:nvSpPr>
            <p:cNvPr id="32787" name="Line 20"/>
            <p:cNvSpPr>
              <a:spLocks noChangeShapeType="1"/>
            </p:cNvSpPr>
            <p:nvPr/>
          </p:nvSpPr>
          <p:spPr bwMode="auto">
            <a:xfrm flipH="1" flipV="1">
              <a:off x="720" y="1008"/>
              <a:ext cx="288" cy="480"/>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ja-JP" altLang="en-US"/>
            </a:p>
          </p:txBody>
        </p:sp>
        <p:sp>
          <p:nvSpPr>
            <p:cNvPr id="32788" name="Line 21"/>
            <p:cNvSpPr>
              <a:spLocks noChangeShapeType="1"/>
            </p:cNvSpPr>
            <p:nvPr/>
          </p:nvSpPr>
          <p:spPr bwMode="auto">
            <a:xfrm flipH="1" flipV="1">
              <a:off x="576" y="576"/>
              <a:ext cx="329" cy="576"/>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ja-JP" altLang="en-US"/>
            </a:p>
          </p:txBody>
        </p:sp>
        <p:sp>
          <p:nvSpPr>
            <p:cNvPr id="32789" name="Line 22"/>
            <p:cNvSpPr>
              <a:spLocks noChangeShapeType="1"/>
            </p:cNvSpPr>
            <p:nvPr/>
          </p:nvSpPr>
          <p:spPr bwMode="auto">
            <a:xfrm flipH="1" flipV="1">
              <a:off x="720" y="1008"/>
              <a:ext cx="191" cy="144"/>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ja-JP" altLang="en-US"/>
            </a:p>
          </p:txBody>
        </p:sp>
      </p:grpSp>
      <p:pic>
        <p:nvPicPr>
          <p:cNvPr id="32783" name="Picture 23"/>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1925638"/>
            <a:ext cx="1460500"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2784" name="Text Box 24"/>
          <p:cNvSpPr txBox="1">
            <a:spLocks noChangeArrowheads="1"/>
          </p:cNvSpPr>
          <p:nvPr/>
        </p:nvSpPr>
        <p:spPr bwMode="auto">
          <a:xfrm>
            <a:off x="6589713" y="2133600"/>
            <a:ext cx="7699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2000" b="1">
                <a:latin typeface="Arial" pitchFamily="34" charset="0"/>
              </a:rPr>
              <a:t>ISP 3</a:t>
            </a:r>
            <a:endParaRPr lang="en-US" altLang="ja-JP" sz="1200">
              <a:latin typeface="Arial" pitchFamily="34" charset="0"/>
            </a:endParaRPr>
          </a:p>
        </p:txBody>
      </p:sp>
      <p:pic>
        <p:nvPicPr>
          <p:cNvPr id="32785" name="Picture 25"/>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11900" y="3663950"/>
            <a:ext cx="776288"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7" name="Date Placeholder 26"/>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412714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314163" y="440028"/>
            <a:ext cx="5638800" cy="1143000"/>
          </a:xfrm>
        </p:spPr>
        <p:txBody>
          <a:bodyPr/>
          <a:lstStyle/>
          <a:p>
            <a:r>
              <a:rPr lang="en-US" altLang="ja-JP" dirty="0" smtClean="0">
                <a:ea typeface="ＭＳ Ｐゴシック" pitchFamily="50" charset="-128"/>
              </a:rPr>
              <a:t>Availability</a:t>
            </a:r>
          </a:p>
        </p:txBody>
      </p:sp>
      <p:sp>
        <p:nvSpPr>
          <p:cNvPr id="33795" name="Rectangle 3"/>
          <p:cNvSpPr>
            <a:spLocks noGrp="1" noChangeArrowheads="1"/>
          </p:cNvSpPr>
          <p:nvPr>
            <p:ph idx="1"/>
          </p:nvPr>
        </p:nvSpPr>
        <p:spPr>
          <a:xfrm>
            <a:off x="980940" y="2090671"/>
            <a:ext cx="7772400" cy="4114800"/>
          </a:xfrm>
        </p:spPr>
        <p:txBody>
          <a:bodyPr/>
          <a:lstStyle/>
          <a:p>
            <a:pPr>
              <a:lnSpc>
                <a:spcPct val="90000"/>
              </a:lnSpc>
            </a:pPr>
            <a:r>
              <a:rPr lang="en-US" altLang="ja-JP" dirty="0" smtClean="0">
                <a:ea typeface="ＭＳ Ｐゴシック" pitchFamily="50" charset="-128"/>
              </a:rPr>
              <a:t>Availability can also be expressed as a mean time between failure (MTBF) and mean time to repair (MTTR)</a:t>
            </a:r>
          </a:p>
          <a:p>
            <a:pPr>
              <a:lnSpc>
                <a:spcPct val="90000"/>
              </a:lnSpc>
            </a:pPr>
            <a:r>
              <a:rPr lang="en-US" altLang="ja-JP" dirty="0" smtClean="0">
                <a:ea typeface="ＭＳ Ｐゴシック" pitchFamily="50" charset="-128"/>
              </a:rPr>
              <a:t>Availability = MTBF/(MTBF + MTTR)</a:t>
            </a:r>
          </a:p>
          <a:p>
            <a:pPr lvl="1">
              <a:lnSpc>
                <a:spcPct val="90000"/>
              </a:lnSpc>
            </a:pPr>
            <a:r>
              <a:rPr lang="en-US" altLang="ja-JP" dirty="0" smtClean="0">
                <a:ea typeface="ＭＳ Ｐゴシック" pitchFamily="50" charset="-128"/>
              </a:rPr>
              <a:t>For example:</a:t>
            </a:r>
          </a:p>
          <a:p>
            <a:pPr lvl="2">
              <a:lnSpc>
                <a:spcPct val="90000"/>
              </a:lnSpc>
            </a:pPr>
            <a:r>
              <a:rPr lang="en-US" altLang="ja-JP" dirty="0" smtClean="0">
                <a:ea typeface="ＭＳ Ｐゴシック" pitchFamily="50" charset="-128"/>
              </a:rPr>
              <a:t>The network should not fail more than once every 4,000 hours (166 days) and it should be fixed within one hour</a:t>
            </a:r>
          </a:p>
          <a:p>
            <a:pPr lvl="2">
              <a:lnSpc>
                <a:spcPct val="90000"/>
              </a:lnSpc>
            </a:pPr>
            <a:r>
              <a:rPr lang="en-US" altLang="ja-JP" dirty="0" smtClean="0">
                <a:ea typeface="ＭＳ Ｐゴシック" pitchFamily="50" charset="-128"/>
              </a:rPr>
              <a:t>4,000/4,001 = 99.98% availability</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9360768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110803" y="773805"/>
            <a:ext cx="7772400" cy="1143000"/>
          </a:xfrm>
        </p:spPr>
        <p:txBody>
          <a:bodyPr/>
          <a:lstStyle/>
          <a:p>
            <a:r>
              <a:rPr lang="en-US" altLang="ja-JP" dirty="0" smtClean="0">
                <a:solidFill>
                  <a:schemeClr val="tx1"/>
                </a:solidFill>
                <a:ea typeface="ＭＳ Ｐゴシック" pitchFamily="50" charset="-128"/>
              </a:rPr>
              <a:t>Network Performance</a:t>
            </a:r>
          </a:p>
        </p:txBody>
      </p:sp>
      <p:sp>
        <p:nvSpPr>
          <p:cNvPr id="34819" name="Rectangle 3"/>
          <p:cNvSpPr>
            <a:spLocks noGrp="1" noChangeArrowheads="1"/>
          </p:cNvSpPr>
          <p:nvPr>
            <p:ph idx="1"/>
          </p:nvPr>
        </p:nvSpPr>
        <p:spPr>
          <a:xfrm>
            <a:off x="903668" y="1803042"/>
            <a:ext cx="7772400" cy="4114800"/>
          </a:xfrm>
        </p:spPr>
        <p:txBody>
          <a:bodyPr/>
          <a:lstStyle/>
          <a:p>
            <a:r>
              <a:rPr lang="en-US" altLang="ja-JP" dirty="0" smtClean="0">
                <a:ea typeface="ＭＳ Ｐゴシック" pitchFamily="50" charset="-128"/>
              </a:rPr>
              <a:t>Common performance factors include</a:t>
            </a:r>
          </a:p>
          <a:p>
            <a:pPr lvl="1"/>
            <a:r>
              <a:rPr lang="en-US" altLang="ja-JP" dirty="0" smtClean="0">
                <a:ea typeface="ＭＳ Ｐゴシック" pitchFamily="50" charset="-128"/>
              </a:rPr>
              <a:t>Bandwidth</a:t>
            </a:r>
          </a:p>
          <a:p>
            <a:pPr lvl="1"/>
            <a:r>
              <a:rPr lang="en-US" altLang="ja-JP" dirty="0" smtClean="0">
                <a:ea typeface="ＭＳ Ｐゴシック" pitchFamily="50" charset="-128"/>
              </a:rPr>
              <a:t>Throughput</a:t>
            </a:r>
          </a:p>
          <a:p>
            <a:pPr lvl="1"/>
            <a:r>
              <a:rPr lang="en-US" altLang="ja-JP" dirty="0" smtClean="0">
                <a:ea typeface="ＭＳ Ｐゴシック" pitchFamily="50" charset="-128"/>
              </a:rPr>
              <a:t>Bandwidth utilization</a:t>
            </a:r>
          </a:p>
          <a:p>
            <a:pPr lvl="1"/>
            <a:r>
              <a:rPr lang="en-US" altLang="ja-JP" dirty="0" smtClean="0">
                <a:ea typeface="ＭＳ Ｐゴシック" pitchFamily="50" charset="-128"/>
              </a:rPr>
              <a:t>Offered load</a:t>
            </a:r>
          </a:p>
          <a:p>
            <a:pPr lvl="1"/>
            <a:r>
              <a:rPr lang="en-US" altLang="ja-JP" dirty="0" smtClean="0">
                <a:ea typeface="ＭＳ Ｐゴシック" pitchFamily="50" charset="-128"/>
              </a:rPr>
              <a:t>Accuracy</a:t>
            </a:r>
          </a:p>
          <a:p>
            <a:pPr lvl="1"/>
            <a:r>
              <a:rPr lang="en-US" altLang="ja-JP" dirty="0" smtClean="0">
                <a:ea typeface="ＭＳ Ｐゴシック" pitchFamily="50" charset="-128"/>
              </a:rPr>
              <a:t>Efficiency</a:t>
            </a:r>
          </a:p>
          <a:p>
            <a:pPr lvl="1"/>
            <a:r>
              <a:rPr lang="en-US" altLang="ja-JP" dirty="0" smtClean="0">
                <a:ea typeface="ＭＳ Ｐゴシック" pitchFamily="50" charset="-128"/>
              </a:rPr>
              <a:t>Delay (latency) and delay variation</a:t>
            </a:r>
          </a:p>
          <a:p>
            <a:pPr lvl="1"/>
            <a:r>
              <a:rPr lang="en-US" altLang="ja-JP" dirty="0" smtClean="0">
                <a:ea typeface="ＭＳ Ｐゴシック" pitchFamily="50" charset="-128"/>
              </a:rPr>
              <a:t>Response time</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11101125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3327042" y="465786"/>
            <a:ext cx="5638800" cy="1143000"/>
          </a:xfrm>
        </p:spPr>
        <p:txBody>
          <a:bodyPr/>
          <a:lstStyle/>
          <a:p>
            <a:r>
              <a:rPr lang="en-US" altLang="ja-JP" dirty="0" smtClean="0">
                <a:ea typeface="ＭＳ Ｐゴシック" pitchFamily="50" charset="-128"/>
              </a:rPr>
              <a:t>Bandwidth Vs. Throughput</a:t>
            </a:r>
          </a:p>
        </p:txBody>
      </p:sp>
      <p:sp>
        <p:nvSpPr>
          <p:cNvPr id="35843" name="Rectangle 3"/>
          <p:cNvSpPr>
            <a:spLocks noGrp="1" noChangeArrowheads="1"/>
          </p:cNvSpPr>
          <p:nvPr>
            <p:ph idx="1"/>
          </p:nvPr>
        </p:nvSpPr>
        <p:spPr>
          <a:xfrm>
            <a:off x="943377" y="1973687"/>
            <a:ext cx="7772400" cy="4114800"/>
          </a:xfrm>
        </p:spPr>
        <p:txBody>
          <a:bodyPr/>
          <a:lstStyle/>
          <a:p>
            <a:r>
              <a:rPr lang="en-US" altLang="ja-JP" dirty="0" smtClean="0">
                <a:ea typeface="ＭＳ Ｐゴシック" pitchFamily="50" charset="-128"/>
              </a:rPr>
              <a:t>Bandwidth and throughput are not the same thing</a:t>
            </a:r>
          </a:p>
          <a:p>
            <a:r>
              <a:rPr lang="en-US" altLang="ja-JP" dirty="0" smtClean="0">
                <a:ea typeface="ＭＳ Ｐゴシック" pitchFamily="50" charset="-128"/>
              </a:rPr>
              <a:t>Bandwidth is the data carrying capacity of a circuit</a:t>
            </a:r>
          </a:p>
          <a:p>
            <a:pPr lvl="2"/>
            <a:r>
              <a:rPr lang="en-US" altLang="ja-JP" dirty="0" smtClean="0">
                <a:ea typeface="ＭＳ Ｐゴシック" pitchFamily="50" charset="-128"/>
              </a:rPr>
              <a:t>Usually specified in bits per second</a:t>
            </a:r>
          </a:p>
          <a:p>
            <a:r>
              <a:rPr lang="en-US" altLang="ja-JP" dirty="0" smtClean="0">
                <a:ea typeface="ＭＳ Ｐゴシック" pitchFamily="50" charset="-128"/>
              </a:rPr>
              <a:t>Throughput is the quantity of error free data transmitted per unit of time</a:t>
            </a:r>
          </a:p>
          <a:p>
            <a:pPr lvl="2"/>
            <a:r>
              <a:rPr lang="en-US" altLang="ja-JP" dirty="0" smtClean="0">
                <a:ea typeface="ＭＳ Ｐゴシック" pitchFamily="50" charset="-128"/>
              </a:rPr>
              <a:t>Measured in bps, Bps, or packets per second (</a:t>
            </a:r>
            <a:r>
              <a:rPr lang="en-US" altLang="ja-JP" dirty="0" err="1" smtClean="0">
                <a:ea typeface="ＭＳ Ｐゴシック" pitchFamily="50" charset="-128"/>
              </a:rPr>
              <a:t>pps</a:t>
            </a:r>
            <a:r>
              <a:rPr lang="en-US" altLang="ja-JP" dirty="0" smtClean="0">
                <a:ea typeface="ＭＳ Ｐゴシック" pitchFamily="50" charset="-128"/>
              </a:rPr>
              <a:t>)</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36855356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110911" y="682580"/>
            <a:ext cx="4858917" cy="1143000"/>
          </a:xfrm>
        </p:spPr>
        <p:txBody>
          <a:bodyPr/>
          <a:lstStyle/>
          <a:p>
            <a:r>
              <a:rPr lang="en-US" altLang="ja-JP" dirty="0" smtClean="0">
                <a:solidFill>
                  <a:schemeClr val="tx1"/>
                </a:solidFill>
                <a:ea typeface="ＭＳ Ｐゴシック" pitchFamily="50" charset="-128"/>
              </a:rPr>
              <a:t>Bandwidth, Throughput, Load</a:t>
            </a:r>
          </a:p>
        </p:txBody>
      </p:sp>
      <p:grpSp>
        <p:nvGrpSpPr>
          <p:cNvPr id="36867" name="Group 20"/>
          <p:cNvGrpSpPr>
            <a:grpSpLocks/>
          </p:cNvGrpSpPr>
          <p:nvPr/>
        </p:nvGrpSpPr>
        <p:grpSpPr bwMode="auto">
          <a:xfrm>
            <a:off x="1066800" y="2209800"/>
            <a:ext cx="6629400" cy="4343400"/>
            <a:chOff x="0" y="1371600"/>
            <a:chExt cx="7467600" cy="5181600"/>
          </a:xfrm>
        </p:grpSpPr>
        <p:sp>
          <p:nvSpPr>
            <p:cNvPr id="36869" name="Line 3"/>
            <p:cNvSpPr>
              <a:spLocks noChangeShapeType="1"/>
            </p:cNvSpPr>
            <p:nvPr/>
          </p:nvSpPr>
          <p:spPr bwMode="auto">
            <a:xfrm>
              <a:off x="1676400" y="1371600"/>
              <a:ext cx="0" cy="46482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6870" name="Line 4"/>
            <p:cNvSpPr>
              <a:spLocks noChangeShapeType="1"/>
            </p:cNvSpPr>
            <p:nvPr/>
          </p:nvSpPr>
          <p:spPr bwMode="auto">
            <a:xfrm>
              <a:off x="1676400" y="6019800"/>
              <a:ext cx="5715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6871" name="Line 5"/>
            <p:cNvSpPr>
              <a:spLocks noChangeShapeType="1"/>
            </p:cNvSpPr>
            <p:nvPr/>
          </p:nvSpPr>
          <p:spPr bwMode="auto">
            <a:xfrm>
              <a:off x="5638800" y="2057400"/>
              <a:ext cx="14478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6872" name="Oval 6"/>
            <p:cNvSpPr>
              <a:spLocks noChangeArrowheads="1"/>
            </p:cNvSpPr>
            <p:nvPr/>
          </p:nvSpPr>
          <p:spPr bwMode="auto">
            <a:xfrm>
              <a:off x="4572475" y="2742754"/>
              <a:ext cx="1904452" cy="1219646"/>
            </a:xfrm>
            <a:prstGeom prst="ellipse">
              <a:avLst/>
            </a:prstGeom>
            <a:gradFill rotWithShape="1">
              <a:gsLst>
                <a:gs pos="0">
                  <a:srgbClr val="000000"/>
                </a:gs>
                <a:gs pos="20000">
                  <a:srgbClr val="000000"/>
                </a:gs>
                <a:gs pos="100000">
                  <a:srgbClr val="000000"/>
                </a:gs>
              </a:gsLst>
              <a:lin ang="5400000"/>
            </a:gradFill>
            <a:ln w="9525">
              <a:solidFill>
                <a:srgbClr val="000000"/>
              </a:solidFill>
              <a:round/>
              <a:headEnd/>
              <a:tailEnd/>
            </a:ln>
            <a:effectLst>
              <a:outerShdw dist="23000" dir="5400000" rotWithShape="0">
                <a:srgbClr val="808080">
                  <a:alpha val="34998"/>
                </a:srgbClr>
              </a:outerShdw>
            </a:effec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solidFill>
                  <a:srgbClr val="FFFFFF"/>
                </a:solidFill>
              </a:endParaRPr>
            </a:p>
          </p:txBody>
        </p:sp>
        <p:sp>
          <p:nvSpPr>
            <p:cNvPr id="36873" name="Line 7"/>
            <p:cNvSpPr>
              <a:spLocks noChangeShapeType="1"/>
            </p:cNvSpPr>
            <p:nvPr/>
          </p:nvSpPr>
          <p:spPr bwMode="auto">
            <a:xfrm flipV="1">
              <a:off x="1752600" y="3124200"/>
              <a:ext cx="2895600" cy="2895600"/>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6874" name="Rectangle 8"/>
            <p:cNvSpPr>
              <a:spLocks noChangeArrowheads="1"/>
            </p:cNvSpPr>
            <p:nvPr/>
          </p:nvSpPr>
          <p:spPr bwMode="auto">
            <a:xfrm>
              <a:off x="4647580" y="3123421"/>
              <a:ext cx="2287131" cy="1219646"/>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dist="20000" dir="5400000" rotWithShape="0">
                <a:srgbClr val="808080">
                  <a:alpha val="37999"/>
                </a:srgbClr>
              </a:outerShdw>
            </a:effec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solidFill>
                  <a:srgbClr val="000000"/>
                </a:solidFill>
              </a:endParaRPr>
            </a:p>
          </p:txBody>
        </p:sp>
        <p:sp>
          <p:nvSpPr>
            <p:cNvPr id="36875" name="Rectangle 9"/>
            <p:cNvSpPr>
              <a:spLocks noChangeArrowheads="1"/>
            </p:cNvSpPr>
            <p:nvPr/>
          </p:nvSpPr>
          <p:spPr bwMode="auto">
            <a:xfrm>
              <a:off x="5944038" y="2971912"/>
              <a:ext cx="1523562" cy="838979"/>
            </a:xfrm>
            <a:prstGeom prst="rect">
              <a:avLst/>
            </a:prstGeom>
            <a:gradFill rotWithShape="1">
              <a:gsLst>
                <a:gs pos="0">
                  <a:srgbClr val="FFFFFF"/>
                </a:gs>
                <a:gs pos="64000">
                  <a:srgbClr val="FFFFFF"/>
                </a:gs>
                <a:gs pos="100000">
                  <a:srgbClr val="FFFFFF"/>
                </a:gs>
              </a:gsLst>
              <a:lin ang="5400000" scaled="1"/>
            </a:gradFill>
            <a:ln w="9525">
              <a:solidFill>
                <a:srgbClr val="F9F9F9"/>
              </a:solidFill>
              <a:miter lim="800000"/>
              <a:headEnd/>
              <a:tailEnd/>
            </a:ln>
            <a:effectLst>
              <a:outerShdw dist="20000" dir="5400000" rotWithShape="0">
                <a:srgbClr val="808080">
                  <a:alpha val="37999"/>
                </a:srgbClr>
              </a:outerShdw>
            </a:effec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solidFill>
                  <a:srgbClr val="000000"/>
                </a:solidFill>
              </a:endParaRPr>
            </a:p>
          </p:txBody>
        </p:sp>
        <p:sp>
          <p:nvSpPr>
            <p:cNvPr id="36876" name="Text Box 10"/>
            <p:cNvSpPr txBox="1">
              <a:spLocks noChangeArrowheads="1"/>
            </p:cNvSpPr>
            <p:nvPr/>
          </p:nvSpPr>
          <p:spPr bwMode="auto">
            <a:xfrm>
              <a:off x="2819400" y="60960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200" b="1">
                  <a:latin typeface="Arial" pitchFamily="34" charset="0"/>
                </a:rPr>
                <a:t>Offered Load</a:t>
              </a:r>
              <a:endParaRPr lang="en-US" altLang="ja-JP" sz="1200">
                <a:latin typeface="Arial" pitchFamily="34" charset="0"/>
              </a:endParaRPr>
            </a:p>
          </p:txBody>
        </p:sp>
        <p:sp>
          <p:nvSpPr>
            <p:cNvPr id="36877" name="Text Box 11"/>
            <p:cNvSpPr txBox="1">
              <a:spLocks noChangeArrowheads="1"/>
            </p:cNvSpPr>
            <p:nvPr/>
          </p:nvSpPr>
          <p:spPr bwMode="auto">
            <a:xfrm flipH="1">
              <a:off x="0" y="1981200"/>
              <a:ext cx="14509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200" b="1">
                  <a:latin typeface="Arial" pitchFamily="34" charset="0"/>
                </a:rPr>
                <a:t>Throughput</a:t>
              </a:r>
              <a:endParaRPr lang="en-US" altLang="ja-JP" sz="1200">
                <a:latin typeface="Arial" pitchFamily="34" charset="0"/>
              </a:endParaRPr>
            </a:p>
          </p:txBody>
        </p:sp>
        <p:sp>
          <p:nvSpPr>
            <p:cNvPr id="36878" name="Text Box 12"/>
            <p:cNvSpPr txBox="1">
              <a:spLocks noChangeArrowheads="1"/>
            </p:cNvSpPr>
            <p:nvPr/>
          </p:nvSpPr>
          <p:spPr bwMode="auto">
            <a:xfrm>
              <a:off x="6019800" y="2819400"/>
              <a:ext cx="1371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800">
                  <a:latin typeface="Arial" pitchFamily="34" charset="0"/>
                </a:rPr>
                <a:t>Actual</a:t>
              </a:r>
              <a:endParaRPr lang="en-US" altLang="ja-JP" sz="1200">
                <a:latin typeface="Arial" pitchFamily="34" charset="0"/>
              </a:endParaRPr>
            </a:p>
          </p:txBody>
        </p:sp>
        <p:sp>
          <p:nvSpPr>
            <p:cNvPr id="36879" name="Text Box 13"/>
            <p:cNvSpPr txBox="1">
              <a:spLocks noChangeArrowheads="1"/>
            </p:cNvSpPr>
            <p:nvPr/>
          </p:nvSpPr>
          <p:spPr bwMode="auto">
            <a:xfrm rot="-2545441">
              <a:off x="3048000" y="3581400"/>
              <a:ext cx="990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800">
                  <a:latin typeface="Arial" pitchFamily="34" charset="0"/>
                </a:rPr>
                <a:t>Ideal</a:t>
              </a:r>
              <a:endParaRPr lang="en-US" altLang="ja-JP" sz="1200">
                <a:latin typeface="Arial" pitchFamily="34" charset="0"/>
              </a:endParaRPr>
            </a:p>
          </p:txBody>
        </p:sp>
        <p:sp>
          <p:nvSpPr>
            <p:cNvPr id="36880" name="Text Box 14"/>
            <p:cNvSpPr txBox="1">
              <a:spLocks noChangeArrowheads="1"/>
            </p:cNvSpPr>
            <p:nvPr/>
          </p:nvSpPr>
          <p:spPr bwMode="auto">
            <a:xfrm>
              <a:off x="5410200" y="5715000"/>
              <a:ext cx="1905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400">
                  <a:latin typeface="Arial" pitchFamily="34" charset="0"/>
                </a:rPr>
                <a:t>100 % of Capacity</a:t>
              </a:r>
              <a:endParaRPr lang="en-US" altLang="ja-JP" sz="1200">
                <a:latin typeface="Arial" pitchFamily="34" charset="0"/>
              </a:endParaRPr>
            </a:p>
          </p:txBody>
        </p:sp>
        <p:sp>
          <p:nvSpPr>
            <p:cNvPr id="36881" name="Line 15"/>
            <p:cNvSpPr>
              <a:spLocks noChangeShapeType="1"/>
            </p:cNvSpPr>
            <p:nvPr/>
          </p:nvSpPr>
          <p:spPr bwMode="auto">
            <a:xfrm>
              <a:off x="5638800" y="57912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6882" name="Line 16"/>
            <p:cNvSpPr>
              <a:spLocks noChangeShapeType="1"/>
            </p:cNvSpPr>
            <p:nvPr/>
          </p:nvSpPr>
          <p:spPr bwMode="auto">
            <a:xfrm>
              <a:off x="1600200" y="20574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6883" name="Oval 17"/>
            <p:cNvSpPr>
              <a:spLocks noChangeArrowheads="1"/>
            </p:cNvSpPr>
            <p:nvPr/>
          </p:nvSpPr>
          <p:spPr bwMode="auto">
            <a:xfrm>
              <a:off x="4419600" y="3124200"/>
              <a:ext cx="533400" cy="533400"/>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36884" name="Line 18"/>
            <p:cNvSpPr>
              <a:spLocks noChangeShapeType="1"/>
            </p:cNvSpPr>
            <p:nvPr/>
          </p:nvSpPr>
          <p:spPr bwMode="auto">
            <a:xfrm flipV="1">
              <a:off x="1676400" y="2057400"/>
              <a:ext cx="3962400" cy="39624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6885" name="Text Box 19"/>
            <p:cNvSpPr txBox="1">
              <a:spLocks noChangeArrowheads="1"/>
            </p:cNvSpPr>
            <p:nvPr/>
          </p:nvSpPr>
          <p:spPr bwMode="auto">
            <a:xfrm>
              <a:off x="1524000" y="1752600"/>
              <a:ext cx="1905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400">
                  <a:latin typeface="Arial" pitchFamily="34" charset="0"/>
                </a:rPr>
                <a:t>100 % of Capacity</a:t>
              </a:r>
              <a:endParaRPr lang="en-US" altLang="ja-JP" sz="1200">
                <a:latin typeface="Arial" pitchFamily="34" charset="0"/>
              </a:endParaRPr>
            </a:p>
          </p:txBody>
        </p:sp>
        <p:sp>
          <p:nvSpPr>
            <p:cNvPr id="36886" name="Oval 20"/>
            <p:cNvSpPr>
              <a:spLocks noChangeArrowheads="1"/>
            </p:cNvSpPr>
            <p:nvPr/>
          </p:nvSpPr>
          <p:spPr bwMode="auto">
            <a:xfrm>
              <a:off x="4495581" y="3123421"/>
              <a:ext cx="686676" cy="534068"/>
            </a:xfrm>
            <a:prstGeom prst="ellipse">
              <a:avLst/>
            </a:prstGeom>
            <a:gradFill rotWithShape="1">
              <a:gsLst>
                <a:gs pos="0">
                  <a:srgbClr val="2020A6"/>
                </a:gs>
                <a:gs pos="20000">
                  <a:srgbClr val="2222A3"/>
                </a:gs>
                <a:gs pos="100000">
                  <a:srgbClr val="18187C"/>
                </a:gs>
              </a:gsLst>
              <a:lin ang="5400000"/>
            </a:gradFill>
            <a:ln w="9525">
              <a:solidFill>
                <a:srgbClr val="2F2F98"/>
              </a:solidFill>
              <a:round/>
              <a:headEnd/>
              <a:tailEnd/>
            </a:ln>
            <a:effectLst>
              <a:outerShdw dist="23000" dir="5400000" rotWithShape="0">
                <a:srgbClr val="808080">
                  <a:alpha val="34998"/>
                </a:srgbClr>
              </a:outerShdw>
            </a:effec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solidFill>
                  <a:srgbClr val="FFFFFF"/>
                </a:solidFill>
              </a:endParaRPr>
            </a:p>
          </p:txBody>
        </p:sp>
      </p:grpSp>
      <p:sp>
        <p:nvSpPr>
          <p:cNvPr id="22" name="Date Placeholder 21"/>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48233574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136561" y="671848"/>
            <a:ext cx="7772400" cy="1143000"/>
          </a:xfrm>
        </p:spPr>
        <p:txBody>
          <a:bodyPr/>
          <a:lstStyle/>
          <a:p>
            <a:r>
              <a:rPr lang="en-US" altLang="ja-JP" dirty="0" smtClean="0">
                <a:ea typeface="ＭＳ Ｐゴシック" pitchFamily="50" charset="-128"/>
              </a:rPr>
              <a:t>Other Factors that Affect Throughput</a:t>
            </a:r>
          </a:p>
        </p:txBody>
      </p:sp>
      <p:sp>
        <p:nvSpPr>
          <p:cNvPr id="37891" name="Rectangle 3"/>
          <p:cNvSpPr>
            <a:spLocks noGrp="1" noChangeArrowheads="1"/>
          </p:cNvSpPr>
          <p:nvPr>
            <p:ph idx="1"/>
          </p:nvPr>
        </p:nvSpPr>
        <p:spPr>
          <a:xfrm>
            <a:off x="946061" y="2241550"/>
            <a:ext cx="8153400" cy="4114800"/>
          </a:xfrm>
        </p:spPr>
        <p:txBody>
          <a:bodyPr/>
          <a:lstStyle/>
          <a:p>
            <a:pPr>
              <a:lnSpc>
                <a:spcPct val="80000"/>
              </a:lnSpc>
            </a:pPr>
            <a:r>
              <a:rPr lang="en-US" altLang="ja-JP" dirty="0" smtClean="0">
                <a:ea typeface="ＭＳ Ｐゴシック" pitchFamily="50" charset="-128"/>
              </a:rPr>
              <a:t>The size of packets </a:t>
            </a:r>
          </a:p>
          <a:p>
            <a:pPr>
              <a:lnSpc>
                <a:spcPct val="80000"/>
              </a:lnSpc>
            </a:pPr>
            <a:r>
              <a:rPr lang="en-US" altLang="ja-JP" dirty="0" smtClean="0">
                <a:ea typeface="ＭＳ Ｐゴシック" pitchFamily="50" charset="-128"/>
              </a:rPr>
              <a:t>Inter-frame gaps between packets</a:t>
            </a:r>
          </a:p>
          <a:p>
            <a:pPr>
              <a:lnSpc>
                <a:spcPct val="80000"/>
              </a:lnSpc>
            </a:pPr>
            <a:r>
              <a:rPr lang="en-US" altLang="ja-JP" dirty="0" smtClean="0">
                <a:ea typeface="ＭＳ Ｐゴシック" pitchFamily="50" charset="-128"/>
              </a:rPr>
              <a:t>Packets-per-second ratings of devices that forward packets</a:t>
            </a:r>
          </a:p>
          <a:p>
            <a:pPr>
              <a:lnSpc>
                <a:spcPct val="75000"/>
              </a:lnSpc>
            </a:pPr>
            <a:r>
              <a:rPr lang="en-US" altLang="ja-JP" dirty="0" smtClean="0">
                <a:ea typeface="ＭＳ Ｐゴシック" pitchFamily="50" charset="-128"/>
              </a:rPr>
              <a:t>Client speed (CPU, memory, and HD access speeds)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85576194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136561" y="671848"/>
            <a:ext cx="7772400" cy="1143000"/>
          </a:xfrm>
        </p:spPr>
        <p:txBody>
          <a:bodyPr/>
          <a:lstStyle/>
          <a:p>
            <a:r>
              <a:rPr lang="en-US" altLang="ja-JP" dirty="0" smtClean="0">
                <a:ea typeface="ＭＳ Ｐゴシック" pitchFamily="50" charset="-128"/>
              </a:rPr>
              <a:t>Other Factors that Affect Throughput (2)</a:t>
            </a:r>
          </a:p>
        </p:txBody>
      </p:sp>
      <p:sp>
        <p:nvSpPr>
          <p:cNvPr id="37891" name="Rectangle 3"/>
          <p:cNvSpPr>
            <a:spLocks noGrp="1" noChangeArrowheads="1"/>
          </p:cNvSpPr>
          <p:nvPr>
            <p:ph idx="1"/>
          </p:nvPr>
        </p:nvSpPr>
        <p:spPr>
          <a:xfrm>
            <a:off x="866104" y="2278488"/>
            <a:ext cx="8153400" cy="4114800"/>
          </a:xfrm>
        </p:spPr>
        <p:txBody>
          <a:bodyPr/>
          <a:lstStyle/>
          <a:p>
            <a:pPr>
              <a:lnSpc>
                <a:spcPct val="75000"/>
              </a:lnSpc>
            </a:pPr>
            <a:r>
              <a:rPr lang="en-US" altLang="ja-JP" dirty="0" smtClean="0">
                <a:ea typeface="ＭＳ Ｐゴシック" pitchFamily="50" charset="-128"/>
              </a:rPr>
              <a:t>Server speed (CPU, memory, and HD access speeds)</a:t>
            </a:r>
          </a:p>
          <a:p>
            <a:pPr>
              <a:lnSpc>
                <a:spcPct val="75000"/>
              </a:lnSpc>
            </a:pPr>
            <a:r>
              <a:rPr lang="en-US" altLang="ja-JP" dirty="0" smtClean="0">
                <a:ea typeface="ＭＳ Ｐゴシック" pitchFamily="50" charset="-128"/>
              </a:rPr>
              <a:t>Network design</a:t>
            </a:r>
          </a:p>
          <a:p>
            <a:pPr>
              <a:lnSpc>
                <a:spcPct val="75000"/>
              </a:lnSpc>
            </a:pPr>
            <a:r>
              <a:rPr lang="en-US" altLang="ja-JP" dirty="0" smtClean="0">
                <a:ea typeface="ＭＳ Ｐゴシック" pitchFamily="50" charset="-128"/>
              </a:rPr>
              <a:t>Protocols</a:t>
            </a:r>
          </a:p>
          <a:p>
            <a:pPr>
              <a:lnSpc>
                <a:spcPct val="75000"/>
              </a:lnSpc>
            </a:pPr>
            <a:r>
              <a:rPr lang="en-US" altLang="ja-JP" dirty="0" smtClean="0">
                <a:ea typeface="ＭＳ Ｐゴシック" pitchFamily="50" charset="-128"/>
              </a:rPr>
              <a:t>Distance</a:t>
            </a:r>
          </a:p>
          <a:p>
            <a:pPr>
              <a:lnSpc>
                <a:spcPct val="75000"/>
              </a:lnSpc>
            </a:pPr>
            <a:r>
              <a:rPr lang="en-US" altLang="ja-JP" dirty="0" smtClean="0">
                <a:ea typeface="ＭＳ Ｐゴシック" pitchFamily="50" charset="-128"/>
              </a:rPr>
              <a:t>Errors</a:t>
            </a:r>
          </a:p>
          <a:p>
            <a:pPr>
              <a:lnSpc>
                <a:spcPct val="75000"/>
              </a:lnSpc>
            </a:pPr>
            <a:r>
              <a:rPr lang="en-US" altLang="ja-JP" dirty="0" smtClean="0">
                <a:ea typeface="ＭＳ Ｐゴシック" pitchFamily="50" charset="-128"/>
              </a:rPr>
              <a:t>Time of day, etc., etc., etc.</a:t>
            </a:r>
            <a:endParaRPr lang="en-US" altLang="ja-JP" sz="2800"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31085970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ltLang="ja-JP" smtClean="0">
                <a:ea typeface="ＭＳ Ｐゴシック" pitchFamily="50" charset="-128"/>
              </a:rPr>
              <a:t>Throughput Vs. Goodput</a:t>
            </a:r>
          </a:p>
        </p:txBody>
      </p:sp>
      <p:sp>
        <p:nvSpPr>
          <p:cNvPr id="38915" name="Rectangle 3"/>
          <p:cNvSpPr>
            <a:spLocks noGrp="1" noChangeArrowheads="1"/>
          </p:cNvSpPr>
          <p:nvPr>
            <p:ph idx="1"/>
          </p:nvPr>
        </p:nvSpPr>
        <p:spPr>
          <a:xfrm>
            <a:off x="1371600" y="1896414"/>
            <a:ext cx="7772400" cy="4114800"/>
          </a:xfrm>
        </p:spPr>
        <p:txBody>
          <a:bodyPr/>
          <a:lstStyle/>
          <a:p>
            <a:r>
              <a:rPr lang="en-US" altLang="ja-JP" dirty="0" smtClean="0">
                <a:ea typeface="ＭＳ Ｐゴシック" pitchFamily="50" charset="-128"/>
              </a:rPr>
              <a:t>You need to decide what you mean by throughput</a:t>
            </a:r>
          </a:p>
          <a:p>
            <a:r>
              <a:rPr lang="en-US" altLang="ja-JP" dirty="0" smtClean="0">
                <a:ea typeface="ＭＳ Ｐゴシック" pitchFamily="50" charset="-128"/>
              </a:rPr>
              <a:t>Are you referring to bytes per second, regardless of whether the bytes are user data bytes or packet header bytes</a:t>
            </a:r>
          </a:p>
          <a:p>
            <a:pPr lvl="1"/>
            <a:r>
              <a:rPr lang="en-US" altLang="ja-JP" dirty="0" smtClean="0">
                <a:ea typeface="ＭＳ Ｐゴシック" pitchFamily="50" charset="-128"/>
              </a:rPr>
              <a:t>Or are you concerned with application-layer throughput of user bytes, sometimes called </a:t>
            </a:r>
            <a:r>
              <a:rPr lang="en-US" altLang="en-US" dirty="0" smtClean="0">
                <a:ea typeface="ＭＳ Ｐゴシック" pitchFamily="50" charset="-128"/>
              </a:rPr>
              <a:t>“</a:t>
            </a:r>
            <a:r>
              <a:rPr lang="en-US" altLang="ja-JP" dirty="0" err="1" smtClean="0">
                <a:ea typeface="ＭＳ Ｐゴシック" pitchFamily="50" charset="-128"/>
              </a:rPr>
              <a:t>goodput</a:t>
            </a:r>
            <a:r>
              <a:rPr lang="en-US" altLang="en-US" dirty="0" smtClean="0">
                <a:ea typeface="ＭＳ Ｐゴシック" pitchFamily="50" charset="-128"/>
              </a:rPr>
              <a:t>”</a:t>
            </a:r>
            <a:endParaRPr lang="en-US" altLang="ja-JP" dirty="0" smtClean="0">
              <a:ea typeface="ＭＳ Ｐゴシック" pitchFamily="50" charset="-128"/>
            </a:endParaRPr>
          </a:p>
          <a:p>
            <a:pPr lvl="2"/>
            <a:r>
              <a:rPr lang="en-US" altLang="ja-JP" dirty="0" smtClean="0">
                <a:ea typeface="ＭＳ Ｐゴシック" pitchFamily="50" charset="-128"/>
              </a:rPr>
              <a:t>In that case, you have to consider that bandwidth is being </a:t>
            </a:r>
            <a:r>
              <a:rPr lang="en-US" altLang="en-US" dirty="0" smtClean="0">
                <a:ea typeface="ＭＳ Ｐゴシック" pitchFamily="50" charset="-128"/>
              </a:rPr>
              <a:t>“</a:t>
            </a:r>
            <a:r>
              <a:rPr lang="en-US" altLang="ja-JP" dirty="0" smtClean="0">
                <a:ea typeface="ＭＳ Ｐゴシック" pitchFamily="50" charset="-128"/>
              </a:rPr>
              <a:t>wasted</a:t>
            </a:r>
            <a:r>
              <a:rPr lang="en-US" altLang="en-US" dirty="0" smtClean="0">
                <a:ea typeface="ＭＳ Ｐゴシック" pitchFamily="50" charset="-128"/>
              </a:rPr>
              <a:t>”</a:t>
            </a:r>
            <a:r>
              <a:rPr lang="en-US" altLang="ja-JP" dirty="0" smtClean="0">
                <a:ea typeface="ＭＳ Ｐゴシック" pitchFamily="50" charset="-128"/>
              </a:rPr>
              <a:t> by the headers in every packet</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65723967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ltLang="ja-JP" smtClean="0">
                <a:ea typeface="ＭＳ Ｐゴシック" pitchFamily="50" charset="-128"/>
              </a:rPr>
              <a:t>Performance (continued)</a:t>
            </a:r>
          </a:p>
        </p:txBody>
      </p:sp>
      <p:sp>
        <p:nvSpPr>
          <p:cNvPr id="39939" name="Rectangle 3"/>
          <p:cNvSpPr>
            <a:spLocks noGrp="1" noChangeArrowheads="1"/>
          </p:cNvSpPr>
          <p:nvPr>
            <p:ph idx="1"/>
          </p:nvPr>
        </p:nvSpPr>
        <p:spPr>
          <a:xfrm>
            <a:off x="891862" y="2064913"/>
            <a:ext cx="7772400" cy="4114800"/>
          </a:xfrm>
        </p:spPr>
        <p:txBody>
          <a:bodyPr/>
          <a:lstStyle/>
          <a:p>
            <a:r>
              <a:rPr lang="en-US" altLang="ja-JP" dirty="0" smtClean="0">
                <a:ea typeface="ＭＳ Ｐゴシック" pitchFamily="50" charset="-128"/>
              </a:rPr>
              <a:t>Efficiency</a:t>
            </a:r>
          </a:p>
          <a:p>
            <a:pPr lvl="1"/>
            <a:r>
              <a:rPr lang="en-US" altLang="ja-JP" dirty="0" smtClean="0">
                <a:ea typeface="ＭＳ Ｐゴシック" pitchFamily="50" charset="-128"/>
              </a:rPr>
              <a:t>How much overhead is required to deliver an amount of data?</a:t>
            </a:r>
          </a:p>
          <a:p>
            <a:pPr lvl="1"/>
            <a:r>
              <a:rPr lang="en-US" altLang="ja-JP" dirty="0" smtClean="0">
                <a:ea typeface="ＭＳ Ｐゴシック" pitchFamily="50" charset="-128"/>
              </a:rPr>
              <a:t>How large can packets be?</a:t>
            </a:r>
          </a:p>
          <a:p>
            <a:pPr lvl="2"/>
            <a:r>
              <a:rPr lang="en-US" altLang="ja-JP" dirty="0" smtClean="0">
                <a:ea typeface="ＭＳ Ｐゴシック" pitchFamily="50" charset="-128"/>
              </a:rPr>
              <a:t>Larger better for efficiency (and </a:t>
            </a:r>
            <a:r>
              <a:rPr lang="en-US" altLang="ja-JP" dirty="0" err="1" smtClean="0">
                <a:ea typeface="ＭＳ Ｐゴシック" pitchFamily="50" charset="-128"/>
              </a:rPr>
              <a:t>goodput</a:t>
            </a:r>
            <a:r>
              <a:rPr lang="en-US" altLang="ja-JP" dirty="0" smtClean="0">
                <a:ea typeface="ＭＳ Ｐゴシック" pitchFamily="50" charset="-128"/>
              </a:rPr>
              <a:t>)</a:t>
            </a:r>
          </a:p>
          <a:p>
            <a:pPr lvl="2"/>
            <a:r>
              <a:rPr lang="en-US" altLang="ja-JP" dirty="0" smtClean="0">
                <a:ea typeface="ＭＳ Ｐゴシック" pitchFamily="50" charset="-128"/>
              </a:rPr>
              <a:t>But too large means too much data is lost if a packet is damaged</a:t>
            </a:r>
          </a:p>
          <a:p>
            <a:pPr lvl="2"/>
            <a:r>
              <a:rPr lang="en-US" altLang="ja-JP" dirty="0" smtClean="0">
                <a:ea typeface="ＭＳ Ｐゴシック" pitchFamily="50" charset="-128"/>
              </a:rPr>
              <a:t>How many packets can be sent in one bunch without an acknowledgment?</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4519812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352800" y="568817"/>
            <a:ext cx="5638800" cy="1143000"/>
          </a:xfrm>
        </p:spPr>
        <p:txBody>
          <a:bodyPr/>
          <a:lstStyle/>
          <a:p>
            <a:r>
              <a:rPr lang="en-US" altLang="ja-JP" dirty="0" smtClean="0">
                <a:ea typeface="ＭＳ Ｐゴシック" pitchFamily="50" charset="-128"/>
              </a:rPr>
              <a:t>Start at the Top</a:t>
            </a:r>
          </a:p>
        </p:txBody>
      </p:sp>
      <p:sp>
        <p:nvSpPr>
          <p:cNvPr id="7171" name="Rectangle 3"/>
          <p:cNvSpPr>
            <a:spLocks noGrp="1" noChangeArrowheads="1"/>
          </p:cNvSpPr>
          <p:nvPr>
            <p:ph idx="1"/>
          </p:nvPr>
        </p:nvSpPr>
        <p:spPr>
          <a:xfrm>
            <a:off x="916547" y="1987639"/>
            <a:ext cx="7772400" cy="4495800"/>
          </a:xfrm>
        </p:spPr>
        <p:txBody>
          <a:bodyPr/>
          <a:lstStyle/>
          <a:p>
            <a:r>
              <a:rPr lang="en-US" altLang="ja-JP" sz="2400" dirty="0" smtClean="0">
                <a:ea typeface="ＭＳ Ｐゴシック" pitchFamily="50" charset="-128"/>
              </a:rPr>
              <a:t>Don</a:t>
            </a:r>
            <a:r>
              <a:rPr lang="en-US" altLang="en-US" sz="2400" dirty="0" smtClean="0">
                <a:ea typeface="ＭＳ Ｐゴシック" pitchFamily="50" charset="-128"/>
              </a:rPr>
              <a:t>’</a:t>
            </a:r>
            <a:r>
              <a:rPr lang="en-US" altLang="ja-JP" sz="2400" dirty="0" smtClean="0">
                <a:ea typeface="ＭＳ Ｐゴシック" pitchFamily="50" charset="-128"/>
              </a:rPr>
              <a:t>t just start connecting the dots </a:t>
            </a:r>
          </a:p>
          <a:p>
            <a:r>
              <a:rPr lang="en-US" altLang="ja-JP" sz="2400" dirty="0" smtClean="0">
                <a:ea typeface="ＭＳ Ｐゴシック" pitchFamily="50" charset="-128"/>
              </a:rPr>
              <a:t>Analyze business and technical goals first</a:t>
            </a:r>
          </a:p>
          <a:p>
            <a:r>
              <a:rPr lang="en-US" altLang="ja-JP" sz="2400" dirty="0" smtClean="0">
                <a:ea typeface="ＭＳ Ｐゴシック" pitchFamily="50" charset="-128"/>
              </a:rPr>
              <a:t>What is the business constraints?</a:t>
            </a:r>
          </a:p>
          <a:p>
            <a:pPr lvl="1"/>
            <a:r>
              <a:rPr lang="en-US" altLang="ja-JP" sz="2400" dirty="0" smtClean="0">
                <a:ea typeface="ＭＳ Ｐゴシック" pitchFamily="50" charset="-128"/>
              </a:rPr>
              <a:t>Budgets, limited working personnel, tight timeframes</a:t>
            </a:r>
          </a:p>
          <a:p>
            <a:r>
              <a:rPr lang="en-US" altLang="ja-JP" sz="2400" dirty="0" smtClean="0">
                <a:ea typeface="ＭＳ Ｐゴシック" pitchFamily="50" charset="-128"/>
              </a:rPr>
              <a:t>Explore divisional and group structures to find out who the network serves and where they reside</a:t>
            </a:r>
          </a:p>
          <a:p>
            <a:r>
              <a:rPr lang="en-US" altLang="ja-JP" sz="2400" dirty="0" smtClean="0">
                <a:ea typeface="ＭＳ Ｐゴシック" pitchFamily="50" charset="-128"/>
              </a:rPr>
              <a:t>Determine what applications will run on the network and how those applications behave on a network</a:t>
            </a:r>
          </a:p>
          <a:p>
            <a:r>
              <a:rPr lang="en-US" altLang="ja-JP" sz="2400" dirty="0" smtClean="0">
                <a:ea typeface="ＭＳ Ｐゴシック" pitchFamily="50" charset="-128"/>
              </a:rPr>
              <a:t>Focus on Layer 7 and above first</a:t>
            </a:r>
          </a:p>
          <a:p>
            <a:r>
              <a:rPr lang="en-US" altLang="ja-JP" sz="2400" dirty="0" smtClean="0">
                <a:ea typeface="ＭＳ Ｐゴシック" pitchFamily="50" charset="-128"/>
              </a:rPr>
              <a:t>Obtain the big picture first, detail later</a:t>
            </a:r>
          </a:p>
          <a:p>
            <a:pPr lvl="1"/>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84245701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ltLang="ja-JP" smtClean="0">
                <a:ea typeface="ＭＳ Ｐゴシック" pitchFamily="50" charset="-128"/>
              </a:rPr>
              <a:t>Efficiency</a:t>
            </a:r>
          </a:p>
        </p:txBody>
      </p:sp>
      <p:grpSp>
        <p:nvGrpSpPr>
          <p:cNvPr id="40963" name="Group 3"/>
          <p:cNvGrpSpPr>
            <a:grpSpLocks/>
          </p:cNvGrpSpPr>
          <p:nvPr/>
        </p:nvGrpSpPr>
        <p:grpSpPr bwMode="auto">
          <a:xfrm>
            <a:off x="1143000" y="2209800"/>
            <a:ext cx="6781800" cy="1066800"/>
            <a:chOff x="720" y="912"/>
            <a:chExt cx="4272" cy="672"/>
          </a:xfrm>
        </p:grpSpPr>
        <p:sp>
          <p:nvSpPr>
            <p:cNvPr id="40978" name="Rectangle 4"/>
            <p:cNvSpPr>
              <a:spLocks noChangeArrowheads="1"/>
            </p:cNvSpPr>
            <p:nvPr/>
          </p:nvSpPr>
          <p:spPr bwMode="auto">
            <a:xfrm>
              <a:off x="816" y="912"/>
              <a:ext cx="4080" cy="672"/>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40979" name="Oval 5"/>
            <p:cNvSpPr>
              <a:spLocks noChangeArrowheads="1"/>
            </p:cNvSpPr>
            <p:nvPr/>
          </p:nvSpPr>
          <p:spPr bwMode="auto">
            <a:xfrm>
              <a:off x="4848" y="912"/>
              <a:ext cx="144" cy="672"/>
            </a:xfrm>
            <a:prstGeom prst="ellipse">
              <a:avLst/>
            </a:prstGeom>
            <a:solidFill>
              <a:schemeClr val="bg1"/>
            </a:solidFill>
            <a:ln w="9525">
              <a:solidFill>
                <a:schemeClr val="tx1"/>
              </a:solidFill>
              <a:round/>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40980" name="Oval 6"/>
            <p:cNvSpPr>
              <a:spLocks noChangeArrowheads="1"/>
            </p:cNvSpPr>
            <p:nvPr/>
          </p:nvSpPr>
          <p:spPr bwMode="auto">
            <a:xfrm>
              <a:off x="720" y="912"/>
              <a:ext cx="192" cy="672"/>
            </a:xfrm>
            <a:prstGeom prst="ellipse">
              <a:avLst/>
            </a:prstGeom>
            <a:solidFill>
              <a:schemeClr val="bg1"/>
            </a:solidFill>
            <a:ln w="9525">
              <a:solidFill>
                <a:schemeClr val="tx1"/>
              </a:solidFill>
              <a:round/>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40981" name="Oval 7"/>
            <p:cNvSpPr>
              <a:spLocks noChangeArrowheads="1"/>
            </p:cNvSpPr>
            <p:nvPr/>
          </p:nvSpPr>
          <p:spPr bwMode="auto">
            <a:xfrm>
              <a:off x="768" y="912"/>
              <a:ext cx="192" cy="672"/>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grpSp>
          <p:nvGrpSpPr>
            <p:cNvPr id="40982" name="Group 8"/>
            <p:cNvGrpSpPr>
              <a:grpSpLocks/>
            </p:cNvGrpSpPr>
            <p:nvPr/>
          </p:nvGrpSpPr>
          <p:grpSpPr bwMode="auto">
            <a:xfrm>
              <a:off x="960" y="1008"/>
              <a:ext cx="528" cy="432"/>
              <a:chOff x="960" y="1008"/>
              <a:chExt cx="528" cy="432"/>
            </a:xfrm>
          </p:grpSpPr>
          <p:sp>
            <p:nvSpPr>
              <p:cNvPr id="40995" name="Rectangle 9"/>
              <p:cNvSpPr>
                <a:spLocks noChangeArrowheads="1"/>
              </p:cNvSpPr>
              <p:nvPr/>
            </p:nvSpPr>
            <p:spPr bwMode="auto">
              <a:xfrm>
                <a:off x="960" y="1008"/>
                <a:ext cx="432" cy="432"/>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40996" name="Rectangle 10"/>
              <p:cNvSpPr>
                <a:spLocks noChangeArrowheads="1"/>
              </p:cNvSpPr>
              <p:nvPr/>
            </p:nvSpPr>
            <p:spPr bwMode="auto">
              <a:xfrm>
                <a:off x="1056" y="1008"/>
                <a:ext cx="432" cy="432"/>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grpSp>
        <p:grpSp>
          <p:nvGrpSpPr>
            <p:cNvPr id="40983" name="Group 11"/>
            <p:cNvGrpSpPr>
              <a:grpSpLocks/>
            </p:cNvGrpSpPr>
            <p:nvPr/>
          </p:nvGrpSpPr>
          <p:grpSpPr bwMode="auto">
            <a:xfrm>
              <a:off x="1728" y="1008"/>
              <a:ext cx="528" cy="432"/>
              <a:chOff x="960" y="1008"/>
              <a:chExt cx="528" cy="432"/>
            </a:xfrm>
          </p:grpSpPr>
          <p:sp>
            <p:nvSpPr>
              <p:cNvPr id="40993" name="Rectangle 12"/>
              <p:cNvSpPr>
                <a:spLocks noChangeArrowheads="1"/>
              </p:cNvSpPr>
              <p:nvPr/>
            </p:nvSpPr>
            <p:spPr bwMode="auto">
              <a:xfrm>
                <a:off x="960" y="1008"/>
                <a:ext cx="432" cy="432"/>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40994" name="Rectangle 13"/>
              <p:cNvSpPr>
                <a:spLocks noChangeArrowheads="1"/>
              </p:cNvSpPr>
              <p:nvPr/>
            </p:nvSpPr>
            <p:spPr bwMode="auto">
              <a:xfrm>
                <a:off x="1056" y="1008"/>
                <a:ext cx="432" cy="432"/>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grpSp>
        <p:grpSp>
          <p:nvGrpSpPr>
            <p:cNvPr id="40984" name="Group 14"/>
            <p:cNvGrpSpPr>
              <a:grpSpLocks/>
            </p:cNvGrpSpPr>
            <p:nvPr/>
          </p:nvGrpSpPr>
          <p:grpSpPr bwMode="auto">
            <a:xfrm>
              <a:off x="2496" y="1008"/>
              <a:ext cx="528" cy="432"/>
              <a:chOff x="960" y="1008"/>
              <a:chExt cx="528" cy="432"/>
            </a:xfrm>
          </p:grpSpPr>
          <p:sp>
            <p:nvSpPr>
              <p:cNvPr id="40991" name="Rectangle 15"/>
              <p:cNvSpPr>
                <a:spLocks noChangeArrowheads="1"/>
              </p:cNvSpPr>
              <p:nvPr/>
            </p:nvSpPr>
            <p:spPr bwMode="auto">
              <a:xfrm>
                <a:off x="960" y="1008"/>
                <a:ext cx="432" cy="432"/>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40992" name="Rectangle 16"/>
              <p:cNvSpPr>
                <a:spLocks noChangeArrowheads="1"/>
              </p:cNvSpPr>
              <p:nvPr/>
            </p:nvSpPr>
            <p:spPr bwMode="auto">
              <a:xfrm>
                <a:off x="1056" y="1008"/>
                <a:ext cx="432" cy="432"/>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grpSp>
        <p:grpSp>
          <p:nvGrpSpPr>
            <p:cNvPr id="40985" name="Group 17"/>
            <p:cNvGrpSpPr>
              <a:grpSpLocks/>
            </p:cNvGrpSpPr>
            <p:nvPr/>
          </p:nvGrpSpPr>
          <p:grpSpPr bwMode="auto">
            <a:xfrm>
              <a:off x="3264" y="1008"/>
              <a:ext cx="528" cy="432"/>
              <a:chOff x="960" y="1008"/>
              <a:chExt cx="528" cy="432"/>
            </a:xfrm>
          </p:grpSpPr>
          <p:sp>
            <p:nvSpPr>
              <p:cNvPr id="40989" name="Rectangle 18"/>
              <p:cNvSpPr>
                <a:spLocks noChangeArrowheads="1"/>
              </p:cNvSpPr>
              <p:nvPr/>
            </p:nvSpPr>
            <p:spPr bwMode="auto">
              <a:xfrm>
                <a:off x="960" y="1008"/>
                <a:ext cx="432" cy="432"/>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40990" name="Rectangle 19"/>
              <p:cNvSpPr>
                <a:spLocks noChangeArrowheads="1"/>
              </p:cNvSpPr>
              <p:nvPr/>
            </p:nvSpPr>
            <p:spPr bwMode="auto">
              <a:xfrm>
                <a:off x="1056" y="1008"/>
                <a:ext cx="432" cy="432"/>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grpSp>
        <p:grpSp>
          <p:nvGrpSpPr>
            <p:cNvPr id="40986" name="Group 20"/>
            <p:cNvGrpSpPr>
              <a:grpSpLocks/>
            </p:cNvGrpSpPr>
            <p:nvPr/>
          </p:nvGrpSpPr>
          <p:grpSpPr bwMode="auto">
            <a:xfrm>
              <a:off x="4032" y="1008"/>
              <a:ext cx="528" cy="432"/>
              <a:chOff x="960" y="1008"/>
              <a:chExt cx="528" cy="432"/>
            </a:xfrm>
          </p:grpSpPr>
          <p:sp>
            <p:nvSpPr>
              <p:cNvPr id="40987" name="Rectangle 21"/>
              <p:cNvSpPr>
                <a:spLocks noChangeArrowheads="1"/>
              </p:cNvSpPr>
              <p:nvPr/>
            </p:nvSpPr>
            <p:spPr bwMode="auto">
              <a:xfrm>
                <a:off x="960" y="1008"/>
                <a:ext cx="432" cy="432"/>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40988" name="Rectangle 22"/>
              <p:cNvSpPr>
                <a:spLocks noChangeArrowheads="1"/>
              </p:cNvSpPr>
              <p:nvPr/>
            </p:nvSpPr>
            <p:spPr bwMode="auto">
              <a:xfrm>
                <a:off x="1056" y="1008"/>
                <a:ext cx="432" cy="432"/>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grpSp>
      </p:grpSp>
      <p:grpSp>
        <p:nvGrpSpPr>
          <p:cNvPr id="40964" name="Group 23"/>
          <p:cNvGrpSpPr>
            <a:grpSpLocks/>
          </p:cNvGrpSpPr>
          <p:nvPr/>
        </p:nvGrpSpPr>
        <p:grpSpPr bwMode="auto">
          <a:xfrm>
            <a:off x="1143000" y="4495800"/>
            <a:ext cx="6781800" cy="1066800"/>
            <a:chOff x="720" y="2208"/>
            <a:chExt cx="4272" cy="672"/>
          </a:xfrm>
        </p:grpSpPr>
        <p:sp>
          <p:nvSpPr>
            <p:cNvPr id="40968" name="Rectangle 24"/>
            <p:cNvSpPr>
              <a:spLocks noChangeArrowheads="1"/>
            </p:cNvSpPr>
            <p:nvPr/>
          </p:nvSpPr>
          <p:spPr bwMode="auto">
            <a:xfrm>
              <a:off x="816" y="2208"/>
              <a:ext cx="4080" cy="672"/>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40969" name="Oval 25"/>
            <p:cNvSpPr>
              <a:spLocks noChangeArrowheads="1"/>
            </p:cNvSpPr>
            <p:nvPr/>
          </p:nvSpPr>
          <p:spPr bwMode="auto">
            <a:xfrm>
              <a:off x="4848" y="2208"/>
              <a:ext cx="144" cy="672"/>
            </a:xfrm>
            <a:prstGeom prst="ellipse">
              <a:avLst/>
            </a:prstGeom>
            <a:solidFill>
              <a:schemeClr val="bg1"/>
            </a:solidFill>
            <a:ln w="9525">
              <a:solidFill>
                <a:schemeClr val="tx1"/>
              </a:solidFill>
              <a:round/>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40970" name="Oval 26"/>
            <p:cNvSpPr>
              <a:spLocks noChangeArrowheads="1"/>
            </p:cNvSpPr>
            <p:nvPr/>
          </p:nvSpPr>
          <p:spPr bwMode="auto">
            <a:xfrm>
              <a:off x="720" y="2208"/>
              <a:ext cx="192" cy="672"/>
            </a:xfrm>
            <a:prstGeom prst="ellipse">
              <a:avLst/>
            </a:prstGeom>
            <a:solidFill>
              <a:schemeClr val="bg1"/>
            </a:solidFill>
            <a:ln w="9525">
              <a:solidFill>
                <a:schemeClr val="tx1"/>
              </a:solidFill>
              <a:round/>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40971" name="Oval 27"/>
            <p:cNvSpPr>
              <a:spLocks noChangeArrowheads="1"/>
            </p:cNvSpPr>
            <p:nvPr/>
          </p:nvSpPr>
          <p:spPr bwMode="auto">
            <a:xfrm>
              <a:off x="768" y="2208"/>
              <a:ext cx="192" cy="672"/>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grpSp>
          <p:nvGrpSpPr>
            <p:cNvPr id="40972" name="Group 28"/>
            <p:cNvGrpSpPr>
              <a:grpSpLocks/>
            </p:cNvGrpSpPr>
            <p:nvPr/>
          </p:nvGrpSpPr>
          <p:grpSpPr bwMode="auto">
            <a:xfrm>
              <a:off x="1008" y="2352"/>
              <a:ext cx="1680" cy="432"/>
              <a:chOff x="960" y="2304"/>
              <a:chExt cx="1680" cy="432"/>
            </a:xfrm>
          </p:grpSpPr>
          <p:sp>
            <p:nvSpPr>
              <p:cNvPr id="40976" name="Rectangle 29"/>
              <p:cNvSpPr>
                <a:spLocks noChangeArrowheads="1"/>
              </p:cNvSpPr>
              <p:nvPr/>
            </p:nvSpPr>
            <p:spPr bwMode="auto">
              <a:xfrm>
                <a:off x="960" y="2304"/>
                <a:ext cx="432" cy="432"/>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40977" name="Rectangle 30"/>
              <p:cNvSpPr>
                <a:spLocks noChangeArrowheads="1"/>
              </p:cNvSpPr>
              <p:nvPr/>
            </p:nvSpPr>
            <p:spPr bwMode="auto">
              <a:xfrm>
                <a:off x="1056" y="2304"/>
                <a:ext cx="1584" cy="432"/>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grpSp>
        <p:grpSp>
          <p:nvGrpSpPr>
            <p:cNvPr id="40973" name="Group 31"/>
            <p:cNvGrpSpPr>
              <a:grpSpLocks/>
            </p:cNvGrpSpPr>
            <p:nvPr/>
          </p:nvGrpSpPr>
          <p:grpSpPr bwMode="auto">
            <a:xfrm>
              <a:off x="2928" y="2352"/>
              <a:ext cx="1680" cy="432"/>
              <a:chOff x="960" y="2304"/>
              <a:chExt cx="1680" cy="432"/>
            </a:xfrm>
          </p:grpSpPr>
          <p:sp>
            <p:nvSpPr>
              <p:cNvPr id="40974" name="Rectangle 32"/>
              <p:cNvSpPr>
                <a:spLocks noChangeArrowheads="1"/>
              </p:cNvSpPr>
              <p:nvPr/>
            </p:nvSpPr>
            <p:spPr bwMode="auto">
              <a:xfrm>
                <a:off x="960" y="2304"/>
                <a:ext cx="432" cy="432"/>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40975" name="Rectangle 33"/>
              <p:cNvSpPr>
                <a:spLocks noChangeArrowheads="1"/>
              </p:cNvSpPr>
              <p:nvPr/>
            </p:nvSpPr>
            <p:spPr bwMode="auto">
              <a:xfrm>
                <a:off x="1056" y="2304"/>
                <a:ext cx="1584" cy="432"/>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grpSp>
      </p:grpSp>
      <p:sp>
        <p:nvSpPr>
          <p:cNvPr id="40965" name="Text Box 34"/>
          <p:cNvSpPr txBox="1">
            <a:spLocks noChangeArrowheads="1"/>
          </p:cNvSpPr>
          <p:nvPr/>
        </p:nvSpPr>
        <p:spPr bwMode="auto">
          <a:xfrm>
            <a:off x="3048000" y="1600200"/>
            <a:ext cx="2971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1800">
                <a:latin typeface="Arial" pitchFamily="34" charset="0"/>
              </a:rPr>
              <a:t>Small Frames (Less Efficient)</a:t>
            </a:r>
            <a:endParaRPr lang="en-US" altLang="ja-JP" sz="1200">
              <a:latin typeface="Arial" pitchFamily="34" charset="0"/>
            </a:endParaRPr>
          </a:p>
        </p:txBody>
      </p:sp>
      <p:sp>
        <p:nvSpPr>
          <p:cNvPr id="40966" name="Text Box 35"/>
          <p:cNvSpPr txBox="1">
            <a:spLocks noChangeArrowheads="1"/>
          </p:cNvSpPr>
          <p:nvPr/>
        </p:nvSpPr>
        <p:spPr bwMode="auto">
          <a:xfrm>
            <a:off x="3009900" y="3962400"/>
            <a:ext cx="3048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1800">
                <a:latin typeface="Arial" pitchFamily="34" charset="0"/>
              </a:rPr>
              <a:t>Large Frames (More Efficient)</a:t>
            </a:r>
            <a:endParaRPr lang="en-US" altLang="ja-JP" sz="1200">
              <a:latin typeface="Arial" pitchFamily="34" charset="0"/>
            </a:endParaRPr>
          </a:p>
        </p:txBody>
      </p:sp>
      <p:sp>
        <p:nvSpPr>
          <p:cNvPr id="36" name="Date Placeholder 35"/>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32811076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352800" y="478664"/>
            <a:ext cx="5638800" cy="1143000"/>
          </a:xfrm>
        </p:spPr>
        <p:txBody>
          <a:bodyPr/>
          <a:lstStyle/>
          <a:p>
            <a:r>
              <a:rPr lang="en-US" altLang="ja-JP" dirty="0" smtClean="0">
                <a:ea typeface="ＭＳ Ｐゴシック" pitchFamily="50" charset="-128"/>
              </a:rPr>
              <a:t>Delay from the User</a:t>
            </a:r>
            <a:r>
              <a:rPr lang="en-US" altLang="en-US" dirty="0" smtClean="0">
                <a:ea typeface="ＭＳ Ｐゴシック" pitchFamily="50" charset="-128"/>
              </a:rPr>
              <a:t>’</a:t>
            </a:r>
            <a:r>
              <a:rPr lang="en-US" altLang="ja-JP" dirty="0" smtClean="0">
                <a:ea typeface="ＭＳ Ｐゴシック" pitchFamily="50" charset="-128"/>
              </a:rPr>
              <a:t>s Point of View</a:t>
            </a:r>
          </a:p>
        </p:txBody>
      </p:sp>
      <p:sp>
        <p:nvSpPr>
          <p:cNvPr id="41987" name="Rectangle 3"/>
          <p:cNvSpPr>
            <a:spLocks noGrp="1" noChangeArrowheads="1"/>
          </p:cNvSpPr>
          <p:nvPr>
            <p:ph idx="1"/>
          </p:nvPr>
        </p:nvSpPr>
        <p:spPr>
          <a:xfrm>
            <a:off x="4751231" y="1857778"/>
            <a:ext cx="3810000" cy="4114800"/>
          </a:xfrm>
        </p:spPr>
        <p:txBody>
          <a:bodyPr/>
          <a:lstStyle/>
          <a:p>
            <a:pPr>
              <a:lnSpc>
                <a:spcPct val="90000"/>
              </a:lnSpc>
            </a:pPr>
            <a:r>
              <a:rPr lang="en-US" altLang="ja-JP" dirty="0" smtClean="0">
                <a:ea typeface="ＭＳ Ｐゴシック" pitchFamily="50" charset="-128"/>
              </a:rPr>
              <a:t>Response Time</a:t>
            </a:r>
          </a:p>
          <a:p>
            <a:pPr lvl="1">
              <a:lnSpc>
                <a:spcPct val="90000"/>
              </a:lnSpc>
            </a:pPr>
            <a:r>
              <a:rPr lang="en-US" altLang="ja-JP" dirty="0" smtClean="0">
                <a:ea typeface="ＭＳ Ｐゴシック" pitchFamily="50" charset="-128"/>
              </a:rPr>
              <a:t>A function of the application and the equipment the application is running on, not just the network</a:t>
            </a:r>
          </a:p>
          <a:p>
            <a:pPr lvl="1">
              <a:lnSpc>
                <a:spcPct val="90000"/>
              </a:lnSpc>
            </a:pPr>
            <a:r>
              <a:rPr lang="en-US" altLang="ja-JP" dirty="0" smtClean="0">
                <a:ea typeface="ＭＳ Ｐゴシック" pitchFamily="50" charset="-128"/>
              </a:rPr>
              <a:t>Most users expect to see something on the screen in 100 to 200 milliseconds</a:t>
            </a:r>
          </a:p>
        </p:txBody>
      </p:sp>
      <p:graphicFrame>
        <p:nvGraphicFramePr>
          <p:cNvPr id="41988" name="Object 4"/>
          <p:cNvGraphicFramePr>
            <a:graphicFrameLocks noChangeAspect="1"/>
          </p:cNvGraphicFramePr>
          <p:nvPr>
            <p:extLst>
              <p:ext uri="{D42A27DB-BD31-4B8C-83A1-F6EECF244321}">
                <p14:modId xmlns:p14="http://schemas.microsoft.com/office/powerpoint/2010/main" val="1500720772"/>
              </p:ext>
            </p:extLst>
          </p:nvPr>
        </p:nvGraphicFramePr>
        <p:xfrm>
          <a:off x="1024944" y="2391177"/>
          <a:ext cx="4000500" cy="3148013"/>
        </p:xfrm>
        <a:graphic>
          <a:graphicData uri="http://schemas.openxmlformats.org/presentationml/2006/ole">
            <mc:AlternateContent xmlns:mc="http://schemas.openxmlformats.org/markup-compatibility/2006">
              <mc:Choice xmlns:v="urn:schemas-microsoft-com:vml" Requires="v">
                <p:oleObj spid="_x0000_s6155" name="ClipArt" r:id="rId4" imgW="3996920" imgH="3146417" progId="">
                  <p:embed/>
                </p:oleObj>
              </mc:Choice>
              <mc:Fallback>
                <p:oleObj name="ClipArt" r:id="rId4" imgW="3996920" imgH="3146417"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24944" y="2391177"/>
                        <a:ext cx="4000500" cy="314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59322965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ltLang="ja-JP" dirty="0" smtClean="0">
                <a:ea typeface="ＭＳ Ｐゴシック" pitchFamily="50" charset="-128"/>
              </a:rPr>
              <a:t>Delay from the Engineer</a:t>
            </a:r>
            <a:r>
              <a:rPr lang="en-US" altLang="en-US" dirty="0" smtClean="0">
                <a:ea typeface="ＭＳ Ｐゴシック" pitchFamily="50" charset="-128"/>
              </a:rPr>
              <a:t>’</a:t>
            </a:r>
            <a:r>
              <a:rPr lang="en-US" altLang="ja-JP" dirty="0" smtClean="0">
                <a:ea typeface="ＭＳ Ｐゴシック" pitchFamily="50" charset="-128"/>
              </a:rPr>
              <a:t>s Point of View</a:t>
            </a:r>
          </a:p>
        </p:txBody>
      </p:sp>
      <p:sp>
        <p:nvSpPr>
          <p:cNvPr id="43011" name="Rectangle 3"/>
          <p:cNvSpPr>
            <a:spLocks noGrp="1" noChangeArrowheads="1"/>
          </p:cNvSpPr>
          <p:nvPr>
            <p:ph idx="1"/>
          </p:nvPr>
        </p:nvSpPr>
        <p:spPr>
          <a:xfrm>
            <a:off x="1188077" y="2077791"/>
            <a:ext cx="7772400" cy="4114800"/>
          </a:xfrm>
        </p:spPr>
        <p:txBody>
          <a:bodyPr/>
          <a:lstStyle/>
          <a:p>
            <a:pPr>
              <a:lnSpc>
                <a:spcPct val="90000"/>
              </a:lnSpc>
            </a:pPr>
            <a:r>
              <a:rPr lang="en-US" altLang="ja-JP" sz="2600" dirty="0" smtClean="0">
                <a:ea typeface="ＭＳ Ｐゴシック" pitchFamily="50" charset="-128"/>
              </a:rPr>
              <a:t>Propagation delay</a:t>
            </a:r>
          </a:p>
          <a:p>
            <a:pPr lvl="1">
              <a:lnSpc>
                <a:spcPct val="90000"/>
              </a:lnSpc>
            </a:pPr>
            <a:r>
              <a:rPr lang="en-US" altLang="ja-JP" sz="2600" dirty="0" smtClean="0">
                <a:ea typeface="ＭＳ Ｐゴシック" pitchFamily="50" charset="-128"/>
              </a:rPr>
              <a:t>A signal travels in a cable at about 2/3 the speed of light in a vacuum</a:t>
            </a:r>
          </a:p>
          <a:p>
            <a:pPr>
              <a:lnSpc>
                <a:spcPct val="90000"/>
              </a:lnSpc>
            </a:pPr>
            <a:r>
              <a:rPr lang="en-US" altLang="ja-JP" sz="2600" dirty="0" smtClean="0">
                <a:ea typeface="ＭＳ Ｐゴシック" pitchFamily="50" charset="-128"/>
              </a:rPr>
              <a:t>Transmission delay (also known as serialization delay)</a:t>
            </a:r>
          </a:p>
          <a:p>
            <a:pPr lvl="1">
              <a:lnSpc>
                <a:spcPct val="90000"/>
              </a:lnSpc>
            </a:pPr>
            <a:r>
              <a:rPr lang="en-US" altLang="ja-JP" sz="2600" dirty="0" smtClean="0">
                <a:ea typeface="ＭＳ Ｐゴシック" pitchFamily="50" charset="-128"/>
              </a:rPr>
              <a:t>Time to put digital data onto a transmission line </a:t>
            </a:r>
          </a:p>
          <a:p>
            <a:pPr lvl="2">
              <a:lnSpc>
                <a:spcPct val="90000"/>
              </a:lnSpc>
            </a:pPr>
            <a:r>
              <a:rPr lang="en-US" altLang="ja-JP" sz="2600" dirty="0" smtClean="0">
                <a:ea typeface="ＭＳ Ｐゴシック" pitchFamily="50" charset="-128"/>
              </a:rPr>
              <a:t>For example, it takes about 5 </a:t>
            </a:r>
            <a:r>
              <a:rPr lang="en-US" altLang="ja-JP" sz="2600" dirty="0" err="1" smtClean="0">
                <a:ea typeface="ＭＳ Ｐゴシック" pitchFamily="50" charset="-128"/>
              </a:rPr>
              <a:t>ms</a:t>
            </a:r>
            <a:r>
              <a:rPr lang="en-US" altLang="ja-JP" sz="2600" dirty="0" smtClean="0">
                <a:ea typeface="ＭＳ Ｐゴシック" pitchFamily="50" charset="-128"/>
              </a:rPr>
              <a:t> to output a 1,024 byte packet on a 1.544 Mbps T1 line </a:t>
            </a:r>
          </a:p>
          <a:p>
            <a:pPr>
              <a:lnSpc>
                <a:spcPct val="90000"/>
              </a:lnSpc>
            </a:pPr>
            <a:r>
              <a:rPr lang="en-US" altLang="ja-JP" sz="2600" dirty="0" smtClean="0">
                <a:ea typeface="ＭＳ Ｐゴシック" pitchFamily="50" charset="-128"/>
              </a:rPr>
              <a:t>Packet-switching delay</a:t>
            </a:r>
          </a:p>
          <a:p>
            <a:pPr>
              <a:lnSpc>
                <a:spcPct val="90000"/>
              </a:lnSpc>
            </a:pPr>
            <a:r>
              <a:rPr lang="en-US" altLang="ja-JP" sz="2600" dirty="0" smtClean="0">
                <a:ea typeface="ＭＳ Ｐゴシック" pitchFamily="50" charset="-128"/>
              </a:rPr>
              <a:t>Queuing delay</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52468077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3245476" y="990600"/>
            <a:ext cx="5669923" cy="609600"/>
          </a:xfrm>
        </p:spPr>
        <p:txBody>
          <a:bodyPr/>
          <a:lstStyle/>
          <a:p>
            <a:r>
              <a:rPr lang="en-US" altLang="ja-JP" dirty="0" smtClean="0">
                <a:solidFill>
                  <a:schemeClr val="tx1"/>
                </a:solidFill>
                <a:ea typeface="ＭＳ Ｐゴシック" pitchFamily="50" charset="-128"/>
              </a:rPr>
              <a:t>Queuing Delay and Bandwidth Utilization</a:t>
            </a:r>
            <a:endParaRPr lang="en-US" altLang="ja-JP" sz="2900" dirty="0" smtClean="0">
              <a:solidFill>
                <a:schemeClr val="tx1"/>
              </a:solidFill>
              <a:ea typeface="ＭＳ Ｐゴシック" pitchFamily="50" charset="-128"/>
            </a:endParaRPr>
          </a:p>
        </p:txBody>
      </p:sp>
      <p:sp>
        <p:nvSpPr>
          <p:cNvPr id="44035" name="Rectangle 3"/>
          <p:cNvSpPr>
            <a:spLocks noGrp="1" noChangeArrowheads="1"/>
          </p:cNvSpPr>
          <p:nvPr>
            <p:ph idx="1"/>
          </p:nvPr>
        </p:nvSpPr>
        <p:spPr>
          <a:xfrm>
            <a:off x="1915956" y="6338552"/>
            <a:ext cx="6400800" cy="228600"/>
          </a:xfrm>
        </p:spPr>
        <p:txBody>
          <a:bodyPr/>
          <a:lstStyle/>
          <a:p>
            <a:pPr>
              <a:lnSpc>
                <a:spcPct val="80000"/>
              </a:lnSpc>
            </a:pPr>
            <a:r>
              <a:rPr lang="en-US" altLang="ja-JP" sz="1100" smtClean="0">
                <a:ea typeface="ＭＳ Ｐゴシック" pitchFamily="50" charset="-128"/>
              </a:rPr>
              <a:t>Number of packets in a queue increases exponentially as utilization increases</a:t>
            </a:r>
            <a:endParaRPr lang="en-US" altLang="ja-JP" sz="1500" smtClean="0">
              <a:ea typeface="ＭＳ Ｐゴシック" pitchFamily="50" charset="-128"/>
            </a:endParaRPr>
          </a:p>
        </p:txBody>
      </p:sp>
      <p:graphicFrame>
        <p:nvGraphicFramePr>
          <p:cNvPr id="44036" name="Object 4">
            <a:hlinkClick r:id="" action="ppaction://ole?verb=0"/>
          </p:cNvPr>
          <p:cNvGraphicFramePr>
            <a:graphicFrameLocks/>
          </p:cNvGraphicFramePr>
          <p:nvPr>
            <p:extLst>
              <p:ext uri="{D42A27DB-BD31-4B8C-83A1-F6EECF244321}">
                <p14:modId xmlns:p14="http://schemas.microsoft.com/office/powerpoint/2010/main" val="3857399641"/>
              </p:ext>
            </p:extLst>
          </p:nvPr>
        </p:nvGraphicFramePr>
        <p:xfrm>
          <a:off x="1179714" y="1870656"/>
          <a:ext cx="7178675" cy="4479925"/>
        </p:xfrm>
        <a:graphic>
          <a:graphicData uri="http://schemas.openxmlformats.org/presentationml/2006/ole">
            <mc:AlternateContent xmlns:mc="http://schemas.openxmlformats.org/markup-compatibility/2006">
              <mc:Choice xmlns:v="urn:schemas-microsoft-com:vml" Requires="v">
                <p:oleObj spid="_x0000_s7179" name="Worksheet" r:id="rId4" imgW="3949700" imgH="2463800" progId="Excel.Sheet.8">
                  <p:embed/>
                </p:oleObj>
              </mc:Choice>
              <mc:Fallback>
                <p:oleObj name="Worksheet" r:id="rId4" imgW="3949700" imgH="2463800" progId="Excel.Sheet.8">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9714" y="1870656"/>
                        <a:ext cx="7178675" cy="4479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1">
                                  <a:alpha val="74997"/>
                                </a:schemeClr>
                              </a:outerShdw>
                            </a:effectLst>
                          </a14:hiddenEffects>
                        </a:ext>
                      </a:extLst>
                    </p:spPr>
                  </p:pic>
                </p:oleObj>
              </mc:Fallback>
            </mc:AlternateContent>
          </a:graphicData>
        </a:graphic>
      </p:graphicFrame>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99961763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3404316" y="491544"/>
            <a:ext cx="5638800" cy="1143000"/>
          </a:xfrm>
        </p:spPr>
        <p:txBody>
          <a:bodyPr/>
          <a:lstStyle/>
          <a:p>
            <a:r>
              <a:rPr lang="en-US" altLang="ja-JP" dirty="0" smtClean="0">
                <a:ea typeface="ＭＳ Ｐゴシック" pitchFamily="50" charset="-128"/>
              </a:rPr>
              <a:t>Example</a:t>
            </a:r>
          </a:p>
        </p:txBody>
      </p:sp>
      <p:sp>
        <p:nvSpPr>
          <p:cNvPr id="45059" name="Rectangle 3"/>
          <p:cNvSpPr>
            <a:spLocks noGrp="1" noChangeArrowheads="1"/>
          </p:cNvSpPr>
          <p:nvPr>
            <p:ph idx="1"/>
          </p:nvPr>
        </p:nvSpPr>
        <p:spPr>
          <a:xfrm>
            <a:off x="1133340" y="2155065"/>
            <a:ext cx="7629659" cy="4114800"/>
          </a:xfrm>
        </p:spPr>
        <p:txBody>
          <a:bodyPr/>
          <a:lstStyle/>
          <a:p>
            <a:r>
              <a:rPr lang="en-US" altLang="ja-JP" sz="2400" dirty="0" smtClean="0">
                <a:ea typeface="ＭＳ Ｐゴシック" pitchFamily="50" charset="-128"/>
              </a:rPr>
              <a:t>A packet switch has 5 users, each offering packets at a rate of 10 packets per second</a:t>
            </a:r>
          </a:p>
          <a:p>
            <a:r>
              <a:rPr lang="en-US" altLang="ja-JP" sz="2400" dirty="0" smtClean="0">
                <a:ea typeface="ＭＳ Ｐゴシック" pitchFamily="50" charset="-128"/>
              </a:rPr>
              <a:t>The average length of the packets is 1,024 bits</a:t>
            </a:r>
          </a:p>
          <a:p>
            <a:r>
              <a:rPr lang="en-US" altLang="ja-JP" sz="2400" dirty="0" smtClean="0">
                <a:ea typeface="ＭＳ Ｐゴシック" pitchFamily="50" charset="-128"/>
              </a:rPr>
              <a:t>The packet switch needs to transmit this data over a 56-Kbps WAN circuit</a:t>
            </a:r>
          </a:p>
          <a:p>
            <a:pPr lvl="1"/>
            <a:r>
              <a:rPr lang="en-US" altLang="ja-JP" sz="2400" dirty="0" smtClean="0">
                <a:ea typeface="ＭＳ Ｐゴシック" pitchFamily="50" charset="-128"/>
              </a:rPr>
              <a:t>Load = 5 x 10 x 1,024 = 51,200 bps</a:t>
            </a:r>
          </a:p>
          <a:p>
            <a:pPr lvl="1"/>
            <a:r>
              <a:rPr lang="en-US" altLang="ja-JP" sz="2400" dirty="0" smtClean="0">
                <a:ea typeface="ＭＳ Ｐゴシック" pitchFamily="50" charset="-128"/>
              </a:rPr>
              <a:t>Utilization = 51,200/56,000 = 91.4%</a:t>
            </a:r>
          </a:p>
          <a:p>
            <a:pPr lvl="1"/>
            <a:r>
              <a:rPr lang="en-US" altLang="ja-JP" sz="2400" dirty="0" smtClean="0">
                <a:ea typeface="ＭＳ Ｐゴシック" pitchFamily="50" charset="-128"/>
              </a:rPr>
              <a:t>Average number of packets in queue = </a:t>
            </a:r>
          </a:p>
          <a:p>
            <a:pPr lvl="2">
              <a:buFontTx/>
              <a:buNone/>
            </a:pPr>
            <a:r>
              <a:rPr lang="en-US" altLang="ja-JP" dirty="0" smtClean="0">
                <a:ea typeface="ＭＳ Ｐゴシック" pitchFamily="50" charset="-128"/>
              </a:rPr>
              <a:t>(0.914)/(1-0.914) = 10.63 packets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49371551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ltLang="ja-JP" dirty="0" smtClean="0">
                <a:ea typeface="ＭＳ Ｐゴシック" pitchFamily="50" charset="-128"/>
              </a:rPr>
              <a:t>Delay Variation</a:t>
            </a:r>
          </a:p>
        </p:txBody>
      </p:sp>
      <p:sp>
        <p:nvSpPr>
          <p:cNvPr id="46083" name="Rectangle 3"/>
          <p:cNvSpPr>
            <a:spLocks noGrp="1" noChangeArrowheads="1"/>
          </p:cNvSpPr>
          <p:nvPr>
            <p:ph idx="1"/>
          </p:nvPr>
        </p:nvSpPr>
        <p:spPr>
          <a:xfrm>
            <a:off x="961623" y="1960810"/>
            <a:ext cx="7239000" cy="5029200"/>
          </a:xfrm>
        </p:spPr>
        <p:txBody>
          <a:bodyPr/>
          <a:lstStyle/>
          <a:p>
            <a:r>
              <a:rPr lang="en-US" altLang="ja-JP" sz="2400" dirty="0" smtClean="0">
                <a:ea typeface="ＭＳ Ｐゴシック" pitchFamily="50" charset="-128"/>
              </a:rPr>
              <a:t>The amount of time average delay varies</a:t>
            </a:r>
          </a:p>
          <a:p>
            <a:pPr lvl="1"/>
            <a:r>
              <a:rPr lang="en-US" altLang="ja-JP" sz="2400" dirty="0" smtClean="0">
                <a:ea typeface="ＭＳ Ｐゴシック" pitchFamily="50" charset="-128"/>
              </a:rPr>
              <a:t>Also known as jitter</a:t>
            </a:r>
          </a:p>
          <a:p>
            <a:r>
              <a:rPr lang="en-US" altLang="ja-JP" sz="2400" dirty="0" smtClean="0">
                <a:ea typeface="ＭＳ Ｐゴシック" pitchFamily="50" charset="-128"/>
              </a:rPr>
              <a:t>Voice, video, and audio are intolerant of delay variation</a:t>
            </a:r>
          </a:p>
          <a:p>
            <a:r>
              <a:rPr lang="en-US" altLang="ja-JP" sz="2400" dirty="0" smtClean="0">
                <a:ea typeface="ＭＳ Ｐゴシック" pitchFamily="50" charset="-128"/>
              </a:rPr>
              <a:t>So forget everything we said about maximizing packet sizes</a:t>
            </a:r>
          </a:p>
          <a:p>
            <a:pPr lvl="1"/>
            <a:r>
              <a:rPr lang="en-US" altLang="ja-JP" sz="2400" dirty="0" smtClean="0">
                <a:ea typeface="ＭＳ Ｐゴシック" pitchFamily="50" charset="-128"/>
              </a:rPr>
              <a:t>There are always tradeoffs</a:t>
            </a:r>
          </a:p>
          <a:p>
            <a:pPr lvl="1"/>
            <a:r>
              <a:rPr lang="en-US" altLang="ja-JP" sz="2400" dirty="0" smtClean="0">
                <a:ea typeface="ＭＳ Ｐゴシック" pitchFamily="50" charset="-128"/>
              </a:rPr>
              <a:t>Efficiency for high-volume applications versus low and non-varying delay for multimedia </a:t>
            </a:r>
          </a:p>
        </p:txBody>
      </p:sp>
      <p:pic>
        <p:nvPicPr>
          <p:cNvPr id="46084" name="Picture 4" descr="SP002895.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90355" y="1596892"/>
            <a:ext cx="1518793" cy="2099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65695597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3352800" y="671848"/>
            <a:ext cx="5638800" cy="1143000"/>
          </a:xfrm>
        </p:spPr>
        <p:txBody>
          <a:bodyPr/>
          <a:lstStyle/>
          <a:p>
            <a:r>
              <a:rPr lang="en-US" altLang="ja-JP" dirty="0" smtClean="0">
                <a:ea typeface="ＭＳ Ｐゴシック" pitchFamily="50" charset="-128"/>
              </a:rPr>
              <a:t>Security</a:t>
            </a:r>
          </a:p>
        </p:txBody>
      </p:sp>
      <p:sp>
        <p:nvSpPr>
          <p:cNvPr id="47107" name="Rectangle 3"/>
          <p:cNvSpPr>
            <a:spLocks noGrp="1" noChangeArrowheads="1"/>
          </p:cNvSpPr>
          <p:nvPr>
            <p:ph idx="1"/>
          </p:nvPr>
        </p:nvSpPr>
        <p:spPr/>
        <p:txBody>
          <a:bodyPr/>
          <a:lstStyle/>
          <a:p>
            <a:r>
              <a:rPr lang="en-US" altLang="ja-JP" smtClean="0">
                <a:ea typeface="ＭＳ Ｐゴシック" pitchFamily="50" charset="-128"/>
              </a:rPr>
              <a:t>Focus on requirements first</a:t>
            </a:r>
          </a:p>
          <a:p>
            <a:r>
              <a:rPr lang="en-US" altLang="ja-JP" smtClean="0">
                <a:ea typeface="ＭＳ Ｐゴシック" pitchFamily="50" charset="-128"/>
              </a:rPr>
              <a:t>Detailed security planning later </a:t>
            </a:r>
          </a:p>
          <a:p>
            <a:r>
              <a:rPr lang="en-US" altLang="ja-JP" smtClean="0">
                <a:ea typeface="ＭＳ Ｐゴシック" pitchFamily="50" charset="-128"/>
              </a:rPr>
              <a:t>Identify network assets</a:t>
            </a:r>
          </a:p>
          <a:p>
            <a:pPr lvl="1"/>
            <a:r>
              <a:rPr lang="en-US" altLang="ja-JP" smtClean="0">
                <a:ea typeface="ＭＳ Ｐゴシック" pitchFamily="50" charset="-128"/>
              </a:rPr>
              <a:t>Including their value and the expected cost associated with losing them due to a security problem</a:t>
            </a:r>
          </a:p>
          <a:p>
            <a:r>
              <a:rPr lang="en-US" altLang="ja-JP" smtClean="0">
                <a:ea typeface="ＭＳ Ｐゴシック" pitchFamily="50" charset="-128"/>
              </a:rPr>
              <a:t>Analyze security risks</a:t>
            </a:r>
          </a:p>
        </p:txBody>
      </p:sp>
      <p:pic>
        <p:nvPicPr>
          <p:cNvPr id="47108" name="Picture 3" descr="AA002744.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342031" y="1493949"/>
            <a:ext cx="148113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66317647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ltLang="ja-JP" smtClean="0">
                <a:ea typeface="ＭＳ Ｐゴシック" pitchFamily="50" charset="-128"/>
              </a:rPr>
              <a:t>Network Assets</a:t>
            </a:r>
          </a:p>
        </p:txBody>
      </p:sp>
      <p:sp>
        <p:nvSpPr>
          <p:cNvPr id="48131" name="Rectangle 3"/>
          <p:cNvSpPr>
            <a:spLocks noGrp="1" noChangeArrowheads="1"/>
          </p:cNvSpPr>
          <p:nvPr>
            <p:ph idx="1"/>
          </p:nvPr>
        </p:nvSpPr>
        <p:spPr>
          <a:xfrm>
            <a:off x="969135" y="2011250"/>
            <a:ext cx="7772400" cy="4114800"/>
          </a:xfrm>
        </p:spPr>
        <p:txBody>
          <a:bodyPr/>
          <a:lstStyle/>
          <a:p>
            <a:r>
              <a:rPr lang="en-US" altLang="ja-JP" dirty="0" smtClean="0">
                <a:ea typeface="ＭＳ Ｐゴシック" pitchFamily="50" charset="-128"/>
              </a:rPr>
              <a:t>Hardware</a:t>
            </a:r>
          </a:p>
          <a:p>
            <a:r>
              <a:rPr lang="en-US" altLang="ja-JP" dirty="0" smtClean="0">
                <a:ea typeface="ＭＳ Ｐゴシック" pitchFamily="50" charset="-128"/>
              </a:rPr>
              <a:t>Software</a:t>
            </a:r>
          </a:p>
          <a:p>
            <a:r>
              <a:rPr lang="en-US" altLang="ja-JP" dirty="0" smtClean="0">
                <a:ea typeface="ＭＳ Ｐゴシック" pitchFamily="50" charset="-128"/>
              </a:rPr>
              <a:t>Applications</a:t>
            </a:r>
          </a:p>
          <a:p>
            <a:r>
              <a:rPr lang="en-US" altLang="ja-JP" dirty="0" smtClean="0">
                <a:ea typeface="ＭＳ Ｐゴシック" pitchFamily="50" charset="-128"/>
              </a:rPr>
              <a:t>Data</a:t>
            </a:r>
          </a:p>
          <a:p>
            <a:r>
              <a:rPr lang="en-US" altLang="ja-JP" dirty="0" smtClean="0">
                <a:ea typeface="ＭＳ Ｐゴシック" pitchFamily="50" charset="-128"/>
              </a:rPr>
              <a:t>Intellectual property</a:t>
            </a:r>
          </a:p>
          <a:p>
            <a:r>
              <a:rPr lang="en-US" altLang="ja-JP" dirty="0" smtClean="0">
                <a:ea typeface="ＭＳ Ｐゴシック" pitchFamily="50" charset="-128"/>
              </a:rPr>
              <a:t>Trade secrets</a:t>
            </a:r>
          </a:p>
          <a:p>
            <a:r>
              <a:rPr lang="en-US" altLang="ja-JP" dirty="0" smtClean="0">
                <a:ea typeface="ＭＳ Ｐゴシック" pitchFamily="50" charset="-128"/>
              </a:rPr>
              <a:t>Company</a:t>
            </a:r>
            <a:r>
              <a:rPr lang="en-US" altLang="en-US" dirty="0" smtClean="0">
                <a:ea typeface="ＭＳ Ｐゴシック" pitchFamily="50" charset="-128"/>
              </a:rPr>
              <a:t>’</a:t>
            </a:r>
            <a:r>
              <a:rPr lang="en-US" altLang="ja-JP" dirty="0" smtClean="0">
                <a:ea typeface="ＭＳ Ｐゴシック" pitchFamily="50" charset="-128"/>
              </a:rPr>
              <a:t>s reputation</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15310932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ltLang="ja-JP" smtClean="0">
                <a:ea typeface="ＭＳ Ｐゴシック" pitchFamily="50" charset="-128"/>
              </a:rPr>
              <a:t>Security Risks</a:t>
            </a:r>
          </a:p>
        </p:txBody>
      </p:sp>
      <p:sp>
        <p:nvSpPr>
          <p:cNvPr id="49155" name="Rectangle 3"/>
          <p:cNvSpPr>
            <a:spLocks noGrp="1" noChangeArrowheads="1"/>
          </p:cNvSpPr>
          <p:nvPr>
            <p:ph idx="1"/>
          </p:nvPr>
        </p:nvSpPr>
        <p:spPr>
          <a:xfrm>
            <a:off x="904741" y="2088523"/>
            <a:ext cx="7772400" cy="4114800"/>
          </a:xfrm>
        </p:spPr>
        <p:txBody>
          <a:bodyPr/>
          <a:lstStyle/>
          <a:p>
            <a:r>
              <a:rPr lang="en-US" altLang="ja-JP" dirty="0" smtClean="0">
                <a:ea typeface="ＭＳ Ｐゴシック" pitchFamily="50" charset="-128"/>
              </a:rPr>
              <a:t>Hacked network devices</a:t>
            </a:r>
          </a:p>
          <a:p>
            <a:pPr lvl="1"/>
            <a:r>
              <a:rPr lang="en-US" altLang="ja-JP" dirty="0" smtClean="0">
                <a:ea typeface="ＭＳ Ｐゴシック" pitchFamily="50" charset="-128"/>
              </a:rPr>
              <a:t>Data can be intercepted, analyzed, altered, or deleted</a:t>
            </a:r>
          </a:p>
          <a:p>
            <a:pPr lvl="1"/>
            <a:r>
              <a:rPr lang="en-US" altLang="ja-JP" dirty="0" smtClean="0">
                <a:ea typeface="ＭＳ Ｐゴシック" pitchFamily="50" charset="-128"/>
              </a:rPr>
              <a:t>User passwords can be compromised</a:t>
            </a:r>
          </a:p>
          <a:p>
            <a:pPr lvl="1"/>
            <a:r>
              <a:rPr lang="en-US" altLang="ja-JP" dirty="0" smtClean="0">
                <a:ea typeface="ＭＳ Ｐゴシック" pitchFamily="50" charset="-128"/>
              </a:rPr>
              <a:t>Device configurations can be changed</a:t>
            </a:r>
          </a:p>
          <a:p>
            <a:r>
              <a:rPr lang="en-US" altLang="ja-JP" dirty="0" smtClean="0">
                <a:ea typeface="ＭＳ Ｐゴシック" pitchFamily="50" charset="-128"/>
              </a:rPr>
              <a:t>Reconnaissance attacks</a:t>
            </a:r>
          </a:p>
          <a:p>
            <a:r>
              <a:rPr lang="en-US" altLang="ja-JP" dirty="0" smtClean="0">
                <a:ea typeface="ＭＳ Ｐゴシック" pitchFamily="50" charset="-128"/>
              </a:rPr>
              <a:t>Denial-of-service attacks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31278783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ltLang="ja-JP" smtClean="0">
                <a:ea typeface="ＭＳ Ｐゴシック" pitchFamily="50" charset="-128"/>
              </a:rPr>
              <a:t>Manageability</a:t>
            </a:r>
          </a:p>
        </p:txBody>
      </p:sp>
      <p:sp>
        <p:nvSpPr>
          <p:cNvPr id="50179" name="Rectangle 3"/>
          <p:cNvSpPr>
            <a:spLocks noGrp="1" noChangeArrowheads="1"/>
          </p:cNvSpPr>
          <p:nvPr>
            <p:ph idx="1"/>
          </p:nvPr>
        </p:nvSpPr>
        <p:spPr/>
        <p:txBody>
          <a:bodyPr/>
          <a:lstStyle/>
          <a:p>
            <a:r>
              <a:rPr lang="en-US" altLang="ja-JP" dirty="0" smtClean="0">
                <a:ea typeface="ＭＳ Ｐゴシック" pitchFamily="50" charset="-128"/>
              </a:rPr>
              <a:t>Performance management</a:t>
            </a:r>
          </a:p>
          <a:p>
            <a:r>
              <a:rPr lang="en-US" altLang="ja-JP" dirty="0" smtClean="0">
                <a:ea typeface="ＭＳ Ｐゴシック" pitchFamily="50" charset="-128"/>
              </a:rPr>
              <a:t>Fault management</a:t>
            </a:r>
          </a:p>
          <a:p>
            <a:r>
              <a:rPr lang="en-US" altLang="ja-JP" dirty="0" smtClean="0">
                <a:ea typeface="ＭＳ Ｐゴシック" pitchFamily="50" charset="-128"/>
              </a:rPr>
              <a:t>Configuration management</a:t>
            </a:r>
          </a:p>
          <a:p>
            <a:r>
              <a:rPr lang="en-US" altLang="ja-JP" dirty="0" smtClean="0">
                <a:ea typeface="ＭＳ Ｐゴシック" pitchFamily="50" charset="-128"/>
              </a:rPr>
              <a:t>Security management</a:t>
            </a:r>
          </a:p>
          <a:p>
            <a:r>
              <a:rPr lang="en-US" altLang="ja-JP" dirty="0" smtClean="0">
                <a:ea typeface="ＭＳ Ｐゴシック" pitchFamily="50" charset="-128"/>
              </a:rPr>
              <a:t>Accounting management</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4185583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352800" y="605996"/>
            <a:ext cx="5638800" cy="1143000"/>
          </a:xfrm>
        </p:spPr>
        <p:txBody>
          <a:bodyPr/>
          <a:lstStyle/>
          <a:p>
            <a:r>
              <a:rPr lang="en-US" altLang="ja-JP" dirty="0" smtClean="0">
                <a:ea typeface="ＭＳ Ｐゴシック" pitchFamily="50" charset="-128"/>
              </a:rPr>
              <a:t>Layers of the OSI Model</a:t>
            </a:r>
          </a:p>
        </p:txBody>
      </p:sp>
      <p:grpSp>
        <p:nvGrpSpPr>
          <p:cNvPr id="8195" name="Group 4"/>
          <p:cNvGrpSpPr>
            <a:grpSpLocks/>
          </p:cNvGrpSpPr>
          <p:nvPr/>
        </p:nvGrpSpPr>
        <p:grpSpPr bwMode="auto">
          <a:xfrm>
            <a:off x="2070279" y="1748996"/>
            <a:ext cx="4541838" cy="4953000"/>
            <a:chOff x="1056" y="624"/>
            <a:chExt cx="3389" cy="3696"/>
          </a:xfrm>
        </p:grpSpPr>
        <p:sp>
          <p:nvSpPr>
            <p:cNvPr id="8197" name="Rectangle 5"/>
            <p:cNvSpPr>
              <a:spLocks noChangeArrowheads="1"/>
            </p:cNvSpPr>
            <p:nvPr/>
          </p:nvSpPr>
          <p:spPr bwMode="auto">
            <a:xfrm>
              <a:off x="2141" y="1152"/>
              <a:ext cx="2304" cy="52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8198" name="Rectangle 6"/>
            <p:cNvSpPr>
              <a:spLocks noChangeArrowheads="1"/>
            </p:cNvSpPr>
            <p:nvPr/>
          </p:nvSpPr>
          <p:spPr bwMode="auto">
            <a:xfrm>
              <a:off x="2141" y="1680"/>
              <a:ext cx="2304" cy="52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8199" name="Rectangle 7"/>
            <p:cNvSpPr>
              <a:spLocks noChangeArrowheads="1"/>
            </p:cNvSpPr>
            <p:nvPr/>
          </p:nvSpPr>
          <p:spPr bwMode="auto">
            <a:xfrm>
              <a:off x="2141" y="2736"/>
              <a:ext cx="2304" cy="52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8200" name="Rectangle 8"/>
            <p:cNvSpPr>
              <a:spLocks noChangeArrowheads="1"/>
            </p:cNvSpPr>
            <p:nvPr/>
          </p:nvSpPr>
          <p:spPr bwMode="auto">
            <a:xfrm>
              <a:off x="2141" y="2208"/>
              <a:ext cx="2304" cy="52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8201" name="Rectangle 9"/>
            <p:cNvSpPr>
              <a:spLocks noChangeArrowheads="1"/>
            </p:cNvSpPr>
            <p:nvPr/>
          </p:nvSpPr>
          <p:spPr bwMode="auto">
            <a:xfrm>
              <a:off x="2141" y="624"/>
              <a:ext cx="2304" cy="52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8202" name="Rectangle 10"/>
            <p:cNvSpPr>
              <a:spLocks noChangeArrowheads="1"/>
            </p:cNvSpPr>
            <p:nvPr/>
          </p:nvSpPr>
          <p:spPr bwMode="auto">
            <a:xfrm>
              <a:off x="2141" y="3264"/>
              <a:ext cx="2304" cy="52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8203" name="Rectangle 11"/>
            <p:cNvSpPr>
              <a:spLocks noChangeArrowheads="1"/>
            </p:cNvSpPr>
            <p:nvPr/>
          </p:nvSpPr>
          <p:spPr bwMode="auto">
            <a:xfrm>
              <a:off x="2141" y="3792"/>
              <a:ext cx="2304" cy="52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8204" name="Text Box 12"/>
            <p:cNvSpPr txBox="1">
              <a:spLocks noChangeArrowheads="1"/>
            </p:cNvSpPr>
            <p:nvPr/>
          </p:nvSpPr>
          <p:spPr bwMode="auto">
            <a:xfrm>
              <a:off x="2748" y="769"/>
              <a:ext cx="1210"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200">
                  <a:latin typeface="Arial" pitchFamily="34" charset="0"/>
                </a:rPr>
                <a:t>Application</a:t>
              </a:r>
            </a:p>
          </p:txBody>
        </p:sp>
        <p:sp>
          <p:nvSpPr>
            <p:cNvPr id="8205" name="Text Box 13"/>
            <p:cNvSpPr txBox="1">
              <a:spLocks noChangeArrowheads="1"/>
            </p:cNvSpPr>
            <p:nvPr/>
          </p:nvSpPr>
          <p:spPr bwMode="auto">
            <a:xfrm>
              <a:off x="2721" y="1296"/>
              <a:ext cx="1262"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200">
                  <a:latin typeface="Arial" pitchFamily="34" charset="0"/>
                </a:rPr>
                <a:t>Presentation</a:t>
              </a:r>
            </a:p>
          </p:txBody>
        </p:sp>
        <p:sp>
          <p:nvSpPr>
            <p:cNvPr id="8206" name="Text Box 14"/>
            <p:cNvSpPr txBox="1">
              <a:spLocks noChangeArrowheads="1"/>
            </p:cNvSpPr>
            <p:nvPr/>
          </p:nvSpPr>
          <p:spPr bwMode="auto">
            <a:xfrm>
              <a:off x="2936" y="1824"/>
              <a:ext cx="833"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200">
                  <a:latin typeface="Arial" pitchFamily="34" charset="0"/>
                </a:rPr>
                <a:t>Session</a:t>
              </a:r>
            </a:p>
          </p:txBody>
        </p:sp>
        <p:sp>
          <p:nvSpPr>
            <p:cNvPr id="8207" name="Text Box 15"/>
            <p:cNvSpPr txBox="1">
              <a:spLocks noChangeArrowheads="1"/>
            </p:cNvSpPr>
            <p:nvPr/>
          </p:nvSpPr>
          <p:spPr bwMode="auto">
            <a:xfrm>
              <a:off x="2842" y="2352"/>
              <a:ext cx="1021"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200">
                  <a:latin typeface="Arial" pitchFamily="34" charset="0"/>
                </a:rPr>
                <a:t>Transport</a:t>
              </a:r>
            </a:p>
          </p:txBody>
        </p:sp>
        <p:sp>
          <p:nvSpPr>
            <p:cNvPr id="8208" name="Text Box 16"/>
            <p:cNvSpPr txBox="1">
              <a:spLocks noChangeArrowheads="1"/>
            </p:cNvSpPr>
            <p:nvPr/>
          </p:nvSpPr>
          <p:spPr bwMode="auto">
            <a:xfrm>
              <a:off x="2887" y="2880"/>
              <a:ext cx="934"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200">
                  <a:latin typeface="Arial" pitchFamily="34" charset="0"/>
                </a:rPr>
                <a:t>Network</a:t>
              </a:r>
            </a:p>
          </p:txBody>
        </p:sp>
        <p:sp>
          <p:nvSpPr>
            <p:cNvPr id="8209" name="Text Box 17"/>
            <p:cNvSpPr txBox="1">
              <a:spLocks noChangeArrowheads="1"/>
            </p:cNvSpPr>
            <p:nvPr/>
          </p:nvSpPr>
          <p:spPr bwMode="auto">
            <a:xfrm>
              <a:off x="2826" y="3408"/>
              <a:ext cx="1053"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200">
                  <a:latin typeface="Arial" pitchFamily="34" charset="0"/>
                </a:rPr>
                <a:t>Data Link</a:t>
              </a:r>
            </a:p>
          </p:txBody>
        </p:sp>
        <p:sp>
          <p:nvSpPr>
            <p:cNvPr id="8210" name="Text Box 18"/>
            <p:cNvSpPr txBox="1">
              <a:spLocks noChangeArrowheads="1"/>
            </p:cNvSpPr>
            <p:nvPr/>
          </p:nvSpPr>
          <p:spPr bwMode="auto">
            <a:xfrm>
              <a:off x="2899" y="3888"/>
              <a:ext cx="909"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200">
                  <a:latin typeface="Arial" pitchFamily="34" charset="0"/>
                </a:rPr>
                <a:t>Physical</a:t>
              </a:r>
            </a:p>
          </p:txBody>
        </p:sp>
        <p:sp>
          <p:nvSpPr>
            <p:cNvPr id="8211" name="Text Box 19"/>
            <p:cNvSpPr txBox="1">
              <a:spLocks noChangeArrowheads="1"/>
            </p:cNvSpPr>
            <p:nvPr/>
          </p:nvSpPr>
          <p:spPr bwMode="auto">
            <a:xfrm>
              <a:off x="1056" y="3888"/>
              <a:ext cx="663" cy="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1800">
                  <a:latin typeface="Arial" pitchFamily="34" charset="0"/>
                </a:rPr>
                <a:t>Layer 1</a:t>
              </a:r>
              <a:endParaRPr lang="en-US" altLang="ja-JP" sz="1200">
                <a:latin typeface="Arial" pitchFamily="34" charset="0"/>
              </a:endParaRPr>
            </a:p>
          </p:txBody>
        </p:sp>
        <p:sp>
          <p:nvSpPr>
            <p:cNvPr id="8212" name="Text Box 20"/>
            <p:cNvSpPr txBox="1">
              <a:spLocks noChangeArrowheads="1"/>
            </p:cNvSpPr>
            <p:nvPr/>
          </p:nvSpPr>
          <p:spPr bwMode="auto">
            <a:xfrm>
              <a:off x="1056" y="769"/>
              <a:ext cx="663" cy="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1800">
                  <a:latin typeface="Arial" pitchFamily="34" charset="0"/>
                </a:rPr>
                <a:t>Layer 7</a:t>
              </a:r>
              <a:endParaRPr lang="en-US" altLang="ja-JP" sz="1200">
                <a:latin typeface="Arial" pitchFamily="34" charset="0"/>
              </a:endParaRPr>
            </a:p>
          </p:txBody>
        </p:sp>
        <p:sp>
          <p:nvSpPr>
            <p:cNvPr id="8213" name="Text Box 21"/>
            <p:cNvSpPr txBox="1">
              <a:spLocks noChangeArrowheads="1"/>
            </p:cNvSpPr>
            <p:nvPr/>
          </p:nvSpPr>
          <p:spPr bwMode="auto">
            <a:xfrm>
              <a:off x="1056" y="1296"/>
              <a:ext cx="663" cy="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1800">
                  <a:latin typeface="Arial" pitchFamily="34" charset="0"/>
                </a:rPr>
                <a:t>Layer 6</a:t>
              </a:r>
              <a:endParaRPr lang="en-US" altLang="ja-JP" sz="1200">
                <a:latin typeface="Arial" pitchFamily="34" charset="0"/>
              </a:endParaRPr>
            </a:p>
          </p:txBody>
        </p:sp>
        <p:sp>
          <p:nvSpPr>
            <p:cNvPr id="8214" name="Text Box 22"/>
            <p:cNvSpPr txBox="1">
              <a:spLocks noChangeArrowheads="1"/>
            </p:cNvSpPr>
            <p:nvPr/>
          </p:nvSpPr>
          <p:spPr bwMode="auto">
            <a:xfrm>
              <a:off x="1056" y="1824"/>
              <a:ext cx="663" cy="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1800">
                  <a:latin typeface="Arial" pitchFamily="34" charset="0"/>
                </a:rPr>
                <a:t>Layer 5</a:t>
              </a:r>
              <a:endParaRPr lang="en-US" altLang="ja-JP" sz="1200">
                <a:latin typeface="Arial" pitchFamily="34" charset="0"/>
              </a:endParaRPr>
            </a:p>
          </p:txBody>
        </p:sp>
        <p:sp>
          <p:nvSpPr>
            <p:cNvPr id="8215" name="Text Box 23"/>
            <p:cNvSpPr txBox="1">
              <a:spLocks noChangeArrowheads="1"/>
            </p:cNvSpPr>
            <p:nvPr/>
          </p:nvSpPr>
          <p:spPr bwMode="auto">
            <a:xfrm>
              <a:off x="1056" y="2352"/>
              <a:ext cx="663" cy="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1800">
                  <a:latin typeface="Arial" pitchFamily="34" charset="0"/>
                </a:rPr>
                <a:t>Layer 4</a:t>
              </a:r>
              <a:endParaRPr lang="en-US" altLang="ja-JP" sz="1200">
                <a:latin typeface="Arial" pitchFamily="34" charset="0"/>
              </a:endParaRPr>
            </a:p>
          </p:txBody>
        </p:sp>
        <p:sp>
          <p:nvSpPr>
            <p:cNvPr id="8216" name="Text Box 24"/>
            <p:cNvSpPr txBox="1">
              <a:spLocks noChangeArrowheads="1"/>
            </p:cNvSpPr>
            <p:nvPr/>
          </p:nvSpPr>
          <p:spPr bwMode="auto">
            <a:xfrm>
              <a:off x="1056" y="2880"/>
              <a:ext cx="663" cy="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1800">
                  <a:latin typeface="Arial" pitchFamily="34" charset="0"/>
                </a:rPr>
                <a:t>Layer 3</a:t>
              </a:r>
              <a:endParaRPr lang="en-US" altLang="ja-JP" sz="1200">
                <a:latin typeface="Arial" pitchFamily="34" charset="0"/>
              </a:endParaRPr>
            </a:p>
          </p:txBody>
        </p:sp>
        <p:sp>
          <p:nvSpPr>
            <p:cNvPr id="8217" name="Text Box 25"/>
            <p:cNvSpPr txBox="1">
              <a:spLocks noChangeArrowheads="1"/>
            </p:cNvSpPr>
            <p:nvPr/>
          </p:nvSpPr>
          <p:spPr bwMode="auto">
            <a:xfrm>
              <a:off x="1056" y="3408"/>
              <a:ext cx="663" cy="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1800">
                  <a:latin typeface="Arial" pitchFamily="34" charset="0"/>
                </a:rPr>
                <a:t>Layer 2</a:t>
              </a:r>
              <a:endParaRPr lang="en-US" altLang="ja-JP" sz="1200">
                <a:latin typeface="Arial" pitchFamily="34" charset="0"/>
              </a:endParaRPr>
            </a:p>
          </p:txBody>
        </p:sp>
      </p:grpSp>
      <p:sp>
        <p:nvSpPr>
          <p:cNvPr id="25" name="Date Placeholder 2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08384730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ltLang="ja-JP" smtClean="0">
                <a:ea typeface="ＭＳ Ｐゴシック" pitchFamily="50" charset="-128"/>
              </a:rPr>
              <a:t>Usability</a:t>
            </a:r>
          </a:p>
        </p:txBody>
      </p:sp>
      <p:sp>
        <p:nvSpPr>
          <p:cNvPr id="51203" name="Rectangle 3"/>
          <p:cNvSpPr>
            <a:spLocks noGrp="1" noChangeArrowheads="1"/>
          </p:cNvSpPr>
          <p:nvPr>
            <p:ph idx="1"/>
          </p:nvPr>
        </p:nvSpPr>
        <p:spPr/>
        <p:txBody>
          <a:bodyPr/>
          <a:lstStyle/>
          <a:p>
            <a:r>
              <a:rPr lang="en-US" altLang="ja-JP" dirty="0" smtClean="0">
                <a:ea typeface="ＭＳ Ｐゴシック" pitchFamily="50" charset="-128"/>
              </a:rPr>
              <a:t>Usability: the ease of use with which network users can access the network and services</a:t>
            </a:r>
          </a:p>
          <a:p>
            <a:r>
              <a:rPr lang="en-US" altLang="ja-JP" dirty="0" smtClean="0">
                <a:ea typeface="ＭＳ Ｐゴシック" pitchFamily="50" charset="-128"/>
              </a:rPr>
              <a:t>Networks should make users</a:t>
            </a:r>
            <a:r>
              <a:rPr lang="en-US" altLang="en-US" dirty="0" smtClean="0">
                <a:ea typeface="ＭＳ Ｐゴシック" pitchFamily="50" charset="-128"/>
              </a:rPr>
              <a:t>’</a:t>
            </a:r>
            <a:r>
              <a:rPr lang="en-US" altLang="ja-JP" dirty="0" smtClean="0">
                <a:ea typeface="ＭＳ Ｐゴシック" pitchFamily="50" charset="-128"/>
              </a:rPr>
              <a:t> jobs easier</a:t>
            </a:r>
          </a:p>
          <a:p>
            <a:r>
              <a:rPr lang="en-US" altLang="ja-JP" dirty="0" smtClean="0">
                <a:ea typeface="ＭＳ Ｐゴシック" pitchFamily="50" charset="-128"/>
              </a:rPr>
              <a:t>Some design decisions will have a negative affect on usability:</a:t>
            </a:r>
          </a:p>
          <a:p>
            <a:pPr lvl="1"/>
            <a:r>
              <a:rPr lang="en-US" altLang="ja-JP" dirty="0" smtClean="0">
                <a:ea typeface="ＭＳ Ｐゴシック" pitchFamily="50" charset="-128"/>
              </a:rPr>
              <a:t>Strict security, for example</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24449280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ltLang="ja-JP" smtClean="0">
                <a:ea typeface="ＭＳ Ｐゴシック" pitchFamily="50" charset="-128"/>
              </a:rPr>
              <a:t>Adaptability</a:t>
            </a:r>
          </a:p>
        </p:txBody>
      </p:sp>
      <p:sp>
        <p:nvSpPr>
          <p:cNvPr id="52227" name="Rectangle 3"/>
          <p:cNvSpPr>
            <a:spLocks noGrp="1" noChangeArrowheads="1"/>
          </p:cNvSpPr>
          <p:nvPr>
            <p:ph idx="1"/>
          </p:nvPr>
        </p:nvSpPr>
        <p:spPr>
          <a:xfrm>
            <a:off x="1046408" y="1961882"/>
            <a:ext cx="7772400" cy="4114800"/>
          </a:xfrm>
        </p:spPr>
        <p:txBody>
          <a:bodyPr/>
          <a:lstStyle/>
          <a:p>
            <a:r>
              <a:rPr lang="en-US" altLang="ja-JP" dirty="0" smtClean="0">
                <a:ea typeface="ＭＳ Ｐゴシック" pitchFamily="50" charset="-128"/>
              </a:rPr>
              <a:t>Avoid incorporating any design elements that would make it hard to implement new technologies in the future</a:t>
            </a:r>
          </a:p>
          <a:p>
            <a:r>
              <a:rPr lang="en-US" altLang="ja-JP" dirty="0" smtClean="0">
                <a:ea typeface="ＭＳ Ｐゴシック" pitchFamily="50" charset="-128"/>
              </a:rPr>
              <a:t>Change can come in the form of new protocols, new business practices, new fiscal goals, new legislation</a:t>
            </a:r>
          </a:p>
          <a:p>
            <a:r>
              <a:rPr lang="en-US" altLang="ja-JP" dirty="0" smtClean="0">
                <a:ea typeface="ＭＳ Ｐゴシック" pitchFamily="50" charset="-128"/>
              </a:rPr>
              <a:t>A flexible design can adapt to changing traffic patterns and Quality of Service (</a:t>
            </a:r>
            <a:r>
              <a:rPr lang="en-US" altLang="ja-JP" dirty="0" err="1" smtClean="0">
                <a:ea typeface="ＭＳ Ｐゴシック" pitchFamily="50" charset="-128"/>
              </a:rPr>
              <a:t>QoS</a:t>
            </a:r>
            <a:r>
              <a:rPr lang="en-US" altLang="ja-JP" dirty="0" smtClean="0">
                <a:ea typeface="ＭＳ Ｐゴシック" pitchFamily="50" charset="-128"/>
              </a:rPr>
              <a:t>) requirements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97756591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ltLang="ja-JP" dirty="0" smtClean="0">
                <a:ea typeface="ＭＳ Ｐゴシック" pitchFamily="50" charset="-128"/>
              </a:rPr>
              <a:t>Affordability</a:t>
            </a:r>
          </a:p>
        </p:txBody>
      </p:sp>
      <p:sp>
        <p:nvSpPr>
          <p:cNvPr id="53251" name="Rectangle 3"/>
          <p:cNvSpPr>
            <a:spLocks noGrp="1" noChangeArrowheads="1"/>
          </p:cNvSpPr>
          <p:nvPr>
            <p:ph idx="1"/>
          </p:nvPr>
        </p:nvSpPr>
        <p:spPr>
          <a:xfrm>
            <a:off x="1072166" y="2116428"/>
            <a:ext cx="7772400" cy="4114800"/>
          </a:xfrm>
        </p:spPr>
        <p:txBody>
          <a:bodyPr/>
          <a:lstStyle/>
          <a:p>
            <a:r>
              <a:rPr lang="en-US" altLang="ja-JP" sz="2600" dirty="0" smtClean="0">
                <a:ea typeface="ＭＳ Ｐゴシック" pitchFamily="50" charset="-128"/>
              </a:rPr>
              <a:t>A network should carry the maximum amount of traffic possible for a given financial cost</a:t>
            </a:r>
          </a:p>
          <a:p>
            <a:r>
              <a:rPr lang="en-US" altLang="ja-JP" sz="2600" dirty="0" smtClean="0">
                <a:ea typeface="ＭＳ Ｐゴシック" pitchFamily="50" charset="-128"/>
              </a:rPr>
              <a:t>Affordability is especially important in campus network designs</a:t>
            </a:r>
          </a:p>
          <a:p>
            <a:r>
              <a:rPr lang="en-US" altLang="ja-JP" sz="2600" dirty="0" smtClean="0">
                <a:ea typeface="ＭＳ Ｐゴシック" pitchFamily="50" charset="-128"/>
              </a:rPr>
              <a:t>WANs are expected to cost more, but costs can be reduced with the proper use of technology</a:t>
            </a:r>
          </a:p>
          <a:p>
            <a:pPr lvl="1"/>
            <a:r>
              <a:rPr lang="en-US" altLang="ja-JP" sz="2600" dirty="0" smtClean="0">
                <a:ea typeface="ＭＳ Ｐゴシック" pitchFamily="50" charset="-128"/>
              </a:rPr>
              <a:t>Quiet routing protocols, for example</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59611285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762000" y="837127"/>
            <a:ext cx="8229600" cy="1143000"/>
          </a:xfrm>
        </p:spPr>
        <p:txBody>
          <a:bodyPr/>
          <a:lstStyle/>
          <a:p>
            <a:r>
              <a:rPr lang="en-US" altLang="ja-JP" dirty="0" smtClean="0">
                <a:ea typeface="ＭＳ Ｐゴシック" pitchFamily="50" charset="-128"/>
              </a:rPr>
              <a:t>Network Applications</a:t>
            </a:r>
            <a:br>
              <a:rPr lang="en-US" altLang="ja-JP" dirty="0" smtClean="0">
                <a:ea typeface="ＭＳ Ｐゴシック" pitchFamily="50" charset="-128"/>
              </a:rPr>
            </a:br>
            <a:r>
              <a:rPr lang="en-US" altLang="ja-JP" dirty="0" smtClean="0">
                <a:ea typeface="ＭＳ Ｐゴシック" pitchFamily="50" charset="-128"/>
              </a:rPr>
              <a:t>Technical Requirements</a:t>
            </a:r>
          </a:p>
        </p:txBody>
      </p:sp>
      <p:sp>
        <p:nvSpPr>
          <p:cNvPr id="54275" name="Text Box 3"/>
          <p:cNvSpPr txBox="1">
            <a:spLocks noChangeArrowheads="1"/>
          </p:cNvSpPr>
          <p:nvPr/>
        </p:nvSpPr>
        <p:spPr bwMode="auto">
          <a:xfrm>
            <a:off x="421785" y="2261316"/>
            <a:ext cx="15240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50000"/>
              </a:spcBef>
              <a:buFontTx/>
              <a:buNone/>
            </a:pPr>
            <a:r>
              <a:rPr lang="en-US" altLang="ja-JP" sz="1400" b="1">
                <a:latin typeface="Arial" pitchFamily="34" charset="0"/>
              </a:rPr>
              <a:t>Name of Application</a:t>
            </a:r>
            <a:endParaRPr lang="en-US" altLang="ja-JP" sz="1200">
              <a:latin typeface="Arial" pitchFamily="34" charset="0"/>
            </a:endParaRPr>
          </a:p>
        </p:txBody>
      </p:sp>
      <p:sp>
        <p:nvSpPr>
          <p:cNvPr id="54276" name="Text Box 4"/>
          <p:cNvSpPr txBox="1">
            <a:spLocks noChangeArrowheads="1"/>
          </p:cNvSpPr>
          <p:nvPr/>
        </p:nvSpPr>
        <p:spPr bwMode="auto">
          <a:xfrm>
            <a:off x="1488585" y="2261316"/>
            <a:ext cx="10668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50000"/>
              </a:spcBef>
              <a:buFontTx/>
              <a:buNone/>
            </a:pPr>
            <a:r>
              <a:rPr lang="en-US" altLang="ja-JP" sz="1400" b="1">
                <a:latin typeface="Arial" pitchFamily="34" charset="0"/>
              </a:rPr>
              <a:t>Cost of Downtime</a:t>
            </a:r>
            <a:endParaRPr lang="en-US" altLang="ja-JP" sz="1200">
              <a:latin typeface="Arial" pitchFamily="34" charset="0"/>
            </a:endParaRPr>
          </a:p>
        </p:txBody>
      </p:sp>
      <p:sp>
        <p:nvSpPr>
          <p:cNvPr id="54277" name="Text Box 5"/>
          <p:cNvSpPr txBox="1">
            <a:spLocks noChangeArrowheads="1"/>
          </p:cNvSpPr>
          <p:nvPr/>
        </p:nvSpPr>
        <p:spPr bwMode="auto">
          <a:xfrm>
            <a:off x="2555385" y="2261316"/>
            <a:ext cx="12954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50000"/>
              </a:spcBef>
              <a:buFontTx/>
              <a:buNone/>
            </a:pPr>
            <a:r>
              <a:rPr lang="en-US" altLang="ja-JP" sz="1400" b="1">
                <a:latin typeface="Arial" pitchFamily="34" charset="0"/>
              </a:rPr>
              <a:t>Acceptable MTBF</a:t>
            </a:r>
            <a:endParaRPr lang="en-US" altLang="ja-JP" sz="1200">
              <a:latin typeface="Arial" pitchFamily="34" charset="0"/>
            </a:endParaRPr>
          </a:p>
        </p:txBody>
      </p:sp>
      <p:sp>
        <p:nvSpPr>
          <p:cNvPr id="54278" name="Text Box 6"/>
          <p:cNvSpPr txBox="1">
            <a:spLocks noChangeArrowheads="1"/>
          </p:cNvSpPr>
          <p:nvPr/>
        </p:nvSpPr>
        <p:spPr bwMode="auto">
          <a:xfrm>
            <a:off x="3774585" y="2261316"/>
            <a:ext cx="15240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50000"/>
              </a:spcBef>
              <a:buFontTx/>
              <a:buNone/>
            </a:pPr>
            <a:r>
              <a:rPr lang="en-US" altLang="ja-JP" sz="1400" b="1">
                <a:latin typeface="Arial" pitchFamily="34" charset="0"/>
              </a:rPr>
              <a:t>Acceptable MTTR</a:t>
            </a:r>
            <a:endParaRPr lang="en-US" altLang="ja-JP" sz="1200">
              <a:latin typeface="Arial" pitchFamily="34" charset="0"/>
            </a:endParaRPr>
          </a:p>
        </p:txBody>
      </p:sp>
      <p:sp>
        <p:nvSpPr>
          <p:cNvPr id="54279" name="Text Box 7"/>
          <p:cNvSpPr txBox="1">
            <a:spLocks noChangeArrowheads="1"/>
          </p:cNvSpPr>
          <p:nvPr/>
        </p:nvSpPr>
        <p:spPr bwMode="auto">
          <a:xfrm>
            <a:off x="5069985" y="2261316"/>
            <a:ext cx="12192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50000"/>
              </a:spcBef>
              <a:buFontTx/>
              <a:buNone/>
            </a:pPr>
            <a:r>
              <a:rPr lang="en-US" altLang="ja-JP" sz="1400" b="1">
                <a:latin typeface="Arial" pitchFamily="34" charset="0"/>
              </a:rPr>
              <a:t>Throughput Goal</a:t>
            </a:r>
            <a:endParaRPr lang="en-US" altLang="ja-JP" sz="1200">
              <a:latin typeface="Arial" pitchFamily="34" charset="0"/>
            </a:endParaRPr>
          </a:p>
        </p:txBody>
      </p:sp>
      <p:sp>
        <p:nvSpPr>
          <p:cNvPr id="54280" name="Text Box 8"/>
          <p:cNvSpPr txBox="1">
            <a:spLocks noChangeArrowheads="1"/>
          </p:cNvSpPr>
          <p:nvPr/>
        </p:nvSpPr>
        <p:spPr bwMode="auto">
          <a:xfrm>
            <a:off x="6441585" y="2261316"/>
            <a:ext cx="15240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50000"/>
              </a:spcBef>
              <a:buFontTx/>
              <a:buNone/>
            </a:pPr>
            <a:r>
              <a:rPr lang="en-US" altLang="ja-JP" sz="1400" b="1">
                <a:latin typeface="Arial" pitchFamily="34" charset="0"/>
              </a:rPr>
              <a:t>Delay Must be Less Than:</a:t>
            </a:r>
            <a:endParaRPr lang="en-US" altLang="ja-JP" sz="1200">
              <a:latin typeface="Arial" pitchFamily="34" charset="0"/>
            </a:endParaRPr>
          </a:p>
        </p:txBody>
      </p:sp>
      <p:sp>
        <p:nvSpPr>
          <p:cNvPr id="54281" name="Text Box 9"/>
          <p:cNvSpPr txBox="1">
            <a:spLocks noChangeArrowheads="1"/>
          </p:cNvSpPr>
          <p:nvPr/>
        </p:nvSpPr>
        <p:spPr bwMode="auto">
          <a:xfrm>
            <a:off x="7736985" y="2261316"/>
            <a:ext cx="1295400"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50000"/>
              </a:spcBef>
              <a:buFontTx/>
              <a:buNone/>
            </a:pPr>
            <a:r>
              <a:rPr lang="en-US" altLang="ja-JP" sz="1400" b="1">
                <a:latin typeface="Arial" pitchFamily="34" charset="0"/>
              </a:rPr>
              <a:t>Delay Variation Must be Less Than:</a:t>
            </a:r>
            <a:endParaRPr lang="en-US" altLang="ja-JP" sz="1200">
              <a:latin typeface="Arial" pitchFamily="34" charset="0"/>
            </a:endParaRPr>
          </a:p>
        </p:txBody>
      </p:sp>
      <p:sp>
        <p:nvSpPr>
          <p:cNvPr id="54282" name="Rectangle 10"/>
          <p:cNvSpPr>
            <a:spLocks noChangeArrowheads="1"/>
          </p:cNvSpPr>
          <p:nvPr/>
        </p:nvSpPr>
        <p:spPr bwMode="auto">
          <a:xfrm>
            <a:off x="421785" y="2261316"/>
            <a:ext cx="8610600" cy="990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54283" name="Rectangle 11"/>
          <p:cNvSpPr>
            <a:spLocks noChangeArrowheads="1"/>
          </p:cNvSpPr>
          <p:nvPr/>
        </p:nvSpPr>
        <p:spPr bwMode="auto">
          <a:xfrm>
            <a:off x="421785" y="3251916"/>
            <a:ext cx="8610600" cy="533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54284" name="Rectangle 12"/>
          <p:cNvSpPr>
            <a:spLocks noChangeArrowheads="1"/>
          </p:cNvSpPr>
          <p:nvPr/>
        </p:nvSpPr>
        <p:spPr bwMode="auto">
          <a:xfrm>
            <a:off x="421785" y="3785316"/>
            <a:ext cx="8610600" cy="533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54285" name="Rectangle 13"/>
          <p:cNvSpPr>
            <a:spLocks noChangeArrowheads="1"/>
          </p:cNvSpPr>
          <p:nvPr/>
        </p:nvSpPr>
        <p:spPr bwMode="auto">
          <a:xfrm>
            <a:off x="421785" y="4318716"/>
            <a:ext cx="8610600" cy="533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54286" name="Rectangle 14"/>
          <p:cNvSpPr>
            <a:spLocks noChangeArrowheads="1"/>
          </p:cNvSpPr>
          <p:nvPr/>
        </p:nvSpPr>
        <p:spPr bwMode="auto">
          <a:xfrm>
            <a:off x="421785" y="4852116"/>
            <a:ext cx="8610600" cy="533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54287" name="Rectangle 15"/>
          <p:cNvSpPr>
            <a:spLocks noChangeArrowheads="1"/>
          </p:cNvSpPr>
          <p:nvPr/>
        </p:nvSpPr>
        <p:spPr bwMode="auto">
          <a:xfrm>
            <a:off x="421785" y="2261316"/>
            <a:ext cx="1066800" cy="3124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54288" name="Rectangle 16"/>
          <p:cNvSpPr>
            <a:spLocks noChangeArrowheads="1"/>
          </p:cNvSpPr>
          <p:nvPr/>
        </p:nvSpPr>
        <p:spPr bwMode="auto">
          <a:xfrm>
            <a:off x="1488585" y="2261316"/>
            <a:ext cx="990600" cy="3124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54289" name="Rectangle 17"/>
          <p:cNvSpPr>
            <a:spLocks noChangeArrowheads="1"/>
          </p:cNvSpPr>
          <p:nvPr/>
        </p:nvSpPr>
        <p:spPr bwMode="auto">
          <a:xfrm>
            <a:off x="2479185" y="2261316"/>
            <a:ext cx="1219200" cy="3124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54290" name="Rectangle 18"/>
          <p:cNvSpPr>
            <a:spLocks noChangeArrowheads="1"/>
          </p:cNvSpPr>
          <p:nvPr/>
        </p:nvSpPr>
        <p:spPr bwMode="auto">
          <a:xfrm>
            <a:off x="3698385" y="2261316"/>
            <a:ext cx="1295400" cy="3124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54291" name="Rectangle 19"/>
          <p:cNvSpPr>
            <a:spLocks noChangeArrowheads="1"/>
          </p:cNvSpPr>
          <p:nvPr/>
        </p:nvSpPr>
        <p:spPr bwMode="auto">
          <a:xfrm>
            <a:off x="4993785" y="2261316"/>
            <a:ext cx="1447800" cy="3124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54292" name="Rectangle 20"/>
          <p:cNvSpPr>
            <a:spLocks noChangeArrowheads="1"/>
          </p:cNvSpPr>
          <p:nvPr/>
        </p:nvSpPr>
        <p:spPr bwMode="auto">
          <a:xfrm>
            <a:off x="6441585" y="2261316"/>
            <a:ext cx="1295400" cy="3124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21" name="Date Placeholder 20"/>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54629517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altLang="ja-JP" smtClean="0">
                <a:ea typeface="ＭＳ Ｐゴシック" pitchFamily="50" charset="-128"/>
              </a:rPr>
              <a:t>Making Tradeoffs</a:t>
            </a:r>
          </a:p>
        </p:txBody>
      </p:sp>
      <p:sp>
        <p:nvSpPr>
          <p:cNvPr id="55299" name="Rectangle 3"/>
          <p:cNvSpPr>
            <a:spLocks noGrp="1" noChangeArrowheads="1"/>
          </p:cNvSpPr>
          <p:nvPr>
            <p:ph idx="1"/>
          </p:nvPr>
        </p:nvSpPr>
        <p:spPr>
          <a:xfrm>
            <a:off x="1547611" y="2320347"/>
            <a:ext cx="6553200" cy="4114800"/>
          </a:xfrm>
        </p:spPr>
        <p:txBody>
          <a:bodyPr/>
          <a:lstStyle/>
          <a:p>
            <a:r>
              <a:rPr lang="en-US" altLang="ja-JP" sz="1800" dirty="0" smtClean="0">
                <a:ea typeface="ＭＳ Ｐゴシック" pitchFamily="50" charset="-128"/>
              </a:rPr>
              <a:t>Scalability			 20</a:t>
            </a:r>
          </a:p>
          <a:p>
            <a:r>
              <a:rPr lang="en-US" altLang="ja-JP" sz="1800" dirty="0" smtClean="0">
                <a:ea typeface="ＭＳ Ｐゴシック" pitchFamily="50" charset="-128"/>
              </a:rPr>
              <a:t>Availability			 30</a:t>
            </a:r>
          </a:p>
          <a:p>
            <a:r>
              <a:rPr lang="en-US" altLang="ja-JP" sz="1800" dirty="0" smtClean="0">
                <a:ea typeface="ＭＳ Ｐゴシック" pitchFamily="50" charset="-128"/>
              </a:rPr>
              <a:t>Network performance	 	15</a:t>
            </a:r>
          </a:p>
          <a:p>
            <a:r>
              <a:rPr lang="en-US" altLang="ja-JP" sz="1800" dirty="0" smtClean="0">
                <a:ea typeface="ＭＳ Ｐゴシック" pitchFamily="50" charset="-128"/>
              </a:rPr>
              <a:t>Security			  5</a:t>
            </a:r>
          </a:p>
          <a:p>
            <a:r>
              <a:rPr lang="en-US" altLang="ja-JP" sz="1800" dirty="0" smtClean="0">
                <a:ea typeface="ＭＳ Ｐゴシック" pitchFamily="50" charset="-128"/>
              </a:rPr>
              <a:t>Manageability			  5</a:t>
            </a:r>
          </a:p>
          <a:p>
            <a:r>
              <a:rPr lang="en-US" altLang="ja-JP" sz="1800" dirty="0" smtClean="0">
                <a:ea typeface="ＭＳ Ｐゴシック" pitchFamily="50" charset="-128"/>
              </a:rPr>
              <a:t>Usability			  5</a:t>
            </a:r>
          </a:p>
          <a:p>
            <a:r>
              <a:rPr lang="en-US" altLang="ja-JP" sz="1800" dirty="0" smtClean="0">
                <a:ea typeface="ＭＳ Ｐゴシック" pitchFamily="50" charset="-128"/>
              </a:rPr>
              <a:t>Adaptability			  5</a:t>
            </a:r>
          </a:p>
          <a:p>
            <a:r>
              <a:rPr lang="en-US" altLang="ja-JP" sz="1800" dirty="0" smtClean="0">
                <a:ea typeface="ＭＳ Ｐゴシック" pitchFamily="50" charset="-128"/>
              </a:rPr>
              <a:t>Affordability			 15</a:t>
            </a:r>
          </a:p>
          <a:p>
            <a:pPr>
              <a:buFontTx/>
              <a:buNone/>
            </a:pPr>
            <a:r>
              <a:rPr lang="en-US" altLang="ja-JP" sz="1800" dirty="0" smtClean="0">
                <a:ea typeface="ＭＳ Ｐゴシック" pitchFamily="50" charset="-128"/>
              </a:rPr>
              <a:t>Total (must add up to 100)	          	100</a:t>
            </a:r>
          </a:p>
        </p:txBody>
      </p:sp>
      <p:sp>
        <p:nvSpPr>
          <p:cNvPr id="55300" name="Line 4"/>
          <p:cNvSpPr>
            <a:spLocks noChangeShapeType="1"/>
          </p:cNvSpPr>
          <p:nvPr/>
        </p:nvSpPr>
        <p:spPr bwMode="auto">
          <a:xfrm>
            <a:off x="1219200" y="5003445"/>
            <a:ext cx="66294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57483216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altLang="ja-JP" dirty="0" smtClean="0">
                <a:ea typeface="ＭＳ Ｐゴシック" pitchFamily="50" charset="-128"/>
              </a:rPr>
              <a:t>Conclusion</a:t>
            </a:r>
          </a:p>
        </p:txBody>
      </p:sp>
      <p:sp>
        <p:nvSpPr>
          <p:cNvPr id="56323" name="Rectangle 3"/>
          <p:cNvSpPr>
            <a:spLocks noGrp="1" noChangeArrowheads="1"/>
          </p:cNvSpPr>
          <p:nvPr>
            <p:ph idx="1"/>
          </p:nvPr>
        </p:nvSpPr>
        <p:spPr>
          <a:xfrm>
            <a:off x="914399" y="2113208"/>
            <a:ext cx="7989195" cy="4191000"/>
          </a:xfrm>
        </p:spPr>
        <p:txBody>
          <a:bodyPr/>
          <a:lstStyle/>
          <a:p>
            <a:r>
              <a:rPr lang="en-US" altLang="ja-JP" dirty="0" smtClean="0">
                <a:ea typeface="ＭＳ Ｐゴシック" pitchFamily="50" charset="-128"/>
              </a:rPr>
              <a:t>Systematic approach</a:t>
            </a:r>
          </a:p>
          <a:p>
            <a:r>
              <a:rPr lang="en-US" altLang="ja-JP" dirty="0" smtClean="0">
                <a:ea typeface="ＭＳ Ｐゴシック" pitchFamily="50" charset="-128"/>
              </a:rPr>
              <a:t>Focus first on business requirements and constraints, and applications</a:t>
            </a:r>
          </a:p>
          <a:p>
            <a:r>
              <a:rPr lang="en-US" altLang="ja-JP" dirty="0" smtClean="0">
                <a:ea typeface="ＭＳ Ｐゴシック" pitchFamily="50" charset="-128"/>
              </a:rPr>
              <a:t>Gain an understanding of the customer</a:t>
            </a:r>
            <a:r>
              <a:rPr lang="en-US" altLang="en-US" dirty="0" smtClean="0">
                <a:ea typeface="ＭＳ Ｐゴシック" pitchFamily="50" charset="-128"/>
              </a:rPr>
              <a:t>’</a:t>
            </a:r>
            <a:r>
              <a:rPr lang="en-US" altLang="ja-JP" dirty="0" smtClean="0">
                <a:ea typeface="ＭＳ Ｐゴシック" pitchFamily="50" charset="-128"/>
              </a:rPr>
              <a:t>s corporate structure</a:t>
            </a:r>
          </a:p>
          <a:p>
            <a:r>
              <a:rPr lang="en-US" altLang="ja-JP" dirty="0" smtClean="0">
                <a:ea typeface="ＭＳ Ｐゴシック" pitchFamily="50" charset="-128"/>
              </a:rPr>
              <a:t>Gain an understanding of the customer</a:t>
            </a:r>
            <a:r>
              <a:rPr lang="en-US" altLang="en-US" dirty="0" smtClean="0">
                <a:ea typeface="ＭＳ Ｐゴシック" pitchFamily="50" charset="-128"/>
              </a:rPr>
              <a:t>’</a:t>
            </a:r>
            <a:r>
              <a:rPr lang="en-US" altLang="ja-JP" dirty="0" smtClean="0">
                <a:ea typeface="ＭＳ Ｐゴシック" pitchFamily="50" charset="-128"/>
              </a:rPr>
              <a:t>s business style</a:t>
            </a:r>
          </a:p>
          <a:p>
            <a:endParaRPr lang="en-US" altLang="ja-JP" sz="2800" dirty="0" smtClean="0">
              <a:ea typeface="ＭＳ Ｐゴシック" pitchFamily="50" charset="-128"/>
            </a:endParaRPr>
          </a:p>
          <a:p>
            <a:endParaRPr lang="en-US" altLang="ja-JP" sz="2800"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25352333"/>
      </p:ext>
    </p:extLst>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ltLang="ja-JP" dirty="0" smtClean="0">
                <a:ea typeface="ＭＳ Ｐゴシック" pitchFamily="50" charset="-128"/>
              </a:rPr>
              <a:t>Conclusion (2)</a:t>
            </a:r>
          </a:p>
        </p:txBody>
      </p:sp>
      <p:sp>
        <p:nvSpPr>
          <p:cNvPr id="57347" name="Rectangle 3"/>
          <p:cNvSpPr>
            <a:spLocks noGrp="1" noChangeArrowheads="1"/>
          </p:cNvSpPr>
          <p:nvPr>
            <p:ph idx="1"/>
          </p:nvPr>
        </p:nvSpPr>
        <p:spPr>
          <a:xfrm>
            <a:off x="1149439" y="2074572"/>
            <a:ext cx="8153400" cy="4191000"/>
          </a:xfrm>
        </p:spPr>
        <p:txBody>
          <a:bodyPr/>
          <a:lstStyle/>
          <a:p>
            <a:r>
              <a:rPr lang="en-US" altLang="ja-JP" dirty="0" smtClean="0">
                <a:ea typeface="ＭＳ Ｐゴシック" pitchFamily="50" charset="-128"/>
              </a:rPr>
              <a:t>Continue to use a systematic, top-down approach</a:t>
            </a:r>
          </a:p>
          <a:p>
            <a:r>
              <a:rPr lang="en-US" altLang="ja-JP" dirty="0" smtClean="0">
                <a:ea typeface="ＭＳ Ｐゴシック" pitchFamily="50" charset="-128"/>
              </a:rPr>
              <a:t>Don</a:t>
            </a:r>
            <a:r>
              <a:rPr lang="en-US" altLang="en-US" dirty="0" smtClean="0">
                <a:ea typeface="ＭＳ Ｐゴシック" pitchFamily="50" charset="-128"/>
              </a:rPr>
              <a:t>’</a:t>
            </a:r>
            <a:r>
              <a:rPr lang="en-US" altLang="ja-JP" dirty="0" smtClean="0">
                <a:ea typeface="ＭＳ Ｐゴシック" pitchFamily="50" charset="-128"/>
              </a:rPr>
              <a:t>t select products until you understand goals for scalability, availability, performance, security, manageability, usability, adaptability, and affordability</a:t>
            </a:r>
          </a:p>
          <a:p>
            <a:r>
              <a:rPr lang="en-US" altLang="ja-JP" dirty="0" smtClean="0">
                <a:ea typeface="ＭＳ Ｐゴシック" pitchFamily="50" charset="-128"/>
              </a:rPr>
              <a:t>Tradeoffs are almost always necessary</a:t>
            </a:r>
            <a:endParaRPr lang="en-US" altLang="ja-JP" sz="2800"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236525084"/>
      </p:ext>
    </p:extLst>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DAFTAR PUSTAKA/SUMBER</a:t>
            </a:r>
            <a:endParaRPr lang="en-US" dirty="0"/>
          </a:p>
        </p:txBody>
      </p:sp>
      <p:sp>
        <p:nvSpPr>
          <p:cNvPr id="3" name="Content Placeholder 2"/>
          <p:cNvSpPr>
            <a:spLocks noGrp="1"/>
          </p:cNvSpPr>
          <p:nvPr>
            <p:ph idx="1"/>
          </p:nvPr>
        </p:nvSpPr>
        <p:spPr>
          <a:xfrm>
            <a:off x="874690" y="2328930"/>
            <a:ext cx="8001000" cy="4267200"/>
          </a:xfrm>
        </p:spPr>
        <p:txBody>
          <a:bodyPr/>
          <a:lstStyle/>
          <a:p>
            <a:pPr lvl="0"/>
            <a:r>
              <a:rPr lang="en-US" altLang="ja-JP" sz="2400" dirty="0"/>
              <a:t>Oppenheimer, Priscilla. (2013). </a:t>
            </a:r>
            <a:r>
              <a:rPr lang="en-US" altLang="ja-JP" sz="2400" b="1" i="1" dirty="0"/>
              <a:t>Top Down Network Design</a:t>
            </a:r>
            <a:r>
              <a:rPr lang="en-US" altLang="ja-JP" sz="2400" dirty="0"/>
              <a:t>. 3</a:t>
            </a:r>
            <a:r>
              <a:rPr lang="en-US" altLang="ja-JP" sz="2400" baseline="30000" dirty="0"/>
              <a:t>rd</a:t>
            </a:r>
            <a:r>
              <a:rPr lang="en-US" altLang="ja-JP" sz="2400" dirty="0"/>
              <a:t> Edition. Cisco Press. Indianapolis. ISBN: 978-1-58705-152-4. </a:t>
            </a:r>
            <a:endParaRPr lang="ja-JP" altLang="ja-JP" sz="2400" dirty="0"/>
          </a:p>
          <a:p>
            <a:pPr lvl="0"/>
            <a:r>
              <a:rPr lang="en-US" altLang="ja-JP" sz="2400" dirty="0"/>
              <a:t>White, R., &amp; Donohue, D. (2013). </a:t>
            </a:r>
            <a:r>
              <a:rPr lang="en-US" altLang="ja-JP" sz="2400" b="1" i="1" dirty="0"/>
              <a:t>The Art of Network Architecture</a:t>
            </a:r>
            <a:r>
              <a:rPr lang="en-US" altLang="ja-JP" sz="2400" b="1" dirty="0"/>
              <a:t>.</a:t>
            </a:r>
            <a:r>
              <a:rPr lang="en-US" altLang="ja-JP" sz="2400" dirty="0"/>
              <a:t> Pearson Education.</a:t>
            </a:r>
            <a:endParaRPr lang="ja-JP" altLang="ja-JP" sz="2400" dirty="0"/>
          </a:p>
          <a:p>
            <a:endParaRPr lang="en-US" dirty="0"/>
          </a:p>
        </p:txBody>
      </p:sp>
    </p:spTree>
    <p:extLst>
      <p:ext uri="{BB962C8B-B14F-4D97-AF65-F5344CB8AC3E}">
        <p14:creationId xmlns:p14="http://schemas.microsoft.com/office/powerpoint/2010/main" val="90412958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648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026"/>
          <p:cNvSpPr>
            <a:spLocks noGrp="1" noChangeArrowheads="1"/>
          </p:cNvSpPr>
          <p:nvPr>
            <p:ph type="title"/>
          </p:nvPr>
        </p:nvSpPr>
        <p:spPr>
          <a:xfrm>
            <a:off x="3391437" y="555938"/>
            <a:ext cx="5638800" cy="1143000"/>
          </a:xfrm>
        </p:spPr>
        <p:txBody>
          <a:bodyPr/>
          <a:lstStyle/>
          <a:p>
            <a:r>
              <a:rPr lang="en-US" altLang="ja-JP" dirty="0" smtClean="0">
                <a:ea typeface="ＭＳ Ｐゴシック" pitchFamily="50" charset="-128"/>
              </a:rPr>
              <a:t>Structured Design</a:t>
            </a:r>
          </a:p>
        </p:txBody>
      </p:sp>
      <p:sp>
        <p:nvSpPr>
          <p:cNvPr id="191491" name="Rectangle 1027"/>
          <p:cNvSpPr>
            <a:spLocks noGrp="1" noChangeArrowheads="1"/>
          </p:cNvSpPr>
          <p:nvPr>
            <p:ph idx="1"/>
          </p:nvPr>
        </p:nvSpPr>
        <p:spPr>
          <a:xfrm>
            <a:off x="1086119" y="1928610"/>
            <a:ext cx="8057881" cy="4929389"/>
          </a:xfrm>
        </p:spPr>
        <p:txBody>
          <a:bodyPr>
            <a:normAutofit fontScale="85000" lnSpcReduction="20000"/>
          </a:bodyPr>
          <a:lstStyle/>
          <a:p>
            <a:pPr>
              <a:lnSpc>
                <a:spcPct val="90000"/>
              </a:lnSpc>
              <a:defRPr/>
            </a:pPr>
            <a:r>
              <a:rPr lang="en-US" altLang="ja-JP" dirty="0" smtClean="0">
                <a:ea typeface="ＭＳ Ｐゴシック" pitchFamily="50" charset="-128"/>
              </a:rPr>
              <a:t>The system is designed in a top-down sequence</a:t>
            </a:r>
          </a:p>
          <a:p>
            <a:pPr>
              <a:lnSpc>
                <a:spcPct val="90000"/>
              </a:lnSpc>
              <a:defRPr/>
            </a:pPr>
            <a:r>
              <a:rPr lang="en-US" altLang="ja-JP" dirty="0" smtClean="0">
                <a:ea typeface="ＭＳ Ｐゴシック" pitchFamily="50" charset="-128"/>
              </a:rPr>
              <a:t>A focus is placed on understanding data flow, data types, and processes that access or change the data.</a:t>
            </a:r>
          </a:p>
          <a:p>
            <a:pPr>
              <a:lnSpc>
                <a:spcPct val="90000"/>
              </a:lnSpc>
              <a:defRPr/>
            </a:pPr>
            <a:r>
              <a:rPr lang="en-US" altLang="ja-JP" dirty="0" smtClean="0">
                <a:ea typeface="ＭＳ Ｐゴシック" pitchFamily="50" charset="-128"/>
              </a:rPr>
              <a:t>A focus is placed on understanding the location and needs of user communities that access or change data and processes.</a:t>
            </a:r>
          </a:p>
          <a:p>
            <a:pPr>
              <a:lnSpc>
                <a:spcPct val="90000"/>
              </a:lnSpc>
              <a:defRPr/>
            </a:pPr>
            <a:r>
              <a:rPr lang="en-US" altLang="ja-JP" dirty="0" smtClean="0">
                <a:ea typeface="ＭＳ Ｐゴシック" pitchFamily="50" charset="-128"/>
              </a:rPr>
              <a:t>Several techniques and models can be used to characterize the existing system, new user requirements, and a structure for the future system. </a:t>
            </a:r>
          </a:p>
          <a:p>
            <a:pPr>
              <a:lnSpc>
                <a:spcPct val="90000"/>
              </a:lnSpc>
              <a:defRPr/>
            </a:pPr>
            <a:r>
              <a:rPr lang="en-US" altLang="ja-JP" dirty="0" smtClean="0">
                <a:ea typeface="ＭＳ Ｐゴシック" pitchFamily="50" charset="-128"/>
              </a:rPr>
              <a:t>A logical model is developed before the physical model. </a:t>
            </a:r>
          </a:p>
          <a:p>
            <a:pPr lvl="1">
              <a:lnSpc>
                <a:spcPct val="90000"/>
              </a:lnSpc>
              <a:defRPr/>
            </a:pPr>
            <a:r>
              <a:rPr lang="en-US" altLang="ja-JP" dirty="0" smtClean="0">
                <a:ea typeface="ＭＳ Ｐゴシック" pitchFamily="50" charset="-128"/>
              </a:rPr>
              <a:t>The logical model represents the basic building blocks, divided by function, and the structure of the system. </a:t>
            </a:r>
          </a:p>
          <a:p>
            <a:pPr lvl="1">
              <a:lnSpc>
                <a:spcPct val="90000"/>
              </a:lnSpc>
              <a:defRPr/>
            </a:pPr>
            <a:r>
              <a:rPr lang="en-US" altLang="ja-JP" dirty="0" smtClean="0">
                <a:ea typeface="ＭＳ Ｐゴシック" pitchFamily="50" charset="-128"/>
              </a:rPr>
              <a:t>The physical model represents devices and specific technologies and implementations.</a:t>
            </a:r>
            <a:endParaRPr lang="en-US" altLang="ja-JP" sz="1800" dirty="0" smtClean="0">
              <a:ea typeface="ＭＳ Ｐゴシック" pitchFamily="50" charset="-128"/>
            </a:endParaRPr>
          </a:p>
          <a:p>
            <a:pPr>
              <a:lnSpc>
                <a:spcPct val="90000"/>
              </a:lnSpc>
              <a:defRPr/>
            </a:pPr>
            <a:endParaRPr lang="en-US" altLang="ja-JP" sz="2000" dirty="0" smtClean="0">
              <a:ea typeface="ＭＳ Ｐゴシック" pitchFamily="50" charset="-128"/>
            </a:endParaRPr>
          </a:p>
        </p:txBody>
      </p:sp>
      <p:sp>
        <p:nvSpPr>
          <p:cNvPr id="4" name="Date Placeholder 3"/>
          <p:cNvSpPr>
            <a:spLocks noGrp="1"/>
          </p:cNvSpPr>
          <p:nvPr>
            <p:ph type="dt" sz="quarter" idx="10"/>
          </p:nvPr>
        </p:nvSpPr>
        <p:spPr>
          <a:xfrm>
            <a:off x="225380" y="6356350"/>
            <a:ext cx="2133600" cy="365125"/>
          </a:xfrm>
        </p:spPr>
        <p:txBody>
          <a:bodyPr/>
          <a:lstStyle/>
          <a:p>
            <a:pPr>
              <a:defRPr/>
            </a:pPr>
            <a:r>
              <a:rPr lang="en-US" dirty="0" err="1"/>
              <a:t>Bina</a:t>
            </a:r>
            <a:r>
              <a:rPr lang="en-US" dirty="0"/>
              <a:t> Nusantara University</a:t>
            </a:r>
          </a:p>
        </p:txBody>
      </p:sp>
    </p:spTree>
    <p:extLst>
      <p:ext uri="{BB962C8B-B14F-4D97-AF65-F5344CB8AC3E}">
        <p14:creationId xmlns:p14="http://schemas.microsoft.com/office/powerpoint/2010/main" val="6092957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6"/>
          <p:cNvSpPr>
            <a:spLocks noGrp="1" noChangeArrowheads="1"/>
          </p:cNvSpPr>
          <p:nvPr>
            <p:ph type="title"/>
          </p:nvPr>
        </p:nvSpPr>
        <p:spPr>
          <a:xfrm>
            <a:off x="3322749" y="505496"/>
            <a:ext cx="5573333" cy="1143000"/>
          </a:xfrm>
        </p:spPr>
        <p:txBody>
          <a:bodyPr/>
          <a:lstStyle/>
          <a:p>
            <a:r>
              <a:rPr lang="en-US" altLang="ja-JP" dirty="0" smtClean="0">
                <a:ea typeface="ＭＳ Ｐゴシック" pitchFamily="50" charset="-128"/>
              </a:rPr>
              <a:t>Systems Development Life Cycles</a:t>
            </a:r>
          </a:p>
        </p:txBody>
      </p:sp>
      <p:sp>
        <p:nvSpPr>
          <p:cNvPr id="10243" name="Rectangle 1027"/>
          <p:cNvSpPr>
            <a:spLocks noGrp="1" noChangeArrowheads="1"/>
          </p:cNvSpPr>
          <p:nvPr>
            <p:ph idx="1"/>
          </p:nvPr>
        </p:nvSpPr>
        <p:spPr/>
        <p:txBody>
          <a:bodyPr/>
          <a:lstStyle/>
          <a:p>
            <a:pPr>
              <a:lnSpc>
                <a:spcPct val="90000"/>
              </a:lnSpc>
            </a:pPr>
            <a:r>
              <a:rPr lang="en-US" altLang="ja-JP" dirty="0" smtClean="0">
                <a:ea typeface="ＭＳ Ｐゴシック" pitchFamily="50" charset="-128"/>
              </a:rPr>
              <a:t>SDLC: Does it mean Synchronous Data Link Control or Systems Development Life Cycle?</a:t>
            </a:r>
          </a:p>
          <a:p>
            <a:pPr>
              <a:lnSpc>
                <a:spcPct val="90000"/>
              </a:lnSpc>
            </a:pPr>
            <a:r>
              <a:rPr lang="en-US" altLang="ja-JP" dirty="0" smtClean="0">
                <a:ea typeface="ＭＳ Ｐゴシック" pitchFamily="50" charset="-128"/>
              </a:rPr>
              <a:t>The latter for the purposes of this class!</a:t>
            </a:r>
          </a:p>
          <a:p>
            <a:pPr>
              <a:lnSpc>
                <a:spcPct val="90000"/>
              </a:lnSpc>
            </a:pPr>
            <a:r>
              <a:rPr lang="en-US" altLang="ja-JP" dirty="0" smtClean="0">
                <a:ea typeface="ＭＳ Ｐゴシック" pitchFamily="50" charset="-128"/>
              </a:rPr>
              <a:t>Typical systems are developed and continue to exist over a period of time, often called a systems development life cycle (SDLC)</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7352520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266" name="Group 23"/>
          <p:cNvGrpSpPr>
            <a:grpSpLocks/>
          </p:cNvGrpSpPr>
          <p:nvPr/>
        </p:nvGrpSpPr>
        <p:grpSpPr bwMode="auto">
          <a:xfrm>
            <a:off x="1778511" y="1973189"/>
            <a:ext cx="6324600" cy="4632325"/>
            <a:chOff x="1524000" y="990600"/>
            <a:chExt cx="6096000" cy="5327650"/>
          </a:xfrm>
        </p:grpSpPr>
        <p:sp>
          <p:nvSpPr>
            <p:cNvPr id="11269" name="Text Box 5"/>
            <p:cNvSpPr txBox="1">
              <a:spLocks noChangeArrowheads="1"/>
            </p:cNvSpPr>
            <p:nvPr/>
          </p:nvSpPr>
          <p:spPr bwMode="auto">
            <a:xfrm>
              <a:off x="3703638" y="1198563"/>
              <a:ext cx="17303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50000"/>
                </a:spcBef>
                <a:buFontTx/>
                <a:buNone/>
              </a:pPr>
              <a:r>
                <a:rPr lang="en-US" altLang="ja-JP" sz="1800" b="1">
                  <a:latin typeface="Arial" pitchFamily="34" charset="0"/>
                </a:rPr>
                <a:t>Analyze requirements</a:t>
              </a:r>
              <a:endParaRPr lang="en-US" altLang="ja-JP" sz="1400" b="1">
                <a:latin typeface="Arial" pitchFamily="34" charset="0"/>
              </a:endParaRPr>
            </a:p>
          </p:txBody>
        </p:sp>
        <p:sp>
          <p:nvSpPr>
            <p:cNvPr id="11270" name="Oval 6"/>
            <p:cNvSpPr>
              <a:spLocks noChangeArrowheads="1"/>
            </p:cNvSpPr>
            <p:nvPr/>
          </p:nvSpPr>
          <p:spPr bwMode="auto">
            <a:xfrm>
              <a:off x="1524000" y="990600"/>
              <a:ext cx="5949950" cy="532765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11271" name="Oval 7"/>
            <p:cNvSpPr>
              <a:spLocks noChangeArrowheads="1"/>
            </p:cNvSpPr>
            <p:nvPr/>
          </p:nvSpPr>
          <p:spPr bwMode="auto">
            <a:xfrm>
              <a:off x="3089275" y="2028825"/>
              <a:ext cx="2957513" cy="2957513"/>
            </a:xfrm>
            <a:prstGeom prst="ellipse">
              <a:avLst/>
            </a:prstGeom>
            <a:solidFill>
              <a:schemeClr val="folHlink"/>
            </a:solidFill>
            <a:ln w="28575">
              <a:solidFill>
                <a:schemeClr val="tx1"/>
              </a:solidFill>
              <a:round/>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11272" name="Text Box 8"/>
            <p:cNvSpPr txBox="1">
              <a:spLocks noChangeArrowheads="1"/>
            </p:cNvSpPr>
            <p:nvPr/>
          </p:nvSpPr>
          <p:spPr bwMode="auto">
            <a:xfrm>
              <a:off x="5883275" y="2374900"/>
              <a:ext cx="131445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50000"/>
                </a:spcBef>
                <a:buFontTx/>
                <a:buNone/>
              </a:pPr>
              <a:r>
                <a:rPr lang="en-US" altLang="ja-JP" sz="1800" b="1">
                  <a:latin typeface="Arial" pitchFamily="34" charset="0"/>
                </a:rPr>
                <a:t>Develop logical design</a:t>
              </a:r>
              <a:endParaRPr lang="en-US" altLang="ja-JP" sz="1400" b="1">
                <a:latin typeface="Arial" pitchFamily="34" charset="0"/>
              </a:endParaRPr>
            </a:p>
          </p:txBody>
        </p:sp>
        <p:sp>
          <p:nvSpPr>
            <p:cNvPr id="11273" name="Text Box 9"/>
            <p:cNvSpPr txBox="1">
              <a:spLocks noChangeArrowheads="1"/>
            </p:cNvSpPr>
            <p:nvPr/>
          </p:nvSpPr>
          <p:spPr bwMode="auto">
            <a:xfrm>
              <a:off x="5745163" y="4240213"/>
              <a:ext cx="131445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50000"/>
                </a:spcBef>
                <a:buFontTx/>
                <a:buNone/>
              </a:pPr>
              <a:r>
                <a:rPr lang="en-US" altLang="ja-JP" sz="1800" b="1">
                  <a:latin typeface="Arial" pitchFamily="34" charset="0"/>
                </a:rPr>
                <a:t>Develop physical design</a:t>
              </a:r>
              <a:endParaRPr lang="en-US" altLang="ja-JP" sz="1400" b="1">
                <a:latin typeface="Arial" pitchFamily="34" charset="0"/>
              </a:endParaRPr>
            </a:p>
          </p:txBody>
        </p:sp>
        <p:sp>
          <p:nvSpPr>
            <p:cNvPr id="11274" name="Text Box 10"/>
            <p:cNvSpPr txBox="1">
              <a:spLocks noChangeArrowheads="1"/>
            </p:cNvSpPr>
            <p:nvPr/>
          </p:nvSpPr>
          <p:spPr bwMode="auto">
            <a:xfrm>
              <a:off x="3776695" y="4986338"/>
              <a:ext cx="1660525"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50000"/>
                </a:spcBef>
                <a:buFontTx/>
                <a:buNone/>
              </a:pPr>
              <a:r>
                <a:rPr lang="en-US" altLang="ja-JP" sz="1800" b="1">
                  <a:latin typeface="Arial" pitchFamily="34" charset="0"/>
                </a:rPr>
                <a:t>Test, optimize, and document design</a:t>
              </a:r>
              <a:endParaRPr lang="en-US" altLang="ja-JP" sz="1400" b="1">
                <a:latin typeface="Arial" pitchFamily="34" charset="0"/>
              </a:endParaRPr>
            </a:p>
          </p:txBody>
        </p:sp>
        <p:sp>
          <p:nvSpPr>
            <p:cNvPr id="11275" name="Text Box 11"/>
            <p:cNvSpPr txBox="1">
              <a:spLocks noChangeArrowheads="1"/>
            </p:cNvSpPr>
            <p:nvPr/>
          </p:nvSpPr>
          <p:spPr bwMode="auto">
            <a:xfrm>
              <a:off x="1731963" y="2374900"/>
              <a:ext cx="1522412"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50000"/>
                </a:spcBef>
                <a:buFontTx/>
                <a:buNone/>
              </a:pPr>
              <a:r>
                <a:rPr lang="en-US" altLang="ja-JP" sz="1600" b="1">
                  <a:latin typeface="Arial" pitchFamily="34" charset="0"/>
                </a:rPr>
                <a:t>Monitor and optimize network performance</a:t>
              </a:r>
            </a:p>
          </p:txBody>
        </p:sp>
        <p:sp>
          <p:nvSpPr>
            <p:cNvPr id="11276" name="Text Box 12"/>
            <p:cNvSpPr txBox="1">
              <a:spLocks noChangeArrowheads="1"/>
            </p:cNvSpPr>
            <p:nvPr/>
          </p:nvSpPr>
          <p:spPr bwMode="auto">
            <a:xfrm>
              <a:off x="1939925" y="4311650"/>
              <a:ext cx="131445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50000"/>
                </a:spcBef>
                <a:buFontTx/>
                <a:buNone/>
              </a:pPr>
              <a:r>
                <a:rPr lang="en-US" altLang="ja-JP" sz="1800" b="1">
                  <a:latin typeface="Arial" pitchFamily="34" charset="0"/>
                </a:rPr>
                <a:t>Implement and test network</a:t>
              </a:r>
              <a:endParaRPr lang="en-US" altLang="ja-JP" sz="1400" b="1">
                <a:latin typeface="Arial" pitchFamily="34" charset="0"/>
              </a:endParaRPr>
            </a:p>
          </p:txBody>
        </p:sp>
        <p:grpSp>
          <p:nvGrpSpPr>
            <p:cNvPr id="11277" name="Group 13"/>
            <p:cNvGrpSpPr>
              <a:grpSpLocks/>
            </p:cNvGrpSpPr>
            <p:nvPr/>
          </p:nvGrpSpPr>
          <p:grpSpPr bwMode="auto">
            <a:xfrm>
              <a:off x="5053013" y="1198563"/>
              <a:ext cx="1038225" cy="898525"/>
              <a:chOff x="3072" y="336"/>
              <a:chExt cx="720" cy="624"/>
            </a:xfrm>
          </p:grpSpPr>
          <p:sp>
            <p:nvSpPr>
              <p:cNvPr id="11288" name="Line 14"/>
              <p:cNvSpPr>
                <a:spLocks noChangeShapeType="1"/>
              </p:cNvSpPr>
              <p:nvPr/>
            </p:nvSpPr>
            <p:spPr bwMode="auto">
              <a:xfrm flipV="1">
                <a:off x="3072" y="960"/>
                <a:ext cx="72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1289" name="Line 15"/>
              <p:cNvSpPr>
                <a:spLocks noChangeShapeType="1"/>
              </p:cNvSpPr>
              <p:nvPr/>
            </p:nvSpPr>
            <p:spPr bwMode="auto">
              <a:xfrm flipH="1" flipV="1">
                <a:off x="3504" y="336"/>
                <a:ext cx="288" cy="62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11278" name="Line 16"/>
            <p:cNvSpPr>
              <a:spLocks noChangeShapeType="1"/>
            </p:cNvSpPr>
            <p:nvPr/>
          </p:nvSpPr>
          <p:spPr bwMode="auto">
            <a:xfrm rot="3263764" flipH="1" flipV="1">
              <a:off x="6837362" y="2913063"/>
              <a:ext cx="314325" cy="12509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1279" name="Line 17"/>
            <p:cNvSpPr>
              <a:spLocks noChangeShapeType="1"/>
            </p:cNvSpPr>
            <p:nvPr/>
          </p:nvSpPr>
          <p:spPr bwMode="auto">
            <a:xfrm flipH="1" flipV="1">
              <a:off x="3114675" y="5210175"/>
              <a:ext cx="346075" cy="90011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1280" name="Line 18"/>
            <p:cNvSpPr>
              <a:spLocks noChangeShapeType="1"/>
            </p:cNvSpPr>
            <p:nvPr/>
          </p:nvSpPr>
          <p:spPr bwMode="auto">
            <a:xfrm rot="-3263764">
              <a:off x="1416844" y="3934619"/>
              <a:ext cx="1314450" cy="968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1281" name="Line 19"/>
            <p:cNvSpPr>
              <a:spLocks noChangeShapeType="1"/>
            </p:cNvSpPr>
            <p:nvPr/>
          </p:nvSpPr>
          <p:spPr bwMode="auto">
            <a:xfrm rot="18336236" flipH="1">
              <a:off x="2836863" y="3314700"/>
              <a:ext cx="188912" cy="12080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1282" name="Line 20"/>
            <p:cNvSpPr>
              <a:spLocks noChangeShapeType="1"/>
            </p:cNvSpPr>
            <p:nvPr/>
          </p:nvSpPr>
          <p:spPr bwMode="auto">
            <a:xfrm rot="108510" flipV="1">
              <a:off x="2422525" y="1609725"/>
              <a:ext cx="1244600" cy="1397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1283" name="Line 21"/>
            <p:cNvSpPr>
              <a:spLocks noChangeShapeType="1"/>
            </p:cNvSpPr>
            <p:nvPr/>
          </p:nvSpPr>
          <p:spPr bwMode="auto">
            <a:xfrm rot="108510" flipH="1">
              <a:off x="3386138" y="1612900"/>
              <a:ext cx="282575" cy="1030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1284" name="Line 22"/>
            <p:cNvSpPr>
              <a:spLocks noChangeShapeType="1"/>
            </p:cNvSpPr>
            <p:nvPr/>
          </p:nvSpPr>
          <p:spPr bwMode="auto">
            <a:xfrm>
              <a:off x="6021388" y="3205163"/>
              <a:ext cx="554037" cy="8302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1285" name="Line 23"/>
            <p:cNvSpPr>
              <a:spLocks noChangeShapeType="1"/>
            </p:cNvSpPr>
            <p:nvPr/>
          </p:nvSpPr>
          <p:spPr bwMode="auto">
            <a:xfrm flipV="1">
              <a:off x="3114675" y="4933950"/>
              <a:ext cx="1038225" cy="2762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1286" name="Line 24"/>
            <p:cNvSpPr>
              <a:spLocks noChangeShapeType="1"/>
            </p:cNvSpPr>
            <p:nvPr/>
          </p:nvSpPr>
          <p:spPr bwMode="auto">
            <a:xfrm flipH="1">
              <a:off x="5607050" y="4379913"/>
              <a:ext cx="138113" cy="11080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1287" name="Line 25"/>
            <p:cNvSpPr>
              <a:spLocks noChangeShapeType="1"/>
            </p:cNvSpPr>
            <p:nvPr/>
          </p:nvSpPr>
          <p:spPr bwMode="auto">
            <a:xfrm flipV="1">
              <a:off x="5607050" y="5418138"/>
              <a:ext cx="1106488" cy="698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11267" name="Rectangle 27"/>
          <p:cNvSpPr>
            <a:spLocks noGrp="1" noChangeArrowheads="1"/>
          </p:cNvSpPr>
          <p:nvPr>
            <p:ph type="title"/>
          </p:nvPr>
        </p:nvSpPr>
        <p:spPr>
          <a:xfrm>
            <a:off x="4127588" y="515155"/>
            <a:ext cx="4852115" cy="914400"/>
          </a:xfrm>
        </p:spPr>
        <p:txBody>
          <a:bodyPr/>
          <a:lstStyle/>
          <a:p>
            <a:r>
              <a:rPr lang="en-US" altLang="ja-JP" dirty="0" smtClean="0">
                <a:solidFill>
                  <a:schemeClr val="tx1"/>
                </a:solidFill>
                <a:ea typeface="ＭＳ Ｐゴシック" pitchFamily="50" charset="-128"/>
              </a:rPr>
              <a:t>Top-Down Network Design Steps</a:t>
            </a:r>
          </a:p>
        </p:txBody>
      </p:sp>
      <p:sp>
        <p:nvSpPr>
          <p:cNvPr id="25" name="Date Placeholder 2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7700931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378558" y="581696"/>
            <a:ext cx="5638800" cy="1143000"/>
          </a:xfrm>
        </p:spPr>
        <p:txBody>
          <a:bodyPr/>
          <a:lstStyle/>
          <a:p>
            <a:r>
              <a:rPr lang="en-US" altLang="ja-JP" dirty="0" smtClean="0">
                <a:ea typeface="ＭＳ Ｐゴシック" pitchFamily="50" charset="-128"/>
              </a:rPr>
              <a:t>Network Design Steps</a:t>
            </a:r>
          </a:p>
        </p:txBody>
      </p:sp>
      <p:sp>
        <p:nvSpPr>
          <p:cNvPr id="12291" name="Rectangle 3"/>
          <p:cNvSpPr>
            <a:spLocks noGrp="1" noChangeArrowheads="1"/>
          </p:cNvSpPr>
          <p:nvPr>
            <p:ph idx="1"/>
          </p:nvPr>
        </p:nvSpPr>
        <p:spPr>
          <a:xfrm>
            <a:off x="1068947" y="1983348"/>
            <a:ext cx="7729470" cy="5020614"/>
          </a:xfrm>
        </p:spPr>
        <p:txBody>
          <a:bodyPr/>
          <a:lstStyle/>
          <a:p>
            <a:r>
              <a:rPr lang="en-US" altLang="ja-JP" dirty="0" smtClean="0">
                <a:ea typeface="ＭＳ Ｐゴシック" pitchFamily="50" charset="-128"/>
              </a:rPr>
              <a:t>Phase 1 – Analyze Requirements</a:t>
            </a:r>
          </a:p>
          <a:p>
            <a:pPr lvl="1"/>
            <a:r>
              <a:rPr lang="en-US" altLang="ja-JP" dirty="0" smtClean="0">
                <a:ea typeface="ＭＳ Ｐゴシック" pitchFamily="50" charset="-128"/>
              </a:rPr>
              <a:t>Analyze business goals and constraints</a:t>
            </a:r>
          </a:p>
          <a:p>
            <a:pPr lvl="1"/>
            <a:r>
              <a:rPr lang="en-US" altLang="ja-JP" dirty="0" smtClean="0">
                <a:ea typeface="ＭＳ Ｐゴシック" pitchFamily="50" charset="-128"/>
              </a:rPr>
              <a:t>Analyze technical goals and tradeoffs</a:t>
            </a:r>
          </a:p>
          <a:p>
            <a:pPr lvl="1"/>
            <a:r>
              <a:rPr lang="en-US" altLang="ja-JP" dirty="0" smtClean="0">
                <a:ea typeface="ＭＳ Ｐゴシック" pitchFamily="50" charset="-128"/>
              </a:rPr>
              <a:t>Characterize the existing network (protocol behavior, </a:t>
            </a:r>
            <a:r>
              <a:rPr lang="en-US" altLang="ja-JP" dirty="0" err="1" smtClean="0">
                <a:ea typeface="ＭＳ Ｐゴシック" pitchFamily="50" charset="-128"/>
              </a:rPr>
              <a:t>QoS</a:t>
            </a:r>
            <a:r>
              <a:rPr lang="en-US" altLang="ja-JP" dirty="0" smtClean="0">
                <a:ea typeface="ＭＳ Ｐゴシック" pitchFamily="50" charset="-128"/>
              </a:rPr>
              <a:t> requirements)</a:t>
            </a:r>
          </a:p>
          <a:p>
            <a:pPr lvl="1"/>
            <a:r>
              <a:rPr lang="en-US" altLang="ja-JP" dirty="0" smtClean="0">
                <a:ea typeface="ＭＳ Ｐゴシック" pitchFamily="50" charset="-128"/>
              </a:rPr>
              <a:t>Characterize network traffic </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90522126"/>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1Onli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Theme1Online</Template>
  <TotalTime>9975</TotalTime>
  <Words>3319</Words>
  <Application>Microsoft Office PowerPoint</Application>
  <PresentationFormat>On-screen Show (4:3)</PresentationFormat>
  <Paragraphs>504</Paragraphs>
  <Slides>58</Slides>
  <Notes>52</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58</vt:i4>
      </vt:variant>
    </vt:vector>
  </HeadingPairs>
  <TitlesOfParts>
    <vt:vector size="67" baseType="lpstr">
      <vt:lpstr>MS PGothic</vt:lpstr>
      <vt:lpstr>MS PGothic</vt:lpstr>
      <vt:lpstr>Arial</vt:lpstr>
      <vt:lpstr>Calibri</vt:lpstr>
      <vt:lpstr>Edwardian Script ITC</vt:lpstr>
      <vt:lpstr>Interstate</vt:lpstr>
      <vt:lpstr>Theme1Online</vt:lpstr>
      <vt:lpstr>ClipArt</vt:lpstr>
      <vt:lpstr>Worksheet</vt:lpstr>
      <vt:lpstr>Network Governance  SESSION 1 - Analyzing Business and Technical Requirements</vt:lpstr>
      <vt:lpstr>Outline  </vt:lpstr>
      <vt:lpstr>Top-Down Network Design</vt:lpstr>
      <vt:lpstr>Start at the Top</vt:lpstr>
      <vt:lpstr>Layers of the OSI Model</vt:lpstr>
      <vt:lpstr>Structured Design</vt:lpstr>
      <vt:lpstr>Systems Development Life Cycles</vt:lpstr>
      <vt:lpstr>Top-Down Network Design Steps</vt:lpstr>
      <vt:lpstr>Network Design Steps</vt:lpstr>
      <vt:lpstr>Network Design Steps (2)</vt:lpstr>
      <vt:lpstr>Network Design Steps (3)</vt:lpstr>
      <vt:lpstr>The PDIOO Network Life Cycle</vt:lpstr>
      <vt:lpstr>Business Goals</vt:lpstr>
      <vt:lpstr>Recent Business Priorities</vt:lpstr>
      <vt:lpstr>Business Constraints</vt:lpstr>
      <vt:lpstr>Business Constraints (2)</vt:lpstr>
      <vt:lpstr>Collect Information Before the First Meeting</vt:lpstr>
      <vt:lpstr>Meet With the Customer</vt:lpstr>
      <vt:lpstr>Meet With the Customer</vt:lpstr>
      <vt:lpstr>Meet With the Customer</vt:lpstr>
      <vt:lpstr>Meet With the Customer</vt:lpstr>
      <vt:lpstr>Meet With the Customer</vt:lpstr>
      <vt:lpstr>Meet With the Customer</vt:lpstr>
      <vt:lpstr>The Scope of the Design Project</vt:lpstr>
      <vt:lpstr>Gather More Detailed Information</vt:lpstr>
      <vt:lpstr>Network Applications</vt:lpstr>
      <vt:lpstr>Analyzing technical goals and tradeoffs </vt:lpstr>
      <vt:lpstr>Scalability</vt:lpstr>
      <vt:lpstr>Availability</vt:lpstr>
      <vt:lpstr>Availability Downtime in Minutes</vt:lpstr>
      <vt:lpstr>99.999% Availability May Require Triple Redundancy</vt:lpstr>
      <vt:lpstr>Availability</vt:lpstr>
      <vt:lpstr>Network Performance</vt:lpstr>
      <vt:lpstr>Bandwidth Vs. Throughput</vt:lpstr>
      <vt:lpstr>Bandwidth, Throughput, Load</vt:lpstr>
      <vt:lpstr>Other Factors that Affect Throughput</vt:lpstr>
      <vt:lpstr>Other Factors that Affect Throughput (2)</vt:lpstr>
      <vt:lpstr>Throughput Vs. Goodput</vt:lpstr>
      <vt:lpstr>Performance (continued)</vt:lpstr>
      <vt:lpstr>Efficiency</vt:lpstr>
      <vt:lpstr>Delay from the User’s Point of View</vt:lpstr>
      <vt:lpstr>Delay from the Engineer’s Point of View</vt:lpstr>
      <vt:lpstr>Queuing Delay and Bandwidth Utilization</vt:lpstr>
      <vt:lpstr>Example</vt:lpstr>
      <vt:lpstr>Delay Variation</vt:lpstr>
      <vt:lpstr>Security</vt:lpstr>
      <vt:lpstr>Network Assets</vt:lpstr>
      <vt:lpstr>Security Risks</vt:lpstr>
      <vt:lpstr>Manageability</vt:lpstr>
      <vt:lpstr>Usability</vt:lpstr>
      <vt:lpstr>Adaptability</vt:lpstr>
      <vt:lpstr>Affordability</vt:lpstr>
      <vt:lpstr>Network Applications Technical Requirements</vt:lpstr>
      <vt:lpstr>Making Tradeoffs</vt:lpstr>
      <vt:lpstr>Conclusion</vt:lpstr>
      <vt:lpstr>Conclusion (2)</vt:lpstr>
      <vt:lpstr>DAFTAR PUSTAKA/SUMBER</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TOPIK 1 - …..</dc:title>
  <dc:creator>Helena Agustin Putri A</dc:creator>
  <cp:lastModifiedBy>Nurul Jannah</cp:lastModifiedBy>
  <cp:revision>14</cp:revision>
  <dcterms:created xsi:type="dcterms:W3CDTF">2017-05-12T05:56:15Z</dcterms:created>
  <dcterms:modified xsi:type="dcterms:W3CDTF">2017-09-05T09:59:01Z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445671</vt:lpwstr>
  </property>
  <property fmtid="{D5CDD505-2E9C-101B-9397-08002B2CF9AE}" name="NXPowerLiteSettings" pid="3">
    <vt:lpwstr>C7000400038000</vt:lpwstr>
  </property>
  <property fmtid="{D5CDD505-2E9C-101B-9397-08002B2CF9AE}" name="NXPowerLiteVersion" pid="4">
    <vt:lpwstr>S9.0.3</vt:lpwstr>
  </property>
</Properties>
</file>