
<file path=[Content_Types].xml><?xml version="1.0" encoding="utf-8"?>
<Types xmlns="http://schemas.openxmlformats.org/package/2006/content-types">
  <Default ContentType="image/png" Extension="png"/>
  <Default ContentType="image/jpeg" Extension="jpeg"/>
  <Default ContentType="image/x-wmf" Extension="wmf"/>
  <Default ContentType="image/x-emf" Extension="emf"/>
  <Default ContentType="application/vnd.ms-excel" Extension="xls"/>
  <Default ContentType="application/vnd.openxmlformats-package.relationships+xml" Extension="rels"/>
  <Default ContentType="application/xml" Extension="xml"/>
  <Default ContentType="application/vnd.openxmlformats-officedocument.vmlDrawing" Extension="v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9" r:id="rId3"/>
    <p:sldId id="313" r:id="rId4"/>
    <p:sldId id="314" r:id="rId5"/>
    <p:sldId id="315" r:id="rId6"/>
    <p:sldId id="316" r:id="rId7"/>
    <p:sldId id="317" r:id="rId8"/>
    <p:sldId id="318" r:id="rId9"/>
    <p:sldId id="319" r:id="rId10"/>
    <p:sldId id="320" r:id="rId11"/>
    <p:sldId id="321" r:id="rId12"/>
    <p:sldId id="322" r:id="rId13"/>
    <p:sldId id="323" r:id="rId14"/>
    <p:sldId id="324" r:id="rId15"/>
    <p:sldId id="325" r:id="rId16"/>
    <p:sldId id="326" r:id="rId17"/>
    <p:sldId id="327" r:id="rId18"/>
    <p:sldId id="328" r:id="rId19"/>
    <p:sldId id="329" r:id="rId20"/>
    <p:sldId id="330" r:id="rId21"/>
    <p:sldId id="331" r:id="rId22"/>
    <p:sldId id="332" r:id="rId23"/>
    <p:sldId id="333" r:id="rId24"/>
    <p:sldId id="334" r:id="rId25"/>
    <p:sldId id="335" r:id="rId26"/>
    <p:sldId id="336" r:id="rId27"/>
    <p:sldId id="337" r:id="rId28"/>
    <p:sldId id="338" r:id="rId29"/>
    <p:sldId id="339" r:id="rId30"/>
    <p:sldId id="340" r:id="rId31"/>
    <p:sldId id="341" r:id="rId32"/>
    <p:sldId id="342" r:id="rId33"/>
    <p:sldId id="343" r:id="rId34"/>
    <p:sldId id="344" r:id="rId35"/>
    <p:sldId id="345" r:id="rId36"/>
    <p:sldId id="346" r:id="rId37"/>
    <p:sldId id="347" r:id="rId38"/>
    <p:sldId id="348" r:id="rId39"/>
    <p:sldId id="260" r:id="rId40"/>
    <p:sldId id="258" r:id="rId4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127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9268A2-9237-4112-ABDC-23E31CBF8C9C}" type="datetimeFigureOut">
              <a:rPr kumimoji="1" lang="ja-JP" altLang="en-US" smtClean="0"/>
              <a:t>2017/9/4</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9BBFF5-5A14-49B7-A276-F3F620BA493B}" type="slidenum">
              <a:rPr kumimoji="1" lang="ja-JP" altLang="en-US" smtClean="0"/>
              <a:t>‹#›</a:t>
            </a:fld>
            <a:endParaRPr kumimoji="1" lang="ja-JP" altLang="en-US"/>
          </a:p>
        </p:txBody>
      </p:sp>
    </p:spTree>
    <p:extLst>
      <p:ext uri="{BB962C8B-B14F-4D97-AF65-F5344CB8AC3E}">
        <p14:creationId xmlns:p14="http://schemas.microsoft.com/office/powerpoint/2010/main" val="27059939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8231152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5425" lvl="2">
              <a:spcAft>
                <a:spcPts val="588"/>
              </a:spcAft>
            </a:pPr>
            <a:r>
              <a:rPr lang="en-US" altLang="ja-JP" sz="900" b="1" smtClean="0">
                <a:latin typeface="Arial" pitchFamily="34" charset="0"/>
                <a:ea typeface="ＭＳ Ｐゴシック" pitchFamily="50" charset="-128"/>
              </a:rPr>
              <a:t>Reflection.</a:t>
            </a:r>
            <a:r>
              <a:rPr lang="en-US" altLang="ja-JP" sz="900" smtClean="0">
                <a:latin typeface="Arial" pitchFamily="34" charset="0"/>
                <a:ea typeface="ＭＳ Ｐゴシック" pitchFamily="50" charset="-128"/>
              </a:rPr>
              <a:t> Reflection causes the signal to bounce back on itself. The signal can interfere with itself in the air and affect the receiver</a:t>
            </a:r>
            <a:r>
              <a:rPr lang="en-US" altLang="en-US" sz="900" smtClean="0">
                <a:latin typeface="Arial" pitchFamily="34" charset="0"/>
                <a:ea typeface="ＭＳ Ｐゴシック" pitchFamily="50" charset="-128"/>
              </a:rPr>
              <a:t>’</a:t>
            </a:r>
            <a:r>
              <a:rPr lang="en-US" altLang="ja-JP" sz="900" smtClean="0">
                <a:latin typeface="Arial" pitchFamily="34" charset="0"/>
                <a:ea typeface="ＭＳ Ｐゴシック" pitchFamily="50" charset="-128"/>
              </a:rPr>
              <a:t>s ability to discriminate between the signal and noise in the environment. Reflection is caused by metal surfaces such as steel girders, scaffolding, shelving units, steel pillars, and metal doors. Implementing a Wireless LAN (WLAN) across a parking lot can be tricky because of metal cars that come and go.</a:t>
            </a:r>
          </a:p>
          <a:p>
            <a:pPr marL="225425" lvl="2">
              <a:spcAft>
                <a:spcPts val="588"/>
              </a:spcAft>
            </a:pPr>
            <a:r>
              <a:rPr lang="en-US" altLang="ja-JP" sz="900" b="1" smtClean="0">
                <a:latin typeface="Arial" pitchFamily="34" charset="0"/>
                <a:ea typeface="ＭＳ Ｐゴシック" pitchFamily="50" charset="-128"/>
              </a:rPr>
              <a:t>Absorption.</a:t>
            </a:r>
            <a:r>
              <a:rPr lang="en-US" altLang="ja-JP" sz="900" smtClean="0">
                <a:latin typeface="Arial" pitchFamily="34" charset="0"/>
                <a:ea typeface="ＭＳ Ｐゴシック" pitchFamily="50" charset="-128"/>
              </a:rPr>
              <a:t> Some of the electromagnetic energy of the signal can be absorbed by the material in objects through which it passes, resulting in a reduced signal level. Water has significant absorption properties, and objects such as trees or thick wooden structures can have a high water content. Implementing a WLAN in a coffee shop can be tricky if there are large canisters of liquid coffee. Coffee-shop WLAN users have also noticed that people coming and going can affect the signal level. (On StarTrek, a non-human character once called a human "a large, useless bag of mostly water!")</a:t>
            </a:r>
          </a:p>
          <a:p>
            <a:pPr marL="225425" lvl="2">
              <a:spcAft>
                <a:spcPts val="588"/>
              </a:spcAft>
            </a:pPr>
            <a:r>
              <a:rPr lang="en-US" altLang="ja-JP" sz="900" b="1" smtClean="0">
                <a:latin typeface="Arial" pitchFamily="34" charset="0"/>
                <a:ea typeface="ＭＳ Ｐゴシック" pitchFamily="50" charset="-128"/>
              </a:rPr>
              <a:t>Refraction.</a:t>
            </a:r>
            <a:r>
              <a:rPr lang="en-US" altLang="ja-JP" sz="900" smtClean="0">
                <a:latin typeface="Arial" pitchFamily="34" charset="0"/>
                <a:ea typeface="ＭＳ Ｐゴシック" pitchFamily="50" charset="-128"/>
              </a:rPr>
              <a:t> When an RF signal passes from a medium with one density into a medium with another density, the signal can be bent, much like light passing through a prism. The signal changes direction and may interfere with the non-refracted signal. It can take a different path and encounter other, unexpected obstructions, and arrive at recipients damaged or later than expected. As an example, a water tank not only introduces absorption, but the difference in density between the atmosphere and the water can bend the RF signal.</a:t>
            </a:r>
          </a:p>
          <a:p>
            <a:pPr marL="225425" lvl="2">
              <a:spcAft>
                <a:spcPts val="588"/>
              </a:spcAft>
            </a:pPr>
            <a:r>
              <a:rPr lang="en-US" altLang="ja-JP" sz="900" b="1" smtClean="0">
                <a:latin typeface="Arial" pitchFamily="34" charset="0"/>
                <a:ea typeface="ＭＳ Ｐゴシック" pitchFamily="50" charset="-128"/>
              </a:rPr>
              <a:t>Diffraction.</a:t>
            </a:r>
            <a:r>
              <a:rPr lang="en-US" altLang="ja-JP" sz="900" smtClean="0">
                <a:latin typeface="Arial" pitchFamily="34" charset="0"/>
                <a:ea typeface="ＭＳ Ｐゴシック" pitchFamily="50" charset="-128"/>
              </a:rPr>
              <a:t> Diffraction, which is similar to refraction, results when a region through which the RF signal can pass easily is adjacent to a region in which reflective obstructions exist. Like refraction, the RF signal is bent around the edge of the diffractive region and can then interfere with that part of the RF signal that is not bent.</a:t>
            </a:r>
            <a:endParaRPr lang="en-US" altLang="ja-JP" sz="900" smtClean="0">
              <a:latin typeface="Courier" pitchFamily="-84" charset="0"/>
              <a:ea typeface="ＭＳ Ｐゴシック" pitchFamily="50" charset="-128"/>
            </a:endParaRPr>
          </a:p>
          <a:p>
            <a:endParaRPr lang="en-US" altLang="ja-JP" smtClean="0">
              <a:latin typeface="Courier" pitchFamily="-84" charset="0"/>
              <a:ea typeface="ＭＳ Ｐゴシック" pitchFamily="50" charset="-128"/>
            </a:endParaRPr>
          </a:p>
        </p:txBody>
      </p:sp>
    </p:spTree>
    <p:extLst>
      <p:ext uri="{BB962C8B-B14F-4D97-AF65-F5344CB8AC3E}">
        <p14:creationId xmlns:p14="http://schemas.microsoft.com/office/powerpoint/2010/main" val="18249821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611799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solidFill>
            <a:srgbClr val="FFFFFF"/>
          </a:solidFill>
          <a:ln/>
        </p:spPr>
      </p:sp>
      <p:sp>
        <p:nvSpPr>
          <p:cNvPr id="53251"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0379869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598825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2936644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i="1" smtClean="0">
                <a:latin typeface="Arial" pitchFamily="34" charset="0"/>
                <a:ea typeface="ＭＳ Ｐゴシック" pitchFamily="50" charset="-128"/>
              </a:rPr>
              <a:t>Relative usage</a:t>
            </a:r>
            <a:r>
              <a:rPr lang="en-US" altLang="ja-JP" smtClean="0">
                <a:latin typeface="Arial" pitchFamily="34" charset="0"/>
                <a:ea typeface="ＭＳ Ｐゴシック" pitchFamily="50" charset="-128"/>
              </a:rPr>
              <a:t> specifies how much bandwidth is used by the protocol in comparison to the total bandwidth currently in use on the segment. </a:t>
            </a:r>
            <a:r>
              <a:rPr lang="en-US" altLang="ja-JP" i="1" smtClean="0">
                <a:latin typeface="Arial" pitchFamily="34" charset="0"/>
                <a:ea typeface="ＭＳ Ｐゴシック" pitchFamily="50" charset="-128"/>
              </a:rPr>
              <a:t>Absolute usage</a:t>
            </a:r>
            <a:r>
              <a:rPr lang="en-US" altLang="ja-JP" smtClean="0">
                <a:latin typeface="Arial" pitchFamily="34" charset="0"/>
                <a:ea typeface="ＭＳ Ｐゴシック" pitchFamily="50" charset="-128"/>
              </a:rPr>
              <a:t> specifies how much bandwidth is used by the protocol in comparison to the total capacity of the segment (for example, in comparison to 100 Mbps on Fast Ethernet). </a:t>
            </a:r>
          </a:p>
        </p:txBody>
      </p:sp>
    </p:spTree>
    <p:extLst>
      <p:ext uri="{BB962C8B-B14F-4D97-AF65-F5344CB8AC3E}">
        <p14:creationId xmlns:p14="http://schemas.microsoft.com/office/powerpoint/2010/main" val="40050261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3008381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8449502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2057221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179444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2271744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solidFill>
            <a:srgbClr val="FFFFFF"/>
          </a:solidFill>
          <a:ln/>
        </p:spPr>
      </p:sp>
      <p:sp>
        <p:nvSpPr>
          <p:cNvPr id="61443"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9242360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solidFill>
            <a:srgbClr val="FFFFFF"/>
          </a:solidFill>
          <a:ln/>
        </p:spPr>
      </p:sp>
      <p:sp>
        <p:nvSpPr>
          <p:cNvPr id="6246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9861239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solidFill>
            <a:srgbClr val="FFFFFF"/>
          </a:solidFill>
          <a:ln/>
        </p:spPr>
      </p:sp>
      <p:sp>
        <p:nvSpPr>
          <p:cNvPr id="63491"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6537053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solidFill>
            <a:srgbClr val="FFFFFF"/>
          </a:solidFill>
          <a:ln/>
        </p:spPr>
      </p:sp>
      <p:sp>
        <p:nvSpPr>
          <p:cNvPr id="6451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5512609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solidFill>
            <a:srgbClr val="FFFFFF"/>
          </a:solidFill>
          <a:ln/>
        </p:spPr>
      </p:sp>
      <p:sp>
        <p:nvSpPr>
          <p:cNvPr id="65539"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9378862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solidFill>
            <a:srgbClr val="FFFFFF"/>
          </a:solidFill>
          <a:ln/>
        </p:spPr>
      </p:sp>
      <p:sp>
        <p:nvSpPr>
          <p:cNvPr id="66563"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3574818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solidFill>
            <a:srgbClr val="FFFFFF"/>
          </a:solidFill>
          <a:ln/>
        </p:spPr>
      </p:sp>
      <p:sp>
        <p:nvSpPr>
          <p:cNvPr id="6758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1038628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9718254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6432181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248356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solidFill>
            <a:srgbClr val="FFFFFF"/>
          </a:solidFill>
          <a:ln/>
        </p:spPr>
      </p:sp>
      <p:sp>
        <p:nvSpPr>
          <p:cNvPr id="4403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0172232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5690203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6728496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67150358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2272688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7804699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6883266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64271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341409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574020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471749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526666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181950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3307822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1828800" y="2339975"/>
            <a:ext cx="7162800" cy="1470025"/>
          </a:xfrm>
        </p:spPr>
        <p:txBody>
          <a:bodyPr/>
          <a:lstStyle>
            <a:lvl1pPr algn="ctr">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3FAF9C-62FE-4BB8-9DA1-4EB021731F42}" type="datetimeFigureOut">
              <a:rPr lang="en-US"/>
              <a:pPr>
                <a:defRPr/>
              </a:pPr>
              <a:t>9/4/2017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87BFF8-5936-4404-8FEF-F55E46719D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solidFill>
                  <a:schemeClr val="bg1"/>
                </a:solidFill>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txBox="1">
            <a:spLocks/>
          </p:cNvSpPr>
          <p:nvPr userDrawn="1"/>
        </p:nvSpPr>
        <p:spPr>
          <a:xfrm>
            <a:off x="3505200" y="914400"/>
            <a:ext cx="5638800" cy="1143000"/>
          </a:xfrm>
          <a:prstGeom prst="rect">
            <a:avLst/>
          </a:prstGeom>
        </p:spPr>
        <p:txBody>
          <a:bodyPr anchor="ctr"/>
          <a:lstStyle>
            <a:lvl1pPr>
              <a:defRPr/>
            </a:lvl1pPr>
          </a:lstStyle>
          <a:p>
            <a:pPr algn="r" eaLnBrk="1" fontAlgn="auto" hangingPunct="1">
              <a:spcAft>
                <a:spcPts val="0"/>
              </a:spcAft>
              <a:defRPr/>
            </a:pPr>
            <a:r>
              <a:rPr lang="en-US" sz="4000" b="1" dirty="0" smtClean="0">
                <a:latin typeface="+mj-lt"/>
                <a:ea typeface="+mj-ea"/>
                <a:cs typeface="+mj-cs"/>
              </a:rPr>
              <a:t>&lt;&lt;Title&gt;&gt;</a:t>
            </a:r>
          </a:p>
        </p:txBody>
      </p:sp>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fld id="{1CF1E785-06F7-48A3-8A62-0A3FD99B5123}" type="datetimeFigureOut">
              <a:rPr lang="en-US"/>
              <a:pPr>
                <a:defRPr/>
              </a:pPr>
              <a:t>9/4/2017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3632E4C-445D-4241-B1C2-09440DBDD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BF49EA-4290-4060-8DA9-F57851A0284C}" type="datetimeFigureOut">
              <a:rPr lang="en-US"/>
              <a:pPr>
                <a:defRPr/>
              </a:pPr>
              <a:t>9/4/2017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AA9F8C-95D0-49B1-A2C2-DB451D7989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7"/>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Subtitle 2"/>
          <p:cNvSpPr txBox="1">
            <a:spLocks/>
          </p:cNvSpPr>
          <p:nvPr userDrawn="1"/>
        </p:nvSpPr>
        <p:spPr>
          <a:xfrm>
            <a:off x="1828800" y="3886200"/>
            <a:ext cx="7162800" cy="1752600"/>
          </a:xfrm>
          <a:prstGeom prst="rect">
            <a:avLst/>
          </a:prstGeom>
        </p:spPr>
        <p:txBody>
          <a:bodyPr>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eaLnBrk="1" fontAlgn="auto" hangingPunct="1">
              <a:spcBef>
                <a:spcPct val="20000"/>
              </a:spcBef>
              <a:spcAft>
                <a:spcPts val="0"/>
              </a:spcAft>
              <a:buFont typeface="Arial" pitchFamily="34" charset="0"/>
              <a:buNone/>
              <a:defRPr/>
            </a:pPr>
            <a:r>
              <a:rPr lang="en-US" dirty="0" smtClean="0">
                <a:ea typeface="+mn-ea"/>
              </a:rPr>
              <a:t>Thank You</a:t>
            </a:r>
          </a:p>
        </p:txBody>
      </p:sp>
      <p:sp>
        <p:nvSpPr>
          <p:cNvPr id="4" name="Date Placeholder 1"/>
          <p:cNvSpPr>
            <a:spLocks noGrp="1"/>
          </p:cNvSpPr>
          <p:nvPr>
            <p:ph type="dt" sz="half" idx="10"/>
          </p:nvPr>
        </p:nvSpPr>
        <p:spPr/>
        <p:txBody>
          <a:bodyPr/>
          <a:lstStyle>
            <a:lvl1pPr>
              <a:defRPr/>
            </a:lvl1pPr>
          </a:lstStyle>
          <a:p>
            <a:pPr>
              <a:defRPr/>
            </a:pPr>
            <a:fld id="{0BEC73F7-48DA-4DF1-9D8C-9FA77915242B}" type="datetimeFigureOut">
              <a:rPr lang="en-US"/>
              <a:pPr>
                <a:defRPr/>
              </a:pPr>
              <a:t>9/4/2017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83B813EE-006A-489B-BB16-F152CE6A76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5"/>
          <p:cNvPicPr>
            <a:picLocks noChangeAspect="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3352800" y="76200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8" name="Text Placeholder 2"/>
          <p:cNvSpPr>
            <a:spLocks noGrp="1"/>
          </p:cNvSpPr>
          <p:nvPr>
            <p:ph type="body" idx="1"/>
          </p:nvPr>
        </p:nvSpPr>
        <p:spPr bwMode="auto">
          <a:xfrm>
            <a:off x="990600" y="19812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8EBBD91B-FA19-4D97-9EF0-58A6FE8EB39A}" type="datetimeFigureOut">
              <a:rPr lang="en-US"/>
              <a:pPr>
                <a:defRPr/>
              </a:pPr>
              <a:t>9/4/2017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83C193E2-B8B7-45A9-B2FD-3CB479CDF6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700" r:id="rId2"/>
    <p:sldLayoutId id="2147483703" r:id="rId3"/>
    <p:sldLayoutId id="2147483704" r:id="rId4"/>
    <p:sldLayoutId id="2147483701" r:id="rId5"/>
    <p:sldLayoutId id="2147483705" r:id="rId6"/>
  </p:sldLayoutIdLst>
  <p:txStyles>
    <p:title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4.emf"/><Relationship Id="rId4" Type="http://schemas.openxmlformats.org/officeDocument/2006/relationships/oleObject" Target="../embeddings/Microsoft_Excel_97-2003_Worksheet1.xls"/></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5.emf"/><Relationship Id="rId4" Type="http://schemas.openxmlformats.org/officeDocument/2006/relationships/oleObject" Target="../embeddings/Microsoft_Excel_97-2003_Worksheet2.xls"/></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23.xml"/><Relationship Id="rId1" Type="http://schemas.openxmlformats.org/officeDocument/2006/relationships/slideLayout" Target="../slideLayouts/slideLayout3.xml"/><Relationship Id="rId5" Type="http://schemas.openxmlformats.org/officeDocument/2006/relationships/image" Target="../media/image7.wmf"/><Relationship Id="rId4" Type="http://schemas.openxmlformats.org/officeDocument/2006/relationships/image" Target="../media/image10.w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15921" y="2494522"/>
            <a:ext cx="7201437" cy="1897174"/>
          </a:xfrm>
        </p:spPr>
        <p:txBody>
          <a:bodyPr/>
          <a:lstStyle/>
          <a:p>
            <a:r>
              <a:rPr lang="en-US" dirty="0" smtClean="0"/>
              <a:t>Network Governance</a:t>
            </a:r>
            <a:br>
              <a:rPr lang="en-US" dirty="0" smtClean="0"/>
            </a:br>
            <a:r>
              <a:rPr lang="en-US" dirty="0" smtClean="0"/>
              <a:t/>
            </a:r>
            <a:br>
              <a:rPr lang="en-US" dirty="0" smtClean="0"/>
            </a:br>
            <a:r>
              <a:rPr lang="en-US" sz="2800" dirty="0" smtClean="0"/>
              <a:t>SESSION 2 – </a:t>
            </a:r>
            <a:r>
              <a:rPr lang="en-US" altLang="ja-JP" sz="2800" dirty="0" smtClean="0">
                <a:ea typeface="ＭＳ Ｐゴシック" pitchFamily="50" charset="-128"/>
              </a:rPr>
              <a:t>Characterizing The Networks</a:t>
            </a:r>
            <a:endParaRPr lang="en-US" sz="2800" dirty="0"/>
          </a:p>
        </p:txBody>
      </p:sp>
      <p:sp>
        <p:nvSpPr>
          <p:cNvPr id="3" name="Subtitle 2"/>
          <p:cNvSpPr>
            <a:spLocks noGrp="1"/>
          </p:cNvSpPr>
          <p:nvPr>
            <p:ph type="subTitle" idx="1"/>
          </p:nvPr>
        </p:nvSpPr>
        <p:spPr>
          <a:xfrm>
            <a:off x="1828800" y="4684689"/>
            <a:ext cx="7162800" cy="1059287"/>
          </a:xfrm>
        </p:spPr>
        <p:txBody>
          <a:bodyPr/>
          <a:lstStyle/>
          <a:p>
            <a:r>
              <a:rPr lang="en-US" dirty="0" smtClean="0"/>
              <a:t>D5727 – Dr. Eng. Nico </a:t>
            </a:r>
            <a:r>
              <a:rPr lang="en-US" dirty="0" err="1" smtClean="0"/>
              <a:t>Surantha</a:t>
            </a:r>
            <a:r>
              <a:rPr lang="en-US" dirty="0" smtClean="0"/>
              <a:t>, ST., MT.</a:t>
            </a:r>
            <a:endParaRPr lang="en-US" dirty="0"/>
          </a:p>
        </p:txBody>
      </p:sp>
    </p:spTree>
    <p:extLst>
      <p:ext uri="{BB962C8B-B14F-4D97-AF65-F5344CB8AC3E}">
        <p14:creationId xmlns:p14="http://schemas.microsoft.com/office/powerpoint/2010/main" val="33006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378558" y="671848"/>
            <a:ext cx="5638800" cy="1143000"/>
          </a:xfrm>
        </p:spPr>
        <p:txBody>
          <a:bodyPr/>
          <a:lstStyle/>
          <a:p>
            <a:r>
              <a:rPr lang="en-US" altLang="ja-JP" dirty="0" smtClean="0">
                <a:ea typeface="ＭＳ Ｐゴシック" pitchFamily="50" charset="-128"/>
              </a:rPr>
              <a:t>Architectural Constraints</a:t>
            </a:r>
          </a:p>
        </p:txBody>
      </p:sp>
      <p:sp>
        <p:nvSpPr>
          <p:cNvPr id="15363" name="Rectangle 3"/>
          <p:cNvSpPr>
            <a:spLocks noGrp="1" noChangeArrowheads="1"/>
          </p:cNvSpPr>
          <p:nvPr>
            <p:ph type="body" idx="1"/>
          </p:nvPr>
        </p:nvSpPr>
        <p:spPr>
          <a:xfrm>
            <a:off x="955183" y="1985493"/>
            <a:ext cx="7772400" cy="4114800"/>
          </a:xfrm>
        </p:spPr>
        <p:txBody>
          <a:bodyPr/>
          <a:lstStyle/>
          <a:p>
            <a:r>
              <a:rPr lang="en-US" altLang="ja-JP" smtClean="0">
                <a:ea typeface="ＭＳ Ｐゴシック" pitchFamily="50" charset="-128"/>
              </a:rPr>
              <a:t>Make sure the following are sufficient</a:t>
            </a:r>
          </a:p>
          <a:p>
            <a:pPr lvl="1"/>
            <a:r>
              <a:rPr lang="en-US" altLang="ja-JP" smtClean="0">
                <a:ea typeface="ＭＳ Ｐゴシック" pitchFamily="50" charset="-128"/>
              </a:rPr>
              <a:t>Air conditioning</a:t>
            </a:r>
          </a:p>
          <a:p>
            <a:pPr lvl="1"/>
            <a:r>
              <a:rPr lang="en-US" altLang="ja-JP" smtClean="0">
                <a:ea typeface="ＭＳ Ｐゴシック" pitchFamily="50" charset="-128"/>
              </a:rPr>
              <a:t>Heating</a:t>
            </a:r>
          </a:p>
          <a:p>
            <a:pPr lvl="1"/>
            <a:r>
              <a:rPr lang="en-US" altLang="ja-JP" smtClean="0">
                <a:ea typeface="ＭＳ Ｐゴシック" pitchFamily="50" charset="-128"/>
              </a:rPr>
              <a:t>Ventilation</a:t>
            </a:r>
          </a:p>
          <a:p>
            <a:pPr lvl="1"/>
            <a:r>
              <a:rPr lang="en-US" altLang="ja-JP" smtClean="0">
                <a:ea typeface="ＭＳ Ｐゴシック" pitchFamily="50" charset="-128"/>
              </a:rPr>
              <a:t>Power</a:t>
            </a:r>
          </a:p>
          <a:p>
            <a:pPr lvl="1"/>
            <a:r>
              <a:rPr lang="en-US" altLang="ja-JP" smtClean="0">
                <a:ea typeface="ＭＳ Ｐゴシック" pitchFamily="50" charset="-128"/>
              </a:rPr>
              <a:t>Protection from electromagnetic interference</a:t>
            </a:r>
          </a:p>
          <a:p>
            <a:pPr lvl="1"/>
            <a:r>
              <a:rPr lang="en-US" altLang="ja-JP" smtClean="0">
                <a:ea typeface="ＭＳ Ｐゴシック" pitchFamily="50" charset="-128"/>
              </a:rPr>
              <a:t>Doors that can lock</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9474200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ja-JP" smtClean="0">
                <a:ea typeface="ＭＳ Ｐゴシック" pitchFamily="50" charset="-128"/>
              </a:rPr>
              <a:t>Architectural Constraints</a:t>
            </a:r>
          </a:p>
        </p:txBody>
      </p:sp>
      <p:sp>
        <p:nvSpPr>
          <p:cNvPr id="16387" name="Rectangle 3"/>
          <p:cNvSpPr>
            <a:spLocks noGrp="1" noChangeArrowheads="1"/>
          </p:cNvSpPr>
          <p:nvPr>
            <p:ph type="body" idx="1"/>
          </p:nvPr>
        </p:nvSpPr>
        <p:spPr>
          <a:xfrm>
            <a:off x="964842" y="2148625"/>
            <a:ext cx="8001000" cy="4267200"/>
          </a:xfrm>
        </p:spPr>
        <p:txBody>
          <a:bodyPr/>
          <a:lstStyle/>
          <a:p>
            <a:r>
              <a:rPr lang="en-US" altLang="ja-JP" dirty="0" smtClean="0">
                <a:ea typeface="ＭＳ Ｐゴシック" pitchFamily="50" charset="-128"/>
              </a:rPr>
              <a:t>Make sure there</a:t>
            </a:r>
            <a:r>
              <a:rPr lang="en-US" altLang="en-US" dirty="0" smtClean="0">
                <a:ea typeface="ＭＳ Ｐゴシック" pitchFamily="50" charset="-128"/>
              </a:rPr>
              <a:t>’</a:t>
            </a:r>
            <a:r>
              <a:rPr lang="en-US" altLang="ja-JP" dirty="0" smtClean="0">
                <a:ea typeface="ＭＳ Ｐゴシック" pitchFamily="50" charset="-128"/>
              </a:rPr>
              <a:t>s space for:</a:t>
            </a:r>
          </a:p>
          <a:p>
            <a:pPr lvl="1"/>
            <a:r>
              <a:rPr lang="en-US" altLang="ja-JP" dirty="0" smtClean="0">
                <a:ea typeface="ＭＳ Ｐゴシック" pitchFamily="50" charset="-128"/>
              </a:rPr>
              <a:t>Cabling conduits</a:t>
            </a:r>
          </a:p>
          <a:p>
            <a:pPr lvl="1"/>
            <a:r>
              <a:rPr lang="en-US" altLang="ja-JP" dirty="0" smtClean="0">
                <a:ea typeface="ＭＳ Ｐゴシック" pitchFamily="50" charset="-128"/>
              </a:rPr>
              <a:t>Patch panels</a:t>
            </a:r>
          </a:p>
          <a:p>
            <a:pPr lvl="1"/>
            <a:r>
              <a:rPr lang="en-US" altLang="ja-JP" dirty="0" smtClean="0">
                <a:ea typeface="ＭＳ Ｐゴシック" pitchFamily="50" charset="-128"/>
              </a:rPr>
              <a:t>Equipment racks</a:t>
            </a:r>
          </a:p>
          <a:p>
            <a:pPr lvl="1"/>
            <a:r>
              <a:rPr lang="en-US" altLang="ja-JP" dirty="0" smtClean="0">
                <a:ea typeface="ＭＳ Ｐゴシック" pitchFamily="50" charset="-128"/>
              </a:rPr>
              <a:t>Work areas for technicians installing and troubleshooting equipment</a:t>
            </a: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3702871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ja-JP" smtClean="0">
                <a:ea typeface="ＭＳ Ｐゴシック" pitchFamily="50" charset="-128"/>
              </a:rPr>
              <a:t>Issues for Wireless Installations</a:t>
            </a:r>
          </a:p>
        </p:txBody>
      </p:sp>
      <p:sp>
        <p:nvSpPr>
          <p:cNvPr id="17411" name="Rectangle 3"/>
          <p:cNvSpPr>
            <a:spLocks noGrp="1" noChangeArrowheads="1"/>
          </p:cNvSpPr>
          <p:nvPr>
            <p:ph type="body" idx="1"/>
          </p:nvPr>
        </p:nvSpPr>
        <p:spPr>
          <a:xfrm>
            <a:off x="977721" y="2071352"/>
            <a:ext cx="8001000" cy="4267200"/>
          </a:xfrm>
        </p:spPr>
        <p:txBody>
          <a:bodyPr/>
          <a:lstStyle/>
          <a:p>
            <a:r>
              <a:rPr lang="en-US" altLang="ja-JP" dirty="0" smtClean="0">
                <a:ea typeface="ＭＳ Ｐゴシック" pitchFamily="50" charset="-128"/>
              </a:rPr>
              <a:t>Reflection</a:t>
            </a:r>
          </a:p>
          <a:p>
            <a:r>
              <a:rPr lang="en-US" altLang="ja-JP" dirty="0" smtClean="0">
                <a:ea typeface="ＭＳ Ｐゴシック" pitchFamily="50" charset="-128"/>
              </a:rPr>
              <a:t>Absorption</a:t>
            </a:r>
          </a:p>
          <a:p>
            <a:r>
              <a:rPr lang="en-US" altLang="ja-JP" dirty="0" smtClean="0">
                <a:ea typeface="ＭＳ Ｐゴシック" pitchFamily="50" charset="-128"/>
              </a:rPr>
              <a:t>Refraction</a:t>
            </a:r>
          </a:p>
          <a:p>
            <a:r>
              <a:rPr lang="en-US" altLang="ja-JP" dirty="0" smtClean="0">
                <a:ea typeface="ＭＳ Ｐゴシック" pitchFamily="50" charset="-128"/>
              </a:rPr>
              <a:t>Diffraction</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5080038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906072" y="578476"/>
            <a:ext cx="6780727" cy="1143000"/>
          </a:xfrm>
        </p:spPr>
        <p:txBody>
          <a:bodyPr/>
          <a:lstStyle/>
          <a:p>
            <a:r>
              <a:rPr lang="en-US" altLang="ja-JP" dirty="0" smtClean="0">
                <a:ea typeface="ＭＳ Ｐゴシック" pitchFamily="50" charset="-128"/>
              </a:rPr>
              <a:t>Check the Health of the Existing Internetwork</a:t>
            </a:r>
          </a:p>
        </p:txBody>
      </p:sp>
      <p:sp>
        <p:nvSpPr>
          <p:cNvPr id="18435" name="Rectangle 3"/>
          <p:cNvSpPr>
            <a:spLocks noGrp="1" noChangeArrowheads="1"/>
          </p:cNvSpPr>
          <p:nvPr>
            <p:ph type="body" idx="1"/>
          </p:nvPr>
        </p:nvSpPr>
        <p:spPr>
          <a:xfrm>
            <a:off x="1059287" y="1981513"/>
            <a:ext cx="7772400" cy="4114800"/>
          </a:xfrm>
        </p:spPr>
        <p:txBody>
          <a:bodyPr/>
          <a:lstStyle/>
          <a:p>
            <a:r>
              <a:rPr lang="en-US" altLang="ja-JP" dirty="0" smtClean="0">
                <a:ea typeface="ＭＳ Ｐゴシック" pitchFamily="50" charset="-128"/>
              </a:rPr>
              <a:t>Performance</a:t>
            </a:r>
          </a:p>
          <a:p>
            <a:r>
              <a:rPr lang="en-US" altLang="ja-JP" dirty="0" smtClean="0">
                <a:ea typeface="ＭＳ Ｐゴシック" pitchFamily="50" charset="-128"/>
              </a:rPr>
              <a:t>Availability</a:t>
            </a:r>
          </a:p>
          <a:p>
            <a:r>
              <a:rPr lang="en-US" altLang="ja-JP" dirty="0" smtClean="0">
                <a:ea typeface="ＭＳ Ｐゴシック" pitchFamily="50" charset="-128"/>
              </a:rPr>
              <a:t>Bandwidth utilization</a:t>
            </a:r>
          </a:p>
          <a:p>
            <a:r>
              <a:rPr lang="en-US" altLang="ja-JP" dirty="0" smtClean="0">
                <a:ea typeface="ＭＳ Ｐゴシック" pitchFamily="50" charset="-128"/>
              </a:rPr>
              <a:t>Accuracy</a:t>
            </a:r>
          </a:p>
          <a:p>
            <a:r>
              <a:rPr lang="en-US" altLang="ja-JP" dirty="0" smtClean="0">
                <a:ea typeface="ＭＳ Ｐゴシック" pitchFamily="50" charset="-128"/>
              </a:rPr>
              <a:t>Efficiency</a:t>
            </a:r>
          </a:p>
          <a:p>
            <a:r>
              <a:rPr lang="en-US" altLang="ja-JP" dirty="0" smtClean="0">
                <a:ea typeface="ＭＳ Ｐゴシック" pitchFamily="50" charset="-128"/>
              </a:rPr>
              <a:t>Response time</a:t>
            </a:r>
          </a:p>
          <a:p>
            <a:r>
              <a:rPr lang="en-US" altLang="ja-JP" dirty="0" smtClean="0">
                <a:ea typeface="ＭＳ Ｐゴシック" pitchFamily="50" charset="-128"/>
              </a:rPr>
              <a:t>Status of major routers, switches, and firewalls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1014002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ja-JP" smtClean="0">
                <a:ea typeface="ＭＳ Ｐゴシック" pitchFamily="50" charset="-128"/>
              </a:rPr>
              <a:t>Characterize Availability</a:t>
            </a:r>
          </a:p>
        </p:txBody>
      </p:sp>
      <p:sp>
        <p:nvSpPr>
          <p:cNvPr id="17" name="Date Placeholder 16"/>
          <p:cNvSpPr>
            <a:spLocks noGrp="1"/>
          </p:cNvSpPr>
          <p:nvPr>
            <p:ph type="dt" sz="quarter" idx="10"/>
          </p:nvPr>
        </p:nvSpPr>
        <p:spPr/>
        <p:txBody>
          <a:bodyPr/>
          <a:lstStyle/>
          <a:p>
            <a:pPr>
              <a:defRPr/>
            </a:pPr>
            <a:r>
              <a:rPr lang="en-US"/>
              <a:t>Bina Nusantara University</a:t>
            </a:r>
          </a:p>
        </p:txBody>
      </p:sp>
      <p:graphicFrame>
        <p:nvGraphicFramePr>
          <p:cNvPr id="2" name="Table 1"/>
          <p:cNvGraphicFramePr>
            <a:graphicFrameLocks noGrp="1"/>
          </p:cNvGraphicFramePr>
          <p:nvPr>
            <p:extLst>
              <p:ext uri="{D42A27DB-BD31-4B8C-83A1-F6EECF244321}">
                <p14:modId xmlns:p14="http://schemas.microsoft.com/office/powerpoint/2010/main" val="2834920273"/>
              </p:ext>
            </p:extLst>
          </p:nvPr>
        </p:nvGraphicFramePr>
        <p:xfrm>
          <a:off x="1056068" y="2244287"/>
          <a:ext cx="7686316" cy="2397760"/>
        </p:xfrm>
        <a:graphic>
          <a:graphicData uri="http://schemas.openxmlformats.org/drawingml/2006/table">
            <a:tbl>
              <a:tblPr firstRow="1" bandRow="1">
                <a:tableStyleId>{5C22544A-7EE6-4342-B048-85BDC9FD1C3A}</a:tableStyleId>
              </a:tblPr>
              <a:tblGrid>
                <a:gridCol w="1262129"/>
                <a:gridCol w="1030310"/>
                <a:gridCol w="978794"/>
                <a:gridCol w="2434107"/>
                <a:gridCol w="1980976"/>
              </a:tblGrid>
              <a:tr h="743612">
                <a:tc>
                  <a:txBody>
                    <a:bodyPr/>
                    <a:lstStyle/>
                    <a:p>
                      <a:endParaRPr lang="en-US" dirty="0"/>
                    </a:p>
                  </a:txBody>
                  <a:tcPr/>
                </a:tc>
                <a:tc>
                  <a:txBody>
                    <a:bodyPr/>
                    <a:lstStyle/>
                    <a:p>
                      <a:pPr algn="ctr"/>
                      <a:r>
                        <a:rPr lang="en-US" dirty="0" smtClean="0"/>
                        <a:t>MTBF</a:t>
                      </a:r>
                      <a:endParaRPr lang="en-US" dirty="0"/>
                    </a:p>
                  </a:txBody>
                  <a:tcPr/>
                </a:tc>
                <a:tc>
                  <a:txBody>
                    <a:bodyPr/>
                    <a:lstStyle/>
                    <a:p>
                      <a:pPr algn="ctr"/>
                      <a:r>
                        <a:rPr lang="en-US" dirty="0" smtClean="0"/>
                        <a:t>MTTR</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Date and Duration of Last Major Downtime</a:t>
                      </a:r>
                    </a:p>
                    <a:p>
                      <a:pPr algn="ct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Cause of Last Major Downtime</a:t>
                      </a:r>
                    </a:p>
                    <a:p>
                      <a:pPr algn="ctr"/>
                      <a:endParaRPr lang="en-US" dirty="0"/>
                    </a:p>
                  </a:txBody>
                  <a:tcPr/>
                </a:tc>
              </a:tr>
              <a:tr h="370840">
                <a:tc>
                  <a:txBody>
                    <a:bodyPr/>
                    <a:lstStyle/>
                    <a:p>
                      <a:r>
                        <a:rPr lang="en-US" b="1" dirty="0" smtClean="0"/>
                        <a:t>Enterprise</a:t>
                      </a:r>
                      <a:endParaRPr lang="en-US" b="1"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r>
              <a:tr h="370840">
                <a:tc>
                  <a:txBody>
                    <a:bodyPr/>
                    <a:lstStyle/>
                    <a:p>
                      <a:r>
                        <a:rPr lang="en-US" altLang="ja-JP" sz="1800" b="1" dirty="0" smtClean="0"/>
                        <a:t>Segment 1</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r>
                        <a:rPr lang="en-US" altLang="ja-JP" sz="1800" b="1" dirty="0" smtClean="0"/>
                        <a:t>Segment 2</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t>Segment </a:t>
                      </a:r>
                      <a:r>
                        <a:rPr lang="en-US" altLang="ja-JP" sz="1800" b="1" i="1" dirty="0" smtClean="0"/>
                        <a:t>n</a:t>
                      </a:r>
                      <a:endParaRPr lang="en-US" altLang="ja-JP" sz="1800" dirty="0" smtClean="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1843830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609600" y="1676400"/>
          <a:ext cx="8305800" cy="4352925"/>
        </p:xfrm>
        <a:graphic>
          <a:graphicData uri="http://schemas.openxmlformats.org/presentationml/2006/ole">
            <mc:AlternateContent xmlns:mc="http://schemas.openxmlformats.org/markup-compatibility/2006">
              <mc:Choice xmlns:v="urn:schemas-microsoft-com:vml" Requires="v">
                <p:oleObj spid="_x0000_s8200" name="Worksheet" r:id="rId4" imgW="7073900" imgH="3708400" progId="Excel.Sheet.8">
                  <p:embed/>
                </p:oleObj>
              </mc:Choice>
              <mc:Fallback>
                <p:oleObj name="Worksheet" r:id="rId4" imgW="7073900" imgH="3708400"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676400"/>
                        <a:ext cx="83058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1027" name="Rectangle 3"/>
          <p:cNvSpPr>
            <a:spLocks noChangeArrowheads="1"/>
          </p:cNvSpPr>
          <p:nvPr/>
        </p:nvSpPr>
        <p:spPr bwMode="auto">
          <a:xfrm>
            <a:off x="8077200" y="3505200"/>
            <a:ext cx="838200" cy="533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028" name="Rectangle 5"/>
          <p:cNvSpPr>
            <a:spLocks noGrp="1" noChangeArrowheads="1"/>
          </p:cNvSpPr>
          <p:nvPr>
            <p:ph type="title"/>
          </p:nvPr>
        </p:nvSpPr>
        <p:spPr/>
        <p:txBody>
          <a:bodyPr/>
          <a:lstStyle/>
          <a:p>
            <a:r>
              <a:rPr lang="en-US" altLang="ja-JP" smtClean="0">
                <a:ea typeface="ＭＳ Ｐゴシック" pitchFamily="50" charset="-128"/>
              </a:rPr>
              <a:t>Network Utilization in Minute Intervals</a:t>
            </a:r>
          </a:p>
        </p:txBody>
      </p:sp>
      <p:sp>
        <p:nvSpPr>
          <p:cNvPr id="1029" name="Rectangle 6"/>
          <p:cNvSpPr>
            <a:spLocks noChangeArrowheads="1"/>
          </p:cNvSpPr>
          <p:nvPr/>
        </p:nvSpPr>
        <p:spPr bwMode="auto">
          <a:xfrm>
            <a:off x="3657600" y="1752600"/>
            <a:ext cx="20574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6" name="Date Placeholder 5"/>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7648796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ChangeArrowheads="1"/>
          </p:cNvSpPr>
          <p:nvPr/>
        </p:nvSpPr>
        <p:spPr bwMode="auto">
          <a:xfrm>
            <a:off x="7391400" y="3048000"/>
            <a:ext cx="685800" cy="533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graphicFrame>
        <p:nvGraphicFramePr>
          <p:cNvPr id="2050" name="Object 3"/>
          <p:cNvGraphicFramePr>
            <a:graphicFrameLocks noChangeAspect="1"/>
          </p:cNvGraphicFramePr>
          <p:nvPr/>
        </p:nvGraphicFramePr>
        <p:xfrm>
          <a:off x="685800" y="1600200"/>
          <a:ext cx="7924800" cy="4152900"/>
        </p:xfrm>
        <a:graphic>
          <a:graphicData uri="http://schemas.openxmlformats.org/presentationml/2006/ole">
            <mc:AlternateContent xmlns:mc="http://schemas.openxmlformats.org/markup-compatibility/2006">
              <mc:Choice xmlns:v="urn:schemas-microsoft-com:vml" Requires="v">
                <p:oleObj spid="_x0000_s9224" name="Worksheet" r:id="rId4" imgW="7073900" imgH="3708400" progId="Excel.Sheet.8">
                  <p:embed/>
                </p:oleObj>
              </mc:Choice>
              <mc:Fallback>
                <p:oleObj name="Worksheet" r:id="rId4" imgW="7073900" imgH="3708400"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1600200"/>
                        <a:ext cx="7924800" cy="415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2052" name="Rectangle 4"/>
          <p:cNvSpPr>
            <a:spLocks noChangeArrowheads="1"/>
          </p:cNvSpPr>
          <p:nvPr/>
        </p:nvSpPr>
        <p:spPr bwMode="auto">
          <a:xfrm>
            <a:off x="7772400" y="3048000"/>
            <a:ext cx="914400" cy="838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053" name="Rectangle 6"/>
          <p:cNvSpPr>
            <a:spLocks noGrp="1" noChangeArrowheads="1"/>
          </p:cNvSpPr>
          <p:nvPr>
            <p:ph type="title"/>
          </p:nvPr>
        </p:nvSpPr>
        <p:spPr/>
        <p:txBody>
          <a:bodyPr/>
          <a:lstStyle/>
          <a:p>
            <a:r>
              <a:rPr lang="en-US" altLang="ja-JP" smtClean="0">
                <a:ea typeface="ＭＳ Ｐゴシック" pitchFamily="50" charset="-128"/>
              </a:rPr>
              <a:t>Network Utilization in Hour Intervals</a:t>
            </a:r>
          </a:p>
        </p:txBody>
      </p:sp>
      <p:sp>
        <p:nvSpPr>
          <p:cNvPr id="2054" name="Rectangle 7"/>
          <p:cNvSpPr>
            <a:spLocks noChangeArrowheads="1"/>
          </p:cNvSpPr>
          <p:nvPr/>
        </p:nvSpPr>
        <p:spPr bwMode="auto">
          <a:xfrm>
            <a:off x="3657600" y="1752600"/>
            <a:ext cx="20574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7" name="Date Placeholder 6"/>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40114889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ja-JP" smtClean="0">
                <a:ea typeface="ＭＳ Ｐゴシック" pitchFamily="50" charset="-128"/>
              </a:rPr>
              <a:t>Bandwidth Utilization by Protocol</a:t>
            </a:r>
          </a:p>
        </p:txBody>
      </p:sp>
      <p:sp>
        <p:nvSpPr>
          <p:cNvPr id="20483" name="Rectangle 4"/>
          <p:cNvSpPr>
            <a:spLocks noChangeArrowheads="1"/>
          </p:cNvSpPr>
          <p:nvPr/>
        </p:nvSpPr>
        <p:spPr bwMode="auto">
          <a:xfrm>
            <a:off x="304800" y="2635250"/>
            <a:ext cx="8229600" cy="2446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eaLnBrk="0" hangingPunct="0">
              <a:defRPr sz="1200">
                <a:solidFill>
                  <a:schemeClr val="tx1"/>
                </a:solidFill>
                <a:latin typeface="Arial" pitchFamily="34" charset="0"/>
                <a:ea typeface="ＭＳ Ｐゴシック" pitchFamily="50" charset="-128"/>
              </a:defRPr>
            </a:lvl5pPr>
            <a:lvl6pPr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lvl="4" eaLnBrk="1" hangingPunct="1">
              <a:spcBef>
                <a:spcPts val="500"/>
              </a:spcBef>
              <a:spcAft>
                <a:spcPts val="500"/>
              </a:spcAft>
            </a:pPr>
            <a:r>
              <a:rPr lang="en-US" altLang="ja-JP" sz="1600" b="1" dirty="0"/>
              <a:t/>
            </a:r>
            <a:br>
              <a:rPr lang="en-US" altLang="ja-JP" sz="1600" b="1" dirty="0"/>
            </a:br>
            <a:endParaRPr lang="en-US" altLang="ja-JP" sz="1600" b="1" dirty="0"/>
          </a:p>
          <a:p>
            <a:pPr eaLnBrk="1" hangingPunct="1">
              <a:spcBef>
                <a:spcPts val="500"/>
              </a:spcBef>
              <a:spcAft>
                <a:spcPts val="500"/>
              </a:spcAft>
            </a:pPr>
            <a:r>
              <a:rPr lang="en-US" altLang="ja-JP" sz="1600" b="1" dirty="0"/>
              <a:t>									</a:t>
            </a:r>
          </a:p>
          <a:p>
            <a:pPr eaLnBrk="1" hangingPunct="1">
              <a:spcBef>
                <a:spcPts val="500"/>
              </a:spcBef>
              <a:spcAft>
                <a:spcPts val="500"/>
              </a:spcAft>
            </a:pPr>
            <a:r>
              <a:rPr lang="en-US" altLang="ja-JP" sz="1600" b="1" dirty="0"/>
              <a:t>									</a:t>
            </a:r>
          </a:p>
          <a:p>
            <a:pPr eaLnBrk="1" hangingPunct="1">
              <a:spcBef>
                <a:spcPts val="500"/>
              </a:spcBef>
              <a:spcAft>
                <a:spcPts val="500"/>
              </a:spcAft>
            </a:pPr>
            <a:r>
              <a:rPr lang="en-US" altLang="ja-JP" sz="1600" b="1" dirty="0"/>
              <a:t>									</a:t>
            </a:r>
          </a:p>
        </p:txBody>
      </p:sp>
      <p:sp>
        <p:nvSpPr>
          <p:cNvPr id="17" name="Date Placeholder 16"/>
          <p:cNvSpPr>
            <a:spLocks noGrp="1"/>
          </p:cNvSpPr>
          <p:nvPr>
            <p:ph type="dt" sz="quarter" idx="10"/>
          </p:nvPr>
        </p:nvSpPr>
        <p:spPr/>
        <p:txBody>
          <a:bodyPr/>
          <a:lstStyle/>
          <a:p>
            <a:pPr>
              <a:defRPr/>
            </a:pPr>
            <a:r>
              <a:rPr lang="en-US"/>
              <a:t>Bina Nusantara University</a:t>
            </a:r>
          </a:p>
        </p:txBody>
      </p:sp>
      <p:graphicFrame>
        <p:nvGraphicFramePr>
          <p:cNvPr id="2" name="Table 1"/>
          <p:cNvGraphicFramePr>
            <a:graphicFrameLocks noGrp="1"/>
          </p:cNvGraphicFramePr>
          <p:nvPr>
            <p:extLst>
              <p:ext uri="{D42A27DB-BD31-4B8C-83A1-F6EECF244321}">
                <p14:modId xmlns:p14="http://schemas.microsoft.com/office/powerpoint/2010/main" val="314805252"/>
              </p:ext>
            </p:extLst>
          </p:nvPr>
        </p:nvGraphicFramePr>
        <p:xfrm>
          <a:off x="1305060" y="2285644"/>
          <a:ext cx="7229340" cy="3308740"/>
        </p:xfrm>
        <a:graphic>
          <a:graphicData uri="http://schemas.openxmlformats.org/drawingml/2006/table">
            <a:tbl>
              <a:tblPr firstRow="1" bandRow="1">
                <a:tableStyleId>{5C22544A-7EE6-4342-B048-85BDC9FD1C3A}</a:tableStyleId>
              </a:tblPr>
              <a:tblGrid>
                <a:gridCol w="1445868"/>
                <a:gridCol w="1445868"/>
                <a:gridCol w="1445868"/>
                <a:gridCol w="1445868"/>
                <a:gridCol w="1445868"/>
              </a:tblGrid>
              <a:tr h="959832">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Relative Network Utilization</a:t>
                      </a:r>
                      <a:endParaRPr lang="en-US" altLang="ja-JP" sz="1800" dirty="0" smtClean="0"/>
                    </a:p>
                    <a:p>
                      <a:pPr algn="ct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Absolute Network Utilization</a:t>
                      </a:r>
                    </a:p>
                    <a:p>
                      <a:pPr algn="ct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Broadcast Rate</a:t>
                      </a:r>
                    </a:p>
                    <a:p>
                      <a:pPr algn="ct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Multicast Rate</a:t>
                      </a:r>
                    </a:p>
                    <a:p>
                      <a:pPr algn="ctr"/>
                      <a:endParaRPr lang="en-US" dirty="0"/>
                    </a:p>
                  </a:txBody>
                  <a:tcPr anchor="ctr"/>
                </a:tc>
              </a:tr>
              <a:tr h="530005">
                <a:tc>
                  <a:txBody>
                    <a:bodyPr/>
                    <a:lstStyle/>
                    <a:p>
                      <a:r>
                        <a:rPr lang="en-US" altLang="ja-JP" sz="1800" b="1" dirty="0" smtClean="0"/>
                        <a:t>Protocol 1</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r>
              <a:tr h="530005">
                <a:tc>
                  <a:txBody>
                    <a:bodyPr/>
                    <a:lstStyle/>
                    <a:p>
                      <a:r>
                        <a:rPr lang="en-US" altLang="ja-JP" sz="1800" b="1" dirty="0" smtClean="0"/>
                        <a:t>Protocol 2</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30005">
                <a:tc>
                  <a:txBody>
                    <a:bodyPr/>
                    <a:lstStyle/>
                    <a:p>
                      <a:r>
                        <a:rPr lang="en-US" altLang="ja-JP" sz="1800" b="1" dirty="0" smtClean="0"/>
                        <a:t>Protocol 3</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300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t>Protocol </a:t>
                      </a:r>
                      <a:r>
                        <a:rPr lang="en-US" altLang="ja-JP" sz="1800" b="1" i="1" dirty="0" smtClean="0"/>
                        <a:t>n</a:t>
                      </a:r>
                      <a:endParaRPr lang="en-US" altLang="ja-JP" sz="1800" dirty="0" smtClean="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5905860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ja-JP" smtClean="0">
                <a:ea typeface="ＭＳ Ｐゴシック" pitchFamily="50" charset="-128"/>
              </a:rPr>
              <a:t>Characterize Packet Sizes</a:t>
            </a:r>
          </a:p>
        </p:txBody>
      </p:sp>
      <p:pic>
        <p:nvPicPr>
          <p:cNvPr id="21507" name="Picture 4" descr="Figure3-7"/>
          <p:cNvPicPr>
            <a:picLocks noChangeAspect="1" noChangeArrowheads="1"/>
          </p:cNvPicPr>
          <p:nvPr/>
        </p:nvPicPr>
        <p:blipFill>
          <a:blip r:embed="rId3">
            <a:extLst>
              <a:ext uri="{28A0092B-C50C-407E-A947-70E740481C1C}">
                <a14:useLocalDpi xmlns:a14="http://schemas.microsoft.com/office/drawing/2010/main" val="0"/>
              </a:ext>
            </a:extLst>
          </a:blip>
          <a:srcRect b="23598"/>
          <a:stretch>
            <a:fillRect/>
          </a:stretch>
        </p:blipFill>
        <p:spPr bwMode="auto">
          <a:xfrm>
            <a:off x="1430628" y="2088524"/>
            <a:ext cx="7010400" cy="401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7562905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ja-JP" smtClean="0">
                <a:ea typeface="ＭＳ Ｐゴシック" pitchFamily="50" charset="-128"/>
              </a:rPr>
              <a:t>Characterize Response Time</a:t>
            </a:r>
          </a:p>
        </p:txBody>
      </p:sp>
      <p:sp>
        <p:nvSpPr>
          <p:cNvPr id="22531" name="Rectangle 4"/>
          <p:cNvSpPr>
            <a:spLocks noChangeArrowheads="1"/>
          </p:cNvSpPr>
          <p:nvPr/>
        </p:nvSpPr>
        <p:spPr bwMode="auto">
          <a:xfrm>
            <a:off x="304800" y="2635250"/>
            <a:ext cx="8229600" cy="2446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eaLnBrk="0" hangingPunct="0">
              <a:defRPr sz="1200">
                <a:solidFill>
                  <a:schemeClr val="tx1"/>
                </a:solidFill>
                <a:latin typeface="Arial" pitchFamily="34" charset="0"/>
                <a:ea typeface="ＭＳ Ｐゴシック" pitchFamily="50" charset="-128"/>
              </a:defRPr>
            </a:lvl5pPr>
            <a:lvl6pPr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lvl="4" eaLnBrk="1" hangingPunct="1">
              <a:spcBef>
                <a:spcPts val="500"/>
              </a:spcBef>
              <a:spcAft>
                <a:spcPts val="500"/>
              </a:spcAft>
            </a:pPr>
            <a:r>
              <a:rPr lang="en-US" altLang="ja-JP" sz="1600" b="1" dirty="0"/>
              <a:t/>
            </a:r>
            <a:br>
              <a:rPr lang="en-US" altLang="ja-JP" sz="1600" b="1" dirty="0"/>
            </a:br>
            <a:endParaRPr lang="en-US" altLang="ja-JP" sz="1600" b="1" dirty="0"/>
          </a:p>
          <a:p>
            <a:pPr eaLnBrk="1" hangingPunct="1">
              <a:spcBef>
                <a:spcPts val="500"/>
              </a:spcBef>
              <a:spcAft>
                <a:spcPts val="500"/>
              </a:spcAft>
            </a:pPr>
            <a:r>
              <a:rPr lang="en-US" altLang="ja-JP" sz="1600" b="1" dirty="0"/>
              <a:t>									</a:t>
            </a:r>
          </a:p>
          <a:p>
            <a:pPr eaLnBrk="1" hangingPunct="1">
              <a:spcBef>
                <a:spcPts val="500"/>
              </a:spcBef>
              <a:spcAft>
                <a:spcPts val="500"/>
              </a:spcAft>
            </a:pPr>
            <a:r>
              <a:rPr lang="en-US" altLang="ja-JP" sz="1600" b="1" dirty="0"/>
              <a:t>									</a:t>
            </a:r>
          </a:p>
          <a:p>
            <a:pPr eaLnBrk="1" hangingPunct="1">
              <a:spcBef>
                <a:spcPts val="500"/>
              </a:spcBef>
              <a:spcAft>
                <a:spcPts val="500"/>
              </a:spcAft>
            </a:pPr>
            <a:r>
              <a:rPr lang="en-US" altLang="ja-JP" sz="1600" b="1" dirty="0"/>
              <a:t>									</a:t>
            </a:r>
          </a:p>
        </p:txBody>
      </p:sp>
      <p:sp>
        <p:nvSpPr>
          <p:cNvPr id="22546" name="Text Box 19"/>
          <p:cNvSpPr txBox="1">
            <a:spLocks noChangeArrowheads="1"/>
          </p:cNvSpPr>
          <p:nvPr/>
        </p:nvSpPr>
        <p:spPr bwMode="auto">
          <a:xfrm>
            <a:off x="3581400" y="3733800"/>
            <a:ext cx="457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600" b="1"/>
              <a:t>X</a:t>
            </a:r>
            <a:endParaRPr lang="en-US" altLang="ja-JP" sz="1600"/>
          </a:p>
        </p:txBody>
      </p:sp>
      <p:sp>
        <p:nvSpPr>
          <p:cNvPr id="22547" name="Text Box 20"/>
          <p:cNvSpPr txBox="1">
            <a:spLocks noChangeArrowheads="1"/>
          </p:cNvSpPr>
          <p:nvPr/>
        </p:nvSpPr>
        <p:spPr bwMode="auto">
          <a:xfrm>
            <a:off x="5562600" y="4419600"/>
            <a:ext cx="457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600" b="1"/>
              <a:t>X</a:t>
            </a:r>
          </a:p>
        </p:txBody>
      </p:sp>
      <p:sp>
        <p:nvSpPr>
          <p:cNvPr id="21" name="Date Placeholder 20"/>
          <p:cNvSpPr>
            <a:spLocks noGrp="1"/>
          </p:cNvSpPr>
          <p:nvPr>
            <p:ph type="dt" sz="quarter" idx="10"/>
          </p:nvPr>
        </p:nvSpPr>
        <p:spPr/>
        <p:txBody>
          <a:bodyPr/>
          <a:lstStyle/>
          <a:p>
            <a:pPr>
              <a:defRPr/>
            </a:pPr>
            <a:r>
              <a:rPr lang="en-US"/>
              <a:t>Bina Nusantara University</a:t>
            </a:r>
          </a:p>
        </p:txBody>
      </p:sp>
      <p:graphicFrame>
        <p:nvGraphicFramePr>
          <p:cNvPr id="2" name="Table 1"/>
          <p:cNvGraphicFramePr>
            <a:graphicFrameLocks noGrp="1"/>
          </p:cNvGraphicFramePr>
          <p:nvPr>
            <p:extLst>
              <p:ext uri="{D42A27DB-BD31-4B8C-83A1-F6EECF244321}">
                <p14:modId xmlns:p14="http://schemas.microsoft.com/office/powerpoint/2010/main" val="3389806322"/>
              </p:ext>
            </p:extLst>
          </p:nvPr>
        </p:nvGraphicFramePr>
        <p:xfrm>
          <a:off x="1885682" y="2519680"/>
          <a:ext cx="6524220" cy="3082631"/>
        </p:xfrm>
        <a:graphic>
          <a:graphicData uri="http://schemas.openxmlformats.org/drawingml/2006/table">
            <a:tbl>
              <a:tblPr firstRow="1" bandRow="1">
                <a:tableStyleId>{5C22544A-7EE6-4342-B048-85BDC9FD1C3A}</a:tableStyleId>
              </a:tblPr>
              <a:tblGrid>
                <a:gridCol w="1304844"/>
                <a:gridCol w="1304844"/>
                <a:gridCol w="1304844"/>
                <a:gridCol w="1304844"/>
                <a:gridCol w="1304844"/>
              </a:tblGrid>
              <a:tr h="824653">
                <a:tc>
                  <a:txBody>
                    <a:bodyPr/>
                    <a:lstStyle/>
                    <a:p>
                      <a:pPr algn="ct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Node A</a:t>
                      </a:r>
                      <a:endParaRPr lang="en-US" altLang="ja-JP" sz="180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Node B</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Node C</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Node D</a:t>
                      </a:r>
                    </a:p>
                  </a:txBody>
                  <a:tcPr anchor="ctr"/>
                </a:tc>
              </a:tr>
              <a:tr h="477775">
                <a:tc>
                  <a:txBody>
                    <a:bodyPr/>
                    <a:lstStyle/>
                    <a:p>
                      <a:r>
                        <a:rPr lang="en-US" altLang="ja-JP" sz="1800" b="1" dirty="0" smtClean="0"/>
                        <a:t>Node A</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X</a:t>
                      </a:r>
                      <a:endParaRPr lang="en-US" altLang="ja-JP" sz="1800" dirty="0" smtClean="0"/>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r>
              <a:tr h="477775">
                <a:tc>
                  <a:txBody>
                    <a:bodyPr/>
                    <a:lstStyle/>
                    <a:p>
                      <a:r>
                        <a:rPr lang="en-US" altLang="ja-JP" sz="1800" b="1" dirty="0" smtClean="0"/>
                        <a:t>Node B</a:t>
                      </a:r>
                      <a:endParaRPr lang="en-US" dirty="0"/>
                    </a:p>
                  </a:txBody>
                  <a:tcPr/>
                </a:tc>
                <a:tc>
                  <a:txBody>
                    <a:bodyPr/>
                    <a:lstStyle/>
                    <a:p>
                      <a:pPr algn="ctr"/>
                      <a:endParaRPr lang="en-US"/>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X</a:t>
                      </a:r>
                      <a:endParaRPr lang="en-US" altLang="ja-JP" sz="1800" dirty="0" smtClean="0"/>
                    </a:p>
                  </a:txBody>
                  <a:tcPr anchor="ctr"/>
                </a:tc>
                <a:tc>
                  <a:txBody>
                    <a:bodyPr/>
                    <a:lstStyle/>
                    <a:p>
                      <a:pPr algn="ctr"/>
                      <a:endParaRPr lang="en-US" dirty="0"/>
                    </a:p>
                  </a:txBody>
                  <a:tcPr anchor="ctr"/>
                </a:tc>
                <a:tc>
                  <a:txBody>
                    <a:bodyPr/>
                    <a:lstStyle/>
                    <a:p>
                      <a:pPr algn="ctr"/>
                      <a:endParaRPr lang="en-US"/>
                    </a:p>
                  </a:txBody>
                  <a:tcPr anchor="ctr"/>
                </a:tc>
              </a:tr>
              <a:tr h="477775">
                <a:tc>
                  <a:txBody>
                    <a:bodyPr/>
                    <a:lstStyle/>
                    <a:p>
                      <a:r>
                        <a:rPr lang="en-US" altLang="ja-JP" sz="1800" b="1" dirty="0" smtClean="0"/>
                        <a:t>Node C</a:t>
                      </a:r>
                      <a:endParaRPr lang="en-US" dirty="0"/>
                    </a:p>
                  </a:txBody>
                  <a:tcPr/>
                </a:tc>
                <a:tc>
                  <a:txBody>
                    <a:bodyPr/>
                    <a:lstStyle/>
                    <a:p>
                      <a:pPr algn="ctr"/>
                      <a:endParaRPr lang="en-US"/>
                    </a:p>
                  </a:txBody>
                  <a:tcPr anchor="ctr"/>
                </a:tc>
                <a:tc>
                  <a:txBody>
                    <a:bodyPr/>
                    <a:lstStyle/>
                    <a:p>
                      <a:pPr algn="ctr"/>
                      <a:endParaRPr lang="en-US"/>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X</a:t>
                      </a:r>
                      <a:endParaRPr lang="en-US" altLang="ja-JP" sz="1800" dirty="0" smtClean="0"/>
                    </a:p>
                  </a:txBody>
                  <a:tcPr anchor="ctr"/>
                </a:tc>
                <a:tc>
                  <a:txBody>
                    <a:bodyPr/>
                    <a:lstStyle/>
                    <a:p>
                      <a:pPr algn="ctr"/>
                      <a:endParaRPr lang="en-US"/>
                    </a:p>
                  </a:txBody>
                  <a:tcPr anchor="ctr"/>
                </a:tc>
              </a:tr>
              <a:tr h="82465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t>Node D</a:t>
                      </a:r>
                      <a:endParaRPr lang="en-US" altLang="ja-JP" sz="1800" dirty="0" smtClean="0"/>
                    </a:p>
                  </a:txBody>
                  <a:tcP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X</a:t>
                      </a:r>
                      <a:endParaRPr lang="en-US" altLang="ja-JP" sz="1800" dirty="0" smtClean="0"/>
                    </a:p>
                  </a:txBody>
                  <a:tcPr anchor="ctr"/>
                </a:tc>
              </a:tr>
            </a:tbl>
          </a:graphicData>
        </a:graphic>
      </p:graphicFrame>
    </p:spTree>
    <p:extLst>
      <p:ext uri="{BB962C8B-B14F-4D97-AF65-F5344CB8AC3E}">
        <p14:creationId xmlns:p14="http://schemas.microsoft.com/office/powerpoint/2010/main" val="37947045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372" y="517480"/>
            <a:ext cx="7772400" cy="1362075"/>
          </a:xfrm>
        </p:spPr>
        <p:txBody>
          <a:bodyPr/>
          <a:lstStyle/>
          <a:p>
            <a:r>
              <a:rPr lang="en-US" dirty="0" smtClean="0"/>
              <a:t>Outline</a:t>
            </a:r>
            <a:br>
              <a:rPr lang="en-US" dirty="0" smtClean="0"/>
            </a:br>
            <a:r>
              <a:rPr lang="en-US" dirty="0"/>
              <a:t/>
            </a:r>
            <a:br>
              <a:rPr lang="en-US" dirty="0"/>
            </a:br>
            <a:endParaRPr lang="en-US" dirty="0"/>
          </a:p>
        </p:txBody>
      </p:sp>
      <p:sp>
        <p:nvSpPr>
          <p:cNvPr id="4" name="Title 1"/>
          <p:cNvSpPr txBox="1">
            <a:spLocks/>
          </p:cNvSpPr>
          <p:nvPr/>
        </p:nvSpPr>
        <p:spPr bwMode="auto">
          <a:xfrm>
            <a:off x="413220" y="1751705"/>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742950" indent="-742950">
              <a:buFont typeface="+mj-lt"/>
              <a:buAutoNum type="arabicPeriod"/>
            </a:pPr>
            <a:r>
              <a:rPr lang="en-US" sz="3600" dirty="0" smtClean="0"/>
              <a:t>The health of existing internetwork</a:t>
            </a:r>
          </a:p>
          <a:p>
            <a:pPr marL="742950" indent="-742950">
              <a:buFont typeface="+mj-lt"/>
              <a:buAutoNum type="arabicPeriod"/>
            </a:pPr>
            <a:r>
              <a:rPr lang="en-US" sz="3600" dirty="0" smtClean="0"/>
              <a:t>Characterizing traffic flow</a:t>
            </a:r>
          </a:p>
          <a:p>
            <a:pPr marL="742950" indent="-742950">
              <a:buFont typeface="+mj-lt"/>
              <a:buAutoNum type="arabicPeriod"/>
            </a:pPr>
            <a:r>
              <a:rPr lang="en-US" sz="3600" dirty="0" smtClean="0"/>
              <a:t>Characterizing traffic load</a:t>
            </a:r>
          </a:p>
          <a:p>
            <a:pPr marL="742950" indent="-742950">
              <a:buFont typeface="+mj-lt"/>
              <a:buAutoNum type="arabicPeriod"/>
            </a:pPr>
            <a:r>
              <a:rPr lang="en-US" sz="3600" dirty="0" smtClean="0"/>
              <a:t>Characterizing traffic behavior</a:t>
            </a:r>
          </a:p>
          <a:p>
            <a:pPr marL="742950" indent="-742950">
              <a:buFont typeface="+mj-lt"/>
              <a:buAutoNum type="arabicPeriod"/>
            </a:pPr>
            <a:r>
              <a:rPr lang="en-US" sz="3600" dirty="0" smtClean="0"/>
              <a:t>Characterizing </a:t>
            </a:r>
            <a:r>
              <a:rPr lang="en-US" sz="3600" dirty="0" err="1" smtClean="0"/>
              <a:t>qoS</a:t>
            </a:r>
            <a:r>
              <a:rPr lang="en-US" sz="3600" dirty="0" smtClean="0"/>
              <a:t> Requirements</a:t>
            </a:r>
          </a:p>
          <a:p>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165808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060619" y="619125"/>
            <a:ext cx="6754969" cy="1143000"/>
          </a:xfrm>
        </p:spPr>
        <p:txBody>
          <a:bodyPr/>
          <a:lstStyle/>
          <a:p>
            <a:r>
              <a:rPr lang="en-US" altLang="ja-JP" dirty="0" smtClean="0">
                <a:ea typeface="ＭＳ Ｐゴシック" pitchFamily="50" charset="-128"/>
              </a:rPr>
              <a:t>Check the Status of Major Routers, Switches, and Firewalls</a:t>
            </a:r>
          </a:p>
        </p:txBody>
      </p:sp>
      <p:sp>
        <p:nvSpPr>
          <p:cNvPr id="23555" name="Rectangle 3"/>
          <p:cNvSpPr>
            <a:spLocks noGrp="1" noChangeArrowheads="1"/>
          </p:cNvSpPr>
          <p:nvPr>
            <p:ph type="body" idx="1"/>
          </p:nvPr>
        </p:nvSpPr>
        <p:spPr>
          <a:xfrm>
            <a:off x="1068946" y="2120900"/>
            <a:ext cx="7617854" cy="3517900"/>
          </a:xfrm>
        </p:spPr>
        <p:txBody>
          <a:bodyPr/>
          <a:lstStyle/>
          <a:p>
            <a:r>
              <a:rPr lang="en-US" altLang="ja-JP" dirty="0" smtClean="0">
                <a:ea typeface="ＭＳ Ｐゴシック" pitchFamily="50" charset="-128"/>
              </a:rPr>
              <a:t>show buffers</a:t>
            </a:r>
          </a:p>
          <a:p>
            <a:r>
              <a:rPr lang="en-US" altLang="ja-JP" dirty="0" smtClean="0">
                <a:ea typeface="ＭＳ Ｐゴシック" pitchFamily="50" charset="-128"/>
              </a:rPr>
              <a:t>show environment</a:t>
            </a:r>
          </a:p>
          <a:p>
            <a:r>
              <a:rPr lang="en-US" altLang="ja-JP" dirty="0" smtClean="0">
                <a:ea typeface="ＭＳ Ｐゴシック" pitchFamily="50" charset="-128"/>
              </a:rPr>
              <a:t>show interfaces</a:t>
            </a:r>
          </a:p>
          <a:p>
            <a:r>
              <a:rPr lang="en-US" altLang="ja-JP" dirty="0" smtClean="0">
                <a:ea typeface="ＭＳ Ｐゴシック" pitchFamily="50" charset="-128"/>
              </a:rPr>
              <a:t>show memory</a:t>
            </a:r>
          </a:p>
          <a:p>
            <a:r>
              <a:rPr lang="en-US" altLang="ja-JP" dirty="0" smtClean="0">
                <a:ea typeface="ＭＳ Ｐゴシック" pitchFamily="50" charset="-128"/>
              </a:rPr>
              <a:t>show processes</a:t>
            </a:r>
          </a:p>
          <a:p>
            <a:r>
              <a:rPr lang="en-US" altLang="ja-JP" dirty="0" smtClean="0">
                <a:ea typeface="ＭＳ Ｐゴシック" pitchFamily="50" charset="-128"/>
              </a:rPr>
              <a:t>show running-</a:t>
            </a:r>
            <a:r>
              <a:rPr lang="en-US" altLang="ja-JP" dirty="0" err="1" smtClean="0">
                <a:ea typeface="ＭＳ Ｐゴシック" pitchFamily="50" charset="-128"/>
              </a:rPr>
              <a:t>config</a:t>
            </a:r>
            <a:endParaRPr lang="en-US" altLang="ja-JP" dirty="0" smtClean="0">
              <a:ea typeface="ＭＳ Ｐゴシック" pitchFamily="50" charset="-128"/>
            </a:endParaRPr>
          </a:p>
          <a:p>
            <a:r>
              <a:rPr lang="en-US" altLang="ja-JP" dirty="0" smtClean="0">
                <a:ea typeface="ＭＳ Ｐゴシック" pitchFamily="50" charset="-128"/>
              </a:rPr>
              <a:t>show version</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9446048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200400" y="324118"/>
            <a:ext cx="5638800" cy="1143000"/>
          </a:xfrm>
        </p:spPr>
        <p:txBody>
          <a:bodyPr/>
          <a:lstStyle/>
          <a:p>
            <a:r>
              <a:rPr lang="en-US" altLang="ja-JP" dirty="0" smtClean="0">
                <a:ea typeface="ＭＳ Ｐゴシック" pitchFamily="50" charset="-128"/>
              </a:rPr>
              <a:t>Tools</a:t>
            </a:r>
          </a:p>
        </p:txBody>
      </p:sp>
      <p:sp>
        <p:nvSpPr>
          <p:cNvPr id="24579" name="Rectangle 3"/>
          <p:cNvSpPr>
            <a:spLocks noGrp="1" noChangeArrowheads="1"/>
          </p:cNvSpPr>
          <p:nvPr>
            <p:ph type="body" idx="1"/>
          </p:nvPr>
        </p:nvSpPr>
        <p:spPr>
          <a:xfrm>
            <a:off x="1012064" y="1873875"/>
            <a:ext cx="7977390" cy="4153437"/>
          </a:xfrm>
        </p:spPr>
        <p:txBody>
          <a:bodyPr/>
          <a:lstStyle/>
          <a:p>
            <a:r>
              <a:rPr lang="en-US" altLang="ja-JP" sz="3000" dirty="0" smtClean="0">
                <a:ea typeface="ＭＳ Ｐゴシック" pitchFamily="50" charset="-128"/>
              </a:rPr>
              <a:t>Protocol analyzers</a:t>
            </a:r>
          </a:p>
          <a:p>
            <a:r>
              <a:rPr lang="en-US" altLang="ja-JP" sz="3000" dirty="0" smtClean="0">
                <a:ea typeface="ＭＳ Ｐゴシック" pitchFamily="50" charset="-128"/>
              </a:rPr>
              <a:t>Multi Router Traffic </a:t>
            </a:r>
            <a:r>
              <a:rPr lang="en-US" altLang="ja-JP" sz="3000" dirty="0" err="1" smtClean="0">
                <a:ea typeface="ＭＳ Ｐゴシック" pitchFamily="50" charset="-128"/>
              </a:rPr>
              <a:t>Grapher</a:t>
            </a:r>
            <a:r>
              <a:rPr lang="en-US" altLang="ja-JP" sz="3000" dirty="0" smtClean="0">
                <a:ea typeface="ＭＳ Ｐゴシック" pitchFamily="50" charset="-128"/>
              </a:rPr>
              <a:t> (MRTG)</a:t>
            </a:r>
          </a:p>
          <a:p>
            <a:r>
              <a:rPr lang="en-US" altLang="ja-JP" sz="3000" dirty="0" smtClean="0">
                <a:ea typeface="ＭＳ Ｐゴシック" pitchFamily="50" charset="-128"/>
              </a:rPr>
              <a:t>Remote monitoring (RMON) probes</a:t>
            </a:r>
          </a:p>
          <a:p>
            <a:r>
              <a:rPr lang="en-US" altLang="ja-JP" sz="3000" dirty="0" smtClean="0">
                <a:ea typeface="ＭＳ Ｐゴシック" pitchFamily="50" charset="-128"/>
              </a:rPr>
              <a:t>Cisco Discovery Protocol (CDP)</a:t>
            </a:r>
          </a:p>
          <a:p>
            <a:r>
              <a:rPr lang="en-US" altLang="ja-JP" sz="3000" dirty="0" smtClean="0">
                <a:ea typeface="ＭＳ Ｐゴシック" pitchFamily="50" charset="-128"/>
              </a:rPr>
              <a:t>Cisco IOS </a:t>
            </a:r>
            <a:r>
              <a:rPr lang="en-US" altLang="ja-JP" sz="3000" dirty="0" err="1" smtClean="0">
                <a:ea typeface="ＭＳ Ｐゴシック" pitchFamily="50" charset="-128"/>
              </a:rPr>
              <a:t>NetFlow</a:t>
            </a:r>
            <a:r>
              <a:rPr lang="en-US" altLang="ja-JP" sz="3000" dirty="0" smtClean="0">
                <a:ea typeface="ＭＳ Ｐゴシック" pitchFamily="50" charset="-128"/>
              </a:rPr>
              <a:t> technology</a:t>
            </a:r>
          </a:p>
          <a:p>
            <a:r>
              <a:rPr lang="en-US" altLang="ja-JP" sz="3000" dirty="0" err="1" smtClean="0">
                <a:ea typeface="ＭＳ Ｐゴシック" pitchFamily="50" charset="-128"/>
              </a:rPr>
              <a:t>CiscoWorks</a:t>
            </a:r>
            <a:endParaRPr lang="en-US" altLang="ja-JP" sz="3000" dirty="0" smtClean="0">
              <a:ea typeface="ＭＳ Ｐゴシック" pitchFamily="50" charset="-128"/>
            </a:endParaRPr>
          </a:p>
          <a:p>
            <a:r>
              <a:rPr lang="en-US" altLang="ja-JP" sz="3000" dirty="0" smtClean="0">
                <a:ea typeface="ＭＳ Ｐゴシック" pitchFamily="50" charset="-128"/>
              </a:rPr>
              <a:t>Cisco IOS Service Assurance Agent (SAA)</a:t>
            </a:r>
          </a:p>
          <a:p>
            <a:r>
              <a:rPr lang="en-US" altLang="ja-JP" sz="3000" dirty="0" smtClean="0">
                <a:ea typeface="ＭＳ Ｐゴシック" pitchFamily="50" charset="-128"/>
              </a:rPr>
              <a:t>Cisco Internetwork Performance Monitor (IPM)</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4265378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2902039" y="440028"/>
            <a:ext cx="5638800" cy="1143000"/>
          </a:xfrm>
        </p:spPr>
        <p:txBody>
          <a:bodyPr/>
          <a:lstStyle/>
          <a:p>
            <a:r>
              <a:rPr lang="en-US" altLang="ja-JP" dirty="0" smtClean="0">
                <a:ea typeface="ＭＳ Ｐゴシック" pitchFamily="50" charset="-128"/>
              </a:rPr>
              <a:t>User Communities</a:t>
            </a:r>
          </a:p>
        </p:txBody>
      </p:sp>
      <p:sp>
        <p:nvSpPr>
          <p:cNvPr id="18" name="Date Placeholder 17"/>
          <p:cNvSpPr>
            <a:spLocks noGrp="1"/>
          </p:cNvSpPr>
          <p:nvPr>
            <p:ph type="dt" sz="quarter" idx="10"/>
          </p:nvPr>
        </p:nvSpPr>
        <p:spPr/>
        <p:txBody>
          <a:bodyPr/>
          <a:lstStyle/>
          <a:p>
            <a:pPr>
              <a:defRPr/>
            </a:pPr>
            <a:r>
              <a:rPr lang="en-US"/>
              <a:t>Bina Nusantara University</a:t>
            </a:r>
          </a:p>
        </p:txBody>
      </p:sp>
      <p:graphicFrame>
        <p:nvGraphicFramePr>
          <p:cNvPr id="2" name="Table 1"/>
          <p:cNvGraphicFramePr>
            <a:graphicFrameLocks noGrp="1"/>
          </p:cNvGraphicFramePr>
          <p:nvPr>
            <p:extLst>
              <p:ext uri="{D42A27DB-BD31-4B8C-83A1-F6EECF244321}">
                <p14:modId xmlns:p14="http://schemas.microsoft.com/office/powerpoint/2010/main" val="3894773727"/>
              </p:ext>
            </p:extLst>
          </p:nvPr>
        </p:nvGraphicFramePr>
        <p:xfrm>
          <a:off x="1461528" y="2390963"/>
          <a:ext cx="6999892" cy="3069678"/>
        </p:xfrm>
        <a:graphic>
          <a:graphicData uri="http://schemas.openxmlformats.org/drawingml/2006/table">
            <a:tbl>
              <a:tblPr firstRow="1" bandRow="1">
                <a:tableStyleId>{5C22544A-7EE6-4342-B048-85BDC9FD1C3A}</a:tableStyleId>
              </a:tblPr>
              <a:tblGrid>
                <a:gridCol w="1749973"/>
                <a:gridCol w="1749973"/>
                <a:gridCol w="1749973"/>
                <a:gridCol w="1749973"/>
              </a:tblGrid>
              <a:tr h="119917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User Community Name</a:t>
                      </a:r>
                      <a:endParaRPr lang="en-US" altLang="ja-JP"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Size of Community (Number of Users)</a:t>
                      </a:r>
                      <a:endParaRPr lang="en-US" altLang="ja-JP"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Location(s) of Community</a:t>
                      </a:r>
                      <a:endParaRPr lang="en-US" altLang="ja-JP"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Application(s) Used by Community</a:t>
                      </a:r>
                      <a:endParaRPr lang="en-US" altLang="ja-JP" dirty="0" smtClean="0"/>
                    </a:p>
                    <a:p>
                      <a:pPr algn="ctr"/>
                      <a:endParaRPr lang="en-US" dirty="0"/>
                    </a:p>
                  </a:txBody>
                  <a:tcPr/>
                </a:tc>
              </a:tr>
              <a:tr h="374101">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r>
              <a:tr h="374101">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4101">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4101">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4101">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0423544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100388" y="342900"/>
            <a:ext cx="5638800" cy="1143000"/>
          </a:xfrm>
        </p:spPr>
        <p:txBody>
          <a:bodyPr/>
          <a:lstStyle/>
          <a:p>
            <a:r>
              <a:rPr lang="en-US" altLang="ja-JP" dirty="0" smtClean="0">
                <a:ea typeface="ＭＳ Ｐゴシック" pitchFamily="50" charset="-128"/>
              </a:rPr>
              <a:t>Data Stores</a:t>
            </a:r>
          </a:p>
        </p:txBody>
      </p:sp>
      <p:sp>
        <p:nvSpPr>
          <p:cNvPr id="4100" name="Rectangle 4"/>
          <p:cNvSpPr>
            <a:spLocks noChangeArrowheads="1"/>
          </p:cNvSpPr>
          <p:nvPr/>
        </p:nvSpPr>
        <p:spPr bwMode="auto">
          <a:xfrm>
            <a:off x="6492875" y="2111374"/>
            <a:ext cx="1828800" cy="352742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4101" name="Text Box 5"/>
          <p:cNvSpPr txBox="1">
            <a:spLocks noChangeArrowheads="1"/>
          </p:cNvSpPr>
          <p:nvPr/>
        </p:nvSpPr>
        <p:spPr bwMode="auto">
          <a:xfrm>
            <a:off x="1103313" y="2376489"/>
            <a:ext cx="19970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dirty="0"/>
              <a:t>Data Store</a:t>
            </a:r>
            <a:endParaRPr lang="en-US" altLang="ja-JP" dirty="0"/>
          </a:p>
        </p:txBody>
      </p:sp>
      <p:sp>
        <p:nvSpPr>
          <p:cNvPr id="4102" name="Text Box 6"/>
          <p:cNvSpPr txBox="1">
            <a:spLocks noChangeArrowheads="1"/>
          </p:cNvSpPr>
          <p:nvPr/>
        </p:nvSpPr>
        <p:spPr bwMode="auto">
          <a:xfrm>
            <a:off x="2932113" y="2376488"/>
            <a:ext cx="19970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dirty="0"/>
              <a:t>Location</a:t>
            </a:r>
            <a:endParaRPr lang="en-US" altLang="ja-JP" dirty="0"/>
          </a:p>
        </p:txBody>
      </p:sp>
      <p:sp>
        <p:nvSpPr>
          <p:cNvPr id="4103" name="Text Box 7"/>
          <p:cNvSpPr txBox="1">
            <a:spLocks noChangeArrowheads="1"/>
          </p:cNvSpPr>
          <p:nvPr/>
        </p:nvSpPr>
        <p:spPr bwMode="auto">
          <a:xfrm>
            <a:off x="4664075" y="2382301"/>
            <a:ext cx="19970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dirty="0"/>
              <a:t>Application(s)</a:t>
            </a:r>
            <a:endParaRPr lang="en-US" altLang="ja-JP" dirty="0"/>
          </a:p>
        </p:txBody>
      </p:sp>
      <p:sp>
        <p:nvSpPr>
          <p:cNvPr id="4104" name="Text Box 8"/>
          <p:cNvSpPr txBox="1">
            <a:spLocks noChangeArrowheads="1"/>
          </p:cNvSpPr>
          <p:nvPr/>
        </p:nvSpPr>
        <p:spPr bwMode="auto">
          <a:xfrm>
            <a:off x="6492876" y="2111373"/>
            <a:ext cx="18288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b="1" dirty="0"/>
              <a:t>Used by User Community(or Communities)</a:t>
            </a:r>
            <a:endParaRPr lang="en-US" altLang="ja-JP" sz="1100" dirty="0"/>
          </a:p>
        </p:txBody>
      </p:sp>
      <p:sp>
        <p:nvSpPr>
          <p:cNvPr id="4105" name="Line 9"/>
          <p:cNvSpPr>
            <a:spLocks noChangeShapeType="1"/>
          </p:cNvSpPr>
          <p:nvPr/>
        </p:nvSpPr>
        <p:spPr bwMode="auto">
          <a:xfrm>
            <a:off x="1006475" y="2971800"/>
            <a:ext cx="7315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106" name="Rectangle 10"/>
          <p:cNvSpPr>
            <a:spLocks noChangeArrowheads="1"/>
          </p:cNvSpPr>
          <p:nvPr/>
        </p:nvSpPr>
        <p:spPr bwMode="auto">
          <a:xfrm>
            <a:off x="1006475" y="2971800"/>
            <a:ext cx="73152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4107" name="Rectangle 11"/>
          <p:cNvSpPr>
            <a:spLocks noChangeArrowheads="1"/>
          </p:cNvSpPr>
          <p:nvPr/>
        </p:nvSpPr>
        <p:spPr bwMode="auto">
          <a:xfrm>
            <a:off x="1006475" y="3505200"/>
            <a:ext cx="73152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4108" name="Rectangle 12"/>
          <p:cNvSpPr>
            <a:spLocks noChangeArrowheads="1"/>
          </p:cNvSpPr>
          <p:nvPr/>
        </p:nvSpPr>
        <p:spPr bwMode="auto">
          <a:xfrm>
            <a:off x="1006475" y="4038600"/>
            <a:ext cx="73152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4109" name="Rectangle 13"/>
          <p:cNvSpPr>
            <a:spLocks noChangeArrowheads="1"/>
          </p:cNvSpPr>
          <p:nvPr/>
        </p:nvSpPr>
        <p:spPr bwMode="auto">
          <a:xfrm>
            <a:off x="1006475" y="4572000"/>
            <a:ext cx="73152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4110" name="Rectangle 14"/>
          <p:cNvSpPr>
            <a:spLocks noChangeArrowheads="1"/>
          </p:cNvSpPr>
          <p:nvPr/>
        </p:nvSpPr>
        <p:spPr bwMode="auto">
          <a:xfrm>
            <a:off x="1006475" y="5105400"/>
            <a:ext cx="73152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4111" name="Rectangle 15"/>
          <p:cNvSpPr>
            <a:spLocks noChangeArrowheads="1"/>
          </p:cNvSpPr>
          <p:nvPr/>
        </p:nvSpPr>
        <p:spPr bwMode="auto">
          <a:xfrm>
            <a:off x="4664075" y="2111374"/>
            <a:ext cx="1828800" cy="352742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4112" name="Rectangle 16"/>
          <p:cNvSpPr>
            <a:spLocks noChangeArrowheads="1"/>
          </p:cNvSpPr>
          <p:nvPr/>
        </p:nvSpPr>
        <p:spPr bwMode="auto">
          <a:xfrm>
            <a:off x="2835275" y="2111374"/>
            <a:ext cx="1828800" cy="352742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4113" name="Rectangle 17"/>
          <p:cNvSpPr>
            <a:spLocks noChangeArrowheads="1"/>
          </p:cNvSpPr>
          <p:nvPr/>
        </p:nvSpPr>
        <p:spPr bwMode="auto">
          <a:xfrm>
            <a:off x="1006475" y="2111374"/>
            <a:ext cx="1828800" cy="35274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8" name="Date Placeholder 17"/>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5998479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914918" y="478665"/>
            <a:ext cx="5638800" cy="1143000"/>
          </a:xfrm>
        </p:spPr>
        <p:txBody>
          <a:bodyPr/>
          <a:lstStyle/>
          <a:p>
            <a:r>
              <a:rPr lang="en-US" altLang="ja-JP" dirty="0" smtClean="0">
                <a:ea typeface="ＭＳ Ｐゴシック" pitchFamily="50" charset="-128"/>
              </a:rPr>
              <a:t>Traffic Flow</a:t>
            </a:r>
          </a:p>
        </p:txBody>
      </p:sp>
      <p:sp>
        <p:nvSpPr>
          <p:cNvPr id="13" name="Date Placeholder 12"/>
          <p:cNvSpPr>
            <a:spLocks noGrp="1"/>
          </p:cNvSpPr>
          <p:nvPr>
            <p:ph type="dt" sz="quarter" idx="10"/>
          </p:nvPr>
        </p:nvSpPr>
        <p:spPr/>
        <p:txBody>
          <a:bodyPr/>
          <a:lstStyle/>
          <a:p>
            <a:pPr>
              <a:defRPr/>
            </a:pPr>
            <a:r>
              <a:rPr lang="en-US"/>
              <a:t>Bina Nusantara University</a:t>
            </a:r>
          </a:p>
        </p:txBody>
      </p:sp>
      <p:graphicFrame>
        <p:nvGraphicFramePr>
          <p:cNvPr id="2" name="Table 1"/>
          <p:cNvGraphicFramePr>
            <a:graphicFrameLocks noGrp="1"/>
          </p:cNvGraphicFramePr>
          <p:nvPr>
            <p:extLst>
              <p:ext uri="{D42A27DB-BD31-4B8C-83A1-F6EECF244321}">
                <p14:modId xmlns:p14="http://schemas.microsoft.com/office/powerpoint/2010/main" val="3016063949"/>
              </p:ext>
            </p:extLst>
          </p:nvPr>
        </p:nvGraphicFramePr>
        <p:xfrm>
          <a:off x="1197737" y="2543219"/>
          <a:ext cx="7392471" cy="2432963"/>
        </p:xfrm>
        <a:graphic>
          <a:graphicData uri="http://schemas.openxmlformats.org/drawingml/2006/table">
            <a:tbl>
              <a:tblPr firstRow="1" bandRow="1">
                <a:tableStyleId>{5C22544A-7EE6-4342-B048-85BDC9FD1C3A}</a:tableStyleId>
              </a:tblPr>
              <a:tblGrid>
                <a:gridCol w="1094702"/>
                <a:gridCol w="1539456"/>
                <a:gridCol w="1512837"/>
                <a:gridCol w="1596980"/>
                <a:gridCol w="1648496"/>
              </a:tblGrid>
              <a:tr h="676499">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Destination 1</a:t>
                      </a:r>
                    </a:p>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MB/sec</a:t>
                      </a:r>
                      <a:endParaRPr lang="en-US" dirty="0" smtClean="0"/>
                    </a:p>
                    <a:p>
                      <a:pPr algn="ct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Destination 2</a:t>
                      </a:r>
                    </a:p>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MB/sec</a:t>
                      </a:r>
                      <a:endParaRPr lang="en-US" dirty="0" smtClean="0"/>
                    </a:p>
                    <a:p>
                      <a:pPr algn="ctr"/>
                      <a:endParaRPr lang="en-US" dirty="0"/>
                    </a:p>
                  </a:txBody>
                  <a:tcPr anchor="ctr"/>
                </a:tc>
                <a:tc>
                  <a:txBody>
                    <a:bodyPr/>
                    <a:lstStyle/>
                    <a:p>
                      <a:pPr algn="ctr"/>
                      <a:r>
                        <a:rPr lang="en-US" altLang="ja-JP" sz="1800" b="1" dirty="0" smtClean="0"/>
                        <a:t>Destination 3</a:t>
                      </a:r>
                    </a:p>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MB/sec</a:t>
                      </a:r>
                      <a:endParaRPr lang="en-US" dirty="0" smtClean="0"/>
                    </a:p>
                    <a:p>
                      <a:pPr algn="ctr"/>
                      <a:endParaRPr lang="en-US" dirty="0"/>
                    </a:p>
                  </a:txBody>
                  <a:tcPr anchor="ctr"/>
                </a:tc>
                <a:tc>
                  <a:txBody>
                    <a:bodyPr/>
                    <a:lstStyle/>
                    <a:p>
                      <a:pPr algn="ctr"/>
                      <a:r>
                        <a:rPr lang="en-US" altLang="ja-JP" sz="1800" b="1" dirty="0" smtClean="0"/>
                        <a:t>Destination </a:t>
                      </a:r>
                    </a:p>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smtClean="0"/>
                        <a:t>MB/sec</a:t>
                      </a:r>
                      <a:endParaRPr lang="en-US" dirty="0" smtClean="0"/>
                    </a:p>
                    <a:p>
                      <a:pPr algn="ctr"/>
                      <a:endParaRPr lang="en-US" dirty="0"/>
                    </a:p>
                  </a:txBody>
                  <a:tcPr anchor="ctr"/>
                </a:tc>
              </a:tr>
              <a:tr h="406043">
                <a:tc>
                  <a:txBody>
                    <a:bodyPr/>
                    <a:lstStyle/>
                    <a:p>
                      <a:r>
                        <a:rPr lang="en-US" altLang="ja-JP" sz="1800" b="1" dirty="0" smtClean="0"/>
                        <a:t>Source 1</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altLang="ja-JP" sz="1800" b="1" dirty="0" smtClean="0"/>
                        <a:t>Source 2</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altLang="ja-JP" sz="1800" b="1" dirty="0" smtClean="0"/>
                        <a:t>Source 3</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r>
                        <a:rPr lang="en-US" altLang="ja-JP" sz="1800" b="1" dirty="0" smtClean="0"/>
                        <a:t>Source n</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2411642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5597" y="69470"/>
            <a:ext cx="2249487" cy="1149730"/>
          </a:xfrm>
        </p:spPr>
        <p:txBody>
          <a:bodyPr/>
          <a:lstStyle/>
          <a:p>
            <a:r>
              <a:rPr lang="en-US" altLang="ja-JP" sz="2800" dirty="0" smtClean="0">
                <a:ea typeface="ＭＳ Ｐゴシック" pitchFamily="50" charset="-128"/>
              </a:rPr>
              <a:t>Traffic Flow Example</a:t>
            </a:r>
          </a:p>
        </p:txBody>
      </p:sp>
      <p:sp>
        <p:nvSpPr>
          <p:cNvPr id="67" name="Date Placeholder 66"/>
          <p:cNvSpPr>
            <a:spLocks noGrp="1"/>
          </p:cNvSpPr>
          <p:nvPr>
            <p:ph type="dt" sz="quarter" idx="4294967295"/>
          </p:nvPr>
        </p:nvSpPr>
        <p:spPr>
          <a:xfrm>
            <a:off x="0" y="6356350"/>
            <a:ext cx="2133600" cy="365125"/>
          </a:xfrm>
        </p:spPr>
        <p:txBody>
          <a:bodyPr/>
          <a:lstStyle/>
          <a:p>
            <a:pPr>
              <a:defRPr/>
            </a:pPr>
            <a:r>
              <a:rPr lang="en-US"/>
              <a:t>Bina Nusantara University</a:t>
            </a:r>
          </a:p>
        </p:txBody>
      </p:sp>
      <p:sp>
        <p:nvSpPr>
          <p:cNvPr id="26627" name="Line 3"/>
          <p:cNvSpPr>
            <a:spLocks noChangeShapeType="1"/>
          </p:cNvSpPr>
          <p:nvPr/>
        </p:nvSpPr>
        <p:spPr bwMode="auto">
          <a:xfrm>
            <a:off x="4419600" y="2057400"/>
            <a:ext cx="2362200" cy="3276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28" name="Line 4"/>
          <p:cNvSpPr>
            <a:spLocks noChangeShapeType="1"/>
          </p:cNvSpPr>
          <p:nvPr/>
        </p:nvSpPr>
        <p:spPr bwMode="auto">
          <a:xfrm flipH="1">
            <a:off x="1676400" y="2057400"/>
            <a:ext cx="2667000" cy="3429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29" name="Line 5"/>
          <p:cNvSpPr>
            <a:spLocks noChangeShapeType="1"/>
          </p:cNvSpPr>
          <p:nvPr/>
        </p:nvSpPr>
        <p:spPr bwMode="auto">
          <a:xfrm>
            <a:off x="4648200" y="2057400"/>
            <a:ext cx="3048000" cy="838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30" name="Line 6"/>
          <p:cNvSpPr>
            <a:spLocks noChangeShapeType="1"/>
          </p:cNvSpPr>
          <p:nvPr/>
        </p:nvSpPr>
        <p:spPr bwMode="auto">
          <a:xfrm flipH="1">
            <a:off x="1447800" y="2057400"/>
            <a:ext cx="2743200" cy="990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31" name="Line 7"/>
          <p:cNvSpPr>
            <a:spLocks noChangeShapeType="1"/>
          </p:cNvSpPr>
          <p:nvPr/>
        </p:nvSpPr>
        <p:spPr bwMode="auto">
          <a:xfrm>
            <a:off x="2095500" y="2286000"/>
            <a:ext cx="5334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32" name="Rectangle 8"/>
          <p:cNvSpPr>
            <a:spLocks noChangeArrowheads="1"/>
          </p:cNvSpPr>
          <p:nvPr/>
        </p:nvSpPr>
        <p:spPr bwMode="auto">
          <a:xfrm>
            <a:off x="533400" y="2590800"/>
            <a:ext cx="1524000" cy="1295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6633" name="Text Box 9"/>
          <p:cNvSpPr txBox="1">
            <a:spLocks noChangeArrowheads="1"/>
          </p:cNvSpPr>
          <p:nvPr/>
        </p:nvSpPr>
        <p:spPr bwMode="auto">
          <a:xfrm>
            <a:off x="457200" y="3962400"/>
            <a:ext cx="205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800" b="1"/>
              <a:t>Administration</a:t>
            </a:r>
            <a:endParaRPr lang="en-US" altLang="ja-JP" sz="1800"/>
          </a:p>
        </p:txBody>
      </p:sp>
      <p:sp>
        <p:nvSpPr>
          <p:cNvPr id="26634" name="Text Box 10"/>
          <p:cNvSpPr txBox="1">
            <a:spLocks noChangeArrowheads="1"/>
          </p:cNvSpPr>
          <p:nvPr/>
        </p:nvSpPr>
        <p:spPr bwMode="auto">
          <a:xfrm>
            <a:off x="762000" y="6156325"/>
            <a:ext cx="2057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b="1"/>
              <a:t>Business and Social Sciences</a:t>
            </a:r>
            <a:endParaRPr lang="en-US" altLang="ja-JP" sz="1800"/>
          </a:p>
        </p:txBody>
      </p:sp>
      <p:sp>
        <p:nvSpPr>
          <p:cNvPr id="26635" name="Rectangle 11"/>
          <p:cNvSpPr>
            <a:spLocks noChangeArrowheads="1"/>
          </p:cNvSpPr>
          <p:nvPr/>
        </p:nvSpPr>
        <p:spPr bwMode="auto">
          <a:xfrm>
            <a:off x="7086600" y="2590800"/>
            <a:ext cx="1524000" cy="1295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6636" name="Text Box 12"/>
          <p:cNvSpPr txBox="1">
            <a:spLocks noChangeArrowheads="1"/>
          </p:cNvSpPr>
          <p:nvPr/>
        </p:nvSpPr>
        <p:spPr bwMode="auto">
          <a:xfrm>
            <a:off x="7467600" y="5181600"/>
            <a:ext cx="1447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b="1"/>
              <a:t>Math and Sciences</a:t>
            </a:r>
            <a:endParaRPr lang="en-US" altLang="ja-JP" sz="1800"/>
          </a:p>
        </p:txBody>
      </p:sp>
      <p:grpSp>
        <p:nvGrpSpPr>
          <p:cNvPr id="26637" name="Group 13"/>
          <p:cNvGrpSpPr>
            <a:grpSpLocks/>
          </p:cNvGrpSpPr>
          <p:nvPr/>
        </p:nvGrpSpPr>
        <p:grpSpPr bwMode="auto">
          <a:xfrm>
            <a:off x="990600" y="3005138"/>
            <a:ext cx="762000" cy="434975"/>
            <a:chOff x="624" y="1797"/>
            <a:chExt cx="480" cy="274"/>
          </a:xfrm>
        </p:grpSpPr>
        <p:sp>
          <p:nvSpPr>
            <p:cNvPr id="26688" name="Line 14"/>
            <p:cNvSpPr>
              <a:spLocks noChangeShapeType="1"/>
            </p:cNvSpPr>
            <p:nvPr/>
          </p:nvSpPr>
          <p:spPr bwMode="auto">
            <a:xfrm flipH="1">
              <a:off x="624" y="1865"/>
              <a:ext cx="137" cy="17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89" name="Line 15"/>
            <p:cNvSpPr>
              <a:spLocks noChangeShapeType="1"/>
            </p:cNvSpPr>
            <p:nvPr/>
          </p:nvSpPr>
          <p:spPr bwMode="auto">
            <a:xfrm flipH="1">
              <a:off x="761" y="1831"/>
              <a:ext cx="69"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90" name="Line 16"/>
            <p:cNvSpPr>
              <a:spLocks noChangeShapeType="1"/>
            </p:cNvSpPr>
            <p:nvPr/>
          </p:nvSpPr>
          <p:spPr bwMode="auto">
            <a:xfrm flipH="1">
              <a:off x="898" y="1797"/>
              <a:ext cx="0" cy="27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91" name="Line 17"/>
            <p:cNvSpPr>
              <a:spLocks noChangeShapeType="1"/>
            </p:cNvSpPr>
            <p:nvPr/>
          </p:nvSpPr>
          <p:spPr bwMode="auto">
            <a:xfrm>
              <a:off x="967" y="1831"/>
              <a:ext cx="137"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pic>
        <p:nvPicPr>
          <p:cNvPr id="26638" name="Picture 1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3352800"/>
            <a:ext cx="457200"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6639" name="Text Box 19"/>
          <p:cNvSpPr txBox="1">
            <a:spLocks noChangeArrowheads="1"/>
          </p:cNvSpPr>
          <p:nvPr/>
        </p:nvSpPr>
        <p:spPr bwMode="auto">
          <a:xfrm>
            <a:off x="1219200" y="3429000"/>
            <a:ext cx="762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50 PCs</a:t>
            </a:r>
            <a:endParaRPr lang="en-US" altLang="ja-JP" sz="2000"/>
          </a:p>
        </p:txBody>
      </p:sp>
      <p:sp>
        <p:nvSpPr>
          <p:cNvPr id="26640" name="Line 20"/>
          <p:cNvSpPr>
            <a:spLocks noChangeShapeType="1"/>
          </p:cNvSpPr>
          <p:nvPr/>
        </p:nvSpPr>
        <p:spPr bwMode="auto">
          <a:xfrm flipH="1">
            <a:off x="7543800" y="3036888"/>
            <a:ext cx="217488" cy="2730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41" name="Line 21"/>
          <p:cNvSpPr>
            <a:spLocks noChangeShapeType="1"/>
          </p:cNvSpPr>
          <p:nvPr/>
        </p:nvSpPr>
        <p:spPr bwMode="auto">
          <a:xfrm flipH="1">
            <a:off x="7761288" y="2982913"/>
            <a:ext cx="109537"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42" name="Line 22"/>
          <p:cNvSpPr>
            <a:spLocks noChangeShapeType="1"/>
          </p:cNvSpPr>
          <p:nvPr/>
        </p:nvSpPr>
        <p:spPr bwMode="auto">
          <a:xfrm flipH="1">
            <a:off x="7978775" y="2928938"/>
            <a:ext cx="0" cy="4349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43" name="Line 23"/>
          <p:cNvSpPr>
            <a:spLocks noChangeShapeType="1"/>
          </p:cNvSpPr>
          <p:nvPr/>
        </p:nvSpPr>
        <p:spPr bwMode="auto">
          <a:xfrm>
            <a:off x="8088313" y="2982913"/>
            <a:ext cx="217487"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pic>
        <p:nvPicPr>
          <p:cNvPr id="26644" name="Picture 2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3276600"/>
            <a:ext cx="457200"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6645" name="Text Box 25"/>
          <p:cNvSpPr txBox="1">
            <a:spLocks noChangeArrowheads="1"/>
          </p:cNvSpPr>
          <p:nvPr/>
        </p:nvSpPr>
        <p:spPr bwMode="auto">
          <a:xfrm>
            <a:off x="7772400" y="3352800"/>
            <a:ext cx="914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25 Macs</a:t>
            </a:r>
          </a:p>
          <a:p>
            <a:pPr eaLnBrk="1" hangingPunct="1"/>
            <a:r>
              <a:rPr lang="en-US" altLang="ja-JP" sz="1400"/>
              <a:t>50 PCs</a:t>
            </a:r>
            <a:endParaRPr lang="en-US" altLang="ja-JP" sz="2000"/>
          </a:p>
        </p:txBody>
      </p:sp>
      <p:pic>
        <p:nvPicPr>
          <p:cNvPr id="26646" name="Picture 2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819400"/>
            <a:ext cx="723900"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6647" name="Rectangle 27"/>
          <p:cNvSpPr>
            <a:spLocks noChangeArrowheads="1"/>
          </p:cNvSpPr>
          <p:nvPr/>
        </p:nvSpPr>
        <p:spPr bwMode="auto">
          <a:xfrm>
            <a:off x="6096000" y="4876800"/>
            <a:ext cx="1524000" cy="1295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6648" name="Line 28"/>
          <p:cNvSpPr>
            <a:spLocks noChangeShapeType="1"/>
          </p:cNvSpPr>
          <p:nvPr/>
        </p:nvSpPr>
        <p:spPr bwMode="auto">
          <a:xfrm flipH="1">
            <a:off x="6477000" y="5475288"/>
            <a:ext cx="217488" cy="2730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49" name="Line 29"/>
          <p:cNvSpPr>
            <a:spLocks noChangeShapeType="1"/>
          </p:cNvSpPr>
          <p:nvPr/>
        </p:nvSpPr>
        <p:spPr bwMode="auto">
          <a:xfrm flipH="1">
            <a:off x="6694488" y="5421313"/>
            <a:ext cx="109537"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50" name="Line 30"/>
          <p:cNvSpPr>
            <a:spLocks noChangeShapeType="1"/>
          </p:cNvSpPr>
          <p:nvPr/>
        </p:nvSpPr>
        <p:spPr bwMode="auto">
          <a:xfrm flipH="1">
            <a:off x="6911975" y="5367338"/>
            <a:ext cx="0" cy="4349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51" name="Line 31"/>
          <p:cNvSpPr>
            <a:spLocks noChangeShapeType="1"/>
          </p:cNvSpPr>
          <p:nvPr/>
        </p:nvSpPr>
        <p:spPr bwMode="auto">
          <a:xfrm>
            <a:off x="7021513" y="5421313"/>
            <a:ext cx="217487"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pic>
        <p:nvPicPr>
          <p:cNvPr id="26652" name="Picture 3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5715000"/>
            <a:ext cx="457200"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6653" name="Text Box 33"/>
          <p:cNvSpPr txBox="1">
            <a:spLocks noChangeArrowheads="1"/>
          </p:cNvSpPr>
          <p:nvPr/>
        </p:nvSpPr>
        <p:spPr bwMode="auto">
          <a:xfrm>
            <a:off x="6705600" y="5791200"/>
            <a:ext cx="762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50 PCs</a:t>
            </a:r>
            <a:endParaRPr lang="en-US" altLang="ja-JP" sz="2000"/>
          </a:p>
        </p:txBody>
      </p:sp>
      <p:pic>
        <p:nvPicPr>
          <p:cNvPr id="26654" name="Picture 3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5181600"/>
            <a:ext cx="723900"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6655" name="Rectangle 35"/>
          <p:cNvSpPr>
            <a:spLocks noChangeArrowheads="1"/>
          </p:cNvSpPr>
          <p:nvPr/>
        </p:nvSpPr>
        <p:spPr bwMode="auto">
          <a:xfrm>
            <a:off x="990600" y="4876800"/>
            <a:ext cx="1524000" cy="1295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6656" name="Line 36"/>
          <p:cNvSpPr>
            <a:spLocks noChangeShapeType="1"/>
          </p:cNvSpPr>
          <p:nvPr/>
        </p:nvSpPr>
        <p:spPr bwMode="auto">
          <a:xfrm flipH="1">
            <a:off x="1371600" y="5475288"/>
            <a:ext cx="217488" cy="2730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57" name="Line 37"/>
          <p:cNvSpPr>
            <a:spLocks noChangeShapeType="1"/>
          </p:cNvSpPr>
          <p:nvPr/>
        </p:nvSpPr>
        <p:spPr bwMode="auto">
          <a:xfrm flipH="1">
            <a:off x="1589088" y="5421313"/>
            <a:ext cx="109537"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58" name="Line 38"/>
          <p:cNvSpPr>
            <a:spLocks noChangeShapeType="1"/>
          </p:cNvSpPr>
          <p:nvPr/>
        </p:nvSpPr>
        <p:spPr bwMode="auto">
          <a:xfrm flipH="1">
            <a:off x="1806575" y="5367338"/>
            <a:ext cx="0" cy="4349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59" name="Line 39"/>
          <p:cNvSpPr>
            <a:spLocks noChangeShapeType="1"/>
          </p:cNvSpPr>
          <p:nvPr/>
        </p:nvSpPr>
        <p:spPr bwMode="auto">
          <a:xfrm>
            <a:off x="1916113" y="5421313"/>
            <a:ext cx="217487"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pic>
        <p:nvPicPr>
          <p:cNvPr id="26660" name="Picture 40"/>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6800" y="5715000"/>
            <a:ext cx="457200"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6661" name="Text Box 41"/>
          <p:cNvSpPr txBox="1">
            <a:spLocks noChangeArrowheads="1"/>
          </p:cNvSpPr>
          <p:nvPr/>
        </p:nvSpPr>
        <p:spPr bwMode="auto">
          <a:xfrm>
            <a:off x="1600200" y="5791200"/>
            <a:ext cx="762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30 PCs</a:t>
            </a:r>
            <a:endParaRPr lang="en-US" altLang="ja-JP" sz="2000"/>
          </a:p>
        </p:txBody>
      </p:sp>
      <p:pic>
        <p:nvPicPr>
          <p:cNvPr id="26662" name="Picture 4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5181600"/>
            <a:ext cx="723900"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6663" name="Picture 4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2743200"/>
            <a:ext cx="723900"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6664" name="Text Box 44"/>
          <p:cNvSpPr txBox="1">
            <a:spLocks noChangeArrowheads="1"/>
          </p:cNvSpPr>
          <p:nvPr/>
        </p:nvSpPr>
        <p:spPr bwMode="auto">
          <a:xfrm>
            <a:off x="3657600" y="457200"/>
            <a:ext cx="22098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400"/>
              <a:t>30 Library Patrons (PCs) </a:t>
            </a:r>
          </a:p>
          <a:p>
            <a:pPr eaLnBrk="1" hangingPunct="1"/>
            <a:r>
              <a:rPr lang="en-US" altLang="ja-JP" sz="1400"/>
              <a:t>30 Macs and 60 PCs in Computing Center</a:t>
            </a:r>
            <a:endParaRPr lang="en-US" altLang="ja-JP" sz="2000"/>
          </a:p>
        </p:txBody>
      </p:sp>
      <p:sp>
        <p:nvSpPr>
          <p:cNvPr id="26665" name="Rectangle 45"/>
          <p:cNvSpPr>
            <a:spLocks noChangeArrowheads="1"/>
          </p:cNvSpPr>
          <p:nvPr/>
        </p:nvSpPr>
        <p:spPr bwMode="auto">
          <a:xfrm>
            <a:off x="3276600" y="381000"/>
            <a:ext cx="2667000" cy="1905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grpSp>
        <p:nvGrpSpPr>
          <p:cNvPr id="26666" name="Group 46"/>
          <p:cNvGrpSpPr>
            <a:grpSpLocks/>
          </p:cNvGrpSpPr>
          <p:nvPr/>
        </p:nvGrpSpPr>
        <p:grpSpPr bwMode="auto">
          <a:xfrm flipV="1">
            <a:off x="3962400" y="1600200"/>
            <a:ext cx="762000" cy="434975"/>
            <a:chOff x="624" y="1797"/>
            <a:chExt cx="480" cy="274"/>
          </a:xfrm>
        </p:grpSpPr>
        <p:sp>
          <p:nvSpPr>
            <p:cNvPr id="26684" name="Line 47"/>
            <p:cNvSpPr>
              <a:spLocks noChangeShapeType="1"/>
            </p:cNvSpPr>
            <p:nvPr/>
          </p:nvSpPr>
          <p:spPr bwMode="auto">
            <a:xfrm flipH="1">
              <a:off x="624" y="1865"/>
              <a:ext cx="137" cy="17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85" name="Line 48"/>
            <p:cNvSpPr>
              <a:spLocks noChangeShapeType="1"/>
            </p:cNvSpPr>
            <p:nvPr/>
          </p:nvSpPr>
          <p:spPr bwMode="auto">
            <a:xfrm flipH="1">
              <a:off x="761" y="1831"/>
              <a:ext cx="69"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86" name="Line 49"/>
            <p:cNvSpPr>
              <a:spLocks noChangeShapeType="1"/>
            </p:cNvSpPr>
            <p:nvPr/>
          </p:nvSpPr>
          <p:spPr bwMode="auto">
            <a:xfrm flipH="1">
              <a:off x="898" y="1797"/>
              <a:ext cx="0" cy="27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87" name="Line 50"/>
            <p:cNvSpPr>
              <a:spLocks noChangeShapeType="1"/>
            </p:cNvSpPr>
            <p:nvPr/>
          </p:nvSpPr>
          <p:spPr bwMode="auto">
            <a:xfrm>
              <a:off x="967" y="1831"/>
              <a:ext cx="137"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pic>
        <p:nvPicPr>
          <p:cNvPr id="26667" name="Picture 51"/>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1905000"/>
            <a:ext cx="723900"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6668" name="Picture 5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1371600"/>
            <a:ext cx="457200"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6669" name="Text Box 53"/>
          <p:cNvSpPr txBox="1">
            <a:spLocks noChangeArrowheads="1"/>
          </p:cNvSpPr>
          <p:nvPr/>
        </p:nvSpPr>
        <p:spPr bwMode="auto">
          <a:xfrm>
            <a:off x="2438400" y="0"/>
            <a:ext cx="434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b="1"/>
              <a:t>Library and Computing Center</a:t>
            </a:r>
            <a:endParaRPr lang="en-US" altLang="ja-JP" sz="1800"/>
          </a:p>
        </p:txBody>
      </p:sp>
      <p:sp>
        <p:nvSpPr>
          <p:cNvPr id="26670" name="Text Box 54"/>
          <p:cNvSpPr txBox="1">
            <a:spLocks noChangeArrowheads="1"/>
          </p:cNvSpPr>
          <p:nvPr/>
        </p:nvSpPr>
        <p:spPr bwMode="auto">
          <a:xfrm>
            <a:off x="6400800" y="1066800"/>
            <a:ext cx="1676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a:latin typeface="Courier New" pitchFamily="49" charset="0"/>
              </a:rPr>
              <a:t>App 1  108 Kbps</a:t>
            </a:r>
          </a:p>
          <a:p>
            <a:pPr eaLnBrk="1" hangingPunct="1"/>
            <a:r>
              <a:rPr lang="en-US" altLang="ja-JP">
                <a:latin typeface="Courier New" pitchFamily="49" charset="0"/>
              </a:rPr>
              <a:t>App 2   60 Kbps</a:t>
            </a:r>
          </a:p>
          <a:p>
            <a:pPr eaLnBrk="1" hangingPunct="1"/>
            <a:r>
              <a:rPr lang="en-US" altLang="ja-JP">
                <a:latin typeface="Courier New" pitchFamily="49" charset="0"/>
              </a:rPr>
              <a:t>App 3  192 Kbps</a:t>
            </a:r>
          </a:p>
          <a:p>
            <a:pPr eaLnBrk="1" hangingPunct="1"/>
            <a:r>
              <a:rPr lang="en-US" altLang="ja-JP">
                <a:latin typeface="Courier New" pitchFamily="49" charset="0"/>
              </a:rPr>
              <a:t>App 4   48 Kbps</a:t>
            </a:r>
          </a:p>
          <a:p>
            <a:pPr eaLnBrk="1" hangingPunct="1"/>
            <a:r>
              <a:rPr lang="en-US" altLang="ja-JP" u="sng">
                <a:latin typeface="Courier New" pitchFamily="49" charset="0"/>
              </a:rPr>
              <a:t>App 7  400 Kbps</a:t>
            </a:r>
            <a:endParaRPr lang="en-US" altLang="ja-JP">
              <a:latin typeface="Courier New" pitchFamily="49" charset="0"/>
            </a:endParaRPr>
          </a:p>
          <a:p>
            <a:pPr eaLnBrk="1" hangingPunct="1"/>
            <a:r>
              <a:rPr lang="en-US" altLang="ja-JP" b="1">
                <a:latin typeface="Courier New" pitchFamily="49" charset="0"/>
              </a:rPr>
              <a:t>Total  808 Kbps</a:t>
            </a:r>
            <a:endParaRPr lang="en-US" altLang="ja-JP">
              <a:latin typeface="Courier New" pitchFamily="49" charset="0"/>
            </a:endParaRPr>
          </a:p>
        </p:txBody>
      </p:sp>
      <p:sp>
        <p:nvSpPr>
          <p:cNvPr id="26671" name="Line 55"/>
          <p:cNvSpPr>
            <a:spLocks noChangeShapeType="1"/>
          </p:cNvSpPr>
          <p:nvPr/>
        </p:nvSpPr>
        <p:spPr bwMode="auto">
          <a:xfrm flipH="1">
            <a:off x="6553200" y="2209800"/>
            <a:ext cx="6096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72" name="Text Box 56"/>
          <p:cNvSpPr txBox="1">
            <a:spLocks noChangeArrowheads="1"/>
          </p:cNvSpPr>
          <p:nvPr/>
        </p:nvSpPr>
        <p:spPr bwMode="auto">
          <a:xfrm>
            <a:off x="4495800" y="4495800"/>
            <a:ext cx="1676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a:latin typeface="Courier New" pitchFamily="49" charset="0"/>
              </a:rPr>
              <a:t>App 1   48 Kbps</a:t>
            </a:r>
          </a:p>
          <a:p>
            <a:pPr eaLnBrk="1" hangingPunct="1"/>
            <a:r>
              <a:rPr lang="en-US" altLang="ja-JP">
                <a:latin typeface="Courier New" pitchFamily="49" charset="0"/>
              </a:rPr>
              <a:t>App 2   32 Kbps</a:t>
            </a:r>
          </a:p>
          <a:p>
            <a:pPr eaLnBrk="1" hangingPunct="1"/>
            <a:r>
              <a:rPr lang="en-US" altLang="ja-JP">
                <a:latin typeface="Courier New" pitchFamily="49" charset="0"/>
              </a:rPr>
              <a:t>App 3   96 Kbps</a:t>
            </a:r>
          </a:p>
          <a:p>
            <a:pPr eaLnBrk="1" hangingPunct="1"/>
            <a:r>
              <a:rPr lang="en-US" altLang="ja-JP">
                <a:latin typeface="Courier New" pitchFamily="49" charset="0"/>
              </a:rPr>
              <a:t>App 4   24 Kbps</a:t>
            </a:r>
          </a:p>
          <a:p>
            <a:pPr eaLnBrk="1" hangingPunct="1"/>
            <a:r>
              <a:rPr lang="en-US" altLang="ja-JP">
                <a:latin typeface="Courier New" pitchFamily="49" charset="0"/>
              </a:rPr>
              <a:t>App 5  300 Kbps</a:t>
            </a:r>
          </a:p>
          <a:p>
            <a:pPr eaLnBrk="1" hangingPunct="1"/>
            <a:r>
              <a:rPr lang="en-US" altLang="ja-JP">
                <a:latin typeface="Courier New" pitchFamily="49" charset="0"/>
              </a:rPr>
              <a:t>App 6  200 Kbps</a:t>
            </a:r>
          </a:p>
          <a:p>
            <a:pPr eaLnBrk="1" hangingPunct="1"/>
            <a:r>
              <a:rPr lang="en-US" altLang="ja-JP" u="sng">
                <a:latin typeface="Courier New" pitchFamily="49" charset="0"/>
              </a:rPr>
              <a:t>App 8 1200 Kbps</a:t>
            </a:r>
            <a:endParaRPr lang="en-US" altLang="ja-JP">
              <a:latin typeface="Courier New" pitchFamily="49" charset="0"/>
            </a:endParaRPr>
          </a:p>
          <a:p>
            <a:pPr eaLnBrk="1" hangingPunct="1"/>
            <a:r>
              <a:rPr lang="en-US" altLang="ja-JP" b="1">
                <a:latin typeface="Courier New" pitchFamily="49" charset="0"/>
              </a:rPr>
              <a:t>Total 1900 Kbps</a:t>
            </a:r>
            <a:endParaRPr lang="en-US" altLang="ja-JP">
              <a:latin typeface="Courier New" pitchFamily="49" charset="0"/>
            </a:endParaRPr>
          </a:p>
        </p:txBody>
      </p:sp>
      <p:sp>
        <p:nvSpPr>
          <p:cNvPr id="26673" name="Line 57"/>
          <p:cNvSpPr>
            <a:spLocks noChangeShapeType="1"/>
          </p:cNvSpPr>
          <p:nvPr/>
        </p:nvSpPr>
        <p:spPr bwMode="auto">
          <a:xfrm flipV="1">
            <a:off x="5410200" y="3962400"/>
            <a:ext cx="3048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74" name="Text Box 58"/>
          <p:cNvSpPr txBox="1">
            <a:spLocks noChangeArrowheads="1"/>
          </p:cNvSpPr>
          <p:nvPr/>
        </p:nvSpPr>
        <p:spPr bwMode="auto">
          <a:xfrm>
            <a:off x="2514600" y="4343400"/>
            <a:ext cx="16764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a:latin typeface="Courier New" pitchFamily="49" charset="0"/>
              </a:rPr>
              <a:t>App 1   30 Kbps</a:t>
            </a:r>
          </a:p>
          <a:p>
            <a:pPr eaLnBrk="1" hangingPunct="1"/>
            <a:r>
              <a:rPr lang="en-US" altLang="ja-JP">
                <a:latin typeface="Courier New" pitchFamily="49" charset="0"/>
              </a:rPr>
              <a:t>App 2   20 Kbps</a:t>
            </a:r>
          </a:p>
          <a:p>
            <a:pPr eaLnBrk="1" hangingPunct="1"/>
            <a:r>
              <a:rPr lang="en-US" altLang="ja-JP">
                <a:latin typeface="Courier New" pitchFamily="49" charset="0"/>
              </a:rPr>
              <a:t>App 3   60 Kbps</a:t>
            </a:r>
          </a:p>
          <a:p>
            <a:pPr eaLnBrk="1" hangingPunct="1"/>
            <a:r>
              <a:rPr lang="en-US" altLang="ja-JP" u="sng">
                <a:latin typeface="Courier New" pitchFamily="49" charset="0"/>
              </a:rPr>
              <a:t>App 4   16 Kbps</a:t>
            </a:r>
            <a:endParaRPr lang="en-US" altLang="ja-JP">
              <a:latin typeface="Courier New" pitchFamily="49" charset="0"/>
            </a:endParaRPr>
          </a:p>
          <a:p>
            <a:pPr eaLnBrk="1" hangingPunct="1"/>
            <a:r>
              <a:rPr lang="en-US" altLang="ja-JP" b="1">
                <a:latin typeface="Courier New" pitchFamily="49" charset="0"/>
              </a:rPr>
              <a:t>Total  126 Kbps</a:t>
            </a:r>
            <a:endParaRPr lang="en-US" altLang="ja-JP">
              <a:latin typeface="Courier New" pitchFamily="49" charset="0"/>
            </a:endParaRPr>
          </a:p>
        </p:txBody>
      </p:sp>
      <p:sp>
        <p:nvSpPr>
          <p:cNvPr id="26675" name="Line 59"/>
          <p:cNvSpPr>
            <a:spLocks noChangeShapeType="1"/>
          </p:cNvSpPr>
          <p:nvPr/>
        </p:nvSpPr>
        <p:spPr bwMode="auto">
          <a:xfrm flipH="1" flipV="1">
            <a:off x="2971800" y="38862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76" name="Text Box 60"/>
          <p:cNvSpPr txBox="1">
            <a:spLocks noChangeArrowheads="1"/>
          </p:cNvSpPr>
          <p:nvPr/>
        </p:nvSpPr>
        <p:spPr bwMode="auto">
          <a:xfrm>
            <a:off x="1143000" y="1308727"/>
            <a:ext cx="16764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dirty="0">
                <a:latin typeface="Courier New" pitchFamily="49" charset="0"/>
              </a:rPr>
              <a:t>App 2   20 Kbps</a:t>
            </a:r>
          </a:p>
          <a:p>
            <a:pPr eaLnBrk="1" hangingPunct="1"/>
            <a:r>
              <a:rPr lang="en-US" altLang="ja-JP" dirty="0">
                <a:latin typeface="Courier New" pitchFamily="49" charset="0"/>
              </a:rPr>
              <a:t>App 3   96 Kbps</a:t>
            </a:r>
          </a:p>
          <a:p>
            <a:pPr eaLnBrk="1" hangingPunct="1"/>
            <a:r>
              <a:rPr lang="en-US" altLang="ja-JP" dirty="0">
                <a:latin typeface="Courier New" pitchFamily="49" charset="0"/>
              </a:rPr>
              <a:t>App 4   24 Kbps</a:t>
            </a:r>
          </a:p>
          <a:p>
            <a:pPr eaLnBrk="1" hangingPunct="1"/>
            <a:r>
              <a:rPr lang="en-US" altLang="ja-JP" u="sng" dirty="0">
                <a:latin typeface="Courier New" pitchFamily="49" charset="0"/>
              </a:rPr>
              <a:t>App 9   80 Kbps</a:t>
            </a:r>
            <a:endParaRPr lang="en-US" altLang="ja-JP" dirty="0">
              <a:latin typeface="Courier New" pitchFamily="49" charset="0"/>
            </a:endParaRPr>
          </a:p>
          <a:p>
            <a:pPr eaLnBrk="1" hangingPunct="1"/>
            <a:r>
              <a:rPr lang="en-US" altLang="ja-JP" b="1" dirty="0">
                <a:latin typeface="Courier New" pitchFamily="49" charset="0"/>
              </a:rPr>
              <a:t>Total  220 Kbps</a:t>
            </a:r>
            <a:endParaRPr lang="en-US" altLang="ja-JP" dirty="0">
              <a:latin typeface="Courier New" pitchFamily="49" charset="0"/>
            </a:endParaRPr>
          </a:p>
        </p:txBody>
      </p:sp>
      <p:sp>
        <p:nvSpPr>
          <p:cNvPr id="26677" name="Text Box 61"/>
          <p:cNvSpPr txBox="1">
            <a:spLocks noChangeArrowheads="1"/>
          </p:cNvSpPr>
          <p:nvPr/>
        </p:nvSpPr>
        <p:spPr bwMode="auto">
          <a:xfrm>
            <a:off x="6934200" y="3886200"/>
            <a:ext cx="1752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b="1"/>
              <a:t>Arts and Humanities</a:t>
            </a:r>
            <a:endParaRPr lang="en-US" altLang="ja-JP" sz="2000"/>
          </a:p>
        </p:txBody>
      </p:sp>
      <p:sp>
        <p:nvSpPr>
          <p:cNvPr id="26678" name="Rectangle 62"/>
          <p:cNvSpPr>
            <a:spLocks noChangeArrowheads="1"/>
          </p:cNvSpPr>
          <p:nvPr/>
        </p:nvSpPr>
        <p:spPr bwMode="auto">
          <a:xfrm>
            <a:off x="4343400" y="1371600"/>
            <a:ext cx="152400" cy="381000"/>
          </a:xfrm>
          <a:prstGeom prst="rect">
            <a:avLst/>
          </a:prstGeom>
          <a:solidFill>
            <a:schemeClr val="accent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endParaRPr lang="ja-JP" altLang="ja-JP"/>
          </a:p>
        </p:txBody>
      </p:sp>
      <p:sp>
        <p:nvSpPr>
          <p:cNvPr id="26679" name="Text Box 63"/>
          <p:cNvSpPr txBox="1">
            <a:spLocks noChangeArrowheads="1"/>
          </p:cNvSpPr>
          <p:nvPr/>
        </p:nvSpPr>
        <p:spPr bwMode="auto">
          <a:xfrm>
            <a:off x="3962400" y="1143000"/>
            <a:ext cx="11493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1000"/>
              <a:t>Server Farm</a:t>
            </a:r>
            <a:endParaRPr lang="en-US" altLang="ja-JP" sz="2000"/>
          </a:p>
        </p:txBody>
      </p:sp>
      <p:sp>
        <p:nvSpPr>
          <p:cNvPr id="26680" name="Text Box 64"/>
          <p:cNvSpPr txBox="1">
            <a:spLocks noChangeArrowheads="1"/>
          </p:cNvSpPr>
          <p:nvPr/>
        </p:nvSpPr>
        <p:spPr bwMode="auto">
          <a:xfrm>
            <a:off x="6324600" y="381000"/>
            <a:ext cx="1897063"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a:t>10-Mbps Metro Ethernet to Internet</a:t>
            </a:r>
            <a:endParaRPr lang="en-US" altLang="ja-JP" sz="2000"/>
          </a:p>
        </p:txBody>
      </p:sp>
      <p:sp>
        <p:nvSpPr>
          <p:cNvPr id="26681" name="Line 65"/>
          <p:cNvSpPr>
            <a:spLocks noChangeShapeType="1"/>
          </p:cNvSpPr>
          <p:nvPr/>
        </p:nvSpPr>
        <p:spPr bwMode="auto">
          <a:xfrm flipV="1">
            <a:off x="5029200" y="533400"/>
            <a:ext cx="1524000" cy="914400"/>
          </a:xfrm>
          <a:prstGeom prst="line">
            <a:avLst/>
          </a:prstGeom>
          <a:noFill/>
          <a:ln w="38100" cmpd="dbl">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pic>
        <p:nvPicPr>
          <p:cNvPr id="26682" name="Picture 66"/>
          <p:cNvPicPr>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48200" y="1371600"/>
            <a:ext cx="533400"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21609007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ja-JP" smtClean="0">
                <a:ea typeface="ＭＳ Ｐゴシック" pitchFamily="50" charset="-128"/>
              </a:rPr>
              <a:t>Types of Traffic Flow</a:t>
            </a:r>
          </a:p>
        </p:txBody>
      </p:sp>
      <p:sp>
        <p:nvSpPr>
          <p:cNvPr id="27651" name="Rectangle 3"/>
          <p:cNvSpPr>
            <a:spLocks noGrp="1" noChangeArrowheads="1"/>
          </p:cNvSpPr>
          <p:nvPr>
            <p:ph type="body" idx="1"/>
          </p:nvPr>
        </p:nvSpPr>
        <p:spPr/>
        <p:txBody>
          <a:bodyPr/>
          <a:lstStyle/>
          <a:p>
            <a:r>
              <a:rPr lang="en-US" altLang="ja-JP" smtClean="0">
                <a:ea typeface="ＭＳ Ｐゴシック" pitchFamily="50" charset="-128"/>
              </a:rPr>
              <a:t>Terminal/host</a:t>
            </a:r>
          </a:p>
          <a:p>
            <a:r>
              <a:rPr lang="en-US" altLang="ja-JP" smtClean="0">
                <a:ea typeface="ＭＳ Ｐゴシック" pitchFamily="50" charset="-128"/>
              </a:rPr>
              <a:t>Client/server</a:t>
            </a:r>
          </a:p>
          <a:p>
            <a:r>
              <a:rPr lang="en-US" altLang="ja-JP" smtClean="0">
                <a:ea typeface="ＭＳ Ｐゴシック" pitchFamily="50" charset="-128"/>
              </a:rPr>
              <a:t>Thin client</a:t>
            </a:r>
          </a:p>
          <a:p>
            <a:r>
              <a:rPr lang="en-US" altLang="ja-JP" smtClean="0">
                <a:ea typeface="ＭＳ Ｐゴシック" pitchFamily="50" charset="-128"/>
              </a:rPr>
              <a:t>Peer-to-peer</a:t>
            </a:r>
          </a:p>
          <a:p>
            <a:r>
              <a:rPr lang="en-US" altLang="ja-JP" smtClean="0">
                <a:ea typeface="ＭＳ Ｐゴシック" pitchFamily="50" charset="-128"/>
              </a:rPr>
              <a:t>Server/server</a:t>
            </a:r>
          </a:p>
          <a:p>
            <a:r>
              <a:rPr lang="en-US" altLang="ja-JP" smtClean="0">
                <a:ea typeface="ＭＳ Ｐゴシック" pitchFamily="50" charset="-128"/>
              </a:rPr>
              <a:t>Distributed computing</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7021230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228304" y="478665"/>
            <a:ext cx="5638800" cy="1143000"/>
          </a:xfrm>
        </p:spPr>
        <p:txBody>
          <a:bodyPr/>
          <a:lstStyle/>
          <a:p>
            <a:r>
              <a:rPr lang="en-US" altLang="ja-JP" dirty="0" smtClean="0">
                <a:ea typeface="ＭＳ Ｐゴシック" pitchFamily="50" charset="-128"/>
              </a:rPr>
              <a:t>Traffic Flow for Voice over IP</a:t>
            </a:r>
          </a:p>
        </p:txBody>
      </p:sp>
      <p:sp>
        <p:nvSpPr>
          <p:cNvPr id="28675" name="Rectangle 3"/>
          <p:cNvSpPr>
            <a:spLocks noGrp="1" noChangeArrowheads="1"/>
          </p:cNvSpPr>
          <p:nvPr>
            <p:ph type="body" idx="1"/>
          </p:nvPr>
        </p:nvSpPr>
        <p:spPr>
          <a:xfrm>
            <a:off x="884349" y="1905000"/>
            <a:ext cx="6096000" cy="4953000"/>
          </a:xfrm>
        </p:spPr>
        <p:txBody>
          <a:bodyPr/>
          <a:lstStyle/>
          <a:p>
            <a:r>
              <a:rPr lang="en-US" altLang="ja-JP" sz="2800" dirty="0" smtClean="0">
                <a:ea typeface="ＭＳ Ｐゴシック" pitchFamily="50" charset="-128"/>
              </a:rPr>
              <a:t>The flow associated with transmitting the audio voice is separate from the flows associated with call setup and teardown. </a:t>
            </a:r>
          </a:p>
          <a:p>
            <a:pPr lvl="1"/>
            <a:r>
              <a:rPr lang="en-US" altLang="ja-JP" sz="2400" dirty="0" smtClean="0">
                <a:ea typeface="ＭＳ Ｐゴシック" pitchFamily="50" charset="-128"/>
              </a:rPr>
              <a:t>The flow for transmitting the digital voice is essentially peer-to-peer.</a:t>
            </a:r>
          </a:p>
          <a:p>
            <a:pPr lvl="1"/>
            <a:r>
              <a:rPr lang="en-US" altLang="ja-JP" sz="2400" dirty="0" smtClean="0">
                <a:ea typeface="ＭＳ Ｐゴシック" pitchFamily="50" charset="-128"/>
              </a:rPr>
              <a:t>Call setup and teardown is a client/server flow </a:t>
            </a:r>
          </a:p>
          <a:p>
            <a:pPr lvl="2"/>
            <a:r>
              <a:rPr lang="en-US" altLang="ja-JP" sz="2000" dirty="0" smtClean="0">
                <a:ea typeface="ＭＳ Ｐゴシック" pitchFamily="50" charset="-128"/>
              </a:rPr>
              <a:t>A phone needs to talk to a server or phone switch that understands phone numbers, IP addresses, capabilities negotiation, and so on.</a:t>
            </a:r>
          </a:p>
        </p:txBody>
      </p:sp>
      <p:pic>
        <p:nvPicPr>
          <p:cNvPr id="2867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77954" y="2095500"/>
            <a:ext cx="208915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9656103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615950"/>
            <a:ext cx="8229600" cy="1143000"/>
          </a:xfrm>
        </p:spPr>
        <p:txBody>
          <a:bodyPr/>
          <a:lstStyle/>
          <a:p>
            <a:r>
              <a:rPr lang="en-US" altLang="ja-JP" dirty="0" smtClean="0">
                <a:ea typeface="ＭＳ Ｐゴシック" pitchFamily="50" charset="-128"/>
              </a:rPr>
              <a:t>Network Applications</a:t>
            </a:r>
            <a:br>
              <a:rPr lang="en-US" altLang="ja-JP" dirty="0" smtClean="0">
                <a:ea typeface="ＭＳ Ｐゴシック" pitchFamily="50" charset="-128"/>
              </a:rPr>
            </a:br>
            <a:r>
              <a:rPr lang="en-US" altLang="ja-JP" sz="4000" dirty="0" smtClean="0">
                <a:ea typeface="ＭＳ Ｐゴシック" pitchFamily="50" charset="-128"/>
              </a:rPr>
              <a:t>Traffic Characteristics</a:t>
            </a:r>
            <a:endParaRPr lang="en-US" altLang="ja-JP" dirty="0" smtClean="0">
              <a:ea typeface="ＭＳ Ｐゴシック" pitchFamily="50" charset="-128"/>
            </a:endParaRPr>
          </a:p>
        </p:txBody>
      </p:sp>
      <p:sp>
        <p:nvSpPr>
          <p:cNvPr id="29700" name="Text Box 4"/>
          <p:cNvSpPr txBox="1">
            <a:spLocks noChangeArrowheads="1"/>
          </p:cNvSpPr>
          <p:nvPr/>
        </p:nvSpPr>
        <p:spPr bwMode="auto">
          <a:xfrm>
            <a:off x="1295400" y="2209800"/>
            <a:ext cx="1066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endParaRPr lang="en-US" altLang="ja-JP" dirty="0"/>
          </a:p>
        </p:txBody>
      </p:sp>
      <p:sp>
        <p:nvSpPr>
          <p:cNvPr id="29701" name="Text Box 5"/>
          <p:cNvSpPr txBox="1">
            <a:spLocks noChangeArrowheads="1"/>
          </p:cNvSpPr>
          <p:nvPr/>
        </p:nvSpPr>
        <p:spPr bwMode="auto">
          <a:xfrm>
            <a:off x="2362200" y="2209800"/>
            <a:ext cx="12954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endParaRPr lang="en-US" altLang="ja-JP" dirty="0"/>
          </a:p>
        </p:txBody>
      </p:sp>
      <p:sp>
        <p:nvSpPr>
          <p:cNvPr id="29702" name="Text Box 6"/>
          <p:cNvSpPr txBox="1">
            <a:spLocks noChangeArrowheads="1"/>
          </p:cNvSpPr>
          <p:nvPr/>
        </p:nvSpPr>
        <p:spPr bwMode="auto">
          <a:xfrm>
            <a:off x="3581400" y="2209800"/>
            <a:ext cx="15240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endParaRPr lang="en-US" altLang="ja-JP" dirty="0"/>
          </a:p>
        </p:txBody>
      </p:sp>
      <p:sp>
        <p:nvSpPr>
          <p:cNvPr id="29703" name="Text Box 7"/>
          <p:cNvSpPr txBox="1">
            <a:spLocks noChangeArrowheads="1"/>
          </p:cNvSpPr>
          <p:nvPr/>
        </p:nvSpPr>
        <p:spPr bwMode="auto">
          <a:xfrm>
            <a:off x="4876800" y="2209800"/>
            <a:ext cx="15240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endParaRPr lang="en-US" altLang="ja-JP" dirty="0"/>
          </a:p>
        </p:txBody>
      </p:sp>
      <p:sp>
        <p:nvSpPr>
          <p:cNvPr id="29704" name="Text Box 8"/>
          <p:cNvSpPr txBox="1">
            <a:spLocks noChangeArrowheads="1"/>
          </p:cNvSpPr>
          <p:nvPr/>
        </p:nvSpPr>
        <p:spPr bwMode="auto">
          <a:xfrm>
            <a:off x="6248400" y="2209800"/>
            <a:ext cx="15240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endParaRPr lang="en-US" altLang="ja-JP" dirty="0"/>
          </a:p>
        </p:txBody>
      </p:sp>
      <p:sp>
        <p:nvSpPr>
          <p:cNvPr id="29705" name="Text Box 9"/>
          <p:cNvSpPr txBox="1">
            <a:spLocks noChangeArrowheads="1"/>
          </p:cNvSpPr>
          <p:nvPr/>
        </p:nvSpPr>
        <p:spPr bwMode="auto">
          <a:xfrm>
            <a:off x="7543800" y="2209800"/>
            <a:ext cx="12954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endParaRPr lang="en-US" altLang="ja-JP" dirty="0"/>
          </a:p>
        </p:txBody>
      </p:sp>
      <p:sp>
        <p:nvSpPr>
          <p:cNvPr id="29712" name="Rectangle 16"/>
          <p:cNvSpPr>
            <a:spLocks noChangeArrowheads="1"/>
          </p:cNvSpPr>
          <p:nvPr/>
        </p:nvSpPr>
        <p:spPr bwMode="auto">
          <a:xfrm>
            <a:off x="1295400" y="2209800"/>
            <a:ext cx="9906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9713" name="Rectangle 17"/>
          <p:cNvSpPr>
            <a:spLocks noChangeArrowheads="1"/>
          </p:cNvSpPr>
          <p:nvPr/>
        </p:nvSpPr>
        <p:spPr bwMode="auto">
          <a:xfrm>
            <a:off x="2286000" y="2209800"/>
            <a:ext cx="12192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9714" name="Rectangle 18"/>
          <p:cNvSpPr>
            <a:spLocks noChangeArrowheads="1"/>
          </p:cNvSpPr>
          <p:nvPr/>
        </p:nvSpPr>
        <p:spPr bwMode="auto">
          <a:xfrm>
            <a:off x="3505200" y="2209800"/>
            <a:ext cx="12954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9715" name="Rectangle 19"/>
          <p:cNvSpPr>
            <a:spLocks noChangeArrowheads="1"/>
          </p:cNvSpPr>
          <p:nvPr/>
        </p:nvSpPr>
        <p:spPr bwMode="auto">
          <a:xfrm>
            <a:off x="4800600" y="2209800"/>
            <a:ext cx="14478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9716" name="Rectangle 20"/>
          <p:cNvSpPr>
            <a:spLocks noChangeArrowheads="1"/>
          </p:cNvSpPr>
          <p:nvPr/>
        </p:nvSpPr>
        <p:spPr bwMode="auto">
          <a:xfrm>
            <a:off x="6248400" y="2209800"/>
            <a:ext cx="12954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 name="Date Placeholder 20"/>
          <p:cNvSpPr>
            <a:spLocks noGrp="1"/>
          </p:cNvSpPr>
          <p:nvPr>
            <p:ph type="dt" sz="quarter" idx="10"/>
          </p:nvPr>
        </p:nvSpPr>
        <p:spPr/>
        <p:txBody>
          <a:bodyPr/>
          <a:lstStyle/>
          <a:p>
            <a:pPr>
              <a:defRPr/>
            </a:pPr>
            <a:r>
              <a:rPr lang="en-US"/>
              <a:t>Bina Nusantara University</a:t>
            </a:r>
          </a:p>
        </p:txBody>
      </p:sp>
      <p:graphicFrame>
        <p:nvGraphicFramePr>
          <p:cNvPr id="2" name="Table 1"/>
          <p:cNvGraphicFramePr>
            <a:graphicFrameLocks noGrp="1"/>
          </p:cNvGraphicFramePr>
          <p:nvPr>
            <p:extLst>
              <p:ext uri="{D42A27DB-BD31-4B8C-83A1-F6EECF244321}">
                <p14:modId xmlns:p14="http://schemas.microsoft.com/office/powerpoint/2010/main" val="21132489"/>
              </p:ext>
            </p:extLst>
          </p:nvPr>
        </p:nvGraphicFramePr>
        <p:xfrm>
          <a:off x="1054457" y="2209800"/>
          <a:ext cx="7909239" cy="3566160"/>
        </p:xfrm>
        <a:graphic>
          <a:graphicData uri="http://schemas.openxmlformats.org/drawingml/2006/table">
            <a:tbl>
              <a:tblPr firstRow="1" bandRow="1">
                <a:tableStyleId>{5C22544A-7EE6-4342-B048-85BDC9FD1C3A}</a:tableStyleId>
              </a:tblPr>
              <a:tblGrid>
                <a:gridCol w="906887"/>
                <a:gridCol w="875763"/>
                <a:gridCol w="1275009"/>
                <a:gridCol w="1468191"/>
                <a:gridCol w="1198273"/>
                <a:gridCol w="1236372"/>
                <a:gridCol w="948744"/>
              </a:tblGrid>
              <a:tr h="14394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t>Name of Application</a:t>
                      </a:r>
                      <a:endParaRPr lang="en-US" altLang="ja-JP"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t>Type of Traffic Flow</a:t>
                      </a:r>
                      <a:endParaRPr lang="en-US" altLang="ja-JP"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t>Protocol(s) Used by Application</a:t>
                      </a:r>
                      <a:endParaRPr lang="en-US" altLang="ja-JP"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t>User Communities That Use the Application</a:t>
                      </a:r>
                      <a:endParaRPr lang="en-US" altLang="ja-JP"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t>Data Stores (Servers, Hosts, and so on)</a:t>
                      </a:r>
                      <a:endParaRPr lang="en-US" altLang="ja-JP"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t>Approximate Bandwidth Requirements</a:t>
                      </a:r>
                      <a:endParaRPr lang="en-US" altLang="ja-JP"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1" dirty="0" err="1" smtClean="0"/>
                        <a:t>QoS</a:t>
                      </a:r>
                      <a:r>
                        <a:rPr lang="en-US" altLang="ja-JP" sz="1800" b="1" dirty="0" smtClean="0"/>
                        <a:t> Requirements</a:t>
                      </a:r>
                      <a:endParaRPr lang="en-US" altLang="ja-JP" dirty="0" smtClean="0"/>
                    </a:p>
                    <a:p>
                      <a:endParaRPr lang="en-US" dirty="0"/>
                    </a:p>
                  </a:txBody>
                  <a:tcPr/>
                </a:tc>
              </a:tr>
              <a:tr h="29509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29509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29509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29509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295095">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1489999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ja-JP" smtClean="0">
                <a:ea typeface="ＭＳ Ｐゴシック" pitchFamily="50" charset="-128"/>
              </a:rPr>
              <a:t>Traffic Load</a:t>
            </a:r>
          </a:p>
        </p:txBody>
      </p:sp>
      <p:sp>
        <p:nvSpPr>
          <p:cNvPr id="30723" name="Rectangle 3"/>
          <p:cNvSpPr>
            <a:spLocks noGrp="1" noChangeArrowheads="1"/>
          </p:cNvSpPr>
          <p:nvPr>
            <p:ph type="body" idx="1"/>
          </p:nvPr>
        </p:nvSpPr>
        <p:spPr>
          <a:xfrm>
            <a:off x="927278" y="1905000"/>
            <a:ext cx="7530921" cy="3810000"/>
          </a:xfrm>
        </p:spPr>
        <p:txBody>
          <a:bodyPr/>
          <a:lstStyle/>
          <a:p>
            <a:r>
              <a:rPr lang="en-US" altLang="ja-JP" dirty="0" smtClean="0">
                <a:ea typeface="ＭＳ Ｐゴシック" pitchFamily="50" charset="-128"/>
              </a:rPr>
              <a:t>To calculate whether capacity is sufficient, you should know:</a:t>
            </a:r>
          </a:p>
          <a:p>
            <a:pPr lvl="1"/>
            <a:r>
              <a:rPr lang="en-US" altLang="ja-JP" dirty="0" smtClean="0">
                <a:ea typeface="ＭＳ Ｐゴシック" pitchFamily="50" charset="-128"/>
              </a:rPr>
              <a:t>The number of stations</a:t>
            </a:r>
          </a:p>
          <a:p>
            <a:pPr lvl="1"/>
            <a:r>
              <a:rPr lang="en-US" altLang="ja-JP" dirty="0" smtClean="0">
                <a:ea typeface="ＭＳ Ｐゴシック" pitchFamily="50" charset="-128"/>
              </a:rPr>
              <a:t>The average time that a station is idle between sending frames</a:t>
            </a:r>
          </a:p>
          <a:p>
            <a:pPr lvl="1"/>
            <a:r>
              <a:rPr lang="en-US" altLang="ja-JP" dirty="0" smtClean="0">
                <a:ea typeface="ＭＳ Ｐゴシック" pitchFamily="50" charset="-128"/>
              </a:rPr>
              <a:t>The time required to transmit a message once medium access is gained</a:t>
            </a:r>
          </a:p>
          <a:p>
            <a:r>
              <a:rPr lang="en-US" altLang="ja-JP" dirty="0" smtClean="0">
                <a:ea typeface="ＭＳ Ｐゴシック" pitchFamily="50" charset="-128"/>
              </a:rPr>
              <a:t>That level of detailed information can be hard to gather, however</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3845286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ja-JP" smtClean="0">
                <a:ea typeface="ＭＳ Ｐゴシック" pitchFamily="50" charset="-128"/>
              </a:rPr>
              <a:t>What</a:t>
            </a:r>
            <a:r>
              <a:rPr lang="en-US" altLang="en-US" smtClean="0">
                <a:ea typeface="ＭＳ Ｐゴシック" pitchFamily="50" charset="-128"/>
              </a:rPr>
              <a:t>’</a:t>
            </a:r>
            <a:r>
              <a:rPr lang="en-US" altLang="ja-JP" smtClean="0">
                <a:ea typeface="ＭＳ Ｐゴシック" pitchFamily="50" charset="-128"/>
              </a:rPr>
              <a:t>s the Starting Point?</a:t>
            </a:r>
          </a:p>
        </p:txBody>
      </p:sp>
      <p:sp>
        <p:nvSpPr>
          <p:cNvPr id="8195" name="Rectangle 3"/>
          <p:cNvSpPr>
            <a:spLocks noGrp="1" noChangeArrowheads="1"/>
          </p:cNvSpPr>
          <p:nvPr>
            <p:ph type="body" idx="1"/>
          </p:nvPr>
        </p:nvSpPr>
        <p:spPr>
          <a:xfrm>
            <a:off x="827468" y="2038082"/>
            <a:ext cx="7772400" cy="4114800"/>
          </a:xfrm>
        </p:spPr>
        <p:txBody>
          <a:bodyPr/>
          <a:lstStyle/>
          <a:p>
            <a:r>
              <a:rPr lang="en-US" altLang="ja-JP" dirty="0" smtClean="0">
                <a:ea typeface="ＭＳ Ｐゴシック" pitchFamily="50" charset="-128"/>
              </a:rPr>
              <a:t>According to Abraham Lincoln:</a:t>
            </a:r>
          </a:p>
          <a:p>
            <a:pPr lvl="1"/>
            <a:r>
              <a:rPr lang="en-US" altLang="en-US" dirty="0" smtClean="0">
                <a:ea typeface="ＭＳ Ｐゴシック" pitchFamily="50" charset="-128"/>
              </a:rPr>
              <a:t>“</a:t>
            </a:r>
            <a:r>
              <a:rPr lang="en-US" altLang="ja-JP" dirty="0" smtClean="0">
                <a:ea typeface="ＭＳ Ｐゴシック" pitchFamily="50" charset="-128"/>
              </a:rPr>
              <a:t>If we could first know where we are and whither we are tending, we could better judge what to do and how to do it.</a:t>
            </a:r>
            <a:r>
              <a:rPr lang="en-US" altLang="en-US" dirty="0" smtClean="0">
                <a:ea typeface="ＭＳ Ｐゴシック" pitchFamily="50" charset="-128"/>
              </a:rPr>
              <a:t>”</a:t>
            </a:r>
            <a:endParaRPr lang="en-US" altLang="ja-JP" dirty="0" smtClean="0">
              <a:ea typeface="ＭＳ Ｐゴシック" pitchFamily="50" charset="-128"/>
            </a:endParaRPr>
          </a:p>
          <a:p>
            <a:endParaRPr lang="en-US" altLang="ja-JP" dirty="0" smtClean="0">
              <a:ea typeface="ＭＳ Ｐゴシック" pitchFamily="50" charset="-128"/>
            </a:endParaRPr>
          </a:p>
        </p:txBody>
      </p:sp>
      <p:pic>
        <p:nvPicPr>
          <p:cNvPr id="8196" name="Picture 4" descr="lincol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7499" y="4030014"/>
            <a:ext cx="24384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5455206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ja-JP" smtClean="0">
                <a:ea typeface="ＭＳ Ｐゴシック" pitchFamily="50" charset="-128"/>
              </a:rPr>
              <a:t>Size of Objects on Networks</a:t>
            </a:r>
          </a:p>
        </p:txBody>
      </p:sp>
      <p:sp>
        <p:nvSpPr>
          <p:cNvPr id="31747" name="Rectangle 3"/>
          <p:cNvSpPr>
            <a:spLocks noGrp="1" noChangeArrowheads="1"/>
          </p:cNvSpPr>
          <p:nvPr>
            <p:ph type="body" idx="1"/>
          </p:nvPr>
        </p:nvSpPr>
        <p:spPr/>
        <p:txBody>
          <a:bodyPr/>
          <a:lstStyle/>
          <a:p>
            <a:r>
              <a:rPr lang="en-US" altLang="ja-JP" smtClean="0">
                <a:ea typeface="ＭＳ Ｐゴシック" pitchFamily="50" charset="-128"/>
              </a:rPr>
              <a:t>Terminal screen: 4 Kbytes</a:t>
            </a:r>
          </a:p>
          <a:p>
            <a:r>
              <a:rPr lang="en-US" altLang="ja-JP" smtClean="0">
                <a:ea typeface="ＭＳ Ｐゴシック" pitchFamily="50" charset="-128"/>
              </a:rPr>
              <a:t>Simple e-mail: 10 Kbytes</a:t>
            </a:r>
          </a:p>
          <a:p>
            <a:r>
              <a:rPr lang="en-US" altLang="ja-JP" smtClean="0">
                <a:ea typeface="ＭＳ Ｐゴシック" pitchFamily="50" charset="-128"/>
              </a:rPr>
              <a:t>Simple web page: 50 Kbytes</a:t>
            </a:r>
          </a:p>
          <a:p>
            <a:r>
              <a:rPr lang="en-US" altLang="ja-JP" smtClean="0">
                <a:ea typeface="ＭＳ Ｐゴシック" pitchFamily="50" charset="-128"/>
              </a:rPr>
              <a:t>High-quality image: 50,000 Kbytes</a:t>
            </a:r>
          </a:p>
          <a:p>
            <a:r>
              <a:rPr lang="en-US" altLang="ja-JP" smtClean="0">
                <a:ea typeface="ＭＳ Ｐゴシック" pitchFamily="50" charset="-128"/>
              </a:rPr>
              <a:t>Database backup: 1,000,000 Kbytes or more</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6366397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ja-JP" smtClean="0">
                <a:ea typeface="ＭＳ Ｐゴシック" pitchFamily="50" charset="-128"/>
              </a:rPr>
              <a:t>Traffic Behavior</a:t>
            </a:r>
          </a:p>
        </p:txBody>
      </p:sp>
      <p:sp>
        <p:nvSpPr>
          <p:cNvPr id="32771" name="Rectangle 3"/>
          <p:cNvSpPr>
            <a:spLocks noGrp="1" noChangeArrowheads="1"/>
          </p:cNvSpPr>
          <p:nvPr>
            <p:ph type="body" idx="1"/>
          </p:nvPr>
        </p:nvSpPr>
        <p:spPr>
          <a:xfrm>
            <a:off x="840346" y="1905000"/>
            <a:ext cx="7772400" cy="4114800"/>
          </a:xfrm>
        </p:spPr>
        <p:txBody>
          <a:bodyPr/>
          <a:lstStyle/>
          <a:p>
            <a:r>
              <a:rPr lang="en-US" altLang="ja-JP" sz="2800" dirty="0" smtClean="0">
                <a:ea typeface="ＭＳ Ｐゴシック" pitchFamily="50" charset="-128"/>
              </a:rPr>
              <a:t>Broadcasts</a:t>
            </a:r>
          </a:p>
          <a:p>
            <a:pPr lvl="1"/>
            <a:r>
              <a:rPr lang="en-US" altLang="ja-JP" sz="2400" dirty="0" smtClean="0">
                <a:ea typeface="ＭＳ Ｐゴシック" pitchFamily="50" charset="-128"/>
              </a:rPr>
              <a:t>All ones data-link layer destination address</a:t>
            </a:r>
          </a:p>
          <a:p>
            <a:pPr lvl="2"/>
            <a:r>
              <a:rPr lang="en-US" altLang="ja-JP" sz="1600" dirty="0" smtClean="0">
                <a:ea typeface="ＭＳ Ｐゴシック" pitchFamily="50" charset="-128"/>
              </a:rPr>
              <a:t>FF: FF: FF: FF: FF: FF</a:t>
            </a:r>
          </a:p>
          <a:p>
            <a:pPr lvl="1"/>
            <a:r>
              <a:rPr lang="en-US" altLang="ja-JP" sz="2400" dirty="0" smtClean="0">
                <a:ea typeface="ＭＳ Ｐゴシック" pitchFamily="50" charset="-128"/>
              </a:rPr>
              <a:t>Doesn</a:t>
            </a:r>
            <a:r>
              <a:rPr lang="en-US" altLang="en-US" sz="2400" dirty="0" smtClean="0">
                <a:ea typeface="ＭＳ Ｐゴシック" pitchFamily="50" charset="-128"/>
              </a:rPr>
              <a:t>’</a:t>
            </a:r>
            <a:r>
              <a:rPr lang="en-US" altLang="ja-JP" sz="2400" dirty="0" smtClean="0">
                <a:ea typeface="ＭＳ Ｐゴシック" pitchFamily="50" charset="-128"/>
              </a:rPr>
              <a:t>t necessarily use huge amounts of bandwidth</a:t>
            </a:r>
          </a:p>
          <a:p>
            <a:pPr lvl="1"/>
            <a:r>
              <a:rPr lang="en-US" altLang="ja-JP" sz="2400" dirty="0" smtClean="0">
                <a:ea typeface="ＭＳ Ｐゴシック" pitchFamily="50" charset="-128"/>
              </a:rPr>
              <a:t>But does disturb every CPU in the broadcast domain</a:t>
            </a:r>
          </a:p>
          <a:p>
            <a:r>
              <a:rPr lang="en-US" altLang="ja-JP" sz="2800" dirty="0" smtClean="0">
                <a:ea typeface="ＭＳ Ｐゴシック" pitchFamily="50" charset="-128"/>
              </a:rPr>
              <a:t>Multicasts</a:t>
            </a:r>
          </a:p>
          <a:p>
            <a:pPr lvl="1"/>
            <a:r>
              <a:rPr lang="en-US" altLang="ja-JP" sz="2400" dirty="0" smtClean="0">
                <a:ea typeface="ＭＳ Ｐゴシック" pitchFamily="50" charset="-128"/>
              </a:rPr>
              <a:t>First bit sent is a one</a:t>
            </a:r>
          </a:p>
          <a:p>
            <a:pPr lvl="2"/>
            <a:r>
              <a:rPr lang="en-US" altLang="ja-JP" sz="1600" dirty="0" smtClean="0">
                <a:ea typeface="ＭＳ Ｐゴシック" pitchFamily="50" charset="-128"/>
              </a:rPr>
              <a:t>01:00:0C:CC:CC:CC (Cisco Discovery Protocol)</a:t>
            </a:r>
          </a:p>
          <a:p>
            <a:pPr lvl="1"/>
            <a:r>
              <a:rPr lang="en-US" altLang="ja-JP" sz="2400" dirty="0" smtClean="0">
                <a:ea typeface="ＭＳ Ｐゴシック" pitchFamily="50" charset="-128"/>
              </a:rPr>
              <a:t>Should just disturb NICs that have registered to receive it</a:t>
            </a:r>
          </a:p>
          <a:p>
            <a:pPr lvl="1"/>
            <a:r>
              <a:rPr lang="en-US" altLang="ja-JP" sz="2400" dirty="0" smtClean="0">
                <a:ea typeface="ＭＳ Ｐゴシック" pitchFamily="50" charset="-128"/>
              </a:rPr>
              <a:t>Requires multicast routing protocol on internetworks</a:t>
            </a:r>
            <a:endParaRPr lang="en-US" altLang="ja-JP" sz="16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4282999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ja-JP" smtClean="0">
                <a:ea typeface="ＭＳ Ｐゴシック" pitchFamily="50" charset="-128"/>
              </a:rPr>
              <a:t>Network Efficiency</a:t>
            </a:r>
          </a:p>
        </p:txBody>
      </p:sp>
      <p:sp>
        <p:nvSpPr>
          <p:cNvPr id="33795" name="Rectangle 3"/>
          <p:cNvSpPr>
            <a:spLocks noGrp="1" noChangeArrowheads="1"/>
          </p:cNvSpPr>
          <p:nvPr>
            <p:ph type="body" idx="1"/>
          </p:nvPr>
        </p:nvSpPr>
        <p:spPr/>
        <p:txBody>
          <a:bodyPr/>
          <a:lstStyle/>
          <a:p>
            <a:r>
              <a:rPr lang="en-US" altLang="ja-JP" smtClean="0">
                <a:ea typeface="ＭＳ Ｐゴシック" pitchFamily="50" charset="-128"/>
              </a:rPr>
              <a:t>Frame size</a:t>
            </a:r>
          </a:p>
          <a:p>
            <a:r>
              <a:rPr lang="en-US" altLang="ja-JP" smtClean="0">
                <a:ea typeface="ＭＳ Ｐゴシック" pitchFamily="50" charset="-128"/>
              </a:rPr>
              <a:t>Protocol interaction</a:t>
            </a:r>
          </a:p>
          <a:p>
            <a:r>
              <a:rPr lang="en-US" altLang="ja-JP" smtClean="0">
                <a:ea typeface="ＭＳ Ｐゴシック" pitchFamily="50" charset="-128"/>
              </a:rPr>
              <a:t>Windowing and flow control</a:t>
            </a:r>
          </a:p>
          <a:p>
            <a:r>
              <a:rPr lang="en-US" altLang="ja-JP" smtClean="0">
                <a:ea typeface="ＭＳ Ｐゴシック" pitchFamily="50" charset="-128"/>
              </a:rPr>
              <a:t>Error-recovery mechanisms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0296030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ja-JP" smtClean="0">
                <a:ea typeface="ＭＳ Ｐゴシック" pitchFamily="50" charset="-128"/>
              </a:rPr>
              <a:t>QoS Requirements</a:t>
            </a:r>
          </a:p>
        </p:txBody>
      </p:sp>
      <p:sp>
        <p:nvSpPr>
          <p:cNvPr id="34819" name="Rectangle 3"/>
          <p:cNvSpPr>
            <a:spLocks noGrp="1" noChangeArrowheads="1"/>
          </p:cNvSpPr>
          <p:nvPr>
            <p:ph type="body" idx="1"/>
          </p:nvPr>
        </p:nvSpPr>
        <p:spPr/>
        <p:txBody>
          <a:bodyPr/>
          <a:lstStyle/>
          <a:p>
            <a:r>
              <a:rPr lang="en-US" altLang="ja-JP" smtClean="0">
                <a:ea typeface="ＭＳ Ｐゴシック" pitchFamily="50" charset="-128"/>
              </a:rPr>
              <a:t>ATM service specifications</a:t>
            </a:r>
          </a:p>
          <a:p>
            <a:pPr lvl="1"/>
            <a:r>
              <a:rPr lang="en-US" altLang="ja-JP" smtClean="0">
                <a:ea typeface="ＭＳ Ｐゴシック" pitchFamily="50" charset="-128"/>
              </a:rPr>
              <a:t>Constant bit rate (CBR)</a:t>
            </a:r>
          </a:p>
          <a:p>
            <a:pPr lvl="1"/>
            <a:r>
              <a:rPr lang="en-US" altLang="ja-JP" smtClean="0">
                <a:ea typeface="ＭＳ Ｐゴシック" pitchFamily="50" charset="-128"/>
              </a:rPr>
              <a:t>Realtime variable bit rate (rt-VBR)</a:t>
            </a:r>
          </a:p>
          <a:p>
            <a:pPr lvl="1"/>
            <a:r>
              <a:rPr lang="en-US" altLang="ja-JP" smtClean="0">
                <a:ea typeface="ＭＳ Ｐゴシック" pitchFamily="50" charset="-128"/>
              </a:rPr>
              <a:t>Non-realtime variable bit rate (nrt-VBR)</a:t>
            </a:r>
          </a:p>
          <a:p>
            <a:pPr lvl="1"/>
            <a:r>
              <a:rPr lang="en-US" altLang="ja-JP" smtClean="0">
                <a:ea typeface="ＭＳ Ｐゴシック" pitchFamily="50" charset="-128"/>
              </a:rPr>
              <a:t>Unspecified bit rate (UBR)</a:t>
            </a:r>
          </a:p>
          <a:p>
            <a:pPr lvl="1"/>
            <a:r>
              <a:rPr lang="en-US" altLang="ja-JP" smtClean="0">
                <a:ea typeface="ＭＳ Ｐゴシック" pitchFamily="50" charset="-128"/>
              </a:rPr>
              <a:t>Available bit rate (ABR)</a:t>
            </a:r>
          </a:p>
          <a:p>
            <a:pPr lvl="1"/>
            <a:r>
              <a:rPr lang="en-US" altLang="ja-JP" smtClean="0">
                <a:ea typeface="ＭＳ Ｐゴシック" pitchFamily="50" charset="-128"/>
              </a:rPr>
              <a:t>Guaranteed frame rate (GFR)</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0254360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ja-JP" smtClean="0">
                <a:ea typeface="ＭＳ Ｐゴシック" pitchFamily="50" charset="-128"/>
              </a:rPr>
              <a:t>QoS Requirements per IETF</a:t>
            </a:r>
          </a:p>
        </p:txBody>
      </p:sp>
      <p:sp>
        <p:nvSpPr>
          <p:cNvPr id="35843" name="Rectangle 3"/>
          <p:cNvSpPr>
            <a:spLocks noGrp="1" noChangeArrowheads="1"/>
          </p:cNvSpPr>
          <p:nvPr>
            <p:ph type="body" idx="1"/>
          </p:nvPr>
        </p:nvSpPr>
        <p:spPr/>
        <p:txBody>
          <a:bodyPr/>
          <a:lstStyle/>
          <a:p>
            <a:r>
              <a:rPr lang="en-US" altLang="ja-JP" smtClean="0">
                <a:ea typeface="ＭＳ Ｐゴシック" pitchFamily="50" charset="-128"/>
              </a:rPr>
              <a:t>IETF integrated services working group specifications</a:t>
            </a:r>
          </a:p>
          <a:p>
            <a:pPr lvl="1"/>
            <a:r>
              <a:rPr lang="en-US" altLang="ja-JP" smtClean="0">
                <a:ea typeface="ＭＳ Ｐゴシック" pitchFamily="50" charset="-128"/>
              </a:rPr>
              <a:t>Controlled load service</a:t>
            </a:r>
          </a:p>
          <a:p>
            <a:pPr lvl="2"/>
            <a:r>
              <a:rPr lang="en-US" altLang="ja-JP" smtClean="0">
                <a:ea typeface="ＭＳ Ｐゴシック" pitchFamily="50" charset="-128"/>
              </a:rPr>
              <a:t>Provides client data flow with a QoS closely approximating the QoS that same flow would receive on an unloaded network</a:t>
            </a:r>
          </a:p>
          <a:p>
            <a:pPr lvl="1"/>
            <a:r>
              <a:rPr lang="en-US" altLang="ja-JP" smtClean="0">
                <a:ea typeface="ＭＳ Ｐゴシック" pitchFamily="50" charset="-128"/>
              </a:rPr>
              <a:t>Guaranteed service</a:t>
            </a:r>
          </a:p>
          <a:p>
            <a:pPr lvl="2"/>
            <a:r>
              <a:rPr lang="en-US" altLang="ja-JP" smtClean="0">
                <a:ea typeface="ＭＳ Ｐゴシック" pitchFamily="50" charset="-128"/>
              </a:rPr>
              <a:t>Provides firm (mathematically provable) bounds on end-to-end packet-queuing delays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40800195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ja-JP" smtClean="0">
                <a:ea typeface="ＭＳ Ｐゴシック" pitchFamily="50" charset="-128"/>
              </a:rPr>
              <a:t>QoS Requirements per IETF</a:t>
            </a:r>
          </a:p>
        </p:txBody>
      </p:sp>
      <p:sp>
        <p:nvSpPr>
          <p:cNvPr id="36867" name="Rectangle 3"/>
          <p:cNvSpPr>
            <a:spLocks noGrp="1" noChangeArrowheads="1"/>
          </p:cNvSpPr>
          <p:nvPr>
            <p:ph type="body" idx="1"/>
          </p:nvPr>
        </p:nvSpPr>
        <p:spPr/>
        <p:txBody>
          <a:bodyPr/>
          <a:lstStyle/>
          <a:p>
            <a:r>
              <a:rPr lang="en-US" altLang="ja-JP" smtClean="0">
                <a:ea typeface="ＭＳ Ｐゴシック" pitchFamily="50" charset="-128"/>
              </a:rPr>
              <a:t>IETF differentiated services working group specifications</a:t>
            </a:r>
          </a:p>
          <a:p>
            <a:pPr lvl="1"/>
            <a:r>
              <a:rPr lang="en-US" altLang="ja-JP" smtClean="0">
                <a:ea typeface="ＭＳ Ｐゴシック" pitchFamily="50" charset="-128"/>
              </a:rPr>
              <a:t>RFC 2475</a:t>
            </a:r>
          </a:p>
          <a:p>
            <a:pPr lvl="1"/>
            <a:r>
              <a:rPr lang="en-US" altLang="ja-JP" smtClean="0">
                <a:ea typeface="ＭＳ Ｐゴシック" pitchFamily="50" charset="-128"/>
              </a:rPr>
              <a:t>IP packets can be marked with a differentiated services codepoint (DSCP) to influence queuing and packet-dropping decisions for IP datagrams on an output interface of a router</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5019295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ja-JP" smtClean="0">
                <a:ea typeface="ＭＳ Ｐゴシック" pitchFamily="50" charset="-128"/>
              </a:rPr>
              <a:t>Network Traffic Factors</a:t>
            </a:r>
          </a:p>
        </p:txBody>
      </p:sp>
      <p:sp>
        <p:nvSpPr>
          <p:cNvPr id="37891" name="Rectangle 3"/>
          <p:cNvSpPr>
            <a:spLocks noGrp="1" noChangeArrowheads="1"/>
          </p:cNvSpPr>
          <p:nvPr>
            <p:ph type="body" idx="1"/>
          </p:nvPr>
        </p:nvSpPr>
        <p:spPr/>
        <p:txBody>
          <a:bodyPr/>
          <a:lstStyle/>
          <a:p>
            <a:r>
              <a:rPr lang="en-US" altLang="ja-JP" smtClean="0">
                <a:ea typeface="ＭＳ Ｐゴシック" pitchFamily="50" charset="-128"/>
              </a:rPr>
              <a:t>Traffic flow</a:t>
            </a:r>
          </a:p>
          <a:p>
            <a:r>
              <a:rPr lang="en-US" altLang="ja-JP" smtClean="0">
                <a:ea typeface="ＭＳ Ｐゴシック" pitchFamily="50" charset="-128"/>
              </a:rPr>
              <a:t>Location of traffic sources and data stores</a:t>
            </a:r>
          </a:p>
          <a:p>
            <a:r>
              <a:rPr lang="en-US" altLang="ja-JP" smtClean="0">
                <a:ea typeface="ＭＳ Ｐゴシック" pitchFamily="50" charset="-128"/>
              </a:rPr>
              <a:t>Traffic load</a:t>
            </a:r>
          </a:p>
          <a:p>
            <a:r>
              <a:rPr lang="en-US" altLang="ja-JP" smtClean="0">
                <a:ea typeface="ＭＳ Ｐゴシック" pitchFamily="50" charset="-128"/>
              </a:rPr>
              <a:t>Traffic behavior</a:t>
            </a:r>
          </a:p>
          <a:p>
            <a:r>
              <a:rPr lang="en-US" altLang="ja-JP" smtClean="0">
                <a:ea typeface="ＭＳ Ｐゴシック" pitchFamily="50" charset="-128"/>
              </a:rPr>
              <a:t>Quality of Service (QoS) requirements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75001578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ja-JP" dirty="0" smtClean="0">
                <a:ea typeface="ＭＳ Ｐゴシック" pitchFamily="50" charset="-128"/>
              </a:rPr>
              <a:t>Conclusion</a:t>
            </a:r>
          </a:p>
        </p:txBody>
      </p:sp>
      <p:sp>
        <p:nvSpPr>
          <p:cNvPr id="38915" name="Rectangle 3"/>
          <p:cNvSpPr>
            <a:spLocks noGrp="1" noChangeArrowheads="1"/>
          </p:cNvSpPr>
          <p:nvPr>
            <p:ph type="body" idx="1"/>
          </p:nvPr>
        </p:nvSpPr>
        <p:spPr>
          <a:xfrm>
            <a:off x="838200" y="1905000"/>
            <a:ext cx="8153400" cy="4191000"/>
          </a:xfrm>
        </p:spPr>
        <p:txBody>
          <a:bodyPr/>
          <a:lstStyle/>
          <a:p>
            <a:r>
              <a:rPr lang="en-US" altLang="ja-JP" sz="2800" dirty="0" smtClean="0">
                <a:ea typeface="ＭＳ Ｐゴシック" pitchFamily="50" charset="-128"/>
              </a:rPr>
              <a:t>Characterize the exiting internetwork before designing enhancements</a:t>
            </a:r>
          </a:p>
          <a:p>
            <a:r>
              <a:rPr lang="en-US" altLang="ja-JP" sz="2800" dirty="0" smtClean="0">
                <a:ea typeface="ＭＳ Ｐゴシック" pitchFamily="50" charset="-128"/>
              </a:rPr>
              <a:t>Helps you verify that a customer</a:t>
            </a:r>
            <a:r>
              <a:rPr lang="en-US" altLang="en-US" sz="2800" dirty="0" smtClean="0">
                <a:ea typeface="ＭＳ Ｐゴシック" pitchFamily="50" charset="-128"/>
              </a:rPr>
              <a:t>’</a:t>
            </a:r>
            <a:r>
              <a:rPr lang="en-US" altLang="ja-JP" sz="2800" dirty="0" smtClean="0">
                <a:ea typeface="ＭＳ Ｐゴシック" pitchFamily="50" charset="-128"/>
              </a:rPr>
              <a:t>s design goals are realistic</a:t>
            </a:r>
          </a:p>
          <a:p>
            <a:r>
              <a:rPr lang="en-US" altLang="ja-JP" sz="2800" dirty="0" smtClean="0">
                <a:ea typeface="ＭＳ Ｐゴシック" pitchFamily="50" charset="-128"/>
              </a:rPr>
              <a:t>Helps you locate where new equipment will go</a:t>
            </a:r>
          </a:p>
          <a:p>
            <a:r>
              <a:rPr lang="en-US" altLang="ja-JP" sz="2800" dirty="0" smtClean="0">
                <a:ea typeface="ＭＳ Ｐゴシック" pitchFamily="50" charset="-128"/>
              </a:rPr>
              <a:t>Helps you cover yourself if the new network has problems due to unresolved problems in the old network</a:t>
            </a:r>
            <a:endParaRPr lang="en-US" altLang="ja-JP" sz="24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9285086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ja-JP" dirty="0" smtClean="0">
                <a:ea typeface="ＭＳ Ｐゴシック" pitchFamily="50" charset="-128"/>
              </a:rPr>
              <a:t>Conclusion (2)</a:t>
            </a:r>
          </a:p>
        </p:txBody>
      </p:sp>
      <p:sp>
        <p:nvSpPr>
          <p:cNvPr id="39939" name="Rectangle 3"/>
          <p:cNvSpPr>
            <a:spLocks noGrp="1" noChangeArrowheads="1"/>
          </p:cNvSpPr>
          <p:nvPr>
            <p:ph type="body" idx="1"/>
          </p:nvPr>
        </p:nvSpPr>
        <p:spPr>
          <a:xfrm>
            <a:off x="838200" y="1929685"/>
            <a:ext cx="8153400" cy="4191000"/>
          </a:xfrm>
        </p:spPr>
        <p:txBody>
          <a:bodyPr/>
          <a:lstStyle/>
          <a:p>
            <a:r>
              <a:rPr lang="en-US" altLang="ja-JP" dirty="0" smtClean="0">
                <a:ea typeface="ＭＳ Ｐゴシック" pitchFamily="50" charset="-128"/>
              </a:rPr>
              <a:t>Continue to use a systematic, top-down approach</a:t>
            </a:r>
          </a:p>
          <a:p>
            <a:r>
              <a:rPr lang="en-US" altLang="ja-JP" dirty="0" smtClean="0">
                <a:ea typeface="ＭＳ Ｐゴシック" pitchFamily="50" charset="-128"/>
              </a:rPr>
              <a:t>Don</a:t>
            </a:r>
            <a:r>
              <a:rPr lang="en-US" altLang="en-US" dirty="0" smtClean="0">
                <a:ea typeface="ＭＳ Ｐゴシック" pitchFamily="50" charset="-128"/>
              </a:rPr>
              <a:t>’</a:t>
            </a:r>
            <a:r>
              <a:rPr lang="en-US" altLang="ja-JP" dirty="0" smtClean="0">
                <a:ea typeface="ＭＳ Ｐゴシック" pitchFamily="50" charset="-128"/>
              </a:rPr>
              <a:t>t select products until you understand network traffic in terms of:</a:t>
            </a:r>
          </a:p>
          <a:p>
            <a:pPr lvl="1"/>
            <a:r>
              <a:rPr lang="en-US" altLang="ja-JP" sz="2400" dirty="0" smtClean="0">
                <a:ea typeface="ＭＳ Ｐゴシック" pitchFamily="50" charset="-128"/>
              </a:rPr>
              <a:t>Flow</a:t>
            </a:r>
          </a:p>
          <a:p>
            <a:pPr lvl="1"/>
            <a:r>
              <a:rPr lang="en-US" altLang="ja-JP" sz="2400" dirty="0" smtClean="0">
                <a:ea typeface="ＭＳ Ｐゴシック" pitchFamily="50" charset="-128"/>
              </a:rPr>
              <a:t>Load</a:t>
            </a:r>
          </a:p>
          <a:p>
            <a:pPr lvl="1"/>
            <a:r>
              <a:rPr lang="en-US" altLang="ja-JP" sz="2400" dirty="0" smtClean="0">
                <a:ea typeface="ＭＳ Ｐゴシック" pitchFamily="50" charset="-128"/>
              </a:rPr>
              <a:t>Behavior</a:t>
            </a:r>
          </a:p>
          <a:p>
            <a:pPr lvl="1"/>
            <a:r>
              <a:rPr lang="en-US" altLang="ja-JP" sz="2400" dirty="0" err="1" smtClean="0">
                <a:ea typeface="ＭＳ Ｐゴシック" pitchFamily="50" charset="-128"/>
              </a:rPr>
              <a:t>QoS</a:t>
            </a:r>
            <a:r>
              <a:rPr lang="en-US" altLang="ja-JP" sz="2400" dirty="0" smtClean="0">
                <a:ea typeface="ＭＳ Ｐゴシック" pitchFamily="50" charset="-128"/>
              </a:rPr>
              <a:t> requirements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4958387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DAFTAR PUSTAKA/SUMBER</a:t>
            </a:r>
            <a:endParaRPr lang="en-US" dirty="0"/>
          </a:p>
        </p:txBody>
      </p:sp>
      <p:sp>
        <p:nvSpPr>
          <p:cNvPr id="3" name="Content Placeholder 2"/>
          <p:cNvSpPr>
            <a:spLocks noGrp="1"/>
          </p:cNvSpPr>
          <p:nvPr>
            <p:ph idx="1"/>
          </p:nvPr>
        </p:nvSpPr>
        <p:spPr>
          <a:xfrm>
            <a:off x="874690" y="2328930"/>
            <a:ext cx="8001000" cy="4267200"/>
          </a:xfrm>
        </p:spPr>
        <p:txBody>
          <a:bodyPr/>
          <a:lstStyle/>
          <a:p>
            <a:pPr lvl="0"/>
            <a:r>
              <a:rPr lang="en-US" altLang="ja-JP" sz="2400" dirty="0"/>
              <a:t>Oppenheimer, Priscilla. (2013). </a:t>
            </a:r>
            <a:r>
              <a:rPr lang="en-US" altLang="ja-JP" sz="2400" b="1" i="1" dirty="0"/>
              <a:t>Top Down Network Design</a:t>
            </a:r>
            <a:r>
              <a:rPr lang="en-US" altLang="ja-JP" sz="2400" dirty="0"/>
              <a:t>. 3</a:t>
            </a:r>
            <a:r>
              <a:rPr lang="en-US" altLang="ja-JP" sz="2400" baseline="30000" dirty="0"/>
              <a:t>rd</a:t>
            </a:r>
            <a:r>
              <a:rPr lang="en-US" altLang="ja-JP" sz="2400" dirty="0"/>
              <a:t> Edition. Cisco Press. Indianapolis. ISBN: 978-1-58705-152-4. </a:t>
            </a:r>
            <a:endParaRPr lang="ja-JP" altLang="ja-JP" sz="2400" dirty="0"/>
          </a:p>
          <a:p>
            <a:pPr lvl="0"/>
            <a:r>
              <a:rPr lang="en-US" altLang="ja-JP" sz="2400" dirty="0"/>
              <a:t>White, R., &amp; Donohue, D. (2013). </a:t>
            </a:r>
            <a:r>
              <a:rPr lang="en-US" altLang="ja-JP" sz="2400" b="1" i="1" dirty="0"/>
              <a:t>The Art of Network Architecture</a:t>
            </a:r>
            <a:r>
              <a:rPr lang="en-US" altLang="ja-JP" sz="2400" b="1" dirty="0"/>
              <a:t>.</a:t>
            </a:r>
            <a:r>
              <a:rPr lang="en-US" altLang="ja-JP" sz="2400" dirty="0"/>
              <a:t> Pearson Education.</a:t>
            </a:r>
            <a:endParaRPr lang="ja-JP" altLang="ja-JP" sz="2400" dirty="0"/>
          </a:p>
          <a:p>
            <a:endParaRPr lang="en-US" dirty="0"/>
          </a:p>
        </p:txBody>
      </p:sp>
    </p:spTree>
    <p:extLst>
      <p:ext uri="{BB962C8B-B14F-4D97-AF65-F5344CB8AC3E}">
        <p14:creationId xmlns:p14="http://schemas.microsoft.com/office/powerpoint/2010/main" val="904129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ja-JP" smtClean="0">
                <a:ea typeface="ＭＳ Ｐゴシック" pitchFamily="50" charset="-128"/>
              </a:rPr>
              <a:t>Where Are We?</a:t>
            </a:r>
          </a:p>
        </p:txBody>
      </p:sp>
      <p:sp>
        <p:nvSpPr>
          <p:cNvPr id="9219" name="Rectangle 3"/>
          <p:cNvSpPr>
            <a:spLocks noGrp="1" noChangeArrowheads="1"/>
          </p:cNvSpPr>
          <p:nvPr>
            <p:ph type="body" idx="1"/>
          </p:nvPr>
        </p:nvSpPr>
        <p:spPr>
          <a:xfrm>
            <a:off x="904740" y="1905000"/>
            <a:ext cx="7772400" cy="4114800"/>
          </a:xfrm>
        </p:spPr>
        <p:txBody>
          <a:bodyPr/>
          <a:lstStyle/>
          <a:p>
            <a:r>
              <a:rPr lang="en-US" altLang="ja-JP" dirty="0" smtClean="0">
                <a:ea typeface="ＭＳ Ｐゴシック" pitchFamily="50" charset="-128"/>
              </a:rPr>
              <a:t>Characterize the exiting internetwork in terms of: </a:t>
            </a:r>
          </a:p>
          <a:p>
            <a:pPr lvl="1"/>
            <a:r>
              <a:rPr lang="en-US" altLang="ja-JP" dirty="0" smtClean="0">
                <a:ea typeface="ＭＳ Ｐゴシック" pitchFamily="50" charset="-128"/>
              </a:rPr>
              <a:t>Its infrastructure</a:t>
            </a:r>
          </a:p>
          <a:p>
            <a:pPr lvl="2"/>
            <a:r>
              <a:rPr lang="en-US" altLang="ja-JP" dirty="0" smtClean="0">
                <a:ea typeface="ＭＳ Ｐゴシック" pitchFamily="50" charset="-128"/>
              </a:rPr>
              <a:t>Logical structure (modularity, hierarchy, topology)</a:t>
            </a:r>
          </a:p>
          <a:p>
            <a:pPr lvl="2"/>
            <a:r>
              <a:rPr lang="en-US" altLang="ja-JP" dirty="0" smtClean="0">
                <a:ea typeface="ＭＳ Ｐゴシック" pitchFamily="50" charset="-128"/>
              </a:rPr>
              <a:t>Physical structure</a:t>
            </a:r>
          </a:p>
          <a:p>
            <a:pPr lvl="1"/>
            <a:r>
              <a:rPr lang="en-US" altLang="ja-JP" dirty="0" smtClean="0">
                <a:ea typeface="ＭＳ Ｐゴシック" pitchFamily="50" charset="-128"/>
              </a:rPr>
              <a:t>Addressing and naming</a:t>
            </a:r>
          </a:p>
          <a:p>
            <a:pPr lvl="1"/>
            <a:r>
              <a:rPr lang="en-US" altLang="ja-JP" dirty="0" smtClean="0">
                <a:ea typeface="ＭＳ Ｐゴシック" pitchFamily="50" charset="-128"/>
              </a:rPr>
              <a:t>Wiring and media</a:t>
            </a:r>
          </a:p>
          <a:p>
            <a:pPr lvl="1"/>
            <a:r>
              <a:rPr lang="en-US" altLang="ja-JP" dirty="0" smtClean="0">
                <a:ea typeface="ＭＳ Ｐゴシック" pitchFamily="50" charset="-128"/>
              </a:rPr>
              <a:t>Architectural and environmental constraints</a:t>
            </a:r>
          </a:p>
          <a:p>
            <a:pPr lvl="1"/>
            <a:r>
              <a:rPr lang="en-US" altLang="ja-JP" dirty="0" smtClean="0">
                <a:ea typeface="ＭＳ Ｐゴシック" pitchFamily="50" charset="-128"/>
              </a:rPr>
              <a:t>Health </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54280959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648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60603" y="312684"/>
            <a:ext cx="7772400" cy="1362075"/>
          </a:xfrm>
        </p:spPr>
        <p:txBody>
          <a:bodyPr/>
          <a:lstStyle/>
          <a:p>
            <a:pPr algn="ctr"/>
            <a:r>
              <a:rPr lang="en-US" altLang="ja-JP" dirty="0" smtClean="0">
                <a:ea typeface="ＭＳ Ｐゴシック" pitchFamily="50" charset="-128"/>
              </a:rPr>
              <a:t>Get a Network Map</a:t>
            </a:r>
          </a:p>
        </p:txBody>
      </p:sp>
      <p:sp>
        <p:nvSpPr>
          <p:cNvPr id="53" name="Date Placeholder 52"/>
          <p:cNvSpPr>
            <a:spLocks noGrp="1"/>
          </p:cNvSpPr>
          <p:nvPr>
            <p:ph type="dt" sz="quarter" idx="4294967295"/>
          </p:nvPr>
        </p:nvSpPr>
        <p:spPr>
          <a:xfrm>
            <a:off x="0" y="6475413"/>
            <a:ext cx="2133600" cy="365125"/>
          </a:xfrm>
        </p:spPr>
        <p:txBody>
          <a:bodyPr/>
          <a:lstStyle/>
          <a:p>
            <a:pPr>
              <a:defRPr/>
            </a:pPr>
            <a:r>
              <a:rPr lang="en-US" dirty="0"/>
              <a:t>Bina Nusantara University</a:t>
            </a:r>
          </a:p>
        </p:txBody>
      </p:sp>
      <p:sp>
        <p:nvSpPr>
          <p:cNvPr id="10243" name="Oval 3"/>
          <p:cNvSpPr>
            <a:spLocks noChangeArrowheads="1"/>
          </p:cNvSpPr>
          <p:nvPr/>
        </p:nvSpPr>
        <p:spPr bwMode="auto">
          <a:xfrm>
            <a:off x="3557790" y="2834427"/>
            <a:ext cx="2455863" cy="1939925"/>
          </a:xfrm>
          <a:prstGeom prst="ellipse">
            <a:avLst/>
          </a:prstGeom>
          <a:solidFill>
            <a:schemeClr val="hlink"/>
          </a:solidFill>
          <a:ln w="9525">
            <a:solidFill>
              <a:schemeClr val="tx1"/>
            </a:solidFill>
            <a:round/>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07" name="Freeform 4"/>
          <p:cNvSpPr>
            <a:spLocks/>
          </p:cNvSpPr>
          <p:nvPr/>
        </p:nvSpPr>
        <p:spPr bwMode="auto">
          <a:xfrm>
            <a:off x="5602490" y="6198340"/>
            <a:ext cx="1679575" cy="80962"/>
          </a:xfrm>
          <a:custGeom>
            <a:avLst/>
            <a:gdLst>
              <a:gd name="T0" fmla="*/ 0 w 2017"/>
              <a:gd name="T1" fmla="*/ 0 h 97"/>
              <a:gd name="T2" fmla="*/ 839371 w 2017"/>
              <a:gd name="T3" fmla="*/ 0 h 97"/>
              <a:gd name="T4" fmla="*/ 759431 w 2017"/>
              <a:gd name="T5" fmla="*/ 80127 h 97"/>
              <a:gd name="T6" fmla="*/ 1678742 w 2017"/>
              <a:gd name="T7" fmla="*/ 80127 h 9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17" h="97">
                <a:moveTo>
                  <a:pt x="0" y="0"/>
                </a:moveTo>
                <a:lnTo>
                  <a:pt x="1008" y="0"/>
                </a:lnTo>
                <a:lnTo>
                  <a:pt x="912" y="96"/>
                </a:lnTo>
                <a:lnTo>
                  <a:pt x="2016" y="96"/>
                </a:lnTo>
              </a:path>
            </a:pathLst>
          </a:custGeom>
          <a:noFill/>
          <a:ln w="25400" cap="rnd" cmpd="sng">
            <a:solidFill>
              <a:schemeClr val="accent2"/>
            </a:solidFill>
            <a:prstDash val="solid"/>
            <a:round/>
            <a:headEnd type="none" w="med" len="med"/>
            <a:tailEnd type="none" w="med" len="med"/>
          </a:ln>
          <a:effectLst>
            <a:outerShdw dist="17961" dir="2700000" algn="ctr" rotWithShape="0">
              <a:schemeClr val="tx1"/>
            </a:outerShdw>
          </a:effec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08" name="Line 5"/>
          <p:cNvSpPr>
            <a:spLocks noChangeShapeType="1"/>
          </p:cNvSpPr>
          <p:nvPr/>
        </p:nvSpPr>
        <p:spPr bwMode="auto">
          <a:xfrm rot="10800000" flipV="1">
            <a:off x="5667578" y="5358552"/>
            <a:ext cx="581025"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1509" name="Line 6"/>
          <p:cNvSpPr>
            <a:spLocks noChangeShapeType="1"/>
          </p:cNvSpPr>
          <p:nvPr/>
        </p:nvSpPr>
        <p:spPr bwMode="auto">
          <a:xfrm rot="-5400000">
            <a:off x="4860334" y="5391096"/>
            <a:ext cx="1614488"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1510" name="Freeform 7"/>
          <p:cNvSpPr>
            <a:spLocks/>
          </p:cNvSpPr>
          <p:nvPr/>
        </p:nvSpPr>
        <p:spPr bwMode="auto">
          <a:xfrm rot="-978760">
            <a:off x="4632528" y="2515340"/>
            <a:ext cx="2392362" cy="195262"/>
          </a:xfrm>
          <a:custGeom>
            <a:avLst/>
            <a:gdLst>
              <a:gd name="T0" fmla="*/ 0 w 2017"/>
              <a:gd name="T1" fmla="*/ 0 h 97"/>
              <a:gd name="T2" fmla="*/ 1195588 w 2017"/>
              <a:gd name="T3" fmla="*/ 0 h 97"/>
              <a:gd name="T4" fmla="*/ 1081722 w 2017"/>
              <a:gd name="T5" fmla="*/ 193249 h 97"/>
              <a:gd name="T6" fmla="*/ 2391176 w 2017"/>
              <a:gd name="T7" fmla="*/ 193249 h 9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17" h="97">
                <a:moveTo>
                  <a:pt x="0" y="0"/>
                </a:moveTo>
                <a:lnTo>
                  <a:pt x="1008" y="0"/>
                </a:lnTo>
                <a:lnTo>
                  <a:pt x="912" y="96"/>
                </a:lnTo>
                <a:lnTo>
                  <a:pt x="2016" y="96"/>
                </a:lnTo>
              </a:path>
            </a:pathLst>
          </a:custGeom>
          <a:noFill/>
          <a:ln w="25400" cap="rnd" cmpd="sng">
            <a:solidFill>
              <a:schemeClr val="accent2"/>
            </a:solidFill>
            <a:prstDash val="solid"/>
            <a:round/>
            <a:headEnd type="none" w="med" len="med"/>
            <a:tailEnd type="none" w="med" len="med"/>
          </a:ln>
          <a:effectLst>
            <a:outerShdw dist="17961" dir="2700000" algn="ctr" rotWithShape="0">
              <a:schemeClr val="tx1"/>
            </a:outerShdw>
          </a:effec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11" name="Line 8"/>
          <p:cNvSpPr>
            <a:spLocks noChangeShapeType="1"/>
          </p:cNvSpPr>
          <p:nvPr/>
        </p:nvSpPr>
        <p:spPr bwMode="auto">
          <a:xfrm rot="10800000">
            <a:off x="2694190" y="3742477"/>
            <a:ext cx="1539875"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1512" name="Freeform 9"/>
          <p:cNvSpPr>
            <a:spLocks/>
          </p:cNvSpPr>
          <p:nvPr/>
        </p:nvSpPr>
        <p:spPr bwMode="auto">
          <a:xfrm rot="378946">
            <a:off x="1855990" y="2643927"/>
            <a:ext cx="2714625" cy="65088"/>
          </a:xfrm>
          <a:custGeom>
            <a:avLst/>
            <a:gdLst>
              <a:gd name="T0" fmla="*/ 0 w 2017"/>
              <a:gd name="T1" fmla="*/ 0 h 97"/>
              <a:gd name="T2" fmla="*/ 1356640 w 2017"/>
              <a:gd name="T3" fmla="*/ 0 h 97"/>
              <a:gd name="T4" fmla="*/ 1227436 w 2017"/>
              <a:gd name="T5" fmla="*/ 64417 h 97"/>
              <a:gd name="T6" fmla="*/ 2713279 w 2017"/>
              <a:gd name="T7" fmla="*/ 64417 h 9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17" h="97">
                <a:moveTo>
                  <a:pt x="0" y="0"/>
                </a:moveTo>
                <a:lnTo>
                  <a:pt x="1008" y="0"/>
                </a:lnTo>
                <a:lnTo>
                  <a:pt x="912" y="96"/>
                </a:lnTo>
                <a:lnTo>
                  <a:pt x="2016" y="96"/>
                </a:lnTo>
              </a:path>
            </a:pathLst>
          </a:custGeom>
          <a:noFill/>
          <a:ln w="25400" cap="rnd" cmpd="sng">
            <a:solidFill>
              <a:schemeClr val="accent2"/>
            </a:solidFill>
            <a:prstDash val="solid"/>
            <a:round/>
            <a:headEnd type="none" w="med" len="med"/>
            <a:tailEnd type="none" w="med" len="med"/>
          </a:ln>
          <a:effectLst>
            <a:outerShdw dist="17961" dir="2700000" algn="ctr" rotWithShape="0">
              <a:schemeClr val="tx1"/>
            </a:outerShdw>
          </a:effec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13" name="Line 10"/>
          <p:cNvSpPr>
            <a:spLocks noChangeShapeType="1"/>
          </p:cNvSpPr>
          <p:nvPr/>
        </p:nvSpPr>
        <p:spPr bwMode="auto">
          <a:xfrm rot="5400000" flipH="1">
            <a:off x="1086053" y="1800964"/>
            <a:ext cx="660400" cy="74612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1514" name="Line 11"/>
          <p:cNvSpPr>
            <a:spLocks noChangeShapeType="1"/>
          </p:cNvSpPr>
          <p:nvPr/>
        </p:nvSpPr>
        <p:spPr bwMode="auto">
          <a:xfrm rot="-5400000">
            <a:off x="4310265" y="3290040"/>
            <a:ext cx="904875"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1515" name="Line 12"/>
          <p:cNvSpPr>
            <a:spLocks noChangeShapeType="1"/>
          </p:cNvSpPr>
          <p:nvPr/>
        </p:nvSpPr>
        <p:spPr bwMode="auto">
          <a:xfrm>
            <a:off x="7347153" y="3420215"/>
            <a:ext cx="0" cy="167957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1516" name="Line 13"/>
          <p:cNvSpPr>
            <a:spLocks noChangeShapeType="1"/>
          </p:cNvSpPr>
          <p:nvPr/>
        </p:nvSpPr>
        <p:spPr bwMode="auto">
          <a:xfrm flipV="1">
            <a:off x="5924753" y="3485302"/>
            <a:ext cx="103505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1517" name="Line 14"/>
          <p:cNvSpPr>
            <a:spLocks noChangeShapeType="1"/>
          </p:cNvSpPr>
          <p:nvPr/>
        </p:nvSpPr>
        <p:spPr bwMode="auto">
          <a:xfrm flipV="1">
            <a:off x="4824615" y="3485302"/>
            <a:ext cx="1165225" cy="35242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1518" name="Line 15"/>
          <p:cNvSpPr>
            <a:spLocks noChangeShapeType="1"/>
          </p:cNvSpPr>
          <p:nvPr/>
        </p:nvSpPr>
        <p:spPr bwMode="auto">
          <a:xfrm>
            <a:off x="4759528" y="3707552"/>
            <a:ext cx="908050" cy="1004888"/>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1519" name="Line 16"/>
          <p:cNvSpPr>
            <a:spLocks noChangeShapeType="1"/>
          </p:cNvSpPr>
          <p:nvPr/>
        </p:nvSpPr>
        <p:spPr bwMode="auto">
          <a:xfrm flipV="1">
            <a:off x="2432253" y="5801465"/>
            <a:ext cx="257175" cy="287337"/>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21520" name="Freeform 17"/>
          <p:cNvSpPr>
            <a:spLocks/>
          </p:cNvSpPr>
          <p:nvPr/>
        </p:nvSpPr>
        <p:spPr bwMode="auto">
          <a:xfrm rot="-2540130">
            <a:off x="2721178" y="4999777"/>
            <a:ext cx="1541462" cy="115888"/>
          </a:xfrm>
          <a:custGeom>
            <a:avLst/>
            <a:gdLst>
              <a:gd name="T0" fmla="*/ 0 w 2017"/>
              <a:gd name="T1" fmla="*/ 0 h 97"/>
              <a:gd name="T2" fmla="*/ 770349 w 2017"/>
              <a:gd name="T3" fmla="*/ 0 h 97"/>
              <a:gd name="T4" fmla="*/ 696982 w 2017"/>
              <a:gd name="T5" fmla="*/ 114693 h 97"/>
              <a:gd name="T6" fmla="*/ 1540698 w 2017"/>
              <a:gd name="T7" fmla="*/ 114693 h 9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17" h="97">
                <a:moveTo>
                  <a:pt x="0" y="0"/>
                </a:moveTo>
                <a:lnTo>
                  <a:pt x="1008" y="0"/>
                </a:lnTo>
                <a:lnTo>
                  <a:pt x="912" y="96"/>
                </a:lnTo>
                <a:lnTo>
                  <a:pt x="2016" y="96"/>
                </a:lnTo>
              </a:path>
            </a:pathLst>
          </a:custGeom>
          <a:noFill/>
          <a:ln w="25400" cap="rnd" cmpd="sng">
            <a:solidFill>
              <a:schemeClr val="accent2"/>
            </a:solidFill>
            <a:prstDash val="solid"/>
            <a:round/>
            <a:headEnd type="none" w="med" len="med"/>
            <a:tailEnd type="none" w="med" len="med"/>
          </a:ln>
          <a:effectLst>
            <a:outerShdw dist="17961" dir="2700000" algn="ctr" rotWithShape="0">
              <a:schemeClr val="tx1"/>
            </a:outerShdw>
          </a:effec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21521" name="Line 18"/>
          <p:cNvSpPr>
            <a:spLocks noChangeShapeType="1"/>
          </p:cNvSpPr>
          <p:nvPr/>
        </p:nvSpPr>
        <p:spPr bwMode="auto">
          <a:xfrm flipV="1">
            <a:off x="3986415" y="3937740"/>
            <a:ext cx="560388" cy="581025"/>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10259" name="Rectangle 19"/>
          <p:cNvSpPr>
            <a:spLocks noChangeArrowheads="1"/>
          </p:cNvSpPr>
          <p:nvPr/>
        </p:nvSpPr>
        <p:spPr bwMode="auto">
          <a:xfrm>
            <a:off x="3862590" y="3063027"/>
            <a:ext cx="8382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400" b="1">
                <a:solidFill>
                  <a:srgbClr val="000000"/>
                </a:solidFill>
              </a:rPr>
              <a:t>Gigabit Ethernet </a:t>
            </a:r>
            <a:endParaRPr lang="en-US" altLang="ja-JP" sz="1600" b="1"/>
          </a:p>
        </p:txBody>
      </p:sp>
      <p:sp>
        <p:nvSpPr>
          <p:cNvPr id="10260" name="Oval 20"/>
          <p:cNvSpPr>
            <a:spLocks noChangeArrowheads="1"/>
          </p:cNvSpPr>
          <p:nvPr/>
        </p:nvSpPr>
        <p:spPr bwMode="auto">
          <a:xfrm>
            <a:off x="1398790" y="5647477"/>
            <a:ext cx="1055688" cy="941388"/>
          </a:xfrm>
          <a:prstGeom prst="ellipse">
            <a:avLst/>
          </a:prstGeom>
          <a:solidFill>
            <a:srgbClr val="FFFFD5"/>
          </a:solidFill>
          <a:ln w="76200">
            <a:solidFill>
              <a:srgbClr val="CF0E30"/>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0261" name="Rectangle 21"/>
          <p:cNvSpPr>
            <a:spLocks noChangeArrowheads="1"/>
          </p:cNvSpPr>
          <p:nvPr/>
        </p:nvSpPr>
        <p:spPr bwMode="auto">
          <a:xfrm>
            <a:off x="1562303" y="5882427"/>
            <a:ext cx="6350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100" b="1">
                <a:solidFill>
                  <a:srgbClr val="000000"/>
                </a:solidFill>
              </a:rPr>
              <a:t>Eugene</a:t>
            </a:r>
          </a:p>
          <a:p>
            <a:pPr algn="ctr" eaLnBrk="1" hangingPunct="1"/>
            <a:r>
              <a:rPr lang="en-US" altLang="ja-JP" sz="1100" b="1">
                <a:solidFill>
                  <a:srgbClr val="000000"/>
                </a:solidFill>
              </a:rPr>
              <a:t> Ethernet</a:t>
            </a:r>
          </a:p>
          <a:p>
            <a:pPr algn="ctr" eaLnBrk="1" hangingPunct="1"/>
            <a:r>
              <a:rPr lang="en-US" altLang="ja-JP" sz="1100" b="1">
                <a:solidFill>
                  <a:srgbClr val="000000"/>
                </a:solidFill>
              </a:rPr>
              <a:t>20 users</a:t>
            </a:r>
          </a:p>
        </p:txBody>
      </p:sp>
      <p:sp>
        <p:nvSpPr>
          <p:cNvPr id="10262" name="Oval 22"/>
          <p:cNvSpPr>
            <a:spLocks noChangeArrowheads="1"/>
          </p:cNvSpPr>
          <p:nvPr/>
        </p:nvSpPr>
        <p:spPr bwMode="auto">
          <a:xfrm>
            <a:off x="6829628" y="2967777"/>
            <a:ext cx="1055687" cy="941388"/>
          </a:xfrm>
          <a:prstGeom prst="ellipse">
            <a:avLst/>
          </a:prstGeom>
          <a:solidFill>
            <a:srgbClr val="FFFFD5"/>
          </a:solidFill>
          <a:ln w="76200">
            <a:solidFill>
              <a:srgbClr val="CF0E30"/>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0263" name="Rectangle 23"/>
          <p:cNvSpPr>
            <a:spLocks noChangeArrowheads="1"/>
          </p:cNvSpPr>
          <p:nvPr/>
        </p:nvSpPr>
        <p:spPr bwMode="auto">
          <a:xfrm>
            <a:off x="5732665" y="5617315"/>
            <a:ext cx="11049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solidFill>
                  <a:srgbClr val="000000"/>
                </a:solidFill>
              </a:rPr>
              <a:t>Web/FTP server</a:t>
            </a:r>
            <a:endParaRPr lang="en-US" altLang="ja-JP" sz="1600" b="1"/>
          </a:p>
        </p:txBody>
      </p:sp>
      <p:sp>
        <p:nvSpPr>
          <p:cNvPr id="10264" name="Rectangle 24"/>
          <p:cNvSpPr>
            <a:spLocks noChangeArrowheads="1"/>
          </p:cNvSpPr>
          <p:nvPr/>
        </p:nvSpPr>
        <p:spPr bwMode="auto">
          <a:xfrm>
            <a:off x="6893128" y="3063027"/>
            <a:ext cx="8509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100" b="1">
                <a:solidFill>
                  <a:srgbClr val="000000"/>
                </a:solidFill>
              </a:rPr>
              <a:t>Grants Pass</a:t>
            </a:r>
          </a:p>
          <a:p>
            <a:pPr algn="ctr" eaLnBrk="1" hangingPunct="1"/>
            <a:r>
              <a:rPr lang="en-US" altLang="ja-JP" sz="1100" b="1">
                <a:solidFill>
                  <a:srgbClr val="000000"/>
                </a:solidFill>
              </a:rPr>
              <a:t>HQ</a:t>
            </a:r>
          </a:p>
          <a:p>
            <a:pPr algn="ctr" eaLnBrk="1" hangingPunct="1"/>
            <a:r>
              <a:rPr lang="en-US" altLang="ja-JP" sz="1100" b="1">
                <a:solidFill>
                  <a:srgbClr val="000000"/>
                </a:solidFill>
              </a:rPr>
              <a:t>16 Mbps</a:t>
            </a:r>
          </a:p>
          <a:p>
            <a:pPr algn="ctr" eaLnBrk="1" hangingPunct="1"/>
            <a:r>
              <a:rPr lang="en-US" altLang="ja-JP" sz="1100" b="1">
                <a:solidFill>
                  <a:srgbClr val="000000"/>
                </a:solidFill>
              </a:rPr>
              <a:t>Token Ring</a:t>
            </a:r>
            <a:endParaRPr lang="en-US" altLang="ja-JP" sz="1100" b="1"/>
          </a:p>
        </p:txBody>
      </p:sp>
      <p:sp>
        <p:nvSpPr>
          <p:cNvPr id="10265" name="Rectangle 25"/>
          <p:cNvSpPr>
            <a:spLocks noChangeArrowheads="1"/>
          </p:cNvSpPr>
          <p:nvPr/>
        </p:nvSpPr>
        <p:spPr bwMode="auto">
          <a:xfrm>
            <a:off x="7350328" y="4131415"/>
            <a:ext cx="1095375"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r" eaLnBrk="1" hangingPunct="1">
              <a:spcBef>
                <a:spcPct val="50000"/>
              </a:spcBef>
            </a:pPr>
            <a:r>
              <a:rPr lang="en-US" altLang="ja-JP"/>
              <a:t>FEP </a:t>
            </a:r>
            <a:br>
              <a:rPr lang="en-US" altLang="ja-JP"/>
            </a:br>
            <a:r>
              <a:rPr lang="en-US" altLang="ja-JP"/>
              <a:t>(Front End Processor)</a:t>
            </a:r>
            <a:endParaRPr lang="en-US" altLang="ja-JP" b="1"/>
          </a:p>
        </p:txBody>
      </p:sp>
      <p:pic>
        <p:nvPicPr>
          <p:cNvPr id="10266" name="Picture 2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8390" y="4260002"/>
            <a:ext cx="455613"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67" name="Picture 27"/>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62978" y="4842615"/>
            <a:ext cx="709612" cy="47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0268" name="Rectangle 28"/>
          <p:cNvSpPr>
            <a:spLocks noChangeArrowheads="1"/>
          </p:cNvSpPr>
          <p:nvPr/>
        </p:nvSpPr>
        <p:spPr bwMode="auto">
          <a:xfrm>
            <a:off x="7415415" y="4842615"/>
            <a:ext cx="10953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r" eaLnBrk="1" hangingPunct="1">
              <a:spcBef>
                <a:spcPct val="50000"/>
              </a:spcBef>
            </a:pPr>
            <a:r>
              <a:rPr lang="en-US" altLang="ja-JP"/>
              <a:t>IBM</a:t>
            </a:r>
            <a:br>
              <a:rPr lang="en-US" altLang="ja-JP"/>
            </a:br>
            <a:r>
              <a:rPr lang="en-US" altLang="ja-JP"/>
              <a:t>Mainframe</a:t>
            </a:r>
            <a:endParaRPr lang="en-US" altLang="ja-JP" b="1"/>
          </a:p>
        </p:txBody>
      </p:sp>
      <p:sp>
        <p:nvSpPr>
          <p:cNvPr id="10269" name="Rectangle 29"/>
          <p:cNvSpPr>
            <a:spLocks noChangeArrowheads="1"/>
          </p:cNvSpPr>
          <p:nvPr/>
        </p:nvSpPr>
        <p:spPr bwMode="auto">
          <a:xfrm>
            <a:off x="3649865" y="5164877"/>
            <a:ext cx="1778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T1</a:t>
            </a:r>
            <a:endParaRPr lang="en-US" altLang="ja-JP" sz="1800"/>
          </a:p>
        </p:txBody>
      </p:sp>
      <p:pic>
        <p:nvPicPr>
          <p:cNvPr id="10270" name="Picture 3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43615" y="2580427"/>
            <a:ext cx="70008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71" name="Picture 3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5465" y="2256577"/>
            <a:ext cx="70008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0272" name="Oval 32"/>
          <p:cNvSpPr>
            <a:spLocks noChangeArrowheads="1"/>
          </p:cNvSpPr>
          <p:nvPr/>
        </p:nvSpPr>
        <p:spPr bwMode="auto">
          <a:xfrm>
            <a:off x="814590" y="1158027"/>
            <a:ext cx="1055688" cy="941388"/>
          </a:xfrm>
          <a:prstGeom prst="ellipse">
            <a:avLst/>
          </a:prstGeom>
          <a:solidFill>
            <a:srgbClr val="FFFFD5"/>
          </a:solidFill>
          <a:ln w="76200">
            <a:solidFill>
              <a:srgbClr val="CF0E30"/>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0273" name="Rectangle 33"/>
          <p:cNvSpPr>
            <a:spLocks noChangeArrowheads="1"/>
          </p:cNvSpPr>
          <p:nvPr/>
        </p:nvSpPr>
        <p:spPr bwMode="auto">
          <a:xfrm>
            <a:off x="914603" y="1416790"/>
            <a:ext cx="927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100" b="1" dirty="0">
                <a:solidFill>
                  <a:srgbClr val="000000"/>
                </a:solidFill>
              </a:rPr>
              <a:t>Medford</a:t>
            </a:r>
          </a:p>
          <a:p>
            <a:pPr algn="ctr" eaLnBrk="1" hangingPunct="1"/>
            <a:r>
              <a:rPr lang="en-US" altLang="ja-JP" sz="1100" b="1" dirty="0">
                <a:solidFill>
                  <a:srgbClr val="000000"/>
                </a:solidFill>
              </a:rPr>
              <a:t>Fast Ethernet</a:t>
            </a:r>
          </a:p>
          <a:p>
            <a:pPr algn="ctr" eaLnBrk="1" hangingPunct="1"/>
            <a:r>
              <a:rPr lang="en-US" altLang="ja-JP" sz="1100" b="1" dirty="0">
                <a:solidFill>
                  <a:srgbClr val="000000"/>
                </a:solidFill>
              </a:rPr>
              <a:t>50 users</a:t>
            </a:r>
            <a:endParaRPr lang="en-US" altLang="ja-JP" sz="1600" b="1" dirty="0"/>
          </a:p>
        </p:txBody>
      </p:sp>
      <p:sp>
        <p:nvSpPr>
          <p:cNvPr id="21537" name="Line 34"/>
          <p:cNvSpPr>
            <a:spLocks noChangeShapeType="1"/>
          </p:cNvSpPr>
          <p:nvPr/>
        </p:nvSpPr>
        <p:spPr bwMode="auto">
          <a:xfrm rot="-5400000">
            <a:off x="7024096" y="1920821"/>
            <a:ext cx="649288" cy="6477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0275" name="Picture 3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35953" y="2256577"/>
            <a:ext cx="701675"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0276" name="Oval 36"/>
          <p:cNvSpPr>
            <a:spLocks noChangeArrowheads="1"/>
          </p:cNvSpPr>
          <p:nvPr/>
        </p:nvSpPr>
        <p:spPr bwMode="auto">
          <a:xfrm>
            <a:off x="7520190" y="1158027"/>
            <a:ext cx="1055688" cy="941388"/>
          </a:xfrm>
          <a:prstGeom prst="ellipse">
            <a:avLst/>
          </a:prstGeom>
          <a:solidFill>
            <a:srgbClr val="FFFFD5"/>
          </a:solidFill>
          <a:ln w="76200">
            <a:solidFill>
              <a:srgbClr val="CF0E30"/>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0277" name="Rectangle 37"/>
          <p:cNvSpPr>
            <a:spLocks noChangeArrowheads="1"/>
          </p:cNvSpPr>
          <p:nvPr/>
        </p:nvSpPr>
        <p:spPr bwMode="auto">
          <a:xfrm>
            <a:off x="7578928" y="1416790"/>
            <a:ext cx="927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100" b="1">
                <a:solidFill>
                  <a:srgbClr val="000000"/>
                </a:solidFill>
              </a:rPr>
              <a:t>Roseburg</a:t>
            </a:r>
          </a:p>
          <a:p>
            <a:pPr algn="ctr" eaLnBrk="1" hangingPunct="1"/>
            <a:r>
              <a:rPr lang="en-US" altLang="ja-JP" sz="1100" b="1">
                <a:solidFill>
                  <a:srgbClr val="000000"/>
                </a:solidFill>
              </a:rPr>
              <a:t>Fast Ethernet</a:t>
            </a:r>
          </a:p>
          <a:p>
            <a:pPr algn="ctr" eaLnBrk="1" hangingPunct="1"/>
            <a:r>
              <a:rPr lang="en-US" altLang="ja-JP" sz="1100" b="1">
                <a:solidFill>
                  <a:srgbClr val="000000"/>
                </a:solidFill>
              </a:rPr>
              <a:t>30 users</a:t>
            </a:r>
            <a:endParaRPr lang="en-US" altLang="ja-JP" sz="1100" b="1"/>
          </a:p>
        </p:txBody>
      </p:sp>
      <p:sp>
        <p:nvSpPr>
          <p:cNvPr id="10278" name="Rectangle 38"/>
          <p:cNvSpPr>
            <a:spLocks noChangeArrowheads="1"/>
          </p:cNvSpPr>
          <p:nvPr/>
        </p:nvSpPr>
        <p:spPr bwMode="auto">
          <a:xfrm>
            <a:off x="2900565" y="1920027"/>
            <a:ext cx="10160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solidFill>
                  <a:srgbClr val="000000"/>
                </a:solidFill>
              </a:rPr>
              <a:t>Frame Relay</a:t>
            </a:r>
          </a:p>
          <a:p>
            <a:pPr algn="ctr" eaLnBrk="1" hangingPunct="1"/>
            <a:r>
              <a:rPr lang="en-US" altLang="ja-JP">
                <a:solidFill>
                  <a:srgbClr val="000000"/>
                </a:solidFill>
              </a:rPr>
              <a:t>CIR = 56 Kbps</a:t>
            </a:r>
          </a:p>
          <a:p>
            <a:pPr algn="ctr" eaLnBrk="1" hangingPunct="1"/>
            <a:r>
              <a:rPr lang="en-US" altLang="ja-JP">
                <a:solidFill>
                  <a:srgbClr val="000000"/>
                </a:solidFill>
              </a:rPr>
              <a:t>DLCI = 5</a:t>
            </a:r>
            <a:endParaRPr lang="en-US" altLang="ja-JP" sz="1800"/>
          </a:p>
        </p:txBody>
      </p:sp>
      <p:sp>
        <p:nvSpPr>
          <p:cNvPr id="10279" name="Rectangle 39"/>
          <p:cNvSpPr>
            <a:spLocks noChangeArrowheads="1"/>
          </p:cNvSpPr>
          <p:nvPr/>
        </p:nvSpPr>
        <p:spPr bwMode="auto">
          <a:xfrm>
            <a:off x="5053215" y="1920027"/>
            <a:ext cx="10160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solidFill>
                  <a:srgbClr val="000000"/>
                </a:solidFill>
              </a:rPr>
              <a:t>Frame Relay</a:t>
            </a:r>
          </a:p>
          <a:p>
            <a:pPr algn="ctr" eaLnBrk="1" hangingPunct="1"/>
            <a:r>
              <a:rPr lang="en-US" altLang="ja-JP">
                <a:solidFill>
                  <a:srgbClr val="000000"/>
                </a:solidFill>
              </a:rPr>
              <a:t>CIR = 56 Kbps</a:t>
            </a:r>
          </a:p>
          <a:p>
            <a:pPr algn="ctr" eaLnBrk="1" hangingPunct="1"/>
            <a:r>
              <a:rPr lang="en-US" altLang="ja-JP">
                <a:solidFill>
                  <a:srgbClr val="000000"/>
                </a:solidFill>
              </a:rPr>
              <a:t>DLCI = 4</a:t>
            </a:r>
            <a:endParaRPr lang="en-US" altLang="ja-JP" sz="1800"/>
          </a:p>
        </p:txBody>
      </p:sp>
      <p:sp>
        <p:nvSpPr>
          <p:cNvPr id="10280" name="Oval 40"/>
          <p:cNvSpPr>
            <a:spLocks noChangeArrowheads="1"/>
          </p:cNvSpPr>
          <p:nvPr/>
        </p:nvSpPr>
        <p:spPr bwMode="auto">
          <a:xfrm>
            <a:off x="1659140" y="3290040"/>
            <a:ext cx="1163638" cy="1038225"/>
          </a:xfrm>
          <a:prstGeom prst="ellipse">
            <a:avLst/>
          </a:prstGeom>
          <a:solidFill>
            <a:srgbClr val="FFFFD5"/>
          </a:solidFill>
          <a:ln w="76200">
            <a:solidFill>
              <a:srgbClr val="CF0E30"/>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0281" name="Rectangle 41"/>
          <p:cNvSpPr>
            <a:spLocks noChangeArrowheads="1"/>
          </p:cNvSpPr>
          <p:nvPr/>
        </p:nvSpPr>
        <p:spPr bwMode="auto">
          <a:xfrm>
            <a:off x="1675015" y="3456727"/>
            <a:ext cx="111125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100" b="1">
                <a:solidFill>
                  <a:srgbClr val="000000"/>
                </a:solidFill>
              </a:rPr>
              <a:t>Grants Pass</a:t>
            </a:r>
          </a:p>
          <a:p>
            <a:pPr algn="ctr" eaLnBrk="1" hangingPunct="1"/>
            <a:r>
              <a:rPr lang="en-US" altLang="ja-JP" sz="1100" b="1">
                <a:solidFill>
                  <a:srgbClr val="000000"/>
                </a:solidFill>
              </a:rPr>
              <a:t>HQ</a:t>
            </a:r>
          </a:p>
          <a:p>
            <a:pPr algn="ctr" eaLnBrk="1" hangingPunct="1"/>
            <a:r>
              <a:rPr lang="en-US" altLang="ja-JP" sz="1100" b="1">
                <a:solidFill>
                  <a:srgbClr val="000000"/>
                </a:solidFill>
              </a:rPr>
              <a:t>Fast Ethernet</a:t>
            </a:r>
          </a:p>
          <a:p>
            <a:pPr algn="ctr" eaLnBrk="1" hangingPunct="1"/>
            <a:r>
              <a:rPr lang="en-US" altLang="ja-JP" sz="1100" b="1">
                <a:solidFill>
                  <a:srgbClr val="000000"/>
                </a:solidFill>
              </a:rPr>
              <a:t>75 users</a:t>
            </a:r>
          </a:p>
        </p:txBody>
      </p:sp>
      <p:pic>
        <p:nvPicPr>
          <p:cNvPr id="10282" name="Picture 4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11978" y="4518765"/>
            <a:ext cx="700087"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83" name="Picture 43"/>
          <p:cNvPicPr>
            <a:picLocks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924753" y="5164877"/>
            <a:ext cx="4619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84" name="Picture 44"/>
          <p:cNvPicPr>
            <a:picLocks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66128" y="5682402"/>
            <a:ext cx="1420812"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85" name="Picture 4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11978" y="6069752"/>
            <a:ext cx="700087"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0286" name="Rectangle 46"/>
          <p:cNvSpPr>
            <a:spLocks noChangeArrowheads="1"/>
          </p:cNvSpPr>
          <p:nvPr/>
        </p:nvSpPr>
        <p:spPr bwMode="auto">
          <a:xfrm>
            <a:off x="7153478" y="6004665"/>
            <a:ext cx="823912"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r" eaLnBrk="1" hangingPunct="1">
              <a:spcBef>
                <a:spcPct val="50000"/>
              </a:spcBef>
            </a:pPr>
            <a:r>
              <a:rPr lang="en-US" altLang="ja-JP" b="1"/>
              <a:t>Internet</a:t>
            </a:r>
          </a:p>
          <a:p>
            <a:pPr algn="r" eaLnBrk="1" hangingPunct="1">
              <a:spcBef>
                <a:spcPct val="50000"/>
              </a:spcBef>
            </a:pPr>
            <a:endParaRPr lang="en-US" altLang="ja-JP" b="1"/>
          </a:p>
        </p:txBody>
      </p:sp>
      <p:sp>
        <p:nvSpPr>
          <p:cNvPr id="10287" name="Rectangle 47"/>
          <p:cNvSpPr>
            <a:spLocks noChangeArrowheads="1"/>
          </p:cNvSpPr>
          <p:nvPr/>
        </p:nvSpPr>
        <p:spPr bwMode="auto">
          <a:xfrm>
            <a:off x="6315278" y="6004665"/>
            <a:ext cx="1778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b="1">
                <a:solidFill>
                  <a:srgbClr val="000000"/>
                </a:solidFill>
              </a:rPr>
              <a:t>T1</a:t>
            </a:r>
            <a:endParaRPr lang="en-US" altLang="ja-JP" sz="1600" b="1"/>
          </a:p>
        </p:txBody>
      </p:sp>
      <p:pic>
        <p:nvPicPr>
          <p:cNvPr id="10288" name="Picture 48"/>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81540" y="3613890"/>
            <a:ext cx="776288"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89" name="Picture 49"/>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31078" y="3355127"/>
            <a:ext cx="776287"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90" name="Picture 50"/>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15003" y="3548802"/>
            <a:ext cx="1357312"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91" name="Picture 5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62565" y="4325090"/>
            <a:ext cx="701675"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0292" name="Picture 5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0515" y="5423640"/>
            <a:ext cx="70008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42479178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ja-JP" smtClean="0">
                <a:ea typeface="ＭＳ Ｐゴシック" pitchFamily="50" charset="-128"/>
              </a:rPr>
              <a:t>Characterize Addressing and Naming</a:t>
            </a:r>
          </a:p>
        </p:txBody>
      </p:sp>
      <p:sp>
        <p:nvSpPr>
          <p:cNvPr id="11267" name="Rectangle 3"/>
          <p:cNvSpPr>
            <a:spLocks noGrp="1" noChangeArrowheads="1"/>
          </p:cNvSpPr>
          <p:nvPr>
            <p:ph type="body" idx="1"/>
          </p:nvPr>
        </p:nvSpPr>
        <p:spPr>
          <a:xfrm>
            <a:off x="891862" y="2075645"/>
            <a:ext cx="7772400" cy="4114800"/>
          </a:xfrm>
        </p:spPr>
        <p:txBody>
          <a:bodyPr/>
          <a:lstStyle/>
          <a:p>
            <a:r>
              <a:rPr lang="en-US" altLang="ja-JP" dirty="0" smtClean="0">
                <a:ea typeface="ＭＳ Ｐゴシック" pitchFamily="50" charset="-128"/>
              </a:rPr>
              <a:t>IP addressing for major devices, client networks, server networks, and so on</a:t>
            </a:r>
          </a:p>
          <a:p>
            <a:r>
              <a:rPr lang="en-US" altLang="ja-JP" dirty="0" smtClean="0">
                <a:ea typeface="ＭＳ Ｐゴシック" pitchFamily="50" charset="-128"/>
              </a:rPr>
              <a:t>Any addressing oddities, such as </a:t>
            </a:r>
            <a:r>
              <a:rPr lang="en-US" altLang="ja-JP" dirty="0" err="1" smtClean="0">
                <a:ea typeface="ＭＳ Ｐゴシック" pitchFamily="50" charset="-128"/>
              </a:rPr>
              <a:t>discontiguous</a:t>
            </a:r>
            <a:r>
              <a:rPr lang="en-US" altLang="ja-JP" dirty="0" smtClean="0">
                <a:ea typeface="ＭＳ Ｐゴシック" pitchFamily="50" charset="-128"/>
              </a:rPr>
              <a:t> subnets?</a:t>
            </a:r>
          </a:p>
          <a:p>
            <a:r>
              <a:rPr lang="en-US" altLang="ja-JP" dirty="0" smtClean="0">
                <a:ea typeface="ＭＳ Ｐゴシック" pitchFamily="50" charset="-128"/>
              </a:rPr>
              <a:t>Any strategies for addressing and naming?</a:t>
            </a:r>
          </a:p>
          <a:p>
            <a:pPr lvl="1"/>
            <a:r>
              <a:rPr lang="en-US" altLang="ja-JP" dirty="0" smtClean="0">
                <a:ea typeface="ＭＳ Ｐゴシック" pitchFamily="50" charset="-128"/>
              </a:rPr>
              <a:t>For example, sites may be named using airport codes</a:t>
            </a:r>
          </a:p>
          <a:p>
            <a:pPr lvl="2"/>
            <a:r>
              <a:rPr lang="en-US" altLang="ja-JP" dirty="0" smtClean="0">
                <a:ea typeface="ＭＳ Ｐゴシック" pitchFamily="50" charset="-128"/>
              </a:rPr>
              <a:t>San Francisco = SFO, Oakland = OAK</a:t>
            </a: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8515917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26"/>
          <p:cNvSpPr>
            <a:spLocks noGrp="1" noChangeArrowheads="1"/>
          </p:cNvSpPr>
          <p:nvPr>
            <p:ph type="title"/>
          </p:nvPr>
        </p:nvSpPr>
        <p:spPr/>
        <p:txBody>
          <a:bodyPr/>
          <a:lstStyle/>
          <a:p>
            <a:r>
              <a:rPr lang="en-US" altLang="ja-JP" smtClean="0">
                <a:ea typeface="ＭＳ Ｐゴシック" pitchFamily="50" charset="-128"/>
              </a:rPr>
              <a:t>Discontiguous Subnets</a:t>
            </a:r>
          </a:p>
        </p:txBody>
      </p:sp>
      <p:grpSp>
        <p:nvGrpSpPr>
          <p:cNvPr id="12291" name="Group 1028"/>
          <p:cNvGrpSpPr>
            <a:grpSpLocks/>
          </p:cNvGrpSpPr>
          <p:nvPr/>
        </p:nvGrpSpPr>
        <p:grpSpPr bwMode="auto">
          <a:xfrm>
            <a:off x="1940844" y="1984422"/>
            <a:ext cx="5670550" cy="1598613"/>
            <a:chOff x="688" y="717"/>
            <a:chExt cx="3572" cy="1007"/>
          </a:xfrm>
        </p:grpSpPr>
        <p:sp>
          <p:nvSpPr>
            <p:cNvPr id="12319" name="Oval 1029"/>
            <p:cNvSpPr>
              <a:spLocks noChangeArrowheads="1"/>
            </p:cNvSpPr>
            <p:nvPr/>
          </p:nvSpPr>
          <p:spPr bwMode="auto">
            <a:xfrm>
              <a:off x="1908" y="717"/>
              <a:ext cx="1556" cy="41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20" name="Oval 1030"/>
            <p:cNvSpPr>
              <a:spLocks noChangeArrowheads="1"/>
            </p:cNvSpPr>
            <p:nvPr/>
          </p:nvSpPr>
          <p:spPr bwMode="auto">
            <a:xfrm>
              <a:off x="1052" y="826"/>
              <a:ext cx="1192" cy="41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21" name="Oval 1031"/>
            <p:cNvSpPr>
              <a:spLocks noChangeArrowheads="1"/>
            </p:cNvSpPr>
            <p:nvPr/>
          </p:nvSpPr>
          <p:spPr bwMode="auto">
            <a:xfrm>
              <a:off x="688" y="1077"/>
              <a:ext cx="805" cy="340"/>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22" name="Oval 1032"/>
            <p:cNvSpPr>
              <a:spLocks noChangeArrowheads="1"/>
            </p:cNvSpPr>
            <p:nvPr/>
          </p:nvSpPr>
          <p:spPr bwMode="auto">
            <a:xfrm>
              <a:off x="931" y="1227"/>
              <a:ext cx="1210" cy="36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23" name="Oval 1033"/>
            <p:cNvSpPr>
              <a:spLocks noChangeArrowheads="1"/>
            </p:cNvSpPr>
            <p:nvPr/>
          </p:nvSpPr>
          <p:spPr bwMode="auto">
            <a:xfrm>
              <a:off x="1787" y="1287"/>
              <a:ext cx="1807" cy="43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24" name="Oval 1034"/>
            <p:cNvSpPr>
              <a:spLocks noChangeArrowheads="1"/>
            </p:cNvSpPr>
            <p:nvPr/>
          </p:nvSpPr>
          <p:spPr bwMode="auto">
            <a:xfrm>
              <a:off x="2936" y="838"/>
              <a:ext cx="1160" cy="328"/>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25" name="Oval 1035"/>
            <p:cNvSpPr>
              <a:spLocks noChangeArrowheads="1"/>
            </p:cNvSpPr>
            <p:nvPr/>
          </p:nvSpPr>
          <p:spPr bwMode="auto">
            <a:xfrm>
              <a:off x="3109" y="1049"/>
              <a:ext cx="1151" cy="32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26" name="Oval 1036"/>
            <p:cNvSpPr>
              <a:spLocks noChangeArrowheads="1"/>
            </p:cNvSpPr>
            <p:nvPr/>
          </p:nvSpPr>
          <p:spPr bwMode="auto">
            <a:xfrm>
              <a:off x="3006" y="1118"/>
              <a:ext cx="1142" cy="53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27" name="Oval 1037"/>
            <p:cNvSpPr>
              <a:spLocks noChangeArrowheads="1"/>
            </p:cNvSpPr>
            <p:nvPr/>
          </p:nvSpPr>
          <p:spPr bwMode="auto">
            <a:xfrm>
              <a:off x="1337" y="956"/>
              <a:ext cx="2317" cy="538"/>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grpSp>
      <p:grpSp>
        <p:nvGrpSpPr>
          <p:cNvPr id="12292" name="Group 1038"/>
          <p:cNvGrpSpPr>
            <a:grpSpLocks/>
          </p:cNvGrpSpPr>
          <p:nvPr/>
        </p:nvGrpSpPr>
        <p:grpSpPr bwMode="auto">
          <a:xfrm>
            <a:off x="1932906" y="1984422"/>
            <a:ext cx="5686425" cy="1611313"/>
            <a:chOff x="688" y="713"/>
            <a:chExt cx="3582" cy="1015"/>
          </a:xfrm>
        </p:grpSpPr>
        <p:sp>
          <p:nvSpPr>
            <p:cNvPr id="12303" name="Arc 1039"/>
            <p:cNvSpPr>
              <a:spLocks/>
            </p:cNvSpPr>
            <p:nvPr/>
          </p:nvSpPr>
          <p:spPr bwMode="auto">
            <a:xfrm>
              <a:off x="1947" y="713"/>
              <a:ext cx="1483" cy="211"/>
            </a:xfrm>
            <a:custGeom>
              <a:avLst/>
              <a:gdLst>
                <a:gd name="T0" fmla="*/ 0 w 40716"/>
                <a:gd name="T1" fmla="*/ 0 h 21600"/>
                <a:gd name="T2" fmla="*/ 0 w 40716"/>
                <a:gd name="T3" fmla="*/ 0 h 21600"/>
                <a:gd name="T4" fmla="*/ 0 w 40716"/>
                <a:gd name="T5" fmla="*/ 0 h 21600"/>
                <a:gd name="T6" fmla="*/ 0 60000 65536"/>
                <a:gd name="T7" fmla="*/ 0 60000 65536"/>
                <a:gd name="T8" fmla="*/ 0 60000 65536"/>
                <a:gd name="T9" fmla="*/ 0 w 40716"/>
                <a:gd name="T10" fmla="*/ 0 h 21600"/>
                <a:gd name="T11" fmla="*/ 40716 w 40716"/>
                <a:gd name="T12" fmla="*/ 21600 h 21600"/>
              </a:gdLst>
              <a:ahLst/>
              <a:cxnLst>
                <a:cxn ang="T6">
                  <a:pos x="T0" y="T1"/>
                </a:cxn>
                <a:cxn ang="T7">
                  <a:pos x="T2" y="T3"/>
                </a:cxn>
                <a:cxn ang="T8">
                  <a:pos x="T4" y="T5"/>
                </a:cxn>
              </a:cxnLst>
              <a:rect l="T9" t="T10" r="T11" b="T12"/>
              <a:pathLst>
                <a:path w="40716" h="21600" fill="none" extrusionOk="0">
                  <a:moveTo>
                    <a:pt x="-1" y="14929"/>
                  </a:moveTo>
                  <a:cubicBezTo>
                    <a:pt x="2889" y="6027"/>
                    <a:pt x="11184" y="-1"/>
                    <a:pt x="20544" y="0"/>
                  </a:cubicBezTo>
                  <a:cubicBezTo>
                    <a:pt x="29493" y="0"/>
                    <a:pt x="37516" y="5519"/>
                    <a:pt x="40716" y="13877"/>
                  </a:cubicBezTo>
                </a:path>
                <a:path w="40716" h="21600" stroke="0" extrusionOk="0">
                  <a:moveTo>
                    <a:pt x="-1" y="14929"/>
                  </a:moveTo>
                  <a:cubicBezTo>
                    <a:pt x="2889" y="6027"/>
                    <a:pt x="11184" y="-1"/>
                    <a:pt x="20544" y="0"/>
                  </a:cubicBezTo>
                  <a:cubicBezTo>
                    <a:pt x="29493" y="0"/>
                    <a:pt x="37516" y="5519"/>
                    <a:pt x="40716" y="13877"/>
                  </a:cubicBezTo>
                  <a:lnTo>
                    <a:pt x="20544" y="21600"/>
                  </a:lnTo>
                  <a:lnTo>
                    <a:pt x="-1" y="14929"/>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04" name="Arc 1040"/>
            <p:cNvSpPr>
              <a:spLocks/>
            </p:cNvSpPr>
            <p:nvPr/>
          </p:nvSpPr>
          <p:spPr bwMode="auto">
            <a:xfrm>
              <a:off x="1957" y="721"/>
              <a:ext cx="1463" cy="203"/>
            </a:xfrm>
            <a:custGeom>
              <a:avLst/>
              <a:gdLst>
                <a:gd name="T0" fmla="*/ 0 w 40584"/>
                <a:gd name="T1" fmla="*/ 0 h 21600"/>
                <a:gd name="T2" fmla="*/ 0 w 40584"/>
                <a:gd name="T3" fmla="*/ 0 h 21600"/>
                <a:gd name="T4" fmla="*/ 0 w 40584"/>
                <a:gd name="T5" fmla="*/ 0 h 21600"/>
                <a:gd name="T6" fmla="*/ 0 60000 65536"/>
                <a:gd name="T7" fmla="*/ 0 60000 65536"/>
                <a:gd name="T8" fmla="*/ 0 60000 65536"/>
                <a:gd name="T9" fmla="*/ 0 w 40584"/>
                <a:gd name="T10" fmla="*/ 0 h 21600"/>
                <a:gd name="T11" fmla="*/ 40584 w 40584"/>
                <a:gd name="T12" fmla="*/ 21600 h 21600"/>
              </a:gdLst>
              <a:ahLst/>
              <a:cxnLst>
                <a:cxn ang="T6">
                  <a:pos x="T0" y="T1"/>
                </a:cxn>
                <a:cxn ang="T7">
                  <a:pos x="T2" y="T3"/>
                </a:cxn>
                <a:cxn ang="T8">
                  <a:pos x="T4" y="T5"/>
                </a:cxn>
              </a:cxnLst>
              <a:rect l="T9" t="T10" r="T11" b="T12"/>
              <a:pathLst>
                <a:path w="40584" h="21600" fill="none" extrusionOk="0">
                  <a:moveTo>
                    <a:pt x="-1" y="14755"/>
                  </a:moveTo>
                  <a:cubicBezTo>
                    <a:pt x="2944" y="5942"/>
                    <a:pt x="11194" y="-1"/>
                    <a:pt x="20487" y="0"/>
                  </a:cubicBezTo>
                  <a:cubicBezTo>
                    <a:pt x="29360" y="0"/>
                    <a:pt x="37332" y="5427"/>
                    <a:pt x="40584" y="13683"/>
                  </a:cubicBezTo>
                </a:path>
                <a:path w="40584" h="21600" stroke="0" extrusionOk="0">
                  <a:moveTo>
                    <a:pt x="-1" y="14755"/>
                  </a:moveTo>
                  <a:cubicBezTo>
                    <a:pt x="2944" y="5942"/>
                    <a:pt x="11194" y="-1"/>
                    <a:pt x="20487" y="0"/>
                  </a:cubicBezTo>
                  <a:cubicBezTo>
                    <a:pt x="29360" y="0"/>
                    <a:pt x="37332" y="5427"/>
                    <a:pt x="40584" y="13683"/>
                  </a:cubicBezTo>
                  <a:lnTo>
                    <a:pt x="20487" y="21600"/>
                  </a:lnTo>
                  <a:lnTo>
                    <a:pt x="-1" y="14755"/>
                  </a:lnTo>
                  <a:close/>
                </a:path>
              </a:pathLst>
            </a:custGeom>
            <a:solidFill>
              <a:srgbClr val="E7EDED"/>
            </a:solidFill>
            <a:ln w="26988">
              <a:solidFill>
                <a:srgbClr val="6C8F93"/>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05" name="Arc 1041"/>
            <p:cNvSpPr>
              <a:spLocks/>
            </p:cNvSpPr>
            <p:nvPr/>
          </p:nvSpPr>
          <p:spPr bwMode="auto">
            <a:xfrm>
              <a:off x="1052" y="822"/>
              <a:ext cx="918" cy="254"/>
            </a:xfrm>
            <a:custGeom>
              <a:avLst/>
              <a:gdLst>
                <a:gd name="T0" fmla="*/ 0 w 33038"/>
                <a:gd name="T1" fmla="*/ 0 h 26018"/>
                <a:gd name="T2" fmla="*/ 0 w 33038"/>
                <a:gd name="T3" fmla="*/ 0 h 26018"/>
                <a:gd name="T4" fmla="*/ 0 w 33038"/>
                <a:gd name="T5" fmla="*/ 0 h 26018"/>
                <a:gd name="T6" fmla="*/ 0 60000 65536"/>
                <a:gd name="T7" fmla="*/ 0 60000 65536"/>
                <a:gd name="T8" fmla="*/ 0 60000 65536"/>
                <a:gd name="T9" fmla="*/ 0 w 33038"/>
                <a:gd name="T10" fmla="*/ 0 h 26018"/>
                <a:gd name="T11" fmla="*/ 33038 w 33038"/>
                <a:gd name="T12" fmla="*/ 26018 h 26018"/>
              </a:gdLst>
              <a:ahLst/>
              <a:cxnLst>
                <a:cxn ang="T6">
                  <a:pos x="T0" y="T1"/>
                </a:cxn>
                <a:cxn ang="T7">
                  <a:pos x="T2" y="T3"/>
                </a:cxn>
                <a:cxn ang="T8">
                  <a:pos x="T4" y="T5"/>
                </a:cxn>
              </a:cxnLst>
              <a:rect l="T9" t="T10" r="T11" b="T12"/>
              <a:pathLst>
                <a:path w="33038" h="26018" fill="none" extrusionOk="0">
                  <a:moveTo>
                    <a:pt x="456" y="26018"/>
                  </a:moveTo>
                  <a:cubicBezTo>
                    <a:pt x="153" y="24564"/>
                    <a:pt x="0" y="23084"/>
                    <a:pt x="0" y="21600"/>
                  </a:cubicBezTo>
                  <a:cubicBezTo>
                    <a:pt x="0" y="9670"/>
                    <a:pt x="9670" y="0"/>
                    <a:pt x="21600" y="0"/>
                  </a:cubicBezTo>
                  <a:cubicBezTo>
                    <a:pt x="25644" y="-1"/>
                    <a:pt x="29607" y="1135"/>
                    <a:pt x="33037" y="3277"/>
                  </a:cubicBezTo>
                </a:path>
                <a:path w="33038" h="26018" stroke="0" extrusionOk="0">
                  <a:moveTo>
                    <a:pt x="456" y="26018"/>
                  </a:moveTo>
                  <a:cubicBezTo>
                    <a:pt x="153" y="24564"/>
                    <a:pt x="0" y="23084"/>
                    <a:pt x="0" y="21600"/>
                  </a:cubicBezTo>
                  <a:cubicBezTo>
                    <a:pt x="0" y="9670"/>
                    <a:pt x="9670" y="0"/>
                    <a:pt x="21600" y="0"/>
                  </a:cubicBezTo>
                  <a:cubicBezTo>
                    <a:pt x="25644" y="-1"/>
                    <a:pt x="29607" y="1135"/>
                    <a:pt x="33037" y="3277"/>
                  </a:cubicBezTo>
                  <a:lnTo>
                    <a:pt x="21600" y="21600"/>
                  </a:lnTo>
                  <a:lnTo>
                    <a:pt x="456" y="26018"/>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06" name="Arc 1042"/>
            <p:cNvSpPr>
              <a:spLocks/>
            </p:cNvSpPr>
            <p:nvPr/>
          </p:nvSpPr>
          <p:spPr bwMode="auto">
            <a:xfrm>
              <a:off x="1060" y="830"/>
              <a:ext cx="901" cy="245"/>
            </a:xfrm>
            <a:custGeom>
              <a:avLst/>
              <a:gdLst>
                <a:gd name="T0" fmla="*/ 0 w 32830"/>
                <a:gd name="T1" fmla="*/ 0 h 26127"/>
                <a:gd name="T2" fmla="*/ 0 w 32830"/>
                <a:gd name="T3" fmla="*/ 0 h 26127"/>
                <a:gd name="T4" fmla="*/ 0 w 32830"/>
                <a:gd name="T5" fmla="*/ 0 h 26127"/>
                <a:gd name="T6" fmla="*/ 0 60000 65536"/>
                <a:gd name="T7" fmla="*/ 0 60000 65536"/>
                <a:gd name="T8" fmla="*/ 0 60000 65536"/>
                <a:gd name="T9" fmla="*/ 0 w 32830"/>
                <a:gd name="T10" fmla="*/ 0 h 26127"/>
                <a:gd name="T11" fmla="*/ 32830 w 32830"/>
                <a:gd name="T12" fmla="*/ 26127 h 26127"/>
              </a:gdLst>
              <a:ahLst/>
              <a:cxnLst>
                <a:cxn ang="T6">
                  <a:pos x="T0" y="T1"/>
                </a:cxn>
                <a:cxn ang="T7">
                  <a:pos x="T2" y="T3"/>
                </a:cxn>
                <a:cxn ang="T8">
                  <a:pos x="T4" y="T5"/>
                </a:cxn>
              </a:cxnLst>
              <a:rect l="T9" t="T10" r="T11" b="T12"/>
              <a:pathLst>
                <a:path w="32830" h="26127" fill="none" extrusionOk="0">
                  <a:moveTo>
                    <a:pt x="479" y="26127"/>
                  </a:moveTo>
                  <a:cubicBezTo>
                    <a:pt x="160" y="24639"/>
                    <a:pt x="0" y="23121"/>
                    <a:pt x="0" y="21600"/>
                  </a:cubicBezTo>
                  <a:cubicBezTo>
                    <a:pt x="0" y="9670"/>
                    <a:pt x="9670" y="0"/>
                    <a:pt x="21600" y="0"/>
                  </a:cubicBezTo>
                  <a:cubicBezTo>
                    <a:pt x="25561" y="-1"/>
                    <a:pt x="29446" y="1089"/>
                    <a:pt x="32830" y="3148"/>
                  </a:cubicBezTo>
                </a:path>
                <a:path w="32830" h="26127" stroke="0" extrusionOk="0">
                  <a:moveTo>
                    <a:pt x="479" y="26127"/>
                  </a:moveTo>
                  <a:cubicBezTo>
                    <a:pt x="160" y="24639"/>
                    <a:pt x="0" y="23121"/>
                    <a:pt x="0" y="21600"/>
                  </a:cubicBezTo>
                  <a:cubicBezTo>
                    <a:pt x="0" y="9670"/>
                    <a:pt x="9670" y="0"/>
                    <a:pt x="21600" y="0"/>
                  </a:cubicBezTo>
                  <a:cubicBezTo>
                    <a:pt x="25561" y="-1"/>
                    <a:pt x="29446" y="1089"/>
                    <a:pt x="32830" y="3148"/>
                  </a:cubicBezTo>
                  <a:lnTo>
                    <a:pt x="21600" y="21600"/>
                  </a:lnTo>
                  <a:lnTo>
                    <a:pt x="479" y="26127"/>
                  </a:lnTo>
                  <a:close/>
                </a:path>
              </a:pathLst>
            </a:custGeom>
            <a:solidFill>
              <a:srgbClr val="E7EDED"/>
            </a:solidFill>
            <a:ln w="26988">
              <a:solidFill>
                <a:srgbClr val="6C8F93"/>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07" name="Arc 1043"/>
            <p:cNvSpPr>
              <a:spLocks/>
            </p:cNvSpPr>
            <p:nvPr/>
          </p:nvSpPr>
          <p:spPr bwMode="auto">
            <a:xfrm>
              <a:off x="922" y="1402"/>
              <a:ext cx="923" cy="197"/>
            </a:xfrm>
            <a:custGeom>
              <a:avLst/>
              <a:gdLst>
                <a:gd name="T0" fmla="*/ 0 w 32033"/>
                <a:gd name="T1" fmla="*/ 0 h 22398"/>
                <a:gd name="T2" fmla="*/ 0 w 32033"/>
                <a:gd name="T3" fmla="*/ 0 h 22398"/>
                <a:gd name="T4" fmla="*/ 0 w 32033"/>
                <a:gd name="T5" fmla="*/ 0 h 22398"/>
                <a:gd name="T6" fmla="*/ 0 60000 65536"/>
                <a:gd name="T7" fmla="*/ 0 60000 65536"/>
                <a:gd name="T8" fmla="*/ 0 60000 65536"/>
                <a:gd name="T9" fmla="*/ 0 w 32033"/>
                <a:gd name="T10" fmla="*/ 0 h 22398"/>
                <a:gd name="T11" fmla="*/ 32033 w 32033"/>
                <a:gd name="T12" fmla="*/ 22398 h 22398"/>
              </a:gdLst>
              <a:ahLst/>
              <a:cxnLst>
                <a:cxn ang="T6">
                  <a:pos x="T0" y="T1"/>
                </a:cxn>
                <a:cxn ang="T7">
                  <a:pos x="T2" y="T3"/>
                </a:cxn>
                <a:cxn ang="T8">
                  <a:pos x="T4" y="T5"/>
                </a:cxn>
              </a:cxnLst>
              <a:rect l="T9" t="T10" r="T11" b="T12"/>
              <a:pathLst>
                <a:path w="32033" h="22398" fill="none" extrusionOk="0">
                  <a:moveTo>
                    <a:pt x="32033" y="19711"/>
                  </a:moveTo>
                  <a:cubicBezTo>
                    <a:pt x="28838" y="21473"/>
                    <a:pt x="25248" y="22397"/>
                    <a:pt x="21600" y="22398"/>
                  </a:cubicBezTo>
                  <a:cubicBezTo>
                    <a:pt x="9670" y="22398"/>
                    <a:pt x="0" y="12727"/>
                    <a:pt x="0" y="798"/>
                  </a:cubicBezTo>
                  <a:cubicBezTo>
                    <a:pt x="-1" y="531"/>
                    <a:pt x="4" y="265"/>
                    <a:pt x="14" y="-1"/>
                  </a:cubicBezTo>
                </a:path>
                <a:path w="32033" h="22398" stroke="0" extrusionOk="0">
                  <a:moveTo>
                    <a:pt x="32033" y="19711"/>
                  </a:moveTo>
                  <a:cubicBezTo>
                    <a:pt x="28838" y="21473"/>
                    <a:pt x="25248" y="22397"/>
                    <a:pt x="21600" y="22398"/>
                  </a:cubicBezTo>
                  <a:cubicBezTo>
                    <a:pt x="9670" y="22398"/>
                    <a:pt x="0" y="12727"/>
                    <a:pt x="0" y="798"/>
                  </a:cubicBezTo>
                  <a:cubicBezTo>
                    <a:pt x="-1" y="531"/>
                    <a:pt x="4" y="265"/>
                    <a:pt x="14" y="-1"/>
                  </a:cubicBezTo>
                  <a:lnTo>
                    <a:pt x="21600" y="798"/>
                  </a:lnTo>
                  <a:lnTo>
                    <a:pt x="32033" y="1971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08" name="Arc 1044"/>
            <p:cNvSpPr>
              <a:spLocks/>
            </p:cNvSpPr>
            <p:nvPr/>
          </p:nvSpPr>
          <p:spPr bwMode="auto">
            <a:xfrm>
              <a:off x="930" y="1402"/>
              <a:ext cx="904" cy="188"/>
            </a:xfrm>
            <a:custGeom>
              <a:avLst/>
              <a:gdLst>
                <a:gd name="T0" fmla="*/ 0 w 31793"/>
                <a:gd name="T1" fmla="*/ 0 h 22422"/>
                <a:gd name="T2" fmla="*/ 0 w 31793"/>
                <a:gd name="T3" fmla="*/ 0 h 22422"/>
                <a:gd name="T4" fmla="*/ 0 w 31793"/>
                <a:gd name="T5" fmla="*/ 0 h 22422"/>
                <a:gd name="T6" fmla="*/ 0 60000 65536"/>
                <a:gd name="T7" fmla="*/ 0 60000 65536"/>
                <a:gd name="T8" fmla="*/ 0 60000 65536"/>
                <a:gd name="T9" fmla="*/ 0 w 31793"/>
                <a:gd name="T10" fmla="*/ 0 h 22422"/>
                <a:gd name="T11" fmla="*/ 31793 w 31793"/>
                <a:gd name="T12" fmla="*/ 22422 h 22422"/>
              </a:gdLst>
              <a:ahLst/>
              <a:cxnLst>
                <a:cxn ang="T6">
                  <a:pos x="T0" y="T1"/>
                </a:cxn>
                <a:cxn ang="T7">
                  <a:pos x="T2" y="T3"/>
                </a:cxn>
                <a:cxn ang="T8">
                  <a:pos x="T4" y="T5"/>
                </a:cxn>
              </a:cxnLst>
              <a:rect l="T9" t="T10" r="T11" b="T12"/>
              <a:pathLst>
                <a:path w="31793" h="22422" fill="none" extrusionOk="0">
                  <a:moveTo>
                    <a:pt x="31792" y="19865"/>
                  </a:moveTo>
                  <a:cubicBezTo>
                    <a:pt x="28657" y="21543"/>
                    <a:pt x="25156" y="22421"/>
                    <a:pt x="21600" y="22422"/>
                  </a:cubicBezTo>
                  <a:cubicBezTo>
                    <a:pt x="9670" y="22422"/>
                    <a:pt x="0" y="12751"/>
                    <a:pt x="0" y="822"/>
                  </a:cubicBezTo>
                  <a:cubicBezTo>
                    <a:pt x="-1" y="547"/>
                    <a:pt x="5" y="273"/>
                    <a:pt x="15" y="-1"/>
                  </a:cubicBezTo>
                </a:path>
                <a:path w="31793" h="22422" stroke="0" extrusionOk="0">
                  <a:moveTo>
                    <a:pt x="31792" y="19865"/>
                  </a:moveTo>
                  <a:cubicBezTo>
                    <a:pt x="28657" y="21543"/>
                    <a:pt x="25156" y="22421"/>
                    <a:pt x="21600" y="22422"/>
                  </a:cubicBezTo>
                  <a:cubicBezTo>
                    <a:pt x="9670" y="22422"/>
                    <a:pt x="0" y="12751"/>
                    <a:pt x="0" y="822"/>
                  </a:cubicBezTo>
                  <a:cubicBezTo>
                    <a:pt x="-1" y="547"/>
                    <a:pt x="5" y="273"/>
                    <a:pt x="15" y="-1"/>
                  </a:cubicBezTo>
                  <a:lnTo>
                    <a:pt x="21600" y="822"/>
                  </a:lnTo>
                  <a:lnTo>
                    <a:pt x="31792" y="19865"/>
                  </a:lnTo>
                  <a:close/>
                </a:path>
              </a:pathLst>
            </a:custGeom>
            <a:solidFill>
              <a:srgbClr val="E7EDED"/>
            </a:solidFill>
            <a:ln w="26988">
              <a:solidFill>
                <a:srgbClr val="6C8F93"/>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09" name="Arc 1045"/>
            <p:cNvSpPr>
              <a:spLocks/>
            </p:cNvSpPr>
            <p:nvPr/>
          </p:nvSpPr>
          <p:spPr bwMode="auto">
            <a:xfrm>
              <a:off x="3405" y="834"/>
              <a:ext cx="700" cy="243"/>
            </a:xfrm>
            <a:custGeom>
              <a:avLst/>
              <a:gdLst>
                <a:gd name="T0" fmla="*/ 0 w 26085"/>
                <a:gd name="T1" fmla="*/ 0 h 32034"/>
                <a:gd name="T2" fmla="*/ 0 w 26085"/>
                <a:gd name="T3" fmla="*/ 0 h 32034"/>
                <a:gd name="T4" fmla="*/ 0 w 26085"/>
                <a:gd name="T5" fmla="*/ 0 h 32034"/>
                <a:gd name="T6" fmla="*/ 0 60000 65536"/>
                <a:gd name="T7" fmla="*/ 0 60000 65536"/>
                <a:gd name="T8" fmla="*/ 0 60000 65536"/>
                <a:gd name="T9" fmla="*/ 0 w 26085"/>
                <a:gd name="T10" fmla="*/ 0 h 32034"/>
                <a:gd name="T11" fmla="*/ 26085 w 26085"/>
                <a:gd name="T12" fmla="*/ 32034 h 32034"/>
              </a:gdLst>
              <a:ahLst/>
              <a:cxnLst>
                <a:cxn ang="T6">
                  <a:pos x="T0" y="T1"/>
                </a:cxn>
                <a:cxn ang="T7">
                  <a:pos x="T2" y="T3"/>
                </a:cxn>
                <a:cxn ang="T8">
                  <a:pos x="T4" y="T5"/>
                </a:cxn>
              </a:cxnLst>
              <a:rect l="T9" t="T10" r="T11" b="T12"/>
              <a:pathLst>
                <a:path w="26085" h="32034" fill="none" extrusionOk="0">
                  <a:moveTo>
                    <a:pt x="-1" y="470"/>
                  </a:moveTo>
                  <a:cubicBezTo>
                    <a:pt x="1474" y="157"/>
                    <a:pt x="2977" y="-1"/>
                    <a:pt x="4485" y="0"/>
                  </a:cubicBezTo>
                  <a:cubicBezTo>
                    <a:pt x="16414" y="0"/>
                    <a:pt x="26085" y="9670"/>
                    <a:pt x="26085" y="21600"/>
                  </a:cubicBezTo>
                  <a:cubicBezTo>
                    <a:pt x="26085" y="25249"/>
                    <a:pt x="25160" y="28838"/>
                    <a:pt x="23397" y="32033"/>
                  </a:cubicBezTo>
                </a:path>
                <a:path w="26085" h="32034" stroke="0" extrusionOk="0">
                  <a:moveTo>
                    <a:pt x="-1" y="470"/>
                  </a:moveTo>
                  <a:cubicBezTo>
                    <a:pt x="1474" y="157"/>
                    <a:pt x="2977" y="-1"/>
                    <a:pt x="4485" y="0"/>
                  </a:cubicBezTo>
                  <a:cubicBezTo>
                    <a:pt x="16414" y="0"/>
                    <a:pt x="26085" y="9670"/>
                    <a:pt x="26085" y="21600"/>
                  </a:cubicBezTo>
                  <a:cubicBezTo>
                    <a:pt x="26085" y="25249"/>
                    <a:pt x="25160" y="28838"/>
                    <a:pt x="23397" y="32033"/>
                  </a:cubicBezTo>
                  <a:lnTo>
                    <a:pt x="4485" y="21600"/>
                  </a:lnTo>
                  <a:lnTo>
                    <a:pt x="-1" y="470"/>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10" name="Arc 1046"/>
            <p:cNvSpPr>
              <a:spLocks/>
            </p:cNvSpPr>
            <p:nvPr/>
          </p:nvSpPr>
          <p:spPr bwMode="auto">
            <a:xfrm>
              <a:off x="3410" y="842"/>
              <a:ext cx="686" cy="233"/>
            </a:xfrm>
            <a:custGeom>
              <a:avLst/>
              <a:gdLst>
                <a:gd name="T0" fmla="*/ 0 w 25932"/>
                <a:gd name="T1" fmla="*/ 0 h 32324"/>
                <a:gd name="T2" fmla="*/ 0 w 25932"/>
                <a:gd name="T3" fmla="*/ 0 h 32324"/>
                <a:gd name="T4" fmla="*/ 0 w 25932"/>
                <a:gd name="T5" fmla="*/ 0 h 32324"/>
                <a:gd name="T6" fmla="*/ 0 60000 65536"/>
                <a:gd name="T7" fmla="*/ 0 60000 65536"/>
                <a:gd name="T8" fmla="*/ 0 60000 65536"/>
                <a:gd name="T9" fmla="*/ 0 w 25932"/>
                <a:gd name="T10" fmla="*/ 0 h 32324"/>
                <a:gd name="T11" fmla="*/ 25932 w 25932"/>
                <a:gd name="T12" fmla="*/ 32324 h 32324"/>
              </a:gdLst>
              <a:ahLst/>
              <a:cxnLst>
                <a:cxn ang="T6">
                  <a:pos x="T0" y="T1"/>
                </a:cxn>
                <a:cxn ang="T7">
                  <a:pos x="T2" y="T3"/>
                </a:cxn>
                <a:cxn ang="T8">
                  <a:pos x="T4" y="T5"/>
                </a:cxn>
              </a:cxnLst>
              <a:rect l="T9" t="T10" r="T11" b="T12"/>
              <a:pathLst>
                <a:path w="25932" h="32324" fill="none" extrusionOk="0">
                  <a:moveTo>
                    <a:pt x="-1" y="438"/>
                  </a:moveTo>
                  <a:cubicBezTo>
                    <a:pt x="1425" y="147"/>
                    <a:pt x="2876" y="-1"/>
                    <a:pt x="4332" y="0"/>
                  </a:cubicBezTo>
                  <a:cubicBezTo>
                    <a:pt x="16261" y="0"/>
                    <a:pt x="25932" y="9670"/>
                    <a:pt x="25932" y="21600"/>
                  </a:cubicBezTo>
                  <a:cubicBezTo>
                    <a:pt x="25932" y="25361"/>
                    <a:pt x="24949" y="29058"/>
                    <a:pt x="23081" y="32323"/>
                  </a:cubicBezTo>
                </a:path>
                <a:path w="25932" h="32324" stroke="0" extrusionOk="0">
                  <a:moveTo>
                    <a:pt x="-1" y="438"/>
                  </a:moveTo>
                  <a:cubicBezTo>
                    <a:pt x="1425" y="147"/>
                    <a:pt x="2876" y="-1"/>
                    <a:pt x="4332" y="0"/>
                  </a:cubicBezTo>
                  <a:cubicBezTo>
                    <a:pt x="16261" y="0"/>
                    <a:pt x="25932" y="9670"/>
                    <a:pt x="25932" y="21600"/>
                  </a:cubicBezTo>
                  <a:cubicBezTo>
                    <a:pt x="25932" y="25361"/>
                    <a:pt x="24949" y="29058"/>
                    <a:pt x="23081" y="32323"/>
                  </a:cubicBezTo>
                  <a:lnTo>
                    <a:pt x="4332" y="21600"/>
                  </a:lnTo>
                  <a:lnTo>
                    <a:pt x="-1" y="438"/>
                  </a:lnTo>
                  <a:close/>
                </a:path>
              </a:pathLst>
            </a:custGeom>
            <a:solidFill>
              <a:srgbClr val="E7EDED"/>
            </a:solidFill>
            <a:ln w="26988">
              <a:solidFill>
                <a:srgbClr val="6C8F93"/>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11" name="Arc 1047"/>
            <p:cNvSpPr>
              <a:spLocks/>
            </p:cNvSpPr>
            <p:nvPr/>
          </p:nvSpPr>
          <p:spPr bwMode="auto">
            <a:xfrm>
              <a:off x="3603" y="1077"/>
              <a:ext cx="667" cy="240"/>
            </a:xfrm>
            <a:custGeom>
              <a:avLst/>
              <a:gdLst>
                <a:gd name="T0" fmla="*/ 0 w 21600"/>
                <a:gd name="T1" fmla="*/ 0 h 29107"/>
                <a:gd name="T2" fmla="*/ 0 w 21600"/>
                <a:gd name="T3" fmla="*/ 0 h 29107"/>
                <a:gd name="T4" fmla="*/ 0 w 21600"/>
                <a:gd name="T5" fmla="*/ 0 h 29107"/>
                <a:gd name="T6" fmla="*/ 0 60000 65536"/>
                <a:gd name="T7" fmla="*/ 0 60000 65536"/>
                <a:gd name="T8" fmla="*/ 0 60000 65536"/>
                <a:gd name="T9" fmla="*/ 0 w 21600"/>
                <a:gd name="T10" fmla="*/ 0 h 29107"/>
                <a:gd name="T11" fmla="*/ 21600 w 21600"/>
                <a:gd name="T12" fmla="*/ 29107 h 29107"/>
              </a:gdLst>
              <a:ahLst/>
              <a:cxnLst>
                <a:cxn ang="T6">
                  <a:pos x="T0" y="T1"/>
                </a:cxn>
                <a:cxn ang="T7">
                  <a:pos x="T2" y="T3"/>
                </a:cxn>
                <a:cxn ang="T8">
                  <a:pos x="T4" y="T5"/>
                </a:cxn>
              </a:cxnLst>
              <a:rect l="T9" t="T10" r="T11" b="T12"/>
              <a:pathLst>
                <a:path w="21600" h="29107" fill="none" extrusionOk="0">
                  <a:moveTo>
                    <a:pt x="13585" y="-1"/>
                  </a:moveTo>
                  <a:cubicBezTo>
                    <a:pt x="18654" y="4100"/>
                    <a:pt x="21600" y="10272"/>
                    <a:pt x="21600" y="16793"/>
                  </a:cubicBezTo>
                  <a:cubicBezTo>
                    <a:pt x="21600" y="21194"/>
                    <a:pt x="20255" y="25490"/>
                    <a:pt x="17746" y="29107"/>
                  </a:cubicBezTo>
                </a:path>
                <a:path w="21600" h="29107" stroke="0" extrusionOk="0">
                  <a:moveTo>
                    <a:pt x="13585" y="-1"/>
                  </a:moveTo>
                  <a:cubicBezTo>
                    <a:pt x="18654" y="4100"/>
                    <a:pt x="21600" y="10272"/>
                    <a:pt x="21600" y="16793"/>
                  </a:cubicBezTo>
                  <a:cubicBezTo>
                    <a:pt x="21600" y="21194"/>
                    <a:pt x="20255" y="25490"/>
                    <a:pt x="17746" y="29107"/>
                  </a:cubicBezTo>
                  <a:lnTo>
                    <a:pt x="0" y="16793"/>
                  </a:lnTo>
                  <a:lnTo>
                    <a:pt x="13585" y="-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12" name="Arc 1048"/>
            <p:cNvSpPr>
              <a:spLocks/>
            </p:cNvSpPr>
            <p:nvPr/>
          </p:nvSpPr>
          <p:spPr bwMode="auto">
            <a:xfrm>
              <a:off x="3603" y="1081"/>
              <a:ext cx="659" cy="233"/>
            </a:xfrm>
            <a:custGeom>
              <a:avLst/>
              <a:gdLst>
                <a:gd name="T0" fmla="*/ 0 w 21600"/>
                <a:gd name="T1" fmla="*/ 0 h 29611"/>
                <a:gd name="T2" fmla="*/ 0 w 21600"/>
                <a:gd name="T3" fmla="*/ 0 h 29611"/>
                <a:gd name="T4" fmla="*/ 0 w 21600"/>
                <a:gd name="T5" fmla="*/ 0 h 29611"/>
                <a:gd name="T6" fmla="*/ 0 60000 65536"/>
                <a:gd name="T7" fmla="*/ 0 60000 65536"/>
                <a:gd name="T8" fmla="*/ 0 60000 65536"/>
                <a:gd name="T9" fmla="*/ 0 w 21600"/>
                <a:gd name="T10" fmla="*/ 0 h 29611"/>
                <a:gd name="T11" fmla="*/ 21600 w 21600"/>
                <a:gd name="T12" fmla="*/ 29611 h 29611"/>
              </a:gdLst>
              <a:ahLst/>
              <a:cxnLst>
                <a:cxn ang="T6">
                  <a:pos x="T0" y="T1"/>
                </a:cxn>
                <a:cxn ang="T7">
                  <a:pos x="T2" y="T3"/>
                </a:cxn>
                <a:cxn ang="T8">
                  <a:pos x="T4" y="T5"/>
                </a:cxn>
              </a:cxnLst>
              <a:rect l="T9" t="T10" r="T11" b="T12"/>
              <a:pathLst>
                <a:path w="21600" h="29611" fill="none" extrusionOk="0">
                  <a:moveTo>
                    <a:pt x="13306" y="-1"/>
                  </a:moveTo>
                  <a:cubicBezTo>
                    <a:pt x="18540" y="4093"/>
                    <a:pt x="21600" y="10369"/>
                    <a:pt x="21600" y="17015"/>
                  </a:cubicBezTo>
                  <a:cubicBezTo>
                    <a:pt x="21600" y="21534"/>
                    <a:pt x="20182" y="25939"/>
                    <a:pt x="17547" y="29611"/>
                  </a:cubicBezTo>
                </a:path>
                <a:path w="21600" h="29611" stroke="0" extrusionOk="0">
                  <a:moveTo>
                    <a:pt x="13306" y="-1"/>
                  </a:moveTo>
                  <a:cubicBezTo>
                    <a:pt x="18540" y="4093"/>
                    <a:pt x="21600" y="10369"/>
                    <a:pt x="21600" y="17015"/>
                  </a:cubicBezTo>
                  <a:cubicBezTo>
                    <a:pt x="21600" y="21534"/>
                    <a:pt x="20182" y="25939"/>
                    <a:pt x="17547" y="29611"/>
                  </a:cubicBezTo>
                  <a:lnTo>
                    <a:pt x="0" y="17015"/>
                  </a:lnTo>
                  <a:lnTo>
                    <a:pt x="13306" y="-1"/>
                  </a:lnTo>
                  <a:close/>
                </a:path>
              </a:pathLst>
            </a:custGeom>
            <a:solidFill>
              <a:srgbClr val="E7EDED"/>
            </a:solidFill>
            <a:ln w="26988">
              <a:solidFill>
                <a:srgbClr val="6C8F93"/>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13" name="Arc 1049"/>
            <p:cNvSpPr>
              <a:spLocks/>
            </p:cNvSpPr>
            <p:nvPr/>
          </p:nvSpPr>
          <p:spPr bwMode="auto">
            <a:xfrm>
              <a:off x="3385" y="1318"/>
              <a:ext cx="781" cy="346"/>
            </a:xfrm>
            <a:custGeom>
              <a:avLst/>
              <a:gdLst>
                <a:gd name="T0" fmla="*/ 0 w 28664"/>
                <a:gd name="T1" fmla="*/ 0 h 27603"/>
                <a:gd name="T2" fmla="*/ 0 w 28664"/>
                <a:gd name="T3" fmla="*/ 0 h 27603"/>
                <a:gd name="T4" fmla="*/ 0 w 28664"/>
                <a:gd name="T5" fmla="*/ 0 h 27603"/>
                <a:gd name="T6" fmla="*/ 0 60000 65536"/>
                <a:gd name="T7" fmla="*/ 0 60000 65536"/>
                <a:gd name="T8" fmla="*/ 0 60000 65536"/>
                <a:gd name="T9" fmla="*/ 0 w 28664"/>
                <a:gd name="T10" fmla="*/ 0 h 27603"/>
                <a:gd name="T11" fmla="*/ 28664 w 28664"/>
                <a:gd name="T12" fmla="*/ 27603 h 27603"/>
              </a:gdLst>
              <a:ahLst/>
              <a:cxnLst>
                <a:cxn ang="T6">
                  <a:pos x="T0" y="T1"/>
                </a:cxn>
                <a:cxn ang="T7">
                  <a:pos x="T2" y="T3"/>
                </a:cxn>
                <a:cxn ang="T8">
                  <a:pos x="T4" y="T5"/>
                </a:cxn>
              </a:cxnLst>
              <a:rect l="T9" t="T10" r="T11" b="T12"/>
              <a:pathLst>
                <a:path w="28664" h="27603" fill="none" extrusionOk="0">
                  <a:moveTo>
                    <a:pt x="27813" y="-1"/>
                  </a:moveTo>
                  <a:cubicBezTo>
                    <a:pt x="28377" y="1951"/>
                    <a:pt x="28664" y="3971"/>
                    <a:pt x="28664" y="6003"/>
                  </a:cubicBezTo>
                  <a:cubicBezTo>
                    <a:pt x="28664" y="17932"/>
                    <a:pt x="18993" y="27603"/>
                    <a:pt x="7064" y="27603"/>
                  </a:cubicBezTo>
                  <a:cubicBezTo>
                    <a:pt x="4659" y="27603"/>
                    <a:pt x="2272" y="27201"/>
                    <a:pt x="-1" y="26415"/>
                  </a:cubicBezTo>
                </a:path>
                <a:path w="28664" h="27603" stroke="0" extrusionOk="0">
                  <a:moveTo>
                    <a:pt x="27813" y="-1"/>
                  </a:moveTo>
                  <a:cubicBezTo>
                    <a:pt x="28377" y="1951"/>
                    <a:pt x="28664" y="3971"/>
                    <a:pt x="28664" y="6003"/>
                  </a:cubicBezTo>
                  <a:cubicBezTo>
                    <a:pt x="28664" y="17932"/>
                    <a:pt x="18993" y="27603"/>
                    <a:pt x="7064" y="27603"/>
                  </a:cubicBezTo>
                  <a:cubicBezTo>
                    <a:pt x="4659" y="27603"/>
                    <a:pt x="2272" y="27201"/>
                    <a:pt x="-1" y="26415"/>
                  </a:cubicBezTo>
                  <a:lnTo>
                    <a:pt x="7064" y="6003"/>
                  </a:lnTo>
                  <a:lnTo>
                    <a:pt x="27813" y="-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14" name="Arc 1050"/>
            <p:cNvSpPr>
              <a:spLocks/>
            </p:cNvSpPr>
            <p:nvPr/>
          </p:nvSpPr>
          <p:spPr bwMode="auto">
            <a:xfrm>
              <a:off x="3390" y="1319"/>
              <a:ext cx="768" cy="337"/>
            </a:xfrm>
            <a:custGeom>
              <a:avLst/>
              <a:gdLst>
                <a:gd name="T0" fmla="*/ 0 w 28562"/>
                <a:gd name="T1" fmla="*/ 0 h 27694"/>
                <a:gd name="T2" fmla="*/ 0 w 28562"/>
                <a:gd name="T3" fmla="*/ 0 h 27694"/>
                <a:gd name="T4" fmla="*/ 0 w 28562"/>
                <a:gd name="T5" fmla="*/ 0 h 27694"/>
                <a:gd name="T6" fmla="*/ 0 60000 65536"/>
                <a:gd name="T7" fmla="*/ 0 60000 65536"/>
                <a:gd name="T8" fmla="*/ 0 60000 65536"/>
                <a:gd name="T9" fmla="*/ 0 w 28562"/>
                <a:gd name="T10" fmla="*/ 0 h 27694"/>
                <a:gd name="T11" fmla="*/ 28562 w 28562"/>
                <a:gd name="T12" fmla="*/ 27694 h 27694"/>
              </a:gdLst>
              <a:ahLst/>
              <a:cxnLst>
                <a:cxn ang="T6">
                  <a:pos x="T0" y="T1"/>
                </a:cxn>
                <a:cxn ang="T7">
                  <a:pos x="T2" y="T3"/>
                </a:cxn>
                <a:cxn ang="T8">
                  <a:pos x="T4" y="T5"/>
                </a:cxn>
              </a:cxnLst>
              <a:rect l="T9" t="T10" r="T11" b="T12"/>
              <a:pathLst>
                <a:path w="28562" h="27694" fill="none" extrusionOk="0">
                  <a:moveTo>
                    <a:pt x="27684" y="0"/>
                  </a:moveTo>
                  <a:cubicBezTo>
                    <a:pt x="28266" y="1979"/>
                    <a:pt x="28562" y="4031"/>
                    <a:pt x="28562" y="6094"/>
                  </a:cubicBezTo>
                  <a:cubicBezTo>
                    <a:pt x="28562" y="18023"/>
                    <a:pt x="18891" y="27694"/>
                    <a:pt x="6962" y="27694"/>
                  </a:cubicBezTo>
                  <a:cubicBezTo>
                    <a:pt x="4593" y="27694"/>
                    <a:pt x="2241" y="27304"/>
                    <a:pt x="-1" y="26541"/>
                  </a:cubicBezTo>
                </a:path>
                <a:path w="28562" h="27694" stroke="0" extrusionOk="0">
                  <a:moveTo>
                    <a:pt x="27684" y="0"/>
                  </a:moveTo>
                  <a:cubicBezTo>
                    <a:pt x="28266" y="1979"/>
                    <a:pt x="28562" y="4031"/>
                    <a:pt x="28562" y="6094"/>
                  </a:cubicBezTo>
                  <a:cubicBezTo>
                    <a:pt x="28562" y="18023"/>
                    <a:pt x="18891" y="27694"/>
                    <a:pt x="6962" y="27694"/>
                  </a:cubicBezTo>
                  <a:cubicBezTo>
                    <a:pt x="4593" y="27694"/>
                    <a:pt x="2241" y="27304"/>
                    <a:pt x="-1" y="26541"/>
                  </a:cubicBezTo>
                  <a:lnTo>
                    <a:pt x="6962" y="6094"/>
                  </a:lnTo>
                  <a:lnTo>
                    <a:pt x="27684" y="0"/>
                  </a:lnTo>
                  <a:close/>
                </a:path>
              </a:pathLst>
            </a:custGeom>
            <a:solidFill>
              <a:srgbClr val="E7EDED"/>
            </a:solidFill>
            <a:ln w="26988">
              <a:solidFill>
                <a:srgbClr val="6C8F93"/>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15" name="Arc 1051"/>
            <p:cNvSpPr>
              <a:spLocks/>
            </p:cNvSpPr>
            <p:nvPr/>
          </p:nvSpPr>
          <p:spPr bwMode="auto">
            <a:xfrm>
              <a:off x="688" y="1073"/>
              <a:ext cx="424" cy="333"/>
            </a:xfrm>
            <a:custGeom>
              <a:avLst/>
              <a:gdLst>
                <a:gd name="T0" fmla="*/ 0 w 21600"/>
                <a:gd name="T1" fmla="*/ 0 h 41291"/>
                <a:gd name="T2" fmla="*/ 0 w 21600"/>
                <a:gd name="T3" fmla="*/ 0 h 41291"/>
                <a:gd name="T4" fmla="*/ 0 w 21600"/>
                <a:gd name="T5" fmla="*/ 0 h 41291"/>
                <a:gd name="T6" fmla="*/ 0 60000 65536"/>
                <a:gd name="T7" fmla="*/ 0 60000 65536"/>
                <a:gd name="T8" fmla="*/ 0 60000 65536"/>
                <a:gd name="T9" fmla="*/ 0 w 21600"/>
                <a:gd name="T10" fmla="*/ 0 h 41291"/>
                <a:gd name="T11" fmla="*/ 21600 w 21600"/>
                <a:gd name="T12" fmla="*/ 41291 h 41291"/>
              </a:gdLst>
              <a:ahLst/>
              <a:cxnLst>
                <a:cxn ang="T6">
                  <a:pos x="T0" y="T1"/>
                </a:cxn>
                <a:cxn ang="T7">
                  <a:pos x="T2" y="T3"/>
                </a:cxn>
                <a:cxn ang="T8">
                  <a:pos x="T4" y="T5"/>
                </a:cxn>
              </a:cxnLst>
              <a:rect l="T9" t="T10" r="T11" b="T12"/>
              <a:pathLst>
                <a:path w="21600" h="41291" fill="none" extrusionOk="0">
                  <a:moveTo>
                    <a:pt x="12835" y="41291"/>
                  </a:moveTo>
                  <a:cubicBezTo>
                    <a:pt x="5030" y="37826"/>
                    <a:pt x="0" y="30088"/>
                    <a:pt x="0" y="21549"/>
                  </a:cubicBezTo>
                  <a:cubicBezTo>
                    <a:pt x="-1" y="10194"/>
                    <a:pt x="8790" y="778"/>
                    <a:pt x="20117" y="-1"/>
                  </a:cubicBezTo>
                </a:path>
                <a:path w="21600" h="41291" stroke="0" extrusionOk="0">
                  <a:moveTo>
                    <a:pt x="12835" y="41291"/>
                  </a:moveTo>
                  <a:cubicBezTo>
                    <a:pt x="5030" y="37826"/>
                    <a:pt x="0" y="30088"/>
                    <a:pt x="0" y="21549"/>
                  </a:cubicBezTo>
                  <a:cubicBezTo>
                    <a:pt x="-1" y="10194"/>
                    <a:pt x="8790" y="778"/>
                    <a:pt x="20117" y="-1"/>
                  </a:cubicBezTo>
                  <a:lnTo>
                    <a:pt x="21600" y="21549"/>
                  </a:lnTo>
                  <a:lnTo>
                    <a:pt x="12835" y="4129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16" name="Arc 1052"/>
            <p:cNvSpPr>
              <a:spLocks/>
            </p:cNvSpPr>
            <p:nvPr/>
          </p:nvSpPr>
          <p:spPr bwMode="auto">
            <a:xfrm>
              <a:off x="696" y="1081"/>
              <a:ext cx="416" cy="318"/>
            </a:xfrm>
            <a:custGeom>
              <a:avLst/>
              <a:gdLst>
                <a:gd name="T0" fmla="*/ 0 w 21600"/>
                <a:gd name="T1" fmla="*/ 0 h 41383"/>
                <a:gd name="T2" fmla="*/ 0 w 21600"/>
                <a:gd name="T3" fmla="*/ 0 h 41383"/>
                <a:gd name="T4" fmla="*/ 0 w 21600"/>
                <a:gd name="T5" fmla="*/ 0 h 41383"/>
                <a:gd name="T6" fmla="*/ 0 60000 65536"/>
                <a:gd name="T7" fmla="*/ 0 60000 65536"/>
                <a:gd name="T8" fmla="*/ 0 60000 65536"/>
                <a:gd name="T9" fmla="*/ 0 w 21600"/>
                <a:gd name="T10" fmla="*/ 0 h 41383"/>
                <a:gd name="T11" fmla="*/ 21600 w 21600"/>
                <a:gd name="T12" fmla="*/ 41383 h 41383"/>
              </a:gdLst>
              <a:ahLst/>
              <a:cxnLst>
                <a:cxn ang="T6">
                  <a:pos x="T0" y="T1"/>
                </a:cxn>
                <a:cxn ang="T7">
                  <a:pos x="T2" y="T3"/>
                </a:cxn>
                <a:cxn ang="T8">
                  <a:pos x="T4" y="T5"/>
                </a:cxn>
              </a:cxnLst>
              <a:rect l="T9" t="T10" r="T11" b="T12"/>
              <a:pathLst>
                <a:path w="21600" h="41383" fill="none" extrusionOk="0">
                  <a:moveTo>
                    <a:pt x="13039" y="41383"/>
                  </a:moveTo>
                  <a:cubicBezTo>
                    <a:pt x="5125" y="37967"/>
                    <a:pt x="0" y="30172"/>
                    <a:pt x="0" y="21552"/>
                  </a:cubicBezTo>
                  <a:cubicBezTo>
                    <a:pt x="-1" y="10182"/>
                    <a:pt x="8813" y="759"/>
                    <a:pt x="20158" y="0"/>
                  </a:cubicBezTo>
                </a:path>
                <a:path w="21600" h="41383" stroke="0" extrusionOk="0">
                  <a:moveTo>
                    <a:pt x="13039" y="41383"/>
                  </a:moveTo>
                  <a:cubicBezTo>
                    <a:pt x="5125" y="37967"/>
                    <a:pt x="0" y="30172"/>
                    <a:pt x="0" y="21552"/>
                  </a:cubicBezTo>
                  <a:cubicBezTo>
                    <a:pt x="-1" y="10182"/>
                    <a:pt x="8813" y="759"/>
                    <a:pt x="20158" y="0"/>
                  </a:cubicBezTo>
                  <a:lnTo>
                    <a:pt x="21600" y="21552"/>
                  </a:lnTo>
                  <a:lnTo>
                    <a:pt x="13039" y="41383"/>
                  </a:lnTo>
                  <a:close/>
                </a:path>
              </a:pathLst>
            </a:custGeom>
            <a:solidFill>
              <a:srgbClr val="E7EDED"/>
            </a:solidFill>
            <a:ln w="26988">
              <a:solidFill>
                <a:srgbClr val="6C8F93"/>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17" name="Arc 1053"/>
            <p:cNvSpPr>
              <a:spLocks/>
            </p:cNvSpPr>
            <p:nvPr/>
          </p:nvSpPr>
          <p:spPr bwMode="auto">
            <a:xfrm>
              <a:off x="1812" y="1526"/>
              <a:ext cx="1606" cy="202"/>
            </a:xfrm>
            <a:custGeom>
              <a:avLst/>
              <a:gdLst>
                <a:gd name="T0" fmla="*/ 0 w 39148"/>
                <a:gd name="T1" fmla="*/ 0 h 21600"/>
                <a:gd name="T2" fmla="*/ 0 w 39148"/>
                <a:gd name="T3" fmla="*/ 0 h 21600"/>
                <a:gd name="T4" fmla="*/ 0 w 39148"/>
                <a:gd name="T5" fmla="*/ 0 h 21600"/>
                <a:gd name="T6" fmla="*/ 0 60000 65536"/>
                <a:gd name="T7" fmla="*/ 0 60000 65536"/>
                <a:gd name="T8" fmla="*/ 0 60000 65536"/>
                <a:gd name="T9" fmla="*/ 0 w 39148"/>
                <a:gd name="T10" fmla="*/ 0 h 21600"/>
                <a:gd name="T11" fmla="*/ 39148 w 39148"/>
                <a:gd name="T12" fmla="*/ 21600 h 21600"/>
              </a:gdLst>
              <a:ahLst/>
              <a:cxnLst>
                <a:cxn ang="T6">
                  <a:pos x="T0" y="T1"/>
                </a:cxn>
                <a:cxn ang="T7">
                  <a:pos x="T2" y="T3"/>
                </a:cxn>
                <a:cxn ang="T8">
                  <a:pos x="T4" y="T5"/>
                </a:cxn>
              </a:cxnLst>
              <a:rect l="T9" t="T10" r="T11" b="T12"/>
              <a:pathLst>
                <a:path w="39148" h="21600" fill="none" extrusionOk="0">
                  <a:moveTo>
                    <a:pt x="39148" y="12037"/>
                  </a:moveTo>
                  <a:cubicBezTo>
                    <a:pt x="35136" y="18014"/>
                    <a:pt x="28411" y="21599"/>
                    <a:pt x="21213" y="21600"/>
                  </a:cubicBezTo>
                  <a:cubicBezTo>
                    <a:pt x="10852" y="21600"/>
                    <a:pt x="1951" y="14243"/>
                    <a:pt x="-1" y="4069"/>
                  </a:cubicBezTo>
                </a:path>
                <a:path w="39148" h="21600" stroke="0" extrusionOk="0">
                  <a:moveTo>
                    <a:pt x="39148" y="12037"/>
                  </a:moveTo>
                  <a:cubicBezTo>
                    <a:pt x="35136" y="18014"/>
                    <a:pt x="28411" y="21599"/>
                    <a:pt x="21213" y="21600"/>
                  </a:cubicBezTo>
                  <a:cubicBezTo>
                    <a:pt x="10852" y="21600"/>
                    <a:pt x="1951" y="14243"/>
                    <a:pt x="-1" y="4069"/>
                  </a:cubicBezTo>
                  <a:lnTo>
                    <a:pt x="21213" y="0"/>
                  </a:lnTo>
                  <a:lnTo>
                    <a:pt x="39148" y="12037"/>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2318" name="Arc 1054"/>
            <p:cNvSpPr>
              <a:spLocks/>
            </p:cNvSpPr>
            <p:nvPr/>
          </p:nvSpPr>
          <p:spPr bwMode="auto">
            <a:xfrm>
              <a:off x="1821" y="1526"/>
              <a:ext cx="1583" cy="194"/>
            </a:xfrm>
            <a:custGeom>
              <a:avLst/>
              <a:gdLst>
                <a:gd name="T0" fmla="*/ 0 w 38947"/>
                <a:gd name="T1" fmla="*/ 0 h 21600"/>
                <a:gd name="T2" fmla="*/ 0 w 38947"/>
                <a:gd name="T3" fmla="*/ 0 h 21600"/>
                <a:gd name="T4" fmla="*/ 0 w 38947"/>
                <a:gd name="T5" fmla="*/ 0 h 21600"/>
                <a:gd name="T6" fmla="*/ 0 60000 65536"/>
                <a:gd name="T7" fmla="*/ 0 60000 65536"/>
                <a:gd name="T8" fmla="*/ 0 60000 65536"/>
                <a:gd name="T9" fmla="*/ 0 w 38947"/>
                <a:gd name="T10" fmla="*/ 0 h 21600"/>
                <a:gd name="T11" fmla="*/ 38947 w 38947"/>
                <a:gd name="T12" fmla="*/ 21600 h 21600"/>
              </a:gdLst>
              <a:ahLst/>
              <a:cxnLst>
                <a:cxn ang="T6">
                  <a:pos x="T0" y="T1"/>
                </a:cxn>
                <a:cxn ang="T7">
                  <a:pos x="T2" y="T3"/>
                </a:cxn>
                <a:cxn ang="T8">
                  <a:pos x="T4" y="T5"/>
                </a:cxn>
              </a:cxnLst>
              <a:rect l="T9" t="T10" r="T11" b="T12"/>
              <a:pathLst>
                <a:path w="38947" h="21600" fill="none" extrusionOk="0">
                  <a:moveTo>
                    <a:pt x="38946" y="12296"/>
                  </a:moveTo>
                  <a:cubicBezTo>
                    <a:pt x="34912" y="18123"/>
                    <a:pt x="28276" y="21599"/>
                    <a:pt x="21189" y="21600"/>
                  </a:cubicBezTo>
                  <a:cubicBezTo>
                    <a:pt x="10876" y="21600"/>
                    <a:pt x="2001" y="14309"/>
                    <a:pt x="-1" y="4193"/>
                  </a:cubicBezTo>
                </a:path>
                <a:path w="38947" h="21600" stroke="0" extrusionOk="0">
                  <a:moveTo>
                    <a:pt x="38946" y="12296"/>
                  </a:moveTo>
                  <a:cubicBezTo>
                    <a:pt x="34912" y="18123"/>
                    <a:pt x="28276" y="21599"/>
                    <a:pt x="21189" y="21600"/>
                  </a:cubicBezTo>
                  <a:cubicBezTo>
                    <a:pt x="10876" y="21600"/>
                    <a:pt x="2001" y="14309"/>
                    <a:pt x="-1" y="4193"/>
                  </a:cubicBezTo>
                  <a:lnTo>
                    <a:pt x="21189" y="0"/>
                  </a:lnTo>
                  <a:lnTo>
                    <a:pt x="38946" y="12296"/>
                  </a:lnTo>
                  <a:close/>
                </a:path>
              </a:pathLst>
            </a:custGeom>
            <a:solidFill>
              <a:srgbClr val="E7EDED"/>
            </a:solidFill>
            <a:ln w="26988">
              <a:solidFill>
                <a:srgbClr val="6C8F93"/>
              </a:solidFill>
              <a:round/>
              <a:headEnd/>
              <a:tailEnd/>
            </a:ln>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grpSp>
      <p:pic>
        <p:nvPicPr>
          <p:cNvPr id="12293" name="Picture 105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2306" y="3660822"/>
            <a:ext cx="3298825"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2294" name="Rectangle 1056"/>
          <p:cNvSpPr>
            <a:spLocks noChangeArrowheads="1"/>
          </p:cNvSpPr>
          <p:nvPr/>
        </p:nvSpPr>
        <p:spPr bwMode="auto">
          <a:xfrm>
            <a:off x="1018506" y="4270422"/>
            <a:ext cx="32004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0930" tIns="41258" rIns="80930" bIns="41258">
            <a:spAutoFit/>
          </a:bodyPr>
          <a:lstStyle>
            <a:lvl1pPr defTabSz="804863" eaLnBrk="0" hangingPunct="0">
              <a:defRPr sz="1200">
                <a:solidFill>
                  <a:schemeClr val="tx1"/>
                </a:solidFill>
                <a:latin typeface="Arial" pitchFamily="34" charset="0"/>
                <a:ea typeface="ＭＳ Ｐゴシック" pitchFamily="50" charset="-128"/>
              </a:defRPr>
            </a:lvl1pPr>
            <a:lvl2pPr marL="742950" indent="-285750" defTabSz="804863" eaLnBrk="0" hangingPunct="0">
              <a:defRPr sz="1200">
                <a:solidFill>
                  <a:schemeClr val="tx1"/>
                </a:solidFill>
                <a:latin typeface="Arial" pitchFamily="34" charset="0"/>
                <a:ea typeface="ＭＳ Ｐゴシック" pitchFamily="50" charset="-128"/>
              </a:defRPr>
            </a:lvl2pPr>
            <a:lvl3pPr marL="1143000" indent="-228600" defTabSz="804863" eaLnBrk="0" hangingPunct="0">
              <a:defRPr sz="1200">
                <a:solidFill>
                  <a:schemeClr val="tx1"/>
                </a:solidFill>
                <a:latin typeface="Arial" pitchFamily="34" charset="0"/>
                <a:ea typeface="ＭＳ Ｐゴシック" pitchFamily="50" charset="-128"/>
              </a:defRPr>
            </a:lvl3pPr>
            <a:lvl4pPr marL="1600200" indent="-228600" defTabSz="804863" eaLnBrk="0" hangingPunct="0">
              <a:defRPr sz="1200">
                <a:solidFill>
                  <a:schemeClr val="tx1"/>
                </a:solidFill>
                <a:latin typeface="Arial" pitchFamily="34" charset="0"/>
                <a:ea typeface="ＭＳ Ｐゴシック" pitchFamily="50" charset="-128"/>
              </a:defRPr>
            </a:lvl4pPr>
            <a:lvl5pPr marL="2057400" indent="-228600" defTabSz="804863" eaLnBrk="0" hangingPunct="0">
              <a:defRPr sz="1200">
                <a:solidFill>
                  <a:schemeClr val="tx1"/>
                </a:solidFill>
                <a:latin typeface="Arial" pitchFamily="34" charset="0"/>
                <a:ea typeface="ＭＳ Ｐゴシック" pitchFamily="50" charset="-128"/>
              </a:defRPr>
            </a:lvl5pPr>
            <a:lvl6pPr marL="25146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Area 1</a:t>
            </a:r>
          </a:p>
          <a:p>
            <a:pPr algn="ctr" eaLnBrk="1" hangingPunct="1"/>
            <a:r>
              <a:rPr lang="en-US" altLang="ja-JP" sz="1800"/>
              <a:t>Subnets 10.108.16.0 - 10.108.31.0</a:t>
            </a:r>
          </a:p>
          <a:p>
            <a:pPr algn="ctr" eaLnBrk="1" hangingPunct="1"/>
            <a:endParaRPr lang="en-US" altLang="ja-JP" sz="1800"/>
          </a:p>
        </p:txBody>
      </p:sp>
      <p:sp>
        <p:nvSpPr>
          <p:cNvPr id="12295" name="Rectangle 1057"/>
          <p:cNvSpPr>
            <a:spLocks noChangeArrowheads="1"/>
          </p:cNvSpPr>
          <p:nvPr/>
        </p:nvSpPr>
        <p:spPr bwMode="auto">
          <a:xfrm>
            <a:off x="3685506" y="2213022"/>
            <a:ext cx="2274888"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0930" tIns="41258" rIns="80930" bIns="41258">
            <a:spAutoFit/>
          </a:bodyPr>
          <a:lstStyle>
            <a:lvl1pPr defTabSz="804863" eaLnBrk="0" hangingPunct="0">
              <a:defRPr sz="1200">
                <a:solidFill>
                  <a:schemeClr val="tx1"/>
                </a:solidFill>
                <a:latin typeface="Arial" pitchFamily="34" charset="0"/>
                <a:ea typeface="ＭＳ Ｐゴシック" pitchFamily="50" charset="-128"/>
              </a:defRPr>
            </a:lvl1pPr>
            <a:lvl2pPr marL="742950" indent="-285750" defTabSz="804863" eaLnBrk="0" hangingPunct="0">
              <a:defRPr sz="1200">
                <a:solidFill>
                  <a:schemeClr val="tx1"/>
                </a:solidFill>
                <a:latin typeface="Arial" pitchFamily="34" charset="0"/>
                <a:ea typeface="ＭＳ Ｐゴシック" pitchFamily="50" charset="-128"/>
              </a:defRPr>
            </a:lvl2pPr>
            <a:lvl3pPr marL="1143000" indent="-228600" defTabSz="804863" eaLnBrk="0" hangingPunct="0">
              <a:defRPr sz="1200">
                <a:solidFill>
                  <a:schemeClr val="tx1"/>
                </a:solidFill>
                <a:latin typeface="Arial" pitchFamily="34" charset="0"/>
                <a:ea typeface="ＭＳ Ｐゴシック" pitchFamily="50" charset="-128"/>
              </a:defRPr>
            </a:lvl3pPr>
            <a:lvl4pPr marL="1600200" indent="-228600" defTabSz="804863" eaLnBrk="0" hangingPunct="0">
              <a:defRPr sz="1200">
                <a:solidFill>
                  <a:schemeClr val="tx1"/>
                </a:solidFill>
                <a:latin typeface="Arial" pitchFamily="34" charset="0"/>
                <a:ea typeface="ＭＳ Ｐゴシック" pitchFamily="50" charset="-128"/>
              </a:defRPr>
            </a:lvl4pPr>
            <a:lvl5pPr marL="2057400" indent="-228600" defTabSz="804863" eaLnBrk="0" hangingPunct="0">
              <a:defRPr sz="1200">
                <a:solidFill>
                  <a:schemeClr val="tx1"/>
                </a:solidFill>
                <a:latin typeface="Arial" pitchFamily="34" charset="0"/>
                <a:ea typeface="ＭＳ Ｐゴシック" pitchFamily="50" charset="-128"/>
              </a:defRPr>
            </a:lvl5pPr>
            <a:lvl6pPr marL="25146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Area 0</a:t>
            </a:r>
          </a:p>
          <a:p>
            <a:pPr algn="ctr" eaLnBrk="1" hangingPunct="1"/>
            <a:r>
              <a:rPr lang="en-US" altLang="ja-JP" sz="1800"/>
              <a:t>Network 192.168.49.0</a:t>
            </a:r>
            <a:endParaRPr lang="en-US" altLang="ja-JP" sz="1400" b="1"/>
          </a:p>
        </p:txBody>
      </p:sp>
      <p:pic>
        <p:nvPicPr>
          <p:cNvPr id="12296" name="Picture 1058"/>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61506" y="3348085"/>
            <a:ext cx="11557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2297" name="Picture 105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61906" y="3660822"/>
            <a:ext cx="3298825"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2298" name="Rectangle 1060"/>
          <p:cNvSpPr>
            <a:spLocks noChangeArrowheads="1"/>
          </p:cNvSpPr>
          <p:nvPr/>
        </p:nvSpPr>
        <p:spPr bwMode="auto">
          <a:xfrm>
            <a:off x="5514306" y="4270422"/>
            <a:ext cx="31242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0930" tIns="41258" rIns="80930" bIns="41258">
            <a:spAutoFit/>
          </a:bodyPr>
          <a:lstStyle>
            <a:lvl1pPr defTabSz="804863" eaLnBrk="0" hangingPunct="0">
              <a:defRPr sz="1200">
                <a:solidFill>
                  <a:schemeClr val="tx1"/>
                </a:solidFill>
                <a:latin typeface="Arial" pitchFamily="34" charset="0"/>
                <a:ea typeface="ＭＳ Ｐゴシック" pitchFamily="50" charset="-128"/>
              </a:defRPr>
            </a:lvl1pPr>
            <a:lvl2pPr marL="742950" indent="-285750" defTabSz="804863" eaLnBrk="0" hangingPunct="0">
              <a:defRPr sz="1200">
                <a:solidFill>
                  <a:schemeClr val="tx1"/>
                </a:solidFill>
                <a:latin typeface="Arial" pitchFamily="34" charset="0"/>
                <a:ea typeface="ＭＳ Ｐゴシック" pitchFamily="50" charset="-128"/>
              </a:defRPr>
            </a:lvl2pPr>
            <a:lvl3pPr marL="1143000" indent="-228600" defTabSz="804863" eaLnBrk="0" hangingPunct="0">
              <a:defRPr sz="1200">
                <a:solidFill>
                  <a:schemeClr val="tx1"/>
                </a:solidFill>
                <a:latin typeface="Arial" pitchFamily="34" charset="0"/>
                <a:ea typeface="ＭＳ Ｐゴシック" pitchFamily="50" charset="-128"/>
              </a:defRPr>
            </a:lvl3pPr>
            <a:lvl4pPr marL="1600200" indent="-228600" defTabSz="804863" eaLnBrk="0" hangingPunct="0">
              <a:defRPr sz="1200">
                <a:solidFill>
                  <a:schemeClr val="tx1"/>
                </a:solidFill>
                <a:latin typeface="Arial" pitchFamily="34" charset="0"/>
                <a:ea typeface="ＭＳ Ｐゴシック" pitchFamily="50" charset="-128"/>
              </a:defRPr>
            </a:lvl4pPr>
            <a:lvl5pPr marL="2057400" indent="-228600" defTabSz="804863" eaLnBrk="0" hangingPunct="0">
              <a:defRPr sz="1200">
                <a:solidFill>
                  <a:schemeClr val="tx1"/>
                </a:solidFill>
                <a:latin typeface="Arial" pitchFamily="34" charset="0"/>
                <a:ea typeface="ＭＳ Ｐゴシック" pitchFamily="50" charset="-128"/>
              </a:defRPr>
            </a:lvl5pPr>
            <a:lvl6pPr marL="25146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defTabSz="804863"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Area 2</a:t>
            </a:r>
          </a:p>
          <a:p>
            <a:pPr algn="ctr" eaLnBrk="1" hangingPunct="1"/>
            <a:r>
              <a:rPr lang="en-US" altLang="ja-JP" sz="1800"/>
              <a:t>Subnets 10.108.32.0 - 10.108.47.0</a:t>
            </a:r>
          </a:p>
          <a:p>
            <a:pPr algn="ctr" eaLnBrk="1" hangingPunct="1"/>
            <a:endParaRPr lang="en-US" altLang="ja-JP" sz="1800"/>
          </a:p>
        </p:txBody>
      </p:sp>
      <p:pic>
        <p:nvPicPr>
          <p:cNvPr id="12299" name="Picture 1061"/>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23906" y="3356022"/>
            <a:ext cx="1155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2300" name="Text Box 1062"/>
          <p:cNvSpPr txBox="1">
            <a:spLocks noChangeArrowheads="1"/>
          </p:cNvSpPr>
          <p:nvPr/>
        </p:nvSpPr>
        <p:spPr bwMode="auto">
          <a:xfrm>
            <a:off x="942306" y="3356022"/>
            <a:ext cx="11922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Router A</a:t>
            </a:r>
            <a:endParaRPr lang="en-US" altLang="ja-JP"/>
          </a:p>
        </p:txBody>
      </p:sp>
      <p:sp>
        <p:nvSpPr>
          <p:cNvPr id="12301" name="Text Box 1063"/>
          <p:cNvSpPr txBox="1">
            <a:spLocks noChangeArrowheads="1"/>
          </p:cNvSpPr>
          <p:nvPr/>
        </p:nvSpPr>
        <p:spPr bwMode="auto">
          <a:xfrm>
            <a:off x="7419306" y="3356022"/>
            <a:ext cx="1179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Router B</a:t>
            </a:r>
            <a:endParaRPr lang="en-US" altLang="ja-JP" b="1"/>
          </a:p>
        </p:txBody>
      </p:sp>
      <p:sp>
        <p:nvSpPr>
          <p:cNvPr id="39" name="Date Placeholder 38"/>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240564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425780" y="569890"/>
            <a:ext cx="5351172" cy="1143000"/>
          </a:xfrm>
        </p:spPr>
        <p:txBody>
          <a:bodyPr/>
          <a:lstStyle/>
          <a:p>
            <a:r>
              <a:rPr lang="en-US" altLang="ja-JP" dirty="0" smtClean="0">
                <a:ea typeface="ＭＳ Ｐゴシック" pitchFamily="50" charset="-128"/>
              </a:rPr>
              <a:t>Characterize the Wiring and Media</a:t>
            </a:r>
          </a:p>
        </p:txBody>
      </p:sp>
      <p:sp>
        <p:nvSpPr>
          <p:cNvPr id="13315" name="Rectangle 3"/>
          <p:cNvSpPr>
            <a:spLocks noGrp="1" noChangeArrowheads="1"/>
          </p:cNvSpPr>
          <p:nvPr>
            <p:ph type="body" idx="1"/>
          </p:nvPr>
        </p:nvSpPr>
        <p:spPr>
          <a:xfrm>
            <a:off x="1175198" y="1921098"/>
            <a:ext cx="7772400" cy="4114800"/>
          </a:xfrm>
        </p:spPr>
        <p:txBody>
          <a:bodyPr/>
          <a:lstStyle/>
          <a:p>
            <a:r>
              <a:rPr lang="en-US" altLang="ja-JP" sz="2800" dirty="0" smtClean="0">
                <a:ea typeface="ＭＳ Ｐゴシック" pitchFamily="50" charset="-128"/>
              </a:rPr>
              <a:t>Single-mode fiber</a:t>
            </a:r>
          </a:p>
          <a:p>
            <a:r>
              <a:rPr lang="en-US" altLang="ja-JP" sz="2800" dirty="0" smtClean="0">
                <a:ea typeface="ＭＳ Ｐゴシック" pitchFamily="50" charset="-128"/>
              </a:rPr>
              <a:t>Multi-mode fiber</a:t>
            </a:r>
          </a:p>
          <a:p>
            <a:r>
              <a:rPr lang="en-US" altLang="ja-JP" sz="2800" dirty="0" smtClean="0">
                <a:ea typeface="ＭＳ Ｐゴシック" pitchFamily="50" charset="-128"/>
              </a:rPr>
              <a:t>Shielded twisted pair (STP) copper</a:t>
            </a:r>
          </a:p>
          <a:p>
            <a:r>
              <a:rPr lang="en-US" altLang="ja-JP" sz="2800" dirty="0" smtClean="0">
                <a:ea typeface="ＭＳ Ｐゴシック" pitchFamily="50" charset="-128"/>
              </a:rPr>
              <a:t>Unshielded-twisted-pair (UTP) copper</a:t>
            </a:r>
          </a:p>
          <a:p>
            <a:r>
              <a:rPr lang="en-US" altLang="ja-JP" sz="2800" dirty="0" smtClean="0">
                <a:ea typeface="ＭＳ Ｐゴシック" pitchFamily="50" charset="-128"/>
              </a:rPr>
              <a:t>Coaxial cable</a:t>
            </a:r>
          </a:p>
          <a:p>
            <a:r>
              <a:rPr lang="en-US" altLang="ja-JP" sz="2800" dirty="0" smtClean="0">
                <a:ea typeface="ＭＳ Ｐゴシック" pitchFamily="50" charset="-128"/>
              </a:rPr>
              <a:t>Microwave</a:t>
            </a:r>
          </a:p>
          <a:p>
            <a:r>
              <a:rPr lang="en-US" altLang="ja-JP" sz="2800" dirty="0" smtClean="0">
                <a:ea typeface="ＭＳ Ｐゴシック" pitchFamily="50" charset="-128"/>
              </a:rPr>
              <a:t>Laser</a:t>
            </a:r>
          </a:p>
          <a:p>
            <a:r>
              <a:rPr lang="en-US" altLang="ja-JP" sz="2800" dirty="0" smtClean="0">
                <a:ea typeface="ＭＳ Ｐゴシック" pitchFamily="50" charset="-128"/>
              </a:rPr>
              <a:t>Radio</a:t>
            </a:r>
          </a:p>
          <a:p>
            <a:r>
              <a:rPr lang="en-US" altLang="ja-JP" sz="2800" dirty="0" smtClean="0">
                <a:ea typeface="ＭＳ Ｐゴシック" pitchFamily="50" charset="-128"/>
              </a:rPr>
              <a:t>Infra-red</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6601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38"/>
          <p:cNvGrpSpPr>
            <a:grpSpLocks/>
          </p:cNvGrpSpPr>
          <p:nvPr/>
        </p:nvGrpSpPr>
        <p:grpSpPr bwMode="auto">
          <a:xfrm>
            <a:off x="1314723" y="2046669"/>
            <a:ext cx="6934200" cy="4546600"/>
            <a:chOff x="161" y="192"/>
            <a:chExt cx="5359" cy="3843"/>
          </a:xfrm>
        </p:grpSpPr>
        <p:sp>
          <p:nvSpPr>
            <p:cNvPr id="14341" name="Line 2"/>
            <p:cNvSpPr>
              <a:spLocks noChangeShapeType="1"/>
            </p:cNvSpPr>
            <p:nvPr/>
          </p:nvSpPr>
          <p:spPr bwMode="auto">
            <a:xfrm flipH="1">
              <a:off x="1008" y="3360"/>
              <a:ext cx="1399"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42" name="Line 3"/>
            <p:cNvSpPr>
              <a:spLocks noChangeShapeType="1"/>
            </p:cNvSpPr>
            <p:nvPr/>
          </p:nvSpPr>
          <p:spPr bwMode="auto">
            <a:xfrm>
              <a:off x="1008" y="480"/>
              <a:ext cx="1831"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43" name="Rectangle 5"/>
            <p:cNvSpPr>
              <a:spLocks noChangeArrowheads="1"/>
            </p:cNvSpPr>
            <p:nvPr/>
          </p:nvSpPr>
          <p:spPr bwMode="auto">
            <a:xfrm>
              <a:off x="2359" y="3168"/>
              <a:ext cx="432" cy="384"/>
            </a:xfrm>
            <a:prstGeom prst="rect">
              <a:avLst/>
            </a:prstGeom>
            <a:solidFill>
              <a:schemeClr val="accent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4344" name="Rectangle 6"/>
            <p:cNvSpPr>
              <a:spLocks noChangeArrowheads="1"/>
            </p:cNvSpPr>
            <p:nvPr/>
          </p:nvSpPr>
          <p:spPr bwMode="auto">
            <a:xfrm>
              <a:off x="1303" y="3216"/>
              <a:ext cx="288" cy="288"/>
            </a:xfrm>
            <a:prstGeom prst="rect">
              <a:avLst/>
            </a:prstGeom>
            <a:solidFill>
              <a:schemeClr va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4345" name="Rectangle 7"/>
            <p:cNvSpPr>
              <a:spLocks noChangeArrowheads="1"/>
            </p:cNvSpPr>
            <p:nvPr/>
          </p:nvSpPr>
          <p:spPr bwMode="auto">
            <a:xfrm>
              <a:off x="1303" y="1440"/>
              <a:ext cx="288" cy="288"/>
            </a:xfrm>
            <a:prstGeom prst="rect">
              <a:avLst/>
            </a:prstGeom>
            <a:solidFill>
              <a:schemeClr va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4346" name="Rectangle 8"/>
            <p:cNvSpPr>
              <a:spLocks noChangeArrowheads="1"/>
            </p:cNvSpPr>
            <p:nvPr/>
          </p:nvSpPr>
          <p:spPr bwMode="auto">
            <a:xfrm>
              <a:off x="1303" y="2256"/>
              <a:ext cx="288" cy="288"/>
            </a:xfrm>
            <a:prstGeom prst="rect">
              <a:avLst/>
            </a:prstGeom>
            <a:solidFill>
              <a:schemeClr va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4347" name="Rectangle 9"/>
            <p:cNvSpPr>
              <a:spLocks noChangeArrowheads="1"/>
            </p:cNvSpPr>
            <p:nvPr/>
          </p:nvSpPr>
          <p:spPr bwMode="auto">
            <a:xfrm>
              <a:off x="1303" y="384"/>
              <a:ext cx="288" cy="288"/>
            </a:xfrm>
            <a:prstGeom prst="rect">
              <a:avLst/>
            </a:prstGeom>
            <a:solidFill>
              <a:schemeClr va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4348" name="Line 10"/>
            <p:cNvSpPr>
              <a:spLocks noChangeShapeType="1"/>
            </p:cNvSpPr>
            <p:nvPr/>
          </p:nvSpPr>
          <p:spPr bwMode="auto">
            <a:xfrm flipV="1">
              <a:off x="1008" y="480"/>
              <a:ext cx="0" cy="28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49" name="Line 11"/>
            <p:cNvSpPr>
              <a:spLocks noChangeShapeType="1"/>
            </p:cNvSpPr>
            <p:nvPr/>
          </p:nvSpPr>
          <p:spPr bwMode="auto">
            <a:xfrm flipH="1">
              <a:off x="1008" y="2400"/>
              <a:ext cx="29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50" name="Line 12"/>
            <p:cNvSpPr>
              <a:spLocks noChangeShapeType="1"/>
            </p:cNvSpPr>
            <p:nvPr/>
          </p:nvSpPr>
          <p:spPr bwMode="auto">
            <a:xfrm flipH="1">
              <a:off x="1008" y="1584"/>
              <a:ext cx="29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51" name="Rectangle 13"/>
            <p:cNvSpPr>
              <a:spLocks noChangeArrowheads="1"/>
            </p:cNvSpPr>
            <p:nvPr/>
          </p:nvSpPr>
          <p:spPr bwMode="auto">
            <a:xfrm>
              <a:off x="2263" y="384"/>
              <a:ext cx="96" cy="192"/>
            </a:xfrm>
            <a:prstGeom prst="rect">
              <a:avLst/>
            </a:prstGeom>
            <a:solidFill>
              <a:schemeClr val="folHlink"/>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pic>
          <p:nvPicPr>
            <p:cNvPr id="14352" name="Picture 1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91" y="384"/>
              <a:ext cx="250" cy="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4353" name="Line 15"/>
            <p:cNvSpPr>
              <a:spLocks noChangeShapeType="1"/>
            </p:cNvSpPr>
            <p:nvPr/>
          </p:nvSpPr>
          <p:spPr bwMode="auto">
            <a:xfrm>
              <a:off x="2551" y="3552"/>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54" name="Line 16"/>
            <p:cNvSpPr>
              <a:spLocks noChangeShapeType="1"/>
            </p:cNvSpPr>
            <p:nvPr/>
          </p:nvSpPr>
          <p:spPr bwMode="auto">
            <a:xfrm>
              <a:off x="2551" y="3744"/>
              <a:ext cx="172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55" name="Line 17"/>
            <p:cNvSpPr>
              <a:spLocks noChangeShapeType="1"/>
            </p:cNvSpPr>
            <p:nvPr/>
          </p:nvSpPr>
          <p:spPr bwMode="auto">
            <a:xfrm>
              <a:off x="4279" y="3552"/>
              <a:ext cx="1"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56" name="Text Box 18"/>
            <p:cNvSpPr txBox="1">
              <a:spLocks noChangeArrowheads="1"/>
            </p:cNvSpPr>
            <p:nvPr/>
          </p:nvSpPr>
          <p:spPr bwMode="auto">
            <a:xfrm>
              <a:off x="998" y="720"/>
              <a:ext cx="919" cy="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t>Telecommunications</a:t>
              </a:r>
            </a:p>
            <a:p>
              <a:pPr algn="ctr" eaLnBrk="1" hangingPunct="1"/>
              <a:r>
                <a:rPr lang="en-US" altLang="ja-JP" sz="1000"/>
                <a:t>Wiring Closet</a:t>
              </a:r>
              <a:endParaRPr lang="en-US" altLang="ja-JP"/>
            </a:p>
          </p:txBody>
        </p:sp>
        <p:sp>
          <p:nvSpPr>
            <p:cNvPr id="14357" name="Text Box 19"/>
            <p:cNvSpPr txBox="1">
              <a:spLocks noChangeArrowheads="1"/>
            </p:cNvSpPr>
            <p:nvPr/>
          </p:nvSpPr>
          <p:spPr bwMode="auto">
            <a:xfrm>
              <a:off x="1608" y="240"/>
              <a:ext cx="527"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t>Horizontal</a:t>
              </a:r>
            </a:p>
            <a:p>
              <a:pPr algn="ctr" eaLnBrk="1" hangingPunct="1"/>
              <a:r>
                <a:rPr lang="en-US" altLang="ja-JP" sz="1000"/>
                <a:t>Wiring</a:t>
              </a:r>
              <a:endParaRPr lang="en-US" altLang="ja-JP"/>
            </a:p>
          </p:txBody>
        </p:sp>
        <p:sp>
          <p:nvSpPr>
            <p:cNvPr id="14358" name="Text Box 20"/>
            <p:cNvSpPr txBox="1">
              <a:spLocks noChangeArrowheads="1"/>
            </p:cNvSpPr>
            <p:nvPr/>
          </p:nvSpPr>
          <p:spPr bwMode="auto">
            <a:xfrm>
              <a:off x="2329" y="240"/>
              <a:ext cx="54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t>Work-Area</a:t>
              </a:r>
            </a:p>
            <a:p>
              <a:pPr algn="ctr" eaLnBrk="1" hangingPunct="1"/>
              <a:r>
                <a:rPr lang="en-US" altLang="ja-JP" sz="1000"/>
                <a:t>Wiring</a:t>
              </a:r>
              <a:endParaRPr lang="en-US" altLang="ja-JP"/>
            </a:p>
          </p:txBody>
        </p:sp>
        <p:sp>
          <p:nvSpPr>
            <p:cNvPr id="14359" name="Text Box 21"/>
            <p:cNvSpPr txBox="1">
              <a:spLocks noChangeArrowheads="1"/>
            </p:cNvSpPr>
            <p:nvPr/>
          </p:nvSpPr>
          <p:spPr bwMode="auto">
            <a:xfrm>
              <a:off x="2083" y="576"/>
              <a:ext cx="499"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t>Wallplate</a:t>
              </a:r>
              <a:endParaRPr lang="en-US" altLang="ja-JP"/>
            </a:p>
          </p:txBody>
        </p:sp>
        <p:sp>
          <p:nvSpPr>
            <p:cNvPr id="14360" name="Text Box 22"/>
            <p:cNvSpPr txBox="1">
              <a:spLocks noChangeArrowheads="1"/>
            </p:cNvSpPr>
            <p:nvPr/>
          </p:nvSpPr>
          <p:spPr bwMode="auto">
            <a:xfrm>
              <a:off x="1994" y="2880"/>
              <a:ext cx="123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t>Main Cross-Connect Room</a:t>
              </a:r>
            </a:p>
            <a:p>
              <a:pPr algn="ctr" eaLnBrk="1" hangingPunct="1"/>
              <a:r>
                <a:rPr lang="en-US" altLang="ja-JP" sz="1000"/>
                <a:t>(or Main Distribution Frame)</a:t>
              </a:r>
              <a:endParaRPr lang="en-US" altLang="ja-JP"/>
            </a:p>
          </p:txBody>
        </p:sp>
        <p:sp>
          <p:nvSpPr>
            <p:cNvPr id="14361" name="Text Box 23"/>
            <p:cNvSpPr txBox="1">
              <a:spLocks noChangeArrowheads="1"/>
            </p:cNvSpPr>
            <p:nvPr/>
          </p:nvSpPr>
          <p:spPr bwMode="auto">
            <a:xfrm>
              <a:off x="3823" y="2880"/>
              <a:ext cx="149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t>Intermediate Cross-Connect Room</a:t>
              </a:r>
            </a:p>
            <a:p>
              <a:pPr algn="ctr" eaLnBrk="1" hangingPunct="1"/>
              <a:r>
                <a:rPr lang="en-US" altLang="ja-JP" sz="1000"/>
                <a:t>(or Intermediate Distribution Frame)</a:t>
              </a:r>
              <a:endParaRPr lang="en-US" altLang="ja-JP"/>
            </a:p>
          </p:txBody>
        </p:sp>
        <p:sp>
          <p:nvSpPr>
            <p:cNvPr id="14362" name="Text Box 24"/>
            <p:cNvSpPr txBox="1">
              <a:spLocks noChangeArrowheads="1"/>
            </p:cNvSpPr>
            <p:nvPr/>
          </p:nvSpPr>
          <p:spPr bwMode="auto">
            <a:xfrm>
              <a:off x="1249" y="3792"/>
              <a:ext cx="131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t>Building A - Headquarters</a:t>
              </a:r>
            </a:p>
          </p:txBody>
        </p:sp>
        <p:sp>
          <p:nvSpPr>
            <p:cNvPr id="14363" name="Text Box 25"/>
            <p:cNvSpPr txBox="1">
              <a:spLocks noChangeArrowheads="1"/>
            </p:cNvSpPr>
            <p:nvPr/>
          </p:nvSpPr>
          <p:spPr bwMode="auto">
            <a:xfrm>
              <a:off x="4430" y="3792"/>
              <a:ext cx="611"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a:t>Building B</a:t>
              </a:r>
            </a:p>
          </p:txBody>
        </p:sp>
        <p:sp>
          <p:nvSpPr>
            <p:cNvPr id="14364" name="Rectangle 26"/>
            <p:cNvSpPr>
              <a:spLocks noChangeArrowheads="1"/>
            </p:cNvSpPr>
            <p:nvPr/>
          </p:nvSpPr>
          <p:spPr bwMode="auto">
            <a:xfrm>
              <a:off x="4135" y="3168"/>
              <a:ext cx="288" cy="384"/>
            </a:xfrm>
            <a:prstGeom prst="rect">
              <a:avLst/>
            </a:prstGeom>
            <a:solidFill>
              <a:schemeClr val="accent1"/>
            </a:solidFill>
            <a:ln w="9525">
              <a:solidFill>
                <a:schemeClr val="tx1"/>
              </a:solidFill>
              <a:miter lim="800000"/>
              <a:headEnd/>
              <a:tailEnd/>
            </a:ln>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4365" name="Text Box 27"/>
            <p:cNvSpPr txBox="1">
              <a:spLocks noChangeArrowheads="1"/>
            </p:cNvSpPr>
            <p:nvPr/>
          </p:nvSpPr>
          <p:spPr bwMode="auto">
            <a:xfrm>
              <a:off x="161" y="2016"/>
              <a:ext cx="527" cy="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t>Vertical</a:t>
              </a:r>
            </a:p>
            <a:p>
              <a:pPr algn="ctr" eaLnBrk="1" hangingPunct="1"/>
              <a:r>
                <a:rPr lang="en-US" altLang="ja-JP" sz="1000"/>
                <a:t>Wiring</a:t>
              </a:r>
            </a:p>
            <a:p>
              <a:pPr algn="ctr" eaLnBrk="1" hangingPunct="1"/>
              <a:r>
                <a:rPr lang="en-US" altLang="ja-JP" sz="1000"/>
                <a:t>(Building</a:t>
              </a:r>
            </a:p>
            <a:p>
              <a:pPr algn="ctr" eaLnBrk="1" hangingPunct="1"/>
              <a:r>
                <a:rPr lang="en-US" altLang="ja-JP" sz="1000"/>
                <a:t>Backbone)</a:t>
              </a:r>
              <a:endParaRPr lang="en-US" altLang="ja-JP"/>
            </a:p>
          </p:txBody>
        </p:sp>
        <p:sp>
          <p:nvSpPr>
            <p:cNvPr id="14366" name="Line 28"/>
            <p:cNvSpPr>
              <a:spLocks noChangeShapeType="1"/>
            </p:cNvSpPr>
            <p:nvPr/>
          </p:nvSpPr>
          <p:spPr bwMode="auto">
            <a:xfrm>
              <a:off x="624" y="2256"/>
              <a:ext cx="38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67" name="Text Box 29"/>
            <p:cNvSpPr txBox="1">
              <a:spLocks noChangeArrowheads="1"/>
            </p:cNvSpPr>
            <p:nvPr/>
          </p:nvSpPr>
          <p:spPr bwMode="auto">
            <a:xfrm>
              <a:off x="3242" y="3744"/>
              <a:ext cx="49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000"/>
                <a:t>Campus</a:t>
              </a:r>
            </a:p>
            <a:p>
              <a:pPr algn="ctr" eaLnBrk="1" hangingPunct="1"/>
              <a:r>
                <a:rPr lang="en-US" altLang="ja-JP" sz="1000"/>
                <a:t>Backbone</a:t>
              </a:r>
              <a:endParaRPr lang="en-US" altLang="ja-JP"/>
            </a:p>
          </p:txBody>
        </p:sp>
        <p:sp>
          <p:nvSpPr>
            <p:cNvPr id="14368" name="Rectangle 30"/>
            <p:cNvSpPr>
              <a:spLocks noChangeArrowheads="1"/>
            </p:cNvSpPr>
            <p:nvPr/>
          </p:nvSpPr>
          <p:spPr bwMode="auto">
            <a:xfrm>
              <a:off x="816" y="192"/>
              <a:ext cx="2400" cy="34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4369" name="Rectangle 31"/>
            <p:cNvSpPr>
              <a:spLocks noChangeArrowheads="1"/>
            </p:cNvSpPr>
            <p:nvPr/>
          </p:nvSpPr>
          <p:spPr bwMode="auto">
            <a:xfrm>
              <a:off x="3744" y="192"/>
              <a:ext cx="1776" cy="34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4370" name="Line 32"/>
            <p:cNvSpPr>
              <a:spLocks noChangeShapeType="1"/>
            </p:cNvSpPr>
            <p:nvPr/>
          </p:nvSpPr>
          <p:spPr bwMode="auto">
            <a:xfrm>
              <a:off x="816" y="1056"/>
              <a:ext cx="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71" name="Line 33"/>
            <p:cNvSpPr>
              <a:spLocks noChangeShapeType="1"/>
            </p:cNvSpPr>
            <p:nvPr/>
          </p:nvSpPr>
          <p:spPr bwMode="auto">
            <a:xfrm>
              <a:off x="816" y="2784"/>
              <a:ext cx="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72" name="Line 34"/>
            <p:cNvSpPr>
              <a:spLocks noChangeShapeType="1"/>
            </p:cNvSpPr>
            <p:nvPr/>
          </p:nvSpPr>
          <p:spPr bwMode="auto">
            <a:xfrm>
              <a:off x="3744" y="1056"/>
              <a:ext cx="177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73" name="Line 35"/>
            <p:cNvSpPr>
              <a:spLocks noChangeShapeType="1"/>
            </p:cNvSpPr>
            <p:nvPr/>
          </p:nvSpPr>
          <p:spPr bwMode="auto">
            <a:xfrm>
              <a:off x="3744" y="1920"/>
              <a:ext cx="177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74" name="Line 36"/>
            <p:cNvSpPr>
              <a:spLocks noChangeShapeType="1"/>
            </p:cNvSpPr>
            <p:nvPr/>
          </p:nvSpPr>
          <p:spPr bwMode="auto">
            <a:xfrm>
              <a:off x="3744" y="2784"/>
              <a:ext cx="177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75" name="Line 37"/>
            <p:cNvSpPr>
              <a:spLocks noChangeShapeType="1"/>
            </p:cNvSpPr>
            <p:nvPr/>
          </p:nvSpPr>
          <p:spPr bwMode="auto">
            <a:xfrm>
              <a:off x="816" y="1920"/>
              <a:ext cx="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14339" name="Rectangle 39"/>
          <p:cNvSpPr>
            <a:spLocks noGrp="1" noChangeArrowheads="1"/>
          </p:cNvSpPr>
          <p:nvPr>
            <p:ph type="title"/>
          </p:nvPr>
        </p:nvSpPr>
        <p:spPr>
          <a:xfrm>
            <a:off x="710015" y="503349"/>
            <a:ext cx="8229600" cy="1143000"/>
          </a:xfrm>
        </p:spPr>
        <p:txBody>
          <a:bodyPr/>
          <a:lstStyle/>
          <a:p>
            <a:r>
              <a:rPr lang="en-US" altLang="ja-JP" dirty="0" smtClean="0">
                <a:solidFill>
                  <a:schemeClr val="tx1"/>
                </a:solidFill>
                <a:ea typeface="ＭＳ Ｐゴシック" pitchFamily="50" charset="-128"/>
              </a:rPr>
              <a:t>Campus Network Wiring</a:t>
            </a:r>
          </a:p>
        </p:txBody>
      </p:sp>
      <p:sp>
        <p:nvSpPr>
          <p:cNvPr id="39" name="Date Placeholder 38"/>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00765514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On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Theme1Online</Template>
  <TotalTime>198</TotalTime>
  <Words>1798</Words>
  <Application>Microsoft Office PowerPoint</Application>
  <PresentationFormat>On-screen Show (4:3)</PresentationFormat>
  <Paragraphs>375</Paragraphs>
  <Slides>40</Slides>
  <Notes>36</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9" baseType="lpstr">
      <vt:lpstr>MS PGothic</vt:lpstr>
      <vt:lpstr>MS PGothic</vt:lpstr>
      <vt:lpstr>Arial</vt:lpstr>
      <vt:lpstr>Calibri</vt:lpstr>
      <vt:lpstr>Courier</vt:lpstr>
      <vt:lpstr>Courier New</vt:lpstr>
      <vt:lpstr>Edwardian Script ITC</vt:lpstr>
      <vt:lpstr>Theme1Online</vt:lpstr>
      <vt:lpstr>Worksheet</vt:lpstr>
      <vt:lpstr>Network Governance  SESSION 2 – Characterizing The Networks</vt:lpstr>
      <vt:lpstr>Outline  </vt:lpstr>
      <vt:lpstr>What’s the Starting Point?</vt:lpstr>
      <vt:lpstr>Where Are We?</vt:lpstr>
      <vt:lpstr>Get a Network Map</vt:lpstr>
      <vt:lpstr>Characterize Addressing and Naming</vt:lpstr>
      <vt:lpstr>Discontiguous Subnets</vt:lpstr>
      <vt:lpstr>Characterize the Wiring and Media</vt:lpstr>
      <vt:lpstr>Campus Network Wiring</vt:lpstr>
      <vt:lpstr>Architectural Constraints</vt:lpstr>
      <vt:lpstr>Architectural Constraints</vt:lpstr>
      <vt:lpstr>Issues for Wireless Installations</vt:lpstr>
      <vt:lpstr>Check the Health of the Existing Internetwork</vt:lpstr>
      <vt:lpstr>Characterize Availability</vt:lpstr>
      <vt:lpstr>Network Utilization in Minute Intervals</vt:lpstr>
      <vt:lpstr>Network Utilization in Hour Intervals</vt:lpstr>
      <vt:lpstr>Bandwidth Utilization by Protocol</vt:lpstr>
      <vt:lpstr>Characterize Packet Sizes</vt:lpstr>
      <vt:lpstr>Characterize Response Time</vt:lpstr>
      <vt:lpstr>Check the Status of Major Routers, Switches, and Firewalls</vt:lpstr>
      <vt:lpstr>Tools</vt:lpstr>
      <vt:lpstr>User Communities</vt:lpstr>
      <vt:lpstr>Data Stores</vt:lpstr>
      <vt:lpstr>Traffic Flow</vt:lpstr>
      <vt:lpstr>Traffic Flow Example</vt:lpstr>
      <vt:lpstr>Types of Traffic Flow</vt:lpstr>
      <vt:lpstr>Traffic Flow for Voice over IP</vt:lpstr>
      <vt:lpstr>Network Applications Traffic Characteristics</vt:lpstr>
      <vt:lpstr>Traffic Load</vt:lpstr>
      <vt:lpstr>Size of Objects on Networks</vt:lpstr>
      <vt:lpstr>Traffic Behavior</vt:lpstr>
      <vt:lpstr>Network Efficiency</vt:lpstr>
      <vt:lpstr>QoS Requirements</vt:lpstr>
      <vt:lpstr>QoS Requirements per IETF</vt:lpstr>
      <vt:lpstr>QoS Requirements per IETF</vt:lpstr>
      <vt:lpstr>Network Traffic Factors</vt:lpstr>
      <vt:lpstr>Conclusion</vt:lpstr>
      <vt:lpstr>Conclusion (2)</vt:lpstr>
      <vt:lpstr>DAFTAR PUSTAKA/SUMBER</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TOPIK 1 - …..</dc:title>
  <dc:creator>Helena Agustin Putri A</dc:creator>
  <cp:lastModifiedBy>Nurul Jannah</cp:lastModifiedBy>
  <cp:revision>20</cp:revision>
  <dcterms:created xsi:type="dcterms:W3CDTF">2017-05-12T05:56:15Z</dcterms:created>
  <dcterms:modified xsi:type="dcterms:W3CDTF">2017-09-04T11:56:00Z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265049</vt:lpwstr>
  </property>
  <property fmtid="{D5CDD505-2E9C-101B-9397-08002B2CF9AE}" name="NXPowerLiteSettings" pid="3">
    <vt:lpwstr>C7000400038000</vt:lpwstr>
  </property>
  <property fmtid="{D5CDD505-2E9C-101B-9397-08002B2CF9AE}" name="NXPowerLiteVersion" pid="4">
    <vt:lpwstr>S9.0.3</vt:lpwstr>
  </property>
</Properties>
</file>