
<file path=[Content_Types].xml><?xml version="1.0" encoding="utf-8"?>
<Types xmlns="http://schemas.openxmlformats.org/package/2006/content-types">
  <Default ContentType="image/jpeg" Extension="jpeg"/>
  <Default ContentType="image/x-wmf" Extension="wmf"/>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60" r:id="rId38"/>
    <p:sldId id="258"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t>2017/9/4</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t>‹#›</a:t>
            </a:fld>
            <a:endParaRPr kumimoji="1" lang="ja-JP" altLang="en-US"/>
          </a:p>
        </p:txBody>
      </p:sp>
    </p:spTree>
    <p:extLst>
      <p:ext uri="{BB962C8B-B14F-4D97-AF65-F5344CB8AC3E}">
        <p14:creationId xmlns:p14="http://schemas.microsoft.com/office/powerpoint/2010/main"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Did you know that according to topologists, a coffee cup and donut are the same shape? If they were made of clay, for example, consider how easy it would be to mold the one to look like the other, while retaining the most significant characteristics (such as the roundedness and the hole).</a:t>
            </a:r>
          </a:p>
          <a:p>
            <a:r>
              <a:rPr lang="en-US" altLang="ja-JP" smtClean="0">
                <a:latin typeface="Arial" pitchFamily="34" charset="0"/>
                <a:ea typeface="ＭＳ Ｐゴシック" pitchFamily="50" charset="-128"/>
              </a:rPr>
              <a:t>Just like with coffee and donuts made of clay, in the networking field, during the logical design phase, we are more concerned with the overall architecture, shape, size, and interconnectedness of a network, than with the physical details.</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For more information regarding topology, coffee, and donuts, see:</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http://en.wikipedia.org/wiki/Topology</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and</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http://msl.cs.uiuc.edu/planning/node93.html</a:t>
            </a: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121401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solidFill>
            <a:srgbClr val="FFFFFF"/>
          </a:solidFill>
          <a:ln/>
        </p:spPr>
      </p:sp>
      <p:sp>
        <p:nvSpPr>
          <p:cNvPr id="4915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68075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Said by Dr. Peter Welcher, consultant and author of many networking articles in magazines, etc.</a:t>
            </a:r>
          </a:p>
        </p:txBody>
      </p:sp>
    </p:spTree>
    <p:extLst>
      <p:ext uri="{BB962C8B-B14F-4D97-AF65-F5344CB8AC3E}">
        <p14:creationId xmlns:p14="http://schemas.microsoft.com/office/powerpoint/2010/main" val="2618270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7419638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162989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xfrm>
            <a:off x="150813" y="4343400"/>
            <a:ext cx="625475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2">
              <a:spcAft>
                <a:spcPts val="588"/>
              </a:spcAft>
            </a:pPr>
            <a:r>
              <a:rPr lang="en-US" altLang="ja-JP" b="1" smtClean="0">
                <a:latin typeface="Arial" pitchFamily="34" charset="0"/>
                <a:ea typeface="ＭＳ Ｐゴシック" pitchFamily="50" charset="-128"/>
              </a:rPr>
              <a:t>Building access submodule</a:t>
            </a:r>
            <a:r>
              <a:rPr lang="en-US" altLang="ja-JP" smtClean="0">
                <a:latin typeface="Arial" pitchFamily="34" charset="0"/>
                <a:ea typeface="ＭＳ Ｐゴシック" pitchFamily="50" charset="-128"/>
              </a:rPr>
              <a:t>. Located within a campus building, this submodule contains end-user workstations and IP phones, connected to switches or wireless access points. Higher-end switches provide uplinks to the building distribution module. Services offered by this module include network access, broadcast control, protocol filtering, and the marking of packets for QoS features.</a:t>
            </a:r>
          </a:p>
          <a:p>
            <a:pPr lvl="2">
              <a:spcAft>
                <a:spcPts val="588"/>
              </a:spcAft>
            </a:pPr>
            <a:r>
              <a:rPr lang="en-US" altLang="ja-JP" b="1" smtClean="0">
                <a:latin typeface="Arial" pitchFamily="34" charset="0"/>
                <a:ea typeface="ＭＳ Ｐゴシック" pitchFamily="50" charset="-128"/>
              </a:rPr>
              <a:t>Building distribution submodule.</a:t>
            </a:r>
            <a:r>
              <a:rPr lang="en-US" altLang="ja-JP" smtClean="0">
                <a:latin typeface="Arial" pitchFamily="34" charset="0"/>
                <a:ea typeface="ＭＳ Ｐゴシック" pitchFamily="50" charset="-128"/>
              </a:rPr>
              <a:t> The job of this submodule is to aggregate wiring closets within a building and provide connectivity to the campus backbone via routers (or switches with routing modules). This submodule provides routing, QoS, and access control methods for meeting security and performance requirements. Redundancy and load sharing are recommended for this submodule. For example, each building distribution submodule should have two equal-cost paths to the campus backbone. </a:t>
            </a:r>
          </a:p>
          <a:p>
            <a:pPr lvl="2">
              <a:spcAft>
                <a:spcPts val="588"/>
              </a:spcAft>
            </a:pPr>
            <a:r>
              <a:rPr lang="en-US" altLang="ja-JP" b="1" smtClean="0">
                <a:latin typeface="Arial" pitchFamily="34" charset="0"/>
                <a:ea typeface="ＭＳ Ｐゴシック" pitchFamily="50" charset="-128"/>
              </a:rPr>
              <a:t>Campus backbone.</a:t>
            </a:r>
            <a:r>
              <a:rPr lang="en-US" altLang="ja-JP" smtClean="0">
                <a:latin typeface="Arial" pitchFamily="34" charset="0"/>
                <a:ea typeface="ＭＳ Ｐゴシック" pitchFamily="50" charset="-128"/>
              </a:rPr>
              <a:t> The campus backbone is the core layer of the campus infrastructure. The backbone interconnects the building access and distribution submodules with the server farm, network management, and edge distribution modules. The campus backbone provides redundant and fast-converging connectivity. It routes and switches traffic as fast quickly as possible from one module to another. This module usually uses high-speed routers (or switches with routing capability) and provides QoS and security features.</a:t>
            </a:r>
            <a:endParaRPr lang="en-US" altLang="ja-JP" smtClean="0">
              <a:latin typeface="Courier" pitchFamily="-84" charset="0"/>
              <a:ea typeface="ＭＳ Ｐゴシック" pitchFamily="50" charset="-128"/>
            </a:endParaRP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84538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127875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42056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r>
              <a:rPr lang="en-US" altLang="ja-JP" smtClean="0">
                <a:latin typeface="Arial" pitchFamily="34" charset="0"/>
                <a:ea typeface="ＭＳ Ｐゴシック" pitchFamily="50" charset="-128"/>
              </a:rPr>
              <a:t>If all ports have equal distance to the Root Bridge, then the Designated Port is chosen by lowest sender Bridge ID. If the IDs are the same, then the port is chosen by lowest Port ID.</a:t>
            </a:r>
          </a:p>
          <a:p>
            <a:pPr marL="228600" indent="-228600"/>
            <a:endParaRPr lang="en-US" altLang="ja-JP" smtClean="0">
              <a:latin typeface="Arial" pitchFamily="34" charset="0"/>
              <a:ea typeface="ＭＳ Ｐゴシック" pitchFamily="50" charset="-128"/>
            </a:endParaRPr>
          </a:p>
          <a:p>
            <a:pPr marL="228600" indent="-228600"/>
            <a:r>
              <a:rPr lang="en-US" altLang="ja-JP" smtClean="0">
                <a:latin typeface="Arial" pitchFamily="34" charset="0"/>
                <a:ea typeface="ＭＳ Ｐゴシック" pitchFamily="50" charset="-128"/>
              </a:rPr>
              <a:t>In general, STP checks for the best information by using these four criteria in the following order:</a:t>
            </a:r>
          </a:p>
          <a:p>
            <a:pPr marL="228600" indent="-228600"/>
            <a:endParaRPr lang="en-US" altLang="ja-JP" smtClean="0">
              <a:latin typeface="Arial" pitchFamily="34" charset="0"/>
              <a:ea typeface="ＭＳ Ｐゴシック" pitchFamily="50" charset="-128"/>
            </a:endParaRPr>
          </a:p>
          <a:p>
            <a:pPr marL="228600" indent="-228600">
              <a:buFontTx/>
              <a:buAutoNum type="arabicPeriod"/>
            </a:pPr>
            <a:r>
              <a:rPr lang="en-US" altLang="ja-JP" smtClean="0">
                <a:latin typeface="Arial" pitchFamily="34" charset="0"/>
                <a:ea typeface="ＭＳ Ｐゴシック" pitchFamily="50" charset="-128"/>
              </a:rPr>
              <a:t>Lowest Root Bridge ID</a:t>
            </a:r>
          </a:p>
          <a:p>
            <a:pPr marL="228600" indent="-228600">
              <a:buFontTx/>
              <a:buAutoNum type="arabicPeriod"/>
            </a:pPr>
            <a:r>
              <a:rPr lang="en-US" altLang="ja-JP" smtClean="0">
                <a:latin typeface="Arial" pitchFamily="34" charset="0"/>
                <a:ea typeface="ＭＳ Ｐゴシック" pitchFamily="50" charset="-128"/>
              </a:rPr>
              <a:t>Lowest path cost to the Root Bridge</a:t>
            </a:r>
          </a:p>
          <a:p>
            <a:pPr marL="228600" indent="-228600">
              <a:buFontTx/>
              <a:buAutoNum type="arabicPeriod"/>
            </a:pPr>
            <a:r>
              <a:rPr lang="en-US" altLang="ja-JP" smtClean="0">
                <a:latin typeface="Arial" pitchFamily="34" charset="0"/>
                <a:ea typeface="ＭＳ Ｐゴシック" pitchFamily="50" charset="-128"/>
              </a:rPr>
              <a:t>Lowest sender Bridge ID</a:t>
            </a:r>
          </a:p>
          <a:p>
            <a:pPr marL="228600" indent="-228600">
              <a:buFontTx/>
              <a:buAutoNum type="arabicPeriod"/>
            </a:pPr>
            <a:r>
              <a:rPr lang="en-US" altLang="ja-JP" smtClean="0">
                <a:latin typeface="Arial" pitchFamily="34" charset="0"/>
                <a:ea typeface="ＭＳ Ｐゴシック" pitchFamily="50" charset="-128"/>
              </a:rPr>
              <a:t>Lowest Port ID</a:t>
            </a:r>
          </a:p>
          <a:p>
            <a:pPr marL="228600" indent="-228600">
              <a:buFontTx/>
              <a:buAutoNum type="arabicPeriod"/>
            </a:pPr>
            <a:endParaRPr lang="en-US" altLang="ja-JP" smtClean="0">
              <a:latin typeface="Arial" pitchFamily="34" charset="0"/>
              <a:ea typeface="ＭＳ Ｐゴシック" pitchFamily="50" charset="-128"/>
            </a:endParaRPr>
          </a:p>
          <a:p>
            <a:pPr marL="228600" indent="-228600"/>
            <a:r>
              <a:rPr lang="en-US" altLang="ja-JP" smtClean="0">
                <a:latin typeface="Arial" pitchFamily="34" charset="0"/>
                <a:ea typeface="ＭＳ Ｐゴシック" pitchFamily="50" charset="-128"/>
              </a:rPr>
              <a:t>See Top-Down Network Design for more details.</a:t>
            </a:r>
          </a:p>
        </p:txBody>
      </p:sp>
    </p:spTree>
    <p:extLst>
      <p:ext uri="{BB962C8B-B14F-4D97-AF65-F5344CB8AC3E}">
        <p14:creationId xmlns:p14="http://schemas.microsoft.com/office/powerpoint/2010/main" val="3079691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9796140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115286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solidFill>
            <a:srgbClr val="FFFFFF"/>
          </a:solidFill>
          <a:ln/>
        </p:spPr>
      </p:sp>
      <p:sp>
        <p:nvSpPr>
          <p:cNvPr id="4096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919613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8282032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879408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481816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0535723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992506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To understand VLANs, it helps to think about real (non-virtual) LANs first. Imagine two switches that are not connected to each other in any way. Switch A connects stations in Network A and Switch B connects stations in Network B, </a:t>
            </a:r>
          </a:p>
          <a:p>
            <a:pPr>
              <a:spcAft>
                <a:spcPts val="588"/>
              </a:spcAft>
            </a:pPr>
            <a:r>
              <a:rPr lang="en-US" altLang="ja-JP" smtClean="0">
                <a:latin typeface="Arial" pitchFamily="34" charset="0"/>
                <a:ea typeface="ＭＳ Ｐゴシック" pitchFamily="50" charset="-128"/>
              </a:rPr>
              <a:t>When Station A1 sends a broadcast, Station A2 and Station A3 receive the broadcast, but none of the stations in Network B receive the broadcast, because the two switches are not connected. This same configuration can be implemented through configuration options in a single switch, with the result looking like the next slide.</a:t>
            </a:r>
            <a:endParaRPr lang="en-US" altLang="ja-JP" smtClean="0">
              <a:latin typeface="Courier" pitchFamily="-84" charset="0"/>
              <a:ea typeface="ＭＳ Ｐゴシック" pitchFamily="50" charset="-128"/>
            </a:endParaRP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343200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588"/>
              </a:spcAft>
            </a:pPr>
            <a:r>
              <a:rPr lang="en-US" altLang="ja-JP" smtClean="0">
                <a:latin typeface="Arial" pitchFamily="34" charset="0"/>
                <a:ea typeface="ＭＳ Ｐゴシック" pitchFamily="50" charset="-128"/>
              </a:rPr>
              <a:t>Through the configuration of the switch there are now two </a:t>
            </a:r>
            <a:r>
              <a:rPr lang="en-US" altLang="ja-JP" i="1" smtClean="0">
                <a:latin typeface="Arial" pitchFamily="34" charset="0"/>
                <a:ea typeface="ＭＳ Ｐゴシック" pitchFamily="50" charset="-128"/>
              </a:rPr>
              <a:t>virtual</a:t>
            </a:r>
            <a:r>
              <a:rPr lang="en-US" altLang="ja-JP" smtClean="0">
                <a:latin typeface="Arial" pitchFamily="34" charset="0"/>
                <a:ea typeface="ＭＳ Ｐゴシック" pitchFamily="50" charset="-128"/>
              </a:rPr>
              <a:t> LANs implemented in a single switch, instead of two separate physical LANs. This is the beauty of VLANs. The broadcast, multicast, and unknown-destination traffic originating with any member of VLAN A is forwarded to all other members of VLAN A, and not to a member of VLAN B. VLAN A has the same properties as a physically separate LAN bounded by routers. The protocol behavior in this slide is exactly the same as the protocol behavior in the previous slide.</a:t>
            </a:r>
            <a:endParaRPr lang="en-US" altLang="ja-JP" smtClean="0">
              <a:latin typeface="Courier" pitchFamily="-84" charset="0"/>
              <a:ea typeface="ＭＳ Ｐゴシック" pitchFamily="50" charset="-128"/>
            </a:endParaRP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669505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xfrm>
            <a:off x="603250" y="4352925"/>
            <a:ext cx="58023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588"/>
              </a:spcAft>
            </a:pPr>
            <a:r>
              <a:rPr lang="en-US" altLang="ja-JP" smtClean="0">
                <a:latin typeface="Arial" pitchFamily="34" charset="0"/>
                <a:ea typeface="ＭＳ Ｐゴシック" pitchFamily="50" charset="-128"/>
              </a:rPr>
              <a:t>VLANs can span multiple switches. In this slide, both switches contain stations that are members of VLAN A and VLAN B. This design introduces a new problem, the solution to which is specified in the IEEE 802.1Q standard and the Cisco proprietary Inter-Switch Link (ISL) protocol. The problem has to do with the forwarding of broadcast, multicast, or unknown-destination frames from a member of a VLAN on one switch to the members of the same VLAN on the other switch. </a:t>
            </a:r>
          </a:p>
          <a:p>
            <a:r>
              <a:rPr lang="en-US" altLang="ja-JP" smtClean="0">
                <a:latin typeface="Arial" pitchFamily="34" charset="0"/>
                <a:ea typeface="ＭＳ Ｐゴシック" pitchFamily="50" charset="-128"/>
              </a:rPr>
              <a:t>In this slide, all frames going from Switch A to Switch B take the same interconnection path. The 802.1Q standard and Cisco's ISL protocol define a method for Switch B to recognize whether an incoming frame belongs to VLAN A or to VLAN B. As a frame leaves Switch A, a special header is added to the frame, called the VLAN tag. The VLAN tag contains a VLAN identifier (ID) that specifies to which VLAN the frame belongs. </a:t>
            </a:r>
          </a:p>
          <a:p>
            <a:r>
              <a:rPr lang="en-US" altLang="ja-JP" smtClean="0">
                <a:latin typeface="Arial" pitchFamily="34" charset="0"/>
                <a:ea typeface="ＭＳ Ｐゴシック" pitchFamily="50" charset="-128"/>
              </a:rPr>
              <a:t>Because both switches have been configured to recognize VLAN A and VLAN B, they can exchange frames across the interconnection link, and the recipient switch can determine the VLAN into which those frames should be sent by examining the VLAN tag. The link between the two switches is sometimes called a trunk link or simply a trunk. </a:t>
            </a:r>
          </a:p>
          <a:p>
            <a:r>
              <a:rPr lang="en-US" altLang="ja-JP" smtClean="0">
                <a:latin typeface="Arial" pitchFamily="34" charset="0"/>
                <a:ea typeface="ＭＳ Ｐゴシック" pitchFamily="50" charset="-128"/>
              </a:rPr>
              <a:t>Trunk links allow the network designer to stitch together VLANs that span multiple switches. A major design consideration is determining the scope of each VLAN and how many switches it should span. Most designers try to keep the scope small. Each VLAN is a broadcast domain. In general, a single broadcast domain should be limited to a few hundred workstations (or other devices, such as IP phones). </a:t>
            </a:r>
          </a:p>
          <a:p>
            <a:pPr>
              <a:spcAft>
                <a:spcPts val="588"/>
              </a:spcAft>
            </a:pPr>
            <a:endParaRPr lang="en-US" altLang="ja-JP" smtClean="0">
              <a:latin typeface="Courier" pitchFamily="-84" charset="0"/>
              <a:ea typeface="ＭＳ Ｐゴシック" pitchFamily="50" charset="-128"/>
            </a:endParaRP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3606937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3791966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11153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6739879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710477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0603574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solidFill>
            <a:srgbClr val="FFFFFF"/>
          </a:solidFill>
          <a:ln/>
        </p:spPr>
      </p:sp>
      <p:sp>
        <p:nvSpPr>
          <p:cNvPr id="7168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1910076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solidFill>
            <a:srgbClr val="FFFFFF"/>
          </a:solidFill>
          <a:ln/>
        </p:spPr>
      </p:sp>
      <p:sp>
        <p:nvSpPr>
          <p:cNvPr id="7270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7422199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196577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solidFill>
            <a:srgbClr val="FFFFFF"/>
          </a:solidFill>
          <a:ln/>
        </p:spPr>
      </p:sp>
      <p:sp>
        <p:nvSpPr>
          <p:cNvPr id="4301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21190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solidFill>
            <a:srgbClr val="FFFFFF"/>
          </a:solidFill>
          <a:ln/>
        </p:spPr>
      </p:sp>
      <p:sp>
        <p:nvSpPr>
          <p:cNvPr id="4403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823735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solidFill>
            <a:srgbClr val="FFFFFF"/>
          </a:solidFill>
          <a:ln/>
        </p:spPr>
      </p:sp>
      <p:sp>
        <p:nvSpPr>
          <p:cNvPr id="4505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973871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solidFill>
            <a:srgbClr val="FFFFFF"/>
          </a:solidFill>
          <a:ln/>
        </p:spPr>
      </p:sp>
      <p:sp>
        <p:nvSpPr>
          <p:cNvPr id="4608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279866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18931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5588629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9/4/2017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9/4/2017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9/4/2017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1.wmf"/><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2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2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0.wmf"/><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18.wmf"/><Relationship Id="rId4" Type="http://schemas.openxmlformats.org/officeDocument/2006/relationships/image" Target="../media/image17.wmf"/></Relationships>
</file>

<file path=ppt/slides/_rels/slide3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1.xml"/><Relationship Id="rId1" Type="http://schemas.openxmlformats.org/officeDocument/2006/relationships/slideLayout" Target="../slideLayouts/slideLayout3.xml"/><Relationship Id="rId4" Type="http://schemas.openxmlformats.org/officeDocument/2006/relationships/image" Target="../media/image11.wmf"/></Relationships>
</file>

<file path=ppt/slides/_rels/slide3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9.wmf"/><Relationship Id="rId4" Type="http://schemas.openxmlformats.org/officeDocument/2006/relationships/image" Target="../media/image8.wmf"/></Relationships>
</file>

<file path=ppt/slides/_rels/slide35.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9.wmf"/><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20.wmf"/><Relationship Id="rId4" Type="http://schemas.openxmlformats.org/officeDocument/2006/relationships/image" Target="../media/image11.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687704"/>
            <a:ext cx="7201437"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3 – </a:t>
            </a:r>
            <a:r>
              <a:rPr lang="en-US" altLang="ja-JP" sz="2800" dirty="0"/>
              <a:t>Designing </a:t>
            </a:r>
            <a:r>
              <a:rPr lang="en-US" altLang="ja-JP" sz="2800" dirty="0" smtClean="0"/>
              <a:t>Network Topology</a:t>
            </a:r>
            <a:br>
              <a:rPr lang="en-US" altLang="ja-JP" sz="2800" dirty="0" smtClean="0"/>
            </a:br>
            <a:endParaRPr lang="en-US" sz="2800" dirty="0"/>
          </a:p>
        </p:txBody>
      </p:sp>
      <p:sp>
        <p:nvSpPr>
          <p:cNvPr id="3" name="Subtitle 2"/>
          <p:cNvSpPr>
            <a:spLocks noGrp="1"/>
          </p:cNvSpPr>
          <p:nvPr>
            <p:ph type="subTitle" idx="1"/>
          </p:nvPr>
        </p:nvSpPr>
        <p:spPr>
          <a:xfrm>
            <a:off x="1828800" y="4684689"/>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738910" y="648751"/>
            <a:ext cx="5137285" cy="1143000"/>
          </a:xfrm>
        </p:spPr>
        <p:txBody>
          <a:bodyPr/>
          <a:lstStyle/>
          <a:p>
            <a:r>
              <a:rPr lang="en-US" altLang="ja-JP" dirty="0" smtClean="0">
                <a:solidFill>
                  <a:schemeClr val="tx1"/>
                </a:solidFill>
                <a:ea typeface="ＭＳ Ｐゴシック" pitchFamily="50" charset="-128"/>
              </a:rPr>
              <a:t>A Partial-Mesh Hierarchical Design</a:t>
            </a:r>
          </a:p>
        </p:txBody>
      </p:sp>
      <p:grpSp>
        <p:nvGrpSpPr>
          <p:cNvPr id="11267" name="Group 34"/>
          <p:cNvGrpSpPr>
            <a:grpSpLocks/>
          </p:cNvGrpSpPr>
          <p:nvPr/>
        </p:nvGrpSpPr>
        <p:grpSpPr bwMode="auto">
          <a:xfrm>
            <a:off x="1447800" y="1828800"/>
            <a:ext cx="5867400" cy="4449763"/>
            <a:chOff x="1447800" y="1371600"/>
            <a:chExt cx="6248400" cy="4906963"/>
          </a:xfrm>
        </p:grpSpPr>
        <p:sp>
          <p:nvSpPr>
            <p:cNvPr id="31746" name="Line 4"/>
            <p:cNvSpPr>
              <a:spLocks noChangeShapeType="1"/>
            </p:cNvSpPr>
            <p:nvPr/>
          </p:nvSpPr>
          <p:spPr bwMode="auto">
            <a:xfrm flipH="1" flipV="1">
              <a:off x="5053817" y="2078847"/>
              <a:ext cx="1420091" cy="1554543"/>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47" name="Line 5"/>
            <p:cNvSpPr>
              <a:spLocks noChangeShapeType="1"/>
            </p:cNvSpPr>
            <p:nvPr/>
          </p:nvSpPr>
          <p:spPr bwMode="auto">
            <a:xfrm flipH="1" flipV="1">
              <a:off x="4218668" y="2145370"/>
              <a:ext cx="2128445" cy="1488019"/>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48" name="Line 6"/>
            <p:cNvSpPr>
              <a:spLocks noChangeShapeType="1"/>
            </p:cNvSpPr>
            <p:nvPr/>
          </p:nvSpPr>
          <p:spPr bwMode="auto">
            <a:xfrm flipV="1">
              <a:off x="4588906" y="2145370"/>
              <a:ext cx="402359" cy="1488019"/>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49" name="Line 7"/>
            <p:cNvSpPr>
              <a:spLocks noChangeShapeType="1"/>
            </p:cNvSpPr>
            <p:nvPr/>
          </p:nvSpPr>
          <p:spPr bwMode="auto">
            <a:xfrm flipV="1">
              <a:off x="2703905" y="2096353"/>
              <a:ext cx="2199450" cy="1600058"/>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0" name="Line 8"/>
            <p:cNvSpPr>
              <a:spLocks noChangeShapeType="1"/>
            </p:cNvSpPr>
            <p:nvPr/>
          </p:nvSpPr>
          <p:spPr bwMode="auto">
            <a:xfrm flipV="1">
              <a:off x="2516249" y="2078847"/>
              <a:ext cx="1508001" cy="1554543"/>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1" name="Line 9"/>
            <p:cNvSpPr>
              <a:spLocks noChangeShapeType="1"/>
            </p:cNvSpPr>
            <p:nvPr/>
          </p:nvSpPr>
          <p:spPr bwMode="auto">
            <a:xfrm flipH="1" flipV="1">
              <a:off x="4149354" y="2096353"/>
              <a:ext cx="377001" cy="1447756"/>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2" name="Line 10"/>
            <p:cNvSpPr>
              <a:spLocks noChangeShapeType="1"/>
            </p:cNvSpPr>
            <p:nvPr/>
          </p:nvSpPr>
          <p:spPr bwMode="auto">
            <a:xfrm flipH="1" flipV="1">
              <a:off x="4149354" y="1371600"/>
              <a:ext cx="1691" cy="542689"/>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3" name="Line 11"/>
            <p:cNvSpPr>
              <a:spLocks noChangeShapeType="1"/>
            </p:cNvSpPr>
            <p:nvPr/>
          </p:nvSpPr>
          <p:spPr bwMode="auto">
            <a:xfrm flipV="1">
              <a:off x="3708112" y="1371600"/>
              <a:ext cx="1697347" cy="1751"/>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4" name="Line 12"/>
            <p:cNvSpPr>
              <a:spLocks noChangeShapeType="1"/>
            </p:cNvSpPr>
            <p:nvPr/>
          </p:nvSpPr>
          <p:spPr bwMode="auto">
            <a:xfrm flipV="1">
              <a:off x="1698006" y="3696411"/>
              <a:ext cx="882485" cy="1654328"/>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5" name="Line 13"/>
            <p:cNvSpPr>
              <a:spLocks noChangeShapeType="1"/>
            </p:cNvSpPr>
            <p:nvPr/>
          </p:nvSpPr>
          <p:spPr bwMode="auto">
            <a:xfrm flipH="1" flipV="1">
              <a:off x="6599011" y="3696411"/>
              <a:ext cx="879104" cy="1656078"/>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6" name="Line 14"/>
            <p:cNvSpPr>
              <a:spLocks noChangeShapeType="1"/>
            </p:cNvSpPr>
            <p:nvPr/>
          </p:nvSpPr>
          <p:spPr bwMode="auto">
            <a:xfrm flipH="1" flipV="1">
              <a:off x="4776561" y="3771688"/>
              <a:ext cx="2576451" cy="1731354"/>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7" name="Line 15"/>
            <p:cNvSpPr>
              <a:spLocks noChangeShapeType="1"/>
            </p:cNvSpPr>
            <p:nvPr/>
          </p:nvSpPr>
          <p:spPr bwMode="auto">
            <a:xfrm flipV="1">
              <a:off x="6095217" y="3771688"/>
              <a:ext cx="378691" cy="1656078"/>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8" name="Line 16"/>
            <p:cNvSpPr>
              <a:spLocks noChangeShapeType="1"/>
            </p:cNvSpPr>
            <p:nvPr/>
          </p:nvSpPr>
          <p:spPr bwMode="auto">
            <a:xfrm flipH="1" flipV="1">
              <a:off x="4732606" y="3818954"/>
              <a:ext cx="1237508" cy="1759365"/>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59" name="Line 17"/>
            <p:cNvSpPr>
              <a:spLocks noChangeShapeType="1"/>
            </p:cNvSpPr>
            <p:nvPr/>
          </p:nvSpPr>
          <p:spPr bwMode="auto">
            <a:xfrm flipV="1">
              <a:off x="1824801" y="3759433"/>
              <a:ext cx="2576451" cy="1729604"/>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60" name="Line 18"/>
            <p:cNvSpPr>
              <a:spLocks noChangeShapeType="1"/>
            </p:cNvSpPr>
            <p:nvPr/>
          </p:nvSpPr>
          <p:spPr bwMode="auto">
            <a:xfrm flipH="1" flipV="1">
              <a:off x="2703905" y="3759433"/>
              <a:ext cx="377000" cy="1656078"/>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61" name="Line 19"/>
            <p:cNvSpPr>
              <a:spLocks noChangeShapeType="1"/>
            </p:cNvSpPr>
            <p:nvPr/>
          </p:nvSpPr>
          <p:spPr bwMode="auto">
            <a:xfrm flipV="1">
              <a:off x="3206008" y="3691160"/>
              <a:ext cx="1333872" cy="1873154"/>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62" name="Line 20"/>
            <p:cNvSpPr>
              <a:spLocks noChangeShapeType="1"/>
            </p:cNvSpPr>
            <p:nvPr/>
          </p:nvSpPr>
          <p:spPr bwMode="auto">
            <a:xfrm flipH="1" flipV="1">
              <a:off x="2703905" y="3696411"/>
              <a:ext cx="1759898" cy="1719100"/>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1763" name="Line 21"/>
            <p:cNvSpPr>
              <a:spLocks noChangeShapeType="1"/>
            </p:cNvSpPr>
            <p:nvPr/>
          </p:nvSpPr>
          <p:spPr bwMode="auto">
            <a:xfrm flipV="1">
              <a:off x="4588906" y="3832959"/>
              <a:ext cx="1758208" cy="1731355"/>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1290" name="Picture 2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5264150"/>
              <a:ext cx="719138"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1" name="Picture 2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30513" y="5264150"/>
              <a:ext cx="719137"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2" name="Picture 2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638" y="5264150"/>
              <a:ext cx="720725"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3" name="Picture 2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94350" y="5264150"/>
              <a:ext cx="719138"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4" name="Picture 2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77063" y="5264150"/>
              <a:ext cx="719137"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1295" name="Text Box 28"/>
            <p:cNvSpPr txBox="1">
              <a:spLocks noChangeArrowheads="1"/>
            </p:cNvSpPr>
            <p:nvPr/>
          </p:nvSpPr>
          <p:spPr bwMode="auto">
            <a:xfrm>
              <a:off x="3251200" y="5881688"/>
              <a:ext cx="3478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Branch Offices (Access Layer)</a:t>
              </a:r>
              <a:endParaRPr lang="en-US" altLang="ja-JP"/>
            </a:p>
          </p:txBody>
        </p:sp>
        <p:pic>
          <p:nvPicPr>
            <p:cNvPr id="11296" name="Picture 2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138" y="1757363"/>
              <a:ext cx="7191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7" name="Picture 3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3433763"/>
              <a:ext cx="71913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8" name="Picture 3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1488" y="3433763"/>
              <a:ext cx="7207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1299" name="Picture 3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6475" y="3433763"/>
              <a:ext cx="71913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1775" name="Line 33"/>
            <p:cNvSpPr>
              <a:spLocks noChangeShapeType="1"/>
            </p:cNvSpPr>
            <p:nvPr/>
          </p:nvSpPr>
          <p:spPr bwMode="auto">
            <a:xfrm flipH="1" flipV="1">
              <a:off x="4991265" y="1371600"/>
              <a:ext cx="1691" cy="542689"/>
            </a:xfrm>
            <a:prstGeom prst="line">
              <a:avLst/>
            </a:prstGeom>
            <a:noFill/>
            <a:ln w="381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1301" name="Picture 3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68838" y="1757363"/>
              <a:ext cx="7191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11268" name="Group 35"/>
          <p:cNvGrpSpPr>
            <a:grpSpLocks/>
          </p:cNvGrpSpPr>
          <p:nvPr/>
        </p:nvGrpSpPr>
        <p:grpSpPr bwMode="auto">
          <a:xfrm>
            <a:off x="5699125" y="2243138"/>
            <a:ext cx="3140075" cy="2633662"/>
            <a:chOff x="5699125" y="1801813"/>
            <a:chExt cx="3140075" cy="2633662"/>
          </a:xfrm>
        </p:grpSpPr>
        <p:sp>
          <p:nvSpPr>
            <p:cNvPr id="11270" name="Text Box 27"/>
            <p:cNvSpPr txBox="1">
              <a:spLocks noChangeArrowheads="1"/>
            </p:cNvSpPr>
            <p:nvPr/>
          </p:nvSpPr>
          <p:spPr bwMode="auto">
            <a:xfrm>
              <a:off x="5699125" y="1801813"/>
              <a:ext cx="22256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Headquarters (Core Layer)</a:t>
              </a:r>
              <a:endParaRPr lang="en-US" altLang="ja-JP"/>
            </a:p>
          </p:txBody>
        </p:sp>
        <p:sp>
          <p:nvSpPr>
            <p:cNvPr id="11271" name="Text Box 36"/>
            <p:cNvSpPr txBox="1">
              <a:spLocks noChangeArrowheads="1"/>
            </p:cNvSpPr>
            <p:nvPr/>
          </p:nvSpPr>
          <p:spPr bwMode="auto">
            <a:xfrm>
              <a:off x="7010400" y="3124200"/>
              <a:ext cx="1828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b="1"/>
                <a:t>Regional Offices (Distribution Layer)</a:t>
              </a:r>
              <a:endParaRPr lang="en-US" altLang="ja-JP"/>
            </a:p>
          </p:txBody>
        </p:sp>
      </p:grpSp>
      <p:sp>
        <p:nvSpPr>
          <p:cNvPr id="37" name="Date Placeholder 36"/>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842126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327232" y="647163"/>
            <a:ext cx="5634038" cy="1143000"/>
          </a:xfrm>
        </p:spPr>
        <p:txBody>
          <a:bodyPr/>
          <a:lstStyle/>
          <a:p>
            <a:r>
              <a:rPr lang="en-US" altLang="ja-JP" dirty="0" smtClean="0">
                <a:solidFill>
                  <a:schemeClr val="tx1"/>
                </a:solidFill>
                <a:ea typeface="ＭＳ Ｐゴシック" pitchFamily="50" charset="-128"/>
              </a:rPr>
              <a:t>A Hub-and-Spoke Hierarchical Topology</a:t>
            </a:r>
            <a:endParaRPr lang="en-US" altLang="ja-JP" sz="2400" dirty="0" smtClean="0">
              <a:solidFill>
                <a:schemeClr val="tx1"/>
              </a:solidFill>
              <a:ea typeface="ＭＳ Ｐゴシック" pitchFamily="50" charset="-128"/>
            </a:endParaRPr>
          </a:p>
        </p:txBody>
      </p:sp>
      <p:sp>
        <p:nvSpPr>
          <p:cNvPr id="12291" name="Text Box 22"/>
          <p:cNvSpPr txBox="1">
            <a:spLocks noChangeArrowheads="1"/>
          </p:cNvSpPr>
          <p:nvPr/>
        </p:nvSpPr>
        <p:spPr bwMode="auto">
          <a:xfrm>
            <a:off x="6553200" y="6172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Branch Office</a:t>
            </a:r>
            <a:endParaRPr lang="en-US" altLang="ja-JP"/>
          </a:p>
        </p:txBody>
      </p:sp>
      <p:grpSp>
        <p:nvGrpSpPr>
          <p:cNvPr id="12292" name="Group 23"/>
          <p:cNvGrpSpPr>
            <a:grpSpLocks/>
          </p:cNvGrpSpPr>
          <p:nvPr/>
        </p:nvGrpSpPr>
        <p:grpSpPr bwMode="auto">
          <a:xfrm>
            <a:off x="1143000" y="1828800"/>
            <a:ext cx="6781800" cy="4710113"/>
            <a:chOff x="609600" y="1219200"/>
            <a:chExt cx="7467600" cy="5319713"/>
          </a:xfrm>
        </p:grpSpPr>
        <p:pic>
          <p:nvPicPr>
            <p:cNvPr id="12294"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219200"/>
              <a:ext cx="7493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2295" name="Picture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5326063"/>
              <a:ext cx="12954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2296" name="Picture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5326063"/>
              <a:ext cx="12954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797" name="Line 7"/>
            <p:cNvSpPr>
              <a:spLocks noChangeShapeType="1"/>
            </p:cNvSpPr>
            <p:nvPr/>
          </p:nvSpPr>
          <p:spPr bwMode="auto">
            <a:xfrm flipV="1">
              <a:off x="1371743" y="3419163"/>
              <a:ext cx="1828443" cy="13052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798" name="Line 8"/>
            <p:cNvSpPr>
              <a:spLocks noChangeShapeType="1"/>
            </p:cNvSpPr>
            <p:nvPr/>
          </p:nvSpPr>
          <p:spPr bwMode="auto">
            <a:xfrm flipH="1">
              <a:off x="2896028" y="3419163"/>
              <a:ext cx="304158" cy="3819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799" name="Line 9"/>
            <p:cNvSpPr>
              <a:spLocks noChangeShapeType="1"/>
            </p:cNvSpPr>
            <p:nvPr/>
          </p:nvSpPr>
          <p:spPr bwMode="auto">
            <a:xfrm flipV="1">
              <a:off x="2896028" y="2895618"/>
              <a:ext cx="1524285" cy="90544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2300" name="Picture 10"/>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43000" y="46482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1" name="Line 11"/>
            <p:cNvSpPr>
              <a:spLocks noChangeShapeType="1"/>
            </p:cNvSpPr>
            <p:nvPr/>
          </p:nvSpPr>
          <p:spPr bwMode="auto">
            <a:xfrm flipH="1" flipV="1">
              <a:off x="5942851" y="3419163"/>
              <a:ext cx="1753277" cy="13052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802" name="Line 12"/>
            <p:cNvSpPr>
              <a:spLocks noChangeShapeType="1"/>
            </p:cNvSpPr>
            <p:nvPr/>
          </p:nvSpPr>
          <p:spPr bwMode="auto">
            <a:xfrm>
              <a:off x="5942851" y="3419163"/>
              <a:ext cx="305905" cy="3819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803" name="Line 13"/>
            <p:cNvSpPr>
              <a:spLocks noChangeShapeType="1"/>
            </p:cNvSpPr>
            <p:nvPr/>
          </p:nvSpPr>
          <p:spPr bwMode="auto">
            <a:xfrm flipH="1" flipV="1">
              <a:off x="4724471" y="2818520"/>
              <a:ext cx="1524285" cy="982542"/>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2304" name="Picture 14"/>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10400" y="46482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5" name="Line 15"/>
            <p:cNvSpPr>
              <a:spLocks noChangeShapeType="1"/>
            </p:cNvSpPr>
            <p:nvPr/>
          </p:nvSpPr>
          <p:spPr bwMode="auto">
            <a:xfrm rot="16200000">
              <a:off x="3961750" y="3429024"/>
              <a:ext cx="1371615"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806" name="Line 16"/>
            <p:cNvSpPr>
              <a:spLocks noChangeShapeType="1"/>
            </p:cNvSpPr>
            <p:nvPr/>
          </p:nvSpPr>
          <p:spPr bwMode="auto">
            <a:xfrm rot="16200000">
              <a:off x="3999726" y="4228684"/>
              <a:ext cx="991507"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807" name="Line 17"/>
            <p:cNvSpPr>
              <a:spLocks noChangeShapeType="1"/>
            </p:cNvSpPr>
            <p:nvPr/>
          </p:nvSpPr>
          <p:spPr bwMode="auto">
            <a:xfrm rot="5400000" flipH="1">
              <a:off x="4380568" y="3847841"/>
              <a:ext cx="381901" cy="15207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2308" name="Picture 18"/>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91000" y="46482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2309" name="Picture 19"/>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91000" y="24384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310" name="Text Box 20"/>
            <p:cNvSpPr txBox="1">
              <a:spLocks noChangeArrowheads="1"/>
            </p:cNvSpPr>
            <p:nvPr/>
          </p:nvSpPr>
          <p:spPr bwMode="auto">
            <a:xfrm>
              <a:off x="5029200" y="1524000"/>
              <a:ext cx="1600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Corporate Headquarters</a:t>
              </a:r>
              <a:endParaRPr lang="en-US" altLang="ja-JP"/>
            </a:p>
          </p:txBody>
        </p:sp>
        <p:sp>
          <p:nvSpPr>
            <p:cNvPr id="12311" name="Text Box 21"/>
            <p:cNvSpPr txBox="1">
              <a:spLocks noChangeArrowheads="1"/>
            </p:cNvSpPr>
            <p:nvPr/>
          </p:nvSpPr>
          <p:spPr bwMode="auto">
            <a:xfrm>
              <a:off x="609600" y="6172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Branch Office</a:t>
              </a:r>
              <a:endParaRPr lang="en-US" altLang="ja-JP"/>
            </a:p>
          </p:txBody>
        </p:sp>
        <p:sp>
          <p:nvSpPr>
            <p:cNvPr id="12312" name="Text Box 23"/>
            <p:cNvSpPr txBox="1">
              <a:spLocks noChangeArrowheads="1"/>
            </p:cNvSpPr>
            <p:nvPr/>
          </p:nvSpPr>
          <p:spPr bwMode="auto">
            <a:xfrm>
              <a:off x="3810000" y="6172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Home Office</a:t>
              </a:r>
              <a:endParaRPr lang="en-US" altLang="ja-JP"/>
            </a:p>
          </p:txBody>
        </p:sp>
        <p:pic>
          <p:nvPicPr>
            <p:cNvPr id="12313" name="Picture 24"/>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5334000"/>
              <a:ext cx="10795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25" name="Date Placeholder 2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265582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01572" y="797416"/>
            <a:ext cx="7772400" cy="609600"/>
          </a:xfrm>
        </p:spPr>
        <p:txBody>
          <a:bodyPr/>
          <a:lstStyle/>
          <a:p>
            <a:r>
              <a:rPr lang="en-US" altLang="ja-JP" dirty="0" smtClean="0">
                <a:solidFill>
                  <a:schemeClr val="tx1"/>
                </a:solidFill>
                <a:ea typeface="ＭＳ Ｐゴシック" pitchFamily="50" charset="-128"/>
              </a:rPr>
              <a:t>Avoid Chains and Backdoors</a:t>
            </a:r>
          </a:p>
        </p:txBody>
      </p:sp>
      <p:grpSp>
        <p:nvGrpSpPr>
          <p:cNvPr id="13315" name="Group 47"/>
          <p:cNvGrpSpPr>
            <a:grpSpLocks/>
          </p:cNvGrpSpPr>
          <p:nvPr/>
        </p:nvGrpSpPr>
        <p:grpSpPr bwMode="auto">
          <a:xfrm>
            <a:off x="1752600" y="1676400"/>
            <a:ext cx="6172200" cy="4724400"/>
            <a:chOff x="1882775" y="1066800"/>
            <a:chExt cx="6526213" cy="5303838"/>
          </a:xfrm>
        </p:grpSpPr>
        <p:sp>
          <p:nvSpPr>
            <p:cNvPr id="35842" name="Line 3"/>
            <p:cNvSpPr>
              <a:spLocks noChangeShapeType="1"/>
            </p:cNvSpPr>
            <p:nvPr/>
          </p:nvSpPr>
          <p:spPr bwMode="auto">
            <a:xfrm>
              <a:off x="4004466" y="4734575"/>
              <a:ext cx="0" cy="655851"/>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3" name="Line 4"/>
            <p:cNvSpPr>
              <a:spLocks noChangeShapeType="1"/>
            </p:cNvSpPr>
            <p:nvPr/>
          </p:nvSpPr>
          <p:spPr bwMode="auto">
            <a:xfrm>
              <a:off x="5159310" y="4723882"/>
              <a:ext cx="0" cy="655851"/>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4" name="Line 5"/>
            <p:cNvSpPr>
              <a:spLocks noChangeShapeType="1"/>
            </p:cNvSpPr>
            <p:nvPr/>
          </p:nvSpPr>
          <p:spPr bwMode="auto">
            <a:xfrm>
              <a:off x="6530688" y="4723882"/>
              <a:ext cx="0" cy="655851"/>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5" name="Line 6"/>
            <p:cNvSpPr>
              <a:spLocks noChangeShapeType="1"/>
            </p:cNvSpPr>
            <p:nvPr/>
          </p:nvSpPr>
          <p:spPr bwMode="auto">
            <a:xfrm>
              <a:off x="2757301" y="4734575"/>
              <a:ext cx="0" cy="120833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6" name="Line 7"/>
            <p:cNvSpPr>
              <a:spLocks noChangeShapeType="1"/>
            </p:cNvSpPr>
            <p:nvPr/>
          </p:nvSpPr>
          <p:spPr bwMode="auto">
            <a:xfrm flipH="1">
              <a:off x="2364520" y="5390426"/>
              <a:ext cx="721778"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7" name="Line 8"/>
            <p:cNvSpPr>
              <a:spLocks noChangeShapeType="1"/>
            </p:cNvSpPr>
            <p:nvPr/>
          </p:nvSpPr>
          <p:spPr bwMode="auto">
            <a:xfrm flipH="1">
              <a:off x="3611684" y="5390426"/>
              <a:ext cx="721778"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8" name="Line 9"/>
            <p:cNvSpPr>
              <a:spLocks noChangeShapeType="1"/>
            </p:cNvSpPr>
            <p:nvPr/>
          </p:nvSpPr>
          <p:spPr bwMode="auto">
            <a:xfrm flipH="1">
              <a:off x="4857170" y="5390426"/>
              <a:ext cx="723457"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49" name="Line 10"/>
            <p:cNvSpPr>
              <a:spLocks noChangeShapeType="1"/>
            </p:cNvSpPr>
            <p:nvPr/>
          </p:nvSpPr>
          <p:spPr bwMode="auto">
            <a:xfrm flipH="1">
              <a:off x="6171478" y="5390426"/>
              <a:ext cx="723456"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nvGrpSpPr>
            <p:cNvPr id="13325" name="Group 11"/>
            <p:cNvGrpSpPr>
              <a:grpSpLocks/>
            </p:cNvGrpSpPr>
            <p:nvPr/>
          </p:nvGrpSpPr>
          <p:grpSpPr bwMode="auto">
            <a:xfrm>
              <a:off x="2111375" y="5138738"/>
              <a:ext cx="1241425" cy="531812"/>
              <a:chOff x="3395" y="2442"/>
              <a:chExt cx="908" cy="389"/>
            </a:xfrm>
          </p:grpSpPr>
          <p:sp>
            <p:nvSpPr>
              <p:cNvPr id="13360" name="Oval 12"/>
              <p:cNvSpPr>
                <a:spLocks noChangeArrowheads="1"/>
              </p:cNvSpPr>
              <p:nvPr/>
            </p:nvSpPr>
            <p:spPr bwMode="auto">
              <a:xfrm>
                <a:off x="3395" y="2442"/>
                <a:ext cx="908" cy="389"/>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3361" name="Oval 13"/>
              <p:cNvSpPr>
                <a:spLocks noChangeArrowheads="1"/>
              </p:cNvSpPr>
              <p:nvPr/>
            </p:nvSpPr>
            <p:spPr bwMode="auto">
              <a:xfrm>
                <a:off x="3430" y="2473"/>
                <a:ext cx="838" cy="327"/>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pic>
          <p:nvPicPr>
            <p:cNvPr id="13326" name="Picture 1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73575" y="2336800"/>
              <a:ext cx="7254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13327" name="Group 15"/>
            <p:cNvGrpSpPr>
              <a:grpSpLocks/>
            </p:cNvGrpSpPr>
            <p:nvPr/>
          </p:nvGrpSpPr>
          <p:grpSpPr bwMode="auto">
            <a:xfrm>
              <a:off x="3454400" y="2781300"/>
              <a:ext cx="1839913" cy="762000"/>
              <a:chOff x="2296" y="1926"/>
              <a:chExt cx="908" cy="389"/>
            </a:xfrm>
          </p:grpSpPr>
          <p:grpSp>
            <p:nvGrpSpPr>
              <p:cNvPr id="13356" name="Group 16"/>
              <p:cNvGrpSpPr>
                <a:grpSpLocks/>
              </p:cNvGrpSpPr>
              <p:nvPr/>
            </p:nvGrpSpPr>
            <p:grpSpPr bwMode="auto">
              <a:xfrm>
                <a:off x="2296" y="1926"/>
                <a:ext cx="908" cy="389"/>
                <a:chOff x="2296" y="1926"/>
                <a:chExt cx="908" cy="389"/>
              </a:xfrm>
            </p:grpSpPr>
            <p:sp>
              <p:nvSpPr>
                <p:cNvPr id="13358" name="Oval 17"/>
                <p:cNvSpPr>
                  <a:spLocks noChangeArrowheads="1"/>
                </p:cNvSpPr>
                <p:nvPr/>
              </p:nvSpPr>
              <p:spPr bwMode="auto">
                <a:xfrm>
                  <a:off x="2296" y="1926"/>
                  <a:ext cx="908" cy="389"/>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3359" name="Oval 18"/>
                <p:cNvSpPr>
                  <a:spLocks noChangeArrowheads="1"/>
                </p:cNvSpPr>
                <p:nvPr/>
              </p:nvSpPr>
              <p:spPr bwMode="auto">
                <a:xfrm>
                  <a:off x="2331" y="1957"/>
                  <a:ext cx="838" cy="327"/>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sp>
            <p:nvSpPr>
              <p:cNvPr id="13357" name="Rectangle 19"/>
              <p:cNvSpPr>
                <a:spLocks noChangeArrowheads="1"/>
              </p:cNvSpPr>
              <p:nvPr/>
            </p:nvSpPr>
            <p:spPr bwMode="auto">
              <a:xfrm>
                <a:off x="2636" y="2079"/>
                <a:ext cx="0"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sz="1000" b="1">
                  <a:solidFill>
                    <a:srgbClr val="000000"/>
                  </a:solidFill>
                  <a:latin typeface="Helvetica" pitchFamily="-84" charset="0"/>
                </a:endParaRPr>
              </a:p>
            </p:txBody>
          </p:sp>
        </p:grpSp>
        <p:sp>
          <p:nvSpPr>
            <p:cNvPr id="13328" name="Line 20"/>
            <p:cNvSpPr>
              <a:spLocks noChangeShapeType="1"/>
            </p:cNvSpPr>
            <p:nvPr/>
          </p:nvSpPr>
          <p:spPr bwMode="auto">
            <a:xfrm flipV="1">
              <a:off x="2806700" y="3797300"/>
              <a:ext cx="838200" cy="633413"/>
            </a:xfrm>
            <a:prstGeom prst="line">
              <a:avLst/>
            </a:prstGeom>
            <a:noFill/>
            <a:ln w="508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3329" name="Line 21"/>
            <p:cNvSpPr>
              <a:spLocks noChangeShapeType="1"/>
            </p:cNvSpPr>
            <p:nvPr/>
          </p:nvSpPr>
          <p:spPr bwMode="auto">
            <a:xfrm flipH="1" flipV="1">
              <a:off x="3644900" y="3733800"/>
              <a:ext cx="292100" cy="723900"/>
            </a:xfrm>
            <a:prstGeom prst="line">
              <a:avLst/>
            </a:prstGeom>
            <a:noFill/>
            <a:ln w="508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pic>
          <p:nvPicPr>
            <p:cNvPr id="13330" name="Picture 2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7400" y="3479800"/>
              <a:ext cx="7270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31" name="Picture 2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3950" y="4394200"/>
              <a:ext cx="7270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32" name="Picture 2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3938" y="4357688"/>
              <a:ext cx="7270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3333" name="Text Box 25"/>
            <p:cNvSpPr txBox="1">
              <a:spLocks noChangeArrowheads="1"/>
            </p:cNvSpPr>
            <p:nvPr/>
          </p:nvSpPr>
          <p:spPr bwMode="auto">
            <a:xfrm>
              <a:off x="5357813" y="2398713"/>
              <a:ext cx="13081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Core Layer</a:t>
              </a:r>
              <a:endParaRPr lang="en-US" altLang="ja-JP"/>
            </a:p>
          </p:txBody>
        </p:sp>
        <p:sp>
          <p:nvSpPr>
            <p:cNvPr id="13334" name="Text Box 26"/>
            <p:cNvSpPr txBox="1">
              <a:spLocks noChangeArrowheads="1"/>
            </p:cNvSpPr>
            <p:nvPr/>
          </p:nvSpPr>
          <p:spPr bwMode="auto">
            <a:xfrm>
              <a:off x="5675313" y="3479800"/>
              <a:ext cx="2019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Distribution Layer</a:t>
              </a:r>
              <a:endParaRPr lang="en-US" altLang="ja-JP"/>
            </a:p>
          </p:txBody>
        </p:sp>
        <p:sp>
          <p:nvSpPr>
            <p:cNvPr id="13335" name="Text Box 27"/>
            <p:cNvSpPr txBox="1">
              <a:spLocks noChangeArrowheads="1"/>
            </p:cNvSpPr>
            <p:nvPr/>
          </p:nvSpPr>
          <p:spPr bwMode="auto">
            <a:xfrm>
              <a:off x="6935788" y="4422775"/>
              <a:ext cx="1473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Access Layer</a:t>
              </a:r>
              <a:endParaRPr lang="en-US" altLang="ja-JP"/>
            </a:p>
          </p:txBody>
        </p:sp>
        <p:sp>
          <p:nvSpPr>
            <p:cNvPr id="35861" name="Line 28"/>
            <p:cNvSpPr>
              <a:spLocks noChangeShapeType="1"/>
            </p:cNvSpPr>
            <p:nvPr/>
          </p:nvSpPr>
          <p:spPr bwMode="auto">
            <a:xfrm flipH="1">
              <a:off x="5103918" y="4305065"/>
              <a:ext cx="318925" cy="19069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62" name="Line 29"/>
            <p:cNvSpPr>
              <a:spLocks noChangeShapeType="1"/>
            </p:cNvSpPr>
            <p:nvPr/>
          </p:nvSpPr>
          <p:spPr bwMode="auto">
            <a:xfrm>
              <a:off x="5931444" y="4242687"/>
              <a:ext cx="506923" cy="25307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63" name="Line 30"/>
            <p:cNvSpPr>
              <a:spLocks noChangeShapeType="1"/>
            </p:cNvSpPr>
            <p:nvPr/>
          </p:nvSpPr>
          <p:spPr bwMode="auto">
            <a:xfrm>
              <a:off x="5233166" y="3797136"/>
              <a:ext cx="506923" cy="254856"/>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nvGrpSpPr>
            <p:cNvPr id="13339" name="Group 31"/>
            <p:cNvGrpSpPr>
              <a:grpSpLocks/>
            </p:cNvGrpSpPr>
            <p:nvPr/>
          </p:nvGrpSpPr>
          <p:grpSpPr bwMode="auto">
            <a:xfrm>
              <a:off x="5168900" y="3860800"/>
              <a:ext cx="1200150" cy="514350"/>
              <a:chOff x="3395" y="2442"/>
              <a:chExt cx="908" cy="389"/>
            </a:xfrm>
          </p:grpSpPr>
          <p:sp>
            <p:nvSpPr>
              <p:cNvPr id="13354" name="Oval 32"/>
              <p:cNvSpPr>
                <a:spLocks noChangeArrowheads="1"/>
              </p:cNvSpPr>
              <p:nvPr/>
            </p:nvSpPr>
            <p:spPr bwMode="auto">
              <a:xfrm>
                <a:off x="3395" y="2442"/>
                <a:ext cx="908" cy="389"/>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3355" name="Oval 33"/>
              <p:cNvSpPr>
                <a:spLocks noChangeArrowheads="1"/>
              </p:cNvSpPr>
              <p:nvPr/>
            </p:nvSpPr>
            <p:spPr bwMode="auto">
              <a:xfrm>
                <a:off x="3430" y="2473"/>
                <a:ext cx="838" cy="327"/>
              </a:xfrm>
              <a:prstGeom prst="ellipse">
                <a:avLst/>
              </a:prstGeom>
              <a:solidFill>
                <a:srgbClr val="FFFFD5"/>
              </a:solidFill>
              <a:ln w="12700">
                <a:solidFill>
                  <a:srgbClr val="CF0E30"/>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pic>
          <p:nvPicPr>
            <p:cNvPr id="13340" name="Picture 3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6313" y="4368800"/>
              <a:ext cx="7286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1" name="Picture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6475" y="4354513"/>
              <a:ext cx="7270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2" name="Picture 3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0750" y="3479800"/>
              <a:ext cx="7270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1638300"/>
              <a:ext cx="7270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4" name="Picture 3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92775" y="1638300"/>
              <a:ext cx="72866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5" name="Picture 39"/>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066800"/>
              <a:ext cx="24161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46" name="Picture 4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44900" y="2322513"/>
              <a:ext cx="7270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872" name="Line 41"/>
            <p:cNvSpPr>
              <a:spLocks noChangeShapeType="1"/>
            </p:cNvSpPr>
            <p:nvPr/>
          </p:nvSpPr>
          <p:spPr bwMode="auto">
            <a:xfrm>
              <a:off x="1882775" y="6019544"/>
              <a:ext cx="53378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5873" name="Line 42"/>
            <p:cNvSpPr>
              <a:spLocks noChangeShapeType="1"/>
            </p:cNvSpPr>
            <p:nvPr/>
          </p:nvSpPr>
          <p:spPr bwMode="auto">
            <a:xfrm>
              <a:off x="1882775" y="5714787"/>
              <a:ext cx="0" cy="655851"/>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3349" name="Picture 4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9975" y="5867400"/>
              <a:ext cx="7524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350" name="Picture 4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64175" y="5257800"/>
              <a:ext cx="75247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3351" name="Text Box 45"/>
            <p:cNvSpPr txBox="1">
              <a:spLocks noChangeArrowheads="1"/>
            </p:cNvSpPr>
            <p:nvPr/>
          </p:nvSpPr>
          <p:spPr bwMode="auto">
            <a:xfrm>
              <a:off x="3635375" y="5867400"/>
              <a:ext cx="781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Chain</a:t>
              </a:r>
              <a:endParaRPr lang="en-US" altLang="ja-JP"/>
            </a:p>
          </p:txBody>
        </p:sp>
        <p:sp>
          <p:nvSpPr>
            <p:cNvPr id="13352" name="Text Box 46"/>
            <p:cNvSpPr txBox="1">
              <a:spLocks noChangeArrowheads="1"/>
            </p:cNvSpPr>
            <p:nvPr/>
          </p:nvSpPr>
          <p:spPr bwMode="auto">
            <a:xfrm>
              <a:off x="5235575" y="5638800"/>
              <a:ext cx="1136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Backdoor</a:t>
              </a:r>
              <a:endParaRPr lang="en-US" altLang="ja-JP"/>
            </a:p>
          </p:txBody>
        </p:sp>
        <p:sp>
          <p:nvSpPr>
            <p:cNvPr id="13353" name="Line 47"/>
            <p:cNvSpPr>
              <a:spLocks noChangeShapeType="1"/>
            </p:cNvSpPr>
            <p:nvPr/>
          </p:nvSpPr>
          <p:spPr bwMode="auto">
            <a:xfrm flipH="1">
              <a:off x="3101975" y="6096000"/>
              <a:ext cx="533400" cy="0"/>
            </a:xfrm>
            <a:prstGeom prst="line">
              <a:avLst/>
            </a:prstGeom>
            <a:noFill/>
            <a:ln w="158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49" name="Date Placeholder 4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09908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296992" y="685800"/>
            <a:ext cx="5618408" cy="1143000"/>
          </a:xfrm>
        </p:spPr>
        <p:txBody>
          <a:bodyPr/>
          <a:lstStyle/>
          <a:p>
            <a:r>
              <a:rPr lang="en-US" altLang="ja-JP" dirty="0" smtClean="0">
                <a:ea typeface="ＭＳ Ｐゴシック" pitchFamily="50" charset="-128"/>
              </a:rPr>
              <a:t>How Do You Know When You Have a Good Design?</a:t>
            </a:r>
          </a:p>
        </p:txBody>
      </p:sp>
      <p:sp>
        <p:nvSpPr>
          <p:cNvPr id="14339" name="Rectangle 3"/>
          <p:cNvSpPr>
            <a:spLocks noGrp="1" noChangeArrowheads="1"/>
          </p:cNvSpPr>
          <p:nvPr>
            <p:ph type="body" idx="1"/>
          </p:nvPr>
        </p:nvSpPr>
        <p:spPr>
          <a:xfrm>
            <a:off x="827468" y="1907146"/>
            <a:ext cx="7772400" cy="4114800"/>
          </a:xfrm>
        </p:spPr>
        <p:txBody>
          <a:bodyPr/>
          <a:lstStyle/>
          <a:p>
            <a:r>
              <a:rPr lang="en-US" altLang="ja-JP" sz="2800" dirty="0" smtClean="0">
                <a:ea typeface="ＭＳ Ｐゴシック" pitchFamily="50" charset="-128"/>
              </a:rPr>
              <a:t>When you already know how to add a new building, floor, WAN link, remote site, e-commerce service, and so on </a:t>
            </a:r>
          </a:p>
          <a:p>
            <a:r>
              <a:rPr lang="en-US" altLang="ja-JP" sz="2800" dirty="0" smtClean="0">
                <a:ea typeface="ＭＳ Ｐゴシック" pitchFamily="50" charset="-128"/>
              </a:rPr>
              <a:t>When new additions cause only local change, to the directly-connected devices</a:t>
            </a:r>
          </a:p>
          <a:p>
            <a:r>
              <a:rPr lang="en-US" altLang="ja-JP" sz="2800" dirty="0" smtClean="0">
                <a:ea typeface="ＭＳ Ｐゴシック" pitchFamily="50" charset="-128"/>
              </a:rPr>
              <a:t>When your network can double or triple in size without major design changes</a:t>
            </a:r>
          </a:p>
          <a:p>
            <a:r>
              <a:rPr lang="en-US" altLang="ja-JP" sz="2800" dirty="0" smtClean="0">
                <a:ea typeface="ＭＳ Ｐゴシック" pitchFamily="50" charset="-128"/>
              </a:rPr>
              <a:t>When troubleshooting is easy because there are no complex protocol interactions to wrap your brain around</a:t>
            </a:r>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9609976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39413" y="498374"/>
            <a:ext cx="5912399" cy="1143000"/>
          </a:xfrm>
        </p:spPr>
        <p:txBody>
          <a:bodyPr/>
          <a:lstStyle/>
          <a:p>
            <a:r>
              <a:rPr lang="en-US" altLang="ja-JP" dirty="0" smtClean="0">
                <a:solidFill>
                  <a:schemeClr val="tx1"/>
                </a:solidFill>
                <a:ea typeface="ＭＳ Ｐゴシック" pitchFamily="50" charset="-128"/>
              </a:rPr>
              <a:t>Cisco</a:t>
            </a:r>
            <a:r>
              <a:rPr lang="en-US" altLang="en-US" dirty="0" smtClean="0">
                <a:solidFill>
                  <a:schemeClr val="tx1"/>
                </a:solidFill>
                <a:ea typeface="ＭＳ Ｐゴシック" pitchFamily="50" charset="-128"/>
              </a:rPr>
              <a:t>’</a:t>
            </a:r>
            <a:r>
              <a:rPr lang="en-US" altLang="ja-JP" dirty="0" smtClean="0">
                <a:solidFill>
                  <a:schemeClr val="tx1"/>
                </a:solidFill>
                <a:ea typeface="ＭＳ Ｐゴシック" pitchFamily="50" charset="-128"/>
              </a:rPr>
              <a:t>s Enterprise Composite Network Model</a:t>
            </a:r>
          </a:p>
        </p:txBody>
      </p:sp>
      <p:grpSp>
        <p:nvGrpSpPr>
          <p:cNvPr id="15363" name="Group 43"/>
          <p:cNvGrpSpPr>
            <a:grpSpLocks/>
          </p:cNvGrpSpPr>
          <p:nvPr/>
        </p:nvGrpSpPr>
        <p:grpSpPr bwMode="auto">
          <a:xfrm>
            <a:off x="990600" y="1989786"/>
            <a:ext cx="8153400" cy="4419600"/>
            <a:chOff x="228600" y="1676400"/>
            <a:chExt cx="8534400" cy="4572000"/>
          </a:xfrm>
        </p:grpSpPr>
        <p:sp>
          <p:nvSpPr>
            <p:cNvPr id="15365" name="Line 36"/>
            <p:cNvSpPr>
              <a:spLocks noChangeShapeType="1"/>
            </p:cNvSpPr>
            <p:nvPr/>
          </p:nvSpPr>
          <p:spPr bwMode="auto">
            <a:xfrm flipV="1">
              <a:off x="3962400" y="3733800"/>
              <a:ext cx="228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66" name="Rectangle 10"/>
            <p:cNvSpPr>
              <a:spLocks noChangeArrowheads="1"/>
            </p:cNvSpPr>
            <p:nvPr/>
          </p:nvSpPr>
          <p:spPr bwMode="auto">
            <a:xfrm>
              <a:off x="228600" y="3048000"/>
              <a:ext cx="15240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Network</a:t>
              </a:r>
            </a:p>
            <a:p>
              <a:pPr algn="ctr" eaLnBrk="1" hangingPunct="1"/>
              <a:r>
                <a:rPr lang="en-US" altLang="ja-JP" sz="1800"/>
                <a:t>Management</a:t>
              </a:r>
              <a:endParaRPr lang="en-US" altLang="ja-JP" sz="1100" b="1"/>
            </a:p>
          </p:txBody>
        </p:sp>
        <p:grpSp>
          <p:nvGrpSpPr>
            <p:cNvPr id="15367" name="Group 23"/>
            <p:cNvGrpSpPr>
              <a:grpSpLocks/>
            </p:cNvGrpSpPr>
            <p:nvPr/>
          </p:nvGrpSpPr>
          <p:grpSpPr bwMode="auto">
            <a:xfrm>
              <a:off x="2133600" y="2057400"/>
              <a:ext cx="1524000" cy="4191000"/>
              <a:chOff x="1488" y="1200"/>
              <a:chExt cx="960" cy="2640"/>
            </a:xfrm>
          </p:grpSpPr>
          <p:sp>
            <p:nvSpPr>
              <p:cNvPr id="15402" name="Rectangle 9"/>
              <p:cNvSpPr>
                <a:spLocks noChangeArrowheads="1"/>
              </p:cNvSpPr>
              <p:nvPr/>
            </p:nvSpPr>
            <p:spPr bwMode="auto">
              <a:xfrm>
                <a:off x="1488" y="1200"/>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Building </a:t>
                </a:r>
              </a:p>
              <a:p>
                <a:pPr algn="ctr" eaLnBrk="1" hangingPunct="1"/>
                <a:r>
                  <a:rPr lang="en-US" altLang="ja-JP" sz="2000"/>
                  <a:t>Access</a:t>
                </a:r>
                <a:endParaRPr lang="en-US" altLang="ja-JP" sz="2000" b="1"/>
              </a:p>
            </p:txBody>
          </p:sp>
          <p:sp>
            <p:nvSpPr>
              <p:cNvPr id="15403" name="Rectangle 11"/>
              <p:cNvSpPr>
                <a:spLocks noChangeArrowheads="1"/>
              </p:cNvSpPr>
              <p:nvPr/>
            </p:nvSpPr>
            <p:spPr bwMode="auto">
              <a:xfrm>
                <a:off x="1488" y="1776"/>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Building</a:t>
                </a:r>
              </a:p>
              <a:p>
                <a:pPr algn="ctr" eaLnBrk="1" hangingPunct="1"/>
                <a:r>
                  <a:rPr lang="en-US" altLang="ja-JP" sz="2000"/>
                  <a:t>Distribution</a:t>
                </a:r>
                <a:endParaRPr lang="en-US" altLang="ja-JP" sz="2000" b="1"/>
              </a:p>
            </p:txBody>
          </p:sp>
          <p:sp>
            <p:nvSpPr>
              <p:cNvPr id="15404" name="Rectangle 12"/>
              <p:cNvSpPr>
                <a:spLocks noChangeArrowheads="1"/>
              </p:cNvSpPr>
              <p:nvPr/>
            </p:nvSpPr>
            <p:spPr bwMode="auto">
              <a:xfrm>
                <a:off x="1488" y="2352"/>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Campus</a:t>
                </a:r>
              </a:p>
              <a:p>
                <a:pPr algn="ctr" eaLnBrk="1" hangingPunct="1"/>
                <a:r>
                  <a:rPr lang="en-US" altLang="ja-JP" sz="2000"/>
                  <a:t>Backbone</a:t>
                </a:r>
                <a:endParaRPr lang="en-US" altLang="ja-JP" sz="2000" b="1"/>
              </a:p>
            </p:txBody>
          </p:sp>
          <p:sp>
            <p:nvSpPr>
              <p:cNvPr id="15405" name="Rectangle 13"/>
              <p:cNvSpPr>
                <a:spLocks noChangeArrowheads="1"/>
              </p:cNvSpPr>
              <p:nvPr/>
            </p:nvSpPr>
            <p:spPr bwMode="auto">
              <a:xfrm>
                <a:off x="1488" y="3264"/>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Server Farm</a:t>
                </a:r>
                <a:endParaRPr lang="en-US" altLang="ja-JP" sz="2000" b="1"/>
              </a:p>
            </p:txBody>
          </p:sp>
        </p:grpSp>
        <p:sp>
          <p:nvSpPr>
            <p:cNvPr id="15368" name="Rectangle 14"/>
            <p:cNvSpPr>
              <a:spLocks noChangeArrowheads="1"/>
            </p:cNvSpPr>
            <p:nvPr/>
          </p:nvSpPr>
          <p:spPr bwMode="auto">
            <a:xfrm>
              <a:off x="4191000" y="3276600"/>
              <a:ext cx="15240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Edge</a:t>
              </a:r>
            </a:p>
            <a:p>
              <a:pPr algn="ctr" eaLnBrk="1" hangingPunct="1"/>
              <a:r>
                <a:rPr lang="en-US" altLang="ja-JP" sz="2000"/>
                <a:t>Distribution</a:t>
              </a:r>
              <a:endParaRPr lang="en-US" altLang="ja-JP" sz="2000" b="1"/>
            </a:p>
          </p:txBody>
        </p:sp>
        <p:grpSp>
          <p:nvGrpSpPr>
            <p:cNvPr id="15369" name="Group 25"/>
            <p:cNvGrpSpPr>
              <a:grpSpLocks/>
            </p:cNvGrpSpPr>
            <p:nvPr/>
          </p:nvGrpSpPr>
          <p:grpSpPr bwMode="auto">
            <a:xfrm>
              <a:off x="5943600" y="2438400"/>
              <a:ext cx="1524000" cy="3657600"/>
              <a:chOff x="3744" y="1488"/>
              <a:chExt cx="960" cy="2304"/>
            </a:xfrm>
          </p:grpSpPr>
          <p:sp>
            <p:nvSpPr>
              <p:cNvPr id="15398" name="Rectangle 15"/>
              <p:cNvSpPr>
                <a:spLocks noChangeArrowheads="1"/>
              </p:cNvSpPr>
              <p:nvPr/>
            </p:nvSpPr>
            <p:spPr bwMode="auto">
              <a:xfrm>
                <a:off x="3744" y="1488"/>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E-Commerce</a:t>
                </a:r>
                <a:endParaRPr lang="en-US" altLang="ja-JP" sz="1800" b="1"/>
              </a:p>
            </p:txBody>
          </p:sp>
          <p:sp>
            <p:nvSpPr>
              <p:cNvPr id="15399" name="Rectangle 16"/>
              <p:cNvSpPr>
                <a:spLocks noChangeArrowheads="1"/>
              </p:cNvSpPr>
              <p:nvPr/>
            </p:nvSpPr>
            <p:spPr bwMode="auto">
              <a:xfrm>
                <a:off x="3744" y="2064"/>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Internet</a:t>
                </a:r>
              </a:p>
              <a:p>
                <a:pPr algn="ctr" eaLnBrk="1" hangingPunct="1"/>
                <a:r>
                  <a:rPr lang="en-US" altLang="ja-JP" sz="1800"/>
                  <a:t>Connectivity</a:t>
                </a:r>
              </a:p>
            </p:txBody>
          </p:sp>
          <p:sp>
            <p:nvSpPr>
              <p:cNvPr id="15400" name="Rectangle 17"/>
              <p:cNvSpPr>
                <a:spLocks noChangeArrowheads="1"/>
              </p:cNvSpPr>
              <p:nvPr/>
            </p:nvSpPr>
            <p:spPr bwMode="auto">
              <a:xfrm>
                <a:off x="3744" y="2640"/>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VPN/ Remote</a:t>
                </a:r>
              </a:p>
              <a:p>
                <a:pPr algn="ctr" eaLnBrk="1" hangingPunct="1"/>
                <a:r>
                  <a:rPr lang="en-US" altLang="ja-JP" sz="1800"/>
                  <a:t>Access</a:t>
                </a:r>
                <a:endParaRPr lang="en-US" altLang="ja-JP" sz="1800" b="1"/>
              </a:p>
            </p:txBody>
          </p:sp>
          <p:sp>
            <p:nvSpPr>
              <p:cNvPr id="15401" name="Rectangle 18"/>
              <p:cNvSpPr>
                <a:spLocks noChangeArrowheads="1"/>
              </p:cNvSpPr>
              <p:nvPr/>
            </p:nvSpPr>
            <p:spPr bwMode="auto">
              <a:xfrm>
                <a:off x="3744" y="3216"/>
                <a:ext cx="960" cy="5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WAN</a:t>
                </a:r>
                <a:endParaRPr lang="en-US" altLang="ja-JP" sz="1800" b="1"/>
              </a:p>
            </p:txBody>
          </p:sp>
        </p:grpSp>
        <p:grpSp>
          <p:nvGrpSpPr>
            <p:cNvPr id="15370" name="Group 24"/>
            <p:cNvGrpSpPr>
              <a:grpSpLocks/>
            </p:cNvGrpSpPr>
            <p:nvPr/>
          </p:nvGrpSpPr>
          <p:grpSpPr bwMode="auto">
            <a:xfrm>
              <a:off x="7848600" y="2819400"/>
              <a:ext cx="838200" cy="2590800"/>
              <a:chOff x="4800" y="1392"/>
              <a:chExt cx="528" cy="1632"/>
            </a:xfrm>
          </p:grpSpPr>
          <p:sp>
            <p:nvSpPr>
              <p:cNvPr id="15394" name="Rectangle 19"/>
              <p:cNvSpPr>
                <a:spLocks noChangeArrowheads="1"/>
              </p:cNvSpPr>
              <p:nvPr/>
            </p:nvSpPr>
            <p:spPr bwMode="auto">
              <a:xfrm>
                <a:off x="4800" y="1392"/>
                <a:ext cx="528" cy="33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ISP A</a:t>
                </a:r>
                <a:endParaRPr lang="en-US" altLang="ja-JP" sz="1800" b="1"/>
              </a:p>
            </p:txBody>
          </p:sp>
          <p:sp>
            <p:nvSpPr>
              <p:cNvPr id="15395" name="Rectangle 20"/>
              <p:cNvSpPr>
                <a:spLocks noChangeArrowheads="1"/>
              </p:cNvSpPr>
              <p:nvPr/>
            </p:nvSpPr>
            <p:spPr bwMode="auto">
              <a:xfrm>
                <a:off x="4800" y="1728"/>
                <a:ext cx="528" cy="33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ISP B</a:t>
                </a:r>
                <a:endParaRPr lang="en-US" altLang="ja-JP" sz="1800" b="1"/>
              </a:p>
            </p:txBody>
          </p:sp>
          <p:sp>
            <p:nvSpPr>
              <p:cNvPr id="15396" name="Rectangle 21"/>
              <p:cNvSpPr>
                <a:spLocks noChangeArrowheads="1"/>
              </p:cNvSpPr>
              <p:nvPr/>
            </p:nvSpPr>
            <p:spPr bwMode="auto">
              <a:xfrm>
                <a:off x="4800" y="2064"/>
                <a:ext cx="528" cy="33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PSTN</a:t>
                </a:r>
                <a:endParaRPr lang="en-US" altLang="ja-JP" sz="1800" b="1"/>
              </a:p>
            </p:txBody>
          </p:sp>
          <p:sp>
            <p:nvSpPr>
              <p:cNvPr id="15397" name="Rectangle 22"/>
              <p:cNvSpPr>
                <a:spLocks noChangeArrowheads="1"/>
              </p:cNvSpPr>
              <p:nvPr/>
            </p:nvSpPr>
            <p:spPr bwMode="auto">
              <a:xfrm>
                <a:off x="4800" y="2400"/>
                <a:ext cx="528" cy="6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600"/>
                  <a:t>Frame</a:t>
                </a:r>
              </a:p>
              <a:p>
                <a:pPr algn="ctr" eaLnBrk="1" hangingPunct="1"/>
                <a:r>
                  <a:rPr lang="en-US" altLang="ja-JP" sz="1600"/>
                  <a:t>Relay,</a:t>
                </a:r>
              </a:p>
              <a:p>
                <a:pPr algn="ctr" eaLnBrk="1" hangingPunct="1"/>
                <a:r>
                  <a:rPr lang="en-US" altLang="ja-JP" sz="1600"/>
                  <a:t>ATM</a:t>
                </a:r>
                <a:endParaRPr lang="en-US" altLang="ja-JP" sz="1600" b="1"/>
              </a:p>
            </p:txBody>
          </p:sp>
        </p:grpSp>
        <p:sp>
          <p:nvSpPr>
            <p:cNvPr id="15371" name="Rectangle 26"/>
            <p:cNvSpPr>
              <a:spLocks noChangeArrowheads="1"/>
            </p:cNvSpPr>
            <p:nvPr/>
          </p:nvSpPr>
          <p:spPr bwMode="auto">
            <a:xfrm>
              <a:off x="3657600" y="2057400"/>
              <a:ext cx="304800" cy="2743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5372" name="Text Box 27"/>
            <p:cNvSpPr txBox="1">
              <a:spLocks noChangeArrowheads="1"/>
            </p:cNvSpPr>
            <p:nvPr/>
          </p:nvSpPr>
          <p:spPr bwMode="auto">
            <a:xfrm rot="-5400000">
              <a:off x="2522538" y="3206750"/>
              <a:ext cx="2514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800"/>
                <a:t>Campus Infrastructure</a:t>
              </a:r>
              <a:endParaRPr lang="en-US" altLang="ja-JP" sz="1100"/>
            </a:p>
          </p:txBody>
        </p:sp>
        <p:sp>
          <p:nvSpPr>
            <p:cNvPr id="15373" name="Line 28"/>
            <p:cNvSpPr>
              <a:spLocks noChangeShapeType="1"/>
            </p:cNvSpPr>
            <p:nvPr/>
          </p:nvSpPr>
          <p:spPr bwMode="auto">
            <a:xfrm flipV="1">
              <a:off x="1447800" y="2514600"/>
              <a:ext cx="68580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4" name="Line 29"/>
            <p:cNvSpPr>
              <a:spLocks noChangeShapeType="1"/>
            </p:cNvSpPr>
            <p:nvPr/>
          </p:nvSpPr>
          <p:spPr bwMode="auto">
            <a:xfrm>
              <a:off x="1371600" y="3962400"/>
              <a:ext cx="76200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5" name="Line 30"/>
            <p:cNvSpPr>
              <a:spLocks noChangeShapeType="1"/>
            </p:cNvSpPr>
            <p:nvPr/>
          </p:nvSpPr>
          <p:spPr bwMode="auto">
            <a:xfrm flipV="1">
              <a:off x="1752600" y="3505200"/>
              <a:ext cx="381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6" name="Line 31"/>
            <p:cNvSpPr>
              <a:spLocks noChangeShapeType="1"/>
            </p:cNvSpPr>
            <p:nvPr/>
          </p:nvSpPr>
          <p:spPr bwMode="auto">
            <a:xfrm flipH="1" flipV="1">
              <a:off x="1066800" y="3962400"/>
              <a:ext cx="1066800" cy="1676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7" name="Line 32"/>
            <p:cNvSpPr>
              <a:spLocks noChangeShapeType="1"/>
            </p:cNvSpPr>
            <p:nvPr/>
          </p:nvSpPr>
          <p:spPr bwMode="auto">
            <a:xfrm flipV="1">
              <a:off x="2514600" y="4800600"/>
              <a:ext cx="76200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8" name="Line 33"/>
            <p:cNvSpPr>
              <a:spLocks noChangeShapeType="1"/>
            </p:cNvSpPr>
            <p:nvPr/>
          </p:nvSpPr>
          <p:spPr bwMode="auto">
            <a:xfrm>
              <a:off x="2514600" y="4800600"/>
              <a:ext cx="76200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79" name="Line 34"/>
            <p:cNvSpPr>
              <a:spLocks noChangeShapeType="1"/>
            </p:cNvSpPr>
            <p:nvPr/>
          </p:nvSpPr>
          <p:spPr bwMode="auto">
            <a:xfrm flipV="1">
              <a:off x="2514600" y="4800600"/>
              <a:ext cx="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0" name="Line 35"/>
            <p:cNvSpPr>
              <a:spLocks noChangeShapeType="1"/>
            </p:cNvSpPr>
            <p:nvPr/>
          </p:nvSpPr>
          <p:spPr bwMode="auto">
            <a:xfrm flipV="1">
              <a:off x="5105400" y="2590800"/>
              <a:ext cx="838200" cy="685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1" name="Line 37"/>
            <p:cNvSpPr>
              <a:spLocks noChangeShapeType="1"/>
            </p:cNvSpPr>
            <p:nvPr/>
          </p:nvSpPr>
          <p:spPr bwMode="auto">
            <a:xfrm flipV="1">
              <a:off x="3276600" y="4800600"/>
              <a:ext cx="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2" name="Line 38"/>
            <p:cNvSpPr>
              <a:spLocks noChangeShapeType="1"/>
            </p:cNvSpPr>
            <p:nvPr/>
          </p:nvSpPr>
          <p:spPr bwMode="auto">
            <a:xfrm flipV="1">
              <a:off x="5715000" y="3733800"/>
              <a:ext cx="228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3" name="Line 39"/>
            <p:cNvSpPr>
              <a:spLocks noChangeShapeType="1"/>
            </p:cNvSpPr>
            <p:nvPr/>
          </p:nvSpPr>
          <p:spPr bwMode="auto">
            <a:xfrm flipH="1" flipV="1">
              <a:off x="5257800" y="4191000"/>
              <a:ext cx="685800" cy="762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4" name="Line 40"/>
            <p:cNvSpPr>
              <a:spLocks noChangeShapeType="1"/>
            </p:cNvSpPr>
            <p:nvPr/>
          </p:nvSpPr>
          <p:spPr bwMode="auto">
            <a:xfrm flipH="1" flipV="1">
              <a:off x="4724400" y="4191000"/>
              <a:ext cx="1219200" cy="1524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5" name="Line 41"/>
            <p:cNvSpPr>
              <a:spLocks noChangeShapeType="1"/>
            </p:cNvSpPr>
            <p:nvPr/>
          </p:nvSpPr>
          <p:spPr bwMode="auto">
            <a:xfrm flipV="1">
              <a:off x="7467600" y="3581400"/>
              <a:ext cx="381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6" name="Line 42"/>
            <p:cNvSpPr>
              <a:spLocks noChangeShapeType="1"/>
            </p:cNvSpPr>
            <p:nvPr/>
          </p:nvSpPr>
          <p:spPr bwMode="auto">
            <a:xfrm flipV="1">
              <a:off x="7467600" y="3200400"/>
              <a:ext cx="38100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7" name="Line 43"/>
            <p:cNvSpPr>
              <a:spLocks noChangeShapeType="1"/>
            </p:cNvSpPr>
            <p:nvPr/>
          </p:nvSpPr>
          <p:spPr bwMode="auto">
            <a:xfrm flipV="1">
              <a:off x="7467600" y="3048000"/>
              <a:ext cx="381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8" name="Line 44"/>
            <p:cNvSpPr>
              <a:spLocks noChangeShapeType="1"/>
            </p:cNvSpPr>
            <p:nvPr/>
          </p:nvSpPr>
          <p:spPr bwMode="auto">
            <a:xfrm>
              <a:off x="7467600" y="3200400"/>
              <a:ext cx="38100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89" name="Line 45"/>
            <p:cNvSpPr>
              <a:spLocks noChangeShapeType="1"/>
            </p:cNvSpPr>
            <p:nvPr/>
          </p:nvSpPr>
          <p:spPr bwMode="auto">
            <a:xfrm flipV="1">
              <a:off x="7467600" y="4114800"/>
              <a:ext cx="38100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90" name="Line 46"/>
            <p:cNvSpPr>
              <a:spLocks noChangeShapeType="1"/>
            </p:cNvSpPr>
            <p:nvPr/>
          </p:nvSpPr>
          <p:spPr bwMode="auto">
            <a:xfrm flipV="1">
              <a:off x="7467600" y="5334000"/>
              <a:ext cx="381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391" name="Text Box 48"/>
            <p:cNvSpPr txBox="1">
              <a:spLocks noChangeArrowheads="1"/>
            </p:cNvSpPr>
            <p:nvPr/>
          </p:nvSpPr>
          <p:spPr bwMode="auto">
            <a:xfrm>
              <a:off x="2057400" y="1676400"/>
              <a:ext cx="2209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600" b="1"/>
                <a:t>Enterprise Campus</a:t>
              </a:r>
              <a:endParaRPr lang="en-US" altLang="ja-JP"/>
            </a:p>
          </p:txBody>
        </p:sp>
        <p:sp>
          <p:nvSpPr>
            <p:cNvPr id="15392" name="Text Box 49"/>
            <p:cNvSpPr txBox="1">
              <a:spLocks noChangeArrowheads="1"/>
            </p:cNvSpPr>
            <p:nvPr/>
          </p:nvSpPr>
          <p:spPr bwMode="auto">
            <a:xfrm>
              <a:off x="5867400" y="1905000"/>
              <a:ext cx="1676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600" b="1"/>
                <a:t>Enterprise Edge</a:t>
              </a:r>
              <a:endParaRPr lang="en-US" altLang="ja-JP"/>
            </a:p>
          </p:txBody>
        </p:sp>
        <p:sp>
          <p:nvSpPr>
            <p:cNvPr id="15393" name="Text Box 50"/>
            <p:cNvSpPr txBox="1">
              <a:spLocks noChangeArrowheads="1"/>
            </p:cNvSpPr>
            <p:nvPr/>
          </p:nvSpPr>
          <p:spPr bwMode="auto">
            <a:xfrm>
              <a:off x="7696200" y="1905000"/>
              <a:ext cx="106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spcBef>
                  <a:spcPct val="50000"/>
                </a:spcBef>
              </a:pPr>
              <a:r>
                <a:rPr lang="en-US" altLang="ja-JP" sz="1600" b="1" dirty="0"/>
                <a:t>Service Provider Edge</a:t>
              </a:r>
              <a:endParaRPr lang="en-US" altLang="ja-JP" dirty="0"/>
            </a:p>
          </p:txBody>
        </p:sp>
      </p:grpSp>
      <p:sp>
        <p:nvSpPr>
          <p:cNvPr id="45" name="Date Placeholder 4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86196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ja-JP" smtClean="0">
                <a:ea typeface="ＭＳ Ｐゴシック" pitchFamily="50" charset="-128"/>
              </a:rPr>
              <a:t>Campus Topology Design</a:t>
            </a:r>
          </a:p>
        </p:txBody>
      </p:sp>
      <p:sp>
        <p:nvSpPr>
          <p:cNvPr id="16387" name="Rectangle 3"/>
          <p:cNvSpPr>
            <a:spLocks noGrp="1" noChangeArrowheads="1"/>
          </p:cNvSpPr>
          <p:nvPr>
            <p:ph type="body" idx="1"/>
          </p:nvPr>
        </p:nvSpPr>
        <p:spPr/>
        <p:txBody>
          <a:bodyPr/>
          <a:lstStyle/>
          <a:p>
            <a:r>
              <a:rPr lang="en-US" altLang="ja-JP" smtClean="0">
                <a:ea typeface="ＭＳ Ｐゴシック" pitchFamily="50" charset="-128"/>
              </a:rPr>
              <a:t>Use a hierarchical, modular approach</a:t>
            </a:r>
          </a:p>
          <a:p>
            <a:r>
              <a:rPr lang="en-US" altLang="ja-JP" smtClean="0">
                <a:ea typeface="ＭＳ Ｐゴシック" pitchFamily="50" charset="-128"/>
              </a:rPr>
              <a:t>Minimize the size of bandwidth domains</a:t>
            </a:r>
          </a:p>
          <a:p>
            <a:r>
              <a:rPr lang="en-US" altLang="ja-JP" smtClean="0">
                <a:ea typeface="ＭＳ Ｐゴシック" pitchFamily="50" charset="-128"/>
              </a:rPr>
              <a:t>Minimize the size of broadcast domains</a:t>
            </a:r>
          </a:p>
          <a:p>
            <a:r>
              <a:rPr lang="en-US" altLang="ja-JP" smtClean="0">
                <a:ea typeface="ＭＳ Ｐゴシック" pitchFamily="50" charset="-128"/>
              </a:rPr>
              <a:t>Provide redundancy</a:t>
            </a:r>
          </a:p>
          <a:p>
            <a:pPr lvl="1"/>
            <a:r>
              <a:rPr lang="en-US" altLang="ja-JP" smtClean="0">
                <a:ea typeface="ＭＳ Ｐゴシック" pitchFamily="50" charset="-128"/>
              </a:rPr>
              <a:t>Mirrored servers</a:t>
            </a:r>
          </a:p>
          <a:p>
            <a:pPr lvl="1"/>
            <a:r>
              <a:rPr lang="en-US" altLang="ja-JP" smtClean="0">
                <a:ea typeface="ＭＳ Ｐゴシック" pitchFamily="50" charset="-128"/>
              </a:rPr>
              <a:t>Multiple ways for workstations to reach a router for off-net communications</a:t>
            </a:r>
          </a:p>
          <a:p>
            <a:pPr lvl="1"/>
            <a:endParaRPr lang="en-US" altLang="ja-JP"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904036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262648" y="478664"/>
            <a:ext cx="5638800" cy="1143000"/>
          </a:xfrm>
        </p:spPr>
        <p:txBody>
          <a:bodyPr/>
          <a:lstStyle/>
          <a:p>
            <a:r>
              <a:rPr lang="en-US" altLang="ja-JP" dirty="0" smtClean="0">
                <a:ea typeface="ＭＳ Ｐゴシック" pitchFamily="50" charset="-128"/>
              </a:rPr>
              <a:t>Enterprise Campus Modules</a:t>
            </a:r>
          </a:p>
        </p:txBody>
      </p:sp>
      <p:sp>
        <p:nvSpPr>
          <p:cNvPr id="17411" name="Rectangle 3"/>
          <p:cNvSpPr>
            <a:spLocks noGrp="1" noChangeArrowheads="1"/>
          </p:cNvSpPr>
          <p:nvPr>
            <p:ph type="body" idx="1"/>
          </p:nvPr>
        </p:nvSpPr>
        <p:spPr>
          <a:xfrm>
            <a:off x="965914" y="2060620"/>
            <a:ext cx="7594243" cy="4106214"/>
          </a:xfrm>
        </p:spPr>
        <p:txBody>
          <a:bodyPr/>
          <a:lstStyle/>
          <a:p>
            <a:r>
              <a:rPr lang="en-US" altLang="ja-JP" dirty="0" smtClean="0">
                <a:ea typeface="ＭＳ Ｐゴシック" pitchFamily="50" charset="-128"/>
              </a:rPr>
              <a:t>Server farm</a:t>
            </a:r>
          </a:p>
          <a:p>
            <a:r>
              <a:rPr lang="en-US" altLang="ja-JP" dirty="0" smtClean="0">
                <a:ea typeface="ＭＳ Ｐゴシック" pitchFamily="50" charset="-128"/>
              </a:rPr>
              <a:t>Network management module</a:t>
            </a:r>
          </a:p>
          <a:p>
            <a:r>
              <a:rPr lang="en-US" altLang="ja-JP" dirty="0" smtClean="0">
                <a:ea typeface="ＭＳ Ｐゴシック" pitchFamily="50" charset="-128"/>
              </a:rPr>
              <a:t>Edge distribution module for connectivity to the rest of the world</a:t>
            </a:r>
          </a:p>
          <a:p>
            <a:r>
              <a:rPr lang="en-US" altLang="ja-JP" dirty="0" smtClean="0">
                <a:ea typeface="ＭＳ Ｐゴシック" pitchFamily="50" charset="-128"/>
              </a:rPr>
              <a:t>Campus infrastructure module:	</a:t>
            </a:r>
          </a:p>
          <a:p>
            <a:pPr lvl="1"/>
            <a:r>
              <a:rPr lang="en-US" altLang="ja-JP" dirty="0" smtClean="0">
                <a:ea typeface="ＭＳ Ｐゴシック" pitchFamily="50" charset="-128"/>
              </a:rPr>
              <a:t>Building access </a:t>
            </a:r>
            <a:r>
              <a:rPr lang="en-US" altLang="ja-JP" dirty="0" err="1" smtClean="0">
                <a:ea typeface="ＭＳ Ｐゴシック" pitchFamily="50" charset="-128"/>
              </a:rPr>
              <a:t>submodule</a:t>
            </a:r>
            <a:endParaRPr lang="en-US" altLang="ja-JP" dirty="0" smtClean="0">
              <a:ea typeface="ＭＳ Ｐゴシック" pitchFamily="50" charset="-128"/>
            </a:endParaRPr>
          </a:p>
          <a:p>
            <a:pPr lvl="1"/>
            <a:r>
              <a:rPr lang="en-US" altLang="ja-JP" dirty="0" smtClean="0">
                <a:ea typeface="ＭＳ Ｐゴシック" pitchFamily="50" charset="-128"/>
              </a:rPr>
              <a:t>Building distribution </a:t>
            </a:r>
            <a:r>
              <a:rPr lang="en-US" altLang="ja-JP" dirty="0" err="1" smtClean="0">
                <a:ea typeface="ＭＳ Ｐゴシック" pitchFamily="50" charset="-128"/>
              </a:rPr>
              <a:t>submodule</a:t>
            </a:r>
            <a:endParaRPr lang="en-US" altLang="ja-JP" dirty="0" smtClean="0">
              <a:ea typeface="ＭＳ Ｐゴシック" pitchFamily="50" charset="-128"/>
            </a:endParaRPr>
          </a:p>
          <a:p>
            <a:pPr lvl="1"/>
            <a:r>
              <a:rPr lang="en-US" altLang="ja-JP" dirty="0" smtClean="0">
                <a:ea typeface="ＭＳ Ｐゴシック" pitchFamily="50" charset="-128"/>
              </a:rPr>
              <a:t>Campus backbone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644897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Line 2"/>
          <p:cNvSpPr>
            <a:spLocks noChangeShapeType="1"/>
          </p:cNvSpPr>
          <p:nvPr/>
        </p:nvSpPr>
        <p:spPr bwMode="auto">
          <a:xfrm>
            <a:off x="6248400" y="3048000"/>
            <a:ext cx="0" cy="22860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2" name="Line 3"/>
          <p:cNvSpPr>
            <a:spLocks noChangeShapeType="1"/>
          </p:cNvSpPr>
          <p:nvPr/>
        </p:nvSpPr>
        <p:spPr bwMode="auto">
          <a:xfrm>
            <a:off x="2667000" y="3048000"/>
            <a:ext cx="0" cy="22860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18436" name="Rectangle 4"/>
          <p:cNvSpPr>
            <a:spLocks noGrp="1" noChangeArrowheads="1"/>
          </p:cNvSpPr>
          <p:nvPr>
            <p:ph type="title"/>
          </p:nvPr>
        </p:nvSpPr>
        <p:spPr>
          <a:xfrm>
            <a:off x="3116687" y="569891"/>
            <a:ext cx="5811592" cy="1143000"/>
          </a:xfrm>
        </p:spPr>
        <p:txBody>
          <a:bodyPr/>
          <a:lstStyle/>
          <a:p>
            <a:r>
              <a:rPr lang="en-US" altLang="ja-JP" dirty="0" smtClean="0">
                <a:ea typeface="ＭＳ Ｐゴシック" pitchFamily="50" charset="-128"/>
              </a:rPr>
              <a:t>A Simple Campus Redundant Design</a:t>
            </a:r>
          </a:p>
        </p:txBody>
      </p:sp>
      <p:pic>
        <p:nvPicPr>
          <p:cNvPr id="18437" name="Picture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86200"/>
            <a:ext cx="17907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8438" name="Picture 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3886200"/>
            <a:ext cx="17907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6086" name="Line 7"/>
          <p:cNvSpPr>
            <a:spLocks noChangeShapeType="1"/>
          </p:cNvSpPr>
          <p:nvPr/>
        </p:nvSpPr>
        <p:spPr bwMode="auto">
          <a:xfrm>
            <a:off x="1066800" y="3048000"/>
            <a:ext cx="67818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7" name="Line 8"/>
          <p:cNvSpPr>
            <a:spLocks noChangeShapeType="1"/>
          </p:cNvSpPr>
          <p:nvPr/>
        </p:nvSpPr>
        <p:spPr bwMode="auto">
          <a:xfrm>
            <a:off x="1066800" y="5334000"/>
            <a:ext cx="67818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8" name="Line 9"/>
          <p:cNvSpPr>
            <a:spLocks noChangeShapeType="1"/>
          </p:cNvSpPr>
          <p:nvPr/>
        </p:nvSpPr>
        <p:spPr bwMode="auto">
          <a:xfrm>
            <a:off x="4724400" y="24384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9" name="Line 10"/>
          <p:cNvSpPr>
            <a:spLocks noChangeShapeType="1"/>
          </p:cNvSpPr>
          <p:nvPr/>
        </p:nvSpPr>
        <p:spPr bwMode="auto">
          <a:xfrm>
            <a:off x="3886200" y="53340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8443" name="Picture 1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19600" y="1828800"/>
            <a:ext cx="7620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8444" name="Picture 12"/>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5200" y="5791200"/>
            <a:ext cx="7620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8445" name="Text Box 13"/>
          <p:cNvSpPr txBox="1">
            <a:spLocks noChangeArrowheads="1"/>
          </p:cNvSpPr>
          <p:nvPr/>
        </p:nvSpPr>
        <p:spPr bwMode="auto">
          <a:xfrm>
            <a:off x="5181600" y="1981200"/>
            <a:ext cx="717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Host A</a:t>
            </a:r>
          </a:p>
        </p:txBody>
      </p:sp>
      <p:sp>
        <p:nvSpPr>
          <p:cNvPr id="18446" name="Text Box 14"/>
          <p:cNvSpPr txBox="1">
            <a:spLocks noChangeArrowheads="1"/>
          </p:cNvSpPr>
          <p:nvPr/>
        </p:nvSpPr>
        <p:spPr bwMode="auto">
          <a:xfrm>
            <a:off x="4191000" y="5791200"/>
            <a:ext cx="717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Host B</a:t>
            </a:r>
          </a:p>
        </p:txBody>
      </p:sp>
      <p:sp>
        <p:nvSpPr>
          <p:cNvPr id="18447" name="Text Box 15"/>
          <p:cNvSpPr txBox="1">
            <a:spLocks noChangeArrowheads="1"/>
          </p:cNvSpPr>
          <p:nvPr/>
        </p:nvSpPr>
        <p:spPr bwMode="auto">
          <a:xfrm>
            <a:off x="1219200" y="2590800"/>
            <a:ext cx="698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LAN X</a:t>
            </a:r>
          </a:p>
        </p:txBody>
      </p:sp>
      <p:sp>
        <p:nvSpPr>
          <p:cNvPr id="18448" name="Text Box 16"/>
          <p:cNvSpPr txBox="1">
            <a:spLocks noChangeArrowheads="1"/>
          </p:cNvSpPr>
          <p:nvPr/>
        </p:nvSpPr>
        <p:spPr bwMode="auto">
          <a:xfrm>
            <a:off x="1219200" y="4876800"/>
            <a:ext cx="698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LAN Y</a:t>
            </a:r>
          </a:p>
        </p:txBody>
      </p:sp>
      <p:sp>
        <p:nvSpPr>
          <p:cNvPr id="18449" name="Text Box 17"/>
          <p:cNvSpPr txBox="1">
            <a:spLocks noChangeArrowheads="1"/>
          </p:cNvSpPr>
          <p:nvPr/>
        </p:nvSpPr>
        <p:spPr bwMode="auto">
          <a:xfrm>
            <a:off x="2819400" y="3505200"/>
            <a:ext cx="8556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Switch 1</a:t>
            </a:r>
          </a:p>
        </p:txBody>
      </p:sp>
      <p:sp>
        <p:nvSpPr>
          <p:cNvPr id="18450" name="Text Box 18"/>
          <p:cNvSpPr txBox="1">
            <a:spLocks noChangeArrowheads="1"/>
          </p:cNvSpPr>
          <p:nvPr/>
        </p:nvSpPr>
        <p:spPr bwMode="auto">
          <a:xfrm>
            <a:off x="6400800" y="3505200"/>
            <a:ext cx="8556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Switch 2</a:t>
            </a:r>
          </a:p>
        </p:txBody>
      </p:sp>
      <p:sp>
        <p:nvSpPr>
          <p:cNvPr id="19" name="Date Placeholder 1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29137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2862979" y="512671"/>
            <a:ext cx="6182790" cy="1143000"/>
          </a:xfrm>
        </p:spPr>
        <p:txBody>
          <a:bodyPr/>
          <a:lstStyle/>
          <a:p>
            <a:r>
              <a:rPr lang="en-US" altLang="ja-JP" dirty="0" smtClean="0">
                <a:solidFill>
                  <a:schemeClr val="tx1"/>
                </a:solidFill>
                <a:ea typeface="ＭＳ Ｐゴシック" pitchFamily="50" charset="-128"/>
              </a:rPr>
              <a:t>Bridges and Switches use Spanning-Tree Protocol (STP) to Avoid Loops</a:t>
            </a:r>
          </a:p>
        </p:txBody>
      </p:sp>
      <p:grpSp>
        <p:nvGrpSpPr>
          <p:cNvPr id="19459" name="Group 19"/>
          <p:cNvGrpSpPr>
            <a:grpSpLocks/>
          </p:cNvGrpSpPr>
          <p:nvPr/>
        </p:nvGrpSpPr>
        <p:grpSpPr bwMode="auto">
          <a:xfrm>
            <a:off x="1447800" y="2362200"/>
            <a:ext cx="6324600" cy="4117975"/>
            <a:chOff x="1066800" y="1828800"/>
            <a:chExt cx="6781800" cy="4651375"/>
          </a:xfrm>
        </p:grpSpPr>
        <p:sp>
          <p:nvSpPr>
            <p:cNvPr id="48129" name="Line 2"/>
            <p:cNvSpPr>
              <a:spLocks noChangeShapeType="1"/>
            </p:cNvSpPr>
            <p:nvPr/>
          </p:nvSpPr>
          <p:spPr bwMode="auto">
            <a:xfrm>
              <a:off x="6248477" y="3048127"/>
              <a:ext cx="0" cy="228623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0" name="Line 3"/>
            <p:cNvSpPr>
              <a:spLocks noChangeShapeType="1"/>
            </p:cNvSpPr>
            <p:nvPr/>
          </p:nvSpPr>
          <p:spPr bwMode="auto">
            <a:xfrm>
              <a:off x="2666923" y="3048127"/>
              <a:ext cx="0" cy="228623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63" name="Picture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86200"/>
              <a:ext cx="17907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9464" name="Picture 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3886200"/>
              <a:ext cx="17907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8134" name="Line 7"/>
            <p:cNvSpPr>
              <a:spLocks noChangeShapeType="1"/>
            </p:cNvSpPr>
            <p:nvPr/>
          </p:nvSpPr>
          <p:spPr bwMode="auto">
            <a:xfrm>
              <a:off x="1066800" y="3048127"/>
              <a:ext cx="67818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5" name="Line 8"/>
            <p:cNvSpPr>
              <a:spLocks noChangeShapeType="1"/>
            </p:cNvSpPr>
            <p:nvPr/>
          </p:nvSpPr>
          <p:spPr bwMode="auto">
            <a:xfrm>
              <a:off x="1066800" y="5334367"/>
              <a:ext cx="67818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6" name="Line 9"/>
            <p:cNvSpPr>
              <a:spLocks noChangeShapeType="1"/>
            </p:cNvSpPr>
            <p:nvPr/>
          </p:nvSpPr>
          <p:spPr bwMode="auto">
            <a:xfrm>
              <a:off x="4724955" y="2438464"/>
              <a:ext cx="0" cy="60966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7" name="Line 10"/>
            <p:cNvSpPr>
              <a:spLocks noChangeShapeType="1"/>
            </p:cNvSpPr>
            <p:nvPr/>
          </p:nvSpPr>
          <p:spPr bwMode="auto">
            <a:xfrm>
              <a:off x="3885741" y="5334367"/>
              <a:ext cx="0" cy="60966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69" name="Picture 1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19600" y="1828800"/>
              <a:ext cx="7620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9470" name="Picture 12"/>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5200" y="5791200"/>
              <a:ext cx="7620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9471" name="Text Box 13"/>
            <p:cNvSpPr txBox="1">
              <a:spLocks noChangeArrowheads="1"/>
            </p:cNvSpPr>
            <p:nvPr/>
          </p:nvSpPr>
          <p:spPr bwMode="auto">
            <a:xfrm>
              <a:off x="6019800" y="3352800"/>
              <a:ext cx="45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3200" b="1">
                  <a:solidFill>
                    <a:srgbClr val="FF3399"/>
                  </a:solidFill>
                </a:rPr>
                <a:t>X</a:t>
              </a:r>
              <a:endParaRPr lang="en-US" altLang="ja-JP" sz="3200"/>
            </a:p>
          </p:txBody>
        </p:sp>
        <p:sp>
          <p:nvSpPr>
            <p:cNvPr id="19472" name="Text Box 14"/>
            <p:cNvSpPr txBox="1">
              <a:spLocks noChangeArrowheads="1"/>
            </p:cNvSpPr>
            <p:nvPr/>
          </p:nvSpPr>
          <p:spPr bwMode="auto">
            <a:xfrm>
              <a:off x="5181600" y="1981200"/>
              <a:ext cx="717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Host A</a:t>
              </a:r>
            </a:p>
          </p:txBody>
        </p:sp>
        <p:sp>
          <p:nvSpPr>
            <p:cNvPr id="19473" name="Text Box 15"/>
            <p:cNvSpPr txBox="1">
              <a:spLocks noChangeArrowheads="1"/>
            </p:cNvSpPr>
            <p:nvPr/>
          </p:nvSpPr>
          <p:spPr bwMode="auto">
            <a:xfrm>
              <a:off x="4191000" y="5791200"/>
              <a:ext cx="717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Host B</a:t>
              </a:r>
            </a:p>
          </p:txBody>
        </p:sp>
        <p:sp>
          <p:nvSpPr>
            <p:cNvPr id="19474" name="Text Box 16"/>
            <p:cNvSpPr txBox="1">
              <a:spLocks noChangeArrowheads="1"/>
            </p:cNvSpPr>
            <p:nvPr/>
          </p:nvSpPr>
          <p:spPr bwMode="auto">
            <a:xfrm>
              <a:off x="1219200" y="2590800"/>
              <a:ext cx="698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LAN X</a:t>
              </a:r>
            </a:p>
          </p:txBody>
        </p:sp>
        <p:sp>
          <p:nvSpPr>
            <p:cNvPr id="19475" name="Text Box 17"/>
            <p:cNvSpPr txBox="1">
              <a:spLocks noChangeArrowheads="1"/>
            </p:cNvSpPr>
            <p:nvPr/>
          </p:nvSpPr>
          <p:spPr bwMode="auto">
            <a:xfrm>
              <a:off x="1219200" y="4876800"/>
              <a:ext cx="698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LAN Y</a:t>
              </a:r>
            </a:p>
          </p:txBody>
        </p:sp>
        <p:sp>
          <p:nvSpPr>
            <p:cNvPr id="19476" name="Text Box 18"/>
            <p:cNvSpPr txBox="1">
              <a:spLocks noChangeArrowheads="1"/>
            </p:cNvSpPr>
            <p:nvPr/>
          </p:nvSpPr>
          <p:spPr bwMode="auto">
            <a:xfrm>
              <a:off x="2819400" y="3505200"/>
              <a:ext cx="8556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Switch 1</a:t>
              </a:r>
            </a:p>
          </p:txBody>
        </p:sp>
        <p:sp>
          <p:nvSpPr>
            <p:cNvPr id="19477" name="Text Box 19"/>
            <p:cNvSpPr txBox="1">
              <a:spLocks noChangeArrowheads="1"/>
            </p:cNvSpPr>
            <p:nvPr/>
          </p:nvSpPr>
          <p:spPr bwMode="auto">
            <a:xfrm>
              <a:off x="6400800" y="3505200"/>
              <a:ext cx="8556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Switch 2</a:t>
              </a:r>
            </a:p>
          </p:txBody>
        </p:sp>
      </p:grpSp>
      <p:sp>
        <p:nvSpPr>
          <p:cNvPr id="21" name="Date Placeholder 20"/>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0994846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dirty="0" smtClean="0">
                <a:ea typeface="ＭＳ Ｐゴシック" pitchFamily="50" charset="-128"/>
              </a:rPr>
              <a:t>Bridges (Switches) Running STP</a:t>
            </a:r>
          </a:p>
        </p:txBody>
      </p:sp>
      <p:sp>
        <p:nvSpPr>
          <p:cNvPr id="20483" name="Rectangle 3"/>
          <p:cNvSpPr>
            <a:spLocks noGrp="1" noChangeArrowheads="1"/>
          </p:cNvSpPr>
          <p:nvPr>
            <p:ph type="body" idx="1"/>
          </p:nvPr>
        </p:nvSpPr>
        <p:spPr>
          <a:xfrm>
            <a:off x="878983" y="2117501"/>
            <a:ext cx="7772400" cy="4114800"/>
          </a:xfrm>
        </p:spPr>
        <p:txBody>
          <a:bodyPr/>
          <a:lstStyle/>
          <a:p>
            <a:r>
              <a:rPr lang="en-US" altLang="ja-JP" sz="2000" smtClean="0">
                <a:ea typeface="ＭＳ Ｐゴシック" pitchFamily="50" charset="-128"/>
              </a:rPr>
              <a:t>Participate with other bridges in the election of a single bridge as the Root Bridge.</a:t>
            </a:r>
          </a:p>
          <a:p>
            <a:r>
              <a:rPr lang="en-US" altLang="ja-JP" sz="2000" smtClean="0">
                <a:ea typeface="ＭＳ Ｐゴシック" pitchFamily="50" charset="-128"/>
              </a:rPr>
              <a:t>Calculate the distance of the shortest path to the Root Bridge and choose a port (known as the Root Port) that provides the shortest path to the Root Bridge.</a:t>
            </a:r>
          </a:p>
          <a:p>
            <a:r>
              <a:rPr lang="en-US" altLang="ja-JP" sz="2000" smtClean="0">
                <a:ea typeface="ＭＳ Ｐゴシック" pitchFamily="50" charset="-128"/>
              </a:rPr>
              <a:t>For each LAN segment, elect a Designated Bridge and a Designated Port on that bridge. The Designated Port is a port on the LAN segment that is closest to the Root Bridge. (All ports on the Root Bridge are Designated Ports.)</a:t>
            </a:r>
          </a:p>
          <a:p>
            <a:r>
              <a:rPr lang="en-US" altLang="ja-JP" sz="2000" smtClean="0">
                <a:ea typeface="ＭＳ Ｐゴシック" pitchFamily="50" charset="-128"/>
              </a:rPr>
              <a:t>Select bridge ports to be included in the spanning tree. The ports selected are the Root Ports and Designated Ports. These ports forward traffic. Other ports block traffic.</a:t>
            </a:r>
            <a:endParaRPr lang="en-US" altLang="ja-JP" sz="180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233233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sz="3200" dirty="0" err="1" smtClean="0"/>
              <a:t>HIErarchical</a:t>
            </a:r>
            <a:r>
              <a:rPr lang="en-US" sz="3200" dirty="0" smtClean="0"/>
              <a:t> Network design</a:t>
            </a:r>
          </a:p>
          <a:p>
            <a:pPr marL="742950" indent="-742950">
              <a:buFont typeface="+mj-lt"/>
              <a:buAutoNum type="arabicPeriod"/>
            </a:pPr>
            <a:r>
              <a:rPr lang="en-US" altLang="ja-JP" sz="3200" dirty="0" smtClean="0"/>
              <a:t>Redundant </a:t>
            </a:r>
            <a:r>
              <a:rPr lang="en-US" altLang="ja-JP" sz="3200" dirty="0"/>
              <a:t>Network Design Topologies </a:t>
            </a:r>
          </a:p>
          <a:p>
            <a:pPr marL="742950" indent="-742950">
              <a:buFont typeface="+mj-lt"/>
              <a:buAutoNum type="arabicPeriod"/>
            </a:pPr>
            <a:r>
              <a:rPr lang="en-US" altLang="ja-JP" sz="3200" dirty="0" smtClean="0"/>
              <a:t>Modular </a:t>
            </a:r>
            <a:r>
              <a:rPr lang="en-US" altLang="ja-JP" sz="3200" dirty="0"/>
              <a:t>Network Design </a:t>
            </a:r>
          </a:p>
          <a:p>
            <a:pPr marL="742950" indent="-742950">
              <a:buFont typeface="+mj-lt"/>
              <a:buAutoNum type="arabicPeriod"/>
            </a:pPr>
            <a:r>
              <a:rPr lang="en-US" altLang="ja-JP" sz="3200" dirty="0" smtClean="0"/>
              <a:t>Designing </a:t>
            </a:r>
            <a:r>
              <a:rPr lang="en-US" altLang="ja-JP" sz="3200" dirty="0"/>
              <a:t>a Campus Network Design Topology </a:t>
            </a:r>
          </a:p>
          <a:p>
            <a:pPr marL="742950" indent="-742950">
              <a:buFont typeface="+mj-lt"/>
              <a:buAutoNum type="arabicPeriod"/>
            </a:pPr>
            <a:r>
              <a:rPr lang="en-US" altLang="ja-JP" sz="3200" dirty="0" smtClean="0"/>
              <a:t>Designing </a:t>
            </a:r>
            <a:r>
              <a:rPr lang="en-US" altLang="ja-JP" sz="3200" dirty="0"/>
              <a:t>the Enterprise Edge Topology </a:t>
            </a:r>
          </a:p>
          <a:p>
            <a:pPr marL="742950" indent="-742950">
              <a:buFont typeface="+mj-lt"/>
              <a:buAutoNum type="arabicPeriod"/>
            </a:pPr>
            <a:r>
              <a:rPr lang="en-US" altLang="ja-JP" sz="3200" dirty="0" smtClean="0"/>
              <a:t>Secure </a:t>
            </a:r>
            <a:r>
              <a:rPr lang="en-US" altLang="ja-JP" sz="3200" dirty="0"/>
              <a:t>Network Design Topologies </a:t>
            </a: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3400" y="228600"/>
            <a:ext cx="7772400" cy="457200"/>
          </a:xfrm>
        </p:spPr>
        <p:txBody>
          <a:bodyPr/>
          <a:lstStyle/>
          <a:p>
            <a:r>
              <a:rPr lang="en-US" altLang="ja-JP" smtClean="0">
                <a:solidFill>
                  <a:srgbClr val="FFFFFF"/>
                </a:solidFill>
                <a:ea typeface="ＭＳ Ｐゴシック" pitchFamily="50" charset="-128"/>
              </a:rPr>
              <a:t>Elect a Root </a:t>
            </a:r>
          </a:p>
        </p:txBody>
      </p:sp>
      <p:sp>
        <p:nvSpPr>
          <p:cNvPr id="21507" name="Line 3"/>
          <p:cNvSpPr>
            <a:spLocks noChangeShapeType="1"/>
          </p:cNvSpPr>
          <p:nvPr/>
        </p:nvSpPr>
        <p:spPr bwMode="auto">
          <a:xfrm flipH="1">
            <a:off x="1600200" y="2514600"/>
            <a:ext cx="266700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08" name="Rectangle 4"/>
          <p:cNvSpPr>
            <a:spLocks noChangeArrowheads="1"/>
          </p:cNvSpPr>
          <p:nvPr/>
        </p:nvSpPr>
        <p:spPr bwMode="auto">
          <a:xfrm>
            <a:off x="914400" y="38862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09" name="Text Box 5"/>
          <p:cNvSpPr txBox="1">
            <a:spLocks noChangeArrowheads="1"/>
          </p:cNvSpPr>
          <p:nvPr/>
        </p:nvSpPr>
        <p:spPr bwMode="auto">
          <a:xfrm>
            <a:off x="838200" y="41910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B</a:t>
            </a:r>
            <a:endParaRPr lang="en-US" altLang="ja-JP">
              <a:latin typeface="Helvetica" pitchFamily="-84" charset="0"/>
            </a:endParaRPr>
          </a:p>
        </p:txBody>
      </p:sp>
      <p:sp>
        <p:nvSpPr>
          <p:cNvPr id="21510" name="Line 6"/>
          <p:cNvSpPr>
            <a:spLocks noChangeShapeType="1"/>
          </p:cNvSpPr>
          <p:nvPr/>
        </p:nvSpPr>
        <p:spPr bwMode="auto">
          <a:xfrm>
            <a:off x="4953000" y="2514600"/>
            <a:ext cx="236220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11" name="Line 7"/>
          <p:cNvSpPr>
            <a:spLocks noChangeShapeType="1"/>
          </p:cNvSpPr>
          <p:nvPr/>
        </p:nvSpPr>
        <p:spPr bwMode="auto">
          <a:xfrm flipH="1">
            <a:off x="1676400" y="5715000"/>
            <a:ext cx="5791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12" name="Rectangle 8"/>
          <p:cNvSpPr>
            <a:spLocks noChangeArrowheads="1"/>
          </p:cNvSpPr>
          <p:nvPr/>
        </p:nvSpPr>
        <p:spPr bwMode="auto">
          <a:xfrm>
            <a:off x="6553200" y="38862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13" name="Text Box 9"/>
          <p:cNvSpPr txBox="1">
            <a:spLocks noChangeArrowheads="1"/>
          </p:cNvSpPr>
          <p:nvPr/>
        </p:nvSpPr>
        <p:spPr bwMode="auto">
          <a:xfrm>
            <a:off x="6477000" y="41910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C</a:t>
            </a:r>
            <a:endParaRPr lang="en-US" altLang="ja-JP">
              <a:latin typeface="Helvetica" pitchFamily="-84" charset="0"/>
            </a:endParaRPr>
          </a:p>
        </p:txBody>
      </p:sp>
      <p:sp>
        <p:nvSpPr>
          <p:cNvPr id="21514" name="Rectangle 10"/>
          <p:cNvSpPr>
            <a:spLocks noChangeArrowheads="1"/>
          </p:cNvSpPr>
          <p:nvPr/>
        </p:nvSpPr>
        <p:spPr bwMode="auto">
          <a:xfrm>
            <a:off x="3733800" y="1447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15" name="Text Box 11"/>
          <p:cNvSpPr txBox="1">
            <a:spLocks noChangeArrowheads="1"/>
          </p:cNvSpPr>
          <p:nvPr/>
        </p:nvSpPr>
        <p:spPr bwMode="auto">
          <a:xfrm>
            <a:off x="3276600" y="9906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A ID = </a:t>
            </a:r>
            <a:r>
              <a:rPr lang="en-US" altLang="ja-JP" i="1">
                <a:latin typeface="Helvetica" pitchFamily="-84" charset="0"/>
              </a:rPr>
              <a:t>80.00.</a:t>
            </a:r>
            <a:r>
              <a:rPr lang="en-US" altLang="ja-JP">
                <a:latin typeface="Helvetica" pitchFamily="-84" charset="0"/>
              </a:rPr>
              <a:t>00.00.0C.AA.AA.AA</a:t>
            </a:r>
          </a:p>
          <a:p>
            <a:pPr algn="ctr" eaLnBrk="1" hangingPunct="1"/>
            <a:endParaRPr lang="en-US" altLang="ja-JP">
              <a:latin typeface="Helvetica" pitchFamily="-84" charset="0"/>
            </a:endParaRPr>
          </a:p>
        </p:txBody>
      </p:sp>
      <p:sp>
        <p:nvSpPr>
          <p:cNvPr id="21516" name="Text Box 12"/>
          <p:cNvSpPr txBox="1">
            <a:spLocks noChangeArrowheads="1"/>
          </p:cNvSpPr>
          <p:nvPr/>
        </p:nvSpPr>
        <p:spPr bwMode="auto">
          <a:xfrm>
            <a:off x="1600200" y="50292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B ID = </a:t>
            </a:r>
            <a:r>
              <a:rPr lang="en-US" altLang="ja-JP" i="1">
                <a:latin typeface="Helvetica" pitchFamily="-84" charset="0"/>
              </a:rPr>
              <a:t>80.00.</a:t>
            </a:r>
            <a:r>
              <a:rPr lang="en-US" altLang="ja-JP">
                <a:latin typeface="Helvetica" pitchFamily="-84" charset="0"/>
              </a:rPr>
              <a:t>00.00.0C.BB.BB.BB</a:t>
            </a:r>
          </a:p>
          <a:p>
            <a:pPr algn="ctr" eaLnBrk="1" hangingPunct="1"/>
            <a:endParaRPr lang="en-US" altLang="ja-JP">
              <a:latin typeface="Helvetica" pitchFamily="-84" charset="0"/>
            </a:endParaRPr>
          </a:p>
        </p:txBody>
      </p:sp>
      <p:sp>
        <p:nvSpPr>
          <p:cNvPr id="21517" name="Text Box 13"/>
          <p:cNvSpPr txBox="1">
            <a:spLocks noChangeArrowheads="1"/>
          </p:cNvSpPr>
          <p:nvPr/>
        </p:nvSpPr>
        <p:spPr bwMode="auto">
          <a:xfrm>
            <a:off x="4876800" y="50292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C ID = </a:t>
            </a:r>
            <a:r>
              <a:rPr lang="en-US" altLang="ja-JP" i="1">
                <a:latin typeface="Helvetica" pitchFamily="-84" charset="0"/>
              </a:rPr>
              <a:t>80.00.</a:t>
            </a:r>
            <a:r>
              <a:rPr lang="en-US" altLang="ja-JP">
                <a:latin typeface="Helvetica" pitchFamily="-84" charset="0"/>
              </a:rPr>
              <a:t>00.00.0C.CC.CC.CC</a:t>
            </a:r>
          </a:p>
          <a:p>
            <a:pPr algn="ctr" eaLnBrk="1" hangingPunct="1"/>
            <a:endParaRPr lang="en-US" altLang="ja-JP">
              <a:latin typeface="Helvetica" pitchFamily="-84" charset="0"/>
            </a:endParaRPr>
          </a:p>
        </p:txBody>
      </p:sp>
      <p:sp>
        <p:nvSpPr>
          <p:cNvPr id="21518" name="Line 14"/>
          <p:cNvSpPr>
            <a:spLocks noChangeShapeType="1"/>
          </p:cNvSpPr>
          <p:nvPr/>
        </p:nvSpPr>
        <p:spPr bwMode="auto">
          <a:xfrm>
            <a:off x="1676400" y="49530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19" name="Line 15"/>
          <p:cNvSpPr>
            <a:spLocks noChangeShapeType="1"/>
          </p:cNvSpPr>
          <p:nvPr/>
        </p:nvSpPr>
        <p:spPr bwMode="auto">
          <a:xfrm>
            <a:off x="7467600" y="49530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20" name="Rectangle 16"/>
          <p:cNvSpPr>
            <a:spLocks noChangeArrowheads="1"/>
          </p:cNvSpPr>
          <p:nvPr/>
        </p:nvSpPr>
        <p:spPr bwMode="auto">
          <a:xfrm>
            <a:off x="1371600" y="38862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1" name="Text Box 17"/>
          <p:cNvSpPr txBox="1">
            <a:spLocks noChangeArrowheads="1"/>
          </p:cNvSpPr>
          <p:nvPr/>
        </p:nvSpPr>
        <p:spPr bwMode="auto">
          <a:xfrm>
            <a:off x="1295400" y="38862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1522" name="Rectangle 18"/>
          <p:cNvSpPr>
            <a:spLocks noChangeArrowheads="1"/>
          </p:cNvSpPr>
          <p:nvPr/>
        </p:nvSpPr>
        <p:spPr bwMode="auto">
          <a:xfrm>
            <a:off x="1371600" y="47244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3" name="Text Box 19"/>
          <p:cNvSpPr txBox="1">
            <a:spLocks noChangeArrowheads="1"/>
          </p:cNvSpPr>
          <p:nvPr/>
        </p:nvSpPr>
        <p:spPr bwMode="auto">
          <a:xfrm>
            <a:off x="1295400" y="47244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1524" name="Rectangle 20"/>
          <p:cNvSpPr>
            <a:spLocks noChangeArrowheads="1"/>
          </p:cNvSpPr>
          <p:nvPr/>
        </p:nvSpPr>
        <p:spPr bwMode="auto">
          <a:xfrm>
            <a:off x="7086600" y="38862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5" name="Text Box 21"/>
          <p:cNvSpPr txBox="1">
            <a:spLocks noChangeArrowheads="1"/>
          </p:cNvSpPr>
          <p:nvPr/>
        </p:nvSpPr>
        <p:spPr bwMode="auto">
          <a:xfrm>
            <a:off x="7010400" y="38862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1526" name="Rectangle 22"/>
          <p:cNvSpPr>
            <a:spLocks noChangeArrowheads="1"/>
          </p:cNvSpPr>
          <p:nvPr/>
        </p:nvSpPr>
        <p:spPr bwMode="auto">
          <a:xfrm>
            <a:off x="7086600" y="47244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7" name="Text Box 23"/>
          <p:cNvSpPr txBox="1">
            <a:spLocks noChangeArrowheads="1"/>
          </p:cNvSpPr>
          <p:nvPr/>
        </p:nvSpPr>
        <p:spPr bwMode="auto">
          <a:xfrm>
            <a:off x="7010400" y="47244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1528" name="Rectangle 24"/>
          <p:cNvSpPr>
            <a:spLocks noChangeArrowheads="1"/>
          </p:cNvSpPr>
          <p:nvPr/>
        </p:nvSpPr>
        <p:spPr bwMode="auto">
          <a:xfrm>
            <a:off x="3733800" y="2286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9" name="Text Box 25"/>
          <p:cNvSpPr txBox="1">
            <a:spLocks noChangeArrowheads="1"/>
          </p:cNvSpPr>
          <p:nvPr/>
        </p:nvSpPr>
        <p:spPr bwMode="auto">
          <a:xfrm>
            <a:off x="3657600" y="2286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1530" name="Rectangle 26"/>
          <p:cNvSpPr>
            <a:spLocks noChangeArrowheads="1"/>
          </p:cNvSpPr>
          <p:nvPr/>
        </p:nvSpPr>
        <p:spPr bwMode="auto">
          <a:xfrm>
            <a:off x="4724400" y="2286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31" name="Text Box 27"/>
          <p:cNvSpPr txBox="1">
            <a:spLocks noChangeArrowheads="1"/>
          </p:cNvSpPr>
          <p:nvPr/>
        </p:nvSpPr>
        <p:spPr bwMode="auto">
          <a:xfrm>
            <a:off x="4648200" y="2286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1532" name="Text Box 28"/>
          <p:cNvSpPr txBox="1">
            <a:spLocks noChangeArrowheads="1"/>
          </p:cNvSpPr>
          <p:nvPr/>
        </p:nvSpPr>
        <p:spPr bwMode="auto">
          <a:xfrm>
            <a:off x="5791200" y="26670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2</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1533" name="Text Box 29"/>
          <p:cNvSpPr txBox="1">
            <a:spLocks noChangeArrowheads="1"/>
          </p:cNvSpPr>
          <p:nvPr/>
        </p:nvSpPr>
        <p:spPr bwMode="auto">
          <a:xfrm>
            <a:off x="609600" y="26670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1</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1534" name="Text Box 30"/>
          <p:cNvSpPr txBox="1">
            <a:spLocks noChangeArrowheads="1"/>
          </p:cNvSpPr>
          <p:nvPr/>
        </p:nvSpPr>
        <p:spPr bwMode="auto">
          <a:xfrm>
            <a:off x="3352800" y="58674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3</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1535" name="Text Box 31"/>
          <p:cNvSpPr txBox="1">
            <a:spLocks noChangeArrowheads="1"/>
          </p:cNvSpPr>
          <p:nvPr/>
        </p:nvSpPr>
        <p:spPr bwMode="auto">
          <a:xfrm>
            <a:off x="3657600" y="15240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a:t>
            </a:r>
          </a:p>
          <a:p>
            <a:pPr algn="ctr" eaLnBrk="1" hangingPunct="1"/>
            <a:r>
              <a:rPr lang="en-US" altLang="ja-JP" b="1">
                <a:latin typeface="Helvetica" pitchFamily="-84" charset="0"/>
              </a:rPr>
              <a:t>Bridge A</a:t>
            </a:r>
            <a:endParaRPr lang="en-US" altLang="ja-JP">
              <a:latin typeface="Helvetica" pitchFamily="-84" charset="0"/>
            </a:endParaRPr>
          </a:p>
        </p:txBody>
      </p:sp>
      <p:sp>
        <p:nvSpPr>
          <p:cNvPr id="21536" name="AutoShape 32"/>
          <p:cNvSpPr>
            <a:spLocks noChangeArrowheads="1"/>
          </p:cNvSpPr>
          <p:nvPr/>
        </p:nvSpPr>
        <p:spPr bwMode="auto">
          <a:xfrm>
            <a:off x="6019800" y="1219200"/>
            <a:ext cx="2514600" cy="762000"/>
          </a:xfrm>
          <a:prstGeom prst="wedgeEllipseCallout">
            <a:avLst>
              <a:gd name="adj1" fmla="val -67296"/>
              <a:gd name="adj2" fmla="val 48333"/>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dirty="0"/>
              <a:t>Lowest Bridge ID</a:t>
            </a:r>
          </a:p>
          <a:p>
            <a:pPr algn="ctr" eaLnBrk="1" hangingPunct="1"/>
            <a:r>
              <a:rPr lang="en-US" altLang="ja-JP" sz="1400" dirty="0"/>
              <a:t>Wins!</a:t>
            </a:r>
          </a:p>
        </p:txBody>
      </p:sp>
      <p:sp>
        <p:nvSpPr>
          <p:cNvPr id="33" name="Date Placeholder 32"/>
          <p:cNvSpPr>
            <a:spLocks noGrp="1"/>
          </p:cNvSpPr>
          <p:nvPr>
            <p:ph type="dt" sz="quarter" idx="10"/>
          </p:nvPr>
        </p:nvSpPr>
        <p:spPr/>
        <p:txBody>
          <a:bodyPr/>
          <a:lstStyle/>
          <a:p>
            <a:pPr>
              <a:defRPr/>
            </a:pPr>
            <a:r>
              <a:rPr lang="en-US"/>
              <a:t>Bina Nusantara University</a:t>
            </a:r>
          </a:p>
        </p:txBody>
      </p:sp>
      <p:sp>
        <p:nvSpPr>
          <p:cNvPr id="34" name="Rectangle 2"/>
          <p:cNvSpPr txBox="1">
            <a:spLocks noChangeArrowheads="1"/>
          </p:cNvSpPr>
          <p:nvPr/>
        </p:nvSpPr>
        <p:spPr bwMode="auto">
          <a:xfrm>
            <a:off x="3505200" y="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dirty="0" smtClean="0">
                <a:ea typeface="ＭＳ Ｐゴシック" pitchFamily="50" charset="-128"/>
              </a:rPr>
              <a:t>Bridges (Switches) Running STP</a:t>
            </a:r>
          </a:p>
        </p:txBody>
      </p:sp>
    </p:spTree>
    <p:extLst>
      <p:ext uri="{BB962C8B-B14F-4D97-AF65-F5344CB8AC3E}">
        <p14:creationId xmlns:p14="http://schemas.microsoft.com/office/powerpoint/2010/main" val="1482784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228600"/>
            <a:ext cx="7772400" cy="457200"/>
          </a:xfrm>
        </p:spPr>
        <p:txBody>
          <a:bodyPr/>
          <a:lstStyle/>
          <a:p>
            <a:r>
              <a:rPr lang="en-US" altLang="ja-JP" smtClean="0">
                <a:solidFill>
                  <a:srgbClr val="FFFFFF"/>
                </a:solidFill>
                <a:ea typeface="ＭＳ Ｐゴシック" pitchFamily="50" charset="-128"/>
              </a:rPr>
              <a:t>Determine Root Ports</a:t>
            </a:r>
          </a:p>
        </p:txBody>
      </p:sp>
      <p:sp>
        <p:nvSpPr>
          <p:cNvPr id="22531" name="Line 3"/>
          <p:cNvSpPr>
            <a:spLocks noChangeShapeType="1"/>
          </p:cNvSpPr>
          <p:nvPr/>
        </p:nvSpPr>
        <p:spPr bwMode="auto">
          <a:xfrm flipH="1">
            <a:off x="1600200" y="2514600"/>
            <a:ext cx="266700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32" name="Rectangle 4"/>
          <p:cNvSpPr>
            <a:spLocks noChangeArrowheads="1"/>
          </p:cNvSpPr>
          <p:nvPr/>
        </p:nvSpPr>
        <p:spPr bwMode="auto">
          <a:xfrm>
            <a:off x="914400" y="38862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33" name="Text Box 5"/>
          <p:cNvSpPr txBox="1">
            <a:spLocks noChangeArrowheads="1"/>
          </p:cNvSpPr>
          <p:nvPr/>
        </p:nvSpPr>
        <p:spPr bwMode="auto">
          <a:xfrm>
            <a:off x="838200" y="41910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B</a:t>
            </a:r>
            <a:endParaRPr lang="en-US" altLang="ja-JP">
              <a:latin typeface="Helvetica" pitchFamily="-84" charset="0"/>
            </a:endParaRPr>
          </a:p>
        </p:txBody>
      </p:sp>
      <p:sp>
        <p:nvSpPr>
          <p:cNvPr id="22534" name="Line 6"/>
          <p:cNvSpPr>
            <a:spLocks noChangeShapeType="1"/>
          </p:cNvSpPr>
          <p:nvPr/>
        </p:nvSpPr>
        <p:spPr bwMode="auto">
          <a:xfrm>
            <a:off x="4953000" y="2514600"/>
            <a:ext cx="236220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35" name="Line 7"/>
          <p:cNvSpPr>
            <a:spLocks noChangeShapeType="1"/>
          </p:cNvSpPr>
          <p:nvPr/>
        </p:nvSpPr>
        <p:spPr bwMode="auto">
          <a:xfrm flipH="1">
            <a:off x="1676400" y="5715000"/>
            <a:ext cx="5791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36" name="Rectangle 8"/>
          <p:cNvSpPr>
            <a:spLocks noChangeArrowheads="1"/>
          </p:cNvSpPr>
          <p:nvPr/>
        </p:nvSpPr>
        <p:spPr bwMode="auto">
          <a:xfrm>
            <a:off x="6553200" y="38862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37" name="Text Box 9"/>
          <p:cNvSpPr txBox="1">
            <a:spLocks noChangeArrowheads="1"/>
          </p:cNvSpPr>
          <p:nvPr/>
        </p:nvSpPr>
        <p:spPr bwMode="auto">
          <a:xfrm>
            <a:off x="6477000" y="41910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C</a:t>
            </a:r>
            <a:endParaRPr lang="en-US" altLang="ja-JP">
              <a:latin typeface="Helvetica" pitchFamily="-84" charset="0"/>
            </a:endParaRPr>
          </a:p>
        </p:txBody>
      </p:sp>
      <p:sp>
        <p:nvSpPr>
          <p:cNvPr id="22538" name="Rectangle 10"/>
          <p:cNvSpPr>
            <a:spLocks noChangeArrowheads="1"/>
          </p:cNvSpPr>
          <p:nvPr/>
        </p:nvSpPr>
        <p:spPr bwMode="auto">
          <a:xfrm>
            <a:off x="3733800" y="1447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39" name="Text Box 11"/>
          <p:cNvSpPr txBox="1">
            <a:spLocks noChangeArrowheads="1"/>
          </p:cNvSpPr>
          <p:nvPr/>
        </p:nvSpPr>
        <p:spPr bwMode="auto">
          <a:xfrm>
            <a:off x="3657600" y="15240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a:t>
            </a:r>
          </a:p>
          <a:p>
            <a:pPr algn="ctr" eaLnBrk="1" hangingPunct="1"/>
            <a:r>
              <a:rPr lang="en-US" altLang="ja-JP" b="1">
                <a:latin typeface="Helvetica" pitchFamily="-84" charset="0"/>
              </a:rPr>
              <a:t>Bridge A</a:t>
            </a:r>
            <a:endParaRPr lang="en-US" altLang="ja-JP">
              <a:latin typeface="Helvetica" pitchFamily="-84" charset="0"/>
            </a:endParaRPr>
          </a:p>
        </p:txBody>
      </p:sp>
      <p:sp>
        <p:nvSpPr>
          <p:cNvPr id="22540" name="Text Box 12"/>
          <p:cNvSpPr txBox="1">
            <a:spLocks noChangeArrowheads="1"/>
          </p:cNvSpPr>
          <p:nvPr/>
        </p:nvSpPr>
        <p:spPr bwMode="auto">
          <a:xfrm>
            <a:off x="3276600" y="9906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A ID = </a:t>
            </a:r>
            <a:r>
              <a:rPr lang="en-US" altLang="ja-JP" i="1">
                <a:latin typeface="Helvetica" pitchFamily="-84" charset="0"/>
              </a:rPr>
              <a:t>80.00</a:t>
            </a:r>
            <a:r>
              <a:rPr lang="en-US" altLang="ja-JP">
                <a:latin typeface="Helvetica" pitchFamily="-84" charset="0"/>
              </a:rPr>
              <a:t>.00.00.0C.AA.AA.AA</a:t>
            </a:r>
          </a:p>
          <a:p>
            <a:pPr algn="ctr" eaLnBrk="1" hangingPunct="1"/>
            <a:endParaRPr lang="en-US" altLang="ja-JP">
              <a:latin typeface="Helvetica" pitchFamily="-84" charset="0"/>
            </a:endParaRPr>
          </a:p>
        </p:txBody>
      </p:sp>
      <p:sp>
        <p:nvSpPr>
          <p:cNvPr id="22541" name="Text Box 13"/>
          <p:cNvSpPr txBox="1">
            <a:spLocks noChangeArrowheads="1"/>
          </p:cNvSpPr>
          <p:nvPr/>
        </p:nvSpPr>
        <p:spPr bwMode="auto">
          <a:xfrm>
            <a:off x="1600200" y="50292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B ID = </a:t>
            </a:r>
            <a:r>
              <a:rPr lang="en-US" altLang="ja-JP" i="1">
                <a:latin typeface="Helvetica" pitchFamily="-84" charset="0"/>
              </a:rPr>
              <a:t>80.00.</a:t>
            </a:r>
            <a:r>
              <a:rPr lang="en-US" altLang="ja-JP">
                <a:latin typeface="Helvetica" pitchFamily="-84" charset="0"/>
              </a:rPr>
              <a:t>00.00.0C.BB.BB.BB</a:t>
            </a:r>
          </a:p>
          <a:p>
            <a:pPr algn="ctr" eaLnBrk="1" hangingPunct="1"/>
            <a:endParaRPr lang="en-US" altLang="ja-JP">
              <a:latin typeface="Helvetica" pitchFamily="-84" charset="0"/>
            </a:endParaRPr>
          </a:p>
        </p:txBody>
      </p:sp>
      <p:sp>
        <p:nvSpPr>
          <p:cNvPr id="22542" name="Text Box 14"/>
          <p:cNvSpPr txBox="1">
            <a:spLocks noChangeArrowheads="1"/>
          </p:cNvSpPr>
          <p:nvPr/>
        </p:nvSpPr>
        <p:spPr bwMode="auto">
          <a:xfrm>
            <a:off x="4876800" y="50292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C ID = </a:t>
            </a:r>
            <a:r>
              <a:rPr lang="en-US" altLang="ja-JP" i="1">
                <a:latin typeface="Helvetica" pitchFamily="-84" charset="0"/>
              </a:rPr>
              <a:t>80.00.</a:t>
            </a:r>
            <a:r>
              <a:rPr lang="en-US" altLang="ja-JP">
                <a:latin typeface="Helvetica" pitchFamily="-84" charset="0"/>
              </a:rPr>
              <a:t>00.00.0C.CC.CC.CC</a:t>
            </a:r>
          </a:p>
          <a:p>
            <a:pPr algn="ctr" eaLnBrk="1" hangingPunct="1"/>
            <a:endParaRPr lang="en-US" altLang="ja-JP">
              <a:latin typeface="Helvetica" pitchFamily="-84" charset="0"/>
            </a:endParaRPr>
          </a:p>
        </p:txBody>
      </p:sp>
      <p:sp>
        <p:nvSpPr>
          <p:cNvPr id="22543" name="Line 15"/>
          <p:cNvSpPr>
            <a:spLocks noChangeShapeType="1"/>
          </p:cNvSpPr>
          <p:nvPr/>
        </p:nvSpPr>
        <p:spPr bwMode="auto">
          <a:xfrm>
            <a:off x="1676400" y="49530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44" name="Rectangle 16"/>
          <p:cNvSpPr>
            <a:spLocks noChangeArrowheads="1"/>
          </p:cNvSpPr>
          <p:nvPr/>
        </p:nvSpPr>
        <p:spPr bwMode="auto">
          <a:xfrm>
            <a:off x="1371600" y="38862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45" name="Text Box 17"/>
          <p:cNvSpPr txBox="1">
            <a:spLocks noChangeArrowheads="1"/>
          </p:cNvSpPr>
          <p:nvPr/>
        </p:nvSpPr>
        <p:spPr bwMode="auto">
          <a:xfrm>
            <a:off x="1295400" y="38862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2546" name="Rectangle 18"/>
          <p:cNvSpPr>
            <a:spLocks noChangeArrowheads="1"/>
          </p:cNvSpPr>
          <p:nvPr/>
        </p:nvSpPr>
        <p:spPr bwMode="auto">
          <a:xfrm>
            <a:off x="1371600" y="47244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47" name="Text Box 19"/>
          <p:cNvSpPr txBox="1">
            <a:spLocks noChangeArrowheads="1"/>
          </p:cNvSpPr>
          <p:nvPr/>
        </p:nvSpPr>
        <p:spPr bwMode="auto">
          <a:xfrm>
            <a:off x="1295400" y="47244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2548" name="Rectangle 20"/>
          <p:cNvSpPr>
            <a:spLocks noChangeArrowheads="1"/>
          </p:cNvSpPr>
          <p:nvPr/>
        </p:nvSpPr>
        <p:spPr bwMode="auto">
          <a:xfrm>
            <a:off x="7086600" y="38862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49" name="Text Box 21"/>
          <p:cNvSpPr txBox="1">
            <a:spLocks noChangeArrowheads="1"/>
          </p:cNvSpPr>
          <p:nvPr/>
        </p:nvSpPr>
        <p:spPr bwMode="auto">
          <a:xfrm>
            <a:off x="7010400" y="38862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2550" name="Rectangle 22"/>
          <p:cNvSpPr>
            <a:spLocks noChangeArrowheads="1"/>
          </p:cNvSpPr>
          <p:nvPr/>
        </p:nvSpPr>
        <p:spPr bwMode="auto">
          <a:xfrm>
            <a:off x="7086600" y="47244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51" name="Text Box 23"/>
          <p:cNvSpPr txBox="1">
            <a:spLocks noChangeArrowheads="1"/>
          </p:cNvSpPr>
          <p:nvPr/>
        </p:nvSpPr>
        <p:spPr bwMode="auto">
          <a:xfrm>
            <a:off x="7010400" y="47244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2552" name="Rectangle 24"/>
          <p:cNvSpPr>
            <a:spLocks noChangeArrowheads="1"/>
          </p:cNvSpPr>
          <p:nvPr/>
        </p:nvSpPr>
        <p:spPr bwMode="auto">
          <a:xfrm>
            <a:off x="3733800" y="2286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53" name="Text Box 25"/>
          <p:cNvSpPr txBox="1">
            <a:spLocks noChangeArrowheads="1"/>
          </p:cNvSpPr>
          <p:nvPr/>
        </p:nvSpPr>
        <p:spPr bwMode="auto">
          <a:xfrm>
            <a:off x="3657600" y="2286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2554" name="Rectangle 26"/>
          <p:cNvSpPr>
            <a:spLocks noChangeArrowheads="1"/>
          </p:cNvSpPr>
          <p:nvPr/>
        </p:nvSpPr>
        <p:spPr bwMode="auto">
          <a:xfrm>
            <a:off x="4724400" y="2286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2555" name="Text Box 27"/>
          <p:cNvSpPr txBox="1">
            <a:spLocks noChangeArrowheads="1"/>
          </p:cNvSpPr>
          <p:nvPr/>
        </p:nvSpPr>
        <p:spPr bwMode="auto">
          <a:xfrm>
            <a:off x="4648200" y="2286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2556" name="Text Box 28"/>
          <p:cNvSpPr txBox="1">
            <a:spLocks noChangeArrowheads="1"/>
          </p:cNvSpPr>
          <p:nvPr/>
        </p:nvSpPr>
        <p:spPr bwMode="auto">
          <a:xfrm>
            <a:off x="5791200" y="26670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2</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2557" name="Text Box 29"/>
          <p:cNvSpPr txBox="1">
            <a:spLocks noChangeArrowheads="1"/>
          </p:cNvSpPr>
          <p:nvPr/>
        </p:nvSpPr>
        <p:spPr bwMode="auto">
          <a:xfrm>
            <a:off x="609600" y="26670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1</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2558" name="Text Box 30"/>
          <p:cNvSpPr txBox="1">
            <a:spLocks noChangeArrowheads="1"/>
          </p:cNvSpPr>
          <p:nvPr/>
        </p:nvSpPr>
        <p:spPr bwMode="auto">
          <a:xfrm>
            <a:off x="3352800" y="58674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3</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2559" name="Text Box 31"/>
          <p:cNvSpPr txBox="1">
            <a:spLocks noChangeArrowheads="1"/>
          </p:cNvSpPr>
          <p:nvPr/>
        </p:nvSpPr>
        <p:spPr bwMode="auto">
          <a:xfrm>
            <a:off x="1828800" y="35814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2560" name="Line 32"/>
          <p:cNvSpPr>
            <a:spLocks noChangeShapeType="1"/>
          </p:cNvSpPr>
          <p:nvPr/>
        </p:nvSpPr>
        <p:spPr bwMode="auto">
          <a:xfrm flipH="1">
            <a:off x="1981200" y="37338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1" name="Text Box 33"/>
          <p:cNvSpPr txBox="1">
            <a:spLocks noChangeArrowheads="1"/>
          </p:cNvSpPr>
          <p:nvPr/>
        </p:nvSpPr>
        <p:spPr bwMode="auto">
          <a:xfrm>
            <a:off x="4648200" y="35814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2562" name="Line 34"/>
          <p:cNvSpPr>
            <a:spLocks noChangeShapeType="1"/>
          </p:cNvSpPr>
          <p:nvPr/>
        </p:nvSpPr>
        <p:spPr bwMode="auto">
          <a:xfrm>
            <a:off x="6477000" y="37338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3" name="Line 35"/>
          <p:cNvSpPr>
            <a:spLocks noChangeShapeType="1"/>
          </p:cNvSpPr>
          <p:nvPr/>
        </p:nvSpPr>
        <p:spPr bwMode="auto">
          <a:xfrm>
            <a:off x="7467600" y="49530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4" name="AutoShape 36"/>
          <p:cNvSpPr>
            <a:spLocks noChangeArrowheads="1"/>
          </p:cNvSpPr>
          <p:nvPr/>
        </p:nvSpPr>
        <p:spPr bwMode="auto">
          <a:xfrm>
            <a:off x="6019800" y="1752600"/>
            <a:ext cx="2514600" cy="762000"/>
          </a:xfrm>
          <a:prstGeom prst="wedgeEllipseCallout">
            <a:avLst>
              <a:gd name="adj1" fmla="val -54671"/>
              <a:gd name="adj2" fmla="val 114375"/>
            </a:avLst>
          </a:prstGeom>
          <a:solidFill>
            <a:srgbClr val="FFCCFF"/>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Lowest Cost</a:t>
            </a:r>
          </a:p>
          <a:p>
            <a:pPr algn="ctr" eaLnBrk="1" hangingPunct="1"/>
            <a:r>
              <a:rPr lang="en-US" altLang="ja-JP" sz="1400"/>
              <a:t>Wins!</a:t>
            </a:r>
          </a:p>
        </p:txBody>
      </p:sp>
      <p:sp>
        <p:nvSpPr>
          <p:cNvPr id="37" name="Date Placeholder 36"/>
          <p:cNvSpPr>
            <a:spLocks noGrp="1"/>
          </p:cNvSpPr>
          <p:nvPr>
            <p:ph type="dt" sz="quarter" idx="10"/>
          </p:nvPr>
        </p:nvSpPr>
        <p:spPr/>
        <p:txBody>
          <a:bodyPr/>
          <a:lstStyle/>
          <a:p>
            <a:pPr>
              <a:defRPr/>
            </a:pPr>
            <a:r>
              <a:rPr lang="en-US"/>
              <a:t>Bina Nusantara University</a:t>
            </a:r>
          </a:p>
        </p:txBody>
      </p:sp>
      <p:sp>
        <p:nvSpPr>
          <p:cNvPr id="38" name="Rectangle 2"/>
          <p:cNvSpPr txBox="1">
            <a:spLocks noChangeArrowheads="1"/>
          </p:cNvSpPr>
          <p:nvPr/>
        </p:nvSpPr>
        <p:spPr bwMode="auto">
          <a:xfrm>
            <a:off x="3505200" y="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dirty="0" smtClean="0">
                <a:ea typeface="ＭＳ Ｐゴシック" pitchFamily="50" charset="-128"/>
              </a:rPr>
              <a:t>Bridges (Switches) Running STP</a:t>
            </a:r>
          </a:p>
        </p:txBody>
      </p:sp>
    </p:spTree>
    <p:extLst>
      <p:ext uri="{BB962C8B-B14F-4D97-AF65-F5344CB8AC3E}">
        <p14:creationId xmlns:p14="http://schemas.microsoft.com/office/powerpoint/2010/main" val="5562471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152400"/>
            <a:ext cx="7772400" cy="457200"/>
          </a:xfrm>
        </p:spPr>
        <p:txBody>
          <a:bodyPr/>
          <a:lstStyle/>
          <a:p>
            <a:r>
              <a:rPr lang="en-US" altLang="ja-JP" smtClean="0">
                <a:solidFill>
                  <a:srgbClr val="FFFFFF"/>
                </a:solidFill>
                <a:ea typeface="ＭＳ Ｐゴシック" pitchFamily="50" charset="-128"/>
              </a:rPr>
              <a:t>Determine Designated Ports</a:t>
            </a:r>
          </a:p>
        </p:txBody>
      </p:sp>
      <p:sp>
        <p:nvSpPr>
          <p:cNvPr id="23555" name="Line 3"/>
          <p:cNvSpPr>
            <a:spLocks noChangeShapeType="1"/>
          </p:cNvSpPr>
          <p:nvPr/>
        </p:nvSpPr>
        <p:spPr bwMode="auto">
          <a:xfrm flipH="1">
            <a:off x="1600200" y="2362200"/>
            <a:ext cx="266700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56" name="Rectangle 4"/>
          <p:cNvSpPr>
            <a:spLocks noChangeArrowheads="1"/>
          </p:cNvSpPr>
          <p:nvPr/>
        </p:nvSpPr>
        <p:spPr bwMode="auto">
          <a:xfrm>
            <a:off x="914400" y="3733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57" name="Text Box 5"/>
          <p:cNvSpPr txBox="1">
            <a:spLocks noChangeArrowheads="1"/>
          </p:cNvSpPr>
          <p:nvPr/>
        </p:nvSpPr>
        <p:spPr bwMode="auto">
          <a:xfrm>
            <a:off x="838200" y="40386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B</a:t>
            </a:r>
            <a:endParaRPr lang="en-US" altLang="ja-JP">
              <a:latin typeface="Helvetica" pitchFamily="-84" charset="0"/>
            </a:endParaRPr>
          </a:p>
        </p:txBody>
      </p:sp>
      <p:sp>
        <p:nvSpPr>
          <p:cNvPr id="23558" name="Line 6"/>
          <p:cNvSpPr>
            <a:spLocks noChangeShapeType="1"/>
          </p:cNvSpPr>
          <p:nvPr/>
        </p:nvSpPr>
        <p:spPr bwMode="auto">
          <a:xfrm>
            <a:off x="4953000" y="2362200"/>
            <a:ext cx="236220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59" name="Line 7"/>
          <p:cNvSpPr>
            <a:spLocks noChangeShapeType="1"/>
          </p:cNvSpPr>
          <p:nvPr/>
        </p:nvSpPr>
        <p:spPr bwMode="auto">
          <a:xfrm flipH="1">
            <a:off x="1676400" y="5562600"/>
            <a:ext cx="5791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60" name="Rectangle 8"/>
          <p:cNvSpPr>
            <a:spLocks noChangeArrowheads="1"/>
          </p:cNvSpPr>
          <p:nvPr/>
        </p:nvSpPr>
        <p:spPr bwMode="auto">
          <a:xfrm>
            <a:off x="6553200" y="3733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61" name="Text Box 9"/>
          <p:cNvSpPr txBox="1">
            <a:spLocks noChangeArrowheads="1"/>
          </p:cNvSpPr>
          <p:nvPr/>
        </p:nvSpPr>
        <p:spPr bwMode="auto">
          <a:xfrm>
            <a:off x="6477000" y="40386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C</a:t>
            </a:r>
            <a:endParaRPr lang="en-US" altLang="ja-JP">
              <a:latin typeface="Helvetica" pitchFamily="-84" charset="0"/>
            </a:endParaRPr>
          </a:p>
        </p:txBody>
      </p:sp>
      <p:sp>
        <p:nvSpPr>
          <p:cNvPr id="23562" name="Rectangle 10"/>
          <p:cNvSpPr>
            <a:spLocks noChangeArrowheads="1"/>
          </p:cNvSpPr>
          <p:nvPr/>
        </p:nvSpPr>
        <p:spPr bwMode="auto">
          <a:xfrm>
            <a:off x="3733800" y="12954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63" name="Text Box 11"/>
          <p:cNvSpPr txBox="1">
            <a:spLocks noChangeArrowheads="1"/>
          </p:cNvSpPr>
          <p:nvPr/>
        </p:nvSpPr>
        <p:spPr bwMode="auto">
          <a:xfrm>
            <a:off x="3657600" y="13716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a:t>
            </a:r>
          </a:p>
          <a:p>
            <a:pPr algn="ctr" eaLnBrk="1" hangingPunct="1"/>
            <a:r>
              <a:rPr lang="en-US" altLang="ja-JP" b="1">
                <a:latin typeface="Helvetica" pitchFamily="-84" charset="0"/>
              </a:rPr>
              <a:t>Bridge A</a:t>
            </a:r>
            <a:endParaRPr lang="en-US" altLang="ja-JP">
              <a:latin typeface="Helvetica" pitchFamily="-84" charset="0"/>
            </a:endParaRPr>
          </a:p>
        </p:txBody>
      </p:sp>
      <p:sp>
        <p:nvSpPr>
          <p:cNvPr id="23564" name="Text Box 12"/>
          <p:cNvSpPr txBox="1">
            <a:spLocks noChangeArrowheads="1"/>
          </p:cNvSpPr>
          <p:nvPr/>
        </p:nvSpPr>
        <p:spPr bwMode="auto">
          <a:xfrm>
            <a:off x="2655888" y="990600"/>
            <a:ext cx="3908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A ID = </a:t>
            </a:r>
            <a:r>
              <a:rPr lang="en-US" altLang="ja-JP" i="1">
                <a:latin typeface="Helvetica" pitchFamily="-84" charset="0"/>
              </a:rPr>
              <a:t>80.00</a:t>
            </a:r>
            <a:r>
              <a:rPr lang="en-US" altLang="ja-JP">
                <a:latin typeface="Helvetica" pitchFamily="-84" charset="0"/>
              </a:rPr>
              <a:t>.00.00.0C.AA.AA.AA</a:t>
            </a:r>
          </a:p>
          <a:p>
            <a:pPr algn="ctr" eaLnBrk="1" hangingPunct="1"/>
            <a:endParaRPr lang="en-US" altLang="ja-JP">
              <a:latin typeface="Helvetica" pitchFamily="-84" charset="0"/>
            </a:endParaRPr>
          </a:p>
        </p:txBody>
      </p:sp>
      <p:sp>
        <p:nvSpPr>
          <p:cNvPr id="23565" name="Text Box 13"/>
          <p:cNvSpPr txBox="1">
            <a:spLocks noChangeArrowheads="1"/>
          </p:cNvSpPr>
          <p:nvPr/>
        </p:nvSpPr>
        <p:spPr bwMode="auto">
          <a:xfrm>
            <a:off x="1600200" y="4876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B ID = </a:t>
            </a:r>
            <a:r>
              <a:rPr lang="en-US" altLang="ja-JP" i="1">
                <a:latin typeface="Helvetica" pitchFamily="-84" charset="0"/>
              </a:rPr>
              <a:t>80.00.</a:t>
            </a:r>
            <a:r>
              <a:rPr lang="en-US" altLang="ja-JP">
                <a:latin typeface="Helvetica" pitchFamily="-84" charset="0"/>
              </a:rPr>
              <a:t>00.00.0C.BB.BB.BB</a:t>
            </a:r>
          </a:p>
          <a:p>
            <a:pPr algn="ctr" eaLnBrk="1" hangingPunct="1"/>
            <a:endParaRPr lang="en-US" altLang="ja-JP">
              <a:latin typeface="Helvetica" pitchFamily="-84" charset="0"/>
            </a:endParaRPr>
          </a:p>
        </p:txBody>
      </p:sp>
      <p:sp>
        <p:nvSpPr>
          <p:cNvPr id="23566" name="Text Box 14"/>
          <p:cNvSpPr txBox="1">
            <a:spLocks noChangeArrowheads="1"/>
          </p:cNvSpPr>
          <p:nvPr/>
        </p:nvSpPr>
        <p:spPr bwMode="auto">
          <a:xfrm>
            <a:off x="4876800" y="4876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C ID = </a:t>
            </a:r>
            <a:r>
              <a:rPr lang="en-US" altLang="ja-JP" i="1">
                <a:latin typeface="Helvetica" pitchFamily="-84" charset="0"/>
              </a:rPr>
              <a:t>80.00.</a:t>
            </a:r>
            <a:r>
              <a:rPr lang="en-US" altLang="ja-JP">
                <a:latin typeface="Helvetica" pitchFamily="-84" charset="0"/>
              </a:rPr>
              <a:t>00.00.0C.CC.CC.CC</a:t>
            </a:r>
          </a:p>
          <a:p>
            <a:pPr algn="ctr" eaLnBrk="1" hangingPunct="1"/>
            <a:endParaRPr lang="en-US" altLang="ja-JP">
              <a:latin typeface="Helvetica" pitchFamily="-84" charset="0"/>
            </a:endParaRPr>
          </a:p>
        </p:txBody>
      </p:sp>
      <p:sp>
        <p:nvSpPr>
          <p:cNvPr id="23567" name="Line 15"/>
          <p:cNvSpPr>
            <a:spLocks noChangeShapeType="1"/>
          </p:cNvSpPr>
          <p:nvPr/>
        </p:nvSpPr>
        <p:spPr bwMode="auto">
          <a:xfrm>
            <a:off x="1676400" y="48006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68" name="Rectangle 16"/>
          <p:cNvSpPr>
            <a:spLocks noChangeArrowheads="1"/>
          </p:cNvSpPr>
          <p:nvPr/>
        </p:nvSpPr>
        <p:spPr bwMode="auto">
          <a:xfrm>
            <a:off x="1371600" y="37338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69" name="Text Box 17"/>
          <p:cNvSpPr txBox="1">
            <a:spLocks noChangeArrowheads="1"/>
          </p:cNvSpPr>
          <p:nvPr/>
        </p:nvSpPr>
        <p:spPr bwMode="auto">
          <a:xfrm>
            <a:off x="1295400" y="37338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3570" name="Rectangle 18"/>
          <p:cNvSpPr>
            <a:spLocks noChangeArrowheads="1"/>
          </p:cNvSpPr>
          <p:nvPr/>
        </p:nvSpPr>
        <p:spPr bwMode="auto">
          <a:xfrm>
            <a:off x="1371600" y="4572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71" name="Text Box 19"/>
          <p:cNvSpPr txBox="1">
            <a:spLocks noChangeArrowheads="1"/>
          </p:cNvSpPr>
          <p:nvPr/>
        </p:nvSpPr>
        <p:spPr bwMode="auto">
          <a:xfrm>
            <a:off x="1295400" y="4572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3572" name="Rectangle 20"/>
          <p:cNvSpPr>
            <a:spLocks noChangeArrowheads="1"/>
          </p:cNvSpPr>
          <p:nvPr/>
        </p:nvSpPr>
        <p:spPr bwMode="auto">
          <a:xfrm>
            <a:off x="7086600" y="37338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73" name="Text Box 21"/>
          <p:cNvSpPr txBox="1">
            <a:spLocks noChangeArrowheads="1"/>
          </p:cNvSpPr>
          <p:nvPr/>
        </p:nvSpPr>
        <p:spPr bwMode="auto">
          <a:xfrm>
            <a:off x="7010400" y="37338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3574" name="Rectangle 22"/>
          <p:cNvSpPr>
            <a:spLocks noChangeArrowheads="1"/>
          </p:cNvSpPr>
          <p:nvPr/>
        </p:nvSpPr>
        <p:spPr bwMode="auto">
          <a:xfrm>
            <a:off x="7086600" y="4572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75" name="Text Box 23"/>
          <p:cNvSpPr txBox="1">
            <a:spLocks noChangeArrowheads="1"/>
          </p:cNvSpPr>
          <p:nvPr/>
        </p:nvSpPr>
        <p:spPr bwMode="auto">
          <a:xfrm>
            <a:off x="7010400" y="4572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3576" name="Rectangle 24"/>
          <p:cNvSpPr>
            <a:spLocks noChangeArrowheads="1"/>
          </p:cNvSpPr>
          <p:nvPr/>
        </p:nvSpPr>
        <p:spPr bwMode="auto">
          <a:xfrm>
            <a:off x="3733800" y="21336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77" name="Text Box 25"/>
          <p:cNvSpPr txBox="1">
            <a:spLocks noChangeArrowheads="1"/>
          </p:cNvSpPr>
          <p:nvPr/>
        </p:nvSpPr>
        <p:spPr bwMode="auto">
          <a:xfrm>
            <a:off x="3657600" y="21336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3578" name="Rectangle 26"/>
          <p:cNvSpPr>
            <a:spLocks noChangeArrowheads="1"/>
          </p:cNvSpPr>
          <p:nvPr/>
        </p:nvSpPr>
        <p:spPr bwMode="auto">
          <a:xfrm>
            <a:off x="4724400" y="21336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3579" name="Text Box 27"/>
          <p:cNvSpPr txBox="1">
            <a:spLocks noChangeArrowheads="1"/>
          </p:cNvSpPr>
          <p:nvPr/>
        </p:nvSpPr>
        <p:spPr bwMode="auto">
          <a:xfrm>
            <a:off x="4648200" y="21336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3580" name="Text Box 28"/>
          <p:cNvSpPr txBox="1">
            <a:spLocks noChangeArrowheads="1"/>
          </p:cNvSpPr>
          <p:nvPr/>
        </p:nvSpPr>
        <p:spPr bwMode="auto">
          <a:xfrm>
            <a:off x="5791200" y="25146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2</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3581" name="Text Box 29"/>
          <p:cNvSpPr txBox="1">
            <a:spLocks noChangeArrowheads="1"/>
          </p:cNvSpPr>
          <p:nvPr/>
        </p:nvSpPr>
        <p:spPr bwMode="auto">
          <a:xfrm>
            <a:off x="609600" y="25146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1</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3582" name="Text Box 30"/>
          <p:cNvSpPr txBox="1">
            <a:spLocks noChangeArrowheads="1"/>
          </p:cNvSpPr>
          <p:nvPr/>
        </p:nvSpPr>
        <p:spPr bwMode="auto">
          <a:xfrm>
            <a:off x="3352800" y="57150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3</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3583" name="Text Box 31"/>
          <p:cNvSpPr txBox="1">
            <a:spLocks noChangeArrowheads="1"/>
          </p:cNvSpPr>
          <p:nvPr/>
        </p:nvSpPr>
        <p:spPr bwMode="auto">
          <a:xfrm>
            <a:off x="1828800" y="34290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3584" name="Line 32"/>
          <p:cNvSpPr>
            <a:spLocks noChangeShapeType="1"/>
          </p:cNvSpPr>
          <p:nvPr/>
        </p:nvSpPr>
        <p:spPr bwMode="auto">
          <a:xfrm flipH="1">
            <a:off x="1981200" y="3581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85" name="Text Box 33"/>
          <p:cNvSpPr txBox="1">
            <a:spLocks noChangeArrowheads="1"/>
          </p:cNvSpPr>
          <p:nvPr/>
        </p:nvSpPr>
        <p:spPr bwMode="auto">
          <a:xfrm>
            <a:off x="4648200" y="34290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3586" name="Line 34"/>
          <p:cNvSpPr>
            <a:spLocks noChangeShapeType="1"/>
          </p:cNvSpPr>
          <p:nvPr/>
        </p:nvSpPr>
        <p:spPr bwMode="auto">
          <a:xfrm>
            <a:off x="6477000" y="3581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87" name="Text Box 35"/>
          <p:cNvSpPr txBox="1">
            <a:spLocks noChangeArrowheads="1"/>
          </p:cNvSpPr>
          <p:nvPr/>
        </p:nvSpPr>
        <p:spPr bwMode="auto">
          <a:xfrm>
            <a:off x="990600" y="18288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3588" name="Text Box 36"/>
          <p:cNvSpPr txBox="1">
            <a:spLocks noChangeArrowheads="1"/>
          </p:cNvSpPr>
          <p:nvPr/>
        </p:nvSpPr>
        <p:spPr bwMode="auto">
          <a:xfrm>
            <a:off x="5638800" y="18288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3589" name="Line 37"/>
          <p:cNvSpPr>
            <a:spLocks noChangeShapeType="1"/>
          </p:cNvSpPr>
          <p:nvPr/>
        </p:nvSpPr>
        <p:spPr bwMode="auto">
          <a:xfrm>
            <a:off x="3124200" y="2057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90" name="Line 38"/>
          <p:cNvSpPr>
            <a:spLocks noChangeShapeType="1"/>
          </p:cNvSpPr>
          <p:nvPr/>
        </p:nvSpPr>
        <p:spPr bwMode="auto">
          <a:xfrm flipH="1">
            <a:off x="5410200" y="2057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91" name="Text Box 39"/>
          <p:cNvSpPr txBox="1">
            <a:spLocks noChangeArrowheads="1"/>
          </p:cNvSpPr>
          <p:nvPr/>
        </p:nvSpPr>
        <p:spPr bwMode="auto">
          <a:xfrm>
            <a:off x="-228600" y="5791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3592" name="Line 40"/>
          <p:cNvSpPr>
            <a:spLocks noChangeShapeType="1"/>
          </p:cNvSpPr>
          <p:nvPr/>
        </p:nvSpPr>
        <p:spPr bwMode="auto">
          <a:xfrm flipV="1">
            <a:off x="914400" y="4800600"/>
            <a:ext cx="533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93" name="Line 41"/>
          <p:cNvSpPr>
            <a:spLocks noChangeShapeType="1"/>
          </p:cNvSpPr>
          <p:nvPr/>
        </p:nvSpPr>
        <p:spPr bwMode="auto">
          <a:xfrm>
            <a:off x="7467600" y="48006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3594" name="AutoShape 42"/>
          <p:cNvSpPr>
            <a:spLocks noChangeArrowheads="1"/>
          </p:cNvSpPr>
          <p:nvPr/>
        </p:nvSpPr>
        <p:spPr bwMode="auto">
          <a:xfrm>
            <a:off x="1524000" y="5943600"/>
            <a:ext cx="2286000" cy="685800"/>
          </a:xfrm>
          <a:prstGeom prst="wedgeEllipseCallout">
            <a:avLst>
              <a:gd name="adj1" fmla="val -46944"/>
              <a:gd name="adj2" fmla="val -116204"/>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t>Lowest Bridge ID</a:t>
            </a:r>
          </a:p>
          <a:p>
            <a:pPr algn="ctr" eaLnBrk="1" hangingPunct="1"/>
            <a:r>
              <a:rPr lang="en-US" altLang="ja-JP"/>
              <a:t>Wins!</a:t>
            </a:r>
            <a:endParaRPr lang="en-US" altLang="ja-JP" sz="1400"/>
          </a:p>
        </p:txBody>
      </p:sp>
      <p:sp>
        <p:nvSpPr>
          <p:cNvPr id="43" name="Date Placeholder 42"/>
          <p:cNvSpPr>
            <a:spLocks noGrp="1"/>
          </p:cNvSpPr>
          <p:nvPr>
            <p:ph type="dt" sz="quarter" idx="10"/>
          </p:nvPr>
        </p:nvSpPr>
        <p:spPr/>
        <p:txBody>
          <a:bodyPr/>
          <a:lstStyle/>
          <a:p>
            <a:pPr>
              <a:defRPr/>
            </a:pPr>
            <a:r>
              <a:rPr lang="en-US"/>
              <a:t>Bina Nusantara University</a:t>
            </a:r>
          </a:p>
        </p:txBody>
      </p:sp>
      <p:sp>
        <p:nvSpPr>
          <p:cNvPr id="44" name="Rectangle 2"/>
          <p:cNvSpPr txBox="1">
            <a:spLocks noChangeArrowheads="1"/>
          </p:cNvSpPr>
          <p:nvPr/>
        </p:nvSpPr>
        <p:spPr bwMode="auto">
          <a:xfrm>
            <a:off x="3467100" y="14918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dirty="0" smtClean="0">
                <a:ea typeface="ＭＳ Ｐゴシック" pitchFamily="50" charset="-128"/>
              </a:rPr>
              <a:t>Bridges (Switches) Running STP</a:t>
            </a:r>
          </a:p>
        </p:txBody>
      </p:sp>
    </p:spTree>
    <p:extLst>
      <p:ext uri="{BB962C8B-B14F-4D97-AF65-F5344CB8AC3E}">
        <p14:creationId xmlns:p14="http://schemas.microsoft.com/office/powerpoint/2010/main" val="38549504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Line 2"/>
          <p:cNvSpPr>
            <a:spLocks noChangeShapeType="1"/>
          </p:cNvSpPr>
          <p:nvPr/>
        </p:nvSpPr>
        <p:spPr bwMode="auto">
          <a:xfrm>
            <a:off x="7467600" y="5075238"/>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579" name="Line 3"/>
          <p:cNvSpPr>
            <a:spLocks noChangeShapeType="1"/>
          </p:cNvSpPr>
          <p:nvPr/>
        </p:nvSpPr>
        <p:spPr bwMode="auto">
          <a:xfrm flipH="1">
            <a:off x="1600200" y="2636838"/>
            <a:ext cx="266700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580" name="Rectangle 4"/>
          <p:cNvSpPr>
            <a:spLocks noChangeArrowheads="1"/>
          </p:cNvSpPr>
          <p:nvPr/>
        </p:nvSpPr>
        <p:spPr bwMode="auto">
          <a:xfrm>
            <a:off x="914400" y="4008438"/>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81" name="Text Box 5"/>
          <p:cNvSpPr txBox="1">
            <a:spLocks noChangeArrowheads="1"/>
          </p:cNvSpPr>
          <p:nvPr/>
        </p:nvSpPr>
        <p:spPr bwMode="auto">
          <a:xfrm>
            <a:off x="838200" y="4313238"/>
            <a:ext cx="18288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B</a:t>
            </a:r>
            <a:endParaRPr lang="en-US" altLang="ja-JP">
              <a:latin typeface="Helvetica" pitchFamily="-84" charset="0"/>
            </a:endParaRPr>
          </a:p>
        </p:txBody>
      </p:sp>
      <p:sp>
        <p:nvSpPr>
          <p:cNvPr id="24582" name="Line 6"/>
          <p:cNvSpPr>
            <a:spLocks noChangeShapeType="1"/>
          </p:cNvSpPr>
          <p:nvPr/>
        </p:nvSpPr>
        <p:spPr bwMode="auto">
          <a:xfrm>
            <a:off x="4953000" y="2636838"/>
            <a:ext cx="236220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583" name="Line 7"/>
          <p:cNvSpPr>
            <a:spLocks noChangeShapeType="1"/>
          </p:cNvSpPr>
          <p:nvPr/>
        </p:nvSpPr>
        <p:spPr bwMode="auto">
          <a:xfrm flipH="1">
            <a:off x="1676400" y="5837238"/>
            <a:ext cx="5791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584" name="Rectangle 8"/>
          <p:cNvSpPr>
            <a:spLocks noChangeArrowheads="1"/>
          </p:cNvSpPr>
          <p:nvPr/>
        </p:nvSpPr>
        <p:spPr bwMode="auto">
          <a:xfrm>
            <a:off x="6553200" y="4008438"/>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85" name="Text Box 9"/>
          <p:cNvSpPr txBox="1">
            <a:spLocks noChangeArrowheads="1"/>
          </p:cNvSpPr>
          <p:nvPr/>
        </p:nvSpPr>
        <p:spPr bwMode="auto">
          <a:xfrm>
            <a:off x="6477000" y="4313238"/>
            <a:ext cx="18288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C</a:t>
            </a:r>
            <a:endParaRPr lang="en-US" altLang="ja-JP">
              <a:latin typeface="Helvetica" pitchFamily="-84" charset="0"/>
            </a:endParaRPr>
          </a:p>
        </p:txBody>
      </p:sp>
      <p:sp>
        <p:nvSpPr>
          <p:cNvPr id="24586" name="Rectangle 10"/>
          <p:cNvSpPr>
            <a:spLocks noChangeArrowheads="1"/>
          </p:cNvSpPr>
          <p:nvPr/>
        </p:nvSpPr>
        <p:spPr bwMode="auto">
          <a:xfrm>
            <a:off x="3733800" y="1570038"/>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87" name="Text Box 11"/>
          <p:cNvSpPr txBox="1">
            <a:spLocks noChangeArrowheads="1"/>
          </p:cNvSpPr>
          <p:nvPr/>
        </p:nvSpPr>
        <p:spPr bwMode="auto">
          <a:xfrm>
            <a:off x="3657600" y="1646238"/>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a:t>
            </a:r>
          </a:p>
          <a:p>
            <a:pPr algn="ctr" eaLnBrk="1" hangingPunct="1"/>
            <a:r>
              <a:rPr lang="en-US" altLang="ja-JP" b="1">
                <a:latin typeface="Helvetica" pitchFamily="-84" charset="0"/>
              </a:rPr>
              <a:t>Bridge A</a:t>
            </a:r>
            <a:endParaRPr lang="en-US" altLang="ja-JP">
              <a:latin typeface="Helvetica" pitchFamily="-84" charset="0"/>
            </a:endParaRPr>
          </a:p>
        </p:txBody>
      </p:sp>
      <p:sp>
        <p:nvSpPr>
          <p:cNvPr id="24588" name="Text Box 12"/>
          <p:cNvSpPr txBox="1">
            <a:spLocks noChangeArrowheads="1"/>
          </p:cNvSpPr>
          <p:nvPr/>
        </p:nvSpPr>
        <p:spPr bwMode="auto">
          <a:xfrm>
            <a:off x="3276600" y="1066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A ID = </a:t>
            </a:r>
            <a:r>
              <a:rPr lang="en-US" altLang="ja-JP" i="1">
                <a:latin typeface="Helvetica" pitchFamily="-84" charset="0"/>
              </a:rPr>
              <a:t>80.00</a:t>
            </a:r>
            <a:r>
              <a:rPr lang="en-US" altLang="ja-JP">
                <a:latin typeface="Helvetica" pitchFamily="-84" charset="0"/>
              </a:rPr>
              <a:t>.00.00.0C.AA.AA.AA</a:t>
            </a:r>
          </a:p>
          <a:p>
            <a:pPr algn="ctr" eaLnBrk="1" hangingPunct="1"/>
            <a:endParaRPr lang="en-US" altLang="ja-JP">
              <a:latin typeface="Helvetica" pitchFamily="-84" charset="0"/>
            </a:endParaRPr>
          </a:p>
        </p:txBody>
      </p:sp>
      <p:sp>
        <p:nvSpPr>
          <p:cNvPr id="24589" name="Text Box 13"/>
          <p:cNvSpPr txBox="1">
            <a:spLocks noChangeArrowheads="1"/>
          </p:cNvSpPr>
          <p:nvPr/>
        </p:nvSpPr>
        <p:spPr bwMode="auto">
          <a:xfrm>
            <a:off x="1600200" y="5151438"/>
            <a:ext cx="2667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B ID = </a:t>
            </a:r>
            <a:r>
              <a:rPr lang="en-US" altLang="ja-JP" i="1">
                <a:latin typeface="Helvetica" pitchFamily="-84" charset="0"/>
              </a:rPr>
              <a:t>80.00.</a:t>
            </a:r>
            <a:r>
              <a:rPr lang="en-US" altLang="ja-JP">
                <a:latin typeface="Helvetica" pitchFamily="-84" charset="0"/>
              </a:rPr>
              <a:t>00.00.0C.BB.BB.BB</a:t>
            </a:r>
          </a:p>
          <a:p>
            <a:pPr algn="ctr" eaLnBrk="1" hangingPunct="1"/>
            <a:endParaRPr lang="en-US" altLang="ja-JP">
              <a:latin typeface="Helvetica" pitchFamily="-84" charset="0"/>
            </a:endParaRPr>
          </a:p>
        </p:txBody>
      </p:sp>
      <p:sp>
        <p:nvSpPr>
          <p:cNvPr id="24590" name="Text Box 14"/>
          <p:cNvSpPr txBox="1">
            <a:spLocks noChangeArrowheads="1"/>
          </p:cNvSpPr>
          <p:nvPr/>
        </p:nvSpPr>
        <p:spPr bwMode="auto">
          <a:xfrm>
            <a:off x="4876800" y="5151438"/>
            <a:ext cx="2667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C ID = </a:t>
            </a:r>
            <a:r>
              <a:rPr lang="en-US" altLang="ja-JP" i="1">
                <a:latin typeface="Helvetica" pitchFamily="-84" charset="0"/>
              </a:rPr>
              <a:t>80.00.</a:t>
            </a:r>
            <a:r>
              <a:rPr lang="en-US" altLang="ja-JP">
                <a:latin typeface="Helvetica" pitchFamily="-84" charset="0"/>
              </a:rPr>
              <a:t>00.00.0C.CC.CC.CC</a:t>
            </a:r>
          </a:p>
          <a:p>
            <a:pPr algn="ctr" eaLnBrk="1" hangingPunct="1"/>
            <a:endParaRPr lang="en-US" altLang="ja-JP">
              <a:latin typeface="Helvetica" pitchFamily="-84" charset="0"/>
            </a:endParaRPr>
          </a:p>
        </p:txBody>
      </p:sp>
      <p:sp>
        <p:nvSpPr>
          <p:cNvPr id="24591" name="Line 15"/>
          <p:cNvSpPr>
            <a:spLocks noChangeShapeType="1"/>
          </p:cNvSpPr>
          <p:nvPr/>
        </p:nvSpPr>
        <p:spPr bwMode="auto">
          <a:xfrm>
            <a:off x="1676400" y="5075238"/>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592" name="Rectangle 16"/>
          <p:cNvSpPr>
            <a:spLocks noChangeArrowheads="1"/>
          </p:cNvSpPr>
          <p:nvPr/>
        </p:nvSpPr>
        <p:spPr bwMode="auto">
          <a:xfrm>
            <a:off x="1371600" y="40084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93" name="Text Box 17"/>
          <p:cNvSpPr txBox="1">
            <a:spLocks noChangeArrowheads="1"/>
          </p:cNvSpPr>
          <p:nvPr/>
        </p:nvSpPr>
        <p:spPr bwMode="auto">
          <a:xfrm>
            <a:off x="1295400" y="40084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4594" name="Rectangle 18"/>
          <p:cNvSpPr>
            <a:spLocks noChangeArrowheads="1"/>
          </p:cNvSpPr>
          <p:nvPr/>
        </p:nvSpPr>
        <p:spPr bwMode="auto">
          <a:xfrm>
            <a:off x="1371600" y="48466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95" name="Text Box 19"/>
          <p:cNvSpPr txBox="1">
            <a:spLocks noChangeArrowheads="1"/>
          </p:cNvSpPr>
          <p:nvPr/>
        </p:nvSpPr>
        <p:spPr bwMode="auto">
          <a:xfrm>
            <a:off x="1295400" y="48466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4596" name="Rectangle 20"/>
          <p:cNvSpPr>
            <a:spLocks noChangeArrowheads="1"/>
          </p:cNvSpPr>
          <p:nvPr/>
        </p:nvSpPr>
        <p:spPr bwMode="auto">
          <a:xfrm>
            <a:off x="7086600" y="40084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97" name="Text Box 21"/>
          <p:cNvSpPr txBox="1">
            <a:spLocks noChangeArrowheads="1"/>
          </p:cNvSpPr>
          <p:nvPr/>
        </p:nvSpPr>
        <p:spPr bwMode="auto">
          <a:xfrm>
            <a:off x="7010400" y="40084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4598" name="Rectangle 22"/>
          <p:cNvSpPr>
            <a:spLocks noChangeArrowheads="1"/>
          </p:cNvSpPr>
          <p:nvPr/>
        </p:nvSpPr>
        <p:spPr bwMode="auto">
          <a:xfrm>
            <a:off x="7086600" y="48466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599" name="Text Box 23"/>
          <p:cNvSpPr txBox="1">
            <a:spLocks noChangeArrowheads="1"/>
          </p:cNvSpPr>
          <p:nvPr/>
        </p:nvSpPr>
        <p:spPr bwMode="auto">
          <a:xfrm>
            <a:off x="7010400" y="48466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4600" name="Rectangle 24"/>
          <p:cNvSpPr>
            <a:spLocks noChangeArrowheads="1"/>
          </p:cNvSpPr>
          <p:nvPr/>
        </p:nvSpPr>
        <p:spPr bwMode="auto">
          <a:xfrm>
            <a:off x="3733800" y="24082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601" name="Text Box 25"/>
          <p:cNvSpPr txBox="1">
            <a:spLocks noChangeArrowheads="1"/>
          </p:cNvSpPr>
          <p:nvPr/>
        </p:nvSpPr>
        <p:spPr bwMode="auto">
          <a:xfrm>
            <a:off x="3657600" y="24082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4602" name="Rectangle 26"/>
          <p:cNvSpPr>
            <a:spLocks noChangeArrowheads="1"/>
          </p:cNvSpPr>
          <p:nvPr/>
        </p:nvSpPr>
        <p:spPr bwMode="auto">
          <a:xfrm>
            <a:off x="4724400" y="2408238"/>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4603" name="Text Box 27"/>
          <p:cNvSpPr txBox="1">
            <a:spLocks noChangeArrowheads="1"/>
          </p:cNvSpPr>
          <p:nvPr/>
        </p:nvSpPr>
        <p:spPr bwMode="auto">
          <a:xfrm>
            <a:off x="4648200" y="2408238"/>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4604" name="Text Box 28"/>
          <p:cNvSpPr txBox="1">
            <a:spLocks noChangeArrowheads="1"/>
          </p:cNvSpPr>
          <p:nvPr/>
        </p:nvSpPr>
        <p:spPr bwMode="auto">
          <a:xfrm>
            <a:off x="5791200" y="2789238"/>
            <a:ext cx="2667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2</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4605" name="Text Box 29"/>
          <p:cNvSpPr txBox="1">
            <a:spLocks noChangeArrowheads="1"/>
          </p:cNvSpPr>
          <p:nvPr/>
        </p:nvSpPr>
        <p:spPr bwMode="auto">
          <a:xfrm>
            <a:off x="609600" y="2789238"/>
            <a:ext cx="2667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1</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4606" name="Text Box 30"/>
          <p:cNvSpPr txBox="1">
            <a:spLocks noChangeArrowheads="1"/>
          </p:cNvSpPr>
          <p:nvPr/>
        </p:nvSpPr>
        <p:spPr bwMode="auto">
          <a:xfrm>
            <a:off x="3352800" y="5989638"/>
            <a:ext cx="2667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3</a:t>
            </a:r>
          </a:p>
          <a:p>
            <a:pPr algn="ctr" eaLnBrk="1" hangingPunct="1"/>
            <a:r>
              <a:rPr lang="en-US" altLang="ja-JP">
                <a:latin typeface="Helvetica" pitchFamily="-84" charset="0"/>
              </a:rPr>
              <a:t>100-Mbps Ethernet</a:t>
            </a:r>
          </a:p>
          <a:p>
            <a:pPr algn="ctr" eaLnBrk="1" hangingPunct="1"/>
            <a:r>
              <a:rPr lang="en-US" altLang="ja-JP">
                <a:latin typeface="Helvetica" pitchFamily="-84" charset="0"/>
              </a:rPr>
              <a:t>Cost = 19</a:t>
            </a:r>
          </a:p>
        </p:txBody>
      </p:sp>
      <p:sp>
        <p:nvSpPr>
          <p:cNvPr id="24607" name="Text Box 31"/>
          <p:cNvSpPr txBox="1">
            <a:spLocks noChangeArrowheads="1"/>
          </p:cNvSpPr>
          <p:nvPr/>
        </p:nvSpPr>
        <p:spPr bwMode="auto">
          <a:xfrm>
            <a:off x="1828800" y="37036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4608" name="Line 32"/>
          <p:cNvSpPr>
            <a:spLocks noChangeShapeType="1"/>
          </p:cNvSpPr>
          <p:nvPr/>
        </p:nvSpPr>
        <p:spPr bwMode="auto">
          <a:xfrm flipH="1">
            <a:off x="1981200" y="3856038"/>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09" name="Text Box 33"/>
          <p:cNvSpPr txBox="1">
            <a:spLocks noChangeArrowheads="1"/>
          </p:cNvSpPr>
          <p:nvPr/>
        </p:nvSpPr>
        <p:spPr bwMode="auto">
          <a:xfrm>
            <a:off x="4648200" y="37036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4610" name="Line 34"/>
          <p:cNvSpPr>
            <a:spLocks noChangeShapeType="1"/>
          </p:cNvSpPr>
          <p:nvPr/>
        </p:nvSpPr>
        <p:spPr bwMode="auto">
          <a:xfrm>
            <a:off x="6477000" y="3856038"/>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11" name="Text Box 35"/>
          <p:cNvSpPr txBox="1">
            <a:spLocks noChangeArrowheads="1"/>
          </p:cNvSpPr>
          <p:nvPr/>
        </p:nvSpPr>
        <p:spPr bwMode="auto">
          <a:xfrm>
            <a:off x="990600" y="21034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4612" name="Text Box 36"/>
          <p:cNvSpPr txBox="1">
            <a:spLocks noChangeArrowheads="1"/>
          </p:cNvSpPr>
          <p:nvPr/>
        </p:nvSpPr>
        <p:spPr bwMode="auto">
          <a:xfrm>
            <a:off x="5638800" y="21034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4613" name="Line 37"/>
          <p:cNvSpPr>
            <a:spLocks noChangeShapeType="1"/>
          </p:cNvSpPr>
          <p:nvPr/>
        </p:nvSpPr>
        <p:spPr bwMode="auto">
          <a:xfrm>
            <a:off x="3124200" y="2332038"/>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14" name="Line 38"/>
          <p:cNvSpPr>
            <a:spLocks noChangeShapeType="1"/>
          </p:cNvSpPr>
          <p:nvPr/>
        </p:nvSpPr>
        <p:spPr bwMode="auto">
          <a:xfrm flipH="1">
            <a:off x="5410200" y="2332038"/>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15" name="Text Box 39"/>
          <p:cNvSpPr txBox="1">
            <a:spLocks noChangeArrowheads="1"/>
          </p:cNvSpPr>
          <p:nvPr/>
        </p:nvSpPr>
        <p:spPr bwMode="auto">
          <a:xfrm>
            <a:off x="-228600" y="60658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4616" name="Line 40"/>
          <p:cNvSpPr>
            <a:spLocks noChangeShapeType="1"/>
          </p:cNvSpPr>
          <p:nvPr/>
        </p:nvSpPr>
        <p:spPr bwMode="auto">
          <a:xfrm flipH="1" flipV="1">
            <a:off x="7772400" y="5075238"/>
            <a:ext cx="533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17" name="Text Box 41"/>
          <p:cNvSpPr txBox="1">
            <a:spLocks noChangeArrowheads="1"/>
          </p:cNvSpPr>
          <p:nvPr/>
        </p:nvSpPr>
        <p:spPr bwMode="auto">
          <a:xfrm>
            <a:off x="6324600" y="6065838"/>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FF0066"/>
                </a:solidFill>
                <a:latin typeface="Helvetica" pitchFamily="-84" charset="0"/>
              </a:rPr>
              <a:t>Blocked Port</a:t>
            </a:r>
            <a:endParaRPr lang="en-US" altLang="ja-JP">
              <a:solidFill>
                <a:srgbClr val="FF0066"/>
              </a:solidFill>
              <a:latin typeface="Helvetica" pitchFamily="-84" charset="0"/>
            </a:endParaRPr>
          </a:p>
        </p:txBody>
      </p:sp>
      <p:sp>
        <p:nvSpPr>
          <p:cNvPr id="24618" name="Text Box 42"/>
          <p:cNvSpPr txBox="1">
            <a:spLocks noChangeArrowheads="1"/>
          </p:cNvSpPr>
          <p:nvPr/>
        </p:nvSpPr>
        <p:spPr bwMode="auto">
          <a:xfrm>
            <a:off x="7239000" y="4999038"/>
            <a:ext cx="354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solidFill>
                  <a:srgbClr val="FF0066"/>
                </a:solidFill>
              </a:rPr>
              <a:t>X</a:t>
            </a:r>
          </a:p>
        </p:txBody>
      </p:sp>
      <p:sp>
        <p:nvSpPr>
          <p:cNvPr id="24619" name="Line 43"/>
          <p:cNvSpPr>
            <a:spLocks noChangeShapeType="1"/>
          </p:cNvSpPr>
          <p:nvPr/>
        </p:nvSpPr>
        <p:spPr bwMode="auto">
          <a:xfrm flipV="1">
            <a:off x="914400" y="5075238"/>
            <a:ext cx="533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4620" name="Rectangle 44"/>
          <p:cNvSpPr>
            <a:spLocks noGrp="1" noChangeArrowheads="1"/>
          </p:cNvSpPr>
          <p:nvPr>
            <p:ph type="title"/>
          </p:nvPr>
        </p:nvSpPr>
        <p:spPr>
          <a:xfrm>
            <a:off x="685800" y="152400"/>
            <a:ext cx="7772400" cy="457200"/>
          </a:xfrm>
        </p:spPr>
        <p:txBody>
          <a:bodyPr/>
          <a:lstStyle/>
          <a:p>
            <a:r>
              <a:rPr lang="en-US" altLang="ja-JP" smtClean="0">
                <a:solidFill>
                  <a:srgbClr val="FFFFFF"/>
                </a:solidFill>
                <a:ea typeface="ＭＳ Ｐゴシック" pitchFamily="50" charset="-128"/>
              </a:rPr>
              <a:t>Prune Topology into a Tree!</a:t>
            </a:r>
          </a:p>
        </p:txBody>
      </p:sp>
      <p:sp>
        <p:nvSpPr>
          <p:cNvPr id="45" name="Date Placeholder 44"/>
          <p:cNvSpPr>
            <a:spLocks noGrp="1"/>
          </p:cNvSpPr>
          <p:nvPr>
            <p:ph type="dt" sz="quarter" idx="10"/>
          </p:nvPr>
        </p:nvSpPr>
        <p:spPr/>
        <p:txBody>
          <a:bodyPr/>
          <a:lstStyle/>
          <a:p>
            <a:pPr>
              <a:defRPr/>
            </a:pPr>
            <a:r>
              <a:rPr lang="en-US"/>
              <a:t>Bina Nusantara University</a:t>
            </a:r>
          </a:p>
        </p:txBody>
      </p:sp>
      <p:sp>
        <p:nvSpPr>
          <p:cNvPr id="46" name="Rectangle 2"/>
          <p:cNvSpPr txBox="1">
            <a:spLocks noChangeArrowheads="1"/>
          </p:cNvSpPr>
          <p:nvPr/>
        </p:nvSpPr>
        <p:spPr bwMode="auto">
          <a:xfrm>
            <a:off x="3467100" y="14918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dirty="0" smtClean="0">
                <a:ea typeface="ＭＳ Ｐゴシック" pitchFamily="50" charset="-128"/>
              </a:rPr>
              <a:t>Bridges (Switches) Running STP</a:t>
            </a:r>
          </a:p>
        </p:txBody>
      </p:sp>
    </p:spTree>
    <p:extLst>
      <p:ext uri="{BB962C8B-B14F-4D97-AF65-F5344CB8AC3E}">
        <p14:creationId xmlns:p14="http://schemas.microsoft.com/office/powerpoint/2010/main" val="8410981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152400"/>
            <a:ext cx="7772400" cy="457200"/>
          </a:xfrm>
        </p:spPr>
        <p:txBody>
          <a:bodyPr/>
          <a:lstStyle/>
          <a:p>
            <a:r>
              <a:rPr lang="en-US" altLang="ja-JP" smtClean="0">
                <a:solidFill>
                  <a:srgbClr val="FFFFFF"/>
                </a:solidFill>
                <a:ea typeface="ＭＳ Ｐゴシック" pitchFamily="50" charset="-128"/>
              </a:rPr>
              <a:t>React to Changes</a:t>
            </a:r>
          </a:p>
        </p:txBody>
      </p:sp>
      <p:sp>
        <p:nvSpPr>
          <p:cNvPr id="25603" name="Line 3"/>
          <p:cNvSpPr>
            <a:spLocks noChangeShapeType="1"/>
          </p:cNvSpPr>
          <p:nvPr/>
        </p:nvSpPr>
        <p:spPr bwMode="auto">
          <a:xfrm flipH="1">
            <a:off x="1600200" y="2743200"/>
            <a:ext cx="266700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4" name="Rectangle 4"/>
          <p:cNvSpPr>
            <a:spLocks noChangeArrowheads="1"/>
          </p:cNvSpPr>
          <p:nvPr/>
        </p:nvSpPr>
        <p:spPr bwMode="auto">
          <a:xfrm>
            <a:off x="914400" y="4114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05" name="Text Box 5"/>
          <p:cNvSpPr txBox="1">
            <a:spLocks noChangeArrowheads="1"/>
          </p:cNvSpPr>
          <p:nvPr/>
        </p:nvSpPr>
        <p:spPr bwMode="auto">
          <a:xfrm>
            <a:off x="838200" y="44196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B</a:t>
            </a:r>
            <a:endParaRPr lang="en-US" altLang="ja-JP">
              <a:latin typeface="Helvetica" pitchFamily="-84" charset="0"/>
            </a:endParaRPr>
          </a:p>
        </p:txBody>
      </p:sp>
      <p:sp>
        <p:nvSpPr>
          <p:cNvPr id="25606" name="Line 6"/>
          <p:cNvSpPr>
            <a:spLocks noChangeShapeType="1"/>
          </p:cNvSpPr>
          <p:nvPr/>
        </p:nvSpPr>
        <p:spPr bwMode="auto">
          <a:xfrm>
            <a:off x="4953000" y="2743200"/>
            <a:ext cx="236220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7" name="Line 7"/>
          <p:cNvSpPr>
            <a:spLocks noChangeShapeType="1"/>
          </p:cNvSpPr>
          <p:nvPr/>
        </p:nvSpPr>
        <p:spPr bwMode="auto">
          <a:xfrm flipH="1">
            <a:off x="1676400" y="5943600"/>
            <a:ext cx="5791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8" name="Rectangle 8"/>
          <p:cNvSpPr>
            <a:spLocks noChangeArrowheads="1"/>
          </p:cNvSpPr>
          <p:nvPr/>
        </p:nvSpPr>
        <p:spPr bwMode="auto">
          <a:xfrm>
            <a:off x="6553200" y="41148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09" name="Text Box 9"/>
          <p:cNvSpPr txBox="1">
            <a:spLocks noChangeArrowheads="1"/>
          </p:cNvSpPr>
          <p:nvPr/>
        </p:nvSpPr>
        <p:spPr bwMode="auto">
          <a:xfrm>
            <a:off x="6477000" y="4419600"/>
            <a:ext cx="182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Bridge C</a:t>
            </a:r>
            <a:endParaRPr lang="en-US" altLang="ja-JP">
              <a:latin typeface="Helvetica" pitchFamily="-84" charset="0"/>
            </a:endParaRPr>
          </a:p>
        </p:txBody>
      </p:sp>
      <p:sp>
        <p:nvSpPr>
          <p:cNvPr id="25610" name="Rectangle 10"/>
          <p:cNvSpPr>
            <a:spLocks noChangeArrowheads="1"/>
          </p:cNvSpPr>
          <p:nvPr/>
        </p:nvSpPr>
        <p:spPr bwMode="auto">
          <a:xfrm>
            <a:off x="3733800" y="1676400"/>
            <a:ext cx="1752600" cy="1066800"/>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11" name="Text Box 11"/>
          <p:cNvSpPr txBox="1">
            <a:spLocks noChangeArrowheads="1"/>
          </p:cNvSpPr>
          <p:nvPr/>
        </p:nvSpPr>
        <p:spPr bwMode="auto">
          <a:xfrm>
            <a:off x="3657600" y="17526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a:t>
            </a:r>
          </a:p>
          <a:p>
            <a:pPr algn="ctr" eaLnBrk="1" hangingPunct="1"/>
            <a:r>
              <a:rPr lang="en-US" altLang="ja-JP" b="1">
                <a:latin typeface="Helvetica" pitchFamily="-84" charset="0"/>
              </a:rPr>
              <a:t>Bridge A</a:t>
            </a:r>
            <a:endParaRPr lang="en-US" altLang="ja-JP">
              <a:latin typeface="Helvetica" pitchFamily="-84" charset="0"/>
            </a:endParaRPr>
          </a:p>
        </p:txBody>
      </p:sp>
      <p:sp>
        <p:nvSpPr>
          <p:cNvPr id="25612" name="Text Box 12"/>
          <p:cNvSpPr txBox="1">
            <a:spLocks noChangeArrowheads="1"/>
          </p:cNvSpPr>
          <p:nvPr/>
        </p:nvSpPr>
        <p:spPr bwMode="auto">
          <a:xfrm>
            <a:off x="3276600" y="1066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A ID = </a:t>
            </a:r>
            <a:r>
              <a:rPr lang="en-US" altLang="ja-JP" i="1">
                <a:latin typeface="Helvetica" pitchFamily="-84" charset="0"/>
              </a:rPr>
              <a:t>80.00.</a:t>
            </a:r>
            <a:r>
              <a:rPr lang="en-US" altLang="ja-JP">
                <a:latin typeface="Helvetica" pitchFamily="-84" charset="0"/>
              </a:rPr>
              <a:t>00.00.0C.AA.AA.AA</a:t>
            </a:r>
          </a:p>
          <a:p>
            <a:pPr algn="ctr" eaLnBrk="1" hangingPunct="1"/>
            <a:endParaRPr lang="en-US" altLang="ja-JP">
              <a:latin typeface="Helvetica" pitchFamily="-84" charset="0"/>
            </a:endParaRPr>
          </a:p>
        </p:txBody>
      </p:sp>
      <p:sp>
        <p:nvSpPr>
          <p:cNvPr id="25613" name="Text Box 13"/>
          <p:cNvSpPr txBox="1">
            <a:spLocks noChangeArrowheads="1"/>
          </p:cNvSpPr>
          <p:nvPr/>
        </p:nvSpPr>
        <p:spPr bwMode="auto">
          <a:xfrm>
            <a:off x="1600200" y="5257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B ID = </a:t>
            </a:r>
            <a:r>
              <a:rPr lang="en-US" altLang="ja-JP" i="1">
                <a:latin typeface="Helvetica" pitchFamily="-84" charset="0"/>
              </a:rPr>
              <a:t>80.00.</a:t>
            </a:r>
            <a:r>
              <a:rPr lang="en-US" altLang="ja-JP">
                <a:latin typeface="Helvetica" pitchFamily="-84" charset="0"/>
              </a:rPr>
              <a:t>00.00.0C.BB.BB.BB</a:t>
            </a:r>
          </a:p>
          <a:p>
            <a:pPr algn="ctr" eaLnBrk="1" hangingPunct="1"/>
            <a:endParaRPr lang="en-US" altLang="ja-JP">
              <a:latin typeface="Helvetica" pitchFamily="-84" charset="0"/>
            </a:endParaRPr>
          </a:p>
        </p:txBody>
      </p:sp>
      <p:sp>
        <p:nvSpPr>
          <p:cNvPr id="25614" name="Text Box 14"/>
          <p:cNvSpPr txBox="1">
            <a:spLocks noChangeArrowheads="1"/>
          </p:cNvSpPr>
          <p:nvPr/>
        </p:nvSpPr>
        <p:spPr bwMode="auto">
          <a:xfrm>
            <a:off x="4876800" y="5257800"/>
            <a:ext cx="2667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Bridge C ID = </a:t>
            </a:r>
            <a:r>
              <a:rPr lang="en-US" altLang="ja-JP" i="1">
                <a:latin typeface="Helvetica" pitchFamily="-84" charset="0"/>
              </a:rPr>
              <a:t>80.00</a:t>
            </a:r>
            <a:r>
              <a:rPr lang="en-US" altLang="ja-JP">
                <a:latin typeface="Helvetica" pitchFamily="-84" charset="0"/>
              </a:rPr>
              <a:t>.00.00.0C.CC.CC.CC</a:t>
            </a:r>
          </a:p>
          <a:p>
            <a:pPr algn="ctr" eaLnBrk="1" hangingPunct="1"/>
            <a:endParaRPr lang="en-US" altLang="ja-JP">
              <a:latin typeface="Helvetica" pitchFamily="-84" charset="0"/>
            </a:endParaRPr>
          </a:p>
        </p:txBody>
      </p:sp>
      <p:sp>
        <p:nvSpPr>
          <p:cNvPr id="25615" name="Rectangle 15"/>
          <p:cNvSpPr>
            <a:spLocks noChangeArrowheads="1"/>
          </p:cNvSpPr>
          <p:nvPr/>
        </p:nvSpPr>
        <p:spPr bwMode="auto">
          <a:xfrm>
            <a:off x="1371600" y="41148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16" name="Text Box 16"/>
          <p:cNvSpPr txBox="1">
            <a:spLocks noChangeArrowheads="1"/>
          </p:cNvSpPr>
          <p:nvPr/>
        </p:nvSpPr>
        <p:spPr bwMode="auto">
          <a:xfrm>
            <a:off x="1295400" y="41148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5617" name="Rectangle 17"/>
          <p:cNvSpPr>
            <a:spLocks noChangeArrowheads="1"/>
          </p:cNvSpPr>
          <p:nvPr/>
        </p:nvSpPr>
        <p:spPr bwMode="auto">
          <a:xfrm>
            <a:off x="1371600" y="4953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18" name="Text Box 18"/>
          <p:cNvSpPr txBox="1">
            <a:spLocks noChangeArrowheads="1"/>
          </p:cNvSpPr>
          <p:nvPr/>
        </p:nvSpPr>
        <p:spPr bwMode="auto">
          <a:xfrm>
            <a:off x="1295400" y="4953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5619" name="Rectangle 19"/>
          <p:cNvSpPr>
            <a:spLocks noChangeArrowheads="1"/>
          </p:cNvSpPr>
          <p:nvPr/>
        </p:nvSpPr>
        <p:spPr bwMode="auto">
          <a:xfrm>
            <a:off x="7086600" y="41148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20" name="Text Box 20"/>
          <p:cNvSpPr txBox="1">
            <a:spLocks noChangeArrowheads="1"/>
          </p:cNvSpPr>
          <p:nvPr/>
        </p:nvSpPr>
        <p:spPr bwMode="auto">
          <a:xfrm>
            <a:off x="7010400" y="41148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5621" name="Rectangle 21"/>
          <p:cNvSpPr>
            <a:spLocks noChangeArrowheads="1"/>
          </p:cNvSpPr>
          <p:nvPr/>
        </p:nvSpPr>
        <p:spPr bwMode="auto">
          <a:xfrm>
            <a:off x="7086600" y="49530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22" name="Text Box 22"/>
          <p:cNvSpPr txBox="1">
            <a:spLocks noChangeArrowheads="1"/>
          </p:cNvSpPr>
          <p:nvPr/>
        </p:nvSpPr>
        <p:spPr bwMode="auto">
          <a:xfrm>
            <a:off x="7010400" y="49530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5623" name="Rectangle 23"/>
          <p:cNvSpPr>
            <a:spLocks noChangeArrowheads="1"/>
          </p:cNvSpPr>
          <p:nvPr/>
        </p:nvSpPr>
        <p:spPr bwMode="auto">
          <a:xfrm>
            <a:off x="3733800" y="25146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24" name="Text Box 24"/>
          <p:cNvSpPr txBox="1">
            <a:spLocks noChangeArrowheads="1"/>
          </p:cNvSpPr>
          <p:nvPr/>
        </p:nvSpPr>
        <p:spPr bwMode="auto">
          <a:xfrm>
            <a:off x="3657600" y="25146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1</a:t>
            </a:r>
          </a:p>
        </p:txBody>
      </p:sp>
      <p:sp>
        <p:nvSpPr>
          <p:cNvPr id="25625" name="Rectangle 25"/>
          <p:cNvSpPr>
            <a:spLocks noChangeArrowheads="1"/>
          </p:cNvSpPr>
          <p:nvPr/>
        </p:nvSpPr>
        <p:spPr bwMode="auto">
          <a:xfrm>
            <a:off x="4724400" y="2514600"/>
            <a:ext cx="762000" cy="228600"/>
          </a:xfrm>
          <a:prstGeom prst="rect">
            <a:avLst/>
          </a:prstGeom>
          <a:solidFill>
            <a:schemeClr val="bg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5626" name="Text Box 26"/>
          <p:cNvSpPr txBox="1">
            <a:spLocks noChangeArrowheads="1"/>
          </p:cNvSpPr>
          <p:nvPr/>
        </p:nvSpPr>
        <p:spPr bwMode="auto">
          <a:xfrm>
            <a:off x="4648200" y="2514600"/>
            <a:ext cx="838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latin typeface="Helvetica" pitchFamily="-84" charset="0"/>
              </a:rPr>
              <a:t>Port 2</a:t>
            </a:r>
          </a:p>
        </p:txBody>
      </p:sp>
      <p:sp>
        <p:nvSpPr>
          <p:cNvPr id="25627" name="Text Box 27"/>
          <p:cNvSpPr txBox="1">
            <a:spLocks noChangeArrowheads="1"/>
          </p:cNvSpPr>
          <p:nvPr/>
        </p:nvSpPr>
        <p:spPr bwMode="auto">
          <a:xfrm>
            <a:off x="5181600" y="28956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2</a:t>
            </a:r>
          </a:p>
        </p:txBody>
      </p:sp>
      <p:sp>
        <p:nvSpPr>
          <p:cNvPr id="25628" name="Text Box 28"/>
          <p:cNvSpPr txBox="1">
            <a:spLocks noChangeArrowheads="1"/>
          </p:cNvSpPr>
          <p:nvPr/>
        </p:nvSpPr>
        <p:spPr bwMode="auto">
          <a:xfrm>
            <a:off x="1295400" y="28956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1</a:t>
            </a:r>
          </a:p>
        </p:txBody>
      </p:sp>
      <p:sp>
        <p:nvSpPr>
          <p:cNvPr id="25629" name="Text Box 29"/>
          <p:cNvSpPr txBox="1">
            <a:spLocks noChangeArrowheads="1"/>
          </p:cNvSpPr>
          <p:nvPr/>
        </p:nvSpPr>
        <p:spPr bwMode="auto">
          <a:xfrm>
            <a:off x="3352800" y="60960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latin typeface="Helvetica" pitchFamily="-84" charset="0"/>
              </a:rPr>
              <a:t>LAN Segment 3</a:t>
            </a:r>
          </a:p>
        </p:txBody>
      </p:sp>
      <p:sp>
        <p:nvSpPr>
          <p:cNvPr id="25630" name="Text Box 30"/>
          <p:cNvSpPr txBox="1">
            <a:spLocks noChangeArrowheads="1"/>
          </p:cNvSpPr>
          <p:nvPr/>
        </p:nvSpPr>
        <p:spPr bwMode="auto">
          <a:xfrm>
            <a:off x="1828800" y="38100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5631" name="Line 31"/>
          <p:cNvSpPr>
            <a:spLocks noChangeShapeType="1"/>
          </p:cNvSpPr>
          <p:nvPr/>
        </p:nvSpPr>
        <p:spPr bwMode="auto">
          <a:xfrm flipH="1">
            <a:off x="1981200" y="3962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32" name="Text Box 32"/>
          <p:cNvSpPr txBox="1">
            <a:spLocks noChangeArrowheads="1"/>
          </p:cNvSpPr>
          <p:nvPr/>
        </p:nvSpPr>
        <p:spPr bwMode="auto">
          <a:xfrm>
            <a:off x="4648200" y="38100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Root Port</a:t>
            </a:r>
            <a:endParaRPr lang="en-US" altLang="ja-JP">
              <a:latin typeface="Helvetica" pitchFamily="-84" charset="0"/>
            </a:endParaRPr>
          </a:p>
        </p:txBody>
      </p:sp>
      <p:sp>
        <p:nvSpPr>
          <p:cNvPr id="25633" name="Line 33"/>
          <p:cNvSpPr>
            <a:spLocks noChangeShapeType="1"/>
          </p:cNvSpPr>
          <p:nvPr/>
        </p:nvSpPr>
        <p:spPr bwMode="auto">
          <a:xfrm>
            <a:off x="6477000" y="3962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34" name="Text Box 34"/>
          <p:cNvSpPr txBox="1">
            <a:spLocks noChangeArrowheads="1"/>
          </p:cNvSpPr>
          <p:nvPr/>
        </p:nvSpPr>
        <p:spPr bwMode="auto">
          <a:xfrm>
            <a:off x="990600" y="22098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5635" name="Text Box 35"/>
          <p:cNvSpPr txBox="1">
            <a:spLocks noChangeArrowheads="1"/>
          </p:cNvSpPr>
          <p:nvPr/>
        </p:nvSpPr>
        <p:spPr bwMode="auto">
          <a:xfrm>
            <a:off x="5638800" y="22098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a:t>
            </a:r>
            <a:endParaRPr lang="en-US" altLang="ja-JP">
              <a:latin typeface="Helvetica" pitchFamily="-84" charset="0"/>
            </a:endParaRPr>
          </a:p>
        </p:txBody>
      </p:sp>
      <p:sp>
        <p:nvSpPr>
          <p:cNvPr id="25636" name="Line 36"/>
          <p:cNvSpPr>
            <a:spLocks noChangeShapeType="1"/>
          </p:cNvSpPr>
          <p:nvPr/>
        </p:nvSpPr>
        <p:spPr bwMode="auto">
          <a:xfrm>
            <a:off x="3124200" y="2438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37" name="Line 37"/>
          <p:cNvSpPr>
            <a:spLocks noChangeShapeType="1"/>
          </p:cNvSpPr>
          <p:nvPr/>
        </p:nvSpPr>
        <p:spPr bwMode="auto">
          <a:xfrm flipH="1">
            <a:off x="5410200" y="2438400"/>
            <a:ext cx="685800" cy="152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38" name="Text Box 38"/>
          <p:cNvSpPr txBox="1">
            <a:spLocks noChangeArrowheads="1"/>
          </p:cNvSpPr>
          <p:nvPr/>
        </p:nvSpPr>
        <p:spPr bwMode="auto">
          <a:xfrm>
            <a:off x="-228600" y="6172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Designated Port Becomes Disabled</a:t>
            </a:r>
            <a:endParaRPr lang="en-US" altLang="ja-JP">
              <a:latin typeface="Helvetica" pitchFamily="-84" charset="0"/>
            </a:endParaRPr>
          </a:p>
        </p:txBody>
      </p:sp>
      <p:sp>
        <p:nvSpPr>
          <p:cNvPr id="25639" name="Line 39"/>
          <p:cNvSpPr>
            <a:spLocks noChangeShapeType="1"/>
          </p:cNvSpPr>
          <p:nvPr/>
        </p:nvSpPr>
        <p:spPr bwMode="auto">
          <a:xfrm flipH="1" flipV="1">
            <a:off x="7772400" y="5181600"/>
            <a:ext cx="533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40" name="Text Box 40"/>
          <p:cNvSpPr txBox="1">
            <a:spLocks noChangeArrowheads="1"/>
          </p:cNvSpPr>
          <p:nvPr/>
        </p:nvSpPr>
        <p:spPr bwMode="auto">
          <a:xfrm>
            <a:off x="6324600" y="6172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latin typeface="Helvetica" pitchFamily="-84" charset="0"/>
              </a:rPr>
              <a:t>Blocked Port Transitions to Forwarding State</a:t>
            </a:r>
            <a:endParaRPr lang="en-US" altLang="ja-JP">
              <a:latin typeface="Helvetica" pitchFamily="-84" charset="0"/>
            </a:endParaRPr>
          </a:p>
        </p:txBody>
      </p:sp>
      <p:sp>
        <p:nvSpPr>
          <p:cNvPr id="25641" name="Line 41"/>
          <p:cNvSpPr>
            <a:spLocks noChangeShapeType="1"/>
          </p:cNvSpPr>
          <p:nvPr/>
        </p:nvSpPr>
        <p:spPr bwMode="auto">
          <a:xfrm flipV="1">
            <a:off x="914400" y="5181600"/>
            <a:ext cx="533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42" name="Line 42"/>
          <p:cNvSpPr>
            <a:spLocks noChangeShapeType="1"/>
          </p:cNvSpPr>
          <p:nvPr/>
        </p:nvSpPr>
        <p:spPr bwMode="auto">
          <a:xfrm>
            <a:off x="7467600" y="51816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3" name="Date Placeholder 42"/>
          <p:cNvSpPr>
            <a:spLocks noGrp="1"/>
          </p:cNvSpPr>
          <p:nvPr>
            <p:ph type="dt" sz="quarter" idx="10"/>
          </p:nvPr>
        </p:nvSpPr>
        <p:spPr/>
        <p:txBody>
          <a:bodyPr/>
          <a:lstStyle/>
          <a:p>
            <a:pPr>
              <a:defRPr/>
            </a:pPr>
            <a:r>
              <a:rPr lang="en-US"/>
              <a:t>Bina Nusantara University</a:t>
            </a:r>
          </a:p>
        </p:txBody>
      </p:sp>
      <p:sp>
        <p:nvSpPr>
          <p:cNvPr id="44" name="Rectangle 2"/>
          <p:cNvSpPr txBox="1">
            <a:spLocks noChangeArrowheads="1"/>
          </p:cNvSpPr>
          <p:nvPr/>
        </p:nvSpPr>
        <p:spPr bwMode="auto">
          <a:xfrm>
            <a:off x="3467100" y="14918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dirty="0" smtClean="0">
                <a:ea typeface="ＭＳ Ｐゴシック" pitchFamily="50" charset="-128"/>
              </a:rPr>
              <a:t>Bridges (Switches) Running STP</a:t>
            </a:r>
          </a:p>
        </p:txBody>
      </p:sp>
    </p:spTree>
    <p:extLst>
      <p:ext uri="{BB962C8B-B14F-4D97-AF65-F5344CB8AC3E}">
        <p14:creationId xmlns:p14="http://schemas.microsoft.com/office/powerpoint/2010/main" val="9034978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760631" y="787757"/>
            <a:ext cx="5230969" cy="1143000"/>
          </a:xfrm>
        </p:spPr>
        <p:txBody>
          <a:bodyPr/>
          <a:lstStyle/>
          <a:p>
            <a:r>
              <a:rPr lang="en-US" altLang="ja-JP" dirty="0" smtClean="0">
                <a:ea typeface="ＭＳ Ｐゴシック" pitchFamily="50" charset="-128"/>
              </a:rPr>
              <a:t>Scaling the Spanning Tree Protocol</a:t>
            </a:r>
          </a:p>
        </p:txBody>
      </p:sp>
      <p:sp>
        <p:nvSpPr>
          <p:cNvPr id="26627" name="Rectangle 3"/>
          <p:cNvSpPr>
            <a:spLocks noGrp="1" noChangeArrowheads="1"/>
          </p:cNvSpPr>
          <p:nvPr>
            <p:ph type="body" idx="1"/>
          </p:nvPr>
        </p:nvSpPr>
        <p:spPr>
          <a:xfrm>
            <a:off x="982014" y="2114282"/>
            <a:ext cx="7772400" cy="4114800"/>
          </a:xfrm>
        </p:spPr>
        <p:txBody>
          <a:bodyPr/>
          <a:lstStyle/>
          <a:p>
            <a:r>
              <a:rPr lang="en-US" altLang="ja-JP" dirty="0" smtClean="0">
                <a:ea typeface="ＭＳ Ｐゴシック" pitchFamily="50" charset="-128"/>
              </a:rPr>
              <a:t>Keep the switched network small</a:t>
            </a:r>
          </a:p>
          <a:p>
            <a:pPr lvl="1"/>
            <a:r>
              <a:rPr lang="en-US" altLang="ja-JP" dirty="0" smtClean="0">
                <a:ea typeface="ＭＳ Ｐゴシック" pitchFamily="50" charset="-128"/>
              </a:rPr>
              <a:t>It shouldn</a:t>
            </a:r>
            <a:r>
              <a:rPr lang="en-US" altLang="en-US" dirty="0" smtClean="0">
                <a:ea typeface="ＭＳ Ｐゴシック" pitchFamily="50" charset="-128"/>
              </a:rPr>
              <a:t>’</a:t>
            </a:r>
            <a:r>
              <a:rPr lang="en-US" altLang="ja-JP" dirty="0" smtClean="0">
                <a:ea typeface="ＭＳ Ｐゴシック" pitchFamily="50" charset="-128"/>
              </a:rPr>
              <a:t>t span more than seven switches</a:t>
            </a:r>
          </a:p>
          <a:p>
            <a:r>
              <a:rPr lang="en-US" altLang="ja-JP" dirty="0" smtClean="0">
                <a:ea typeface="ＭＳ Ｐゴシック" pitchFamily="50" charset="-128"/>
              </a:rPr>
              <a:t>Use BPDU skew detection on Cisco switches</a:t>
            </a:r>
          </a:p>
          <a:p>
            <a:r>
              <a:rPr lang="en-US" altLang="ja-JP" dirty="0" smtClean="0">
                <a:ea typeface="ＭＳ Ｐゴシック" pitchFamily="50" charset="-128"/>
              </a:rPr>
              <a:t>Use IEEE 802.1w</a:t>
            </a:r>
          </a:p>
          <a:p>
            <a:pPr lvl="1"/>
            <a:r>
              <a:rPr lang="en-US" altLang="ja-JP" dirty="0" smtClean="0">
                <a:ea typeface="ＭＳ Ｐゴシック" pitchFamily="50" charset="-128"/>
              </a:rPr>
              <a:t>Provides rapid reconfiguration of the spanning tree</a:t>
            </a:r>
          </a:p>
          <a:p>
            <a:pPr lvl="1"/>
            <a:r>
              <a:rPr lang="en-US" altLang="ja-JP" dirty="0" smtClean="0">
                <a:ea typeface="ＭＳ Ｐゴシック" pitchFamily="50" charset="-128"/>
              </a:rPr>
              <a:t>Also known as RSTP </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4381633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ea typeface="ＭＳ Ｐゴシック" pitchFamily="50" charset="-128"/>
              </a:rPr>
              <a:t>Virtual LANs (VLANs)</a:t>
            </a:r>
          </a:p>
        </p:txBody>
      </p:sp>
      <p:sp>
        <p:nvSpPr>
          <p:cNvPr id="27651" name="Rectangle 3"/>
          <p:cNvSpPr>
            <a:spLocks noGrp="1" noChangeArrowheads="1"/>
          </p:cNvSpPr>
          <p:nvPr>
            <p:ph type="body" idx="1"/>
          </p:nvPr>
        </p:nvSpPr>
        <p:spPr>
          <a:xfrm>
            <a:off x="814589" y="2060619"/>
            <a:ext cx="7772400" cy="4114800"/>
          </a:xfrm>
        </p:spPr>
        <p:txBody>
          <a:bodyPr/>
          <a:lstStyle/>
          <a:p>
            <a:r>
              <a:rPr lang="en-US" altLang="ja-JP" dirty="0" smtClean="0">
                <a:ea typeface="ＭＳ Ｐゴシック" pitchFamily="50" charset="-128"/>
              </a:rPr>
              <a:t>An emulation of a standard LAN that allows data transfer to take place without the traditional physical restraints placed on a network</a:t>
            </a:r>
          </a:p>
          <a:p>
            <a:r>
              <a:rPr lang="en-US" altLang="ja-JP" dirty="0" smtClean="0">
                <a:ea typeface="ＭＳ Ｐゴシック" pitchFamily="50" charset="-128"/>
              </a:rPr>
              <a:t>A set of devices that belong to an administrative group</a:t>
            </a:r>
          </a:p>
          <a:p>
            <a:r>
              <a:rPr lang="en-US" altLang="ja-JP" dirty="0" smtClean="0">
                <a:ea typeface="ＭＳ Ｐゴシック" pitchFamily="50" charset="-128"/>
              </a:rPr>
              <a:t>Designers use VLANs to constrain broadcast traffic</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5478437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dirty="0" smtClean="0">
                <a:ea typeface="ＭＳ Ｐゴシック" pitchFamily="50" charset="-128"/>
              </a:rPr>
              <a:t>VLANs versus Real LANs</a:t>
            </a:r>
          </a:p>
        </p:txBody>
      </p:sp>
      <p:sp>
        <p:nvSpPr>
          <p:cNvPr id="28675" name="Line 4"/>
          <p:cNvSpPr>
            <a:spLocks noChangeShapeType="1"/>
          </p:cNvSpPr>
          <p:nvPr/>
        </p:nvSpPr>
        <p:spPr bwMode="auto">
          <a:xfrm flipH="1" flipV="1">
            <a:off x="2808288" y="2960688"/>
            <a:ext cx="1103312" cy="9826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676" name="Line 5"/>
          <p:cNvSpPr>
            <a:spLocks noChangeShapeType="1"/>
          </p:cNvSpPr>
          <p:nvPr/>
        </p:nvSpPr>
        <p:spPr bwMode="auto">
          <a:xfrm flipV="1">
            <a:off x="2439988" y="2717800"/>
            <a:ext cx="0" cy="13477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677" name="Line 6"/>
          <p:cNvSpPr>
            <a:spLocks noChangeShapeType="1"/>
          </p:cNvSpPr>
          <p:nvPr/>
        </p:nvSpPr>
        <p:spPr bwMode="auto">
          <a:xfrm flipV="1">
            <a:off x="1092200" y="2838450"/>
            <a:ext cx="1103313" cy="98266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28678" name="Picture 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075" y="3575050"/>
            <a:ext cx="871538"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79" name="Picture 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471738"/>
            <a:ext cx="1468438"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80" name="Picture 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3275" y="3575050"/>
            <a:ext cx="871538"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81" name="Picture 10"/>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7238" y="3575050"/>
            <a:ext cx="8731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8682" name="Rectangle 11"/>
          <p:cNvSpPr>
            <a:spLocks noChangeArrowheads="1"/>
          </p:cNvSpPr>
          <p:nvPr/>
        </p:nvSpPr>
        <p:spPr bwMode="auto">
          <a:xfrm>
            <a:off x="2274888" y="1981200"/>
            <a:ext cx="6350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Switch A</a:t>
            </a:r>
            <a:endParaRPr lang="en-US" altLang="ja-JP" sz="1800"/>
          </a:p>
        </p:txBody>
      </p:sp>
      <p:sp>
        <p:nvSpPr>
          <p:cNvPr id="28683" name="Rectangle 12"/>
          <p:cNvSpPr>
            <a:spLocks noChangeArrowheads="1"/>
          </p:cNvSpPr>
          <p:nvPr/>
        </p:nvSpPr>
        <p:spPr bwMode="auto">
          <a:xfrm>
            <a:off x="639763"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A1</a:t>
            </a:r>
            <a:endParaRPr lang="en-US" altLang="ja-JP" sz="1800"/>
          </a:p>
        </p:txBody>
      </p:sp>
      <p:sp>
        <p:nvSpPr>
          <p:cNvPr id="28684" name="Rectangle 13"/>
          <p:cNvSpPr>
            <a:spLocks noChangeArrowheads="1"/>
          </p:cNvSpPr>
          <p:nvPr/>
        </p:nvSpPr>
        <p:spPr bwMode="auto">
          <a:xfrm>
            <a:off x="2068513"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A2</a:t>
            </a:r>
            <a:endParaRPr lang="en-US" altLang="ja-JP" sz="1800"/>
          </a:p>
        </p:txBody>
      </p:sp>
      <p:sp>
        <p:nvSpPr>
          <p:cNvPr id="28685" name="Rectangle 14"/>
          <p:cNvSpPr>
            <a:spLocks noChangeArrowheads="1"/>
          </p:cNvSpPr>
          <p:nvPr/>
        </p:nvSpPr>
        <p:spPr bwMode="auto">
          <a:xfrm>
            <a:off x="3540125"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A3</a:t>
            </a:r>
            <a:endParaRPr lang="en-US" altLang="ja-JP" sz="1800"/>
          </a:p>
        </p:txBody>
      </p:sp>
      <p:sp>
        <p:nvSpPr>
          <p:cNvPr id="28686" name="Rectangle 15"/>
          <p:cNvSpPr>
            <a:spLocks noChangeArrowheads="1"/>
          </p:cNvSpPr>
          <p:nvPr/>
        </p:nvSpPr>
        <p:spPr bwMode="auto">
          <a:xfrm>
            <a:off x="2185988" y="5046663"/>
            <a:ext cx="7493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Network A</a:t>
            </a:r>
            <a:endParaRPr lang="en-US" altLang="ja-JP" sz="1800"/>
          </a:p>
        </p:txBody>
      </p:sp>
      <p:sp>
        <p:nvSpPr>
          <p:cNvPr id="28687" name="Line 16"/>
          <p:cNvSpPr>
            <a:spLocks noChangeShapeType="1"/>
          </p:cNvSpPr>
          <p:nvPr/>
        </p:nvSpPr>
        <p:spPr bwMode="auto">
          <a:xfrm flipH="1" flipV="1">
            <a:off x="7304088" y="2960688"/>
            <a:ext cx="1103312" cy="982662"/>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688" name="Line 17"/>
          <p:cNvSpPr>
            <a:spLocks noChangeShapeType="1"/>
          </p:cNvSpPr>
          <p:nvPr/>
        </p:nvSpPr>
        <p:spPr bwMode="auto">
          <a:xfrm flipV="1">
            <a:off x="6937375" y="2717800"/>
            <a:ext cx="0" cy="1347788"/>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689" name="Line 18"/>
          <p:cNvSpPr>
            <a:spLocks noChangeShapeType="1"/>
          </p:cNvSpPr>
          <p:nvPr/>
        </p:nvSpPr>
        <p:spPr bwMode="auto">
          <a:xfrm flipV="1">
            <a:off x="5589588" y="2838450"/>
            <a:ext cx="1103312" cy="982663"/>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28690" name="Picture 1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2875" y="3575050"/>
            <a:ext cx="8731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91" name="Picture 2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2471738"/>
            <a:ext cx="147002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92" name="Picture 2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0663" y="3575050"/>
            <a:ext cx="8715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8693" name="Picture 2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4625" y="3575050"/>
            <a:ext cx="8731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8694" name="Rectangle 23"/>
          <p:cNvSpPr>
            <a:spLocks noChangeArrowheads="1"/>
          </p:cNvSpPr>
          <p:nvPr/>
        </p:nvSpPr>
        <p:spPr bwMode="auto">
          <a:xfrm>
            <a:off x="6772275" y="1981200"/>
            <a:ext cx="6350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Switch B</a:t>
            </a:r>
            <a:endParaRPr lang="en-US" altLang="ja-JP" sz="1800"/>
          </a:p>
        </p:txBody>
      </p:sp>
      <p:sp>
        <p:nvSpPr>
          <p:cNvPr id="28695" name="Rectangle 24"/>
          <p:cNvSpPr>
            <a:spLocks noChangeArrowheads="1"/>
          </p:cNvSpPr>
          <p:nvPr/>
        </p:nvSpPr>
        <p:spPr bwMode="auto">
          <a:xfrm>
            <a:off x="5137150"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B1</a:t>
            </a:r>
            <a:endParaRPr lang="en-US" altLang="ja-JP" sz="1800"/>
          </a:p>
        </p:txBody>
      </p:sp>
      <p:sp>
        <p:nvSpPr>
          <p:cNvPr id="28696" name="Rectangle 25"/>
          <p:cNvSpPr>
            <a:spLocks noChangeArrowheads="1"/>
          </p:cNvSpPr>
          <p:nvPr/>
        </p:nvSpPr>
        <p:spPr bwMode="auto">
          <a:xfrm>
            <a:off x="6567488"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B2</a:t>
            </a:r>
            <a:endParaRPr lang="en-US" altLang="ja-JP" sz="1800"/>
          </a:p>
        </p:txBody>
      </p:sp>
      <p:sp>
        <p:nvSpPr>
          <p:cNvPr id="28697" name="Rectangle 26"/>
          <p:cNvSpPr>
            <a:spLocks noChangeArrowheads="1"/>
          </p:cNvSpPr>
          <p:nvPr/>
        </p:nvSpPr>
        <p:spPr bwMode="auto">
          <a:xfrm>
            <a:off x="8037513" y="4554538"/>
            <a:ext cx="7366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B3</a:t>
            </a:r>
            <a:endParaRPr lang="en-US" altLang="ja-JP" sz="1800"/>
          </a:p>
        </p:txBody>
      </p:sp>
      <p:sp>
        <p:nvSpPr>
          <p:cNvPr id="28698" name="Rectangle 27"/>
          <p:cNvSpPr>
            <a:spLocks noChangeArrowheads="1"/>
          </p:cNvSpPr>
          <p:nvPr/>
        </p:nvSpPr>
        <p:spPr bwMode="auto">
          <a:xfrm>
            <a:off x="6683375" y="5046663"/>
            <a:ext cx="7493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Network B</a:t>
            </a:r>
            <a:endParaRPr lang="en-US" altLang="ja-JP" sz="1800"/>
          </a:p>
        </p:txBody>
      </p:sp>
      <p:sp>
        <p:nvSpPr>
          <p:cNvPr id="27" name="Date Placeholder 26"/>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258106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52400"/>
            <a:ext cx="8229600" cy="1143000"/>
          </a:xfrm>
        </p:spPr>
        <p:txBody>
          <a:bodyPr/>
          <a:lstStyle/>
          <a:p>
            <a:r>
              <a:rPr lang="en-US" altLang="ja-JP" smtClean="0">
                <a:solidFill>
                  <a:srgbClr val="FFFFFF"/>
                </a:solidFill>
                <a:ea typeface="ＭＳ Ｐゴシック" pitchFamily="50" charset="-128"/>
              </a:rPr>
              <a:t>A Switch with VLANs</a:t>
            </a:r>
          </a:p>
        </p:txBody>
      </p:sp>
      <p:grpSp>
        <p:nvGrpSpPr>
          <p:cNvPr id="29699" name="Group 25"/>
          <p:cNvGrpSpPr>
            <a:grpSpLocks/>
          </p:cNvGrpSpPr>
          <p:nvPr/>
        </p:nvGrpSpPr>
        <p:grpSpPr bwMode="auto">
          <a:xfrm>
            <a:off x="2819400" y="1295400"/>
            <a:ext cx="3468688" cy="5324475"/>
            <a:chOff x="2023" y="1104"/>
            <a:chExt cx="1586" cy="2436"/>
          </a:xfrm>
        </p:grpSpPr>
        <p:sp>
          <p:nvSpPr>
            <p:cNvPr id="29701" name="Line 4"/>
            <p:cNvSpPr>
              <a:spLocks noChangeShapeType="1"/>
            </p:cNvSpPr>
            <p:nvPr/>
          </p:nvSpPr>
          <p:spPr bwMode="auto">
            <a:xfrm flipH="1" flipV="1">
              <a:off x="2818" y="2521"/>
              <a:ext cx="512" cy="4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702" name="Line 5"/>
            <p:cNvSpPr>
              <a:spLocks noChangeShapeType="1"/>
            </p:cNvSpPr>
            <p:nvPr/>
          </p:nvSpPr>
          <p:spPr bwMode="auto">
            <a:xfrm flipV="1">
              <a:off x="2754" y="2496"/>
              <a:ext cx="1" cy="5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703" name="Line 6"/>
            <p:cNvSpPr>
              <a:spLocks noChangeShapeType="1"/>
            </p:cNvSpPr>
            <p:nvPr/>
          </p:nvSpPr>
          <p:spPr bwMode="auto">
            <a:xfrm flipV="1">
              <a:off x="2226" y="2544"/>
              <a:ext cx="432" cy="3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29704" name="Picture 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82"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9705" name="Picture 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10"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9706" name="Picture 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90"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9707" name="Rectangle 10"/>
            <p:cNvSpPr>
              <a:spLocks noChangeArrowheads="1"/>
            </p:cNvSpPr>
            <p:nvPr/>
          </p:nvSpPr>
          <p:spPr bwMode="auto">
            <a:xfrm>
              <a:off x="2072" y="1296"/>
              <a:ext cx="336"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A1</a:t>
              </a:r>
              <a:endParaRPr lang="en-US" altLang="ja-JP" sz="1800"/>
            </a:p>
          </p:txBody>
        </p:sp>
        <p:sp>
          <p:nvSpPr>
            <p:cNvPr id="29708" name="Rectangle 11"/>
            <p:cNvSpPr>
              <a:spLocks noChangeArrowheads="1"/>
            </p:cNvSpPr>
            <p:nvPr/>
          </p:nvSpPr>
          <p:spPr bwMode="auto">
            <a:xfrm>
              <a:off x="2696" y="1296"/>
              <a:ext cx="337"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A2</a:t>
              </a:r>
              <a:endParaRPr lang="en-US" altLang="ja-JP" sz="1800"/>
            </a:p>
          </p:txBody>
        </p:sp>
        <p:sp>
          <p:nvSpPr>
            <p:cNvPr id="29709" name="Rectangle 12"/>
            <p:cNvSpPr>
              <a:spLocks noChangeArrowheads="1"/>
            </p:cNvSpPr>
            <p:nvPr/>
          </p:nvSpPr>
          <p:spPr bwMode="auto">
            <a:xfrm>
              <a:off x="3272" y="1296"/>
              <a:ext cx="337"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A3</a:t>
              </a:r>
              <a:endParaRPr lang="en-US" altLang="ja-JP" sz="1800"/>
            </a:p>
          </p:txBody>
        </p:sp>
        <p:sp>
          <p:nvSpPr>
            <p:cNvPr id="29710" name="Rectangle 13"/>
            <p:cNvSpPr>
              <a:spLocks noChangeArrowheads="1"/>
            </p:cNvSpPr>
            <p:nvPr/>
          </p:nvSpPr>
          <p:spPr bwMode="auto">
            <a:xfrm>
              <a:off x="2697" y="1104"/>
              <a:ext cx="244"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VLAN A</a:t>
              </a:r>
              <a:endParaRPr lang="en-US" altLang="ja-JP" sz="1800"/>
            </a:p>
          </p:txBody>
        </p:sp>
        <p:sp>
          <p:nvSpPr>
            <p:cNvPr id="29711" name="Line 14"/>
            <p:cNvSpPr>
              <a:spLocks noChangeShapeType="1"/>
            </p:cNvSpPr>
            <p:nvPr/>
          </p:nvSpPr>
          <p:spPr bwMode="auto">
            <a:xfrm flipH="1">
              <a:off x="3010" y="1680"/>
              <a:ext cx="432" cy="624"/>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712" name="Line 15"/>
            <p:cNvSpPr>
              <a:spLocks noChangeShapeType="1"/>
            </p:cNvSpPr>
            <p:nvPr/>
          </p:nvSpPr>
          <p:spPr bwMode="auto">
            <a:xfrm flipV="1">
              <a:off x="2866" y="1776"/>
              <a:ext cx="1" cy="528"/>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713" name="Line 16"/>
            <p:cNvSpPr>
              <a:spLocks noChangeShapeType="1"/>
            </p:cNvSpPr>
            <p:nvPr/>
          </p:nvSpPr>
          <p:spPr bwMode="auto">
            <a:xfrm>
              <a:off x="2338" y="1632"/>
              <a:ext cx="336" cy="624"/>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29714" name="Picture 1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4" y="1536"/>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9715" name="Picture 1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2" y="1536"/>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9716" name="Picture 1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2" y="1536"/>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9717" name="Rectangle 20"/>
            <p:cNvSpPr>
              <a:spLocks noChangeArrowheads="1"/>
            </p:cNvSpPr>
            <p:nvPr/>
          </p:nvSpPr>
          <p:spPr bwMode="auto">
            <a:xfrm>
              <a:off x="2023" y="3264"/>
              <a:ext cx="337"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B1</a:t>
              </a:r>
              <a:endParaRPr lang="en-US" altLang="ja-JP" sz="1800"/>
            </a:p>
          </p:txBody>
        </p:sp>
        <p:sp>
          <p:nvSpPr>
            <p:cNvPr id="29718" name="Rectangle 21"/>
            <p:cNvSpPr>
              <a:spLocks noChangeArrowheads="1"/>
            </p:cNvSpPr>
            <p:nvPr/>
          </p:nvSpPr>
          <p:spPr bwMode="auto">
            <a:xfrm>
              <a:off x="2600" y="3264"/>
              <a:ext cx="337"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B2</a:t>
              </a:r>
              <a:endParaRPr lang="en-US" altLang="ja-JP" sz="1800"/>
            </a:p>
          </p:txBody>
        </p:sp>
        <p:sp>
          <p:nvSpPr>
            <p:cNvPr id="29719" name="Rectangle 22"/>
            <p:cNvSpPr>
              <a:spLocks noChangeArrowheads="1"/>
            </p:cNvSpPr>
            <p:nvPr/>
          </p:nvSpPr>
          <p:spPr bwMode="auto">
            <a:xfrm>
              <a:off x="3128" y="3264"/>
              <a:ext cx="337"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B3</a:t>
              </a:r>
              <a:endParaRPr lang="en-US" altLang="ja-JP" sz="1800"/>
            </a:p>
          </p:txBody>
        </p:sp>
        <p:sp>
          <p:nvSpPr>
            <p:cNvPr id="29720" name="Rectangle 23"/>
            <p:cNvSpPr>
              <a:spLocks noChangeArrowheads="1"/>
            </p:cNvSpPr>
            <p:nvPr/>
          </p:nvSpPr>
          <p:spPr bwMode="auto">
            <a:xfrm>
              <a:off x="2697" y="3456"/>
              <a:ext cx="244"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VLAN B</a:t>
              </a:r>
              <a:endParaRPr lang="en-US" altLang="ja-JP" sz="1800"/>
            </a:p>
          </p:txBody>
        </p:sp>
        <p:pic>
          <p:nvPicPr>
            <p:cNvPr id="29721" name="Picture 2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0" y="2160"/>
              <a:ext cx="120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25" name="Date Placeholder 24"/>
          <p:cNvSpPr>
            <a:spLocks noGrp="1"/>
          </p:cNvSpPr>
          <p:nvPr>
            <p:ph type="dt" sz="quarter" idx="10"/>
          </p:nvPr>
        </p:nvSpPr>
        <p:spPr/>
        <p:txBody>
          <a:bodyPr/>
          <a:lstStyle/>
          <a:p>
            <a:pPr>
              <a:defRPr/>
            </a:pPr>
            <a:r>
              <a:rPr lang="en-US"/>
              <a:t>Bina Nusantara University</a:t>
            </a:r>
          </a:p>
        </p:txBody>
      </p:sp>
      <p:sp>
        <p:nvSpPr>
          <p:cNvPr id="26" name="Rectangle 2"/>
          <p:cNvSpPr txBox="1">
            <a:spLocks noChangeArrowheads="1"/>
          </p:cNvSpPr>
          <p:nvPr/>
        </p:nvSpPr>
        <p:spPr bwMode="auto">
          <a:xfrm>
            <a:off x="3208427" y="1905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smtClean="0">
                <a:ea typeface="ＭＳ Ｐゴシック" pitchFamily="50" charset="-128"/>
              </a:rPr>
              <a:t>VLANs versus Real LANs</a:t>
            </a:r>
            <a:endParaRPr lang="en-US" altLang="ja-JP" dirty="0" smtClean="0">
              <a:ea typeface="ＭＳ Ｐゴシック" pitchFamily="50" charset="-128"/>
            </a:endParaRPr>
          </a:p>
        </p:txBody>
      </p:sp>
    </p:spTree>
    <p:extLst>
      <p:ext uri="{BB962C8B-B14F-4D97-AF65-F5344CB8AC3E}">
        <p14:creationId xmlns:p14="http://schemas.microsoft.com/office/powerpoint/2010/main" val="19871886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47352" y="396452"/>
            <a:ext cx="8229600" cy="1143000"/>
          </a:xfrm>
        </p:spPr>
        <p:txBody>
          <a:bodyPr/>
          <a:lstStyle/>
          <a:p>
            <a:r>
              <a:rPr lang="en-US" altLang="ja-JP" dirty="0" smtClean="0">
                <a:ea typeface="ＭＳ Ｐゴシック" pitchFamily="50" charset="-128"/>
              </a:rPr>
              <a:t>VLANs Span Switches</a:t>
            </a:r>
          </a:p>
        </p:txBody>
      </p:sp>
      <p:grpSp>
        <p:nvGrpSpPr>
          <p:cNvPr id="30723" name="Group 50"/>
          <p:cNvGrpSpPr>
            <a:grpSpLocks/>
          </p:cNvGrpSpPr>
          <p:nvPr/>
        </p:nvGrpSpPr>
        <p:grpSpPr bwMode="auto">
          <a:xfrm>
            <a:off x="1004552" y="2073498"/>
            <a:ext cx="7415548" cy="4087589"/>
            <a:chOff x="1195" y="1200"/>
            <a:chExt cx="3888" cy="2417"/>
          </a:xfrm>
        </p:grpSpPr>
        <p:sp>
          <p:nvSpPr>
            <p:cNvPr id="30725" name="Line 4"/>
            <p:cNvSpPr>
              <a:spLocks noChangeShapeType="1"/>
            </p:cNvSpPr>
            <p:nvPr/>
          </p:nvSpPr>
          <p:spPr bwMode="auto">
            <a:xfrm flipH="1" flipV="1">
              <a:off x="4368" y="2544"/>
              <a:ext cx="432" cy="3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26" name="Line 5"/>
            <p:cNvSpPr>
              <a:spLocks noChangeShapeType="1"/>
            </p:cNvSpPr>
            <p:nvPr/>
          </p:nvSpPr>
          <p:spPr bwMode="auto">
            <a:xfrm flipV="1">
              <a:off x="4224" y="2448"/>
              <a:ext cx="0" cy="5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27" name="Line 6"/>
            <p:cNvSpPr>
              <a:spLocks noChangeShapeType="1"/>
            </p:cNvSpPr>
            <p:nvPr/>
          </p:nvSpPr>
          <p:spPr bwMode="auto">
            <a:xfrm flipV="1">
              <a:off x="3696" y="2496"/>
              <a:ext cx="432" cy="3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28" name="Line 7"/>
            <p:cNvSpPr>
              <a:spLocks noChangeShapeType="1"/>
            </p:cNvSpPr>
            <p:nvPr/>
          </p:nvSpPr>
          <p:spPr bwMode="auto">
            <a:xfrm>
              <a:off x="2304" y="2496"/>
              <a:ext cx="1824" cy="0"/>
            </a:xfrm>
            <a:prstGeom prst="line">
              <a:avLst/>
            </a:prstGeom>
            <a:noFill/>
            <a:ln w="76200" cmpd="tri">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29" name="Line 8"/>
            <p:cNvSpPr>
              <a:spLocks noChangeShapeType="1"/>
            </p:cNvSpPr>
            <p:nvPr/>
          </p:nvSpPr>
          <p:spPr bwMode="auto">
            <a:xfrm flipH="1" flipV="1">
              <a:off x="2138" y="2592"/>
              <a:ext cx="432" cy="3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30" name="Line 9"/>
            <p:cNvSpPr>
              <a:spLocks noChangeShapeType="1"/>
            </p:cNvSpPr>
            <p:nvPr/>
          </p:nvSpPr>
          <p:spPr bwMode="auto">
            <a:xfrm flipV="1">
              <a:off x="1994" y="2496"/>
              <a:ext cx="0" cy="5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31" name="Line 10"/>
            <p:cNvSpPr>
              <a:spLocks noChangeShapeType="1"/>
            </p:cNvSpPr>
            <p:nvPr/>
          </p:nvSpPr>
          <p:spPr bwMode="auto">
            <a:xfrm flipV="1">
              <a:off x="1466" y="2544"/>
              <a:ext cx="432" cy="3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30732" name="Picture 1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2"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33" name="Picture 1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50"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34" name="Picture 1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0"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35" name="Rectangle 14"/>
            <p:cNvSpPr>
              <a:spLocks noChangeArrowheads="1"/>
            </p:cNvSpPr>
            <p:nvPr/>
          </p:nvSpPr>
          <p:spPr bwMode="auto">
            <a:xfrm>
              <a:off x="1330" y="2448"/>
              <a:ext cx="326"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Switch A</a:t>
              </a:r>
              <a:endParaRPr lang="en-US" altLang="ja-JP" sz="1800"/>
            </a:p>
          </p:txBody>
        </p:sp>
        <p:sp>
          <p:nvSpPr>
            <p:cNvPr id="30736" name="Rectangle 15"/>
            <p:cNvSpPr>
              <a:spLocks noChangeArrowheads="1"/>
            </p:cNvSpPr>
            <p:nvPr/>
          </p:nvSpPr>
          <p:spPr bwMode="auto">
            <a:xfrm>
              <a:off x="1195" y="3216"/>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B1</a:t>
              </a:r>
              <a:endParaRPr lang="en-US" altLang="ja-JP" sz="1800"/>
            </a:p>
          </p:txBody>
        </p:sp>
        <p:sp>
          <p:nvSpPr>
            <p:cNvPr id="30737" name="Rectangle 16"/>
            <p:cNvSpPr>
              <a:spLocks noChangeArrowheads="1"/>
            </p:cNvSpPr>
            <p:nvPr/>
          </p:nvSpPr>
          <p:spPr bwMode="auto">
            <a:xfrm>
              <a:off x="1804" y="3216"/>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B2</a:t>
              </a:r>
              <a:endParaRPr lang="en-US" altLang="ja-JP" sz="1800"/>
            </a:p>
          </p:txBody>
        </p:sp>
        <p:sp>
          <p:nvSpPr>
            <p:cNvPr id="30738" name="Rectangle 17"/>
            <p:cNvSpPr>
              <a:spLocks noChangeArrowheads="1"/>
            </p:cNvSpPr>
            <p:nvPr/>
          </p:nvSpPr>
          <p:spPr bwMode="auto">
            <a:xfrm>
              <a:off x="2379" y="3216"/>
              <a:ext cx="377"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B3</a:t>
              </a:r>
              <a:endParaRPr lang="en-US" altLang="ja-JP" sz="1800"/>
            </a:p>
          </p:txBody>
        </p:sp>
        <p:pic>
          <p:nvPicPr>
            <p:cNvPr id="30739" name="Picture 1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36"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40" name="Picture 1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4"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41" name="Picture 2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44" y="2832"/>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42" name="Rectangle 21"/>
            <p:cNvSpPr>
              <a:spLocks noChangeArrowheads="1"/>
            </p:cNvSpPr>
            <p:nvPr/>
          </p:nvSpPr>
          <p:spPr bwMode="auto">
            <a:xfrm>
              <a:off x="4697" y="2448"/>
              <a:ext cx="326"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Switch B</a:t>
              </a:r>
              <a:endParaRPr lang="en-US" altLang="ja-JP" sz="1800"/>
            </a:p>
          </p:txBody>
        </p:sp>
        <p:sp>
          <p:nvSpPr>
            <p:cNvPr id="30743" name="Rectangle 22"/>
            <p:cNvSpPr>
              <a:spLocks noChangeArrowheads="1"/>
            </p:cNvSpPr>
            <p:nvPr/>
          </p:nvSpPr>
          <p:spPr bwMode="auto">
            <a:xfrm>
              <a:off x="3410" y="3216"/>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B4</a:t>
              </a:r>
              <a:endParaRPr lang="en-US" altLang="ja-JP" sz="1800"/>
            </a:p>
          </p:txBody>
        </p:sp>
        <p:sp>
          <p:nvSpPr>
            <p:cNvPr id="30744" name="Rectangle 23"/>
            <p:cNvSpPr>
              <a:spLocks noChangeArrowheads="1"/>
            </p:cNvSpPr>
            <p:nvPr/>
          </p:nvSpPr>
          <p:spPr bwMode="auto">
            <a:xfrm>
              <a:off x="4007" y="3216"/>
              <a:ext cx="397"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 Station B5</a:t>
              </a:r>
              <a:endParaRPr lang="en-US" altLang="ja-JP" sz="1800"/>
            </a:p>
          </p:txBody>
        </p:sp>
        <p:sp>
          <p:nvSpPr>
            <p:cNvPr id="30745" name="Rectangle 24"/>
            <p:cNvSpPr>
              <a:spLocks noChangeArrowheads="1"/>
            </p:cNvSpPr>
            <p:nvPr/>
          </p:nvSpPr>
          <p:spPr bwMode="auto">
            <a:xfrm>
              <a:off x="4594" y="3216"/>
              <a:ext cx="377"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B6</a:t>
              </a:r>
              <a:endParaRPr lang="en-US" altLang="ja-JP" sz="1800"/>
            </a:p>
          </p:txBody>
        </p:sp>
        <p:sp>
          <p:nvSpPr>
            <p:cNvPr id="30746" name="Line 25"/>
            <p:cNvSpPr>
              <a:spLocks noChangeShapeType="1"/>
            </p:cNvSpPr>
            <p:nvPr/>
          </p:nvSpPr>
          <p:spPr bwMode="auto">
            <a:xfrm flipH="1">
              <a:off x="2202" y="1824"/>
              <a:ext cx="432" cy="624"/>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47" name="Line 26"/>
            <p:cNvSpPr>
              <a:spLocks noChangeShapeType="1"/>
            </p:cNvSpPr>
            <p:nvPr/>
          </p:nvSpPr>
          <p:spPr bwMode="auto">
            <a:xfrm flipV="1">
              <a:off x="2058" y="1920"/>
              <a:ext cx="0" cy="528"/>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48" name="Line 27"/>
            <p:cNvSpPr>
              <a:spLocks noChangeShapeType="1"/>
            </p:cNvSpPr>
            <p:nvPr/>
          </p:nvSpPr>
          <p:spPr bwMode="auto">
            <a:xfrm>
              <a:off x="1530" y="1776"/>
              <a:ext cx="362" cy="672"/>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30749" name="Picture 2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6"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50" name="Picture 2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4"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51" name="Picture 3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4"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52" name="Rectangle 31"/>
            <p:cNvSpPr>
              <a:spLocks noChangeArrowheads="1"/>
            </p:cNvSpPr>
            <p:nvPr/>
          </p:nvSpPr>
          <p:spPr bwMode="auto">
            <a:xfrm>
              <a:off x="1340" y="1488"/>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A1</a:t>
              </a:r>
              <a:endParaRPr lang="en-US" altLang="ja-JP" sz="1800"/>
            </a:p>
          </p:txBody>
        </p:sp>
        <p:sp>
          <p:nvSpPr>
            <p:cNvPr id="30753" name="Rectangle 32"/>
            <p:cNvSpPr>
              <a:spLocks noChangeArrowheads="1"/>
            </p:cNvSpPr>
            <p:nvPr/>
          </p:nvSpPr>
          <p:spPr bwMode="auto">
            <a:xfrm>
              <a:off x="1916" y="1488"/>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A2</a:t>
              </a:r>
              <a:endParaRPr lang="en-US" altLang="ja-JP" sz="1800"/>
            </a:p>
          </p:txBody>
        </p:sp>
        <p:sp>
          <p:nvSpPr>
            <p:cNvPr id="30754" name="Rectangle 33"/>
            <p:cNvSpPr>
              <a:spLocks noChangeArrowheads="1"/>
            </p:cNvSpPr>
            <p:nvPr/>
          </p:nvSpPr>
          <p:spPr bwMode="auto">
            <a:xfrm>
              <a:off x="2491" y="1488"/>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A3</a:t>
              </a:r>
              <a:endParaRPr lang="en-US" altLang="ja-JP" sz="1800"/>
            </a:p>
          </p:txBody>
        </p:sp>
        <p:sp>
          <p:nvSpPr>
            <p:cNvPr id="30755" name="Line 34"/>
            <p:cNvSpPr>
              <a:spLocks noChangeShapeType="1"/>
            </p:cNvSpPr>
            <p:nvPr/>
          </p:nvSpPr>
          <p:spPr bwMode="auto">
            <a:xfrm flipH="1">
              <a:off x="4416" y="1824"/>
              <a:ext cx="432" cy="624"/>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56" name="Line 35"/>
            <p:cNvSpPr>
              <a:spLocks noChangeShapeType="1"/>
            </p:cNvSpPr>
            <p:nvPr/>
          </p:nvSpPr>
          <p:spPr bwMode="auto">
            <a:xfrm flipV="1">
              <a:off x="4272" y="1920"/>
              <a:ext cx="0" cy="528"/>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757" name="Line 36"/>
            <p:cNvSpPr>
              <a:spLocks noChangeShapeType="1"/>
            </p:cNvSpPr>
            <p:nvPr/>
          </p:nvSpPr>
          <p:spPr bwMode="auto">
            <a:xfrm>
              <a:off x="3744" y="1776"/>
              <a:ext cx="362" cy="672"/>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pic>
          <p:nvPicPr>
            <p:cNvPr id="30758"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0"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59" name="Picture 3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60" name="Picture 3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8" y="1680"/>
              <a:ext cx="34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61" name="Rectangle 40"/>
            <p:cNvSpPr>
              <a:spLocks noChangeArrowheads="1"/>
            </p:cNvSpPr>
            <p:nvPr/>
          </p:nvSpPr>
          <p:spPr bwMode="auto">
            <a:xfrm>
              <a:off x="3554" y="1488"/>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A4</a:t>
              </a:r>
              <a:endParaRPr lang="en-US" altLang="ja-JP" sz="1800"/>
            </a:p>
          </p:txBody>
        </p:sp>
        <p:sp>
          <p:nvSpPr>
            <p:cNvPr id="30762" name="Rectangle 41"/>
            <p:cNvSpPr>
              <a:spLocks noChangeArrowheads="1"/>
            </p:cNvSpPr>
            <p:nvPr/>
          </p:nvSpPr>
          <p:spPr bwMode="auto">
            <a:xfrm>
              <a:off x="4130" y="1488"/>
              <a:ext cx="377"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A5</a:t>
              </a:r>
              <a:endParaRPr lang="en-US" altLang="ja-JP" sz="1800"/>
            </a:p>
          </p:txBody>
        </p:sp>
        <p:sp>
          <p:nvSpPr>
            <p:cNvPr id="30763" name="Rectangle 42"/>
            <p:cNvSpPr>
              <a:spLocks noChangeArrowheads="1"/>
            </p:cNvSpPr>
            <p:nvPr/>
          </p:nvSpPr>
          <p:spPr bwMode="auto">
            <a:xfrm>
              <a:off x="4705" y="1488"/>
              <a:ext cx="378"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Station A6</a:t>
              </a:r>
              <a:endParaRPr lang="en-US" altLang="ja-JP" sz="1800"/>
            </a:p>
          </p:txBody>
        </p:sp>
        <p:pic>
          <p:nvPicPr>
            <p:cNvPr id="30764" name="Picture 4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4" y="2400"/>
              <a:ext cx="576"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65" name="Picture 4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8" y="2400"/>
              <a:ext cx="576"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66" name="Rectangle 45"/>
            <p:cNvSpPr>
              <a:spLocks noChangeArrowheads="1"/>
            </p:cNvSpPr>
            <p:nvPr/>
          </p:nvSpPr>
          <p:spPr bwMode="auto">
            <a:xfrm>
              <a:off x="1894" y="3456"/>
              <a:ext cx="274"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VLAN B</a:t>
              </a:r>
              <a:endParaRPr lang="en-US" altLang="ja-JP" sz="1800"/>
            </a:p>
          </p:txBody>
        </p:sp>
        <p:sp>
          <p:nvSpPr>
            <p:cNvPr id="30767" name="Rectangle 46"/>
            <p:cNvSpPr>
              <a:spLocks noChangeArrowheads="1"/>
            </p:cNvSpPr>
            <p:nvPr/>
          </p:nvSpPr>
          <p:spPr bwMode="auto">
            <a:xfrm>
              <a:off x="1957" y="1200"/>
              <a:ext cx="273"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dirty="0">
                  <a:solidFill>
                    <a:srgbClr val="000000"/>
                  </a:solidFill>
                </a:rPr>
                <a:t>VLAN A</a:t>
              </a:r>
              <a:endParaRPr lang="en-US" altLang="ja-JP" sz="1800" dirty="0"/>
            </a:p>
          </p:txBody>
        </p:sp>
        <p:sp>
          <p:nvSpPr>
            <p:cNvPr id="30768" name="Rectangle 47"/>
            <p:cNvSpPr>
              <a:spLocks noChangeArrowheads="1"/>
            </p:cNvSpPr>
            <p:nvPr/>
          </p:nvSpPr>
          <p:spPr bwMode="auto">
            <a:xfrm>
              <a:off x="4108" y="3456"/>
              <a:ext cx="273"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VLAN B</a:t>
              </a:r>
              <a:endParaRPr lang="en-US" altLang="ja-JP" sz="1800"/>
            </a:p>
          </p:txBody>
        </p:sp>
        <p:sp>
          <p:nvSpPr>
            <p:cNvPr id="30769" name="Rectangle 48"/>
            <p:cNvSpPr>
              <a:spLocks noChangeArrowheads="1"/>
            </p:cNvSpPr>
            <p:nvPr/>
          </p:nvSpPr>
          <p:spPr bwMode="auto">
            <a:xfrm>
              <a:off x="4171" y="1200"/>
              <a:ext cx="274"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VLAN A</a:t>
              </a:r>
              <a:endParaRPr lang="en-US" altLang="ja-JP" sz="1800"/>
            </a:p>
          </p:txBody>
        </p:sp>
        <p:sp>
          <p:nvSpPr>
            <p:cNvPr id="30770" name="Rectangle 49"/>
            <p:cNvSpPr>
              <a:spLocks noChangeArrowheads="1"/>
            </p:cNvSpPr>
            <p:nvPr/>
          </p:nvSpPr>
          <p:spPr bwMode="auto">
            <a:xfrm>
              <a:off x="2983" y="3382"/>
              <a:ext cx="94"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sp>
        <p:nvSpPr>
          <p:cNvPr id="50" name="Date Placeholder 49"/>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190962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352800" y="671848"/>
            <a:ext cx="5638800" cy="1143000"/>
          </a:xfrm>
        </p:spPr>
        <p:txBody>
          <a:bodyPr/>
          <a:lstStyle/>
          <a:p>
            <a:r>
              <a:rPr lang="en-US" altLang="ja-JP" dirty="0" smtClean="0">
                <a:ea typeface="ＭＳ Ｐゴシック" pitchFamily="50" charset="-128"/>
              </a:rPr>
              <a:t>Topology</a:t>
            </a:r>
          </a:p>
        </p:txBody>
      </p:sp>
      <p:sp>
        <p:nvSpPr>
          <p:cNvPr id="4099" name="Rectangle 4"/>
          <p:cNvSpPr>
            <a:spLocks noChangeArrowheads="1"/>
          </p:cNvSpPr>
          <p:nvPr/>
        </p:nvSpPr>
        <p:spPr bwMode="auto">
          <a:xfrm>
            <a:off x="1066800" y="1936124"/>
            <a:ext cx="77724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342900" indent="-342900"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20000"/>
              </a:spcBef>
              <a:buFontTx/>
              <a:buChar char="•"/>
            </a:pPr>
            <a:r>
              <a:rPr lang="en-US" altLang="ja-JP" sz="2800" dirty="0"/>
              <a:t>A branch of mathematics concerned with those properties of geometric configurations that are unaltered by elastic deformations such as stretching or twisting</a:t>
            </a:r>
          </a:p>
          <a:p>
            <a:pPr eaLnBrk="1" hangingPunct="1">
              <a:spcBef>
                <a:spcPct val="20000"/>
              </a:spcBef>
              <a:buFontTx/>
              <a:buChar char="•"/>
            </a:pPr>
            <a:r>
              <a:rPr lang="en-US" altLang="ja-JP" sz="2800" dirty="0"/>
              <a:t>A term used in the computer networking field to describe the structure of a network</a:t>
            </a:r>
          </a:p>
        </p:txBody>
      </p:sp>
      <p:pic>
        <p:nvPicPr>
          <p:cNvPr id="4100" name="Picture 6" descr="donu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666445"/>
            <a:ext cx="2133600" cy="205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322349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365678" y="504423"/>
            <a:ext cx="5638800" cy="1143000"/>
          </a:xfrm>
        </p:spPr>
        <p:txBody>
          <a:bodyPr/>
          <a:lstStyle/>
          <a:p>
            <a:r>
              <a:rPr lang="en-US" altLang="ja-JP" dirty="0" smtClean="0">
                <a:ea typeface="ＭＳ Ｐゴシック" pitchFamily="50" charset="-128"/>
              </a:rPr>
              <a:t>WLANs and VLANs</a:t>
            </a:r>
          </a:p>
        </p:txBody>
      </p:sp>
      <p:sp>
        <p:nvSpPr>
          <p:cNvPr id="31747" name="Rectangle 3"/>
          <p:cNvSpPr>
            <a:spLocks noGrp="1" noChangeArrowheads="1"/>
          </p:cNvSpPr>
          <p:nvPr>
            <p:ph type="body" idx="1"/>
          </p:nvPr>
        </p:nvSpPr>
        <p:spPr>
          <a:xfrm>
            <a:off x="1056068" y="1996224"/>
            <a:ext cx="7478332" cy="3566375"/>
          </a:xfrm>
        </p:spPr>
        <p:txBody>
          <a:bodyPr/>
          <a:lstStyle/>
          <a:p>
            <a:r>
              <a:rPr lang="en-US" altLang="ja-JP" sz="2800" dirty="0" smtClean="0">
                <a:ea typeface="ＭＳ Ｐゴシック" pitchFamily="50" charset="-128"/>
              </a:rPr>
              <a:t>A wireless LAN (WLAN) is often implemented as a VLAN</a:t>
            </a:r>
          </a:p>
          <a:p>
            <a:r>
              <a:rPr lang="en-US" altLang="ja-JP" sz="2800" dirty="0" smtClean="0">
                <a:ea typeface="ＭＳ Ｐゴシック" pitchFamily="50" charset="-128"/>
              </a:rPr>
              <a:t>Facilitates roaming</a:t>
            </a:r>
          </a:p>
          <a:p>
            <a:r>
              <a:rPr lang="en-US" altLang="ja-JP" sz="2800" dirty="0" smtClean="0">
                <a:ea typeface="ＭＳ Ｐゴシック" pitchFamily="50" charset="-128"/>
              </a:rPr>
              <a:t>Users remain in the same VLAN and IP subnet as they roam, so there</a:t>
            </a:r>
            <a:r>
              <a:rPr lang="en-US" altLang="en-US" sz="2800" dirty="0" smtClean="0">
                <a:ea typeface="ＭＳ Ｐゴシック" pitchFamily="50" charset="-128"/>
              </a:rPr>
              <a:t>’</a:t>
            </a:r>
            <a:r>
              <a:rPr lang="en-US" altLang="ja-JP" sz="2800" dirty="0" smtClean="0">
                <a:ea typeface="ＭＳ Ｐゴシック" pitchFamily="50" charset="-128"/>
              </a:rPr>
              <a:t>s no need to change addressing information</a:t>
            </a:r>
          </a:p>
          <a:p>
            <a:r>
              <a:rPr lang="en-US" altLang="ja-JP" sz="2800" dirty="0" smtClean="0">
                <a:ea typeface="ＭＳ Ｐゴシック" pitchFamily="50" charset="-128"/>
              </a:rPr>
              <a:t>Also makes it easier to set up filters (access control lists) to protect the wired network from wireless users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9627280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ja-JP" dirty="0" smtClean="0">
                <a:ea typeface="ＭＳ Ｐゴシック" pitchFamily="50" charset="-128"/>
              </a:rPr>
              <a:t>Workstation-to-Router Communication</a:t>
            </a:r>
          </a:p>
        </p:txBody>
      </p:sp>
      <p:sp>
        <p:nvSpPr>
          <p:cNvPr id="32771" name="Rectangle 3"/>
          <p:cNvSpPr>
            <a:spLocks noGrp="1" noChangeArrowheads="1"/>
          </p:cNvSpPr>
          <p:nvPr>
            <p:ph type="body" idx="1"/>
          </p:nvPr>
        </p:nvSpPr>
        <p:spPr/>
        <p:txBody>
          <a:bodyPr/>
          <a:lstStyle/>
          <a:p>
            <a:r>
              <a:rPr lang="en-US" altLang="ja-JP" smtClean="0">
                <a:ea typeface="ＭＳ Ｐゴシック" pitchFamily="50" charset="-128"/>
              </a:rPr>
              <a:t>Proxy ARP (not a good idea)</a:t>
            </a:r>
          </a:p>
          <a:p>
            <a:r>
              <a:rPr lang="en-US" altLang="ja-JP" smtClean="0">
                <a:ea typeface="ＭＳ Ｐゴシック" pitchFamily="50" charset="-128"/>
              </a:rPr>
              <a:t>Listen for route advertisements (not a great idea either)</a:t>
            </a:r>
          </a:p>
          <a:p>
            <a:r>
              <a:rPr lang="en-US" altLang="ja-JP" smtClean="0">
                <a:ea typeface="ＭＳ Ｐゴシック" pitchFamily="50" charset="-128"/>
              </a:rPr>
              <a:t>ICMP router solicitations (not widely used)</a:t>
            </a:r>
          </a:p>
          <a:p>
            <a:r>
              <a:rPr lang="en-US" altLang="ja-JP" smtClean="0">
                <a:ea typeface="ＭＳ Ｐゴシック" pitchFamily="50" charset="-128"/>
              </a:rPr>
              <a:t>Default gateway provided by DHCP (better idea but no redundancy)</a:t>
            </a:r>
          </a:p>
          <a:p>
            <a:pPr lvl="1"/>
            <a:r>
              <a:rPr lang="en-US" altLang="ja-JP" smtClean="0">
                <a:ea typeface="ＭＳ Ｐゴシック" pitchFamily="50" charset="-128"/>
              </a:rPr>
              <a:t>Use Hot Standby Router Protocol (HSRP) for redundancy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892863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352800" y="621406"/>
            <a:ext cx="5638800" cy="1143000"/>
          </a:xfrm>
        </p:spPr>
        <p:txBody>
          <a:bodyPr/>
          <a:lstStyle/>
          <a:p>
            <a:r>
              <a:rPr lang="en-US" altLang="ja-JP" dirty="0" smtClean="0">
                <a:ea typeface="ＭＳ Ｐゴシック" pitchFamily="50" charset="-128"/>
              </a:rPr>
              <a:t>HSRP</a:t>
            </a:r>
          </a:p>
        </p:txBody>
      </p:sp>
      <p:sp>
        <p:nvSpPr>
          <p:cNvPr id="76802" name="Line 5"/>
          <p:cNvSpPr>
            <a:spLocks noChangeShapeType="1"/>
          </p:cNvSpPr>
          <p:nvPr/>
        </p:nvSpPr>
        <p:spPr bwMode="auto">
          <a:xfrm flipH="1">
            <a:off x="2438400" y="2052638"/>
            <a:ext cx="4038600" cy="635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33796" name="Text Box 6"/>
          <p:cNvSpPr txBox="1">
            <a:spLocks noChangeArrowheads="1"/>
          </p:cNvSpPr>
          <p:nvPr/>
        </p:nvSpPr>
        <p:spPr bwMode="auto">
          <a:xfrm>
            <a:off x="3048000" y="2286000"/>
            <a:ext cx="154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Active Router</a:t>
            </a:r>
            <a:endParaRPr lang="en-US" altLang="ja-JP"/>
          </a:p>
        </p:txBody>
      </p:sp>
      <p:sp>
        <p:nvSpPr>
          <p:cNvPr id="33797" name="Text Box 7"/>
          <p:cNvSpPr txBox="1">
            <a:spLocks noChangeArrowheads="1"/>
          </p:cNvSpPr>
          <p:nvPr/>
        </p:nvSpPr>
        <p:spPr bwMode="auto">
          <a:xfrm>
            <a:off x="3048000" y="5257800"/>
            <a:ext cx="17399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Standby Router</a:t>
            </a:r>
            <a:endParaRPr lang="en-US" altLang="ja-JP"/>
          </a:p>
        </p:txBody>
      </p:sp>
      <p:sp>
        <p:nvSpPr>
          <p:cNvPr id="76805" name="Line 8"/>
          <p:cNvSpPr>
            <a:spLocks noChangeShapeType="1"/>
          </p:cNvSpPr>
          <p:nvPr/>
        </p:nvSpPr>
        <p:spPr bwMode="auto">
          <a:xfrm flipH="1" flipV="1">
            <a:off x="2438400" y="1879242"/>
            <a:ext cx="0" cy="389049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6806" name="Line 9"/>
          <p:cNvSpPr>
            <a:spLocks noChangeShapeType="1"/>
          </p:cNvSpPr>
          <p:nvPr/>
        </p:nvSpPr>
        <p:spPr bwMode="auto">
          <a:xfrm flipH="1" flipV="1">
            <a:off x="2438400" y="3505200"/>
            <a:ext cx="3048000" cy="0"/>
          </a:xfrm>
          <a:prstGeom prst="line">
            <a:avLst/>
          </a:prstGeom>
          <a:noFill/>
          <a:ln w="25400" cap="rnd">
            <a:solidFill>
              <a:schemeClr val="accent2"/>
            </a:solidFill>
            <a:prstDash val="sysDot"/>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6807" name="Line 10"/>
          <p:cNvSpPr>
            <a:spLocks noChangeShapeType="1"/>
          </p:cNvSpPr>
          <p:nvPr/>
        </p:nvSpPr>
        <p:spPr bwMode="auto">
          <a:xfrm flipH="1" flipV="1">
            <a:off x="2438400" y="4953000"/>
            <a:ext cx="32004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3801" name="Picture 1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2800" y="47244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802" name="Picture 12"/>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1828800"/>
            <a:ext cx="8731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803" name="Picture 1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276600"/>
            <a:ext cx="8255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4" name="Text Box 14"/>
          <p:cNvSpPr txBox="1">
            <a:spLocks noChangeArrowheads="1"/>
          </p:cNvSpPr>
          <p:nvPr/>
        </p:nvSpPr>
        <p:spPr bwMode="auto">
          <a:xfrm>
            <a:off x="3048000" y="3733800"/>
            <a:ext cx="1638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Virtual Router</a:t>
            </a:r>
            <a:endParaRPr lang="en-US" altLang="ja-JP"/>
          </a:p>
        </p:txBody>
      </p:sp>
      <p:pic>
        <p:nvPicPr>
          <p:cNvPr id="33805" name="Picture 1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1388772"/>
            <a:ext cx="361632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6813" name="Line 16"/>
          <p:cNvSpPr>
            <a:spLocks noChangeShapeType="1"/>
          </p:cNvSpPr>
          <p:nvPr/>
        </p:nvSpPr>
        <p:spPr bwMode="auto">
          <a:xfrm flipH="1" flipV="1">
            <a:off x="1447800" y="4267200"/>
            <a:ext cx="9906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3807" name="Picture 1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3810000"/>
            <a:ext cx="1066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8" name="Text Box 18"/>
          <p:cNvSpPr txBox="1">
            <a:spLocks noChangeArrowheads="1"/>
          </p:cNvSpPr>
          <p:nvPr/>
        </p:nvSpPr>
        <p:spPr bwMode="auto">
          <a:xfrm>
            <a:off x="609600" y="4800600"/>
            <a:ext cx="1416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Workstation</a:t>
            </a:r>
            <a:endParaRPr lang="en-US" altLang="ja-JP"/>
          </a:p>
        </p:txBody>
      </p:sp>
      <p:sp>
        <p:nvSpPr>
          <p:cNvPr id="33809" name="Text Box 19"/>
          <p:cNvSpPr txBox="1">
            <a:spLocks noChangeArrowheads="1"/>
          </p:cNvSpPr>
          <p:nvPr/>
        </p:nvSpPr>
        <p:spPr bwMode="auto">
          <a:xfrm>
            <a:off x="5562600" y="3252788"/>
            <a:ext cx="2603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a:t>Enterprise Internetwork</a:t>
            </a:r>
          </a:p>
        </p:txBody>
      </p:sp>
      <p:sp>
        <p:nvSpPr>
          <p:cNvPr id="18" name="Date Placeholder 17"/>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1456905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27088" y="-23327"/>
            <a:ext cx="7772400" cy="1362075"/>
          </a:xfrm>
        </p:spPr>
        <p:txBody>
          <a:bodyPr/>
          <a:lstStyle/>
          <a:p>
            <a:pPr algn="ctr"/>
            <a:r>
              <a:rPr lang="en-US" altLang="ja-JP" dirty="0" err="1" smtClean="0">
                <a:solidFill>
                  <a:schemeClr val="tx1"/>
                </a:solidFill>
                <a:ea typeface="ＭＳ Ｐゴシック" pitchFamily="50" charset="-128"/>
              </a:rPr>
              <a:t>Multihoming</a:t>
            </a:r>
            <a:r>
              <a:rPr lang="en-US" altLang="ja-JP" dirty="0" smtClean="0">
                <a:solidFill>
                  <a:schemeClr val="tx1"/>
                </a:solidFill>
                <a:ea typeface="ＭＳ Ｐゴシック" pitchFamily="50" charset="-128"/>
              </a:rPr>
              <a:t> the Internet Connection</a:t>
            </a:r>
            <a:endParaRPr lang="en-US" altLang="ja-JP" sz="2400" dirty="0" smtClean="0">
              <a:solidFill>
                <a:schemeClr val="tx1"/>
              </a:solidFill>
              <a:ea typeface="ＭＳ Ｐゴシック" pitchFamily="50" charset="-128"/>
            </a:endParaRPr>
          </a:p>
        </p:txBody>
      </p:sp>
      <p:sp>
        <p:nvSpPr>
          <p:cNvPr id="79" name="Date Placeholder 78"/>
          <p:cNvSpPr>
            <a:spLocks noGrp="1"/>
          </p:cNvSpPr>
          <p:nvPr>
            <p:ph type="dt" sz="quarter" idx="4294967295"/>
          </p:nvPr>
        </p:nvSpPr>
        <p:spPr>
          <a:xfrm>
            <a:off x="0" y="6356350"/>
            <a:ext cx="2133600" cy="365125"/>
          </a:xfrm>
        </p:spPr>
        <p:txBody>
          <a:bodyPr/>
          <a:lstStyle/>
          <a:p>
            <a:pPr>
              <a:defRPr/>
            </a:pPr>
            <a:r>
              <a:rPr lang="en-US"/>
              <a:t>Bina Nusantara University</a:t>
            </a:r>
          </a:p>
        </p:txBody>
      </p:sp>
      <p:pic>
        <p:nvPicPr>
          <p:cNvPr id="34819"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6925" y="5364163"/>
            <a:ext cx="2405063"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20" name="Text Box 5"/>
          <p:cNvSpPr txBox="1">
            <a:spLocks noChangeArrowheads="1"/>
          </p:cNvSpPr>
          <p:nvPr/>
        </p:nvSpPr>
        <p:spPr bwMode="auto">
          <a:xfrm>
            <a:off x="5403850" y="5802313"/>
            <a:ext cx="993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b="1"/>
              <a:t>Enterprise</a:t>
            </a:r>
            <a:endParaRPr lang="en-US" altLang="ja-JP" sz="1600"/>
          </a:p>
        </p:txBody>
      </p:sp>
      <p:pic>
        <p:nvPicPr>
          <p:cNvPr id="34821" name="Picture 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1525" y="3116263"/>
            <a:ext cx="2403475" cy="77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22" name="Text Box 7"/>
          <p:cNvSpPr txBox="1">
            <a:spLocks noChangeArrowheads="1"/>
          </p:cNvSpPr>
          <p:nvPr/>
        </p:nvSpPr>
        <p:spPr bwMode="auto">
          <a:xfrm>
            <a:off x="5378450" y="3556000"/>
            <a:ext cx="993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b="1"/>
              <a:t>Enterprise</a:t>
            </a:r>
            <a:endParaRPr lang="en-US" altLang="ja-JP" sz="1600"/>
          </a:p>
        </p:txBody>
      </p:sp>
      <p:pic>
        <p:nvPicPr>
          <p:cNvPr id="34823" name="Picture 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8150" y="5468938"/>
            <a:ext cx="1514475"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24" name="Text Box 10"/>
          <p:cNvSpPr txBox="1">
            <a:spLocks noChangeArrowheads="1"/>
          </p:cNvSpPr>
          <p:nvPr/>
        </p:nvSpPr>
        <p:spPr bwMode="auto">
          <a:xfrm>
            <a:off x="2020888" y="5730875"/>
            <a:ext cx="10969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b="1"/>
              <a:t>Enterprise</a:t>
            </a:r>
            <a:endParaRPr lang="en-US" altLang="ja-JP" sz="1600"/>
          </a:p>
        </p:txBody>
      </p:sp>
      <p:sp>
        <p:nvSpPr>
          <p:cNvPr id="78856" name="Freeform 11"/>
          <p:cNvSpPr>
            <a:spLocks/>
          </p:cNvSpPr>
          <p:nvPr/>
        </p:nvSpPr>
        <p:spPr bwMode="auto">
          <a:xfrm>
            <a:off x="4816475" y="5573713"/>
            <a:ext cx="1933575" cy="92075"/>
          </a:xfrm>
          <a:custGeom>
            <a:avLst/>
            <a:gdLst>
              <a:gd name="T0" fmla="*/ 0 w 2017"/>
              <a:gd name="T1" fmla="*/ 0 h 97"/>
              <a:gd name="T2" fmla="*/ 926340600 w 2017"/>
              <a:gd name="T3" fmla="*/ 0 h 97"/>
              <a:gd name="T4" fmla="*/ 838118006 w 2017"/>
              <a:gd name="T5" fmla="*/ 86499242 h 97"/>
              <a:gd name="T6" fmla="*/ 1852681201 w 2017"/>
              <a:gd name="T7" fmla="*/ 86499242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nvGrpSpPr>
          <p:cNvPr id="34826" name="Group 12"/>
          <p:cNvGrpSpPr>
            <a:grpSpLocks/>
          </p:cNvGrpSpPr>
          <p:nvPr/>
        </p:nvGrpSpPr>
        <p:grpSpPr bwMode="auto">
          <a:xfrm>
            <a:off x="1889125" y="2332038"/>
            <a:ext cx="419100" cy="889000"/>
            <a:chOff x="576" y="576"/>
            <a:chExt cx="432" cy="912"/>
          </a:xfrm>
        </p:grpSpPr>
        <p:sp>
          <p:nvSpPr>
            <p:cNvPr id="78923" name="Line 13"/>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24" name="Line 14"/>
            <p:cNvSpPr>
              <a:spLocks noChangeShapeType="1"/>
            </p:cNvSpPr>
            <p:nvPr/>
          </p:nvSpPr>
          <p:spPr bwMode="auto">
            <a:xfrm flipH="1" flipV="1">
              <a:off x="576" y="576"/>
              <a:ext cx="329" cy="57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25" name="Line 15"/>
            <p:cNvSpPr>
              <a:spLocks noChangeShapeType="1"/>
            </p:cNvSpPr>
            <p:nvPr/>
          </p:nvSpPr>
          <p:spPr bwMode="auto">
            <a:xfrm flipH="1" flipV="1">
              <a:off x="720" y="1008"/>
              <a:ext cx="191" cy="14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grpSp>
        <p:nvGrpSpPr>
          <p:cNvPr id="34827" name="Group 16"/>
          <p:cNvGrpSpPr>
            <a:grpSpLocks/>
          </p:cNvGrpSpPr>
          <p:nvPr/>
        </p:nvGrpSpPr>
        <p:grpSpPr bwMode="auto">
          <a:xfrm flipH="1">
            <a:off x="2622550" y="2227263"/>
            <a:ext cx="627063" cy="993775"/>
            <a:chOff x="576" y="576"/>
            <a:chExt cx="432" cy="912"/>
          </a:xfrm>
        </p:grpSpPr>
        <p:sp>
          <p:nvSpPr>
            <p:cNvPr id="78920" name="Line 17"/>
            <p:cNvSpPr>
              <a:spLocks noChangeShapeType="1"/>
            </p:cNvSpPr>
            <p:nvPr/>
          </p:nvSpPr>
          <p:spPr bwMode="auto">
            <a:xfrm flipH="1" flipV="1">
              <a:off x="720" y="1009"/>
              <a:ext cx="288" cy="47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21" name="Line 18"/>
            <p:cNvSpPr>
              <a:spLocks noChangeShapeType="1"/>
            </p:cNvSpPr>
            <p:nvPr/>
          </p:nvSpPr>
          <p:spPr bwMode="auto">
            <a:xfrm flipH="1" flipV="1">
              <a:off x="576" y="576"/>
              <a:ext cx="329" cy="5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22" name="Line 19"/>
            <p:cNvSpPr>
              <a:spLocks noChangeShapeType="1"/>
            </p:cNvSpPr>
            <p:nvPr/>
          </p:nvSpPr>
          <p:spPr bwMode="auto">
            <a:xfrm flipH="1" flipV="1">
              <a:off x="720" y="1009"/>
              <a:ext cx="190" cy="14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28" name="Picture 20"/>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6838" y="1600200"/>
            <a:ext cx="2300287"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29" name="Text Box 21"/>
          <p:cNvSpPr txBox="1">
            <a:spLocks noChangeArrowheads="1"/>
          </p:cNvSpPr>
          <p:nvPr/>
        </p:nvSpPr>
        <p:spPr bwMode="auto">
          <a:xfrm>
            <a:off x="2254250" y="1966913"/>
            <a:ext cx="769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1</a:t>
            </a:r>
            <a:endParaRPr lang="en-US" altLang="ja-JP"/>
          </a:p>
        </p:txBody>
      </p:sp>
      <p:grpSp>
        <p:nvGrpSpPr>
          <p:cNvPr id="34830" name="Group 22"/>
          <p:cNvGrpSpPr>
            <a:grpSpLocks/>
          </p:cNvGrpSpPr>
          <p:nvPr/>
        </p:nvGrpSpPr>
        <p:grpSpPr bwMode="auto">
          <a:xfrm>
            <a:off x="1889125" y="4579938"/>
            <a:ext cx="471488" cy="993775"/>
            <a:chOff x="576" y="576"/>
            <a:chExt cx="432" cy="912"/>
          </a:xfrm>
        </p:grpSpPr>
        <p:sp>
          <p:nvSpPr>
            <p:cNvPr id="78917" name="Line 23"/>
            <p:cNvSpPr>
              <a:spLocks noChangeShapeType="1"/>
            </p:cNvSpPr>
            <p:nvPr/>
          </p:nvSpPr>
          <p:spPr bwMode="auto">
            <a:xfrm flipH="1" flipV="1">
              <a:off x="720" y="1009"/>
              <a:ext cx="288" cy="47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8" name="Line 24"/>
            <p:cNvSpPr>
              <a:spLocks noChangeShapeType="1"/>
            </p:cNvSpPr>
            <p:nvPr/>
          </p:nvSpPr>
          <p:spPr bwMode="auto">
            <a:xfrm flipH="1" flipV="1">
              <a:off x="576" y="576"/>
              <a:ext cx="329" cy="5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9" name="Line 25"/>
            <p:cNvSpPr>
              <a:spLocks noChangeShapeType="1"/>
            </p:cNvSpPr>
            <p:nvPr/>
          </p:nvSpPr>
          <p:spPr bwMode="auto">
            <a:xfrm flipH="1" flipV="1">
              <a:off x="720" y="1009"/>
              <a:ext cx="192" cy="14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31" name="Picture 2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14450" y="4267200"/>
            <a:ext cx="10985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32" name="Text Box 27"/>
          <p:cNvSpPr txBox="1">
            <a:spLocks noChangeArrowheads="1"/>
          </p:cNvSpPr>
          <p:nvPr/>
        </p:nvSpPr>
        <p:spPr bwMode="auto">
          <a:xfrm>
            <a:off x="1628775" y="4422775"/>
            <a:ext cx="769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1</a:t>
            </a:r>
            <a:endParaRPr lang="en-US" altLang="ja-JP"/>
          </a:p>
        </p:txBody>
      </p:sp>
      <p:grpSp>
        <p:nvGrpSpPr>
          <p:cNvPr id="34833" name="Group 28"/>
          <p:cNvGrpSpPr>
            <a:grpSpLocks/>
          </p:cNvGrpSpPr>
          <p:nvPr/>
        </p:nvGrpSpPr>
        <p:grpSpPr bwMode="auto">
          <a:xfrm flipH="1">
            <a:off x="2517775" y="4632325"/>
            <a:ext cx="574675" cy="941388"/>
            <a:chOff x="576" y="576"/>
            <a:chExt cx="432" cy="912"/>
          </a:xfrm>
        </p:grpSpPr>
        <p:sp>
          <p:nvSpPr>
            <p:cNvPr id="78914" name="Line 29"/>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5" name="Line 30"/>
            <p:cNvSpPr>
              <a:spLocks noChangeShapeType="1"/>
            </p:cNvSpPr>
            <p:nvPr/>
          </p:nvSpPr>
          <p:spPr bwMode="auto">
            <a:xfrm flipH="1" flipV="1">
              <a:off x="576" y="576"/>
              <a:ext cx="329" cy="57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6" name="Line 31"/>
            <p:cNvSpPr>
              <a:spLocks noChangeShapeType="1"/>
            </p:cNvSpPr>
            <p:nvPr/>
          </p:nvSpPr>
          <p:spPr bwMode="auto">
            <a:xfrm flipH="1" flipV="1">
              <a:off x="720" y="1008"/>
              <a:ext cx="192" cy="14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34" name="Picture 3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35288" y="4267200"/>
            <a:ext cx="10969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35" name="Text Box 33"/>
          <p:cNvSpPr txBox="1">
            <a:spLocks noChangeArrowheads="1"/>
          </p:cNvSpPr>
          <p:nvPr/>
        </p:nvSpPr>
        <p:spPr bwMode="auto">
          <a:xfrm>
            <a:off x="3249613" y="4422775"/>
            <a:ext cx="769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2</a:t>
            </a:r>
            <a:endParaRPr lang="en-US" altLang="ja-JP"/>
          </a:p>
        </p:txBody>
      </p:sp>
      <p:pic>
        <p:nvPicPr>
          <p:cNvPr id="34836" name="Picture 34"/>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51063" y="5416550"/>
            <a:ext cx="584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37" name="Picture 35"/>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33550" y="2279650"/>
            <a:ext cx="3651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38" name="Picture 36"/>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0063" y="2279650"/>
            <a:ext cx="3651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34839" name="Group 37"/>
          <p:cNvGrpSpPr>
            <a:grpSpLocks/>
          </p:cNvGrpSpPr>
          <p:nvPr/>
        </p:nvGrpSpPr>
        <p:grpSpPr bwMode="auto">
          <a:xfrm flipH="1">
            <a:off x="5026025" y="2459038"/>
            <a:ext cx="295275" cy="762000"/>
            <a:chOff x="576" y="576"/>
            <a:chExt cx="432" cy="912"/>
          </a:xfrm>
        </p:grpSpPr>
        <p:sp>
          <p:nvSpPr>
            <p:cNvPr id="78911" name="Line 38"/>
            <p:cNvSpPr>
              <a:spLocks noChangeShapeType="1"/>
            </p:cNvSpPr>
            <p:nvPr/>
          </p:nvSpPr>
          <p:spPr bwMode="auto">
            <a:xfrm flipH="1" flipV="1">
              <a:off x="720" y="1007"/>
              <a:ext cx="288" cy="481"/>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2" name="Line 39"/>
            <p:cNvSpPr>
              <a:spLocks noChangeShapeType="1"/>
            </p:cNvSpPr>
            <p:nvPr/>
          </p:nvSpPr>
          <p:spPr bwMode="auto">
            <a:xfrm flipH="1" flipV="1">
              <a:off x="576" y="576"/>
              <a:ext cx="330" cy="576"/>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3" name="Line 40"/>
            <p:cNvSpPr>
              <a:spLocks noChangeShapeType="1"/>
            </p:cNvSpPr>
            <p:nvPr/>
          </p:nvSpPr>
          <p:spPr bwMode="auto">
            <a:xfrm flipH="1" flipV="1">
              <a:off x="720" y="1007"/>
              <a:ext cx="193" cy="14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grpSp>
        <p:nvGrpSpPr>
          <p:cNvPr id="34840" name="Group 41"/>
          <p:cNvGrpSpPr>
            <a:grpSpLocks/>
          </p:cNvGrpSpPr>
          <p:nvPr/>
        </p:nvGrpSpPr>
        <p:grpSpPr bwMode="auto">
          <a:xfrm flipH="1">
            <a:off x="6384925" y="2332038"/>
            <a:ext cx="312738" cy="993775"/>
            <a:chOff x="576" y="576"/>
            <a:chExt cx="432" cy="912"/>
          </a:xfrm>
        </p:grpSpPr>
        <p:sp>
          <p:nvSpPr>
            <p:cNvPr id="78908" name="Line 42"/>
            <p:cNvSpPr>
              <a:spLocks noChangeShapeType="1"/>
            </p:cNvSpPr>
            <p:nvPr/>
          </p:nvSpPr>
          <p:spPr bwMode="auto">
            <a:xfrm flipH="1" flipV="1">
              <a:off x="721" y="1009"/>
              <a:ext cx="287" cy="47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09" name="Line 43"/>
            <p:cNvSpPr>
              <a:spLocks noChangeShapeType="1"/>
            </p:cNvSpPr>
            <p:nvPr/>
          </p:nvSpPr>
          <p:spPr bwMode="auto">
            <a:xfrm flipH="1" flipV="1">
              <a:off x="576" y="576"/>
              <a:ext cx="329" cy="5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10" name="Line 44"/>
            <p:cNvSpPr>
              <a:spLocks noChangeShapeType="1"/>
            </p:cNvSpPr>
            <p:nvPr/>
          </p:nvSpPr>
          <p:spPr bwMode="auto">
            <a:xfrm flipH="1" flipV="1">
              <a:off x="721" y="1009"/>
              <a:ext cx="191" cy="14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41" name="Picture 4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5675" y="1600200"/>
            <a:ext cx="22987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42" name="Text Box 46"/>
          <p:cNvSpPr txBox="1">
            <a:spLocks noChangeArrowheads="1"/>
          </p:cNvSpPr>
          <p:nvPr/>
        </p:nvSpPr>
        <p:spPr bwMode="auto">
          <a:xfrm>
            <a:off x="5810250" y="1966913"/>
            <a:ext cx="769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1</a:t>
            </a:r>
            <a:endParaRPr lang="en-US" altLang="ja-JP"/>
          </a:p>
        </p:txBody>
      </p:sp>
      <p:pic>
        <p:nvPicPr>
          <p:cNvPr id="34843" name="Picture 47"/>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29213" y="2279650"/>
            <a:ext cx="366712"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44" name="Picture 48"/>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7313" y="2279650"/>
            <a:ext cx="3651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34845" name="Group 49"/>
          <p:cNvGrpSpPr>
            <a:grpSpLocks/>
          </p:cNvGrpSpPr>
          <p:nvPr/>
        </p:nvGrpSpPr>
        <p:grpSpPr bwMode="auto">
          <a:xfrm flipH="1">
            <a:off x="4921250" y="4579938"/>
            <a:ext cx="261938" cy="1149350"/>
            <a:chOff x="576" y="576"/>
            <a:chExt cx="432" cy="912"/>
          </a:xfrm>
        </p:grpSpPr>
        <p:sp>
          <p:nvSpPr>
            <p:cNvPr id="78905" name="Line 50"/>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06" name="Line 51"/>
            <p:cNvSpPr>
              <a:spLocks noChangeShapeType="1"/>
            </p:cNvSpPr>
            <p:nvPr/>
          </p:nvSpPr>
          <p:spPr bwMode="auto">
            <a:xfrm flipH="1" flipV="1">
              <a:off x="576" y="576"/>
              <a:ext cx="330" cy="576"/>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07" name="Line 52"/>
            <p:cNvSpPr>
              <a:spLocks noChangeShapeType="1"/>
            </p:cNvSpPr>
            <p:nvPr/>
          </p:nvSpPr>
          <p:spPr bwMode="auto">
            <a:xfrm flipH="1" flipV="1">
              <a:off x="720" y="1008"/>
              <a:ext cx="191" cy="14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46" name="Picture 5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6925" y="4267200"/>
            <a:ext cx="10985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47" name="Text Box 54"/>
          <p:cNvSpPr txBox="1">
            <a:spLocks noChangeArrowheads="1"/>
          </p:cNvSpPr>
          <p:nvPr/>
        </p:nvSpPr>
        <p:spPr bwMode="auto">
          <a:xfrm>
            <a:off x="4921250" y="4422775"/>
            <a:ext cx="769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1</a:t>
            </a:r>
            <a:endParaRPr lang="en-US" altLang="ja-JP"/>
          </a:p>
        </p:txBody>
      </p:sp>
      <p:grpSp>
        <p:nvGrpSpPr>
          <p:cNvPr id="34848" name="Group 55"/>
          <p:cNvGrpSpPr>
            <a:grpSpLocks/>
          </p:cNvGrpSpPr>
          <p:nvPr/>
        </p:nvGrpSpPr>
        <p:grpSpPr bwMode="auto">
          <a:xfrm flipH="1">
            <a:off x="6592888" y="4632325"/>
            <a:ext cx="314325" cy="992188"/>
            <a:chOff x="576" y="576"/>
            <a:chExt cx="432" cy="912"/>
          </a:xfrm>
        </p:grpSpPr>
        <p:sp>
          <p:nvSpPr>
            <p:cNvPr id="78902" name="Line 56"/>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03" name="Line 57"/>
            <p:cNvSpPr>
              <a:spLocks noChangeShapeType="1"/>
            </p:cNvSpPr>
            <p:nvPr/>
          </p:nvSpPr>
          <p:spPr bwMode="auto">
            <a:xfrm flipH="1" flipV="1">
              <a:off x="576" y="576"/>
              <a:ext cx="329" cy="576"/>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78904" name="Line 58"/>
            <p:cNvSpPr>
              <a:spLocks noChangeShapeType="1"/>
            </p:cNvSpPr>
            <p:nvPr/>
          </p:nvSpPr>
          <p:spPr bwMode="auto">
            <a:xfrm flipH="1" flipV="1">
              <a:off x="720" y="1008"/>
              <a:ext cx="192" cy="14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34849" name="Picture 5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7763" y="4267200"/>
            <a:ext cx="10969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50" name="Text Box 60"/>
          <p:cNvSpPr txBox="1">
            <a:spLocks noChangeArrowheads="1"/>
          </p:cNvSpPr>
          <p:nvPr/>
        </p:nvSpPr>
        <p:spPr bwMode="auto">
          <a:xfrm>
            <a:off x="6542088" y="4422775"/>
            <a:ext cx="769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ISP 2</a:t>
            </a:r>
            <a:endParaRPr lang="en-US" altLang="ja-JP"/>
          </a:p>
        </p:txBody>
      </p:sp>
      <p:pic>
        <p:nvPicPr>
          <p:cNvPr id="34851" name="Picture 6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3288" y="5416550"/>
            <a:ext cx="582612"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52" name="Picture 62"/>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80150" y="5416550"/>
            <a:ext cx="584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8884" name="Freeform 63"/>
          <p:cNvSpPr>
            <a:spLocks/>
          </p:cNvSpPr>
          <p:nvPr/>
        </p:nvSpPr>
        <p:spPr bwMode="auto">
          <a:xfrm>
            <a:off x="4868863" y="3325813"/>
            <a:ext cx="1933575" cy="92075"/>
          </a:xfrm>
          <a:custGeom>
            <a:avLst/>
            <a:gdLst>
              <a:gd name="T0" fmla="*/ 0 w 2017"/>
              <a:gd name="T1" fmla="*/ 0 h 97"/>
              <a:gd name="T2" fmla="*/ 926340600 w 2017"/>
              <a:gd name="T3" fmla="*/ 0 h 97"/>
              <a:gd name="T4" fmla="*/ 838118006 w 2017"/>
              <a:gd name="T5" fmla="*/ 86499242 h 97"/>
              <a:gd name="T6" fmla="*/ 1852681201 w 2017"/>
              <a:gd name="T7" fmla="*/ 86499242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pic>
        <p:nvPicPr>
          <p:cNvPr id="34854" name="Picture 64"/>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3288" y="3116263"/>
            <a:ext cx="582612"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55" name="Picture 65"/>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80150" y="3116263"/>
            <a:ext cx="58420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4856" name="Picture 6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8150" y="3221038"/>
            <a:ext cx="1514475"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57" name="Text Box 68"/>
          <p:cNvSpPr txBox="1">
            <a:spLocks noChangeArrowheads="1"/>
          </p:cNvSpPr>
          <p:nvPr/>
        </p:nvSpPr>
        <p:spPr bwMode="auto">
          <a:xfrm>
            <a:off x="2020888" y="3482975"/>
            <a:ext cx="10969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b="1"/>
              <a:t>Enterprise</a:t>
            </a:r>
            <a:endParaRPr lang="en-US" altLang="ja-JP" sz="1600"/>
          </a:p>
        </p:txBody>
      </p:sp>
      <p:pic>
        <p:nvPicPr>
          <p:cNvPr id="34858" name="Picture 69"/>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03450" y="3116263"/>
            <a:ext cx="582613"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859" name="Line 70"/>
          <p:cNvSpPr>
            <a:spLocks noChangeShapeType="1"/>
          </p:cNvSpPr>
          <p:nvPr/>
        </p:nvSpPr>
        <p:spPr bwMode="auto">
          <a:xfrm>
            <a:off x="4348163" y="1524000"/>
            <a:ext cx="0" cy="4876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60" name="Line 71"/>
          <p:cNvSpPr>
            <a:spLocks noChangeShapeType="1"/>
          </p:cNvSpPr>
          <p:nvPr/>
        </p:nvSpPr>
        <p:spPr bwMode="auto">
          <a:xfrm>
            <a:off x="914400" y="3946525"/>
            <a:ext cx="68691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61" name="Text Box 72"/>
          <p:cNvSpPr txBox="1">
            <a:spLocks noChangeArrowheads="1"/>
          </p:cNvSpPr>
          <p:nvPr/>
        </p:nvSpPr>
        <p:spPr bwMode="auto">
          <a:xfrm>
            <a:off x="3276600" y="3657600"/>
            <a:ext cx="104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Option A</a:t>
            </a:r>
          </a:p>
        </p:txBody>
      </p:sp>
      <p:sp>
        <p:nvSpPr>
          <p:cNvPr id="34862" name="Text Box 73"/>
          <p:cNvSpPr txBox="1">
            <a:spLocks noChangeArrowheads="1"/>
          </p:cNvSpPr>
          <p:nvPr/>
        </p:nvSpPr>
        <p:spPr bwMode="auto">
          <a:xfrm>
            <a:off x="3276600" y="6234113"/>
            <a:ext cx="1028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Option B</a:t>
            </a:r>
          </a:p>
        </p:txBody>
      </p:sp>
      <p:sp>
        <p:nvSpPr>
          <p:cNvPr id="34863" name="Text Box 74"/>
          <p:cNvSpPr txBox="1">
            <a:spLocks noChangeArrowheads="1"/>
          </p:cNvSpPr>
          <p:nvPr/>
        </p:nvSpPr>
        <p:spPr bwMode="auto">
          <a:xfrm>
            <a:off x="6802438" y="3657600"/>
            <a:ext cx="1028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Option C</a:t>
            </a:r>
          </a:p>
        </p:txBody>
      </p:sp>
      <p:sp>
        <p:nvSpPr>
          <p:cNvPr id="34864" name="Text Box 75"/>
          <p:cNvSpPr txBox="1">
            <a:spLocks noChangeArrowheads="1"/>
          </p:cNvSpPr>
          <p:nvPr/>
        </p:nvSpPr>
        <p:spPr bwMode="auto">
          <a:xfrm>
            <a:off x="6802438" y="6234113"/>
            <a:ext cx="1041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Option D</a:t>
            </a:r>
          </a:p>
        </p:txBody>
      </p:sp>
      <p:grpSp>
        <p:nvGrpSpPr>
          <p:cNvPr id="34865" name="Group 76"/>
          <p:cNvGrpSpPr>
            <a:grpSpLocks/>
          </p:cNvGrpSpPr>
          <p:nvPr/>
        </p:nvGrpSpPr>
        <p:grpSpPr bwMode="auto">
          <a:xfrm>
            <a:off x="4749800" y="3489325"/>
            <a:ext cx="2171700" cy="366713"/>
            <a:chOff x="3216" y="1776"/>
            <a:chExt cx="1821" cy="308"/>
          </a:xfrm>
        </p:grpSpPr>
        <p:sp>
          <p:nvSpPr>
            <p:cNvPr id="34870" name="Text Box 77"/>
            <p:cNvSpPr txBox="1">
              <a:spLocks noChangeArrowheads="1"/>
            </p:cNvSpPr>
            <p:nvPr/>
          </p:nvSpPr>
          <p:spPr bwMode="auto">
            <a:xfrm>
              <a:off x="3216" y="1776"/>
              <a:ext cx="538"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Paris</a:t>
              </a:r>
              <a:endParaRPr lang="en-US" altLang="ja-JP"/>
            </a:p>
          </p:txBody>
        </p:sp>
        <p:sp>
          <p:nvSpPr>
            <p:cNvPr id="34871" name="Text Box 78"/>
            <p:cNvSpPr txBox="1">
              <a:spLocks noChangeArrowheads="1"/>
            </p:cNvSpPr>
            <p:nvPr/>
          </p:nvSpPr>
          <p:spPr bwMode="auto">
            <a:xfrm>
              <a:off x="4606" y="1776"/>
              <a:ext cx="431"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NY</a:t>
              </a:r>
              <a:endParaRPr lang="en-US" altLang="ja-JP"/>
            </a:p>
          </p:txBody>
        </p:sp>
      </p:grpSp>
      <p:grpSp>
        <p:nvGrpSpPr>
          <p:cNvPr id="34866" name="Group 79"/>
          <p:cNvGrpSpPr>
            <a:grpSpLocks/>
          </p:cNvGrpSpPr>
          <p:nvPr/>
        </p:nvGrpSpPr>
        <p:grpSpPr bwMode="auto">
          <a:xfrm>
            <a:off x="4806950" y="5776913"/>
            <a:ext cx="2173288" cy="369887"/>
            <a:chOff x="3264" y="3646"/>
            <a:chExt cx="1823" cy="310"/>
          </a:xfrm>
        </p:grpSpPr>
        <p:sp>
          <p:nvSpPr>
            <p:cNvPr id="34868" name="Text Box 80"/>
            <p:cNvSpPr txBox="1">
              <a:spLocks noChangeArrowheads="1"/>
            </p:cNvSpPr>
            <p:nvPr/>
          </p:nvSpPr>
          <p:spPr bwMode="auto">
            <a:xfrm>
              <a:off x="3264" y="3649"/>
              <a:ext cx="538"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Paris</a:t>
              </a:r>
              <a:endParaRPr lang="en-US" altLang="ja-JP"/>
            </a:p>
          </p:txBody>
        </p:sp>
        <p:sp>
          <p:nvSpPr>
            <p:cNvPr id="34869" name="Text Box 81"/>
            <p:cNvSpPr txBox="1">
              <a:spLocks noChangeArrowheads="1"/>
            </p:cNvSpPr>
            <p:nvPr/>
          </p:nvSpPr>
          <p:spPr bwMode="auto">
            <a:xfrm>
              <a:off x="4655" y="3646"/>
              <a:ext cx="432"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NY</a:t>
              </a:r>
              <a:endParaRPr lang="en-US" altLang="ja-JP"/>
            </a:p>
          </p:txBody>
        </p:sp>
      </p:grpSp>
    </p:spTree>
    <p:extLst>
      <p:ext uri="{BB962C8B-B14F-4D97-AF65-F5344CB8AC3E}">
        <p14:creationId xmlns:p14="http://schemas.microsoft.com/office/powerpoint/2010/main" val="40446019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108075" y="860738"/>
            <a:ext cx="7772400" cy="685800"/>
          </a:xfrm>
        </p:spPr>
        <p:txBody>
          <a:bodyPr/>
          <a:lstStyle/>
          <a:p>
            <a:r>
              <a:rPr lang="en-US" altLang="ja-JP" dirty="0" smtClean="0">
                <a:solidFill>
                  <a:schemeClr val="tx1"/>
                </a:solidFill>
                <a:ea typeface="ＭＳ Ｐゴシック" pitchFamily="50" charset="-128"/>
              </a:rPr>
              <a:t>Security Topologies</a:t>
            </a:r>
          </a:p>
        </p:txBody>
      </p:sp>
      <p:pic>
        <p:nvPicPr>
          <p:cNvPr id="35843"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0"/>
            <a:ext cx="228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844" name="Text Box 4"/>
          <p:cNvSpPr txBox="1">
            <a:spLocks noChangeArrowheads="1"/>
          </p:cNvSpPr>
          <p:nvPr/>
        </p:nvSpPr>
        <p:spPr bwMode="auto">
          <a:xfrm>
            <a:off x="609600" y="2743200"/>
            <a:ext cx="13414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b="1"/>
              <a:t>Enterprise</a:t>
            </a:r>
          </a:p>
          <a:p>
            <a:pPr algn="ctr" eaLnBrk="1" hangingPunct="1"/>
            <a:r>
              <a:rPr lang="en-US" altLang="ja-JP" sz="2000" b="1"/>
              <a:t>Network</a:t>
            </a:r>
            <a:endParaRPr lang="en-US" altLang="ja-JP"/>
          </a:p>
        </p:txBody>
      </p:sp>
      <p:sp>
        <p:nvSpPr>
          <p:cNvPr id="80900" name="Line 5"/>
          <p:cNvSpPr>
            <a:spLocks noChangeShapeType="1"/>
          </p:cNvSpPr>
          <p:nvPr/>
        </p:nvSpPr>
        <p:spPr bwMode="auto">
          <a:xfrm flipV="1">
            <a:off x="2819400" y="3124200"/>
            <a:ext cx="3276600" cy="15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80901" name="Line 6"/>
          <p:cNvSpPr>
            <a:spLocks noChangeShapeType="1"/>
          </p:cNvSpPr>
          <p:nvPr/>
        </p:nvSpPr>
        <p:spPr bwMode="auto">
          <a:xfrm flipH="1" flipV="1">
            <a:off x="33528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80902" name="Line 7"/>
          <p:cNvSpPr>
            <a:spLocks noChangeShapeType="1"/>
          </p:cNvSpPr>
          <p:nvPr/>
        </p:nvSpPr>
        <p:spPr bwMode="auto">
          <a:xfrm flipH="1" flipV="1">
            <a:off x="45720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5848" name="Picture 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505200"/>
            <a:ext cx="42703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5849" name="Picture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3505200"/>
            <a:ext cx="10318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0905" name="Line 10"/>
          <p:cNvSpPr>
            <a:spLocks noChangeShapeType="1"/>
          </p:cNvSpPr>
          <p:nvPr/>
        </p:nvSpPr>
        <p:spPr bwMode="auto">
          <a:xfrm flipH="1" flipV="1">
            <a:off x="55626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5851" name="Picture 1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3505200"/>
            <a:ext cx="42703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852" name="Text Box 12"/>
          <p:cNvSpPr txBox="1">
            <a:spLocks noChangeArrowheads="1"/>
          </p:cNvSpPr>
          <p:nvPr/>
        </p:nvSpPr>
        <p:spPr bwMode="auto">
          <a:xfrm>
            <a:off x="4114800" y="2590800"/>
            <a:ext cx="7762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DMZ</a:t>
            </a:r>
            <a:endParaRPr lang="en-US" altLang="ja-JP"/>
          </a:p>
        </p:txBody>
      </p:sp>
      <p:sp>
        <p:nvSpPr>
          <p:cNvPr id="35853" name="Text Box 13"/>
          <p:cNvSpPr txBox="1">
            <a:spLocks noChangeArrowheads="1"/>
          </p:cNvSpPr>
          <p:nvPr/>
        </p:nvSpPr>
        <p:spPr bwMode="auto">
          <a:xfrm>
            <a:off x="2667000" y="4403725"/>
            <a:ext cx="33797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Web, File, DNS, Mail Servers</a:t>
            </a:r>
            <a:endParaRPr lang="en-US" altLang="ja-JP"/>
          </a:p>
        </p:txBody>
      </p:sp>
      <p:pic>
        <p:nvPicPr>
          <p:cNvPr id="35854" name="Picture 14"/>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09800" y="2847975"/>
            <a:ext cx="776288"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5855" name="Picture 1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2286000"/>
            <a:ext cx="2438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856" name="Text Box 16"/>
          <p:cNvSpPr txBox="1">
            <a:spLocks noChangeArrowheads="1"/>
          </p:cNvSpPr>
          <p:nvPr/>
        </p:nvSpPr>
        <p:spPr bwMode="auto">
          <a:xfrm>
            <a:off x="7162800" y="2819400"/>
            <a:ext cx="1073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b="1"/>
              <a:t>Internet</a:t>
            </a:r>
            <a:endParaRPr lang="en-US" altLang="ja-JP"/>
          </a:p>
        </p:txBody>
      </p:sp>
      <p:pic>
        <p:nvPicPr>
          <p:cNvPr id="35857" name="Picture 17"/>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19800" y="2828925"/>
            <a:ext cx="776288"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8" name="Date Placeholder 17"/>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7363199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28600"/>
            <a:ext cx="7772400" cy="685800"/>
          </a:xfrm>
        </p:spPr>
        <p:txBody>
          <a:bodyPr/>
          <a:lstStyle/>
          <a:p>
            <a:r>
              <a:rPr lang="en-US" altLang="ja-JP" smtClean="0">
                <a:solidFill>
                  <a:srgbClr val="FFFFFF"/>
                </a:solidFill>
                <a:ea typeface="ＭＳ Ｐゴシック" pitchFamily="50" charset="-128"/>
              </a:rPr>
              <a:t>Security Topologies</a:t>
            </a:r>
          </a:p>
        </p:txBody>
      </p:sp>
      <p:sp>
        <p:nvSpPr>
          <p:cNvPr id="82946" name="Line 3"/>
          <p:cNvSpPr>
            <a:spLocks noChangeShapeType="1"/>
          </p:cNvSpPr>
          <p:nvPr/>
        </p:nvSpPr>
        <p:spPr bwMode="auto">
          <a:xfrm flipH="1" flipV="1">
            <a:off x="4425950" y="1371600"/>
            <a:ext cx="0" cy="26670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6868"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914400"/>
            <a:ext cx="3060700"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869" name="Text Box 5"/>
          <p:cNvSpPr txBox="1">
            <a:spLocks noChangeArrowheads="1"/>
          </p:cNvSpPr>
          <p:nvPr/>
        </p:nvSpPr>
        <p:spPr bwMode="auto">
          <a:xfrm>
            <a:off x="3890963" y="1401763"/>
            <a:ext cx="1073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Internet</a:t>
            </a:r>
            <a:endParaRPr lang="en-US" altLang="ja-JP"/>
          </a:p>
        </p:txBody>
      </p:sp>
      <p:pic>
        <p:nvPicPr>
          <p:cNvPr id="36870" name="Picture 6"/>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7013" y="2932113"/>
            <a:ext cx="776287"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2950" name="Line 7"/>
          <p:cNvSpPr>
            <a:spLocks noChangeShapeType="1"/>
          </p:cNvSpPr>
          <p:nvPr/>
        </p:nvSpPr>
        <p:spPr bwMode="auto">
          <a:xfrm flipH="1" flipV="1">
            <a:off x="3722688" y="43434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82951" name="Line 8"/>
          <p:cNvSpPr>
            <a:spLocks noChangeShapeType="1"/>
          </p:cNvSpPr>
          <p:nvPr/>
        </p:nvSpPr>
        <p:spPr bwMode="auto">
          <a:xfrm flipH="1" flipV="1">
            <a:off x="4865688" y="43434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6873" name="Picture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0288" y="3840163"/>
            <a:ext cx="166528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2953" name="Line 10"/>
          <p:cNvSpPr>
            <a:spLocks noChangeShapeType="1"/>
          </p:cNvSpPr>
          <p:nvPr/>
        </p:nvSpPr>
        <p:spPr bwMode="auto">
          <a:xfrm flipV="1">
            <a:off x="598488" y="4953000"/>
            <a:ext cx="32766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82954" name="Line 11"/>
          <p:cNvSpPr>
            <a:spLocks noChangeShapeType="1"/>
          </p:cNvSpPr>
          <p:nvPr/>
        </p:nvSpPr>
        <p:spPr bwMode="auto">
          <a:xfrm flipV="1">
            <a:off x="4713288" y="4953000"/>
            <a:ext cx="28194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6876" name="Picture 1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3888" y="4267200"/>
            <a:ext cx="3060700"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877" name="Text Box 13"/>
          <p:cNvSpPr txBox="1">
            <a:spLocks noChangeArrowheads="1"/>
          </p:cNvSpPr>
          <p:nvPr/>
        </p:nvSpPr>
        <p:spPr bwMode="auto">
          <a:xfrm>
            <a:off x="6161088" y="4724400"/>
            <a:ext cx="2349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Enterprise Network</a:t>
            </a:r>
            <a:endParaRPr lang="en-US" altLang="ja-JP"/>
          </a:p>
        </p:txBody>
      </p:sp>
      <p:sp>
        <p:nvSpPr>
          <p:cNvPr id="82957" name="Line 14"/>
          <p:cNvSpPr>
            <a:spLocks noChangeShapeType="1"/>
          </p:cNvSpPr>
          <p:nvPr/>
        </p:nvSpPr>
        <p:spPr bwMode="auto">
          <a:xfrm flipH="1" flipV="1">
            <a:off x="11318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82958" name="Line 15"/>
          <p:cNvSpPr>
            <a:spLocks noChangeShapeType="1"/>
          </p:cNvSpPr>
          <p:nvPr/>
        </p:nvSpPr>
        <p:spPr bwMode="auto">
          <a:xfrm flipH="1" flipV="1">
            <a:off x="23510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6880" name="Picture 1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9488" y="5334000"/>
            <a:ext cx="42703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881" name="Picture 1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1488" y="5334000"/>
            <a:ext cx="10318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2961" name="Line 18"/>
          <p:cNvSpPr>
            <a:spLocks noChangeShapeType="1"/>
          </p:cNvSpPr>
          <p:nvPr/>
        </p:nvSpPr>
        <p:spPr bwMode="auto">
          <a:xfrm flipH="1" flipV="1">
            <a:off x="33416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36883" name="Picture 19"/>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9288" y="5334000"/>
            <a:ext cx="42703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884" name="Text Box 20"/>
          <p:cNvSpPr txBox="1">
            <a:spLocks noChangeArrowheads="1"/>
          </p:cNvSpPr>
          <p:nvPr/>
        </p:nvSpPr>
        <p:spPr bwMode="auto">
          <a:xfrm>
            <a:off x="1676400" y="4495800"/>
            <a:ext cx="7762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DMZ</a:t>
            </a:r>
            <a:endParaRPr lang="en-US" altLang="ja-JP"/>
          </a:p>
        </p:txBody>
      </p:sp>
      <p:sp>
        <p:nvSpPr>
          <p:cNvPr id="36885" name="Text Box 21"/>
          <p:cNvSpPr txBox="1">
            <a:spLocks noChangeArrowheads="1"/>
          </p:cNvSpPr>
          <p:nvPr/>
        </p:nvSpPr>
        <p:spPr bwMode="auto">
          <a:xfrm>
            <a:off x="446088" y="6232525"/>
            <a:ext cx="33797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Web, File, DNS, Mail Servers</a:t>
            </a:r>
            <a:endParaRPr lang="en-US" altLang="ja-JP"/>
          </a:p>
        </p:txBody>
      </p:sp>
      <p:sp>
        <p:nvSpPr>
          <p:cNvPr id="36886" name="Text Box 22"/>
          <p:cNvSpPr txBox="1">
            <a:spLocks noChangeArrowheads="1"/>
          </p:cNvSpPr>
          <p:nvPr/>
        </p:nvSpPr>
        <p:spPr bwMode="auto">
          <a:xfrm>
            <a:off x="5170488" y="3916363"/>
            <a:ext cx="1087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Firewall</a:t>
            </a:r>
            <a:endParaRPr lang="en-US" altLang="ja-JP"/>
          </a:p>
        </p:txBody>
      </p:sp>
      <p:sp>
        <p:nvSpPr>
          <p:cNvPr id="23" name="Date Placeholder 22"/>
          <p:cNvSpPr>
            <a:spLocks noGrp="1"/>
          </p:cNvSpPr>
          <p:nvPr>
            <p:ph type="dt" sz="quarter" idx="10"/>
          </p:nvPr>
        </p:nvSpPr>
        <p:spPr/>
        <p:txBody>
          <a:bodyPr/>
          <a:lstStyle/>
          <a:p>
            <a:pPr>
              <a:defRPr/>
            </a:pPr>
            <a:r>
              <a:rPr lang="en-US"/>
              <a:t>Bina Nusantara University</a:t>
            </a:r>
          </a:p>
        </p:txBody>
      </p:sp>
      <p:sp>
        <p:nvSpPr>
          <p:cNvPr id="24" name="Rectangle 2"/>
          <p:cNvSpPr txBox="1">
            <a:spLocks noChangeArrowheads="1"/>
          </p:cNvSpPr>
          <p:nvPr/>
        </p:nvSpPr>
        <p:spPr bwMode="auto">
          <a:xfrm>
            <a:off x="1204677" y="338607"/>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r>
              <a:rPr lang="en-US" altLang="ja-JP" smtClean="0">
                <a:ea typeface="ＭＳ Ｐゴシック" pitchFamily="50" charset="-128"/>
              </a:rPr>
              <a:t>Security Topologies</a:t>
            </a:r>
            <a:endParaRPr lang="en-US" altLang="ja-JP" dirty="0" smtClean="0">
              <a:ea typeface="ＭＳ Ｐゴシック" pitchFamily="50" charset="-128"/>
            </a:endParaRPr>
          </a:p>
        </p:txBody>
      </p:sp>
    </p:spTree>
    <p:extLst>
      <p:ext uri="{BB962C8B-B14F-4D97-AF65-F5344CB8AC3E}">
        <p14:creationId xmlns:p14="http://schemas.microsoft.com/office/powerpoint/2010/main" val="36147265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ja-JP" smtClean="0">
                <a:ea typeface="ＭＳ Ｐゴシック" pitchFamily="50" charset="-128"/>
              </a:rPr>
              <a:t>Summary</a:t>
            </a:r>
          </a:p>
        </p:txBody>
      </p:sp>
      <p:sp>
        <p:nvSpPr>
          <p:cNvPr id="37891" name="Rectangle 3"/>
          <p:cNvSpPr>
            <a:spLocks noGrp="1" noChangeArrowheads="1"/>
          </p:cNvSpPr>
          <p:nvPr>
            <p:ph type="body" idx="1"/>
          </p:nvPr>
        </p:nvSpPr>
        <p:spPr>
          <a:xfrm>
            <a:off x="965914" y="2060620"/>
            <a:ext cx="7873285" cy="3882980"/>
          </a:xfrm>
        </p:spPr>
        <p:txBody>
          <a:bodyPr/>
          <a:lstStyle/>
          <a:p>
            <a:r>
              <a:rPr lang="en-US" altLang="ja-JP" dirty="0" smtClean="0">
                <a:ea typeface="ＭＳ Ｐゴシック" pitchFamily="50" charset="-128"/>
              </a:rPr>
              <a:t>Use a systematic, top-down approach</a:t>
            </a:r>
          </a:p>
          <a:p>
            <a:r>
              <a:rPr lang="en-US" altLang="ja-JP" dirty="0" smtClean="0">
                <a:ea typeface="ＭＳ Ｐゴシック" pitchFamily="50" charset="-128"/>
              </a:rPr>
              <a:t>Plan the logical design before the physical design</a:t>
            </a:r>
          </a:p>
          <a:p>
            <a:r>
              <a:rPr lang="en-US" altLang="ja-JP" dirty="0" smtClean="0">
                <a:ea typeface="ＭＳ Ｐゴシック" pitchFamily="50" charset="-128"/>
              </a:rPr>
              <a:t>Topology design should feature hierarchy, redundancy, modularity, and security</a:t>
            </a:r>
          </a:p>
          <a:p>
            <a:pPr>
              <a:buFontTx/>
              <a:buNone/>
            </a:pPr>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370314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ja-JP" altLang="ja-JP" sz="2400" dirty="0"/>
          </a:p>
          <a:p>
            <a:pPr lvl="0"/>
            <a:r>
              <a:rPr lang="en-US" altLang="ja-JP" sz="2400" dirty="0"/>
              <a:t>Hummel, S. L. (2015). </a:t>
            </a:r>
            <a:r>
              <a:rPr lang="en-US" altLang="ja-JP" sz="2400" b="1" i="1" dirty="0"/>
              <a:t>Cisco Design Fundamentals: Multilayered Network Architecture and Design for Network Engineers</a:t>
            </a:r>
            <a:r>
              <a:rPr lang="en-US" altLang="ja-JP" sz="2400" b="1" dirty="0"/>
              <a:t>.</a:t>
            </a:r>
            <a:endParaRPr lang="ja-JP" altLang="ja-JP" sz="2400" dirty="0"/>
          </a:p>
          <a:p>
            <a:pPr marL="0" indent="0">
              <a:buNone/>
            </a:pPr>
            <a:endParaRPr lang="en-US" dirty="0"/>
          </a:p>
        </p:txBody>
      </p:sp>
    </p:spTree>
    <p:extLst>
      <p:ext uri="{BB962C8B-B14F-4D97-AF65-F5344CB8AC3E}">
        <p14:creationId xmlns:p14="http://schemas.microsoft.com/office/powerpoint/2010/main" val="9041295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4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696236" y="672921"/>
            <a:ext cx="5188039" cy="1143000"/>
          </a:xfrm>
        </p:spPr>
        <p:txBody>
          <a:bodyPr/>
          <a:lstStyle/>
          <a:p>
            <a:r>
              <a:rPr lang="en-US" altLang="ja-JP" dirty="0" smtClean="0">
                <a:ea typeface="ＭＳ Ｐゴシック" pitchFamily="50" charset="-128"/>
              </a:rPr>
              <a:t>Network Topology Design Themes</a:t>
            </a:r>
          </a:p>
        </p:txBody>
      </p:sp>
      <p:sp>
        <p:nvSpPr>
          <p:cNvPr id="5123" name="Rectangle 3"/>
          <p:cNvSpPr>
            <a:spLocks noGrp="1" noChangeArrowheads="1"/>
          </p:cNvSpPr>
          <p:nvPr>
            <p:ph type="body" idx="1"/>
          </p:nvPr>
        </p:nvSpPr>
        <p:spPr>
          <a:xfrm>
            <a:off x="1042116" y="2174383"/>
            <a:ext cx="8001000" cy="4267200"/>
          </a:xfrm>
        </p:spPr>
        <p:txBody>
          <a:bodyPr/>
          <a:lstStyle/>
          <a:p>
            <a:r>
              <a:rPr lang="en-US" altLang="ja-JP" dirty="0" smtClean="0">
                <a:ea typeface="ＭＳ Ｐゴシック" pitchFamily="50" charset="-128"/>
              </a:rPr>
              <a:t>Hierarchy</a:t>
            </a:r>
          </a:p>
          <a:p>
            <a:r>
              <a:rPr lang="en-US" altLang="ja-JP" dirty="0" smtClean="0">
                <a:ea typeface="ＭＳ Ｐゴシック" pitchFamily="50" charset="-128"/>
              </a:rPr>
              <a:t>Redundancy</a:t>
            </a:r>
          </a:p>
          <a:p>
            <a:r>
              <a:rPr lang="en-US" altLang="ja-JP" dirty="0" smtClean="0">
                <a:ea typeface="ＭＳ Ｐゴシック" pitchFamily="50" charset="-128"/>
              </a:rPr>
              <a:t>Modularity</a:t>
            </a:r>
          </a:p>
          <a:p>
            <a:r>
              <a:rPr lang="en-US" altLang="ja-JP" dirty="0" smtClean="0">
                <a:ea typeface="ＭＳ Ｐゴシック" pitchFamily="50" charset="-128"/>
              </a:rPr>
              <a:t>Well-defined entries and exits</a:t>
            </a:r>
          </a:p>
          <a:p>
            <a:r>
              <a:rPr lang="en-US" altLang="ja-JP" dirty="0" smtClean="0">
                <a:ea typeface="ＭＳ Ｐゴシック" pitchFamily="50" charset="-128"/>
              </a:rPr>
              <a:t>Protected perimeters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808764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ja-JP" dirty="0" smtClean="0">
                <a:ea typeface="ＭＳ Ｐゴシック" pitchFamily="50" charset="-128"/>
              </a:rPr>
              <a:t>Why Use a Hierarchical Model?</a:t>
            </a:r>
          </a:p>
        </p:txBody>
      </p:sp>
      <p:sp>
        <p:nvSpPr>
          <p:cNvPr id="6147" name="Rectangle 3"/>
          <p:cNvSpPr>
            <a:spLocks noGrp="1" noChangeArrowheads="1"/>
          </p:cNvSpPr>
          <p:nvPr>
            <p:ph type="body" idx="1"/>
          </p:nvPr>
        </p:nvSpPr>
        <p:spPr>
          <a:xfrm>
            <a:off x="853225" y="2052034"/>
            <a:ext cx="7772400" cy="4114800"/>
          </a:xfrm>
        </p:spPr>
        <p:txBody>
          <a:bodyPr/>
          <a:lstStyle/>
          <a:p>
            <a:r>
              <a:rPr lang="en-US" altLang="ja-JP" dirty="0" smtClean="0">
                <a:ea typeface="ＭＳ Ｐゴシック" pitchFamily="50" charset="-128"/>
              </a:rPr>
              <a:t>Reduces workload on network devices</a:t>
            </a:r>
          </a:p>
          <a:p>
            <a:pPr lvl="1"/>
            <a:r>
              <a:rPr lang="en-US" altLang="ja-JP" dirty="0" smtClean="0">
                <a:ea typeface="ＭＳ Ｐゴシック" pitchFamily="50" charset="-128"/>
              </a:rPr>
              <a:t>Avoids devices having to communicate with too many other devices (reduces </a:t>
            </a:r>
            <a:r>
              <a:rPr lang="en-US" altLang="en-US" dirty="0" smtClean="0">
                <a:ea typeface="ＭＳ Ｐゴシック" pitchFamily="50" charset="-128"/>
              </a:rPr>
              <a:t>“</a:t>
            </a:r>
            <a:r>
              <a:rPr lang="en-US" altLang="ja-JP" dirty="0" smtClean="0">
                <a:ea typeface="ＭＳ Ｐゴシック" pitchFamily="50" charset="-128"/>
              </a:rPr>
              <a:t>CPU adjacencies</a:t>
            </a:r>
            <a:r>
              <a:rPr lang="en-US" altLang="en-US" dirty="0" smtClean="0">
                <a:ea typeface="ＭＳ Ｐゴシック" pitchFamily="50" charset="-128"/>
              </a:rPr>
              <a:t>”</a:t>
            </a:r>
            <a:r>
              <a:rPr lang="en-US" altLang="ja-JP" dirty="0" smtClean="0">
                <a:ea typeface="ＭＳ Ｐゴシック" pitchFamily="50" charset="-128"/>
              </a:rPr>
              <a:t>)</a:t>
            </a:r>
          </a:p>
          <a:p>
            <a:r>
              <a:rPr lang="en-US" altLang="ja-JP" dirty="0" smtClean="0">
                <a:ea typeface="ＭＳ Ｐゴシック" pitchFamily="50" charset="-128"/>
              </a:rPr>
              <a:t>Constrains broadcast domains</a:t>
            </a:r>
          </a:p>
          <a:p>
            <a:r>
              <a:rPr lang="en-US" altLang="ja-JP" dirty="0" smtClean="0">
                <a:ea typeface="ＭＳ Ｐゴシック" pitchFamily="50" charset="-128"/>
              </a:rPr>
              <a:t>Enhances simplicity and understanding</a:t>
            </a:r>
          </a:p>
          <a:p>
            <a:r>
              <a:rPr lang="en-US" altLang="ja-JP" dirty="0" smtClean="0">
                <a:ea typeface="ＭＳ Ｐゴシック" pitchFamily="50" charset="-128"/>
              </a:rPr>
              <a:t>Facilitates changes</a:t>
            </a:r>
          </a:p>
          <a:p>
            <a:r>
              <a:rPr lang="en-US" altLang="ja-JP" dirty="0" smtClean="0">
                <a:ea typeface="ＭＳ Ｐゴシック" pitchFamily="50" charset="-128"/>
              </a:rPr>
              <a:t>Facilitates scaling to a larger size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17720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730457" y="848932"/>
            <a:ext cx="4261142" cy="685800"/>
          </a:xfrm>
        </p:spPr>
        <p:txBody>
          <a:bodyPr/>
          <a:lstStyle/>
          <a:p>
            <a:r>
              <a:rPr lang="en-US" altLang="ja-JP" dirty="0" smtClean="0">
                <a:solidFill>
                  <a:schemeClr val="tx1"/>
                </a:solidFill>
                <a:ea typeface="ＭＳ Ｐゴシック" pitchFamily="50" charset="-128"/>
              </a:rPr>
              <a:t>Hierarchical Network Design</a:t>
            </a:r>
          </a:p>
        </p:txBody>
      </p:sp>
      <p:sp>
        <p:nvSpPr>
          <p:cNvPr id="7171" name="Text Box 61"/>
          <p:cNvSpPr txBox="1">
            <a:spLocks noChangeArrowheads="1"/>
          </p:cNvSpPr>
          <p:nvPr/>
        </p:nvSpPr>
        <p:spPr bwMode="auto">
          <a:xfrm>
            <a:off x="6096000" y="3140075"/>
            <a:ext cx="1981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t>Distribution Layer</a:t>
            </a:r>
            <a:endParaRPr lang="en-US" altLang="ja-JP"/>
          </a:p>
        </p:txBody>
      </p:sp>
      <p:grpSp>
        <p:nvGrpSpPr>
          <p:cNvPr id="7172" name="Group 62"/>
          <p:cNvGrpSpPr>
            <a:grpSpLocks/>
          </p:cNvGrpSpPr>
          <p:nvPr/>
        </p:nvGrpSpPr>
        <p:grpSpPr bwMode="auto">
          <a:xfrm>
            <a:off x="661988" y="1957010"/>
            <a:ext cx="7315200" cy="4535488"/>
            <a:chOff x="457200" y="1066800"/>
            <a:chExt cx="8083550" cy="5221288"/>
          </a:xfrm>
        </p:grpSpPr>
        <p:sp>
          <p:nvSpPr>
            <p:cNvPr id="23554" name="Line 3"/>
            <p:cNvSpPr>
              <a:spLocks noChangeShapeType="1"/>
            </p:cNvSpPr>
            <p:nvPr/>
          </p:nvSpPr>
          <p:spPr bwMode="auto">
            <a:xfrm>
              <a:off x="4267415" y="2742657"/>
              <a:ext cx="0" cy="91559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55" name="Line 4"/>
            <p:cNvSpPr>
              <a:spLocks noChangeShapeType="1"/>
            </p:cNvSpPr>
            <p:nvPr/>
          </p:nvSpPr>
          <p:spPr bwMode="auto">
            <a:xfrm flipH="1">
              <a:off x="2057069" y="3658255"/>
              <a:ext cx="1296386" cy="228443"/>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56" name="Line 5"/>
            <p:cNvSpPr>
              <a:spLocks noChangeShapeType="1"/>
            </p:cNvSpPr>
            <p:nvPr/>
          </p:nvSpPr>
          <p:spPr bwMode="auto">
            <a:xfrm>
              <a:off x="4725273" y="3429812"/>
              <a:ext cx="1370063" cy="303372"/>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7177" name="Picture 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524000"/>
              <a:ext cx="8255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178" name="Picture 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524000"/>
              <a:ext cx="8255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179" name="Picture 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2590800"/>
              <a:ext cx="8255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180" name="Picture 9"/>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1066800"/>
              <a:ext cx="2514600"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7181" name="Group 10"/>
            <p:cNvGrpSpPr>
              <a:grpSpLocks/>
            </p:cNvGrpSpPr>
            <p:nvPr/>
          </p:nvGrpSpPr>
          <p:grpSpPr bwMode="auto">
            <a:xfrm>
              <a:off x="3048000" y="3200400"/>
              <a:ext cx="2590800" cy="1106488"/>
              <a:chOff x="2120" y="1784"/>
              <a:chExt cx="908" cy="388"/>
            </a:xfrm>
          </p:grpSpPr>
          <p:sp>
            <p:nvSpPr>
              <p:cNvPr id="7231" name="Oval 11"/>
              <p:cNvSpPr>
                <a:spLocks noChangeArrowheads="1"/>
              </p:cNvSpPr>
              <p:nvPr/>
            </p:nvSpPr>
            <p:spPr bwMode="auto">
              <a:xfrm>
                <a:off x="2120" y="1784"/>
                <a:ext cx="908" cy="388"/>
              </a:xfrm>
              <a:prstGeom prst="ellipse">
                <a:avLst/>
              </a:prstGeom>
              <a:solidFill>
                <a:srgbClr val="FFFFD5"/>
              </a:solidFill>
              <a:ln w="254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7232" name="Oval 12"/>
              <p:cNvSpPr>
                <a:spLocks noChangeArrowheads="1"/>
              </p:cNvSpPr>
              <p:nvPr/>
            </p:nvSpPr>
            <p:spPr bwMode="auto">
              <a:xfrm>
                <a:off x="2156" y="1815"/>
                <a:ext cx="836" cy="326"/>
              </a:xfrm>
              <a:prstGeom prst="ellipse">
                <a:avLst/>
              </a:prstGeom>
              <a:solidFill>
                <a:srgbClr val="FFFFD5"/>
              </a:solidFill>
              <a:ln w="254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grpSp>
          <p:nvGrpSpPr>
            <p:cNvPr id="7182" name="Group 13"/>
            <p:cNvGrpSpPr>
              <a:grpSpLocks/>
            </p:cNvGrpSpPr>
            <p:nvPr/>
          </p:nvGrpSpPr>
          <p:grpSpPr bwMode="auto">
            <a:xfrm>
              <a:off x="5562600" y="3581400"/>
              <a:ext cx="2895600" cy="2706688"/>
              <a:chOff x="3024" y="1680"/>
              <a:chExt cx="1824" cy="1705"/>
            </a:xfrm>
          </p:grpSpPr>
          <p:grpSp>
            <p:nvGrpSpPr>
              <p:cNvPr id="7212" name="Group 14"/>
              <p:cNvGrpSpPr>
                <a:grpSpLocks/>
              </p:cNvGrpSpPr>
              <p:nvPr/>
            </p:nvGrpSpPr>
            <p:grpSpPr bwMode="auto">
              <a:xfrm>
                <a:off x="3024" y="1776"/>
                <a:ext cx="1824" cy="1609"/>
                <a:chOff x="3024" y="1776"/>
                <a:chExt cx="1824" cy="1609"/>
              </a:xfrm>
            </p:grpSpPr>
            <p:sp>
              <p:nvSpPr>
                <p:cNvPr id="23595" name="Line 15"/>
                <p:cNvSpPr>
                  <a:spLocks noChangeShapeType="1"/>
                </p:cNvSpPr>
                <p:nvPr/>
              </p:nvSpPr>
              <p:spPr bwMode="auto">
                <a:xfrm>
                  <a:off x="3696" y="2351"/>
                  <a:ext cx="914" cy="52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96" name="Line 16"/>
                <p:cNvSpPr>
                  <a:spLocks noChangeShapeType="1"/>
                </p:cNvSpPr>
                <p:nvPr/>
              </p:nvSpPr>
              <p:spPr bwMode="auto">
                <a:xfrm>
                  <a:off x="3648" y="2351"/>
                  <a:ext cx="192" cy="52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97" name="Line 17"/>
                <p:cNvSpPr>
                  <a:spLocks noChangeShapeType="1"/>
                </p:cNvSpPr>
                <p:nvPr/>
              </p:nvSpPr>
              <p:spPr bwMode="auto">
                <a:xfrm flipH="1">
                  <a:off x="3120" y="2351"/>
                  <a:ext cx="432" cy="28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98" name="Line 18"/>
                <p:cNvSpPr>
                  <a:spLocks noChangeShapeType="1"/>
                </p:cNvSpPr>
                <p:nvPr/>
              </p:nvSpPr>
              <p:spPr bwMode="auto">
                <a:xfrm>
                  <a:off x="3598" y="1776"/>
                  <a:ext cx="0" cy="62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7218" name="Picture 1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0" y="2304"/>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19" name="Picture 20"/>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24" y="2544"/>
                  <a:ext cx="209"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7220" name="Group 21"/>
                <p:cNvGrpSpPr>
                  <a:grpSpLocks/>
                </p:cNvGrpSpPr>
                <p:nvPr/>
              </p:nvGrpSpPr>
              <p:grpSpPr bwMode="auto">
                <a:xfrm>
                  <a:off x="3552" y="2832"/>
                  <a:ext cx="1296" cy="553"/>
                  <a:chOff x="3504" y="2640"/>
                  <a:chExt cx="1296" cy="553"/>
                </a:xfrm>
              </p:grpSpPr>
              <p:sp>
                <p:nvSpPr>
                  <p:cNvPr id="23602" name="Line 22"/>
                  <p:cNvSpPr>
                    <a:spLocks noChangeShapeType="1"/>
                  </p:cNvSpPr>
                  <p:nvPr/>
                </p:nvSpPr>
                <p:spPr bwMode="auto">
                  <a:xfrm rot="-5400000">
                    <a:off x="3678" y="2901"/>
                    <a:ext cx="421"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603" name="Line 23"/>
                  <p:cNvSpPr>
                    <a:spLocks noChangeShapeType="1"/>
                  </p:cNvSpPr>
                  <p:nvPr/>
                </p:nvSpPr>
                <p:spPr bwMode="auto">
                  <a:xfrm rot="-5400000">
                    <a:off x="3435" y="2947"/>
                    <a:ext cx="422"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604" name="Line 24"/>
                  <p:cNvSpPr>
                    <a:spLocks noChangeShapeType="1"/>
                  </p:cNvSpPr>
                  <p:nvPr/>
                </p:nvSpPr>
                <p:spPr bwMode="auto">
                  <a:xfrm rot="-5400000">
                    <a:off x="4440" y="2952"/>
                    <a:ext cx="336"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605" name="Line 25"/>
                  <p:cNvSpPr>
                    <a:spLocks noChangeShapeType="1"/>
                  </p:cNvSpPr>
                  <p:nvPr/>
                </p:nvSpPr>
                <p:spPr bwMode="auto">
                  <a:xfrm rot="-5400000">
                    <a:off x="4204" y="2947"/>
                    <a:ext cx="422"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7225" name="Picture 2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0" y="2640"/>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26" name="Picture 2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20" y="2640"/>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27" name="Picture 28"/>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04"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28" name="Picture 29"/>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40"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29" name="Picture 30"/>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272"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30" name="Picture 31"/>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60"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pic>
            <p:nvPicPr>
              <p:cNvPr id="7213" name="Picture 3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1680"/>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7183" name="Group 33"/>
            <p:cNvGrpSpPr>
              <a:grpSpLocks/>
            </p:cNvGrpSpPr>
            <p:nvPr/>
          </p:nvGrpSpPr>
          <p:grpSpPr bwMode="auto">
            <a:xfrm>
              <a:off x="1219200" y="3581400"/>
              <a:ext cx="2895600" cy="2706688"/>
              <a:chOff x="672" y="1680"/>
              <a:chExt cx="1824" cy="1705"/>
            </a:xfrm>
          </p:grpSpPr>
          <p:grpSp>
            <p:nvGrpSpPr>
              <p:cNvPr id="7193" name="Group 34"/>
              <p:cNvGrpSpPr>
                <a:grpSpLocks/>
              </p:cNvGrpSpPr>
              <p:nvPr/>
            </p:nvGrpSpPr>
            <p:grpSpPr bwMode="auto">
              <a:xfrm>
                <a:off x="672" y="1776"/>
                <a:ext cx="1824" cy="1609"/>
                <a:chOff x="3024" y="1776"/>
                <a:chExt cx="1824" cy="1609"/>
              </a:xfrm>
            </p:grpSpPr>
            <p:sp>
              <p:nvSpPr>
                <p:cNvPr id="23576" name="Line 35"/>
                <p:cNvSpPr>
                  <a:spLocks noChangeShapeType="1"/>
                </p:cNvSpPr>
                <p:nvPr/>
              </p:nvSpPr>
              <p:spPr bwMode="auto">
                <a:xfrm>
                  <a:off x="3694" y="2351"/>
                  <a:ext cx="914" cy="52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77" name="Line 36"/>
                <p:cNvSpPr>
                  <a:spLocks noChangeShapeType="1"/>
                </p:cNvSpPr>
                <p:nvPr/>
              </p:nvSpPr>
              <p:spPr bwMode="auto">
                <a:xfrm>
                  <a:off x="3648" y="2351"/>
                  <a:ext cx="192" cy="52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78" name="Line 37"/>
                <p:cNvSpPr>
                  <a:spLocks noChangeShapeType="1"/>
                </p:cNvSpPr>
                <p:nvPr/>
              </p:nvSpPr>
              <p:spPr bwMode="auto">
                <a:xfrm flipH="1">
                  <a:off x="3120" y="2351"/>
                  <a:ext cx="432" cy="289"/>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79" name="Line 38"/>
                <p:cNvSpPr>
                  <a:spLocks noChangeShapeType="1"/>
                </p:cNvSpPr>
                <p:nvPr/>
              </p:nvSpPr>
              <p:spPr bwMode="auto">
                <a:xfrm>
                  <a:off x="3598" y="1776"/>
                  <a:ext cx="0" cy="624"/>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7199" name="Picture 3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0" y="2304"/>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00" name="Picture 40"/>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24" y="2544"/>
                  <a:ext cx="209"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7201" name="Group 41"/>
                <p:cNvGrpSpPr>
                  <a:grpSpLocks/>
                </p:cNvGrpSpPr>
                <p:nvPr/>
              </p:nvGrpSpPr>
              <p:grpSpPr bwMode="auto">
                <a:xfrm>
                  <a:off x="3552" y="2832"/>
                  <a:ext cx="1296" cy="553"/>
                  <a:chOff x="3504" y="2640"/>
                  <a:chExt cx="1296" cy="553"/>
                </a:xfrm>
              </p:grpSpPr>
              <p:sp>
                <p:nvSpPr>
                  <p:cNvPr id="23583" name="Line 42"/>
                  <p:cNvSpPr>
                    <a:spLocks noChangeShapeType="1"/>
                  </p:cNvSpPr>
                  <p:nvPr/>
                </p:nvSpPr>
                <p:spPr bwMode="auto">
                  <a:xfrm rot="-5400000">
                    <a:off x="3678" y="2901"/>
                    <a:ext cx="421"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84" name="Line 43"/>
                  <p:cNvSpPr>
                    <a:spLocks noChangeShapeType="1"/>
                  </p:cNvSpPr>
                  <p:nvPr/>
                </p:nvSpPr>
                <p:spPr bwMode="auto">
                  <a:xfrm rot="-5400000">
                    <a:off x="3435" y="2947"/>
                    <a:ext cx="422"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85" name="Line 44"/>
                  <p:cNvSpPr>
                    <a:spLocks noChangeShapeType="1"/>
                  </p:cNvSpPr>
                  <p:nvPr/>
                </p:nvSpPr>
                <p:spPr bwMode="auto">
                  <a:xfrm rot="-5400000">
                    <a:off x="4440" y="2952"/>
                    <a:ext cx="336"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3586" name="Line 45"/>
                  <p:cNvSpPr>
                    <a:spLocks noChangeShapeType="1"/>
                  </p:cNvSpPr>
                  <p:nvPr/>
                </p:nvSpPr>
                <p:spPr bwMode="auto">
                  <a:xfrm rot="-5400000">
                    <a:off x="4204" y="2947"/>
                    <a:ext cx="422"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7206" name="Picture 4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0" y="2640"/>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07" name="Picture 4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20" y="2640"/>
                    <a:ext cx="4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08" name="Picture 48"/>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04"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09" name="Picture 49"/>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40"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10" name="Picture 50"/>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272"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7211" name="Picture 51"/>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60" y="2976"/>
                    <a:ext cx="240"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pic>
            <p:nvPicPr>
              <p:cNvPr id="7194" name="Picture 5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 y="1680"/>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7184" name="Text Box 53"/>
            <p:cNvSpPr txBox="1">
              <a:spLocks noChangeArrowheads="1"/>
            </p:cNvSpPr>
            <p:nvPr/>
          </p:nvSpPr>
          <p:spPr bwMode="auto">
            <a:xfrm>
              <a:off x="3400425" y="1471613"/>
              <a:ext cx="18415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Enterprise WAN</a:t>
              </a:r>
            </a:p>
            <a:p>
              <a:pPr algn="ctr" eaLnBrk="1" hangingPunct="1"/>
              <a:r>
                <a:rPr lang="en-US" altLang="ja-JP" sz="1800" b="1"/>
                <a:t>Backbone</a:t>
              </a:r>
              <a:endParaRPr lang="en-US" altLang="ja-JP" b="1"/>
            </a:p>
          </p:txBody>
        </p:sp>
        <p:sp>
          <p:nvSpPr>
            <p:cNvPr id="7185" name="Text Box 54"/>
            <p:cNvSpPr txBox="1">
              <a:spLocks noChangeArrowheads="1"/>
            </p:cNvSpPr>
            <p:nvPr/>
          </p:nvSpPr>
          <p:spPr bwMode="auto">
            <a:xfrm>
              <a:off x="1905000" y="1981200"/>
              <a:ext cx="1155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Campus A</a:t>
              </a:r>
              <a:endParaRPr lang="en-US" altLang="ja-JP"/>
            </a:p>
          </p:txBody>
        </p:sp>
        <p:sp>
          <p:nvSpPr>
            <p:cNvPr id="7186" name="Text Box 55"/>
            <p:cNvSpPr txBox="1">
              <a:spLocks noChangeArrowheads="1"/>
            </p:cNvSpPr>
            <p:nvPr/>
          </p:nvSpPr>
          <p:spPr bwMode="auto">
            <a:xfrm>
              <a:off x="5486400" y="19812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Campus B</a:t>
              </a:r>
              <a:endParaRPr lang="en-US" altLang="ja-JP"/>
            </a:p>
          </p:txBody>
        </p:sp>
        <p:sp>
          <p:nvSpPr>
            <p:cNvPr id="7187" name="Text Box 56"/>
            <p:cNvSpPr txBox="1">
              <a:spLocks noChangeArrowheads="1"/>
            </p:cNvSpPr>
            <p:nvPr/>
          </p:nvSpPr>
          <p:spPr bwMode="auto">
            <a:xfrm>
              <a:off x="4724400" y="26670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Campus C</a:t>
              </a:r>
              <a:endParaRPr lang="en-US" altLang="ja-JP"/>
            </a:p>
          </p:txBody>
        </p:sp>
        <p:sp>
          <p:nvSpPr>
            <p:cNvPr id="7188" name="Text Box 57"/>
            <p:cNvSpPr txBox="1">
              <a:spLocks noChangeArrowheads="1"/>
            </p:cNvSpPr>
            <p:nvPr/>
          </p:nvSpPr>
          <p:spPr bwMode="auto">
            <a:xfrm>
              <a:off x="457200" y="57912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Building C-1</a:t>
              </a:r>
              <a:endParaRPr lang="en-US" altLang="ja-JP"/>
            </a:p>
          </p:txBody>
        </p:sp>
        <p:sp>
          <p:nvSpPr>
            <p:cNvPr id="7189" name="Text Box 58"/>
            <p:cNvSpPr txBox="1">
              <a:spLocks noChangeArrowheads="1"/>
            </p:cNvSpPr>
            <p:nvPr/>
          </p:nvSpPr>
          <p:spPr bwMode="auto">
            <a:xfrm>
              <a:off x="4953000" y="57912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a:t>Building C-2</a:t>
              </a:r>
              <a:endParaRPr lang="en-US" altLang="ja-JP"/>
            </a:p>
          </p:txBody>
        </p:sp>
        <p:sp>
          <p:nvSpPr>
            <p:cNvPr id="7190" name="Text Box 59"/>
            <p:cNvSpPr txBox="1">
              <a:spLocks noChangeArrowheads="1"/>
            </p:cNvSpPr>
            <p:nvPr/>
          </p:nvSpPr>
          <p:spPr bwMode="auto">
            <a:xfrm>
              <a:off x="3125744" y="3523016"/>
              <a:ext cx="2467878" cy="389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600" b="1"/>
                <a:t>Campus C Backbone</a:t>
              </a:r>
              <a:endParaRPr lang="en-US" altLang="ja-JP" sz="1100" b="1"/>
            </a:p>
          </p:txBody>
        </p:sp>
        <p:sp>
          <p:nvSpPr>
            <p:cNvPr id="7191" name="Text Box 60"/>
            <p:cNvSpPr txBox="1">
              <a:spLocks noChangeArrowheads="1"/>
            </p:cNvSpPr>
            <p:nvPr/>
          </p:nvSpPr>
          <p:spPr bwMode="auto">
            <a:xfrm>
              <a:off x="6858000" y="1600200"/>
              <a:ext cx="168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b="1"/>
                <a:t>Core Layer</a:t>
              </a:r>
              <a:endParaRPr lang="en-US" altLang="ja-JP"/>
            </a:p>
          </p:txBody>
        </p:sp>
        <p:sp>
          <p:nvSpPr>
            <p:cNvPr id="7192" name="Text Box 62"/>
            <p:cNvSpPr txBox="1">
              <a:spLocks noChangeArrowheads="1"/>
            </p:cNvSpPr>
            <p:nvPr/>
          </p:nvSpPr>
          <p:spPr bwMode="auto">
            <a:xfrm>
              <a:off x="3352800" y="4495800"/>
              <a:ext cx="1901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b="1"/>
                <a:t>Access Layer</a:t>
              </a:r>
              <a:endParaRPr lang="en-US" altLang="ja-JP"/>
            </a:p>
          </p:txBody>
        </p:sp>
      </p:grpSp>
      <p:sp>
        <p:nvSpPr>
          <p:cNvPr id="64" name="Date Placeholder 6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031136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400022" y="685800"/>
            <a:ext cx="5058177" cy="1143000"/>
          </a:xfrm>
        </p:spPr>
        <p:txBody>
          <a:bodyPr/>
          <a:lstStyle/>
          <a:p>
            <a:r>
              <a:rPr lang="en-US" altLang="ja-JP" dirty="0" smtClean="0">
                <a:ea typeface="ＭＳ Ｐゴシック" pitchFamily="50" charset="-128"/>
              </a:rPr>
              <a:t>Cisco</a:t>
            </a:r>
            <a:r>
              <a:rPr lang="en-US" altLang="en-US" dirty="0" smtClean="0">
                <a:ea typeface="ＭＳ Ｐゴシック" pitchFamily="50" charset="-128"/>
              </a:rPr>
              <a:t>’</a:t>
            </a:r>
            <a:r>
              <a:rPr lang="en-US" altLang="ja-JP" dirty="0" smtClean="0">
                <a:ea typeface="ＭＳ Ｐゴシック" pitchFamily="50" charset="-128"/>
              </a:rPr>
              <a:t>s Hierarchical Design Model</a:t>
            </a:r>
          </a:p>
        </p:txBody>
      </p:sp>
      <p:sp>
        <p:nvSpPr>
          <p:cNvPr id="8195" name="Text Box 3"/>
          <p:cNvSpPr>
            <a:spLocks noGrp="1" noChangeArrowheads="1"/>
          </p:cNvSpPr>
          <p:nvPr>
            <p:ph type="body" idx="1"/>
          </p:nvPr>
        </p:nvSpPr>
        <p:spPr/>
        <p:txBody>
          <a:bodyPr/>
          <a:lstStyle/>
          <a:p>
            <a:pPr>
              <a:spcBef>
                <a:spcPct val="50000"/>
              </a:spcBef>
            </a:pPr>
            <a:r>
              <a:rPr lang="en-US" altLang="ja-JP" smtClean="0">
                <a:ea typeface="ＭＳ Ｐゴシック" pitchFamily="50" charset="-128"/>
              </a:rPr>
              <a:t>A core layer of high-end routers and switches that are optimized for availability and speed</a:t>
            </a:r>
          </a:p>
          <a:p>
            <a:pPr>
              <a:spcBef>
                <a:spcPct val="50000"/>
              </a:spcBef>
            </a:pPr>
            <a:r>
              <a:rPr lang="en-US" altLang="ja-JP" smtClean="0">
                <a:ea typeface="ＭＳ Ｐゴシック" pitchFamily="50" charset="-128"/>
              </a:rPr>
              <a:t>A distribution layer of routers and switches that implement policies and segment traffic</a:t>
            </a:r>
          </a:p>
          <a:p>
            <a:pPr>
              <a:spcBef>
                <a:spcPct val="50000"/>
              </a:spcBef>
            </a:pPr>
            <a:r>
              <a:rPr lang="en-US" altLang="ja-JP" smtClean="0">
                <a:ea typeface="ＭＳ Ｐゴシック" pitchFamily="50" charset="-128"/>
              </a:rPr>
              <a:t>An access layer that connects users via hubs, switches, and other devices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90382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12800" y="203535"/>
            <a:ext cx="8229600" cy="1143000"/>
          </a:xfrm>
        </p:spPr>
        <p:txBody>
          <a:bodyPr/>
          <a:lstStyle/>
          <a:p>
            <a:r>
              <a:rPr lang="en-US" altLang="ja-JP" dirty="0" smtClean="0">
                <a:ea typeface="ＭＳ Ｐゴシック" pitchFamily="50" charset="-128"/>
              </a:rPr>
              <a:t>Flat Versus Hierarchy</a:t>
            </a:r>
          </a:p>
        </p:txBody>
      </p:sp>
      <p:sp>
        <p:nvSpPr>
          <p:cNvPr id="9219" name="Text Box 3"/>
          <p:cNvSpPr txBox="1">
            <a:spLocks noChangeArrowheads="1"/>
          </p:cNvSpPr>
          <p:nvPr/>
        </p:nvSpPr>
        <p:spPr bwMode="auto">
          <a:xfrm>
            <a:off x="1399506" y="5628069"/>
            <a:ext cx="2114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Flat Loop Topology</a:t>
            </a:r>
            <a:endParaRPr lang="en-US" altLang="ja-JP"/>
          </a:p>
        </p:txBody>
      </p:sp>
      <p:grpSp>
        <p:nvGrpSpPr>
          <p:cNvPr id="9220" name="Group 4"/>
          <p:cNvGrpSpPr>
            <a:grpSpLocks/>
          </p:cNvGrpSpPr>
          <p:nvPr/>
        </p:nvGrpSpPr>
        <p:grpSpPr bwMode="auto">
          <a:xfrm>
            <a:off x="713706" y="2207007"/>
            <a:ext cx="3205163" cy="3308350"/>
            <a:chOff x="336" y="672"/>
            <a:chExt cx="2019" cy="2084"/>
          </a:xfrm>
        </p:grpSpPr>
        <p:sp>
          <p:nvSpPr>
            <p:cNvPr id="27674" name="Line 5"/>
            <p:cNvSpPr>
              <a:spLocks noChangeShapeType="1"/>
            </p:cNvSpPr>
            <p:nvPr/>
          </p:nvSpPr>
          <p:spPr bwMode="auto">
            <a:xfrm>
              <a:off x="672" y="2064"/>
              <a:ext cx="1317"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75" name="Line 6"/>
            <p:cNvSpPr>
              <a:spLocks noChangeShapeType="1"/>
            </p:cNvSpPr>
            <p:nvPr/>
          </p:nvSpPr>
          <p:spPr bwMode="auto">
            <a:xfrm>
              <a:off x="643" y="1155"/>
              <a:ext cx="1317"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76" name="Line 7"/>
            <p:cNvSpPr>
              <a:spLocks noChangeShapeType="1"/>
            </p:cNvSpPr>
            <p:nvPr/>
          </p:nvSpPr>
          <p:spPr bwMode="auto">
            <a:xfrm>
              <a:off x="731" y="1243"/>
              <a:ext cx="0" cy="87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77" name="Line 8"/>
            <p:cNvSpPr>
              <a:spLocks noChangeShapeType="1"/>
            </p:cNvSpPr>
            <p:nvPr/>
          </p:nvSpPr>
          <p:spPr bwMode="auto">
            <a:xfrm>
              <a:off x="1916" y="1155"/>
              <a:ext cx="0" cy="87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9248" name="Picture 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 y="1023"/>
              <a:ext cx="475"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49" name="Picture 10"/>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7" y="1023"/>
              <a:ext cx="475"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50"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7" y="1945"/>
              <a:ext cx="475"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51" name="Picture 1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 y="1945"/>
              <a:ext cx="475"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9252" name="Text Box 13"/>
            <p:cNvSpPr txBox="1">
              <a:spLocks noChangeArrowheads="1"/>
            </p:cNvSpPr>
            <p:nvPr/>
          </p:nvSpPr>
          <p:spPr bwMode="auto">
            <a:xfrm>
              <a:off x="336" y="672"/>
              <a:ext cx="878"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Headquarters in Medford</a:t>
              </a:r>
              <a:endParaRPr lang="en-US" altLang="ja-JP"/>
            </a:p>
          </p:txBody>
        </p:sp>
        <p:sp>
          <p:nvSpPr>
            <p:cNvPr id="9253" name="Text Box 14"/>
            <p:cNvSpPr txBox="1">
              <a:spLocks noChangeArrowheads="1"/>
            </p:cNvSpPr>
            <p:nvPr/>
          </p:nvSpPr>
          <p:spPr bwMode="auto">
            <a:xfrm>
              <a:off x="1565" y="672"/>
              <a:ext cx="790"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Grants Pass Branch Office</a:t>
              </a:r>
              <a:endParaRPr lang="en-US" altLang="ja-JP"/>
            </a:p>
          </p:txBody>
        </p:sp>
        <p:sp>
          <p:nvSpPr>
            <p:cNvPr id="9254" name="Text Box 15"/>
            <p:cNvSpPr txBox="1">
              <a:spLocks noChangeArrowheads="1"/>
            </p:cNvSpPr>
            <p:nvPr/>
          </p:nvSpPr>
          <p:spPr bwMode="auto">
            <a:xfrm>
              <a:off x="1565" y="2296"/>
              <a:ext cx="74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Ashland Branch Office</a:t>
              </a:r>
              <a:endParaRPr lang="en-US" altLang="ja-JP"/>
            </a:p>
          </p:txBody>
        </p:sp>
        <p:sp>
          <p:nvSpPr>
            <p:cNvPr id="9255" name="Text Box 16"/>
            <p:cNvSpPr txBox="1">
              <a:spLocks noChangeArrowheads="1"/>
            </p:cNvSpPr>
            <p:nvPr/>
          </p:nvSpPr>
          <p:spPr bwMode="auto">
            <a:xfrm>
              <a:off x="336" y="2296"/>
              <a:ext cx="922"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Klamath Falls Branch Office</a:t>
              </a:r>
              <a:endParaRPr lang="en-US" altLang="ja-JP"/>
            </a:p>
          </p:txBody>
        </p:sp>
      </p:grpSp>
      <p:grpSp>
        <p:nvGrpSpPr>
          <p:cNvPr id="9221" name="Group 17"/>
          <p:cNvGrpSpPr>
            <a:grpSpLocks/>
          </p:cNvGrpSpPr>
          <p:nvPr/>
        </p:nvGrpSpPr>
        <p:grpSpPr bwMode="auto">
          <a:xfrm>
            <a:off x="4371306" y="1360869"/>
            <a:ext cx="4767263" cy="4078288"/>
            <a:chOff x="2352" y="624"/>
            <a:chExt cx="3284" cy="2808"/>
          </a:xfrm>
        </p:grpSpPr>
        <p:grpSp>
          <p:nvGrpSpPr>
            <p:cNvPr id="9224" name="Group 18"/>
            <p:cNvGrpSpPr>
              <a:grpSpLocks/>
            </p:cNvGrpSpPr>
            <p:nvPr/>
          </p:nvGrpSpPr>
          <p:grpSpPr bwMode="auto">
            <a:xfrm>
              <a:off x="2352" y="624"/>
              <a:ext cx="3112" cy="2808"/>
              <a:chOff x="2352" y="624"/>
              <a:chExt cx="3112" cy="2808"/>
            </a:xfrm>
          </p:grpSpPr>
          <p:sp>
            <p:nvSpPr>
              <p:cNvPr id="27656" name="Line 19"/>
              <p:cNvSpPr>
                <a:spLocks noChangeShapeType="1"/>
              </p:cNvSpPr>
              <p:nvPr/>
            </p:nvSpPr>
            <p:spPr bwMode="auto">
              <a:xfrm flipV="1">
                <a:off x="2784" y="1296"/>
                <a:ext cx="674" cy="139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9227" name="Text Box 20"/>
              <p:cNvSpPr txBox="1">
                <a:spLocks noChangeArrowheads="1"/>
              </p:cNvSpPr>
              <p:nvPr/>
            </p:nvSpPr>
            <p:spPr bwMode="auto">
              <a:xfrm>
                <a:off x="3552" y="624"/>
                <a:ext cx="960" cy="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Headquarters in Medford</a:t>
                </a:r>
                <a:endParaRPr lang="en-US" altLang="ja-JP"/>
              </a:p>
            </p:txBody>
          </p:sp>
          <p:sp>
            <p:nvSpPr>
              <p:cNvPr id="27658" name="Line 21"/>
              <p:cNvSpPr>
                <a:spLocks noChangeShapeType="1"/>
              </p:cNvSpPr>
              <p:nvPr/>
            </p:nvSpPr>
            <p:spPr bwMode="auto">
              <a:xfrm flipV="1">
                <a:off x="2832" y="1248"/>
                <a:ext cx="1488" cy="14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59" name="Line 22"/>
              <p:cNvSpPr>
                <a:spLocks noChangeShapeType="1"/>
              </p:cNvSpPr>
              <p:nvPr/>
            </p:nvSpPr>
            <p:spPr bwMode="auto">
              <a:xfrm flipV="1">
                <a:off x="3552" y="1296"/>
                <a:ext cx="0" cy="144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60" name="Line 23"/>
              <p:cNvSpPr>
                <a:spLocks noChangeShapeType="1"/>
              </p:cNvSpPr>
              <p:nvPr/>
            </p:nvSpPr>
            <p:spPr bwMode="auto">
              <a:xfrm flipV="1">
                <a:off x="3648" y="1296"/>
                <a:ext cx="769" cy="139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61" name="Line 24"/>
              <p:cNvSpPr>
                <a:spLocks noChangeShapeType="1"/>
              </p:cNvSpPr>
              <p:nvPr/>
            </p:nvSpPr>
            <p:spPr bwMode="auto">
              <a:xfrm flipV="1">
                <a:off x="4464" y="1344"/>
                <a:ext cx="0" cy="144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62" name="Line 25"/>
              <p:cNvSpPr>
                <a:spLocks noChangeShapeType="1"/>
              </p:cNvSpPr>
              <p:nvPr/>
            </p:nvSpPr>
            <p:spPr bwMode="auto">
              <a:xfrm flipH="1" flipV="1">
                <a:off x="3600" y="1296"/>
                <a:ext cx="817" cy="144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63" name="Line 26"/>
              <p:cNvSpPr>
                <a:spLocks noChangeShapeType="1"/>
              </p:cNvSpPr>
              <p:nvPr/>
            </p:nvSpPr>
            <p:spPr bwMode="auto">
              <a:xfrm flipH="1" flipV="1">
                <a:off x="4560" y="1248"/>
                <a:ext cx="722" cy="14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7664" name="Line 27"/>
              <p:cNvSpPr>
                <a:spLocks noChangeShapeType="1"/>
              </p:cNvSpPr>
              <p:nvPr/>
            </p:nvSpPr>
            <p:spPr bwMode="auto">
              <a:xfrm flipH="1" flipV="1">
                <a:off x="3744" y="1296"/>
                <a:ext cx="1488" cy="14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9235" name="Picture 2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0" y="2592"/>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36" name="Picture 2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4" y="2592"/>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37" name="Picture 30"/>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4" y="2592"/>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38" name="Picture 3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4" y="2592"/>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39" name="Picture 3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1104"/>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240" name="Picture 3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4" y="1104"/>
                <a:ext cx="520"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9241" name="Text Box 34"/>
              <p:cNvSpPr txBox="1">
                <a:spLocks noChangeArrowheads="1"/>
              </p:cNvSpPr>
              <p:nvPr/>
            </p:nvSpPr>
            <p:spPr bwMode="auto">
              <a:xfrm>
                <a:off x="4080" y="2929"/>
                <a:ext cx="769" cy="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Ashland Branch Office</a:t>
                </a:r>
                <a:endParaRPr lang="en-US" altLang="ja-JP"/>
              </a:p>
            </p:txBody>
          </p:sp>
          <p:sp>
            <p:nvSpPr>
              <p:cNvPr id="9242" name="Text Box 35"/>
              <p:cNvSpPr txBox="1">
                <a:spLocks noChangeArrowheads="1"/>
              </p:cNvSpPr>
              <p:nvPr/>
            </p:nvSpPr>
            <p:spPr bwMode="auto">
              <a:xfrm>
                <a:off x="3120" y="2929"/>
                <a:ext cx="1008" cy="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Klamath Falls Branch Office</a:t>
                </a:r>
                <a:endParaRPr lang="en-US" altLang="ja-JP"/>
              </a:p>
            </p:txBody>
          </p:sp>
          <p:sp>
            <p:nvSpPr>
              <p:cNvPr id="9243" name="Text Box 36"/>
              <p:cNvSpPr txBox="1">
                <a:spLocks noChangeArrowheads="1"/>
              </p:cNvSpPr>
              <p:nvPr/>
            </p:nvSpPr>
            <p:spPr bwMode="auto">
              <a:xfrm>
                <a:off x="2352" y="2929"/>
                <a:ext cx="816" cy="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Grants Pass Branch Office</a:t>
                </a:r>
              </a:p>
            </p:txBody>
          </p:sp>
        </p:grpSp>
        <p:sp>
          <p:nvSpPr>
            <p:cNvPr id="9225" name="Text Box 37"/>
            <p:cNvSpPr txBox="1">
              <a:spLocks noChangeArrowheads="1"/>
            </p:cNvSpPr>
            <p:nvPr/>
          </p:nvSpPr>
          <p:spPr bwMode="auto">
            <a:xfrm>
              <a:off x="4772" y="2929"/>
              <a:ext cx="864" cy="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White City Branch Office</a:t>
              </a:r>
              <a:endParaRPr lang="en-US" altLang="ja-JP"/>
            </a:p>
          </p:txBody>
        </p:sp>
      </p:grpSp>
      <p:sp>
        <p:nvSpPr>
          <p:cNvPr id="9222" name="Text Box 38"/>
          <p:cNvSpPr txBox="1">
            <a:spLocks noChangeArrowheads="1"/>
          </p:cNvSpPr>
          <p:nvPr/>
        </p:nvSpPr>
        <p:spPr bwMode="auto">
          <a:xfrm>
            <a:off x="5099969" y="5628069"/>
            <a:ext cx="3536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Hierarchical Redundant Topology</a:t>
            </a:r>
            <a:endParaRPr lang="en-US" altLang="ja-JP"/>
          </a:p>
        </p:txBody>
      </p:sp>
      <p:sp>
        <p:nvSpPr>
          <p:cNvPr id="39" name="Date Placeholder 3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787147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47700" y="143608"/>
            <a:ext cx="7772400" cy="1362075"/>
          </a:xfrm>
        </p:spPr>
        <p:txBody>
          <a:bodyPr/>
          <a:lstStyle/>
          <a:p>
            <a:pPr algn="ctr"/>
            <a:r>
              <a:rPr lang="en-US" altLang="ja-JP" dirty="0" smtClean="0">
                <a:ea typeface="ＭＳ Ｐゴシック" pitchFamily="50" charset="-128"/>
              </a:rPr>
              <a:t>Mesh Designs</a:t>
            </a:r>
          </a:p>
        </p:txBody>
      </p:sp>
      <p:sp>
        <p:nvSpPr>
          <p:cNvPr id="33" name="Date Placeholder 32"/>
          <p:cNvSpPr>
            <a:spLocks noGrp="1"/>
          </p:cNvSpPr>
          <p:nvPr>
            <p:ph type="dt" sz="quarter" idx="4294967295"/>
          </p:nvPr>
        </p:nvSpPr>
        <p:spPr>
          <a:xfrm>
            <a:off x="0" y="6356350"/>
            <a:ext cx="2133600" cy="365125"/>
          </a:xfrm>
        </p:spPr>
        <p:txBody>
          <a:bodyPr/>
          <a:lstStyle/>
          <a:p>
            <a:pPr>
              <a:defRPr/>
            </a:pPr>
            <a:r>
              <a:rPr lang="en-US"/>
              <a:t>Bina Nusantara University</a:t>
            </a:r>
          </a:p>
        </p:txBody>
      </p:sp>
      <p:grpSp>
        <p:nvGrpSpPr>
          <p:cNvPr id="10243" name="Group 3"/>
          <p:cNvGrpSpPr>
            <a:grpSpLocks/>
          </p:cNvGrpSpPr>
          <p:nvPr/>
        </p:nvGrpSpPr>
        <p:grpSpPr bwMode="auto">
          <a:xfrm>
            <a:off x="38100" y="1218644"/>
            <a:ext cx="4495800" cy="2997200"/>
            <a:chOff x="576" y="912"/>
            <a:chExt cx="4582" cy="2963"/>
          </a:xfrm>
        </p:grpSpPr>
        <p:pic>
          <p:nvPicPr>
            <p:cNvPr id="10262" name="Picture 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6" y="2016"/>
              <a:ext cx="55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63" name="Picture 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 y="912"/>
              <a:ext cx="55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64" name="Picture 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8" y="2016"/>
              <a:ext cx="55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65" name="Picture 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80" y="3552"/>
              <a:ext cx="55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66" name="Picture 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0" y="3552"/>
              <a:ext cx="55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9721" name="Line 9"/>
            <p:cNvSpPr>
              <a:spLocks noChangeShapeType="1"/>
            </p:cNvSpPr>
            <p:nvPr/>
          </p:nvSpPr>
          <p:spPr bwMode="auto">
            <a:xfrm flipV="1">
              <a:off x="1057" y="1103"/>
              <a:ext cx="1535" cy="959"/>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2" name="Line 10"/>
            <p:cNvSpPr>
              <a:spLocks noChangeShapeType="1"/>
            </p:cNvSpPr>
            <p:nvPr/>
          </p:nvSpPr>
          <p:spPr bwMode="auto">
            <a:xfrm flipV="1">
              <a:off x="3888" y="2304"/>
              <a:ext cx="1008" cy="1248"/>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3" name="Line 11"/>
            <p:cNvSpPr>
              <a:spLocks noChangeShapeType="1"/>
            </p:cNvSpPr>
            <p:nvPr/>
          </p:nvSpPr>
          <p:spPr bwMode="auto">
            <a:xfrm flipH="1" flipV="1">
              <a:off x="3119" y="1103"/>
              <a:ext cx="1537" cy="959"/>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4" name="Line 12"/>
            <p:cNvSpPr>
              <a:spLocks noChangeShapeType="1"/>
            </p:cNvSpPr>
            <p:nvPr/>
          </p:nvSpPr>
          <p:spPr bwMode="auto">
            <a:xfrm>
              <a:off x="913" y="2304"/>
              <a:ext cx="1008" cy="1248"/>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5" name="Line 13"/>
            <p:cNvSpPr>
              <a:spLocks noChangeShapeType="1"/>
            </p:cNvSpPr>
            <p:nvPr/>
          </p:nvSpPr>
          <p:spPr bwMode="auto">
            <a:xfrm flipV="1">
              <a:off x="2208" y="3696"/>
              <a:ext cx="1390" cy="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6" name="Line 14"/>
            <p:cNvSpPr>
              <a:spLocks noChangeShapeType="1"/>
            </p:cNvSpPr>
            <p:nvPr/>
          </p:nvSpPr>
          <p:spPr bwMode="auto">
            <a:xfrm flipV="1">
              <a:off x="1967" y="1201"/>
              <a:ext cx="817" cy="2351"/>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27" name="Line 15"/>
            <p:cNvSpPr>
              <a:spLocks noChangeShapeType="1"/>
            </p:cNvSpPr>
            <p:nvPr/>
          </p:nvSpPr>
          <p:spPr bwMode="auto">
            <a:xfrm>
              <a:off x="2928" y="1201"/>
              <a:ext cx="814" cy="2351"/>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grpSp>
      <p:pic>
        <p:nvPicPr>
          <p:cNvPr id="10244" name="Picture 1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9688" y="3902075"/>
            <a:ext cx="612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45" name="Picture 1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2671763"/>
            <a:ext cx="61277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46" name="Picture 1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42313" y="3902075"/>
            <a:ext cx="612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47" name="Picture 1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80000" y="5613400"/>
            <a:ext cx="612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48" name="Picture 2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8363" y="5613400"/>
            <a:ext cx="614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9704" name="Line 21"/>
          <p:cNvSpPr>
            <a:spLocks noChangeShapeType="1"/>
          </p:cNvSpPr>
          <p:nvPr/>
        </p:nvSpPr>
        <p:spPr bwMode="auto">
          <a:xfrm flipV="1">
            <a:off x="4384675" y="2886075"/>
            <a:ext cx="1711325" cy="1069975"/>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05" name="Line 22"/>
          <p:cNvSpPr>
            <a:spLocks noChangeShapeType="1"/>
          </p:cNvSpPr>
          <p:nvPr/>
        </p:nvSpPr>
        <p:spPr bwMode="auto">
          <a:xfrm flipV="1">
            <a:off x="7540625" y="4222750"/>
            <a:ext cx="1122363" cy="139065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06" name="Line 23"/>
          <p:cNvSpPr>
            <a:spLocks noChangeShapeType="1"/>
          </p:cNvSpPr>
          <p:nvPr/>
        </p:nvSpPr>
        <p:spPr bwMode="auto">
          <a:xfrm flipH="1" flipV="1">
            <a:off x="6684963" y="2886075"/>
            <a:ext cx="1711325" cy="1069975"/>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07" name="Line 24"/>
          <p:cNvSpPr>
            <a:spLocks noChangeShapeType="1"/>
          </p:cNvSpPr>
          <p:nvPr/>
        </p:nvSpPr>
        <p:spPr bwMode="auto">
          <a:xfrm>
            <a:off x="4224338" y="4222750"/>
            <a:ext cx="1122362" cy="139065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08" name="Line 25"/>
          <p:cNvSpPr>
            <a:spLocks noChangeShapeType="1"/>
          </p:cNvSpPr>
          <p:nvPr/>
        </p:nvSpPr>
        <p:spPr bwMode="auto">
          <a:xfrm flipV="1">
            <a:off x="5667375" y="5793581"/>
            <a:ext cx="1550988" cy="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09" name="Line 26"/>
          <p:cNvSpPr>
            <a:spLocks noChangeShapeType="1"/>
          </p:cNvSpPr>
          <p:nvPr/>
        </p:nvSpPr>
        <p:spPr bwMode="auto">
          <a:xfrm flipV="1">
            <a:off x="5400675" y="2992438"/>
            <a:ext cx="909638" cy="2620962"/>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10" name="Line 27"/>
          <p:cNvSpPr>
            <a:spLocks noChangeShapeType="1"/>
          </p:cNvSpPr>
          <p:nvPr/>
        </p:nvSpPr>
        <p:spPr bwMode="auto">
          <a:xfrm>
            <a:off x="6470650" y="2992438"/>
            <a:ext cx="909638" cy="2620962"/>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11" name="Line 28"/>
          <p:cNvSpPr>
            <a:spLocks noChangeShapeType="1"/>
          </p:cNvSpPr>
          <p:nvPr/>
        </p:nvSpPr>
        <p:spPr bwMode="auto">
          <a:xfrm>
            <a:off x="4459288" y="4119563"/>
            <a:ext cx="3886200" cy="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12" name="Line 29"/>
          <p:cNvSpPr>
            <a:spLocks noChangeShapeType="1"/>
          </p:cNvSpPr>
          <p:nvPr/>
        </p:nvSpPr>
        <p:spPr bwMode="auto">
          <a:xfrm>
            <a:off x="4383088" y="4195763"/>
            <a:ext cx="2819400" cy="144780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9713" name="Line 30"/>
          <p:cNvSpPr>
            <a:spLocks noChangeShapeType="1"/>
          </p:cNvSpPr>
          <p:nvPr/>
        </p:nvSpPr>
        <p:spPr bwMode="auto">
          <a:xfrm flipH="1">
            <a:off x="5602288" y="4271963"/>
            <a:ext cx="2819400" cy="1371600"/>
          </a:xfrm>
          <a:prstGeom prst="line">
            <a:avLst/>
          </a:prstGeom>
          <a:noFill/>
          <a:ln w="28575">
            <a:solidFill>
              <a:schemeClr val="accent2"/>
            </a:solidFill>
            <a:round/>
            <a:headEnd type="triangle" w="med" len="med"/>
            <a:tailEnd type="triangle" w="med" len="me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10259" name="Text Box 31"/>
          <p:cNvSpPr txBox="1">
            <a:spLocks noChangeArrowheads="1"/>
          </p:cNvSpPr>
          <p:nvPr/>
        </p:nvSpPr>
        <p:spPr bwMode="auto">
          <a:xfrm>
            <a:off x="1066800" y="4267200"/>
            <a:ext cx="2438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dirty="0"/>
              <a:t>Partial-Mesh Topology</a:t>
            </a:r>
            <a:endParaRPr lang="en-US" altLang="ja-JP" dirty="0"/>
          </a:p>
        </p:txBody>
      </p:sp>
      <p:sp>
        <p:nvSpPr>
          <p:cNvPr id="10260" name="Text Box 32"/>
          <p:cNvSpPr txBox="1">
            <a:spLocks noChangeArrowheads="1"/>
          </p:cNvSpPr>
          <p:nvPr/>
        </p:nvSpPr>
        <p:spPr bwMode="auto">
          <a:xfrm>
            <a:off x="5410200" y="5948363"/>
            <a:ext cx="2159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Full-Mesh Topology</a:t>
            </a:r>
            <a:endParaRPr lang="en-US" altLang="ja-JP"/>
          </a:p>
        </p:txBody>
      </p:sp>
    </p:spTree>
    <p:extLst>
      <p:ext uri="{BB962C8B-B14F-4D97-AF65-F5344CB8AC3E}">
        <p14:creationId xmlns:p14="http://schemas.microsoft.com/office/powerpoint/2010/main" val="790686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137</TotalTime>
  <Words>2517</Words>
  <Application>Microsoft Office PowerPoint</Application>
  <PresentationFormat>On-screen Show (4:3)</PresentationFormat>
  <Paragraphs>452</Paragraphs>
  <Slides>38</Slides>
  <Notes>34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MS PGothic</vt:lpstr>
      <vt:lpstr>MS PGothic</vt:lpstr>
      <vt:lpstr>Arial</vt:lpstr>
      <vt:lpstr>Calibri</vt:lpstr>
      <vt:lpstr>Courier</vt:lpstr>
      <vt:lpstr>Edwardian Script ITC</vt:lpstr>
      <vt:lpstr>Helvetica</vt:lpstr>
      <vt:lpstr>Theme1Online</vt:lpstr>
      <vt:lpstr>Network Governance  SESSION 3 – Designing Network Topology </vt:lpstr>
      <vt:lpstr>Outline  </vt:lpstr>
      <vt:lpstr>Topology</vt:lpstr>
      <vt:lpstr>Network Topology Design Themes</vt:lpstr>
      <vt:lpstr>Why Use a Hierarchical Model?</vt:lpstr>
      <vt:lpstr>Hierarchical Network Design</vt:lpstr>
      <vt:lpstr>Cisco’s Hierarchical Design Model</vt:lpstr>
      <vt:lpstr>Flat Versus Hierarchy</vt:lpstr>
      <vt:lpstr>Mesh Designs</vt:lpstr>
      <vt:lpstr>A Partial-Mesh Hierarchical Design</vt:lpstr>
      <vt:lpstr>A Hub-and-Spoke Hierarchical Topology</vt:lpstr>
      <vt:lpstr>Avoid Chains and Backdoors</vt:lpstr>
      <vt:lpstr>How Do You Know When You Have a Good Design?</vt:lpstr>
      <vt:lpstr>Cisco’s Enterprise Composite Network Model</vt:lpstr>
      <vt:lpstr>Campus Topology Design</vt:lpstr>
      <vt:lpstr>Enterprise Campus Modules</vt:lpstr>
      <vt:lpstr>A Simple Campus Redundant Design</vt:lpstr>
      <vt:lpstr>Bridges and Switches use Spanning-Tree Protocol (STP) to Avoid Loops</vt:lpstr>
      <vt:lpstr>Bridges (Switches) Running STP</vt:lpstr>
      <vt:lpstr>Elect a Root </vt:lpstr>
      <vt:lpstr>Determine Root Ports</vt:lpstr>
      <vt:lpstr>Determine Designated Ports</vt:lpstr>
      <vt:lpstr>Prune Topology into a Tree!</vt:lpstr>
      <vt:lpstr>React to Changes</vt:lpstr>
      <vt:lpstr>Scaling the Spanning Tree Protocol</vt:lpstr>
      <vt:lpstr>Virtual LANs (VLANs)</vt:lpstr>
      <vt:lpstr>VLANs versus Real LANs</vt:lpstr>
      <vt:lpstr>A Switch with VLANs</vt:lpstr>
      <vt:lpstr>VLANs Span Switches</vt:lpstr>
      <vt:lpstr>WLANs and VLANs</vt:lpstr>
      <vt:lpstr>Workstation-to-Router Communication</vt:lpstr>
      <vt:lpstr>HSRP</vt:lpstr>
      <vt:lpstr>Multihoming the Internet Connection</vt:lpstr>
      <vt:lpstr>Security Topologies</vt:lpstr>
      <vt:lpstr>Security Topologies</vt:lpstr>
      <vt:lpstr>Summary</vt:lpstr>
      <vt:lpstr>DAFTAR PUSTAKA/SUMBER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 Jannah</cp:lastModifiedBy>
  <cp:revision>17</cp:revision>
  <dcterms:created xsi:type="dcterms:W3CDTF">2017-05-12T05:56:15Z</dcterms:created>
  <dcterms:modified xsi:type="dcterms:W3CDTF">2017-09-04T12:02:16Z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237728</vt:lpwstr>
  </property>
  <property fmtid="{D5CDD505-2E9C-101B-9397-08002B2CF9AE}" name="NXPowerLiteSettings" pid="3">
    <vt:lpwstr>C7000400038000</vt:lpwstr>
  </property>
  <property fmtid="{D5CDD505-2E9C-101B-9397-08002B2CF9AE}" name="NXPowerLiteVersion" pid="4">
    <vt:lpwstr>S9.0.3</vt:lpwstr>
  </property>
</Properties>
</file>