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image/x-wmf" Extension="wmf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9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260" r:id="rId36"/>
    <p:sldId id="258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7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268A2-9237-4112-ABDC-23E31CBF8C9C}" type="datetimeFigureOut">
              <a:rPr kumimoji="1" lang="ja-JP" altLang="en-US" smtClean="0"/>
              <a:t>2017/9/4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BBFF5-5A14-49B7-A276-F3F620BA4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99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2027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6399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46868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4315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442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35077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14937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42075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53495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7832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330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49696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5476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85009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44085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65410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912487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54553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33428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41221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70390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8586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73577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825343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02732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8355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0644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23" tIns="45712" rIns="91423" bIns="45712"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3520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6691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793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6484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9534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FAF9C-62FE-4BB8-9DA1-4EB021731F42}" type="datetimeFigureOut">
              <a:rPr lang="en-US"/>
              <a:pPr>
                <a:defRPr/>
              </a:pPr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7BFF8-5936-4404-8FEF-F55E46719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latin typeface="+mj-lt"/>
                <a:ea typeface="+mj-ea"/>
                <a:cs typeface="+mj-cs"/>
              </a:rPr>
              <a:t>&lt;&lt;Title&gt;&gt;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E785-06F7-48A3-8A62-0A3FD99B5123}" type="datetimeFigureOut">
              <a:rPr lang="en-US"/>
              <a:pPr>
                <a:defRPr/>
              </a:pPr>
              <a:t>9/4/2017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2E4C-445D-4241-B1C2-09440DBDD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49EA-4290-4060-8DA9-F57851A0284C}" type="datetimeFigureOut">
              <a:rPr lang="en-US"/>
              <a:pPr>
                <a:defRPr/>
              </a:pPr>
              <a:t>9/4/2017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9F8C-95D0-49B1-A2C2-DB451D798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Thank You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73F7-48DA-4DF1-9D8C-9FA77915242B}" type="datetimeFigureOut">
              <a:rPr lang="en-US"/>
              <a:pPr>
                <a:defRPr/>
              </a:pPr>
              <a:t>9/4/2017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813EE-006A-489B-BB16-F152CE6A7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7620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90600" y="19812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EBBD91B-FA19-4D97-9EF0-58A6FE8EB39A}" type="datetimeFigureOut">
              <a:rPr lang="en-US"/>
              <a:pPr>
                <a:defRPr/>
              </a:pPr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C193E2-B8B7-45A9-B2FD-3CB479CDF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0" r:id="rId2"/>
    <p:sldLayoutId id="2147483703" r:id="rId3"/>
    <p:sldLayoutId id="2147483704" r:id="rId4"/>
    <p:sldLayoutId id="2147483701" r:id="rId5"/>
    <p:sldLayoutId id="2147483705" r:id="rId6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ciips.ee.uwa.edu.au/~morris/Year2/PLDS210/dijkstra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859" y="2787515"/>
            <a:ext cx="7534141" cy="1897174"/>
          </a:xfrm>
        </p:spPr>
        <p:txBody>
          <a:bodyPr/>
          <a:lstStyle/>
          <a:p>
            <a:r>
              <a:rPr lang="en-US" dirty="0" smtClean="0"/>
              <a:t>Network Governance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SESSION 5 – </a:t>
            </a:r>
            <a:r>
              <a:rPr lang="en-US" altLang="ja-JP" sz="2800" dirty="0" smtClean="0">
                <a:ea typeface="ＭＳ Ｐゴシック" pitchFamily="50" charset="-128"/>
              </a:rPr>
              <a:t>Selecting Switching and Routing Protocols</a:t>
            </a:r>
            <a:r>
              <a:rPr lang="en-US" altLang="ja-JP" sz="2800" dirty="0">
                <a:ea typeface="ＭＳ Ｐゴシック" pitchFamily="50" charset="-128"/>
              </a:rPr>
              <a:t/>
            </a:r>
            <a:br>
              <a:rPr lang="en-US" altLang="ja-JP" sz="2800" dirty="0">
                <a:ea typeface="ＭＳ Ｐゴシック" pitchFamily="50" charset="-128"/>
              </a:rPr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529" y="4980903"/>
            <a:ext cx="7162800" cy="1059287"/>
          </a:xfrm>
        </p:spPr>
        <p:txBody>
          <a:bodyPr/>
          <a:lstStyle/>
          <a:p>
            <a:r>
              <a:rPr lang="en-US" dirty="0" smtClean="0"/>
              <a:t>D5727 – Dr. Eng. Nico </a:t>
            </a:r>
            <a:r>
              <a:rPr lang="en-US" dirty="0" err="1" smtClean="0"/>
              <a:t>Surantha</a:t>
            </a:r>
            <a:r>
              <a:rPr lang="en-US" dirty="0" smtClean="0"/>
              <a:t>, ST., MT.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68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940423" y="954741"/>
            <a:ext cx="5786717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Cisco Spanning Tree Protocol Enhancements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4740" y="2424112"/>
            <a:ext cx="7772400" cy="4114800"/>
          </a:xfrm>
        </p:spPr>
        <p:txBody>
          <a:bodyPr/>
          <a:lstStyle/>
          <a:p>
            <a:r>
              <a:rPr lang="en-US" altLang="ja-JP" dirty="0" err="1" smtClean="0">
                <a:ea typeface="ＭＳ Ｐゴシック" pitchFamily="50" charset="-128"/>
              </a:rPr>
              <a:t>PortFast</a:t>
            </a:r>
            <a:endParaRPr lang="en-US" altLang="ja-JP" dirty="0" smtClean="0">
              <a:ea typeface="ＭＳ Ｐゴシック" pitchFamily="50" charset="-128"/>
            </a:endParaRPr>
          </a:p>
          <a:p>
            <a:r>
              <a:rPr lang="en-US" altLang="ja-JP" dirty="0" err="1" smtClean="0">
                <a:ea typeface="ＭＳ Ｐゴシック" pitchFamily="50" charset="-128"/>
              </a:rPr>
              <a:t>UplinkFast</a:t>
            </a:r>
            <a:r>
              <a:rPr lang="en-US" altLang="ja-JP" dirty="0" smtClean="0">
                <a:ea typeface="ＭＳ Ｐゴシック" pitchFamily="50" charset="-128"/>
              </a:rPr>
              <a:t> and Backbone Fast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Unidirectional link detection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Loop Guard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0055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Redundant Uplinks</a:t>
            </a:r>
          </a:p>
        </p:txBody>
      </p:sp>
      <p:sp>
        <p:nvSpPr>
          <p:cNvPr id="12291" name="Line 4"/>
          <p:cNvSpPr>
            <a:spLocks noChangeShapeType="1"/>
          </p:cNvSpPr>
          <p:nvPr/>
        </p:nvSpPr>
        <p:spPr bwMode="auto">
          <a:xfrm flipH="1" flipV="1">
            <a:off x="3683000" y="2154412"/>
            <a:ext cx="0" cy="1644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2" name="Line 5"/>
          <p:cNvSpPr>
            <a:spLocks noChangeShapeType="1"/>
          </p:cNvSpPr>
          <p:nvPr/>
        </p:nvSpPr>
        <p:spPr bwMode="auto">
          <a:xfrm flipH="1" flipV="1">
            <a:off x="6119813" y="2097262"/>
            <a:ext cx="0" cy="1644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 flipV="1">
            <a:off x="5326063" y="3799062"/>
            <a:ext cx="1077912" cy="1077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>
            <a:off x="4759325" y="5216699"/>
            <a:ext cx="0" cy="454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5" name="Line 8"/>
          <p:cNvSpPr>
            <a:spLocks noChangeShapeType="1"/>
          </p:cNvSpPr>
          <p:nvPr/>
        </p:nvSpPr>
        <p:spPr bwMode="auto">
          <a:xfrm>
            <a:off x="5099050" y="5216699"/>
            <a:ext cx="0" cy="454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6" name="Line 9"/>
          <p:cNvSpPr>
            <a:spLocks noChangeShapeType="1"/>
          </p:cNvSpPr>
          <p:nvPr/>
        </p:nvSpPr>
        <p:spPr bwMode="auto">
          <a:xfrm>
            <a:off x="4873625" y="5216699"/>
            <a:ext cx="0" cy="454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7" name="Line 10"/>
          <p:cNvSpPr>
            <a:spLocks noChangeShapeType="1"/>
          </p:cNvSpPr>
          <p:nvPr/>
        </p:nvSpPr>
        <p:spPr bwMode="auto">
          <a:xfrm>
            <a:off x="4986338" y="5216699"/>
            <a:ext cx="0" cy="454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8" name="Line 11"/>
          <p:cNvSpPr>
            <a:spLocks noChangeShapeType="1"/>
          </p:cNvSpPr>
          <p:nvPr/>
        </p:nvSpPr>
        <p:spPr bwMode="auto">
          <a:xfrm flipH="1" flipV="1">
            <a:off x="3568700" y="3686349"/>
            <a:ext cx="1474788" cy="1417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1143000" y="4762674"/>
            <a:ext cx="10207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800">
                <a:latin typeface="Helvetica" pitchFamily="-84" charset="0"/>
              </a:rPr>
              <a:t>Access Layer</a:t>
            </a:r>
            <a:endParaRPr lang="en-US" altLang="ja-JP">
              <a:latin typeface="Helvetica" pitchFamily="-84" charset="0"/>
            </a:endParaRPr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1143000" y="3289474"/>
            <a:ext cx="16303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800">
                <a:latin typeface="Helvetica" pitchFamily="-84" charset="0"/>
              </a:rPr>
              <a:t>Distribution Layer</a:t>
            </a:r>
            <a:endParaRPr lang="en-US" altLang="ja-JP">
              <a:latin typeface="Helvetica" pitchFamily="-84" charset="0"/>
            </a:endParaRPr>
          </a:p>
        </p:txBody>
      </p:sp>
      <p:sp>
        <p:nvSpPr>
          <p:cNvPr id="12301" name="Line 14"/>
          <p:cNvSpPr>
            <a:spLocks noChangeShapeType="1"/>
          </p:cNvSpPr>
          <p:nvPr/>
        </p:nvSpPr>
        <p:spPr bwMode="auto">
          <a:xfrm flipV="1">
            <a:off x="3965575" y="2438574"/>
            <a:ext cx="2041525" cy="1133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02" name="Line 15"/>
          <p:cNvSpPr>
            <a:spLocks noChangeShapeType="1"/>
          </p:cNvSpPr>
          <p:nvPr/>
        </p:nvSpPr>
        <p:spPr bwMode="auto">
          <a:xfrm flipH="1" flipV="1">
            <a:off x="3908425" y="2438574"/>
            <a:ext cx="2211388" cy="1235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03" name="Text Box 16"/>
          <p:cNvSpPr txBox="1">
            <a:spLocks noChangeArrowheads="1"/>
          </p:cNvSpPr>
          <p:nvPr/>
        </p:nvSpPr>
        <p:spPr bwMode="auto">
          <a:xfrm>
            <a:off x="1143000" y="1927399"/>
            <a:ext cx="10207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800">
                <a:latin typeface="Helvetica" pitchFamily="-84" charset="0"/>
              </a:rPr>
              <a:t>Core</a:t>
            </a:r>
          </a:p>
          <a:p>
            <a:pPr eaLnBrk="1" hangingPunct="1"/>
            <a:r>
              <a:rPr lang="en-US" altLang="ja-JP" sz="1800">
                <a:latin typeface="Helvetica" pitchFamily="-84" charset="0"/>
              </a:rPr>
              <a:t>Layer</a:t>
            </a:r>
            <a:endParaRPr lang="en-US" altLang="ja-JP">
              <a:latin typeface="Helvetica" pitchFamily="-84" charset="0"/>
            </a:endParaRPr>
          </a:p>
        </p:txBody>
      </p:sp>
      <p:sp>
        <p:nvSpPr>
          <p:cNvPr id="12304" name="Text Box 17"/>
          <p:cNvSpPr txBox="1">
            <a:spLocks noChangeArrowheads="1"/>
          </p:cNvSpPr>
          <p:nvPr/>
        </p:nvSpPr>
        <p:spPr bwMode="auto">
          <a:xfrm>
            <a:off x="3581400" y="5273849"/>
            <a:ext cx="1247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600" b="1">
                <a:latin typeface="Helvetica" pitchFamily="-84" charset="0"/>
              </a:rPr>
              <a:t>Switch A</a:t>
            </a:r>
          </a:p>
        </p:txBody>
      </p:sp>
      <p:sp>
        <p:nvSpPr>
          <p:cNvPr id="12305" name="Text Box 18"/>
          <p:cNvSpPr txBox="1">
            <a:spLocks noChangeArrowheads="1"/>
          </p:cNvSpPr>
          <p:nvPr/>
        </p:nvSpPr>
        <p:spPr bwMode="auto">
          <a:xfrm>
            <a:off x="2717800" y="3799062"/>
            <a:ext cx="1247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600" b="1">
                <a:latin typeface="Helvetica" pitchFamily="-84" charset="0"/>
              </a:rPr>
              <a:t>Switch B</a:t>
            </a:r>
          </a:p>
        </p:txBody>
      </p:sp>
      <p:sp>
        <p:nvSpPr>
          <p:cNvPr id="12306" name="Text Box 19"/>
          <p:cNvSpPr txBox="1">
            <a:spLocks noChangeArrowheads="1"/>
          </p:cNvSpPr>
          <p:nvPr/>
        </p:nvSpPr>
        <p:spPr bwMode="auto">
          <a:xfrm>
            <a:off x="5099050" y="3799062"/>
            <a:ext cx="1247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600" b="1">
                <a:latin typeface="Helvetica" pitchFamily="-84" charset="0"/>
              </a:rPr>
              <a:t>Switch C</a:t>
            </a:r>
          </a:p>
        </p:txBody>
      </p:sp>
      <p:sp>
        <p:nvSpPr>
          <p:cNvPr id="12307" name="Text Box 20"/>
          <p:cNvSpPr txBox="1">
            <a:spLocks noChangeArrowheads="1"/>
          </p:cNvSpPr>
          <p:nvPr/>
        </p:nvSpPr>
        <p:spPr bwMode="auto">
          <a:xfrm>
            <a:off x="2944813" y="4365799"/>
            <a:ext cx="1360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600">
                <a:latin typeface="Helvetica" pitchFamily="-84" charset="0"/>
              </a:rPr>
              <a:t>Primary Uplink</a:t>
            </a:r>
          </a:p>
        </p:txBody>
      </p:sp>
      <p:sp>
        <p:nvSpPr>
          <p:cNvPr id="12308" name="Text Box 21"/>
          <p:cNvSpPr txBox="1">
            <a:spLocks noChangeArrowheads="1"/>
          </p:cNvSpPr>
          <p:nvPr/>
        </p:nvSpPr>
        <p:spPr bwMode="auto">
          <a:xfrm>
            <a:off x="5837238" y="4365799"/>
            <a:ext cx="1360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600">
                <a:latin typeface="Helvetica" pitchFamily="-84" charset="0"/>
              </a:rPr>
              <a:t>Secondary Uplink</a:t>
            </a:r>
          </a:p>
        </p:txBody>
      </p:sp>
      <p:sp>
        <p:nvSpPr>
          <p:cNvPr id="12309" name="Text Box 22"/>
          <p:cNvSpPr txBox="1">
            <a:spLocks noChangeArrowheads="1"/>
          </p:cNvSpPr>
          <p:nvPr/>
        </p:nvSpPr>
        <p:spPr bwMode="auto">
          <a:xfrm>
            <a:off x="5334000" y="4310237"/>
            <a:ext cx="4778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3200" b="1"/>
              <a:t>X</a:t>
            </a:r>
            <a:endParaRPr lang="en-US" altLang="ja-JP" sz="2000"/>
          </a:p>
        </p:txBody>
      </p:sp>
      <p:sp>
        <p:nvSpPr>
          <p:cNvPr id="12310" name="Text Box 23"/>
          <p:cNvSpPr txBox="1">
            <a:spLocks noChangeArrowheads="1"/>
          </p:cNvSpPr>
          <p:nvPr/>
        </p:nvSpPr>
        <p:spPr bwMode="auto">
          <a:xfrm>
            <a:off x="5334000" y="2384599"/>
            <a:ext cx="477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3200" b="1"/>
              <a:t>X</a:t>
            </a:r>
            <a:endParaRPr lang="en-US" altLang="ja-JP" sz="2000"/>
          </a:p>
        </p:txBody>
      </p:sp>
      <p:pic>
        <p:nvPicPr>
          <p:cNvPr id="12311" name="Picture 2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2040112"/>
            <a:ext cx="102076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2" name="Picture 2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2040112"/>
            <a:ext cx="102076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3" name="Picture 2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402187"/>
            <a:ext cx="102076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4" name="Picture 2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3402187"/>
            <a:ext cx="102076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5" name="Picture 2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313" y="4819824"/>
            <a:ext cx="102076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16" name="Text Box 29"/>
          <p:cNvSpPr txBox="1">
            <a:spLocks noChangeArrowheads="1"/>
          </p:cNvSpPr>
          <p:nvPr/>
        </p:nvSpPr>
        <p:spPr bwMode="auto">
          <a:xfrm>
            <a:off x="5953125" y="5137324"/>
            <a:ext cx="226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000" b="1"/>
              <a:t>X</a:t>
            </a:r>
            <a:r>
              <a:rPr lang="en-US" altLang="ja-JP" sz="2000"/>
              <a:t> = blocked by STP</a:t>
            </a:r>
            <a:endParaRPr lang="en-US" altLang="ja-JP" sz="1400"/>
          </a:p>
        </p:txBody>
      </p:sp>
      <p:sp>
        <p:nvSpPr>
          <p:cNvPr id="12317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987425" y="5670724"/>
            <a:ext cx="7772400" cy="990600"/>
          </a:xfrm>
        </p:spPr>
        <p:txBody>
          <a:bodyPr/>
          <a:lstStyle/>
          <a:p>
            <a:r>
              <a:rPr lang="en-US" altLang="ja-JP" sz="2000" dirty="0" smtClean="0">
                <a:ea typeface="ＭＳ Ｐゴシック" pitchFamily="50" charset="-128"/>
              </a:rPr>
              <a:t>If a link fails, how long will STP take to recover?</a:t>
            </a:r>
          </a:p>
          <a:p>
            <a:r>
              <a:rPr lang="en-US" altLang="ja-JP" sz="2000" dirty="0" smtClean="0">
                <a:ea typeface="ＭＳ Ｐゴシック" pitchFamily="50" charset="-128"/>
              </a:rPr>
              <a:t>Use </a:t>
            </a:r>
            <a:r>
              <a:rPr lang="en-US" altLang="ja-JP" sz="2000" dirty="0" err="1" smtClean="0">
                <a:ea typeface="ＭＳ Ｐゴシック" pitchFamily="50" charset="-128"/>
              </a:rPr>
              <a:t>UplinkFast</a:t>
            </a:r>
            <a:r>
              <a:rPr lang="en-US" altLang="ja-JP" sz="2000" dirty="0" smtClean="0">
                <a:ea typeface="ＭＳ Ｐゴシック" pitchFamily="50" charset="-128"/>
              </a:rPr>
              <a:t> to speed convergence</a:t>
            </a:r>
            <a:endParaRPr lang="en-US" altLang="ja-JP" sz="1800" dirty="0" smtClean="0">
              <a:ea typeface="ＭＳ Ｐゴシック" pitchFamily="50" charset="-128"/>
            </a:endParaRPr>
          </a:p>
        </p:txBody>
      </p:sp>
      <p:sp>
        <p:nvSpPr>
          <p:cNvPr id="30" name="Date Placeholder 2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4203807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Protocols for Transporting VLAN Information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Inter-Switch Link (ISL)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Tagging protocol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Cisco proprietary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IEEE 802.1Q	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Tagging protocol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IEEE standard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VLAN Trunk Protocol (VTP)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VLAN management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1893654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27295" y="421341"/>
            <a:ext cx="56388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Selecting Routing Protocols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917" y="2057400"/>
            <a:ext cx="7772400" cy="4114800"/>
          </a:xfrm>
        </p:spPr>
        <p:txBody>
          <a:bodyPr/>
          <a:lstStyle/>
          <a:p>
            <a:r>
              <a:rPr lang="en-US" altLang="ja-JP" sz="2400" dirty="0" smtClean="0">
                <a:ea typeface="ＭＳ Ｐゴシック" pitchFamily="50" charset="-128"/>
              </a:rPr>
              <a:t>They all have the same general goal: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To share network reachability information among routers</a:t>
            </a:r>
          </a:p>
          <a:p>
            <a:r>
              <a:rPr lang="en-US" altLang="ja-JP" sz="2400" dirty="0" smtClean="0">
                <a:ea typeface="ＭＳ Ｐゴシック" pitchFamily="50" charset="-128"/>
              </a:rPr>
              <a:t>They differ in many ways: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Interior versus exterior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Metrics supported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Dynamic versus static and default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Distance-vector versus link-sate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Classful versus classless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Scalability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43994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ChangeArrowheads="1"/>
          </p:cNvSpPr>
          <p:nvPr/>
        </p:nvSpPr>
        <p:spPr bwMode="auto">
          <a:xfrm>
            <a:off x="1039909" y="4339431"/>
            <a:ext cx="7817220" cy="19812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ja-JP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Interior Versus Exterior Routing Protocols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86118" y="2098675"/>
            <a:ext cx="77724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Interior routing protocols are used within an autonomous system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Exterior routing protocols are used between autonomous systems</a:t>
            </a: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098925" y="61372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ja-JP" sz="18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129554" y="4579143"/>
            <a:ext cx="7467600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800" dirty="0"/>
              <a:t>Autonomous system (two definitions that are often used):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 dirty="0"/>
              <a:t>“</a:t>
            </a:r>
            <a:r>
              <a:rPr lang="en-US" altLang="ja-JP" sz="1800" dirty="0"/>
              <a:t>A set of routers that presents a common routing policy to the internetwork</a:t>
            </a:r>
            <a:r>
              <a:rPr lang="en-US" altLang="en-US" sz="1800" dirty="0"/>
              <a:t>”</a:t>
            </a:r>
            <a:endParaRPr lang="en-US" altLang="ja-JP" sz="18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1800" dirty="0"/>
              <a:t>“</a:t>
            </a:r>
            <a:r>
              <a:rPr lang="en-US" altLang="ja-JP" sz="1800" dirty="0"/>
              <a:t>A network or set of networks that are under the administrative control of a single entity</a:t>
            </a:r>
            <a:r>
              <a:rPr lang="en-US" altLang="en-US" sz="1800" dirty="0"/>
              <a:t>”</a:t>
            </a:r>
            <a:r>
              <a:rPr lang="en-US" altLang="ja-JP" sz="1800" dirty="0"/>
              <a:t>	             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86113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316941" y="546847"/>
            <a:ext cx="56388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Routing Protocol Metrics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521" y="2027238"/>
            <a:ext cx="8108008" cy="48307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2800" dirty="0" smtClean="0">
                <a:ea typeface="ＭＳ Ｐゴシック" pitchFamily="50" charset="-128"/>
              </a:rPr>
              <a:t>Metric: the determining factor used by a routing algorithm to decide which route to a network is better than another</a:t>
            </a:r>
          </a:p>
          <a:p>
            <a:pPr>
              <a:lnSpc>
                <a:spcPct val="80000"/>
              </a:lnSpc>
            </a:pPr>
            <a:r>
              <a:rPr lang="en-US" altLang="ja-JP" sz="2800" dirty="0" smtClean="0">
                <a:ea typeface="ＭＳ Ｐゴシック" pitchFamily="50" charset="-128"/>
              </a:rPr>
              <a:t>Examples of metrics:</a:t>
            </a:r>
          </a:p>
          <a:p>
            <a:pPr lvl="1">
              <a:lnSpc>
                <a:spcPct val="80000"/>
              </a:lnSpc>
            </a:pPr>
            <a:r>
              <a:rPr lang="en-US" altLang="ja-JP" sz="2400" dirty="0" smtClean="0">
                <a:ea typeface="ＭＳ Ｐゴシック" pitchFamily="50" charset="-128"/>
              </a:rPr>
              <a:t>Bandwidth - capacity</a:t>
            </a:r>
          </a:p>
          <a:p>
            <a:pPr lvl="1">
              <a:lnSpc>
                <a:spcPct val="80000"/>
              </a:lnSpc>
            </a:pPr>
            <a:r>
              <a:rPr lang="en-US" altLang="ja-JP" sz="2400" dirty="0" smtClean="0">
                <a:ea typeface="ＭＳ Ｐゴシック" pitchFamily="50" charset="-128"/>
              </a:rPr>
              <a:t>Delay - time</a:t>
            </a:r>
          </a:p>
          <a:p>
            <a:pPr lvl="1">
              <a:lnSpc>
                <a:spcPct val="80000"/>
              </a:lnSpc>
            </a:pPr>
            <a:r>
              <a:rPr lang="en-US" altLang="ja-JP" sz="2400" dirty="0" smtClean="0">
                <a:ea typeface="ＭＳ Ｐゴシック" pitchFamily="50" charset="-128"/>
              </a:rPr>
              <a:t>Load - amount of network traffic </a:t>
            </a:r>
          </a:p>
          <a:p>
            <a:pPr lvl="1">
              <a:lnSpc>
                <a:spcPct val="80000"/>
              </a:lnSpc>
            </a:pPr>
            <a:r>
              <a:rPr lang="en-US" altLang="ja-JP" sz="2400" dirty="0" smtClean="0">
                <a:ea typeface="ＭＳ Ｐゴシック" pitchFamily="50" charset="-128"/>
              </a:rPr>
              <a:t>Reliability - error rate</a:t>
            </a:r>
          </a:p>
          <a:p>
            <a:pPr lvl="1">
              <a:lnSpc>
                <a:spcPct val="80000"/>
              </a:lnSpc>
            </a:pPr>
            <a:r>
              <a:rPr lang="en-US" altLang="ja-JP" sz="2400" dirty="0" smtClean="0">
                <a:ea typeface="ＭＳ Ｐゴシック" pitchFamily="50" charset="-128"/>
              </a:rPr>
              <a:t>Hop count - number of routers that a packet must travel through before reaching the destination network</a:t>
            </a:r>
          </a:p>
          <a:p>
            <a:pPr lvl="1">
              <a:lnSpc>
                <a:spcPct val="80000"/>
              </a:lnSpc>
            </a:pPr>
            <a:r>
              <a:rPr lang="en-US" altLang="ja-JP" sz="2400" dirty="0" smtClean="0">
                <a:ea typeface="ＭＳ Ｐゴシック" pitchFamily="50" charset="-128"/>
              </a:rPr>
              <a:t>Cost - arbitrary value defined by the protocol or administrator</a:t>
            </a:r>
            <a:endParaRPr lang="en-US" altLang="ja-JP" sz="1400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907684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Routing Algorithms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032" y="2006895"/>
            <a:ext cx="7772400" cy="4114800"/>
          </a:xfrm>
        </p:spPr>
        <p:txBody>
          <a:bodyPr/>
          <a:lstStyle/>
          <a:p>
            <a:r>
              <a:rPr lang="en-US" altLang="ja-JP" sz="2000" dirty="0" smtClean="0">
                <a:ea typeface="ＭＳ Ｐゴシック" pitchFamily="50" charset="-128"/>
              </a:rPr>
              <a:t>Static routing</a:t>
            </a:r>
          </a:p>
          <a:p>
            <a:pPr lvl="1"/>
            <a:r>
              <a:rPr lang="en-US" altLang="ja-JP" sz="2000" dirty="0" smtClean="0">
                <a:ea typeface="ＭＳ Ｐゴシック" pitchFamily="50" charset="-128"/>
              </a:rPr>
              <a:t>Calculated beforehand, offline</a:t>
            </a:r>
          </a:p>
          <a:p>
            <a:r>
              <a:rPr lang="en-US" altLang="ja-JP" sz="2000" dirty="0" smtClean="0">
                <a:ea typeface="ＭＳ Ｐゴシック" pitchFamily="50" charset="-128"/>
              </a:rPr>
              <a:t>Default routing</a:t>
            </a:r>
          </a:p>
          <a:p>
            <a:pPr lvl="1"/>
            <a:r>
              <a:rPr lang="en-US" altLang="en-US" sz="2000" dirty="0" smtClean="0">
                <a:ea typeface="ＭＳ Ｐゴシック" pitchFamily="50" charset="-128"/>
              </a:rPr>
              <a:t>“</a:t>
            </a:r>
            <a:r>
              <a:rPr lang="en-US" altLang="ja-JP" sz="2000" dirty="0" smtClean="0">
                <a:ea typeface="ＭＳ Ｐゴシック" pitchFamily="50" charset="-128"/>
              </a:rPr>
              <a:t>If I don</a:t>
            </a:r>
            <a:r>
              <a:rPr lang="en-US" altLang="en-US" sz="2000" dirty="0" smtClean="0">
                <a:ea typeface="ＭＳ Ｐゴシック" pitchFamily="50" charset="-128"/>
              </a:rPr>
              <a:t>’</a:t>
            </a:r>
            <a:r>
              <a:rPr lang="en-US" altLang="ja-JP" sz="2000" dirty="0" smtClean="0">
                <a:ea typeface="ＭＳ Ｐゴシック" pitchFamily="50" charset="-128"/>
              </a:rPr>
              <a:t>t recognize the destination, just send the packet to Router X</a:t>
            </a:r>
            <a:r>
              <a:rPr lang="en-US" altLang="en-US" sz="2000" dirty="0" smtClean="0">
                <a:ea typeface="ＭＳ Ｐゴシック" pitchFamily="50" charset="-128"/>
              </a:rPr>
              <a:t>”</a:t>
            </a:r>
            <a:endParaRPr lang="en-US" altLang="ja-JP" sz="2000" dirty="0" smtClean="0">
              <a:ea typeface="ＭＳ Ｐゴシック" pitchFamily="50" charset="-128"/>
            </a:endParaRPr>
          </a:p>
          <a:p>
            <a:r>
              <a:rPr lang="en-US" altLang="ja-JP" sz="2000" dirty="0" smtClean="0">
                <a:ea typeface="ＭＳ Ｐゴシック" pitchFamily="50" charset="-128"/>
              </a:rPr>
              <a:t>Cisco</a:t>
            </a:r>
            <a:r>
              <a:rPr lang="en-US" altLang="en-US" sz="2000" dirty="0" smtClean="0">
                <a:ea typeface="ＭＳ Ｐゴシック" pitchFamily="50" charset="-128"/>
              </a:rPr>
              <a:t>’</a:t>
            </a:r>
            <a:r>
              <a:rPr lang="en-US" altLang="ja-JP" sz="2000" dirty="0" smtClean="0">
                <a:ea typeface="ＭＳ Ｐゴシック" pitchFamily="50" charset="-128"/>
              </a:rPr>
              <a:t>s On-Demand Routing</a:t>
            </a:r>
          </a:p>
          <a:p>
            <a:pPr lvl="1"/>
            <a:r>
              <a:rPr lang="en-US" altLang="ja-JP" sz="2000" dirty="0" smtClean="0">
                <a:ea typeface="ＭＳ Ｐゴシック" pitchFamily="50" charset="-128"/>
              </a:rPr>
              <a:t>Routing for stub networks</a:t>
            </a:r>
          </a:p>
          <a:p>
            <a:pPr lvl="1"/>
            <a:r>
              <a:rPr lang="en-US" altLang="ja-JP" sz="2000" dirty="0" smtClean="0">
                <a:ea typeface="ＭＳ Ｐゴシック" pitchFamily="50" charset="-128"/>
              </a:rPr>
              <a:t>Uses Cisco Discovery Protocol (CDP)</a:t>
            </a:r>
          </a:p>
          <a:p>
            <a:r>
              <a:rPr lang="en-US" altLang="ja-JP" sz="2000" dirty="0" smtClean="0">
                <a:ea typeface="ＭＳ Ｐゴシック" pitchFamily="50" charset="-128"/>
              </a:rPr>
              <a:t>Dynamic routing protocol</a:t>
            </a:r>
          </a:p>
          <a:p>
            <a:pPr lvl="1"/>
            <a:r>
              <a:rPr lang="en-US" altLang="ja-JP" sz="2000" dirty="0" smtClean="0">
                <a:ea typeface="ＭＳ Ｐゴシック" pitchFamily="50" charset="-128"/>
              </a:rPr>
              <a:t>Distance-vector algorithms</a:t>
            </a:r>
          </a:p>
          <a:p>
            <a:pPr lvl="1"/>
            <a:r>
              <a:rPr lang="en-US" altLang="ja-JP" sz="2000" dirty="0" smtClean="0">
                <a:ea typeface="ＭＳ Ｐゴシック" pitchFamily="50" charset="-128"/>
              </a:rPr>
              <a:t>Link-state algorithms</a:t>
            </a:r>
          </a:p>
          <a:p>
            <a:endParaRPr lang="en-US" altLang="ja-JP" sz="2800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9578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Static Routing Example</a:t>
            </a:r>
          </a:p>
        </p:txBody>
      </p:sp>
      <p:sp>
        <p:nvSpPr>
          <p:cNvPr id="18435" name="Line 4"/>
          <p:cNvSpPr>
            <a:spLocks noChangeShapeType="1"/>
          </p:cNvSpPr>
          <p:nvPr/>
        </p:nvSpPr>
        <p:spPr bwMode="auto">
          <a:xfrm>
            <a:off x="1943100" y="2954337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36" name="Line 5"/>
          <p:cNvSpPr>
            <a:spLocks noChangeShapeType="1"/>
          </p:cNvSpPr>
          <p:nvPr/>
        </p:nvSpPr>
        <p:spPr bwMode="auto">
          <a:xfrm>
            <a:off x="7962900" y="3030537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495300" y="6154737"/>
            <a:ext cx="85344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ja-JP" sz="1400" dirty="0" err="1"/>
              <a:t>RouterA</a:t>
            </a:r>
            <a:r>
              <a:rPr lang="en-US" altLang="ja-JP" sz="1400" dirty="0"/>
              <a:t>(</a:t>
            </a:r>
            <a:r>
              <a:rPr lang="en-US" altLang="ja-JP" sz="1400" dirty="0" err="1"/>
              <a:t>config</a:t>
            </a:r>
            <a:r>
              <a:rPr lang="en-US" altLang="ja-JP" sz="1400" dirty="0"/>
              <a:t>)#</a:t>
            </a:r>
            <a:r>
              <a:rPr lang="en-US" altLang="ja-JP" sz="1400" b="1" dirty="0" err="1"/>
              <a:t>ip</a:t>
            </a:r>
            <a:r>
              <a:rPr lang="en-US" altLang="ja-JP" sz="1400" b="1" dirty="0"/>
              <a:t> route 172.16.50.0  255.255.255.0  172.16.20.2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ja-JP" sz="1400" dirty="0"/>
              <a:t>Send packets for subnet 50 to 172.16.20.2 (Router B)</a:t>
            </a:r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4914900" y="2878137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8439" name="Picture 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4402137"/>
            <a:ext cx="9144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40" name="Group 9"/>
          <p:cNvGrpSpPr>
            <a:grpSpLocks/>
          </p:cNvGrpSpPr>
          <p:nvPr/>
        </p:nvGrpSpPr>
        <p:grpSpPr bwMode="auto">
          <a:xfrm rot="-5400000">
            <a:off x="3378993" y="1670844"/>
            <a:ext cx="176213" cy="2286000"/>
            <a:chOff x="2784" y="1584"/>
            <a:chExt cx="96" cy="1248"/>
          </a:xfrm>
        </p:grpSpPr>
        <p:sp>
          <p:nvSpPr>
            <p:cNvPr id="46124" name="Line 10"/>
            <p:cNvSpPr>
              <a:spLocks noChangeShapeType="1"/>
            </p:cNvSpPr>
            <p:nvPr/>
          </p:nvSpPr>
          <p:spPr bwMode="auto">
            <a:xfrm rot="-5400000">
              <a:off x="2447" y="2016"/>
              <a:ext cx="86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  <p:sp>
          <p:nvSpPr>
            <p:cNvPr id="46125" name="Line 11"/>
            <p:cNvSpPr>
              <a:spLocks noChangeShapeType="1"/>
            </p:cNvSpPr>
            <p:nvPr/>
          </p:nvSpPr>
          <p:spPr bwMode="auto">
            <a:xfrm rot="-5400000">
              <a:off x="2471" y="2520"/>
              <a:ext cx="62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  <p:sp>
          <p:nvSpPr>
            <p:cNvPr id="46126" name="Line 12"/>
            <p:cNvSpPr>
              <a:spLocks noChangeShapeType="1"/>
            </p:cNvSpPr>
            <p:nvPr/>
          </p:nvSpPr>
          <p:spPr bwMode="auto">
            <a:xfrm rot="5400000" flipH="1">
              <a:off x="2712" y="2280"/>
              <a:ext cx="240" cy="9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</p:grpSp>
      <p:grpSp>
        <p:nvGrpSpPr>
          <p:cNvPr id="18441" name="Group 13"/>
          <p:cNvGrpSpPr>
            <a:grpSpLocks/>
          </p:cNvGrpSpPr>
          <p:nvPr/>
        </p:nvGrpSpPr>
        <p:grpSpPr bwMode="auto">
          <a:xfrm rot="5400000" flipV="1">
            <a:off x="6350793" y="1670844"/>
            <a:ext cx="176213" cy="2286000"/>
            <a:chOff x="2784" y="1584"/>
            <a:chExt cx="96" cy="1248"/>
          </a:xfrm>
        </p:grpSpPr>
        <p:sp>
          <p:nvSpPr>
            <p:cNvPr id="46121" name="Line 14"/>
            <p:cNvSpPr>
              <a:spLocks noChangeShapeType="1"/>
            </p:cNvSpPr>
            <p:nvPr/>
          </p:nvSpPr>
          <p:spPr bwMode="auto">
            <a:xfrm rot="-5400000">
              <a:off x="2448" y="2015"/>
              <a:ext cx="86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  <p:sp>
          <p:nvSpPr>
            <p:cNvPr id="46122" name="Line 15"/>
            <p:cNvSpPr>
              <a:spLocks noChangeShapeType="1"/>
            </p:cNvSpPr>
            <p:nvPr/>
          </p:nvSpPr>
          <p:spPr bwMode="auto">
            <a:xfrm rot="-5400000">
              <a:off x="2472" y="2520"/>
              <a:ext cx="62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  <p:sp>
          <p:nvSpPr>
            <p:cNvPr id="46123" name="Line 16"/>
            <p:cNvSpPr>
              <a:spLocks noChangeShapeType="1"/>
            </p:cNvSpPr>
            <p:nvPr/>
          </p:nvSpPr>
          <p:spPr bwMode="auto">
            <a:xfrm rot="5400000" flipH="1">
              <a:off x="2712" y="2279"/>
              <a:ext cx="240" cy="9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</p:grpSp>
      <p:pic>
        <p:nvPicPr>
          <p:cNvPr id="18442" name="Picture 1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2573337"/>
            <a:ext cx="8731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18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700" y="2573337"/>
            <a:ext cx="8731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19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2573337"/>
            <a:ext cx="8731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Picture 2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4402137"/>
            <a:ext cx="9144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Picture 2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0" y="4402137"/>
            <a:ext cx="9144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7" name="Text Box 22"/>
          <p:cNvSpPr txBox="1">
            <a:spLocks noChangeArrowheads="1"/>
          </p:cNvSpPr>
          <p:nvPr/>
        </p:nvSpPr>
        <p:spPr bwMode="auto">
          <a:xfrm>
            <a:off x="1181100" y="3106737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e0</a:t>
            </a:r>
          </a:p>
        </p:txBody>
      </p:sp>
      <p:sp>
        <p:nvSpPr>
          <p:cNvPr id="18448" name="Text Box 23"/>
          <p:cNvSpPr txBox="1">
            <a:spLocks noChangeArrowheads="1"/>
          </p:cNvSpPr>
          <p:nvPr/>
        </p:nvSpPr>
        <p:spPr bwMode="auto">
          <a:xfrm>
            <a:off x="7277100" y="3106737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e0</a:t>
            </a:r>
          </a:p>
        </p:txBody>
      </p:sp>
      <p:sp>
        <p:nvSpPr>
          <p:cNvPr id="18449" name="Text Box 24"/>
          <p:cNvSpPr txBox="1">
            <a:spLocks noChangeArrowheads="1"/>
          </p:cNvSpPr>
          <p:nvPr/>
        </p:nvSpPr>
        <p:spPr bwMode="auto">
          <a:xfrm>
            <a:off x="4229100" y="3106737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e0</a:t>
            </a:r>
          </a:p>
        </p:txBody>
      </p:sp>
      <p:sp>
        <p:nvSpPr>
          <p:cNvPr id="18450" name="Text Box 25"/>
          <p:cNvSpPr txBox="1">
            <a:spLocks noChangeArrowheads="1"/>
          </p:cNvSpPr>
          <p:nvPr/>
        </p:nvSpPr>
        <p:spPr bwMode="auto">
          <a:xfrm>
            <a:off x="4000500" y="2497137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s0</a:t>
            </a:r>
          </a:p>
        </p:txBody>
      </p:sp>
      <p:sp>
        <p:nvSpPr>
          <p:cNvPr id="18451" name="Text Box 26"/>
          <p:cNvSpPr txBox="1">
            <a:spLocks noChangeArrowheads="1"/>
          </p:cNvSpPr>
          <p:nvPr/>
        </p:nvSpPr>
        <p:spPr bwMode="auto">
          <a:xfrm>
            <a:off x="5295900" y="2497137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s1</a:t>
            </a:r>
          </a:p>
        </p:txBody>
      </p:sp>
      <p:sp>
        <p:nvSpPr>
          <p:cNvPr id="18452" name="Text Box 27"/>
          <p:cNvSpPr txBox="1">
            <a:spLocks noChangeArrowheads="1"/>
          </p:cNvSpPr>
          <p:nvPr/>
        </p:nvSpPr>
        <p:spPr bwMode="auto">
          <a:xfrm>
            <a:off x="2324100" y="2344737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s0</a:t>
            </a:r>
          </a:p>
        </p:txBody>
      </p:sp>
      <p:sp>
        <p:nvSpPr>
          <p:cNvPr id="18453" name="Text Box 28"/>
          <p:cNvSpPr txBox="1">
            <a:spLocks noChangeArrowheads="1"/>
          </p:cNvSpPr>
          <p:nvPr/>
        </p:nvSpPr>
        <p:spPr bwMode="auto">
          <a:xfrm>
            <a:off x="7124700" y="2344737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s0</a:t>
            </a:r>
          </a:p>
        </p:txBody>
      </p:sp>
      <p:sp>
        <p:nvSpPr>
          <p:cNvPr id="18454" name="Text Box 29"/>
          <p:cNvSpPr txBox="1">
            <a:spLocks noChangeArrowheads="1"/>
          </p:cNvSpPr>
          <p:nvPr/>
        </p:nvSpPr>
        <p:spPr bwMode="auto">
          <a:xfrm>
            <a:off x="952500" y="2192337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Router A</a:t>
            </a:r>
            <a:endParaRPr lang="en-US" altLang="ja-JP" sz="1800"/>
          </a:p>
        </p:txBody>
      </p:sp>
      <p:sp>
        <p:nvSpPr>
          <p:cNvPr id="18455" name="Text Box 30"/>
          <p:cNvSpPr txBox="1">
            <a:spLocks noChangeArrowheads="1"/>
          </p:cNvSpPr>
          <p:nvPr/>
        </p:nvSpPr>
        <p:spPr bwMode="auto">
          <a:xfrm>
            <a:off x="4229100" y="2192337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Router B</a:t>
            </a:r>
            <a:endParaRPr lang="en-US" altLang="ja-JP" sz="1800"/>
          </a:p>
        </p:txBody>
      </p:sp>
      <p:sp>
        <p:nvSpPr>
          <p:cNvPr id="18456" name="Text Box 31"/>
          <p:cNvSpPr txBox="1">
            <a:spLocks noChangeArrowheads="1"/>
          </p:cNvSpPr>
          <p:nvPr/>
        </p:nvSpPr>
        <p:spPr bwMode="auto">
          <a:xfrm>
            <a:off x="7353300" y="2192337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Router C</a:t>
            </a:r>
            <a:endParaRPr lang="en-US" altLang="ja-JP" sz="1800"/>
          </a:p>
        </p:txBody>
      </p:sp>
      <p:sp>
        <p:nvSpPr>
          <p:cNvPr id="18457" name="Text Box 32"/>
          <p:cNvSpPr txBox="1">
            <a:spLocks noChangeArrowheads="1"/>
          </p:cNvSpPr>
          <p:nvPr/>
        </p:nvSpPr>
        <p:spPr bwMode="auto">
          <a:xfrm>
            <a:off x="1181100" y="5240337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Host A</a:t>
            </a:r>
            <a:endParaRPr lang="en-US" altLang="ja-JP" sz="1800"/>
          </a:p>
        </p:txBody>
      </p:sp>
      <p:sp>
        <p:nvSpPr>
          <p:cNvPr id="18458" name="Text Box 33"/>
          <p:cNvSpPr txBox="1">
            <a:spLocks noChangeArrowheads="1"/>
          </p:cNvSpPr>
          <p:nvPr/>
        </p:nvSpPr>
        <p:spPr bwMode="auto">
          <a:xfrm>
            <a:off x="7277100" y="5240337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Host C</a:t>
            </a:r>
            <a:endParaRPr lang="en-US" altLang="ja-JP" sz="1800"/>
          </a:p>
        </p:txBody>
      </p:sp>
      <p:sp>
        <p:nvSpPr>
          <p:cNvPr id="18459" name="Text Box 34"/>
          <p:cNvSpPr txBox="1">
            <a:spLocks noChangeArrowheads="1"/>
          </p:cNvSpPr>
          <p:nvPr/>
        </p:nvSpPr>
        <p:spPr bwMode="auto">
          <a:xfrm>
            <a:off x="4152900" y="5240337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Host B</a:t>
            </a:r>
            <a:endParaRPr lang="en-US" altLang="ja-JP" sz="1800"/>
          </a:p>
        </p:txBody>
      </p:sp>
      <p:sp>
        <p:nvSpPr>
          <p:cNvPr id="18460" name="Text Box 35"/>
          <p:cNvSpPr txBox="1">
            <a:spLocks noChangeArrowheads="1"/>
          </p:cNvSpPr>
          <p:nvPr/>
        </p:nvSpPr>
        <p:spPr bwMode="auto">
          <a:xfrm>
            <a:off x="1181100" y="56213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172.16.10.2</a:t>
            </a:r>
            <a:endParaRPr lang="en-US" altLang="ja-JP" sz="1800"/>
          </a:p>
        </p:txBody>
      </p:sp>
      <p:sp>
        <p:nvSpPr>
          <p:cNvPr id="18461" name="Text Box 36"/>
          <p:cNvSpPr txBox="1">
            <a:spLocks noChangeArrowheads="1"/>
          </p:cNvSpPr>
          <p:nvPr/>
        </p:nvSpPr>
        <p:spPr bwMode="auto">
          <a:xfrm>
            <a:off x="4229100" y="56213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172.16.30.2</a:t>
            </a:r>
            <a:endParaRPr lang="en-US" altLang="ja-JP" sz="1800"/>
          </a:p>
        </p:txBody>
      </p:sp>
      <p:sp>
        <p:nvSpPr>
          <p:cNvPr id="18462" name="Text Box 37"/>
          <p:cNvSpPr txBox="1">
            <a:spLocks noChangeArrowheads="1"/>
          </p:cNvSpPr>
          <p:nvPr/>
        </p:nvSpPr>
        <p:spPr bwMode="auto">
          <a:xfrm>
            <a:off x="7353300" y="56213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172.16.50.2</a:t>
            </a:r>
            <a:endParaRPr lang="en-US" altLang="ja-JP" sz="1800"/>
          </a:p>
        </p:txBody>
      </p:sp>
      <p:sp>
        <p:nvSpPr>
          <p:cNvPr id="18463" name="Text Box 38"/>
          <p:cNvSpPr txBox="1">
            <a:spLocks noChangeArrowheads="1"/>
          </p:cNvSpPr>
          <p:nvPr/>
        </p:nvSpPr>
        <p:spPr bwMode="auto">
          <a:xfrm>
            <a:off x="1714501" y="186372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dirty="0"/>
              <a:t>172.16.20.1</a:t>
            </a:r>
            <a:endParaRPr lang="en-US" altLang="ja-JP" sz="1800" dirty="0"/>
          </a:p>
        </p:txBody>
      </p:sp>
      <p:sp>
        <p:nvSpPr>
          <p:cNvPr id="18464" name="Text Box 39"/>
          <p:cNvSpPr txBox="1">
            <a:spLocks noChangeArrowheads="1"/>
          </p:cNvSpPr>
          <p:nvPr/>
        </p:nvSpPr>
        <p:spPr bwMode="auto">
          <a:xfrm>
            <a:off x="5219700" y="15827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172.16.40.1</a:t>
            </a:r>
            <a:endParaRPr lang="en-US" altLang="ja-JP" sz="1800"/>
          </a:p>
        </p:txBody>
      </p:sp>
      <p:sp>
        <p:nvSpPr>
          <p:cNvPr id="18465" name="Text Box 40"/>
          <p:cNvSpPr txBox="1">
            <a:spLocks noChangeArrowheads="1"/>
          </p:cNvSpPr>
          <p:nvPr/>
        </p:nvSpPr>
        <p:spPr bwMode="auto">
          <a:xfrm>
            <a:off x="495300" y="34115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172.16.10.1</a:t>
            </a:r>
            <a:endParaRPr lang="en-US" altLang="ja-JP" sz="1800"/>
          </a:p>
        </p:txBody>
      </p:sp>
      <p:sp>
        <p:nvSpPr>
          <p:cNvPr id="18466" name="Text Box 41"/>
          <p:cNvSpPr txBox="1">
            <a:spLocks noChangeArrowheads="1"/>
          </p:cNvSpPr>
          <p:nvPr/>
        </p:nvSpPr>
        <p:spPr bwMode="auto">
          <a:xfrm>
            <a:off x="3543300" y="34115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172.16.30.1</a:t>
            </a:r>
            <a:endParaRPr lang="en-US" altLang="ja-JP" sz="1800"/>
          </a:p>
        </p:txBody>
      </p:sp>
      <p:sp>
        <p:nvSpPr>
          <p:cNvPr id="18467" name="Text Box 42"/>
          <p:cNvSpPr txBox="1">
            <a:spLocks noChangeArrowheads="1"/>
          </p:cNvSpPr>
          <p:nvPr/>
        </p:nvSpPr>
        <p:spPr bwMode="auto">
          <a:xfrm>
            <a:off x="6591300" y="34115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172.16.50.1</a:t>
            </a:r>
            <a:endParaRPr lang="en-US" altLang="ja-JP" sz="1800"/>
          </a:p>
        </p:txBody>
      </p:sp>
      <p:sp>
        <p:nvSpPr>
          <p:cNvPr id="18468" name="Text Box 43"/>
          <p:cNvSpPr txBox="1">
            <a:spLocks noChangeArrowheads="1"/>
          </p:cNvSpPr>
          <p:nvPr/>
        </p:nvSpPr>
        <p:spPr bwMode="auto">
          <a:xfrm>
            <a:off x="3467100" y="15827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172.16.20.2</a:t>
            </a:r>
            <a:endParaRPr lang="en-US" altLang="ja-JP" sz="1800"/>
          </a:p>
        </p:txBody>
      </p:sp>
      <p:sp>
        <p:nvSpPr>
          <p:cNvPr id="18469" name="Text Box 44"/>
          <p:cNvSpPr txBox="1">
            <a:spLocks noChangeArrowheads="1"/>
          </p:cNvSpPr>
          <p:nvPr/>
        </p:nvSpPr>
        <p:spPr bwMode="auto">
          <a:xfrm>
            <a:off x="6972300" y="1582737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172.16.40.2</a:t>
            </a:r>
            <a:endParaRPr lang="en-US" altLang="ja-JP" sz="1800"/>
          </a:p>
        </p:txBody>
      </p:sp>
      <p:sp>
        <p:nvSpPr>
          <p:cNvPr id="18470" name="Line 45"/>
          <p:cNvSpPr>
            <a:spLocks noChangeShapeType="1"/>
          </p:cNvSpPr>
          <p:nvPr/>
        </p:nvSpPr>
        <p:spPr bwMode="auto">
          <a:xfrm>
            <a:off x="2552700" y="2116137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71" name="Line 46"/>
          <p:cNvSpPr>
            <a:spLocks noChangeShapeType="1"/>
          </p:cNvSpPr>
          <p:nvPr/>
        </p:nvSpPr>
        <p:spPr bwMode="auto">
          <a:xfrm>
            <a:off x="4229100" y="1963737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72" name="Line 47"/>
          <p:cNvSpPr>
            <a:spLocks noChangeShapeType="1"/>
          </p:cNvSpPr>
          <p:nvPr/>
        </p:nvSpPr>
        <p:spPr bwMode="auto">
          <a:xfrm>
            <a:off x="5600700" y="1963737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73" name="Line 48"/>
          <p:cNvSpPr>
            <a:spLocks noChangeShapeType="1"/>
          </p:cNvSpPr>
          <p:nvPr/>
        </p:nvSpPr>
        <p:spPr bwMode="auto">
          <a:xfrm>
            <a:off x="7429500" y="1963737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8" name="Date Placeholder 4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2230757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17562" y="580231"/>
            <a:ext cx="7772400" cy="762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Default Routing Example</a:t>
            </a:r>
          </a:p>
        </p:txBody>
      </p:sp>
      <p:sp>
        <p:nvSpPr>
          <p:cNvPr id="19459" name="Line 4"/>
          <p:cNvSpPr>
            <a:spLocks noChangeShapeType="1"/>
          </p:cNvSpPr>
          <p:nvPr/>
        </p:nvSpPr>
        <p:spPr bwMode="auto">
          <a:xfrm>
            <a:off x="2346884" y="3251715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8366684" y="3327915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609600" y="6247466"/>
            <a:ext cx="85344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ja-JP" sz="1400" dirty="0" err="1"/>
              <a:t>RouterA</a:t>
            </a:r>
            <a:r>
              <a:rPr lang="en-US" altLang="ja-JP" sz="1400" dirty="0"/>
              <a:t>(</a:t>
            </a:r>
            <a:r>
              <a:rPr lang="en-US" altLang="ja-JP" sz="1400" dirty="0" err="1"/>
              <a:t>config</a:t>
            </a:r>
            <a:r>
              <a:rPr lang="en-US" altLang="ja-JP" sz="1400" dirty="0"/>
              <a:t>)#</a:t>
            </a:r>
            <a:r>
              <a:rPr lang="en-US" altLang="ja-JP" sz="1400" b="1" dirty="0" err="1"/>
              <a:t>ip</a:t>
            </a:r>
            <a:r>
              <a:rPr lang="en-US" altLang="ja-JP" sz="1400" b="1" dirty="0"/>
              <a:t> route 0.0.0.0  0.0.0.0  172.16.20.2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ja-JP" sz="1400" dirty="0"/>
              <a:t>If it</a:t>
            </a:r>
            <a:r>
              <a:rPr lang="en-US" altLang="en-US" sz="1400" dirty="0"/>
              <a:t>’</a:t>
            </a:r>
            <a:r>
              <a:rPr lang="en-US" altLang="ja-JP" sz="1400" dirty="0"/>
              <a:t>s not local, send it to 172.16.20.2 (Router B)</a:t>
            </a:r>
          </a:p>
        </p:txBody>
      </p:sp>
      <p:sp>
        <p:nvSpPr>
          <p:cNvPr id="19462" name="Line 7"/>
          <p:cNvSpPr>
            <a:spLocks noChangeShapeType="1"/>
          </p:cNvSpPr>
          <p:nvPr/>
        </p:nvSpPr>
        <p:spPr bwMode="auto">
          <a:xfrm>
            <a:off x="5318684" y="3175515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9463" name="Picture 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484" y="4699515"/>
            <a:ext cx="9144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64" name="Group 9"/>
          <p:cNvGrpSpPr>
            <a:grpSpLocks/>
          </p:cNvGrpSpPr>
          <p:nvPr/>
        </p:nvGrpSpPr>
        <p:grpSpPr bwMode="auto">
          <a:xfrm rot="-5400000">
            <a:off x="3782777" y="1968222"/>
            <a:ext cx="176213" cy="2286000"/>
            <a:chOff x="2784" y="1584"/>
            <a:chExt cx="96" cy="1248"/>
          </a:xfrm>
        </p:grpSpPr>
        <p:sp>
          <p:nvSpPr>
            <p:cNvPr id="48172" name="Line 10"/>
            <p:cNvSpPr>
              <a:spLocks noChangeShapeType="1"/>
            </p:cNvSpPr>
            <p:nvPr/>
          </p:nvSpPr>
          <p:spPr bwMode="auto">
            <a:xfrm rot="-5400000">
              <a:off x="2447" y="2016"/>
              <a:ext cx="86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  <p:sp>
          <p:nvSpPr>
            <p:cNvPr id="48173" name="Line 11"/>
            <p:cNvSpPr>
              <a:spLocks noChangeShapeType="1"/>
            </p:cNvSpPr>
            <p:nvPr/>
          </p:nvSpPr>
          <p:spPr bwMode="auto">
            <a:xfrm rot="-5400000">
              <a:off x="2471" y="2520"/>
              <a:ext cx="62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  <p:sp>
          <p:nvSpPr>
            <p:cNvPr id="48174" name="Line 12"/>
            <p:cNvSpPr>
              <a:spLocks noChangeShapeType="1"/>
            </p:cNvSpPr>
            <p:nvPr/>
          </p:nvSpPr>
          <p:spPr bwMode="auto">
            <a:xfrm rot="5400000" flipH="1">
              <a:off x="2712" y="2280"/>
              <a:ext cx="240" cy="9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</p:grpSp>
      <p:grpSp>
        <p:nvGrpSpPr>
          <p:cNvPr id="19465" name="Group 13"/>
          <p:cNvGrpSpPr>
            <a:grpSpLocks/>
          </p:cNvGrpSpPr>
          <p:nvPr/>
        </p:nvGrpSpPr>
        <p:grpSpPr bwMode="auto">
          <a:xfrm rot="5400000" flipV="1">
            <a:off x="6754577" y="1968222"/>
            <a:ext cx="176213" cy="2286000"/>
            <a:chOff x="2784" y="1584"/>
            <a:chExt cx="96" cy="1248"/>
          </a:xfrm>
        </p:grpSpPr>
        <p:sp>
          <p:nvSpPr>
            <p:cNvPr id="48169" name="Line 14"/>
            <p:cNvSpPr>
              <a:spLocks noChangeShapeType="1"/>
            </p:cNvSpPr>
            <p:nvPr/>
          </p:nvSpPr>
          <p:spPr bwMode="auto">
            <a:xfrm rot="-5400000">
              <a:off x="2448" y="2015"/>
              <a:ext cx="86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  <p:sp>
          <p:nvSpPr>
            <p:cNvPr id="48170" name="Line 15"/>
            <p:cNvSpPr>
              <a:spLocks noChangeShapeType="1"/>
            </p:cNvSpPr>
            <p:nvPr/>
          </p:nvSpPr>
          <p:spPr bwMode="auto">
            <a:xfrm rot="-5400000">
              <a:off x="2472" y="2520"/>
              <a:ext cx="62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  <p:sp>
          <p:nvSpPr>
            <p:cNvPr id="48171" name="Line 16"/>
            <p:cNvSpPr>
              <a:spLocks noChangeShapeType="1"/>
            </p:cNvSpPr>
            <p:nvPr/>
          </p:nvSpPr>
          <p:spPr bwMode="auto">
            <a:xfrm rot="5400000" flipH="1">
              <a:off x="2712" y="2279"/>
              <a:ext cx="240" cy="9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-84" charset="-128"/>
              </a:endParaRPr>
            </a:p>
          </p:txBody>
        </p:sp>
      </p:grpSp>
      <p:pic>
        <p:nvPicPr>
          <p:cNvPr id="19466" name="Picture 1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884" y="2870715"/>
            <a:ext cx="8731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7" name="Picture 18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9484" y="2870715"/>
            <a:ext cx="8731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19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684" y="2870715"/>
            <a:ext cx="8731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9" name="Picture 2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684" y="4699515"/>
            <a:ext cx="9144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0" name="Picture 2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684" y="4699515"/>
            <a:ext cx="9144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1" name="Text Box 22"/>
          <p:cNvSpPr txBox="1">
            <a:spLocks noChangeArrowheads="1"/>
          </p:cNvSpPr>
          <p:nvPr/>
        </p:nvSpPr>
        <p:spPr bwMode="auto">
          <a:xfrm>
            <a:off x="1508684" y="3404115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e0</a:t>
            </a:r>
          </a:p>
        </p:txBody>
      </p:sp>
      <p:sp>
        <p:nvSpPr>
          <p:cNvPr id="19472" name="Text Box 23"/>
          <p:cNvSpPr txBox="1">
            <a:spLocks noChangeArrowheads="1"/>
          </p:cNvSpPr>
          <p:nvPr/>
        </p:nvSpPr>
        <p:spPr bwMode="auto">
          <a:xfrm>
            <a:off x="7528484" y="3404115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e0</a:t>
            </a:r>
          </a:p>
        </p:txBody>
      </p:sp>
      <p:sp>
        <p:nvSpPr>
          <p:cNvPr id="19473" name="Text Box 24"/>
          <p:cNvSpPr txBox="1">
            <a:spLocks noChangeArrowheads="1"/>
          </p:cNvSpPr>
          <p:nvPr/>
        </p:nvSpPr>
        <p:spPr bwMode="auto">
          <a:xfrm>
            <a:off x="4632884" y="3404115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e0</a:t>
            </a:r>
          </a:p>
        </p:txBody>
      </p:sp>
      <p:sp>
        <p:nvSpPr>
          <p:cNvPr id="19474" name="Text Box 25"/>
          <p:cNvSpPr txBox="1">
            <a:spLocks noChangeArrowheads="1"/>
          </p:cNvSpPr>
          <p:nvPr/>
        </p:nvSpPr>
        <p:spPr bwMode="auto">
          <a:xfrm>
            <a:off x="4404284" y="2794515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s0</a:t>
            </a:r>
          </a:p>
        </p:txBody>
      </p:sp>
      <p:sp>
        <p:nvSpPr>
          <p:cNvPr id="19475" name="Text Box 26"/>
          <p:cNvSpPr txBox="1">
            <a:spLocks noChangeArrowheads="1"/>
          </p:cNvSpPr>
          <p:nvPr/>
        </p:nvSpPr>
        <p:spPr bwMode="auto">
          <a:xfrm>
            <a:off x="5699684" y="2794515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s1</a:t>
            </a:r>
          </a:p>
        </p:txBody>
      </p:sp>
      <p:sp>
        <p:nvSpPr>
          <p:cNvPr id="19476" name="Text Box 27"/>
          <p:cNvSpPr txBox="1">
            <a:spLocks noChangeArrowheads="1"/>
          </p:cNvSpPr>
          <p:nvPr/>
        </p:nvSpPr>
        <p:spPr bwMode="auto">
          <a:xfrm>
            <a:off x="2727884" y="2642115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s0</a:t>
            </a:r>
          </a:p>
        </p:txBody>
      </p:sp>
      <p:sp>
        <p:nvSpPr>
          <p:cNvPr id="19477" name="Text Box 28"/>
          <p:cNvSpPr txBox="1">
            <a:spLocks noChangeArrowheads="1"/>
          </p:cNvSpPr>
          <p:nvPr/>
        </p:nvSpPr>
        <p:spPr bwMode="auto">
          <a:xfrm>
            <a:off x="7528484" y="2642115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s0</a:t>
            </a:r>
          </a:p>
        </p:txBody>
      </p:sp>
      <p:sp>
        <p:nvSpPr>
          <p:cNvPr id="19478" name="Text Box 29"/>
          <p:cNvSpPr txBox="1">
            <a:spLocks noChangeArrowheads="1"/>
          </p:cNvSpPr>
          <p:nvPr/>
        </p:nvSpPr>
        <p:spPr bwMode="auto">
          <a:xfrm>
            <a:off x="1356284" y="2489715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Router A</a:t>
            </a:r>
            <a:endParaRPr lang="en-US" altLang="ja-JP" sz="1800"/>
          </a:p>
        </p:txBody>
      </p:sp>
      <p:sp>
        <p:nvSpPr>
          <p:cNvPr id="19479" name="Text Box 30"/>
          <p:cNvSpPr txBox="1">
            <a:spLocks noChangeArrowheads="1"/>
          </p:cNvSpPr>
          <p:nvPr/>
        </p:nvSpPr>
        <p:spPr bwMode="auto">
          <a:xfrm>
            <a:off x="4632884" y="2489715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Router B</a:t>
            </a:r>
            <a:endParaRPr lang="en-US" altLang="ja-JP" sz="1800"/>
          </a:p>
        </p:txBody>
      </p:sp>
      <p:sp>
        <p:nvSpPr>
          <p:cNvPr id="19480" name="Text Box 31"/>
          <p:cNvSpPr txBox="1">
            <a:spLocks noChangeArrowheads="1"/>
          </p:cNvSpPr>
          <p:nvPr/>
        </p:nvSpPr>
        <p:spPr bwMode="auto">
          <a:xfrm>
            <a:off x="7757084" y="2561431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Router C</a:t>
            </a:r>
            <a:endParaRPr lang="en-US" altLang="ja-JP" sz="1800"/>
          </a:p>
        </p:txBody>
      </p:sp>
      <p:sp>
        <p:nvSpPr>
          <p:cNvPr id="19481" name="Text Box 32"/>
          <p:cNvSpPr txBox="1">
            <a:spLocks noChangeArrowheads="1"/>
          </p:cNvSpPr>
          <p:nvPr/>
        </p:nvSpPr>
        <p:spPr bwMode="auto">
          <a:xfrm>
            <a:off x="1584884" y="5537715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Host A</a:t>
            </a:r>
            <a:endParaRPr lang="en-US" altLang="ja-JP" sz="1800"/>
          </a:p>
        </p:txBody>
      </p:sp>
      <p:sp>
        <p:nvSpPr>
          <p:cNvPr id="19482" name="Text Box 33"/>
          <p:cNvSpPr txBox="1">
            <a:spLocks noChangeArrowheads="1"/>
          </p:cNvSpPr>
          <p:nvPr/>
        </p:nvSpPr>
        <p:spPr bwMode="auto">
          <a:xfrm>
            <a:off x="7680884" y="5537715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Host C</a:t>
            </a:r>
            <a:endParaRPr lang="en-US" altLang="ja-JP" sz="1800"/>
          </a:p>
        </p:txBody>
      </p:sp>
      <p:sp>
        <p:nvSpPr>
          <p:cNvPr id="19483" name="Text Box 34"/>
          <p:cNvSpPr txBox="1">
            <a:spLocks noChangeArrowheads="1"/>
          </p:cNvSpPr>
          <p:nvPr/>
        </p:nvSpPr>
        <p:spPr bwMode="auto">
          <a:xfrm>
            <a:off x="4556684" y="5537715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 b="1"/>
              <a:t>Host B</a:t>
            </a:r>
            <a:endParaRPr lang="en-US" altLang="ja-JP" sz="1800"/>
          </a:p>
        </p:txBody>
      </p:sp>
      <p:sp>
        <p:nvSpPr>
          <p:cNvPr id="19484" name="Text Box 35"/>
          <p:cNvSpPr txBox="1">
            <a:spLocks noChangeArrowheads="1"/>
          </p:cNvSpPr>
          <p:nvPr/>
        </p:nvSpPr>
        <p:spPr bwMode="auto">
          <a:xfrm>
            <a:off x="1584884" y="59187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172.16.10.2</a:t>
            </a:r>
            <a:endParaRPr lang="en-US" altLang="ja-JP" sz="1800"/>
          </a:p>
        </p:txBody>
      </p:sp>
      <p:sp>
        <p:nvSpPr>
          <p:cNvPr id="19485" name="Text Box 36"/>
          <p:cNvSpPr txBox="1">
            <a:spLocks noChangeArrowheads="1"/>
          </p:cNvSpPr>
          <p:nvPr/>
        </p:nvSpPr>
        <p:spPr bwMode="auto">
          <a:xfrm>
            <a:off x="4632884" y="59187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172.16.30.2</a:t>
            </a:r>
            <a:endParaRPr lang="en-US" altLang="ja-JP" sz="1800"/>
          </a:p>
        </p:txBody>
      </p:sp>
      <p:sp>
        <p:nvSpPr>
          <p:cNvPr id="19486" name="Text Box 37"/>
          <p:cNvSpPr txBox="1">
            <a:spLocks noChangeArrowheads="1"/>
          </p:cNvSpPr>
          <p:nvPr/>
        </p:nvSpPr>
        <p:spPr bwMode="auto">
          <a:xfrm>
            <a:off x="7757084" y="59187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172.16.50.2</a:t>
            </a:r>
            <a:endParaRPr lang="en-US" altLang="ja-JP" sz="1800"/>
          </a:p>
        </p:txBody>
      </p:sp>
      <p:sp>
        <p:nvSpPr>
          <p:cNvPr id="19487" name="Text Box 38"/>
          <p:cNvSpPr txBox="1">
            <a:spLocks noChangeArrowheads="1"/>
          </p:cNvSpPr>
          <p:nvPr/>
        </p:nvSpPr>
        <p:spPr bwMode="auto">
          <a:xfrm>
            <a:off x="2118284" y="18801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172.16.20.1</a:t>
            </a:r>
            <a:endParaRPr lang="en-US" altLang="ja-JP" sz="1800"/>
          </a:p>
        </p:txBody>
      </p:sp>
      <p:sp>
        <p:nvSpPr>
          <p:cNvPr id="19488" name="Text Box 39"/>
          <p:cNvSpPr txBox="1">
            <a:spLocks noChangeArrowheads="1"/>
          </p:cNvSpPr>
          <p:nvPr/>
        </p:nvSpPr>
        <p:spPr bwMode="auto">
          <a:xfrm>
            <a:off x="5623484" y="18801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172.16.40.1</a:t>
            </a:r>
            <a:endParaRPr lang="en-US" altLang="ja-JP" sz="1800"/>
          </a:p>
        </p:txBody>
      </p:sp>
      <p:sp>
        <p:nvSpPr>
          <p:cNvPr id="19489" name="Text Box 40"/>
          <p:cNvSpPr txBox="1">
            <a:spLocks noChangeArrowheads="1"/>
          </p:cNvSpPr>
          <p:nvPr/>
        </p:nvSpPr>
        <p:spPr bwMode="auto">
          <a:xfrm>
            <a:off x="899084" y="37089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172.16.10.1</a:t>
            </a:r>
            <a:endParaRPr lang="en-US" altLang="ja-JP" sz="1800"/>
          </a:p>
        </p:txBody>
      </p:sp>
      <p:sp>
        <p:nvSpPr>
          <p:cNvPr id="19490" name="Text Box 41"/>
          <p:cNvSpPr txBox="1">
            <a:spLocks noChangeArrowheads="1"/>
          </p:cNvSpPr>
          <p:nvPr/>
        </p:nvSpPr>
        <p:spPr bwMode="auto">
          <a:xfrm>
            <a:off x="3947084" y="37089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172.16.30.1</a:t>
            </a:r>
            <a:endParaRPr lang="en-US" altLang="ja-JP" sz="1800"/>
          </a:p>
        </p:txBody>
      </p:sp>
      <p:sp>
        <p:nvSpPr>
          <p:cNvPr id="19491" name="Text Box 42"/>
          <p:cNvSpPr txBox="1">
            <a:spLocks noChangeArrowheads="1"/>
          </p:cNvSpPr>
          <p:nvPr/>
        </p:nvSpPr>
        <p:spPr bwMode="auto">
          <a:xfrm>
            <a:off x="6918884" y="37089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172.16.50.1</a:t>
            </a:r>
            <a:endParaRPr lang="en-US" altLang="ja-JP" sz="1800"/>
          </a:p>
        </p:txBody>
      </p:sp>
      <p:sp>
        <p:nvSpPr>
          <p:cNvPr id="19492" name="Text Box 43"/>
          <p:cNvSpPr txBox="1">
            <a:spLocks noChangeArrowheads="1"/>
          </p:cNvSpPr>
          <p:nvPr/>
        </p:nvSpPr>
        <p:spPr bwMode="auto">
          <a:xfrm>
            <a:off x="3870884" y="18801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172.16.20.2</a:t>
            </a:r>
            <a:endParaRPr lang="en-US" altLang="ja-JP" sz="1800"/>
          </a:p>
        </p:txBody>
      </p:sp>
      <p:sp>
        <p:nvSpPr>
          <p:cNvPr id="19493" name="Text Box 44"/>
          <p:cNvSpPr txBox="1">
            <a:spLocks noChangeArrowheads="1"/>
          </p:cNvSpPr>
          <p:nvPr/>
        </p:nvSpPr>
        <p:spPr bwMode="auto">
          <a:xfrm>
            <a:off x="7376084" y="1880115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1400"/>
              <a:t>172.16.40.2</a:t>
            </a:r>
            <a:endParaRPr lang="en-US" altLang="ja-JP" sz="1800"/>
          </a:p>
        </p:txBody>
      </p:sp>
      <p:sp>
        <p:nvSpPr>
          <p:cNvPr id="19494" name="Line 45"/>
          <p:cNvSpPr>
            <a:spLocks noChangeShapeType="1"/>
          </p:cNvSpPr>
          <p:nvPr/>
        </p:nvSpPr>
        <p:spPr bwMode="auto">
          <a:xfrm>
            <a:off x="2956484" y="226111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95" name="Line 46"/>
          <p:cNvSpPr>
            <a:spLocks noChangeShapeType="1"/>
          </p:cNvSpPr>
          <p:nvPr/>
        </p:nvSpPr>
        <p:spPr bwMode="auto">
          <a:xfrm>
            <a:off x="4632884" y="226111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96" name="Line 47"/>
          <p:cNvSpPr>
            <a:spLocks noChangeShapeType="1"/>
          </p:cNvSpPr>
          <p:nvPr/>
        </p:nvSpPr>
        <p:spPr bwMode="auto">
          <a:xfrm>
            <a:off x="6004484" y="226111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97" name="Line 48"/>
          <p:cNvSpPr>
            <a:spLocks noChangeShapeType="1"/>
          </p:cNvSpPr>
          <p:nvPr/>
        </p:nvSpPr>
        <p:spPr bwMode="auto">
          <a:xfrm>
            <a:off x="7833284" y="226111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8" name="Date Placeholder 47"/>
          <p:cNvSpPr>
            <a:spLocks noGrp="1"/>
          </p:cNvSpPr>
          <p:nvPr>
            <p:ph type="dt" sz="quarter" idx="10"/>
          </p:nvPr>
        </p:nvSpPr>
        <p:spPr>
          <a:xfrm>
            <a:off x="588962" y="6707981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1306207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618565"/>
            <a:ext cx="56388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Distance-Vector Routing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189" y="2047741"/>
            <a:ext cx="7787046" cy="4442706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Router maintains a routing table that lists known networks, direction (vector) to each network, and the distance to each network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Router periodically (every 30 seconds, for example) transmits the routing table via a broadcast packet that reaches all other routers on the local segments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Router updates the routing table, if necessary, based on received broadcasts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137968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372" y="517480"/>
            <a:ext cx="7772400" cy="1362075"/>
          </a:xfrm>
        </p:spPr>
        <p:txBody>
          <a:bodyPr/>
          <a:lstStyle/>
          <a:p>
            <a:r>
              <a:rPr lang="en-US" dirty="0" smtClean="0"/>
              <a:t>Outline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4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Selecting </a:t>
            </a:r>
            <a:r>
              <a:rPr lang="en-US" altLang="ja-JP" sz="3200" dirty="0"/>
              <a:t>Switching </a:t>
            </a:r>
            <a:r>
              <a:rPr lang="en-US" altLang="ja-JP" sz="3200" dirty="0" smtClean="0"/>
              <a:t>Protocols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Selecting </a:t>
            </a:r>
            <a:r>
              <a:rPr lang="en-US" altLang="ja-JP" sz="3200" dirty="0"/>
              <a:t>Routing Protocols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IP </a:t>
            </a:r>
            <a:r>
              <a:rPr lang="en-US" altLang="ja-JP" sz="3200" dirty="0"/>
              <a:t>Routing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Using </a:t>
            </a:r>
            <a:r>
              <a:rPr lang="en-US" altLang="ja-JP" sz="3200" dirty="0"/>
              <a:t>Multiple Routing Protocols in an Internetwork </a:t>
            </a:r>
            <a:endParaRPr lang="ja-JP" altLang="ja-JP" sz="3200" dirty="0"/>
          </a:p>
          <a:p>
            <a:pPr marL="742950" indent="-742950">
              <a:buFont typeface="+mj-lt"/>
              <a:buAutoNum type="arabicPeriod"/>
            </a:pPr>
            <a:endParaRPr lang="ja-JP" altLang="ja-JP" sz="3200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08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Distance-Vector Routing Tables</a:t>
            </a:r>
          </a:p>
        </p:txBody>
      </p:sp>
      <p:sp>
        <p:nvSpPr>
          <p:cNvPr id="52226" name="Line 4"/>
          <p:cNvSpPr>
            <a:spLocks noChangeShapeType="1"/>
          </p:cNvSpPr>
          <p:nvPr/>
        </p:nvSpPr>
        <p:spPr bwMode="auto">
          <a:xfrm rot="5400000" flipV="1">
            <a:off x="2377880" y="3305725"/>
            <a:ext cx="5334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52227" name="Line 5"/>
          <p:cNvSpPr>
            <a:spLocks noChangeShapeType="1"/>
          </p:cNvSpPr>
          <p:nvPr/>
        </p:nvSpPr>
        <p:spPr bwMode="auto">
          <a:xfrm rot="5400000" flipV="1">
            <a:off x="3063680" y="3305725"/>
            <a:ext cx="5334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52228" name="Line 6"/>
          <p:cNvSpPr>
            <a:spLocks noChangeShapeType="1"/>
          </p:cNvSpPr>
          <p:nvPr/>
        </p:nvSpPr>
        <p:spPr bwMode="auto">
          <a:xfrm rot="5400000" flipV="1">
            <a:off x="7026080" y="2848525"/>
            <a:ext cx="1447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52229" name="Line 7"/>
          <p:cNvSpPr>
            <a:spLocks noChangeShapeType="1"/>
          </p:cNvSpPr>
          <p:nvPr/>
        </p:nvSpPr>
        <p:spPr bwMode="auto">
          <a:xfrm rot="5400000" flipV="1">
            <a:off x="2835080" y="2391325"/>
            <a:ext cx="5334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52230" name="Line 8"/>
          <p:cNvSpPr>
            <a:spLocks noChangeShapeType="1"/>
          </p:cNvSpPr>
          <p:nvPr/>
        </p:nvSpPr>
        <p:spPr bwMode="auto">
          <a:xfrm rot="-5400000">
            <a:off x="5273480" y="-1190075"/>
            <a:ext cx="0" cy="6629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52231" name="Line 9"/>
          <p:cNvSpPr>
            <a:spLocks noChangeShapeType="1"/>
          </p:cNvSpPr>
          <p:nvPr/>
        </p:nvSpPr>
        <p:spPr bwMode="auto">
          <a:xfrm rot="-5400000">
            <a:off x="4168580" y="2658025"/>
            <a:ext cx="0" cy="1828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1044380" y="2734225"/>
            <a:ext cx="1447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Router A</a:t>
            </a:r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692580" y="2734225"/>
            <a:ext cx="1219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Router B</a:t>
            </a:r>
            <a:endParaRPr lang="en-US" altLang="ja-JP" sz="2800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968180" y="3630696"/>
            <a:ext cx="1600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172.16.0.0</a:t>
            </a:r>
            <a:endParaRPr lang="en-US" altLang="ja-JP" sz="2800"/>
          </a:p>
        </p:txBody>
      </p:sp>
      <p:pic>
        <p:nvPicPr>
          <p:cNvPr id="21516" name="Picture 1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980" y="2505625"/>
            <a:ext cx="128270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1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180" y="2505625"/>
            <a:ext cx="128270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7" name="Line 15"/>
          <p:cNvSpPr>
            <a:spLocks noChangeShapeType="1"/>
          </p:cNvSpPr>
          <p:nvPr/>
        </p:nvSpPr>
        <p:spPr bwMode="auto">
          <a:xfrm rot="-5400000">
            <a:off x="1806380" y="2658025"/>
            <a:ext cx="0" cy="1828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52238" name="Line 16"/>
          <p:cNvSpPr>
            <a:spLocks noChangeShapeType="1"/>
          </p:cNvSpPr>
          <p:nvPr/>
        </p:nvSpPr>
        <p:spPr bwMode="auto">
          <a:xfrm rot="-5400000">
            <a:off x="7673780" y="2353225"/>
            <a:ext cx="0" cy="2438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21520" name="Rectangle 17"/>
          <p:cNvSpPr>
            <a:spLocks noChangeArrowheads="1"/>
          </p:cNvSpPr>
          <p:nvPr/>
        </p:nvSpPr>
        <p:spPr bwMode="auto">
          <a:xfrm>
            <a:off x="7140380" y="3630696"/>
            <a:ext cx="1600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192.168.2.0</a:t>
            </a:r>
            <a:endParaRPr lang="en-US" altLang="ja-JP" sz="2800"/>
          </a:p>
        </p:txBody>
      </p:sp>
      <p:sp>
        <p:nvSpPr>
          <p:cNvPr id="21521" name="Rectangle 18"/>
          <p:cNvSpPr>
            <a:spLocks noChangeArrowheads="1"/>
          </p:cNvSpPr>
          <p:nvPr/>
        </p:nvSpPr>
        <p:spPr bwMode="auto">
          <a:xfrm>
            <a:off x="381000" y="4876800"/>
            <a:ext cx="3810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000" b="1" u="sng">
                <a:solidFill>
                  <a:srgbClr val="000000"/>
                </a:solidFill>
              </a:rPr>
              <a:t>Network	Distance	Send To</a:t>
            </a:r>
            <a:endParaRPr lang="en-US" altLang="ja-JP" sz="2000" b="1">
              <a:solidFill>
                <a:srgbClr val="000000"/>
              </a:solidFill>
            </a:endParaRPr>
          </a:p>
          <a:p>
            <a:pPr eaLnBrk="1" hangingPunct="1"/>
            <a:endParaRPr lang="en-US" altLang="ja-JP" sz="2000" b="1">
              <a:solidFill>
                <a:srgbClr val="000000"/>
              </a:solidFill>
            </a:endParaRPr>
          </a:p>
          <a:p>
            <a:pPr eaLnBrk="1" hangingPunct="1"/>
            <a:r>
              <a:rPr lang="en-US" altLang="ja-JP" sz="2000" b="1">
                <a:solidFill>
                  <a:srgbClr val="000000"/>
                </a:solidFill>
              </a:rPr>
              <a:t>172.16.0.0	      0			Port 1</a:t>
            </a:r>
          </a:p>
          <a:p>
            <a:pPr eaLnBrk="1" hangingPunct="1"/>
            <a:r>
              <a:rPr lang="en-US" altLang="ja-JP" sz="2000" b="1">
                <a:solidFill>
                  <a:srgbClr val="000000"/>
                </a:solidFill>
              </a:rPr>
              <a:t>192.168.2.0	      1			Router B	</a:t>
            </a:r>
            <a:endParaRPr lang="en-US" altLang="ja-JP" sz="2800"/>
          </a:p>
        </p:txBody>
      </p:sp>
      <p:sp>
        <p:nvSpPr>
          <p:cNvPr id="21522" name="Rectangle 19"/>
          <p:cNvSpPr>
            <a:spLocks noChangeArrowheads="1"/>
          </p:cNvSpPr>
          <p:nvPr/>
        </p:nvSpPr>
        <p:spPr bwMode="auto">
          <a:xfrm>
            <a:off x="228600" y="4648200"/>
            <a:ext cx="41148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ja-JP"/>
          </a:p>
        </p:txBody>
      </p:sp>
      <p:sp>
        <p:nvSpPr>
          <p:cNvPr id="21523" name="Rectangle 20"/>
          <p:cNvSpPr>
            <a:spLocks noChangeArrowheads="1"/>
          </p:cNvSpPr>
          <p:nvPr/>
        </p:nvSpPr>
        <p:spPr bwMode="auto">
          <a:xfrm>
            <a:off x="4953000" y="4876800"/>
            <a:ext cx="3886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defTabSz="342900" eaLnBrk="0" hangingPunct="0"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15430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000" b="1" u="sng">
                <a:solidFill>
                  <a:srgbClr val="000000"/>
                </a:solidFill>
              </a:rPr>
              <a:t>Network	Distance	Send To</a:t>
            </a:r>
            <a:endParaRPr lang="en-US" altLang="ja-JP" sz="2000" b="1">
              <a:solidFill>
                <a:srgbClr val="000000"/>
              </a:solidFill>
            </a:endParaRPr>
          </a:p>
          <a:p>
            <a:pPr eaLnBrk="1" hangingPunct="1"/>
            <a:endParaRPr lang="en-US" altLang="ja-JP" sz="2000" b="1">
              <a:solidFill>
                <a:srgbClr val="000000"/>
              </a:solidFill>
            </a:endParaRPr>
          </a:p>
          <a:p>
            <a:pPr eaLnBrk="1" hangingPunct="1"/>
            <a:r>
              <a:rPr lang="en-US" altLang="ja-JP" sz="2000" b="1">
                <a:solidFill>
                  <a:srgbClr val="000000"/>
                </a:solidFill>
              </a:rPr>
              <a:t>192.168.2.0	      0			Port 1 172.16.0.0	      1			Router A	</a:t>
            </a:r>
            <a:endParaRPr lang="en-US" altLang="ja-JP" sz="2800"/>
          </a:p>
        </p:txBody>
      </p:sp>
      <p:sp>
        <p:nvSpPr>
          <p:cNvPr id="21524" name="Rectangle 21"/>
          <p:cNvSpPr>
            <a:spLocks noChangeArrowheads="1"/>
          </p:cNvSpPr>
          <p:nvPr/>
        </p:nvSpPr>
        <p:spPr bwMode="auto">
          <a:xfrm>
            <a:off x="4800600" y="4648200"/>
            <a:ext cx="41148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ja-JP"/>
          </a:p>
        </p:txBody>
      </p:sp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762000" y="4191000"/>
            <a:ext cx="2998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000" b="1">
                <a:solidFill>
                  <a:srgbClr val="000000"/>
                </a:solidFill>
              </a:rPr>
              <a:t>Router A</a:t>
            </a:r>
            <a:r>
              <a:rPr lang="en-US" altLang="en-US" sz="2000" b="1">
                <a:solidFill>
                  <a:srgbClr val="000000"/>
                </a:solidFill>
              </a:rPr>
              <a:t>’</a:t>
            </a:r>
            <a:r>
              <a:rPr lang="en-US" altLang="ja-JP" sz="2000" b="1">
                <a:solidFill>
                  <a:srgbClr val="000000"/>
                </a:solidFill>
              </a:rPr>
              <a:t>s Routing Table</a:t>
            </a:r>
            <a:endParaRPr lang="en-US" altLang="ja-JP" sz="2000" b="1" u="sng">
              <a:solidFill>
                <a:srgbClr val="000000"/>
              </a:solidFill>
            </a:endParaRPr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5257800" y="4191000"/>
            <a:ext cx="298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000" b="1">
                <a:solidFill>
                  <a:srgbClr val="000000"/>
                </a:solidFill>
              </a:rPr>
              <a:t>Router B</a:t>
            </a:r>
            <a:r>
              <a:rPr lang="en-US" altLang="en-US" sz="2000" b="1">
                <a:solidFill>
                  <a:srgbClr val="000000"/>
                </a:solidFill>
              </a:rPr>
              <a:t>’</a:t>
            </a:r>
            <a:r>
              <a:rPr lang="en-US" altLang="ja-JP" sz="2000" b="1">
                <a:solidFill>
                  <a:srgbClr val="000000"/>
                </a:solidFill>
              </a:rPr>
              <a:t>s Routing Table</a:t>
            </a:r>
            <a:endParaRPr lang="en-US" altLang="ja-JP" sz="2000" b="1" u="sng">
              <a:solidFill>
                <a:srgbClr val="000000"/>
              </a:solidFill>
            </a:endParaRPr>
          </a:p>
        </p:txBody>
      </p:sp>
      <p:sp>
        <p:nvSpPr>
          <p:cNvPr id="23" name="Date Placeholder 2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536701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Link-State Routing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0258" y="1972234"/>
            <a:ext cx="7682753" cy="4567518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Routers send updates only when there</a:t>
            </a:r>
            <a:r>
              <a:rPr lang="en-US" altLang="en-US" sz="2800" dirty="0" smtClean="0">
                <a:ea typeface="ＭＳ Ｐゴシック" pitchFamily="50" charset="-128"/>
              </a:rPr>
              <a:t>’</a:t>
            </a:r>
            <a:r>
              <a:rPr lang="en-US" altLang="ja-JP" sz="2800" dirty="0" smtClean="0">
                <a:ea typeface="ＭＳ Ｐゴシック" pitchFamily="50" charset="-128"/>
              </a:rPr>
              <a:t>s a change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Router that detects change creates a link-state advertisement (LSA) and sends it to neighbors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Neighbors propagate the change to their neighbors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Routers update their topological database if necessary</a:t>
            </a: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53930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Distance-Vector </a:t>
            </a:r>
            <a:br>
              <a:rPr lang="en-US" altLang="ja-JP" dirty="0" smtClean="0">
                <a:ea typeface="ＭＳ Ｐゴシック" pitchFamily="50" charset="-128"/>
              </a:rPr>
            </a:br>
            <a:r>
              <a:rPr lang="en-US" altLang="ja-JP" dirty="0" smtClean="0">
                <a:ea typeface="ＭＳ Ｐゴシック" pitchFamily="50" charset="-128"/>
              </a:rPr>
              <a:t>Vs. Link-State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32038"/>
            <a:ext cx="8229600" cy="4525962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Distance-vector algorithms keep a list of networks, with next hop and distance (metric) information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Link-state algorithms keep a database of routers and links between them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Link-state algorithms think of the internetwork as a graph instead of a list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When changes occur, link-state algorithms apply </a:t>
            </a:r>
            <a:r>
              <a:rPr lang="en-US" altLang="ja-JP" dirty="0" smtClean="0">
                <a:ea typeface="ＭＳ Ｐゴシック" pitchFamily="50" charset="-128"/>
                <a:hlinkClick r:id="rId3"/>
              </a:rPr>
              <a:t>Dijkstra</a:t>
            </a:r>
            <a:r>
              <a:rPr lang="en-US" altLang="en-US" dirty="0" smtClean="0">
                <a:ea typeface="ＭＳ Ｐゴシック" pitchFamily="50" charset="-128"/>
                <a:hlinkClick r:id="rId3"/>
              </a:rPr>
              <a:t>’</a:t>
            </a:r>
            <a:r>
              <a:rPr lang="en-US" altLang="ja-JP" dirty="0" smtClean="0">
                <a:ea typeface="ＭＳ Ｐゴシック" pitchFamily="50" charset="-128"/>
                <a:hlinkClick r:id="rId3"/>
              </a:rPr>
              <a:t>s shortest-path algorithm</a:t>
            </a:r>
            <a:r>
              <a:rPr lang="en-US" altLang="ja-JP" dirty="0" smtClean="0">
                <a:ea typeface="ＭＳ Ｐゴシック" pitchFamily="50" charset="-128"/>
              </a:rPr>
              <a:t> to find the shortest path between any two nodes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676669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smtClean="0">
                <a:ea typeface="ＭＳ Ｐゴシック" pitchFamily="50" charset="-128"/>
              </a:rPr>
              <a:t>Choosing Between Distance-Vector and Link-State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25071" y="2501153"/>
            <a:ext cx="3733800" cy="3429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sz="2000" b="1" smtClean="0">
                <a:ea typeface="ＭＳ Ｐゴシック" pitchFamily="50" charset="-128"/>
              </a:rPr>
              <a:t>Choose Distance-Vector</a:t>
            </a:r>
          </a:p>
          <a:p>
            <a:r>
              <a:rPr lang="en-US" altLang="ja-JP" sz="2000" smtClean="0">
                <a:ea typeface="ＭＳ Ｐゴシック" pitchFamily="50" charset="-128"/>
              </a:rPr>
              <a:t>Simple, flat topology</a:t>
            </a:r>
          </a:p>
          <a:p>
            <a:r>
              <a:rPr lang="en-US" altLang="ja-JP" sz="2000" smtClean="0">
                <a:ea typeface="ＭＳ Ｐゴシック" pitchFamily="50" charset="-128"/>
              </a:rPr>
              <a:t>Hub-and-spoke topology</a:t>
            </a:r>
          </a:p>
          <a:p>
            <a:r>
              <a:rPr lang="en-US" altLang="ja-JP" sz="2000" smtClean="0">
                <a:ea typeface="ＭＳ Ｐゴシック" pitchFamily="50" charset="-128"/>
              </a:rPr>
              <a:t>Junior network administrators</a:t>
            </a:r>
          </a:p>
          <a:p>
            <a:r>
              <a:rPr lang="en-US" altLang="ja-JP" sz="2000" smtClean="0">
                <a:ea typeface="ＭＳ Ｐゴシック" pitchFamily="50" charset="-128"/>
              </a:rPr>
              <a:t>Convergence time not a big concern</a:t>
            </a:r>
            <a:endParaRPr lang="en-US" altLang="ja-JP" smtClean="0">
              <a:latin typeface="Courier" pitchFamily="-84" charset="0"/>
              <a:ea typeface="ＭＳ Ｐゴシック" pitchFamily="50" charset="-128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5011271" y="2501153"/>
            <a:ext cx="3733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ja-JP" sz="2000" b="1"/>
              <a:t>Choose Link-State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ja-JP" sz="2000"/>
              <a:t>Hierarchical topology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ja-JP" sz="2000"/>
              <a:t>More senior network administrators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ja-JP" sz="2000"/>
              <a:t>Fast convergence is critical</a:t>
            </a:r>
            <a:endParaRPr lang="en-US" altLang="ja-JP">
              <a:latin typeface="Courier" pitchFamily="-8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048871" y="2272553"/>
            <a:ext cx="7620000" cy="373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ja-JP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4782671" y="2272553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11104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Dynamic IP Routing Protocols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310653"/>
            <a:ext cx="3733800" cy="4267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sz="2000" b="1" dirty="0" smtClean="0">
                <a:ea typeface="ＭＳ Ｐゴシック" pitchFamily="50" charset="-128"/>
              </a:rPr>
              <a:t>Distance-Vector</a:t>
            </a:r>
          </a:p>
          <a:p>
            <a:r>
              <a:rPr lang="en-US" altLang="ja-JP" sz="2000" dirty="0" smtClean="0">
                <a:ea typeface="ＭＳ Ｐゴシック" pitchFamily="50" charset="-128"/>
              </a:rPr>
              <a:t>Routing Information Protocol (RIP) Version 1 and 2</a:t>
            </a:r>
          </a:p>
          <a:p>
            <a:r>
              <a:rPr lang="en-US" altLang="ja-JP" sz="2000" dirty="0" smtClean="0">
                <a:ea typeface="ＭＳ Ｐゴシック" pitchFamily="50" charset="-128"/>
              </a:rPr>
              <a:t>Interior Gateway Routing Protocol (IGRP)</a:t>
            </a:r>
          </a:p>
          <a:p>
            <a:r>
              <a:rPr lang="en-US" altLang="ja-JP" sz="2000" dirty="0" smtClean="0">
                <a:ea typeface="ＭＳ Ｐゴシック" pitchFamily="50" charset="-128"/>
              </a:rPr>
              <a:t>Enhanced IGRP</a:t>
            </a:r>
          </a:p>
          <a:p>
            <a:r>
              <a:rPr lang="en-US" altLang="ja-JP" sz="2000" dirty="0" smtClean="0">
                <a:ea typeface="ＭＳ Ｐゴシック" pitchFamily="50" charset="-128"/>
              </a:rPr>
              <a:t>Border Gateway Protocol (BGP)</a:t>
            </a:r>
            <a:endParaRPr lang="en-US" altLang="ja-JP" dirty="0" smtClean="0">
              <a:latin typeface="Courier" pitchFamily="-84" charset="0"/>
              <a:ea typeface="ＭＳ Ｐゴシック" pitchFamily="50" charset="-128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724400" y="2256865"/>
            <a:ext cx="3733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ja-JP" sz="2000" b="1" dirty="0"/>
              <a:t>Link-State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ja-JP" sz="2000" dirty="0"/>
              <a:t>Open Shortest Path First (OSPF)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ja-JP" sz="2000" dirty="0"/>
              <a:t>Intermediate System-to-Intermediate System (IS-IS)</a:t>
            </a:r>
            <a:endParaRPr lang="en-US" altLang="ja-JP" dirty="0">
              <a:latin typeface="Courier" pitchFamily="-8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914400" y="2247900"/>
            <a:ext cx="7620000" cy="373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ja-JP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4648200" y="22479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1975347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19825"/>
            <a:ext cx="6095999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Routing Information Protocol (RIP)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18952"/>
            <a:ext cx="8229600" cy="4332717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First standard routing protocol developed for TCP/IP environments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RIP Version 1 is documented in RFC 1058 (1988)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RIP Version 2 is documented in RFC 2453 (1998)</a:t>
            </a:r>
          </a:p>
          <a:p>
            <a:pPr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Easy to configure and troubleshoot</a:t>
            </a:r>
          </a:p>
          <a:p>
            <a:pPr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Broadcasts its routing table every 30 seconds; 25 routes per packet</a:t>
            </a:r>
          </a:p>
          <a:p>
            <a:pPr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Uses a single routing metric (hop count) to measure the distance to a destination network; max hop count is 15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113897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RIP V2 Features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70847"/>
            <a:ext cx="8153400" cy="4191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ja-JP" dirty="0" smtClean="0">
                <a:ea typeface="ＭＳ Ｐゴシック" pitchFamily="50" charset="-128"/>
              </a:rPr>
              <a:t>Includes the subnet mask with route updates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Supports prefix routing (classless routing, </a:t>
            </a:r>
            <a:r>
              <a:rPr lang="en-US" altLang="ja-JP" sz="2400" dirty="0" err="1" smtClean="0">
                <a:ea typeface="ＭＳ Ｐゴシック" pitchFamily="50" charset="-128"/>
              </a:rPr>
              <a:t>supernetting</a:t>
            </a:r>
            <a:r>
              <a:rPr lang="en-US" altLang="ja-JP" sz="2400" dirty="0" smtClean="0">
                <a:ea typeface="ＭＳ Ｐゴシック" pitchFamily="50" charset="-128"/>
              </a:rPr>
              <a:t>)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Supports variable-length subnet masking (VLSM)</a:t>
            </a:r>
            <a:endParaRPr lang="en-US" altLang="ja-JP" dirty="0" smtClean="0">
              <a:ea typeface="ＭＳ Ｐゴシック" pitchFamily="50" charset="-128"/>
            </a:endParaRPr>
          </a:p>
          <a:p>
            <a:pPr>
              <a:spcAft>
                <a:spcPts val="1200"/>
              </a:spcAft>
            </a:pPr>
            <a:r>
              <a:rPr lang="en-US" altLang="ja-JP" dirty="0" smtClean="0">
                <a:ea typeface="ＭＳ Ｐゴシック" pitchFamily="50" charset="-128"/>
              </a:rPr>
              <a:t>Includes simple authentication to foil crackers sending routing updates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1143094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45976" y="762000"/>
            <a:ext cx="5836024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IGRP Solved Problems with RIP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894" y="1994647"/>
            <a:ext cx="7340600" cy="374173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ja-JP" sz="2800" dirty="0" smtClean="0">
                <a:ea typeface="ＭＳ Ｐゴシック" pitchFamily="50" charset="-128"/>
              </a:rPr>
              <a:t>15-hop limitation in RIP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IGRP supports 255 hops</a:t>
            </a:r>
            <a:endParaRPr lang="en-US" altLang="ja-JP" dirty="0" smtClean="0">
              <a:ea typeface="ＭＳ Ｐゴシック" pitchFamily="50" charset="-128"/>
            </a:endParaRPr>
          </a:p>
          <a:p>
            <a:pPr>
              <a:spcAft>
                <a:spcPts val="1200"/>
              </a:spcAft>
            </a:pPr>
            <a:r>
              <a:rPr lang="en-US" altLang="ja-JP" sz="2800" dirty="0" smtClean="0">
                <a:ea typeface="ＭＳ Ｐゴシック" pitchFamily="50" charset="-128"/>
              </a:rPr>
              <a:t>Reliance on just one metric (hop count) 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IGRP uses bandwidth, delay, reliability, load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(By default just uses bandwidth and delay)</a:t>
            </a:r>
          </a:p>
          <a:p>
            <a:pPr>
              <a:spcAft>
                <a:spcPts val="1200"/>
              </a:spcAft>
            </a:pPr>
            <a:r>
              <a:rPr lang="en-US" altLang="ja-JP" sz="2800" dirty="0" smtClean="0">
                <a:ea typeface="ＭＳ Ｐゴシック" pitchFamily="50" charset="-128"/>
              </a:rPr>
              <a:t>RIP's 30-second update timer 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smtClean="0">
                <a:ea typeface="ＭＳ Ｐゴシック" pitchFamily="50" charset="-128"/>
              </a:rPr>
              <a:t>IGRP uses 90 seconds</a:t>
            </a:r>
            <a:endParaRPr lang="en-US" altLang="ja-JP" sz="1600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2268169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EIGRP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9235" y="2039470"/>
            <a:ext cx="7772400" cy="4114800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Adjusts to changes in internetwork very quickly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Incremental updates contain only changes, not full routing table 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Updates are delivered reliably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Router keeps track of neighbors</a:t>
            </a:r>
            <a:r>
              <a:rPr lang="en-US" altLang="en-US" sz="2800" dirty="0" smtClean="0">
                <a:ea typeface="ＭＳ Ｐゴシック" pitchFamily="50" charset="-128"/>
              </a:rPr>
              <a:t>’</a:t>
            </a:r>
            <a:r>
              <a:rPr lang="en-US" altLang="ja-JP" sz="2800" dirty="0" smtClean="0">
                <a:ea typeface="ＭＳ Ｐゴシック" pitchFamily="50" charset="-128"/>
              </a:rPr>
              <a:t> routing tables and uses them as feasible successor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Same metric as IGRP, but more granularity (32 bits instead of 24 bits)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5185081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91683" y="321972"/>
            <a:ext cx="5753637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Open Shortest Path First (OSPF)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1981200"/>
            <a:ext cx="7340600" cy="3741738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Open standard, defined in RFC 2328</a:t>
            </a:r>
          </a:p>
          <a:p>
            <a:r>
              <a:rPr lang="en-US" altLang="ja-JP" smtClean="0">
                <a:ea typeface="ＭＳ Ｐゴシック" pitchFamily="50" charset="-128"/>
              </a:rPr>
              <a:t>Adjusts to changes quickly</a:t>
            </a:r>
          </a:p>
          <a:p>
            <a:r>
              <a:rPr lang="en-US" altLang="ja-JP" smtClean="0">
                <a:ea typeface="ＭＳ Ｐゴシック" pitchFamily="50" charset="-128"/>
              </a:rPr>
              <a:t>Supports very large internetworks</a:t>
            </a:r>
          </a:p>
          <a:p>
            <a:r>
              <a:rPr lang="en-US" altLang="ja-JP" smtClean="0">
                <a:ea typeface="ＭＳ Ｐゴシック" pitchFamily="50" charset="-128"/>
              </a:rPr>
              <a:t>Does not use a lot of bandwidth</a:t>
            </a:r>
          </a:p>
          <a:p>
            <a:pPr>
              <a:spcAft>
                <a:spcPts val="1200"/>
              </a:spcAft>
            </a:pPr>
            <a:r>
              <a:rPr lang="en-US" altLang="ja-JP" smtClean="0">
                <a:ea typeface="ＭＳ Ｐゴシック" pitchFamily="50" charset="-128"/>
              </a:rPr>
              <a:t>Authenticates protocol exchanges to meet security goals</a:t>
            </a:r>
            <a:endParaRPr lang="en-US" altLang="ja-JP" smtClean="0">
              <a:latin typeface="Courier" pitchFamily="-84" charset="0"/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2343516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Switching and Routing Choices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2670" y="2030507"/>
            <a:ext cx="7772400" cy="4114800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Switching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Layer 2 transparent bridging (switching)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Multilayer switching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Spanning Tree Protocol enhancements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VLAN technologies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Routing 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Static or dynamic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Distance-vector and link-state protocols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Interior and exterior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200986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63451"/>
            <a:ext cx="7772400" cy="685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OSPF Metric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8188" y="1966912"/>
            <a:ext cx="8175812" cy="4572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800" dirty="0" smtClean="0">
                <a:ea typeface="ＭＳ Ｐゴシック" pitchFamily="50" charset="-128"/>
              </a:rPr>
              <a:t>A single dimensionless value called </a:t>
            </a:r>
            <a:r>
              <a:rPr lang="en-US" altLang="ja-JP" sz="2800" i="1" dirty="0" smtClean="0">
                <a:ea typeface="ＭＳ Ｐゴシック" pitchFamily="50" charset="-128"/>
              </a:rPr>
              <a:t>cost. </a:t>
            </a:r>
            <a:r>
              <a:rPr lang="en-US" altLang="ja-JP" sz="2800" dirty="0" smtClean="0">
                <a:ea typeface="ＭＳ Ｐゴシック" pitchFamily="50" charset="-128"/>
              </a:rPr>
              <a:t>A network administrator assigns an OSPF cost to each router interface on the path to a network. The lower the cost, the more likely the interface is to be used to forward data traffic. 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800" dirty="0" smtClean="0">
                <a:ea typeface="ＭＳ Ｐゴシック" pitchFamily="50" charset="-128"/>
              </a:rPr>
              <a:t>On a Cisco router, the cost of an interface defaults to 100,000,000 divided by the bandwidth for the interface. For example, a 100-Mbps Ethernet interface has a cost of 1</a:t>
            </a:r>
            <a:r>
              <a:rPr lang="en-US" altLang="ja-JP" sz="2800" dirty="0" smtClean="0">
                <a:latin typeface="New York" charset="0"/>
                <a:ea typeface="ＭＳ Ｐゴシック" pitchFamily="50" charset="-128"/>
              </a:rPr>
              <a:t>. </a:t>
            </a:r>
            <a:endParaRPr lang="en-US" altLang="ja-JP" sz="2000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8699246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814909" y="411163"/>
            <a:ext cx="60960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OSPF Areas Connected via Area Border Routers (ABRs)</a:t>
            </a:r>
          </a:p>
        </p:txBody>
      </p:sp>
      <p:sp>
        <p:nvSpPr>
          <p:cNvPr id="74754" name="Line 4"/>
          <p:cNvSpPr>
            <a:spLocks noChangeShapeType="1"/>
          </p:cNvSpPr>
          <p:nvPr/>
        </p:nvSpPr>
        <p:spPr bwMode="auto">
          <a:xfrm rot="5400000">
            <a:off x="1100409" y="3810000"/>
            <a:ext cx="21336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74755" name="Line 5"/>
          <p:cNvSpPr>
            <a:spLocks noChangeShapeType="1"/>
          </p:cNvSpPr>
          <p:nvPr/>
        </p:nvSpPr>
        <p:spPr bwMode="auto">
          <a:xfrm rot="5400000">
            <a:off x="6320109" y="4000500"/>
            <a:ext cx="25146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74756" name="Line 6"/>
          <p:cNvSpPr>
            <a:spLocks noChangeShapeType="1"/>
          </p:cNvSpPr>
          <p:nvPr/>
        </p:nvSpPr>
        <p:spPr bwMode="auto">
          <a:xfrm rot="5400000">
            <a:off x="3653109" y="4000500"/>
            <a:ext cx="25146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pic>
        <p:nvPicPr>
          <p:cNvPr id="32774" name="Picture 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509" y="3276600"/>
            <a:ext cx="1295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709" y="4343400"/>
            <a:ext cx="1905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709" y="3276600"/>
            <a:ext cx="1295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709" y="3276600"/>
            <a:ext cx="1295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8" name="Picture 11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909" y="4343400"/>
            <a:ext cx="1905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9" name="Picture 1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909" y="4343400"/>
            <a:ext cx="1905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63" name="Line 13"/>
          <p:cNvSpPr>
            <a:spLocks noChangeShapeType="1"/>
          </p:cNvSpPr>
          <p:nvPr/>
        </p:nvSpPr>
        <p:spPr bwMode="auto">
          <a:xfrm>
            <a:off x="986109" y="2743200"/>
            <a:ext cx="73914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32781" name="Rectangle 14"/>
          <p:cNvSpPr>
            <a:spLocks noChangeArrowheads="1"/>
          </p:cNvSpPr>
          <p:nvPr/>
        </p:nvSpPr>
        <p:spPr bwMode="auto">
          <a:xfrm>
            <a:off x="1748109" y="4724400"/>
            <a:ext cx="1066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Area 1</a:t>
            </a:r>
          </a:p>
        </p:txBody>
      </p:sp>
      <p:sp>
        <p:nvSpPr>
          <p:cNvPr id="32782" name="Rectangle 15"/>
          <p:cNvSpPr>
            <a:spLocks noChangeArrowheads="1"/>
          </p:cNvSpPr>
          <p:nvPr/>
        </p:nvSpPr>
        <p:spPr bwMode="auto">
          <a:xfrm>
            <a:off x="7234509" y="4724400"/>
            <a:ext cx="1066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Area 3</a:t>
            </a:r>
          </a:p>
        </p:txBody>
      </p:sp>
      <p:sp>
        <p:nvSpPr>
          <p:cNvPr id="32783" name="Rectangle 16"/>
          <p:cNvSpPr>
            <a:spLocks noChangeArrowheads="1"/>
          </p:cNvSpPr>
          <p:nvPr/>
        </p:nvSpPr>
        <p:spPr bwMode="auto">
          <a:xfrm>
            <a:off x="4491309" y="4724400"/>
            <a:ext cx="1066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Area 2</a:t>
            </a:r>
          </a:p>
        </p:txBody>
      </p:sp>
      <p:sp>
        <p:nvSpPr>
          <p:cNvPr id="32784" name="Rectangle 17"/>
          <p:cNvSpPr>
            <a:spLocks noChangeArrowheads="1"/>
          </p:cNvSpPr>
          <p:nvPr/>
        </p:nvSpPr>
        <p:spPr bwMode="auto">
          <a:xfrm>
            <a:off x="3576909" y="2209800"/>
            <a:ext cx="2590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Area 0 (Backbone)</a:t>
            </a:r>
          </a:p>
        </p:txBody>
      </p:sp>
      <p:sp>
        <p:nvSpPr>
          <p:cNvPr id="32785" name="Rectangle 18"/>
          <p:cNvSpPr>
            <a:spLocks noChangeArrowheads="1"/>
          </p:cNvSpPr>
          <p:nvPr/>
        </p:nvSpPr>
        <p:spPr bwMode="auto">
          <a:xfrm>
            <a:off x="2967309" y="3429000"/>
            <a:ext cx="1066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ABR</a:t>
            </a:r>
          </a:p>
        </p:txBody>
      </p:sp>
      <p:sp>
        <p:nvSpPr>
          <p:cNvPr id="32786" name="Rectangle 19"/>
          <p:cNvSpPr>
            <a:spLocks noChangeArrowheads="1"/>
          </p:cNvSpPr>
          <p:nvPr/>
        </p:nvSpPr>
        <p:spPr bwMode="auto">
          <a:xfrm>
            <a:off x="8377509" y="3429000"/>
            <a:ext cx="685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ABR</a:t>
            </a:r>
          </a:p>
        </p:txBody>
      </p:sp>
      <p:sp>
        <p:nvSpPr>
          <p:cNvPr id="32787" name="Rectangle 20"/>
          <p:cNvSpPr>
            <a:spLocks noChangeArrowheads="1"/>
          </p:cNvSpPr>
          <p:nvPr/>
        </p:nvSpPr>
        <p:spPr bwMode="auto">
          <a:xfrm>
            <a:off x="5710509" y="3429000"/>
            <a:ext cx="1066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000000"/>
                </a:solidFill>
              </a:rPr>
              <a:t>ABR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40766890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IS-IS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Intermediate System-to-Intermediate System</a:t>
            </a:r>
          </a:p>
          <a:p>
            <a:r>
              <a:rPr lang="en-US" altLang="ja-JP" smtClean="0">
                <a:ea typeface="ＭＳ Ｐゴシック" pitchFamily="50" charset="-128"/>
              </a:rPr>
              <a:t>Link-state routing protocol</a:t>
            </a:r>
          </a:p>
          <a:p>
            <a:r>
              <a:rPr lang="en-US" altLang="ja-JP" smtClean="0">
                <a:ea typeface="ＭＳ Ｐゴシック" pitchFamily="50" charset="-128"/>
              </a:rPr>
              <a:t>Designed by the ISO for the OSI protocols</a:t>
            </a:r>
          </a:p>
          <a:p>
            <a:r>
              <a:rPr lang="en-US" altLang="ja-JP" smtClean="0">
                <a:ea typeface="ＭＳ Ｐゴシック" pitchFamily="50" charset="-128"/>
              </a:rPr>
              <a:t>Integrated IS-IS handles IP also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917223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Border Gateway Protocol (BGP)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3037" y="1913964"/>
            <a:ext cx="8020634" cy="4525963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Allows routers in different autonomous systems to exchange routing information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Exterior routing protocol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Used on the Internet among large ISPs and major companies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Supports route aggregation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Main metric is the length of the list of autonomous system numbers, but BGP also supports routing based on policies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27107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ja-JP" smtClean="0">
                <a:solidFill>
                  <a:srgbClr val="FFFFFF"/>
                </a:solidFill>
                <a:ea typeface="ＭＳ Ｐゴシック" pitchFamily="50" charset="-128"/>
              </a:rPr>
              <a:t>Summary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30506"/>
            <a:ext cx="8153400" cy="4191000"/>
          </a:xfrm>
        </p:spPr>
        <p:txBody>
          <a:bodyPr/>
          <a:lstStyle/>
          <a:p>
            <a:r>
              <a:rPr lang="en-US" altLang="ja-JP" sz="2400" dirty="0" smtClean="0">
                <a:ea typeface="ＭＳ Ｐゴシック" pitchFamily="50" charset="-128"/>
              </a:rPr>
              <a:t>The selection of switching and routing protocols should be based on an analysis of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Goals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Scalability and performance characteristics of the protocols</a:t>
            </a:r>
          </a:p>
          <a:p>
            <a:r>
              <a:rPr lang="en-US" altLang="ja-JP" sz="2400" dirty="0" smtClean="0">
                <a:ea typeface="ＭＳ Ｐゴシック" pitchFamily="50" charset="-128"/>
              </a:rPr>
              <a:t>Transparent bridging is used on modern switches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But other choices involve enhancements to STP and protocols for transporting VLAN information</a:t>
            </a:r>
          </a:p>
          <a:p>
            <a:r>
              <a:rPr lang="en-US" altLang="ja-JP" sz="2400" dirty="0" smtClean="0">
                <a:ea typeface="ＭＳ Ｐゴシック" pitchFamily="50" charset="-128"/>
              </a:rPr>
              <a:t>There are many types of routing protocols and many choices within each type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352800" y="7620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altLang="ja-JP" smtClean="0">
                <a:ea typeface="ＭＳ Ｐゴシック" pitchFamily="50" charset="-128"/>
              </a:rPr>
              <a:t>Conclusion</a:t>
            </a:r>
            <a:endParaRPr lang="en-US" altLang="ja-JP" dirty="0" smtClean="0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462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90" y="2328930"/>
            <a:ext cx="8001000" cy="4267200"/>
          </a:xfrm>
        </p:spPr>
        <p:txBody>
          <a:bodyPr/>
          <a:lstStyle/>
          <a:p>
            <a:pPr lvl="0"/>
            <a:r>
              <a:rPr lang="en-US" altLang="ja-JP" sz="2400" dirty="0"/>
              <a:t>Oppenheimer, Priscilla. (2013). </a:t>
            </a:r>
            <a:r>
              <a:rPr lang="en-US" altLang="ja-JP" sz="2400" b="1" i="1" dirty="0"/>
              <a:t>Top Down Network Design</a:t>
            </a:r>
            <a:r>
              <a:rPr lang="en-US" altLang="ja-JP" sz="2400" dirty="0"/>
              <a:t>. 3</a:t>
            </a:r>
            <a:r>
              <a:rPr lang="en-US" altLang="ja-JP" sz="2400" baseline="30000" dirty="0"/>
              <a:t>rd</a:t>
            </a:r>
            <a:r>
              <a:rPr lang="en-US" altLang="ja-JP" sz="2400" dirty="0"/>
              <a:t> Edition. Cisco Press. Indianapolis. ISBN: 978-1-58705-152-4. </a:t>
            </a:r>
            <a:endParaRPr lang="ja-JP" altLang="ja-JP" sz="2400" dirty="0"/>
          </a:p>
          <a:p>
            <a:pPr lvl="0"/>
            <a:r>
              <a:rPr lang="en-US" altLang="ja-JP" sz="2400" dirty="0"/>
              <a:t>White, R., &amp; Donohue, D. (2013). </a:t>
            </a:r>
            <a:r>
              <a:rPr lang="en-US" altLang="ja-JP" sz="2400" b="1" i="1" dirty="0"/>
              <a:t>The Art of Network Architecture</a:t>
            </a:r>
            <a:r>
              <a:rPr lang="en-US" altLang="ja-JP" sz="2400" b="1" dirty="0"/>
              <a:t>.</a:t>
            </a:r>
            <a:r>
              <a:rPr lang="en-US" altLang="ja-JP" sz="2400" dirty="0"/>
              <a:t> Pearson Education.</a:t>
            </a:r>
            <a:endParaRPr lang="ja-JP" altLang="ja-JP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1295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64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81081" y="757517"/>
            <a:ext cx="5692589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Selection Criteria for Switching and Routing Protocols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98806"/>
            <a:ext cx="8229600" cy="35179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traffic characteristics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Bandwidth, memory, and CPU usage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The number of peers supported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The capability to adapt to changes quickly 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Support for authentication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22195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Making Decisions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Goals must be established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Many options should be explored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The consequences of the decision should be investigated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Contingency plans should be made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A decision table can be used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540376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Example Decision Table</a:t>
            </a:r>
          </a:p>
        </p:txBody>
      </p:sp>
      <p:pic>
        <p:nvPicPr>
          <p:cNvPr id="7171" name="Picture 5" descr="cap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66365"/>
            <a:ext cx="89154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1836097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74258" y="762000"/>
            <a:ext cx="5983941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Transparent Bridging (Switching) Tasks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56012"/>
            <a:ext cx="7340600" cy="3741738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Forward frames transparently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Learn which port to use for each MAC address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Flood frames when the destination unicast address hasn</a:t>
            </a:r>
            <a:r>
              <a:rPr lang="en-US" altLang="en-US" dirty="0" smtClean="0">
                <a:ea typeface="ＭＳ Ｐゴシック" pitchFamily="50" charset="-128"/>
              </a:rPr>
              <a:t>’</a:t>
            </a:r>
            <a:r>
              <a:rPr lang="en-US" altLang="ja-JP" dirty="0" smtClean="0">
                <a:ea typeface="ＭＳ Ｐゴシック" pitchFamily="50" charset="-128"/>
              </a:rPr>
              <a:t>t been learned yet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Filter frames from going out ports that don</a:t>
            </a:r>
            <a:r>
              <a:rPr lang="en-US" altLang="en-US" dirty="0" smtClean="0">
                <a:ea typeface="ＭＳ Ｐゴシック" pitchFamily="50" charset="-128"/>
              </a:rPr>
              <a:t>’</a:t>
            </a:r>
            <a:r>
              <a:rPr lang="en-US" altLang="ja-JP" dirty="0" smtClean="0">
                <a:ea typeface="ＭＳ Ｐゴシック" pitchFamily="50" charset="-128"/>
              </a:rPr>
              <a:t>t include the destination address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Flood broadcasts and multicasts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4246391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847165"/>
            <a:ext cx="5867399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Switching Table on a Bridge or Switch</a:t>
            </a: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1676400" y="2514600"/>
            <a:ext cx="58674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ja-JP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>
            <a:off x="1676400" y="32004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>
            <a:off x="1676400" y="38862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>
            <a:off x="1676400" y="45720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3" name="Line 10"/>
          <p:cNvSpPr>
            <a:spLocks noChangeShapeType="1"/>
          </p:cNvSpPr>
          <p:nvPr/>
        </p:nvSpPr>
        <p:spPr bwMode="auto">
          <a:xfrm>
            <a:off x="5791200" y="25146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4" name="Text Box 11"/>
          <p:cNvSpPr txBox="1">
            <a:spLocks noChangeArrowheads="1"/>
          </p:cNvSpPr>
          <p:nvPr/>
        </p:nvSpPr>
        <p:spPr bwMode="auto">
          <a:xfrm>
            <a:off x="2590800" y="2590800"/>
            <a:ext cx="2055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/>
              <a:t>MAC Address</a:t>
            </a:r>
          </a:p>
        </p:txBody>
      </p:sp>
      <p:sp>
        <p:nvSpPr>
          <p:cNvPr id="9225" name="Text Box 12"/>
          <p:cNvSpPr txBox="1">
            <a:spLocks noChangeArrowheads="1"/>
          </p:cNvSpPr>
          <p:nvPr/>
        </p:nvSpPr>
        <p:spPr bwMode="auto">
          <a:xfrm>
            <a:off x="6172200" y="2590800"/>
            <a:ext cx="75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/>
              <a:t>Port</a:t>
            </a:r>
          </a:p>
        </p:txBody>
      </p:sp>
      <p:sp>
        <p:nvSpPr>
          <p:cNvPr id="9226" name="Text Box 13"/>
          <p:cNvSpPr txBox="1">
            <a:spLocks noChangeArrowheads="1"/>
          </p:cNvSpPr>
          <p:nvPr/>
        </p:nvSpPr>
        <p:spPr bwMode="auto">
          <a:xfrm>
            <a:off x="6400800" y="3276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1</a:t>
            </a:r>
          </a:p>
        </p:txBody>
      </p:sp>
      <p:sp>
        <p:nvSpPr>
          <p:cNvPr id="9227" name="Text Box 14"/>
          <p:cNvSpPr txBox="1">
            <a:spLocks noChangeArrowheads="1"/>
          </p:cNvSpPr>
          <p:nvPr/>
        </p:nvSpPr>
        <p:spPr bwMode="auto">
          <a:xfrm>
            <a:off x="6400800" y="3886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2</a:t>
            </a:r>
          </a:p>
        </p:txBody>
      </p:sp>
      <p:sp>
        <p:nvSpPr>
          <p:cNvPr id="9228" name="Text Box 15"/>
          <p:cNvSpPr txBox="1">
            <a:spLocks noChangeArrowheads="1"/>
          </p:cNvSpPr>
          <p:nvPr/>
        </p:nvSpPr>
        <p:spPr bwMode="auto">
          <a:xfrm>
            <a:off x="6400800" y="4572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3</a:t>
            </a:r>
          </a:p>
        </p:txBody>
      </p:sp>
      <p:sp>
        <p:nvSpPr>
          <p:cNvPr id="9229" name="Text Box 16"/>
          <p:cNvSpPr txBox="1">
            <a:spLocks noChangeArrowheads="1"/>
          </p:cNvSpPr>
          <p:nvPr/>
        </p:nvSpPr>
        <p:spPr bwMode="auto">
          <a:xfrm>
            <a:off x="2286000" y="3276600"/>
            <a:ext cx="257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08-00-07-06-41-B9</a:t>
            </a:r>
          </a:p>
        </p:txBody>
      </p:sp>
      <p:sp>
        <p:nvSpPr>
          <p:cNvPr id="9230" name="Text Box 17"/>
          <p:cNvSpPr txBox="1">
            <a:spLocks noChangeArrowheads="1"/>
          </p:cNvSpPr>
          <p:nvPr/>
        </p:nvSpPr>
        <p:spPr bwMode="auto">
          <a:xfrm>
            <a:off x="2286000" y="3962400"/>
            <a:ext cx="262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00-00-0C-60-7C-01</a:t>
            </a:r>
          </a:p>
        </p:txBody>
      </p:sp>
      <p:sp>
        <p:nvSpPr>
          <p:cNvPr id="9231" name="Text Box 18"/>
          <p:cNvSpPr txBox="1">
            <a:spLocks noChangeArrowheads="1"/>
          </p:cNvSpPr>
          <p:nvPr/>
        </p:nvSpPr>
        <p:spPr bwMode="auto">
          <a:xfrm>
            <a:off x="2286000" y="4648200"/>
            <a:ext cx="257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/>
              <a:t>00-80-24-07-8C-02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3893233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Cisco Multilayer Switching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Route processor or router</a:t>
            </a:r>
          </a:p>
          <a:p>
            <a:r>
              <a:rPr lang="en-US" altLang="ja-JP" smtClean="0">
                <a:ea typeface="ＭＳ Ｐゴシック" pitchFamily="50" charset="-128"/>
              </a:rPr>
              <a:t>Switching engine</a:t>
            </a:r>
          </a:p>
          <a:p>
            <a:r>
              <a:rPr lang="en-US" altLang="ja-JP" smtClean="0">
                <a:ea typeface="ＭＳ Ｐゴシック" pitchFamily="50" charset="-128"/>
              </a:rPr>
              <a:t>The Multilayer Switching Protocol (MLSP)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val="25755700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On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Theme1Online</Template>
  <TotalTime>162</TotalTime>
  <Words>1485</Words>
  <Application>Microsoft Office PowerPoint</Application>
  <PresentationFormat>On-screen Show (4:3)</PresentationFormat>
  <Paragraphs>313</Paragraphs>
  <Slides>36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MS PGothic</vt:lpstr>
      <vt:lpstr>MS PGothic</vt:lpstr>
      <vt:lpstr>Arial</vt:lpstr>
      <vt:lpstr>Calibri</vt:lpstr>
      <vt:lpstr>Courier</vt:lpstr>
      <vt:lpstr>Edwardian Script ITC</vt:lpstr>
      <vt:lpstr>Helvetica</vt:lpstr>
      <vt:lpstr>New York</vt:lpstr>
      <vt:lpstr>Theme1Online</vt:lpstr>
      <vt:lpstr>Network Governance  SESSION 5 – Selecting Switching and Routing Protocols </vt:lpstr>
      <vt:lpstr>Outline  </vt:lpstr>
      <vt:lpstr>Switching and Routing Choices</vt:lpstr>
      <vt:lpstr>Selection Criteria for Switching and Routing Protocols</vt:lpstr>
      <vt:lpstr>Making Decisions</vt:lpstr>
      <vt:lpstr>Example Decision Table</vt:lpstr>
      <vt:lpstr>Transparent Bridging (Switching) Tasks</vt:lpstr>
      <vt:lpstr>Switching Table on a Bridge or Switch</vt:lpstr>
      <vt:lpstr>Cisco Multilayer Switching</vt:lpstr>
      <vt:lpstr>Cisco Spanning Tree Protocol Enhancements</vt:lpstr>
      <vt:lpstr>Redundant Uplinks</vt:lpstr>
      <vt:lpstr>Protocols for Transporting VLAN Information</vt:lpstr>
      <vt:lpstr>Selecting Routing Protocols</vt:lpstr>
      <vt:lpstr>Interior Versus Exterior Routing Protocols</vt:lpstr>
      <vt:lpstr>Routing Protocol Metrics</vt:lpstr>
      <vt:lpstr>Routing Algorithms</vt:lpstr>
      <vt:lpstr>Static Routing Example</vt:lpstr>
      <vt:lpstr>Default Routing Example</vt:lpstr>
      <vt:lpstr>Distance-Vector Routing</vt:lpstr>
      <vt:lpstr>Distance-Vector Routing Tables</vt:lpstr>
      <vt:lpstr>Link-State Routing</vt:lpstr>
      <vt:lpstr>Distance-Vector  Vs. Link-State</vt:lpstr>
      <vt:lpstr>Choosing Between Distance-Vector and Link-State</vt:lpstr>
      <vt:lpstr>Dynamic IP Routing Protocols</vt:lpstr>
      <vt:lpstr>Routing Information Protocol (RIP)</vt:lpstr>
      <vt:lpstr>RIP V2 Features</vt:lpstr>
      <vt:lpstr>IGRP Solved Problems with RIP</vt:lpstr>
      <vt:lpstr>EIGRP</vt:lpstr>
      <vt:lpstr>Open Shortest Path First (OSPF)</vt:lpstr>
      <vt:lpstr>OSPF Metric</vt:lpstr>
      <vt:lpstr>OSPF Areas Connected via Area Border Routers (ABRs)</vt:lpstr>
      <vt:lpstr>IS-IS</vt:lpstr>
      <vt:lpstr>Border Gateway Protocol (BGP)</vt:lpstr>
      <vt:lpstr>Summary</vt:lpstr>
      <vt:lpstr>DAFTAR PUSTAKA/SUMBER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TOPIK 1 - …..</dc:title>
  <dc:creator>Helena Agustin Putri A</dc:creator>
  <cp:lastModifiedBy>Nurul Jannah</cp:lastModifiedBy>
  <cp:revision>21</cp:revision>
  <dcterms:created xsi:type="dcterms:W3CDTF">2017-05-12T05:56:15Z</dcterms:created>
  <dcterms:modified xsi:type="dcterms:W3CDTF">2017-09-04T12:10:41Z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212866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