
<file path=[Content_Types].xml><?xml version="1.0" encoding="utf-8"?>
<Types xmlns="http://schemas.openxmlformats.org/package/2006/content-types">
  <Override ContentType="application/vnd.openxmlformats-officedocument.presentationml.slide+xml" PartName="/ppt/slides/slide6.xml"/>
  <Override ContentType="application/vnd.openxmlformats-officedocument.presentationml.slide+xml" PartName="/ppt/slides/slide29.xml"/>
  <Override ContentType="application/vnd.openxmlformats-officedocument.presentationml.notesSlide+xml" PartName="/ppt/notesSlides/notesSlide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7.xml"/>
  <Override ContentType="application/vnd.openxmlformats-officedocument.presentationml.slideLayout+xml" PartName="/ppt/slideLayouts/slideLayout4.xml"/>
  <Override ContentType="application/vnd.openxmlformats-officedocument.presentationml.slideLayout+xml" PartName="/ppt/slideLayouts/slideLayout6.xml"/>
  <Override ContentType="application/vnd.openxmlformats-officedocument.presentationml.notesSlide+xml" PartName="/ppt/notesSlides/notesSlide29.xml"/>
  <Override ContentType="application/vnd.openxmlformats-officedocument.presentationml.slide+xml" PartName="/ppt/slides/slide2.xml"/>
  <Override ContentType="application/vnd.openxmlformats-officedocument.presentationml.slide+xml" PartName="/ppt/slides/slide16.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theme+xml" PartName="/ppt/theme/theme1.xml"/>
  <Override ContentType="application/vnd.openxmlformats-officedocument.presentationml.slideLayout+xml" PartName="/ppt/slideLayouts/slideLayout2.xml"/>
  <Default ContentType="image/x-wmf" Extension="wmf"/>
  <Override ContentType="application/vnd.openxmlformats-officedocument.presentationml.notesSlide+xml" PartName="/ppt/notesSlides/notesSlide18.xml"/>
  <Override ContentType="application/vnd.openxmlformats-officedocument.presentationml.notesSlide+xml" PartName="/ppt/notesSlides/notesSlide27.xml"/>
  <Default ContentType="application/vnd.openxmlformats-package.relationships+xml" Extension="rels"/>
  <Default ContentType="application/xml" Extension="xml"/>
  <Override ContentType="application/vnd.openxmlformats-officedocument.presentationml.slide+xml" PartName="/ppt/slides/slide14.xml"/>
  <Override ContentType="application/vnd.openxmlformats-officedocument.presentationml.slide+xml" PartName="/ppt/slides/slide23.xml"/>
  <Override ContentType="application/vnd.openxmlformats-officedocument.presentationml.slide+xml" PartName="/ppt/slides/slide32.xml"/>
  <Override ContentType="application/vnd.openxmlformats-officedocument.presentationml.notesMaster+xml" PartName="/ppt/notesMasters/notesMaster1.xml"/>
  <Override ContentType="application/vnd.openxmlformats-officedocument.presentationml.notesSlide+xml" PartName="/ppt/notesSlides/notesSlide16.xml"/>
  <Override ContentType="application/vnd.openxmlformats-officedocument.presentationml.notesSlide+xml" PartName="/ppt/notesSlides/notesSlide25.xml"/>
  <Override ContentType="application/vnd.openxmlformats-officedocument.presentationml.slide+xml" PartName="/ppt/slides/slide10.xml"/>
  <Override ContentType="application/vnd.openxmlformats-officedocument.presentationml.slide+xml" PartName="/ppt/slides/slide12.xml"/>
  <Override ContentType="application/vnd.openxmlformats-officedocument.presentationml.slide+xml" PartName="/ppt/slides/slide21.xml"/>
  <Override ContentType="application/vnd.openxmlformats-officedocument.presentationml.slide+xml" PartName="/ppt/slides/slide30.xml"/>
  <Override ContentType="application/vnd.openxmlformats-officedocument.presentationml.tableStyles+xml" PartName="/ppt/tableStyles.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9.xml"/>
  <Override ContentType="application/vnd.openxmlformats-officedocument.presentationml.notesSlide+xml" PartName="/ppt/notesSlides/notesSlide12.xml"/>
  <Override ContentType="application/vnd.openxmlformats-officedocument.presentationml.notesSlide+xml" PartName="/ppt/notesSlides/notesSlide21.xml"/>
  <Override ContentType="application/vnd.openxmlformats-officedocument.presentationml.notesSlide+xml" PartName="/ppt/notesSlides/notesSlide30.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10.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viewProps+xml" PartName="/ppt/viewProps.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package.core-properties+xml" PartName="/docProps/core.xml"/>
  <Override ContentType="application/vnd.openxmlformats-officedocument.presentationml.slide+xml" PartName="/ppt/slides/slide5.xml"/>
  <Override ContentType="application/vnd.openxmlformats-officedocument.presentationml.slide+xml" PartName="/ppt/slides/slide19.xml"/>
  <Override ContentType="application/vnd.openxmlformats-officedocument.presentationml.slide+xml" PartName="/ppt/slides/slide28.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slide+xml" PartName="/ppt/slides/slide3.xml"/>
  <Override ContentType="application/vnd.openxmlformats-officedocument.presentationml.slide+xml" PartName="/ppt/slides/slide17.xml"/>
  <Override ContentType="application/vnd.openxmlformats-officedocument.presentationml.slide+xml" PartName="/ppt/slides/slide26.xml"/>
  <Override ContentType="application/vnd.openxmlformats-officedocument.presentationml.presProps+xml" PartName="/ppt/presProps.xml"/>
  <Override ContentType="application/vnd.openxmlformats-officedocument.presentationml.slideLayout+xml" PartName="/ppt/slideLayouts/slideLayout5.xml"/>
  <Override ContentType="application/vnd.openxmlformats-officedocument.theme+xml" PartName="/ppt/theme/theme2.xml"/>
  <Override ContentType="application/vnd.openxmlformats-officedocument.presentationml.notesSlide+xml" PartName="/ppt/notesSlides/notesSlide19.xml"/>
  <Override ContentType="application/vnd.openxmlformats-officedocument.presentationml.slide+xml" PartName="/ppt/slides/slide1.xml"/>
  <Override ContentType="application/vnd.openxmlformats-officedocument.presentationml.slide+xml" PartName="/ppt/slides/slide15.xml"/>
  <Override ContentType="application/vnd.openxmlformats-officedocument.presentationml.slide+xml" PartName="/ppt/slides/slide24.xml"/>
  <Override ContentType="application/vnd.openxmlformats-officedocument.presentationml.slide+xml" PartName="/ppt/slides/slide33.xml"/>
  <Override ContentType="application/vnd.openxmlformats-officedocument.presentationml.slideLayout+xml" PartName="/ppt/slideLayouts/slideLayout3.xml"/>
  <Default ContentType="image/jpeg" Extension="jpeg"/>
  <Override ContentType="application/vnd.openxmlformats-officedocument.presentationml.notesSlide+xml" PartName="/ppt/notesSlides/notesSlide17.xml"/>
  <Override ContentType="application/vnd.openxmlformats-officedocument.presentationml.notesSlide+xml" PartName="/ppt/notesSlides/notesSlide28.xml"/>
  <Override ContentType="application/vnd.openxmlformats-officedocument.presentationml.presentation.main+xml" PartName="/ppt/presentation.xml"/>
  <Override ContentType="application/vnd.openxmlformats-officedocument.presentationml.slide+xml" PartName="/ppt/slides/slide13.xml"/>
  <Override ContentType="application/vnd.openxmlformats-officedocument.presentationml.slide+xml" PartName="/ppt/slides/slide22.xml"/>
  <Override ContentType="application/vnd.openxmlformats-officedocument.presentationml.slide+xml" PartName="/ppt/slides/slide31.xml"/>
  <Override ContentType="application/vnd.openxmlformats-officedocument.presentationml.slideLayout+xml" PartName="/ppt/slideLayouts/slideLayout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26.xml"/>
  <Override ContentType="application/vnd.openxmlformats-officedocument.extended-properties+xml" PartName="/docProps/app.xml"/>
  <Override ContentType="application/vnd.openxmlformats-officedocument.presentationml.slide+xml" PartName="/ppt/slides/slide11.xml"/>
  <Override ContentType="application/vnd.openxmlformats-officedocument.presentationml.slide+xml" PartName="/ppt/slides/slide20.xml"/>
  <Override ContentType="application/vnd.openxmlformats-officedocument.presentationml.notesSlide+xml" PartName="/ppt/notesSlides/notesSlide13.xml"/>
  <Override ContentType="application/vnd.openxmlformats-officedocument.presentationml.notesSlide+xml" PartName="/ppt/notesSlides/notesSlide22.xml"/>
  <Override ContentType="application/vnd.openxmlformats-officedocument.presentationml.notesSlide+xml" PartName="/ppt/notesSlides/notesSlide8.xml"/>
  <Override ContentType="application/vnd.openxmlformats-officedocument.presentationml.notesSlide+xml" PartName="/ppt/notesSlides/notesSlide11.xml"/>
  <Override ContentType="application/vnd.openxmlformats-officedocument.presentationml.notesSlide+xml" PartName="/ppt/notesSlides/notesSlide20.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9" r:id="rId3"/>
    <p:sldId id="330" r:id="rId4"/>
    <p:sldId id="331" r:id="rId5"/>
    <p:sldId id="332" r:id="rId6"/>
    <p:sldId id="333" r:id="rId7"/>
    <p:sldId id="334" r:id="rId8"/>
    <p:sldId id="335" r:id="rId9"/>
    <p:sldId id="336" r:id="rId10"/>
    <p:sldId id="337" r:id="rId11"/>
    <p:sldId id="338" r:id="rId12"/>
    <p:sldId id="339" r:id="rId13"/>
    <p:sldId id="340" r:id="rId14"/>
    <p:sldId id="341" r:id="rId15"/>
    <p:sldId id="342" r:id="rId16"/>
    <p:sldId id="343" r:id="rId17"/>
    <p:sldId id="344" r:id="rId18"/>
    <p:sldId id="345" r:id="rId19"/>
    <p:sldId id="346" r:id="rId20"/>
    <p:sldId id="347" r:id="rId21"/>
    <p:sldId id="348" r:id="rId22"/>
    <p:sldId id="349" r:id="rId23"/>
    <p:sldId id="350" r:id="rId24"/>
    <p:sldId id="351" r:id="rId25"/>
    <p:sldId id="352" r:id="rId26"/>
    <p:sldId id="353" r:id="rId27"/>
    <p:sldId id="354" r:id="rId28"/>
    <p:sldId id="355" r:id="rId29"/>
    <p:sldId id="356" r:id="rId30"/>
    <p:sldId id="357" r:id="rId31"/>
    <p:sldId id="358" r:id="rId32"/>
    <p:sldId id="359" r:id="rId33"/>
    <p:sldId id="260" r:id="rId34"/>
    <p:sldId id="258" r:id="rId3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1pPr>
    <a:lvl2pPr marL="4572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2pPr>
    <a:lvl3pPr marL="9144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3pPr>
    <a:lvl4pPr marL="13716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4pPr>
    <a:lvl5pPr marL="18288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1290"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9268A2-9237-4112-ABDC-23E31CBF8C9C}" type="datetimeFigureOut">
              <a:rPr kumimoji="1" lang="ja-JP" altLang="en-US" smtClean="0"/>
              <a:pPr/>
              <a:t>2017/9/5</a:t>
            </a:fld>
            <a:endParaRPr kumimoji="1" lang="ja-JP"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9BBFF5-5A14-49B7-A276-F3F620BA493B}" type="slidenum">
              <a:rPr kumimoji="1" lang="ja-JP" altLang="en-US" smtClean="0"/>
              <a:pPr/>
              <a:t>‹#›</a:t>
            </a:fld>
            <a:endParaRPr kumimoji="1" lang="ja-JP" altLang="en-US"/>
          </a:p>
        </p:txBody>
      </p:sp>
    </p:spTree>
    <p:extLst>
      <p:ext uri="{BB962C8B-B14F-4D97-AF65-F5344CB8AC3E}">
        <p14:creationId xmlns:p14="http://schemas.microsoft.com/office/powerpoint/2010/main" xmlns="" val="27059939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solidFill>
            <a:srgbClr val="FFFFFF"/>
          </a:solidFill>
          <a:ln/>
        </p:spPr>
      </p:sp>
      <p:sp>
        <p:nvSpPr>
          <p:cNvPr id="35843" name="Rectangle 3"/>
          <p:cNvSpPr>
            <a:spLocks noGrp="1" noChangeArrowheads="1"/>
          </p:cNvSpPr>
          <p:nvPr>
            <p:ph type="body" idx="1"/>
          </p:nvPr>
        </p:nvSpPr>
        <p:spPr>
          <a:xfrm>
            <a:off x="914400" y="4343400"/>
            <a:ext cx="5029200" cy="4114800"/>
          </a:xfrm>
          <a:solidFill>
            <a:srgbClr val="FFFFFF"/>
          </a:solidFill>
          <a:ln/>
          <a:extLs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The first three steps were covered more in Chapter 2. Chapter 8 picks up that discussion and focuses on selecting the right security mechanisms for the different components of a modular network design.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solidFill>
            <a:srgbClr val="FFFFFF"/>
          </a:solidFill>
          <a:ln/>
        </p:spPr>
      </p:sp>
      <p:sp>
        <p:nvSpPr>
          <p:cNvPr id="46083"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Cisco SAFE Security Reference: http://www.cisco.com/en/US/docs/solutions/Enterprise/Security/SAFE_RG/SAFE_rg.html</a:t>
            </a:r>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fld id="{3DD73461-B531-42C1-A61A-AB70567DC481}" type="slidenum">
              <a:rPr lang="en-US" altLang="ja-JP"/>
              <a:pPr eaLnBrk="1" hangingPunct="1"/>
              <a:t>14</a:t>
            </a:fld>
            <a:endParaRPr lang="en-US"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Security experts recommend that FTP services not run on the same server as Web services. FTP users have more opportunities for reading and possibly changing files than Web users do. A hacker could use FTP to damage a company</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s Web pages, thus damaging the company</a:t>
            </a:r>
            <a:r>
              <a:rPr lang="en-US" altLang="en-US" smtClean="0">
                <a:latin typeface="Arial" pitchFamily="34" charset="0"/>
                <a:ea typeface="ＭＳ Ｐゴシック" pitchFamily="50" charset="-128"/>
              </a:rPr>
              <a:t>’</a:t>
            </a:r>
            <a:r>
              <a:rPr lang="en-US" altLang="ja-JP" smtClean="0">
                <a:latin typeface="Arial" pitchFamily="34" charset="0"/>
                <a:ea typeface="ＭＳ Ｐゴシック" pitchFamily="50" charset="-128"/>
              </a:rPr>
              <a:t>s image and possibly compromising Web-based electronic-commerce and other applications. In addition, any e-commerce database server that holds sensitive customer financial information should be separate from the front-end Web server that users see.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solidFill>
            <a:srgbClr val="FFFFFF"/>
          </a:solidFill>
          <a:ln/>
        </p:spPr>
      </p:sp>
      <p:sp>
        <p:nvSpPr>
          <p:cNvPr id="50179"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solidFill>
            <a:srgbClr val="FFFFFF"/>
          </a:solidFill>
          <a:ln/>
        </p:spPr>
      </p:sp>
      <p:sp>
        <p:nvSpPr>
          <p:cNvPr id="51203"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spcAft>
                <a:spcPts val="1188"/>
              </a:spcAft>
            </a:pPr>
            <a:r>
              <a:rPr lang="en-US" altLang="ja-JP" smtClean="0">
                <a:latin typeface="Arial" pitchFamily="34" charset="0"/>
                <a:ea typeface="ＭＳ Ｐゴシック" pitchFamily="50" charset="-128"/>
              </a:rPr>
              <a:t>Maintain security by scheduling periodic independent audits, reading audit logs, responding to incidents, reading current literature and agency alerts, installing patches and security fixes, continuing to test and train, and updating the security plan and policy.</a:t>
            </a:r>
            <a:endParaRPr lang="en-US" altLang="ja-JP" smtClean="0">
              <a:latin typeface="Courier" pitchFamily="-84" charset="0"/>
              <a:ea typeface="ＭＳ Ｐゴシック" pitchFamily="50" charset="-128"/>
            </a:endParaRPr>
          </a:p>
          <a:p>
            <a:endParaRPr lang="en-US" altLang="ja-JP" smtClean="0">
              <a:latin typeface="Arial" pitchFamily="34" charset="0"/>
              <a:ea typeface="ＭＳ Ｐゴシック" pitchFamily="50"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solidFill>
            <a:srgbClr val="FFFFFF"/>
          </a:solidFill>
          <a:ln/>
        </p:spPr>
      </p:sp>
      <p:sp>
        <p:nvSpPr>
          <p:cNvPr id="37891"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solidFill>
            <a:srgbClr val="FFFFFF"/>
          </a:solidFill>
          <a:ln/>
        </p:spPr>
      </p:sp>
      <p:sp>
        <p:nvSpPr>
          <p:cNvPr id="38915"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ja-JP" smtClean="0">
                <a:latin typeface="Arial" pitchFamily="34" charset="0"/>
                <a:ea typeface="ＭＳ Ｐゴシック" pitchFamily="50" charset="-128"/>
              </a:rPr>
              <a:t>An example of a tradeoff is that security can reduce network redundancy. If all traffic must go through an encryption device, for example, the device becomes a single point of failure. This makes it hard to meet availability goals.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ja-JP" altLang="ja-JP" smtClean="0">
              <a:latin typeface="Arial" pitchFamily="34" charset="0"/>
              <a:ea typeface="ＭＳ Ｐゴシック" pitchFamily="50"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1828800" y="2339975"/>
            <a:ext cx="7162800" cy="1470025"/>
          </a:xfrm>
        </p:spPr>
        <p:txBody>
          <a:bodyPr/>
          <a:lstStyle>
            <a:lvl1pPr algn="ctr">
              <a:defRPr>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828800" y="3886200"/>
            <a:ext cx="7162800" cy="2057400"/>
          </a:xfrm>
        </p:spPr>
        <p:txBody>
          <a:bodyPr/>
          <a:lstStyle>
            <a:lvl1pPr marL="0" indent="0" algn="ctr">
              <a:buNone/>
              <a:defRPr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D3FAF9C-62FE-4BB8-9DA1-4EB021731F42}" type="datetimeFigureOut">
              <a:rPr lang="en-US"/>
              <a:pPr>
                <a:defRPr/>
              </a:pPr>
              <a:t>9/5/2017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87BFF8-5936-4404-8FEF-F55E46719DA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3" name="Picture 8"/>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solidFill>
                  <a:schemeClr val="bg1"/>
                </a:solidFill>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1"/>
          <p:cNvSpPr txBox="1">
            <a:spLocks/>
          </p:cNvSpPr>
          <p:nvPr userDrawn="1"/>
        </p:nvSpPr>
        <p:spPr>
          <a:xfrm>
            <a:off x="3505200" y="914400"/>
            <a:ext cx="5638800" cy="1143000"/>
          </a:xfrm>
          <a:prstGeom prst="rect">
            <a:avLst/>
          </a:prstGeom>
        </p:spPr>
        <p:txBody>
          <a:bodyPr anchor="ctr"/>
          <a:lstStyle>
            <a:lvl1pPr>
              <a:defRPr/>
            </a:lvl1pPr>
          </a:lstStyle>
          <a:p>
            <a:pPr algn="r" eaLnBrk="1" fontAlgn="auto" hangingPunct="1">
              <a:spcAft>
                <a:spcPts val="0"/>
              </a:spcAft>
              <a:defRPr/>
            </a:pPr>
            <a:r>
              <a:rPr lang="en-US" sz="4000" b="1" dirty="0" smtClean="0">
                <a:latin typeface="+mj-lt"/>
                <a:ea typeface="+mj-ea"/>
                <a:cs typeface="+mj-cs"/>
              </a:rPr>
              <a:t>&lt;&lt;Title&gt;&gt;</a:t>
            </a:r>
          </a:p>
        </p:txBody>
      </p:sp>
      <p:sp>
        <p:nvSpPr>
          <p:cNvPr id="3" name="Content Placeholder 2"/>
          <p:cNvSpPr>
            <a:spLocks noGrp="1"/>
          </p:cNvSpPr>
          <p:nvPr>
            <p:ph sz="half" idx="1"/>
          </p:nvPr>
        </p:nvSpPr>
        <p:spPr>
          <a:xfrm>
            <a:off x="12954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16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lstStyle>
          <a:p>
            <a:pPr>
              <a:defRPr/>
            </a:pPr>
            <a:fld id="{1CF1E785-06F7-48A3-8A62-0A3FD99B5123}" type="datetimeFigureOut">
              <a:rPr lang="en-US"/>
              <a:pPr>
                <a:defRPr/>
              </a:pPr>
              <a:t>9/5/2017</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E3632E4C-445D-4241-B1C2-09440DBDD1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BBF49EA-4290-4060-8DA9-F57851A0284C}" type="datetimeFigureOut">
              <a:rPr lang="en-US"/>
              <a:pPr>
                <a:defRPr/>
              </a:pPr>
              <a:t>9/5/2017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BAA9F8C-95D0-49B1-A2C2-DB451D7989A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7"/>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Subtitle 2"/>
          <p:cNvSpPr txBox="1">
            <a:spLocks/>
          </p:cNvSpPr>
          <p:nvPr userDrawn="1"/>
        </p:nvSpPr>
        <p:spPr>
          <a:xfrm>
            <a:off x="1828800" y="3886200"/>
            <a:ext cx="7162800" cy="1752600"/>
          </a:xfrm>
          <a:prstGeom prst="rect">
            <a:avLst/>
          </a:prstGeom>
        </p:spPr>
        <p:txBody>
          <a:bodyPr>
            <a:normAutofit/>
          </a:bodyPr>
          <a:lstStyle>
            <a:lvl1pPr marL="0" indent="0" algn="ctr">
              <a:buNone/>
              <a:defRPr sz="8000" b="1" baseline="0">
                <a:solidFill>
                  <a:schemeClr val="bg1"/>
                </a:solidFill>
                <a:latin typeface="Edwardian Script ITC"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eaLnBrk="1" fontAlgn="auto" hangingPunct="1">
              <a:spcBef>
                <a:spcPct val="20000"/>
              </a:spcBef>
              <a:spcAft>
                <a:spcPts val="0"/>
              </a:spcAft>
              <a:buFont typeface="Arial" pitchFamily="34" charset="0"/>
              <a:buNone/>
              <a:defRPr/>
            </a:pPr>
            <a:r>
              <a:rPr lang="en-US" dirty="0" smtClean="0">
                <a:ea typeface="+mn-ea"/>
              </a:rPr>
              <a:t>Thank You</a:t>
            </a:r>
          </a:p>
        </p:txBody>
      </p:sp>
      <p:sp>
        <p:nvSpPr>
          <p:cNvPr id="4" name="Date Placeholder 1"/>
          <p:cNvSpPr>
            <a:spLocks noGrp="1"/>
          </p:cNvSpPr>
          <p:nvPr>
            <p:ph type="dt" sz="half" idx="10"/>
          </p:nvPr>
        </p:nvSpPr>
        <p:spPr/>
        <p:txBody>
          <a:bodyPr/>
          <a:lstStyle>
            <a:lvl1pPr>
              <a:defRPr/>
            </a:lvl1pPr>
          </a:lstStyle>
          <a:p>
            <a:pPr>
              <a:defRPr/>
            </a:pPr>
            <a:fld id="{0BEC73F7-48DA-4DF1-9D8C-9FA77915242B}" type="datetimeFigureOut">
              <a:rPr lang="en-US"/>
              <a:pPr>
                <a:defRPr/>
              </a:pPr>
              <a:t>9/5/2017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83B813EE-006A-489B-BB16-F152CE6A76D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5"/>
          <p:cNvPicPr>
            <a:picLocks noChangeAspect="1"/>
          </p:cNvPicPr>
          <p:nvPr userDrawn="1"/>
        </p:nvPicPr>
        <p:blipFill>
          <a:blip r:embed="rId8"/>
          <a:srcRect/>
          <a:stretch>
            <a:fillRect/>
          </a:stretch>
        </p:blipFill>
        <p:spPr bwMode="auto">
          <a:xfrm>
            <a:off x="0" y="0"/>
            <a:ext cx="9144000" cy="6858000"/>
          </a:xfrm>
          <a:prstGeom prst="rect">
            <a:avLst/>
          </a:prstGeom>
          <a:noFill/>
          <a:ln w="9525">
            <a:noFill/>
            <a:miter lim="800000"/>
            <a:headEnd/>
            <a:tailEnd/>
          </a:ln>
        </p:spPr>
      </p:pic>
      <p:sp>
        <p:nvSpPr>
          <p:cNvPr id="1027" name="Title Placeholder 1"/>
          <p:cNvSpPr>
            <a:spLocks noGrp="1"/>
          </p:cNvSpPr>
          <p:nvPr>
            <p:ph type="title"/>
          </p:nvPr>
        </p:nvSpPr>
        <p:spPr bwMode="auto">
          <a:xfrm>
            <a:off x="3352800" y="762000"/>
            <a:ext cx="5638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smtClean="0"/>
          </a:p>
        </p:txBody>
      </p:sp>
      <p:sp>
        <p:nvSpPr>
          <p:cNvPr id="1028" name="Text Placeholder 2"/>
          <p:cNvSpPr>
            <a:spLocks noGrp="1"/>
          </p:cNvSpPr>
          <p:nvPr>
            <p:ph type="body" idx="1"/>
          </p:nvPr>
        </p:nvSpPr>
        <p:spPr bwMode="auto">
          <a:xfrm>
            <a:off x="990600" y="19812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8EBBD91B-FA19-4D97-9EF0-58A6FE8EB39A}" type="datetimeFigureOut">
              <a:rPr lang="en-US"/>
              <a:pPr>
                <a:defRPr/>
              </a:pPr>
              <a:t>9/5/2017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83C193E2-B8B7-45A9-B2FD-3CB479CDF68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2" r:id="rId1"/>
    <p:sldLayoutId id="2147483700" r:id="rId2"/>
    <p:sldLayoutId id="2147483703" r:id="rId3"/>
    <p:sldLayoutId id="2147483704" r:id="rId4"/>
    <p:sldLayoutId id="2147483701" r:id="rId5"/>
    <p:sldLayoutId id="2147483705" r:id="rId6"/>
  </p:sldLayoutIdLst>
  <p:txStyles>
    <p:titleStyle>
      <a:lvl1pPr algn="r" rtl="0" eaLnBrk="1" fontAlgn="base" hangingPunct="1">
        <a:spcBef>
          <a:spcPct val="0"/>
        </a:spcBef>
        <a:spcAft>
          <a:spcPct val="0"/>
        </a:spcAft>
        <a:defRPr sz="4000" b="1" kern="1200">
          <a:solidFill>
            <a:schemeClr val="tx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S PGothic" panose="020B0600070205080204" pitchFamily="34" charset="-128"/>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S PGothic" panose="020B0600070205080204" pitchFamily="34" charset="-128"/>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cisco.com/en/US/netsol/ns340/ns394/ns171/ns128/networking_solutions_package.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s>
</file>

<file path=ppt/slides/_rels/slide18.xml.rels><?xml version="1.0" encoding="UTF-8" standalone="yes"?>
<Relationships xmlns="http://schemas.openxmlformats.org/package/2006/relationships"><Relationship Id="rId3" Type="http://schemas.openxmlformats.org/officeDocument/2006/relationships/image" Target="../media/image7.wmf"/><Relationship Id="rId7" Type="http://schemas.openxmlformats.org/officeDocument/2006/relationships/image" Target="../media/image9.wmf"/><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8.wmf"/><Relationship Id="rId5" Type="http://schemas.openxmlformats.org/officeDocument/2006/relationships/image" Target="../media/image11.wmf"/><Relationship Id="rId4" Type="http://schemas.openxmlformats.org/officeDocument/2006/relationships/image" Target="../media/image10.w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9859" y="3235149"/>
            <a:ext cx="7534141" cy="1897174"/>
          </a:xfrm>
        </p:spPr>
        <p:txBody>
          <a:bodyPr/>
          <a:lstStyle/>
          <a:p>
            <a:r>
              <a:rPr lang="en-US" dirty="0" smtClean="0"/>
              <a:t>Network Governance</a:t>
            </a:r>
            <a:br>
              <a:rPr lang="en-US" dirty="0" smtClean="0"/>
            </a:br>
            <a:r>
              <a:rPr lang="en-US" dirty="0" smtClean="0"/>
              <a:t/>
            </a:r>
            <a:br>
              <a:rPr lang="en-US" dirty="0" smtClean="0"/>
            </a:br>
            <a:r>
              <a:rPr lang="en-US" sz="2800" dirty="0" smtClean="0"/>
              <a:t>SESSION 6 – </a:t>
            </a:r>
            <a:r>
              <a:rPr lang="en-US" altLang="ja-JP" sz="2800" dirty="0">
                <a:ea typeface="ＭＳ Ｐゴシック" pitchFamily="50" charset="-128"/>
              </a:rPr>
              <a:t>Developing Network Security Strategies</a:t>
            </a:r>
            <a:br>
              <a:rPr lang="en-US" altLang="ja-JP" sz="2800" dirty="0">
                <a:ea typeface="ＭＳ Ｐゴシック" pitchFamily="50" charset="-128"/>
              </a:rPr>
            </a:br>
            <a:r>
              <a:rPr lang="en-US" altLang="ja-JP" sz="2800" dirty="0">
                <a:ea typeface="ＭＳ Ｐゴシック" pitchFamily="50" charset="-128"/>
              </a:rPr>
              <a:t/>
            </a:r>
            <a:br>
              <a:rPr lang="en-US" altLang="ja-JP" sz="2800" dirty="0">
                <a:ea typeface="ＭＳ Ｐゴシック" pitchFamily="50" charset="-128"/>
              </a:rPr>
            </a:br>
            <a:endParaRPr lang="en-US" sz="2800" dirty="0"/>
          </a:p>
        </p:txBody>
      </p:sp>
      <p:sp>
        <p:nvSpPr>
          <p:cNvPr id="3" name="Subtitle 2"/>
          <p:cNvSpPr>
            <a:spLocks noGrp="1"/>
          </p:cNvSpPr>
          <p:nvPr>
            <p:ph type="subTitle" idx="1"/>
          </p:nvPr>
        </p:nvSpPr>
        <p:spPr>
          <a:xfrm>
            <a:off x="1759132" y="5141889"/>
            <a:ext cx="7162800" cy="1059287"/>
          </a:xfrm>
        </p:spPr>
        <p:txBody>
          <a:bodyPr/>
          <a:lstStyle/>
          <a:p>
            <a:r>
              <a:rPr lang="en-US" dirty="0" smtClean="0"/>
              <a:t>D5727 – Dr. Eng. Nico </a:t>
            </a:r>
            <a:r>
              <a:rPr lang="en-US" dirty="0" err="1" smtClean="0"/>
              <a:t>Surantha</a:t>
            </a:r>
            <a:r>
              <a:rPr lang="en-US" dirty="0" smtClean="0"/>
              <a:t>, ST., MT.</a:t>
            </a:r>
            <a:endParaRPr lang="en-US" dirty="0"/>
          </a:p>
        </p:txBody>
      </p:sp>
    </p:spTree>
    <p:extLst>
      <p:ext uri="{BB962C8B-B14F-4D97-AF65-F5344CB8AC3E}">
        <p14:creationId xmlns:p14="http://schemas.microsoft.com/office/powerpoint/2010/main" xmlns="" val="330068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ja-JP" smtClean="0">
                <a:ea typeface="ＭＳ Ｐゴシック" pitchFamily="50" charset="-128"/>
              </a:rPr>
              <a:t>Security Mechanisms</a:t>
            </a:r>
          </a:p>
        </p:txBody>
      </p:sp>
      <p:sp>
        <p:nvSpPr>
          <p:cNvPr id="11267" name="Rectangle 3"/>
          <p:cNvSpPr>
            <a:spLocks noGrp="1" noChangeArrowheads="1"/>
          </p:cNvSpPr>
          <p:nvPr>
            <p:ph type="body" idx="1"/>
          </p:nvPr>
        </p:nvSpPr>
        <p:spPr>
          <a:xfrm>
            <a:off x="1085850" y="1981200"/>
            <a:ext cx="7772400" cy="4114800"/>
          </a:xfrm>
        </p:spPr>
        <p:txBody>
          <a:bodyPr/>
          <a:lstStyle/>
          <a:p>
            <a:r>
              <a:rPr lang="en-US" altLang="ja-JP" sz="3000" dirty="0" smtClean="0">
                <a:ea typeface="ＭＳ Ｐゴシック" pitchFamily="50" charset="-128"/>
              </a:rPr>
              <a:t>Physical security</a:t>
            </a:r>
          </a:p>
          <a:p>
            <a:r>
              <a:rPr lang="en-US" altLang="ja-JP" sz="3000" dirty="0" smtClean="0">
                <a:ea typeface="ＭＳ Ｐゴシック" pitchFamily="50" charset="-128"/>
              </a:rPr>
              <a:t>Authentication</a:t>
            </a:r>
          </a:p>
          <a:p>
            <a:r>
              <a:rPr lang="en-US" altLang="ja-JP" sz="3000" dirty="0" smtClean="0">
                <a:ea typeface="ＭＳ Ｐゴシック" pitchFamily="50" charset="-128"/>
              </a:rPr>
              <a:t>Authorization</a:t>
            </a:r>
          </a:p>
          <a:p>
            <a:r>
              <a:rPr lang="en-US" altLang="ja-JP" sz="3000" dirty="0" smtClean="0">
                <a:ea typeface="ＭＳ Ｐゴシック" pitchFamily="50" charset="-128"/>
              </a:rPr>
              <a:t>Accounting (Auditing)</a:t>
            </a:r>
          </a:p>
          <a:p>
            <a:r>
              <a:rPr lang="en-US" altLang="ja-JP" sz="3000" dirty="0" smtClean="0">
                <a:ea typeface="ＭＳ Ｐゴシック" pitchFamily="50" charset="-128"/>
              </a:rPr>
              <a:t>Data encryption</a:t>
            </a:r>
          </a:p>
          <a:p>
            <a:r>
              <a:rPr lang="en-US" altLang="ja-JP" sz="3000" dirty="0" smtClean="0">
                <a:ea typeface="ＭＳ Ｐゴシック" pitchFamily="50" charset="-128"/>
              </a:rPr>
              <a:t>Packet filters</a:t>
            </a:r>
          </a:p>
          <a:p>
            <a:r>
              <a:rPr lang="en-US" altLang="ja-JP" sz="3000" dirty="0" smtClean="0">
                <a:ea typeface="ＭＳ Ｐゴシック" pitchFamily="50" charset="-128"/>
              </a:rPr>
              <a:t>Firewalls</a:t>
            </a:r>
          </a:p>
          <a:p>
            <a:r>
              <a:rPr lang="en-US" altLang="ja-JP" sz="3000" dirty="0" smtClean="0">
                <a:ea typeface="ＭＳ Ｐゴシック" pitchFamily="50" charset="-128"/>
              </a:rPr>
              <a:t>Intrusion Detection Systems (IDSs)</a:t>
            </a:r>
          </a:p>
        </p:txBody>
      </p:sp>
      <p:pic>
        <p:nvPicPr>
          <p:cNvPr id="11268" name="Picture 4"/>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248400" y="1981200"/>
            <a:ext cx="2609850" cy="3657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9856698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ja-JP" smtClean="0">
                <a:ea typeface="ＭＳ Ｐゴシック" pitchFamily="50" charset="-128"/>
              </a:rPr>
              <a:t>Modularizing Security Design</a:t>
            </a:r>
          </a:p>
        </p:txBody>
      </p:sp>
      <p:sp>
        <p:nvSpPr>
          <p:cNvPr id="12291" name="Rectangle 3"/>
          <p:cNvSpPr>
            <a:spLocks noGrp="1" noChangeArrowheads="1"/>
          </p:cNvSpPr>
          <p:nvPr>
            <p:ph type="body" idx="1"/>
          </p:nvPr>
        </p:nvSpPr>
        <p:spPr>
          <a:xfrm>
            <a:off x="1090492" y="2364376"/>
            <a:ext cx="7772400" cy="3808977"/>
          </a:xfrm>
        </p:spPr>
        <p:txBody>
          <a:bodyPr/>
          <a:lstStyle/>
          <a:p>
            <a:r>
              <a:rPr lang="en-US" altLang="ja-JP" dirty="0" smtClean="0">
                <a:ea typeface="ＭＳ Ｐゴシック" pitchFamily="50" charset="-128"/>
              </a:rPr>
              <a:t>Security defense in depth</a:t>
            </a:r>
          </a:p>
          <a:p>
            <a:pPr lvl="1"/>
            <a:r>
              <a:rPr lang="en-US" altLang="ja-JP" dirty="0" smtClean="0">
                <a:ea typeface="ＭＳ Ｐゴシック" pitchFamily="50" charset="-128"/>
              </a:rPr>
              <a:t>Network security should be multilayered with many different techniques used to protect the network</a:t>
            </a:r>
          </a:p>
          <a:p>
            <a:r>
              <a:rPr lang="en-US" altLang="ja-JP" dirty="0" smtClean="0">
                <a:ea typeface="ＭＳ Ｐゴシック" pitchFamily="50" charset="-128"/>
              </a:rPr>
              <a:t>Belt-and-suspenders approach</a:t>
            </a:r>
          </a:p>
          <a:p>
            <a:pPr lvl="1"/>
            <a:r>
              <a:rPr lang="en-US" altLang="ja-JP" dirty="0" smtClean="0">
                <a:ea typeface="ＭＳ Ｐゴシック" pitchFamily="50" charset="-128"/>
              </a:rPr>
              <a:t>Don</a:t>
            </a:r>
            <a:r>
              <a:rPr lang="en-US" altLang="en-US" dirty="0" smtClean="0">
                <a:ea typeface="ＭＳ Ｐゴシック" pitchFamily="50" charset="-128"/>
              </a:rPr>
              <a:t>’</a:t>
            </a:r>
            <a:r>
              <a:rPr lang="en-US" altLang="ja-JP" dirty="0" smtClean="0">
                <a:ea typeface="ＭＳ Ｐゴシック" pitchFamily="50" charset="-128"/>
              </a:rPr>
              <a:t>t get caught with your pants down</a:t>
            </a:r>
            <a:endParaRPr lang="en-US" altLang="ja-JP" sz="24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830804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209108" y="657497"/>
            <a:ext cx="5638800" cy="1143000"/>
          </a:xfrm>
        </p:spPr>
        <p:txBody>
          <a:bodyPr/>
          <a:lstStyle/>
          <a:p>
            <a:r>
              <a:rPr lang="en-US" altLang="ja-JP" dirty="0" smtClean="0">
                <a:ea typeface="ＭＳ Ｐゴシック" pitchFamily="50" charset="-128"/>
              </a:rPr>
              <a:t>Modularizing Security Design</a:t>
            </a:r>
          </a:p>
        </p:txBody>
      </p:sp>
      <p:sp>
        <p:nvSpPr>
          <p:cNvPr id="13315" name="Rectangle 3"/>
          <p:cNvSpPr>
            <a:spLocks noGrp="1" noChangeArrowheads="1"/>
          </p:cNvSpPr>
          <p:nvPr>
            <p:ph type="body" idx="1"/>
          </p:nvPr>
        </p:nvSpPr>
        <p:spPr>
          <a:xfrm>
            <a:off x="1108423" y="2128732"/>
            <a:ext cx="7772400" cy="4114800"/>
          </a:xfrm>
        </p:spPr>
        <p:txBody>
          <a:bodyPr/>
          <a:lstStyle/>
          <a:p>
            <a:pPr>
              <a:lnSpc>
                <a:spcPct val="90000"/>
              </a:lnSpc>
            </a:pPr>
            <a:r>
              <a:rPr lang="en-US" altLang="ja-JP" dirty="0" smtClean="0">
                <a:ea typeface="ＭＳ Ｐゴシック" pitchFamily="50" charset="-128"/>
              </a:rPr>
              <a:t>Secure all components of a modular design:</a:t>
            </a:r>
          </a:p>
          <a:p>
            <a:pPr lvl="1">
              <a:lnSpc>
                <a:spcPct val="90000"/>
              </a:lnSpc>
            </a:pPr>
            <a:r>
              <a:rPr lang="en-US" altLang="ja-JP" dirty="0" smtClean="0">
                <a:ea typeface="ＭＳ Ｐゴシック" pitchFamily="50" charset="-128"/>
              </a:rPr>
              <a:t>Internet connections</a:t>
            </a:r>
          </a:p>
          <a:p>
            <a:pPr lvl="1">
              <a:lnSpc>
                <a:spcPct val="90000"/>
              </a:lnSpc>
            </a:pPr>
            <a:r>
              <a:rPr lang="en-US" altLang="ja-JP" dirty="0" smtClean="0">
                <a:ea typeface="ＭＳ Ｐゴシック" pitchFamily="50" charset="-128"/>
              </a:rPr>
              <a:t>Public servers and e-commerce servers</a:t>
            </a:r>
          </a:p>
          <a:p>
            <a:pPr lvl="1">
              <a:lnSpc>
                <a:spcPct val="90000"/>
              </a:lnSpc>
            </a:pPr>
            <a:r>
              <a:rPr lang="en-US" altLang="ja-JP" dirty="0" smtClean="0">
                <a:ea typeface="ＭＳ Ｐゴシック" pitchFamily="50" charset="-128"/>
              </a:rPr>
              <a:t>Remote access networks and VPNs</a:t>
            </a:r>
          </a:p>
          <a:p>
            <a:pPr lvl="1">
              <a:lnSpc>
                <a:spcPct val="90000"/>
              </a:lnSpc>
            </a:pPr>
            <a:r>
              <a:rPr lang="en-US" altLang="ja-JP" dirty="0" smtClean="0">
                <a:ea typeface="ＭＳ Ｐゴシック" pitchFamily="50" charset="-128"/>
              </a:rPr>
              <a:t>Network services and network management</a:t>
            </a:r>
          </a:p>
          <a:p>
            <a:pPr lvl="1">
              <a:lnSpc>
                <a:spcPct val="90000"/>
              </a:lnSpc>
            </a:pPr>
            <a:r>
              <a:rPr lang="en-US" altLang="ja-JP" dirty="0" smtClean="0">
                <a:ea typeface="ＭＳ Ｐゴシック" pitchFamily="50" charset="-128"/>
              </a:rPr>
              <a:t>Server farms</a:t>
            </a:r>
          </a:p>
          <a:p>
            <a:pPr lvl="1">
              <a:lnSpc>
                <a:spcPct val="90000"/>
              </a:lnSpc>
            </a:pPr>
            <a:r>
              <a:rPr lang="en-US" altLang="ja-JP" dirty="0" smtClean="0">
                <a:ea typeface="ＭＳ Ｐゴシック" pitchFamily="50" charset="-128"/>
              </a:rPr>
              <a:t>User services</a:t>
            </a:r>
          </a:p>
          <a:p>
            <a:pPr lvl="1">
              <a:lnSpc>
                <a:spcPct val="90000"/>
              </a:lnSpc>
            </a:pPr>
            <a:r>
              <a:rPr lang="en-US" altLang="ja-JP" dirty="0" smtClean="0">
                <a:ea typeface="ＭＳ Ｐゴシック" pitchFamily="50" charset="-128"/>
              </a:rPr>
              <a:t>Wireless networks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67003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title"/>
          </p:nvPr>
        </p:nvSpPr>
        <p:spPr>
          <a:xfrm>
            <a:off x="2946825" y="537882"/>
            <a:ext cx="5883729" cy="1143000"/>
          </a:xfrm>
        </p:spPr>
        <p:txBody>
          <a:bodyPr/>
          <a:lstStyle/>
          <a:p>
            <a:r>
              <a:rPr lang="en-US" altLang="ja-JP" dirty="0" smtClean="0">
                <a:solidFill>
                  <a:schemeClr val="tx1"/>
                </a:solidFill>
                <a:ea typeface="ＭＳ Ｐゴシック" pitchFamily="50" charset="-128"/>
              </a:rPr>
              <a:t>Cisco</a:t>
            </a:r>
            <a:r>
              <a:rPr lang="en-US" altLang="en-US" dirty="0" smtClean="0">
                <a:solidFill>
                  <a:schemeClr val="tx1"/>
                </a:solidFill>
                <a:ea typeface="ＭＳ Ｐゴシック" pitchFamily="50" charset="-128"/>
              </a:rPr>
              <a:t>’</a:t>
            </a:r>
            <a:r>
              <a:rPr lang="en-US" altLang="ja-JP" dirty="0" smtClean="0">
                <a:solidFill>
                  <a:schemeClr val="tx1"/>
                </a:solidFill>
                <a:ea typeface="ＭＳ Ｐゴシック" pitchFamily="50" charset="-128"/>
              </a:rPr>
              <a:t>s Enterprise Composite Network Model</a:t>
            </a:r>
          </a:p>
        </p:txBody>
      </p:sp>
      <p:grpSp>
        <p:nvGrpSpPr>
          <p:cNvPr id="14339" name="Group 44"/>
          <p:cNvGrpSpPr>
            <a:grpSpLocks/>
          </p:cNvGrpSpPr>
          <p:nvPr/>
        </p:nvGrpSpPr>
        <p:grpSpPr bwMode="auto">
          <a:xfrm>
            <a:off x="1110342" y="2068830"/>
            <a:ext cx="7924800" cy="3886200"/>
            <a:chOff x="228600" y="1676400"/>
            <a:chExt cx="8534400" cy="4572000"/>
          </a:xfrm>
        </p:grpSpPr>
        <p:sp>
          <p:nvSpPr>
            <p:cNvPr id="14341" name="Line 2"/>
            <p:cNvSpPr>
              <a:spLocks noChangeShapeType="1"/>
            </p:cNvSpPr>
            <p:nvPr/>
          </p:nvSpPr>
          <p:spPr bwMode="auto">
            <a:xfrm flipV="1">
              <a:off x="3962400" y="3733800"/>
              <a:ext cx="228600" cy="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42" name="Rectangle 4"/>
            <p:cNvSpPr>
              <a:spLocks noChangeArrowheads="1"/>
            </p:cNvSpPr>
            <p:nvPr/>
          </p:nvSpPr>
          <p:spPr bwMode="auto">
            <a:xfrm>
              <a:off x="228600" y="3048000"/>
              <a:ext cx="1524000" cy="914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Network</a:t>
              </a:r>
            </a:p>
            <a:p>
              <a:pPr algn="ctr" eaLnBrk="1" hangingPunct="1"/>
              <a:r>
                <a:rPr lang="en-US" altLang="ja-JP" sz="1800"/>
                <a:t>Management</a:t>
              </a:r>
              <a:endParaRPr lang="en-US" altLang="ja-JP" sz="1100" b="1"/>
            </a:p>
          </p:txBody>
        </p:sp>
        <p:grpSp>
          <p:nvGrpSpPr>
            <p:cNvPr id="14343" name="Group 5"/>
            <p:cNvGrpSpPr>
              <a:grpSpLocks/>
            </p:cNvGrpSpPr>
            <p:nvPr/>
          </p:nvGrpSpPr>
          <p:grpSpPr bwMode="auto">
            <a:xfrm>
              <a:off x="2133600" y="2057400"/>
              <a:ext cx="1524000" cy="4191000"/>
              <a:chOff x="1488" y="1200"/>
              <a:chExt cx="960" cy="2640"/>
            </a:xfrm>
          </p:grpSpPr>
          <p:sp>
            <p:nvSpPr>
              <p:cNvPr id="14378" name="Rectangle 6"/>
              <p:cNvSpPr>
                <a:spLocks noChangeArrowheads="1"/>
              </p:cNvSpPr>
              <p:nvPr/>
            </p:nvSpPr>
            <p:spPr bwMode="auto">
              <a:xfrm>
                <a:off x="1488" y="1200"/>
                <a:ext cx="960" cy="576"/>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2000"/>
                  <a:t>Building </a:t>
                </a:r>
              </a:p>
              <a:p>
                <a:pPr algn="ctr" eaLnBrk="1" hangingPunct="1"/>
                <a:r>
                  <a:rPr lang="en-US" altLang="ja-JP" sz="2000"/>
                  <a:t>Access</a:t>
                </a:r>
                <a:endParaRPr lang="en-US" altLang="ja-JP" sz="2000" b="1"/>
              </a:p>
            </p:txBody>
          </p:sp>
          <p:sp>
            <p:nvSpPr>
              <p:cNvPr id="14379" name="Rectangle 7"/>
              <p:cNvSpPr>
                <a:spLocks noChangeArrowheads="1"/>
              </p:cNvSpPr>
              <p:nvPr/>
            </p:nvSpPr>
            <p:spPr bwMode="auto">
              <a:xfrm>
                <a:off x="1488" y="1776"/>
                <a:ext cx="960" cy="576"/>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2000"/>
                  <a:t>Building</a:t>
                </a:r>
              </a:p>
              <a:p>
                <a:pPr algn="ctr" eaLnBrk="1" hangingPunct="1"/>
                <a:r>
                  <a:rPr lang="en-US" altLang="ja-JP" sz="2000"/>
                  <a:t>Distribution</a:t>
                </a:r>
                <a:endParaRPr lang="en-US" altLang="ja-JP" sz="2000" b="1"/>
              </a:p>
            </p:txBody>
          </p:sp>
          <p:sp>
            <p:nvSpPr>
              <p:cNvPr id="14380" name="Rectangle 8"/>
              <p:cNvSpPr>
                <a:spLocks noChangeArrowheads="1"/>
              </p:cNvSpPr>
              <p:nvPr/>
            </p:nvSpPr>
            <p:spPr bwMode="auto">
              <a:xfrm>
                <a:off x="1488" y="2352"/>
                <a:ext cx="960" cy="576"/>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2000"/>
                  <a:t>Campus</a:t>
                </a:r>
              </a:p>
              <a:p>
                <a:pPr algn="ctr" eaLnBrk="1" hangingPunct="1"/>
                <a:r>
                  <a:rPr lang="en-US" altLang="ja-JP" sz="2000"/>
                  <a:t>Backbone</a:t>
                </a:r>
                <a:endParaRPr lang="en-US" altLang="ja-JP" sz="2000" b="1"/>
              </a:p>
            </p:txBody>
          </p:sp>
          <p:sp>
            <p:nvSpPr>
              <p:cNvPr id="14381" name="Rectangle 9"/>
              <p:cNvSpPr>
                <a:spLocks noChangeArrowheads="1"/>
              </p:cNvSpPr>
              <p:nvPr/>
            </p:nvSpPr>
            <p:spPr bwMode="auto">
              <a:xfrm>
                <a:off x="1488" y="3264"/>
                <a:ext cx="960" cy="576"/>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2000"/>
                  <a:t>Server Farm</a:t>
                </a:r>
                <a:endParaRPr lang="en-US" altLang="ja-JP" sz="2000" b="1"/>
              </a:p>
            </p:txBody>
          </p:sp>
        </p:grpSp>
        <p:sp>
          <p:nvSpPr>
            <p:cNvPr id="14344" name="Rectangle 10"/>
            <p:cNvSpPr>
              <a:spLocks noChangeArrowheads="1"/>
            </p:cNvSpPr>
            <p:nvPr/>
          </p:nvSpPr>
          <p:spPr bwMode="auto">
            <a:xfrm>
              <a:off x="4191000" y="3276600"/>
              <a:ext cx="1524000" cy="9144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2000"/>
                <a:t>Edge</a:t>
              </a:r>
            </a:p>
            <a:p>
              <a:pPr algn="ctr" eaLnBrk="1" hangingPunct="1"/>
              <a:r>
                <a:rPr lang="en-US" altLang="ja-JP" sz="2000"/>
                <a:t>Distribution</a:t>
              </a:r>
              <a:endParaRPr lang="en-US" altLang="ja-JP" sz="2000" b="1"/>
            </a:p>
          </p:txBody>
        </p:sp>
        <p:grpSp>
          <p:nvGrpSpPr>
            <p:cNvPr id="14345" name="Group 11"/>
            <p:cNvGrpSpPr>
              <a:grpSpLocks/>
            </p:cNvGrpSpPr>
            <p:nvPr/>
          </p:nvGrpSpPr>
          <p:grpSpPr bwMode="auto">
            <a:xfrm>
              <a:off x="5943600" y="2438400"/>
              <a:ext cx="1524000" cy="3657600"/>
              <a:chOff x="3744" y="1488"/>
              <a:chExt cx="960" cy="2304"/>
            </a:xfrm>
          </p:grpSpPr>
          <p:sp>
            <p:nvSpPr>
              <p:cNvPr id="14374" name="Rectangle 12"/>
              <p:cNvSpPr>
                <a:spLocks noChangeArrowheads="1"/>
              </p:cNvSpPr>
              <p:nvPr/>
            </p:nvSpPr>
            <p:spPr bwMode="auto">
              <a:xfrm>
                <a:off x="3744" y="1488"/>
                <a:ext cx="960" cy="576"/>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E-Commerce</a:t>
                </a:r>
                <a:endParaRPr lang="en-US" altLang="ja-JP" sz="1800" b="1"/>
              </a:p>
            </p:txBody>
          </p:sp>
          <p:sp>
            <p:nvSpPr>
              <p:cNvPr id="14375" name="Rectangle 13"/>
              <p:cNvSpPr>
                <a:spLocks noChangeArrowheads="1"/>
              </p:cNvSpPr>
              <p:nvPr/>
            </p:nvSpPr>
            <p:spPr bwMode="auto">
              <a:xfrm>
                <a:off x="3744" y="2064"/>
                <a:ext cx="960" cy="576"/>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Internet</a:t>
                </a:r>
              </a:p>
              <a:p>
                <a:pPr algn="ctr" eaLnBrk="1" hangingPunct="1"/>
                <a:r>
                  <a:rPr lang="en-US" altLang="ja-JP" sz="1800"/>
                  <a:t>Connectivity</a:t>
                </a:r>
              </a:p>
            </p:txBody>
          </p:sp>
          <p:sp>
            <p:nvSpPr>
              <p:cNvPr id="14376" name="Rectangle 14"/>
              <p:cNvSpPr>
                <a:spLocks noChangeArrowheads="1"/>
              </p:cNvSpPr>
              <p:nvPr/>
            </p:nvSpPr>
            <p:spPr bwMode="auto">
              <a:xfrm>
                <a:off x="3744" y="2640"/>
                <a:ext cx="960" cy="576"/>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VPN/ Remote</a:t>
                </a:r>
              </a:p>
              <a:p>
                <a:pPr algn="ctr" eaLnBrk="1" hangingPunct="1"/>
                <a:r>
                  <a:rPr lang="en-US" altLang="ja-JP" sz="1800"/>
                  <a:t>Access</a:t>
                </a:r>
                <a:endParaRPr lang="en-US" altLang="ja-JP" sz="1800" b="1"/>
              </a:p>
            </p:txBody>
          </p:sp>
          <p:sp>
            <p:nvSpPr>
              <p:cNvPr id="14377" name="Rectangle 15"/>
              <p:cNvSpPr>
                <a:spLocks noChangeArrowheads="1"/>
              </p:cNvSpPr>
              <p:nvPr/>
            </p:nvSpPr>
            <p:spPr bwMode="auto">
              <a:xfrm>
                <a:off x="3744" y="3216"/>
                <a:ext cx="960" cy="576"/>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WAN</a:t>
                </a:r>
                <a:endParaRPr lang="en-US" altLang="ja-JP" sz="1800" b="1"/>
              </a:p>
            </p:txBody>
          </p:sp>
        </p:grpSp>
        <p:grpSp>
          <p:nvGrpSpPr>
            <p:cNvPr id="14346" name="Group 16"/>
            <p:cNvGrpSpPr>
              <a:grpSpLocks/>
            </p:cNvGrpSpPr>
            <p:nvPr/>
          </p:nvGrpSpPr>
          <p:grpSpPr bwMode="auto">
            <a:xfrm>
              <a:off x="7848600" y="2819400"/>
              <a:ext cx="838200" cy="2590800"/>
              <a:chOff x="4800" y="1392"/>
              <a:chExt cx="528" cy="1632"/>
            </a:xfrm>
          </p:grpSpPr>
          <p:sp>
            <p:nvSpPr>
              <p:cNvPr id="14370" name="Rectangle 17"/>
              <p:cNvSpPr>
                <a:spLocks noChangeArrowheads="1"/>
              </p:cNvSpPr>
              <p:nvPr/>
            </p:nvSpPr>
            <p:spPr bwMode="auto">
              <a:xfrm>
                <a:off x="4800" y="1392"/>
                <a:ext cx="528" cy="336"/>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ISP A</a:t>
                </a:r>
                <a:endParaRPr lang="en-US" altLang="ja-JP" sz="1800" b="1"/>
              </a:p>
            </p:txBody>
          </p:sp>
          <p:sp>
            <p:nvSpPr>
              <p:cNvPr id="14371" name="Rectangle 18"/>
              <p:cNvSpPr>
                <a:spLocks noChangeArrowheads="1"/>
              </p:cNvSpPr>
              <p:nvPr/>
            </p:nvSpPr>
            <p:spPr bwMode="auto">
              <a:xfrm>
                <a:off x="4800" y="1728"/>
                <a:ext cx="528" cy="336"/>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ISP B</a:t>
                </a:r>
                <a:endParaRPr lang="en-US" altLang="ja-JP" sz="1800" b="1"/>
              </a:p>
            </p:txBody>
          </p:sp>
          <p:sp>
            <p:nvSpPr>
              <p:cNvPr id="14372" name="Rectangle 19"/>
              <p:cNvSpPr>
                <a:spLocks noChangeArrowheads="1"/>
              </p:cNvSpPr>
              <p:nvPr/>
            </p:nvSpPr>
            <p:spPr bwMode="auto">
              <a:xfrm>
                <a:off x="4800" y="2064"/>
                <a:ext cx="528" cy="336"/>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800"/>
                  <a:t>PSTN</a:t>
                </a:r>
                <a:endParaRPr lang="en-US" altLang="ja-JP" sz="1800" b="1"/>
              </a:p>
            </p:txBody>
          </p:sp>
          <p:sp>
            <p:nvSpPr>
              <p:cNvPr id="14373" name="Rectangle 20"/>
              <p:cNvSpPr>
                <a:spLocks noChangeArrowheads="1"/>
              </p:cNvSpPr>
              <p:nvPr/>
            </p:nvSpPr>
            <p:spPr bwMode="auto">
              <a:xfrm>
                <a:off x="4800" y="2400"/>
                <a:ext cx="528" cy="624"/>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1600"/>
                  <a:t>Frame</a:t>
                </a:r>
              </a:p>
              <a:p>
                <a:pPr algn="ctr" eaLnBrk="1" hangingPunct="1"/>
                <a:r>
                  <a:rPr lang="en-US" altLang="ja-JP" sz="1600"/>
                  <a:t>Relay,</a:t>
                </a:r>
              </a:p>
              <a:p>
                <a:pPr algn="ctr" eaLnBrk="1" hangingPunct="1"/>
                <a:r>
                  <a:rPr lang="en-US" altLang="ja-JP" sz="1600"/>
                  <a:t>ATM</a:t>
                </a:r>
                <a:endParaRPr lang="en-US" altLang="ja-JP" sz="1600" b="1"/>
              </a:p>
            </p:txBody>
          </p:sp>
        </p:grpSp>
        <p:sp>
          <p:nvSpPr>
            <p:cNvPr id="14347" name="Rectangle 21"/>
            <p:cNvSpPr>
              <a:spLocks noChangeArrowheads="1"/>
            </p:cNvSpPr>
            <p:nvPr/>
          </p:nvSpPr>
          <p:spPr bwMode="auto">
            <a:xfrm>
              <a:off x="3657600" y="2057400"/>
              <a:ext cx="304800" cy="2743200"/>
            </a:xfrm>
            <a:prstGeom prst="rect">
              <a:avLst/>
            </a:prstGeom>
            <a:noFill/>
            <a:ln w="9525">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endParaRPr lang="ja-JP" altLang="ja-JP"/>
            </a:p>
          </p:txBody>
        </p:sp>
        <p:sp>
          <p:nvSpPr>
            <p:cNvPr id="14348" name="Text Box 22"/>
            <p:cNvSpPr txBox="1">
              <a:spLocks noChangeArrowheads="1"/>
            </p:cNvSpPr>
            <p:nvPr/>
          </p:nvSpPr>
          <p:spPr bwMode="auto">
            <a:xfrm rot="-5400000">
              <a:off x="2522538" y="3206750"/>
              <a:ext cx="2514600" cy="368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spcBef>
                  <a:spcPct val="50000"/>
                </a:spcBef>
              </a:pPr>
              <a:r>
                <a:rPr lang="en-US" altLang="ja-JP" sz="1800"/>
                <a:t>Campus Infrastructure</a:t>
              </a:r>
              <a:endParaRPr lang="en-US" altLang="ja-JP" sz="1100"/>
            </a:p>
          </p:txBody>
        </p:sp>
        <p:sp>
          <p:nvSpPr>
            <p:cNvPr id="14349" name="Line 23"/>
            <p:cNvSpPr>
              <a:spLocks noChangeShapeType="1"/>
            </p:cNvSpPr>
            <p:nvPr/>
          </p:nvSpPr>
          <p:spPr bwMode="auto">
            <a:xfrm flipV="1">
              <a:off x="1447800" y="2514600"/>
              <a:ext cx="685800" cy="53340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50" name="Line 24"/>
            <p:cNvSpPr>
              <a:spLocks noChangeShapeType="1"/>
            </p:cNvSpPr>
            <p:nvPr/>
          </p:nvSpPr>
          <p:spPr bwMode="auto">
            <a:xfrm>
              <a:off x="1371600" y="3962400"/>
              <a:ext cx="762000" cy="53340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51" name="Line 25"/>
            <p:cNvSpPr>
              <a:spLocks noChangeShapeType="1"/>
            </p:cNvSpPr>
            <p:nvPr/>
          </p:nvSpPr>
          <p:spPr bwMode="auto">
            <a:xfrm flipV="1">
              <a:off x="1752600" y="3505200"/>
              <a:ext cx="381000" cy="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52" name="Line 26"/>
            <p:cNvSpPr>
              <a:spLocks noChangeShapeType="1"/>
            </p:cNvSpPr>
            <p:nvPr/>
          </p:nvSpPr>
          <p:spPr bwMode="auto">
            <a:xfrm flipH="1" flipV="1">
              <a:off x="1066800" y="3962400"/>
              <a:ext cx="1066800" cy="167640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53" name="Line 27"/>
            <p:cNvSpPr>
              <a:spLocks noChangeShapeType="1"/>
            </p:cNvSpPr>
            <p:nvPr/>
          </p:nvSpPr>
          <p:spPr bwMode="auto">
            <a:xfrm flipV="1">
              <a:off x="2514600" y="4800600"/>
              <a:ext cx="762000" cy="53340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54" name="Line 28"/>
            <p:cNvSpPr>
              <a:spLocks noChangeShapeType="1"/>
            </p:cNvSpPr>
            <p:nvPr/>
          </p:nvSpPr>
          <p:spPr bwMode="auto">
            <a:xfrm>
              <a:off x="2514600" y="4800600"/>
              <a:ext cx="762000" cy="53340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55" name="Line 29"/>
            <p:cNvSpPr>
              <a:spLocks noChangeShapeType="1"/>
            </p:cNvSpPr>
            <p:nvPr/>
          </p:nvSpPr>
          <p:spPr bwMode="auto">
            <a:xfrm flipV="1">
              <a:off x="2514600" y="4800600"/>
              <a:ext cx="0" cy="53340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56" name="Line 30"/>
            <p:cNvSpPr>
              <a:spLocks noChangeShapeType="1"/>
            </p:cNvSpPr>
            <p:nvPr/>
          </p:nvSpPr>
          <p:spPr bwMode="auto">
            <a:xfrm flipV="1">
              <a:off x="5105400" y="2590800"/>
              <a:ext cx="838200" cy="68580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57" name="Line 31"/>
            <p:cNvSpPr>
              <a:spLocks noChangeShapeType="1"/>
            </p:cNvSpPr>
            <p:nvPr/>
          </p:nvSpPr>
          <p:spPr bwMode="auto">
            <a:xfrm flipV="1">
              <a:off x="3276600" y="4800600"/>
              <a:ext cx="0" cy="53340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58" name="Line 32"/>
            <p:cNvSpPr>
              <a:spLocks noChangeShapeType="1"/>
            </p:cNvSpPr>
            <p:nvPr/>
          </p:nvSpPr>
          <p:spPr bwMode="auto">
            <a:xfrm flipV="1">
              <a:off x="5715000" y="3733800"/>
              <a:ext cx="228600" cy="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59" name="Line 33"/>
            <p:cNvSpPr>
              <a:spLocks noChangeShapeType="1"/>
            </p:cNvSpPr>
            <p:nvPr/>
          </p:nvSpPr>
          <p:spPr bwMode="auto">
            <a:xfrm flipH="1" flipV="1">
              <a:off x="5257800" y="4191000"/>
              <a:ext cx="685800" cy="76200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60" name="Line 34"/>
            <p:cNvSpPr>
              <a:spLocks noChangeShapeType="1"/>
            </p:cNvSpPr>
            <p:nvPr/>
          </p:nvSpPr>
          <p:spPr bwMode="auto">
            <a:xfrm flipH="1" flipV="1">
              <a:off x="4724400" y="4191000"/>
              <a:ext cx="1219200" cy="152400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61" name="Line 35"/>
            <p:cNvSpPr>
              <a:spLocks noChangeShapeType="1"/>
            </p:cNvSpPr>
            <p:nvPr/>
          </p:nvSpPr>
          <p:spPr bwMode="auto">
            <a:xfrm flipV="1">
              <a:off x="7467600" y="3581400"/>
              <a:ext cx="381000" cy="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62" name="Line 36"/>
            <p:cNvSpPr>
              <a:spLocks noChangeShapeType="1"/>
            </p:cNvSpPr>
            <p:nvPr/>
          </p:nvSpPr>
          <p:spPr bwMode="auto">
            <a:xfrm flipV="1">
              <a:off x="7467600" y="3200400"/>
              <a:ext cx="381000" cy="30480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63" name="Line 37"/>
            <p:cNvSpPr>
              <a:spLocks noChangeShapeType="1"/>
            </p:cNvSpPr>
            <p:nvPr/>
          </p:nvSpPr>
          <p:spPr bwMode="auto">
            <a:xfrm flipV="1">
              <a:off x="7467600" y="3048000"/>
              <a:ext cx="381000" cy="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64" name="Line 38"/>
            <p:cNvSpPr>
              <a:spLocks noChangeShapeType="1"/>
            </p:cNvSpPr>
            <p:nvPr/>
          </p:nvSpPr>
          <p:spPr bwMode="auto">
            <a:xfrm>
              <a:off x="7467600" y="3200400"/>
              <a:ext cx="381000" cy="30480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65" name="Line 39"/>
            <p:cNvSpPr>
              <a:spLocks noChangeShapeType="1"/>
            </p:cNvSpPr>
            <p:nvPr/>
          </p:nvSpPr>
          <p:spPr bwMode="auto">
            <a:xfrm flipV="1">
              <a:off x="7467600" y="4114800"/>
              <a:ext cx="381000" cy="30480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66" name="Line 40"/>
            <p:cNvSpPr>
              <a:spLocks noChangeShapeType="1"/>
            </p:cNvSpPr>
            <p:nvPr/>
          </p:nvSpPr>
          <p:spPr bwMode="auto">
            <a:xfrm flipV="1">
              <a:off x="7467600" y="5334000"/>
              <a:ext cx="381000" cy="0"/>
            </a:xfrm>
            <a:prstGeom prst="line">
              <a:avLst/>
            </a:prstGeom>
            <a:noFill/>
            <a:ln w="2857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ja-JP" altLang="en-US"/>
            </a:p>
          </p:txBody>
        </p:sp>
        <p:sp>
          <p:nvSpPr>
            <p:cNvPr id="14367" name="Text Box 41"/>
            <p:cNvSpPr txBox="1">
              <a:spLocks noChangeArrowheads="1"/>
            </p:cNvSpPr>
            <p:nvPr/>
          </p:nvSpPr>
          <p:spPr bwMode="auto">
            <a:xfrm>
              <a:off x="2057400" y="1676400"/>
              <a:ext cx="22098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spcBef>
                  <a:spcPct val="50000"/>
                </a:spcBef>
              </a:pPr>
              <a:r>
                <a:rPr lang="en-US" altLang="ja-JP" sz="1600" b="1"/>
                <a:t>Enterprise Campus</a:t>
              </a:r>
              <a:endParaRPr lang="en-US" altLang="ja-JP"/>
            </a:p>
          </p:txBody>
        </p:sp>
        <p:sp>
          <p:nvSpPr>
            <p:cNvPr id="14368" name="Text Box 42"/>
            <p:cNvSpPr txBox="1">
              <a:spLocks noChangeArrowheads="1"/>
            </p:cNvSpPr>
            <p:nvPr/>
          </p:nvSpPr>
          <p:spPr bwMode="auto">
            <a:xfrm>
              <a:off x="5867400" y="1873250"/>
              <a:ext cx="16764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spcBef>
                  <a:spcPct val="50000"/>
                </a:spcBef>
              </a:pPr>
              <a:r>
                <a:rPr lang="en-US" altLang="ja-JP" sz="1600" b="1"/>
                <a:t>Enterprise Edge</a:t>
              </a:r>
              <a:endParaRPr lang="en-US" altLang="ja-JP"/>
            </a:p>
          </p:txBody>
        </p:sp>
        <p:sp>
          <p:nvSpPr>
            <p:cNvPr id="14369" name="Text Box 43"/>
            <p:cNvSpPr txBox="1">
              <a:spLocks noChangeArrowheads="1"/>
            </p:cNvSpPr>
            <p:nvPr/>
          </p:nvSpPr>
          <p:spPr bwMode="auto">
            <a:xfrm>
              <a:off x="7696200" y="1905000"/>
              <a:ext cx="1066800" cy="825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spcBef>
                  <a:spcPct val="50000"/>
                </a:spcBef>
              </a:pPr>
              <a:r>
                <a:rPr lang="en-US" altLang="ja-JP" sz="1600" b="1"/>
                <a:t>Service Provider Edge</a:t>
              </a:r>
              <a:endParaRPr lang="en-US" altLang="ja-JP"/>
            </a:p>
          </p:txBody>
        </p:sp>
      </p:grpSp>
      <p:sp>
        <p:nvSpPr>
          <p:cNvPr id="44" name="Date Placeholder 4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0590156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ja-JP" dirty="0" smtClean="0">
                <a:ea typeface="ＭＳ Ｐゴシック" pitchFamily="50" charset="-128"/>
              </a:rPr>
              <a:t>Cisco SAFE</a:t>
            </a:r>
          </a:p>
        </p:txBody>
      </p:sp>
      <p:sp>
        <p:nvSpPr>
          <p:cNvPr id="15363" name="Rectangle 3"/>
          <p:cNvSpPr>
            <a:spLocks noGrp="1" noChangeArrowheads="1"/>
          </p:cNvSpPr>
          <p:nvPr>
            <p:ph type="body" idx="1"/>
          </p:nvPr>
        </p:nvSpPr>
        <p:spPr>
          <a:xfrm>
            <a:off x="990600" y="2246810"/>
            <a:ext cx="7879080" cy="4001589"/>
          </a:xfrm>
        </p:spPr>
        <p:txBody>
          <a:bodyPr/>
          <a:lstStyle/>
          <a:p>
            <a:r>
              <a:rPr lang="en-US" altLang="ja-JP" dirty="0" smtClean="0">
                <a:ea typeface="ＭＳ Ｐゴシック" pitchFamily="50" charset="-128"/>
              </a:rPr>
              <a:t>Cisco </a:t>
            </a:r>
            <a:r>
              <a:rPr lang="en-US" altLang="ja-JP" dirty="0" smtClean="0">
                <a:ea typeface="ＭＳ Ｐゴシック" pitchFamily="50" charset="-128"/>
                <a:hlinkClick r:id="rId3"/>
              </a:rPr>
              <a:t>SAFE Blueprint </a:t>
            </a:r>
            <a:r>
              <a:rPr lang="en-US" altLang="ja-JP" dirty="0" smtClean="0">
                <a:ea typeface="ＭＳ Ｐゴシック" pitchFamily="50" charset="-128"/>
              </a:rPr>
              <a:t>addresses security in every module of a modular network architecture.</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866206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169920" y="461555"/>
            <a:ext cx="5638800" cy="1143000"/>
          </a:xfrm>
        </p:spPr>
        <p:txBody>
          <a:bodyPr/>
          <a:lstStyle/>
          <a:p>
            <a:r>
              <a:rPr lang="en-US" altLang="ja-JP" dirty="0" smtClean="0">
                <a:ea typeface="ＭＳ Ｐゴシック" pitchFamily="50" charset="-128"/>
              </a:rPr>
              <a:t>Securing Internet Connections</a:t>
            </a:r>
          </a:p>
        </p:txBody>
      </p:sp>
      <p:sp>
        <p:nvSpPr>
          <p:cNvPr id="16387" name="Rectangle 3"/>
          <p:cNvSpPr>
            <a:spLocks noGrp="1" noChangeArrowheads="1"/>
          </p:cNvSpPr>
          <p:nvPr>
            <p:ph type="body" idx="1"/>
          </p:nvPr>
        </p:nvSpPr>
        <p:spPr>
          <a:xfrm>
            <a:off x="1136469" y="2303929"/>
            <a:ext cx="7532402" cy="4267200"/>
          </a:xfrm>
        </p:spPr>
        <p:txBody>
          <a:bodyPr/>
          <a:lstStyle/>
          <a:p>
            <a:r>
              <a:rPr lang="en-US" altLang="ja-JP" dirty="0" smtClean="0">
                <a:ea typeface="ＭＳ Ｐゴシック" pitchFamily="50" charset="-128"/>
              </a:rPr>
              <a:t>Physical security</a:t>
            </a:r>
          </a:p>
          <a:p>
            <a:r>
              <a:rPr lang="en-US" altLang="ja-JP" dirty="0" smtClean="0">
                <a:ea typeface="ＭＳ Ｐゴシック" pitchFamily="50" charset="-128"/>
              </a:rPr>
              <a:t>Firewalls and packet filters</a:t>
            </a:r>
          </a:p>
          <a:p>
            <a:r>
              <a:rPr lang="en-US" altLang="ja-JP" dirty="0" smtClean="0">
                <a:ea typeface="ＭＳ Ｐゴシック" pitchFamily="50" charset="-128"/>
              </a:rPr>
              <a:t>Audit logs, authentication, authorization</a:t>
            </a:r>
          </a:p>
          <a:p>
            <a:r>
              <a:rPr lang="en-US" altLang="ja-JP" dirty="0" smtClean="0">
                <a:ea typeface="ＭＳ Ｐゴシック" pitchFamily="50" charset="-128"/>
              </a:rPr>
              <a:t>Well-defined exit and entry points</a:t>
            </a:r>
          </a:p>
          <a:p>
            <a:r>
              <a:rPr lang="en-US" altLang="ja-JP" dirty="0" smtClean="0">
                <a:ea typeface="ＭＳ Ｐゴシック" pitchFamily="50" charset="-128"/>
              </a:rPr>
              <a:t>Routing protocols that support authentication</a:t>
            </a:r>
          </a:p>
        </p:txBody>
      </p:sp>
      <p:pic>
        <p:nvPicPr>
          <p:cNvPr id="16388" name="Picture 5"/>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045235" y="1816634"/>
            <a:ext cx="1797050" cy="1662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213973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ja-JP" smtClean="0">
                <a:ea typeface="ＭＳ Ｐゴシック" pitchFamily="50" charset="-128"/>
              </a:rPr>
              <a:t>Securing Public Servers</a:t>
            </a:r>
          </a:p>
        </p:txBody>
      </p:sp>
      <p:sp>
        <p:nvSpPr>
          <p:cNvPr id="17411" name="Rectangle 3"/>
          <p:cNvSpPr>
            <a:spLocks noGrp="1" noChangeArrowheads="1"/>
          </p:cNvSpPr>
          <p:nvPr>
            <p:ph type="body" idx="1"/>
          </p:nvPr>
        </p:nvSpPr>
        <p:spPr>
          <a:xfrm>
            <a:off x="918882" y="2093260"/>
            <a:ext cx="7772400" cy="4114800"/>
          </a:xfrm>
        </p:spPr>
        <p:txBody>
          <a:bodyPr/>
          <a:lstStyle/>
          <a:p>
            <a:r>
              <a:rPr lang="en-US" altLang="ja-JP" sz="2600" dirty="0" smtClean="0">
                <a:ea typeface="ＭＳ Ｐゴシック" pitchFamily="50" charset="-128"/>
              </a:rPr>
              <a:t>Place servers in a DMZ that is protected via firewalls</a:t>
            </a:r>
          </a:p>
          <a:p>
            <a:r>
              <a:rPr lang="en-US" altLang="ja-JP" sz="2600" dirty="0" smtClean="0">
                <a:ea typeface="ＭＳ Ｐゴシック" pitchFamily="50" charset="-128"/>
              </a:rPr>
              <a:t>Run a firewall on the server itself</a:t>
            </a:r>
          </a:p>
          <a:p>
            <a:r>
              <a:rPr lang="en-US" altLang="ja-JP" sz="2600" dirty="0" smtClean="0">
                <a:ea typeface="ＭＳ Ｐゴシック" pitchFamily="50" charset="-128"/>
              </a:rPr>
              <a:t>Enable </a:t>
            </a:r>
            <a:r>
              <a:rPr lang="en-US" altLang="ja-JP" sz="2600" dirty="0" err="1" smtClean="0">
                <a:ea typeface="ＭＳ Ｐゴシック" pitchFamily="50" charset="-128"/>
              </a:rPr>
              <a:t>DoS</a:t>
            </a:r>
            <a:r>
              <a:rPr lang="en-US" altLang="ja-JP" sz="2600" dirty="0" smtClean="0">
                <a:ea typeface="ＭＳ Ｐゴシック" pitchFamily="50" charset="-128"/>
              </a:rPr>
              <a:t> protection</a:t>
            </a:r>
          </a:p>
          <a:p>
            <a:pPr lvl="1"/>
            <a:r>
              <a:rPr lang="en-US" altLang="ja-JP" sz="2600" dirty="0" smtClean="0">
                <a:ea typeface="ＭＳ Ｐゴシック" pitchFamily="50" charset="-128"/>
              </a:rPr>
              <a:t>Limit the number of connections per timeframe</a:t>
            </a:r>
          </a:p>
          <a:p>
            <a:r>
              <a:rPr lang="en-US" altLang="ja-JP" sz="2600" dirty="0" smtClean="0">
                <a:ea typeface="ＭＳ Ｐゴシック" pitchFamily="50" charset="-128"/>
              </a:rPr>
              <a:t>Use reliable operating systems with the latest security patches</a:t>
            </a:r>
          </a:p>
          <a:p>
            <a:r>
              <a:rPr lang="en-US" altLang="ja-JP" sz="2600" dirty="0" smtClean="0">
                <a:ea typeface="ＭＳ Ｐゴシック" pitchFamily="50" charset="-128"/>
              </a:rPr>
              <a:t>Maintain modularity</a:t>
            </a:r>
          </a:p>
          <a:p>
            <a:pPr lvl="1"/>
            <a:r>
              <a:rPr lang="en-US" altLang="ja-JP" sz="2600" dirty="0" smtClean="0">
                <a:ea typeface="ＭＳ Ｐゴシック" pitchFamily="50" charset="-128"/>
              </a:rPr>
              <a:t>Front-end Web server doesn</a:t>
            </a:r>
            <a:r>
              <a:rPr lang="en-US" altLang="en-US" sz="2600" dirty="0" smtClean="0">
                <a:ea typeface="ＭＳ Ｐゴシック" pitchFamily="50" charset="-128"/>
              </a:rPr>
              <a:t>’</a:t>
            </a:r>
            <a:r>
              <a:rPr lang="en-US" altLang="ja-JP" sz="2600" dirty="0" smtClean="0">
                <a:ea typeface="ＭＳ Ｐゴシック" pitchFamily="50" charset="-128"/>
              </a:rPr>
              <a:t>t also run other services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681372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838200" y="1143000"/>
            <a:ext cx="7772400" cy="685800"/>
          </a:xfrm>
        </p:spPr>
        <p:txBody>
          <a:bodyPr/>
          <a:lstStyle/>
          <a:p>
            <a:r>
              <a:rPr lang="en-US" altLang="ja-JP" smtClean="0">
                <a:solidFill>
                  <a:schemeClr val="tx1"/>
                </a:solidFill>
                <a:ea typeface="ＭＳ Ｐゴシック" pitchFamily="50" charset="-128"/>
              </a:rPr>
              <a:t>Security Topologies</a:t>
            </a:r>
          </a:p>
        </p:txBody>
      </p:sp>
      <p:pic>
        <p:nvPicPr>
          <p:cNvPr id="18435" name="Picture 3"/>
          <p:cNvPicPr>
            <a:picLocks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52400" y="2286000"/>
            <a:ext cx="2286000"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sp>
        <p:nvSpPr>
          <p:cNvPr id="18436" name="Text Box 4"/>
          <p:cNvSpPr txBox="1">
            <a:spLocks noChangeArrowheads="1"/>
          </p:cNvSpPr>
          <p:nvPr/>
        </p:nvSpPr>
        <p:spPr bwMode="auto">
          <a:xfrm>
            <a:off x="609600" y="2743200"/>
            <a:ext cx="1341438"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2000" b="1"/>
              <a:t>Enterprise</a:t>
            </a:r>
          </a:p>
          <a:p>
            <a:pPr algn="ctr" eaLnBrk="1" hangingPunct="1"/>
            <a:r>
              <a:rPr lang="en-US" altLang="ja-JP" sz="2000" b="1"/>
              <a:t>Network</a:t>
            </a:r>
            <a:endParaRPr lang="en-US" altLang="ja-JP"/>
          </a:p>
        </p:txBody>
      </p:sp>
      <p:sp>
        <p:nvSpPr>
          <p:cNvPr id="46084" name="Line 5"/>
          <p:cNvSpPr>
            <a:spLocks noChangeShapeType="1"/>
          </p:cNvSpPr>
          <p:nvPr/>
        </p:nvSpPr>
        <p:spPr bwMode="auto">
          <a:xfrm flipV="1">
            <a:off x="2819400" y="3124200"/>
            <a:ext cx="3276600" cy="1588"/>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46085" name="Line 6"/>
          <p:cNvSpPr>
            <a:spLocks noChangeShapeType="1"/>
          </p:cNvSpPr>
          <p:nvPr/>
        </p:nvSpPr>
        <p:spPr bwMode="auto">
          <a:xfrm flipH="1" flipV="1">
            <a:off x="3352800" y="3124200"/>
            <a:ext cx="1588" cy="5334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46086" name="Line 7"/>
          <p:cNvSpPr>
            <a:spLocks noChangeShapeType="1"/>
          </p:cNvSpPr>
          <p:nvPr/>
        </p:nvSpPr>
        <p:spPr bwMode="auto">
          <a:xfrm flipH="1" flipV="1">
            <a:off x="4572000" y="3124200"/>
            <a:ext cx="1588" cy="5334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18440" name="Picture 8"/>
          <p:cNvPicPr>
            <a:picLocks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3200400" y="3505200"/>
            <a:ext cx="427038" cy="68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pic>
        <p:nvPicPr>
          <p:cNvPr id="18441" name="Picture 9"/>
          <p:cNvPicPr>
            <a:picLocks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3962400" y="3505200"/>
            <a:ext cx="1031875" cy="731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sp>
        <p:nvSpPr>
          <p:cNvPr id="46089" name="Line 10"/>
          <p:cNvSpPr>
            <a:spLocks noChangeShapeType="1"/>
          </p:cNvSpPr>
          <p:nvPr/>
        </p:nvSpPr>
        <p:spPr bwMode="auto">
          <a:xfrm flipH="1" flipV="1">
            <a:off x="5562600" y="3124200"/>
            <a:ext cx="1588" cy="5334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18443" name="Picture 11"/>
          <p:cNvPicPr>
            <a:picLocks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5410200" y="3505200"/>
            <a:ext cx="427038" cy="68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sp>
        <p:nvSpPr>
          <p:cNvPr id="18444" name="Text Box 12"/>
          <p:cNvSpPr txBox="1">
            <a:spLocks noChangeArrowheads="1"/>
          </p:cNvSpPr>
          <p:nvPr/>
        </p:nvSpPr>
        <p:spPr bwMode="auto">
          <a:xfrm>
            <a:off x="4114800" y="2590800"/>
            <a:ext cx="776288"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DMZ</a:t>
            </a:r>
            <a:endParaRPr lang="en-US" altLang="ja-JP"/>
          </a:p>
        </p:txBody>
      </p:sp>
      <p:sp>
        <p:nvSpPr>
          <p:cNvPr id="18445" name="Text Box 13"/>
          <p:cNvSpPr txBox="1">
            <a:spLocks noChangeArrowheads="1"/>
          </p:cNvSpPr>
          <p:nvPr/>
        </p:nvSpPr>
        <p:spPr bwMode="auto">
          <a:xfrm>
            <a:off x="2667000" y="4403725"/>
            <a:ext cx="3379788"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Web, File, DNS, Mail Servers</a:t>
            </a:r>
            <a:endParaRPr lang="en-US" altLang="ja-JP"/>
          </a:p>
        </p:txBody>
      </p:sp>
      <p:pic>
        <p:nvPicPr>
          <p:cNvPr id="18446" name="Picture 14"/>
          <p:cNvPicPr>
            <a:picLocks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2209800" y="2847975"/>
            <a:ext cx="776288" cy="5476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pic>
        <p:nvPicPr>
          <p:cNvPr id="18447" name="Picture 15"/>
          <p:cNvPicPr>
            <a:picLocks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477000" y="2286000"/>
            <a:ext cx="2438400" cy="167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sp>
        <p:nvSpPr>
          <p:cNvPr id="18448" name="Text Box 16"/>
          <p:cNvSpPr txBox="1">
            <a:spLocks noChangeArrowheads="1"/>
          </p:cNvSpPr>
          <p:nvPr/>
        </p:nvSpPr>
        <p:spPr bwMode="auto">
          <a:xfrm>
            <a:off x="7162800" y="2819400"/>
            <a:ext cx="107315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algn="ctr" eaLnBrk="1" hangingPunct="1"/>
            <a:r>
              <a:rPr lang="en-US" altLang="ja-JP" sz="2000" b="1"/>
              <a:t>Internet</a:t>
            </a:r>
            <a:endParaRPr lang="en-US" altLang="ja-JP"/>
          </a:p>
        </p:txBody>
      </p:sp>
      <p:pic>
        <p:nvPicPr>
          <p:cNvPr id="18449" name="Picture 17"/>
          <p:cNvPicPr>
            <a:picLocks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6019800" y="2828925"/>
            <a:ext cx="776288" cy="5476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sp>
        <p:nvSpPr>
          <p:cNvPr id="18" name="Date Placeholder 17"/>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1061512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228600"/>
            <a:ext cx="7772400" cy="685800"/>
          </a:xfrm>
        </p:spPr>
        <p:txBody>
          <a:bodyPr/>
          <a:lstStyle/>
          <a:p>
            <a:r>
              <a:rPr lang="en-US" altLang="ja-JP" smtClean="0">
                <a:solidFill>
                  <a:srgbClr val="FFFFFF"/>
                </a:solidFill>
                <a:ea typeface="ＭＳ Ｐゴシック" pitchFamily="50" charset="-128"/>
              </a:rPr>
              <a:t>Security Topologies</a:t>
            </a:r>
          </a:p>
        </p:txBody>
      </p:sp>
      <p:sp>
        <p:nvSpPr>
          <p:cNvPr id="48130" name="Line 3"/>
          <p:cNvSpPr>
            <a:spLocks noChangeShapeType="1"/>
          </p:cNvSpPr>
          <p:nvPr/>
        </p:nvSpPr>
        <p:spPr bwMode="auto">
          <a:xfrm flipH="1" flipV="1">
            <a:off x="4425950" y="1371600"/>
            <a:ext cx="0" cy="26670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19460" name="Picture 4"/>
          <p:cNvPicPr>
            <a:picLocks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895600" y="914400"/>
            <a:ext cx="3060700" cy="12525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sp>
        <p:nvSpPr>
          <p:cNvPr id="19461" name="Text Box 5"/>
          <p:cNvSpPr txBox="1">
            <a:spLocks noChangeArrowheads="1"/>
          </p:cNvSpPr>
          <p:nvPr/>
        </p:nvSpPr>
        <p:spPr bwMode="auto">
          <a:xfrm>
            <a:off x="3890963" y="1401763"/>
            <a:ext cx="107315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Internet</a:t>
            </a:r>
            <a:endParaRPr lang="en-US" altLang="ja-JP"/>
          </a:p>
        </p:txBody>
      </p:sp>
      <p:pic>
        <p:nvPicPr>
          <p:cNvPr id="19462" name="Picture 6"/>
          <p:cNvPicPr>
            <a:picLocks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037013" y="2932113"/>
            <a:ext cx="776287" cy="5476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sp>
        <p:nvSpPr>
          <p:cNvPr id="48134" name="Line 7"/>
          <p:cNvSpPr>
            <a:spLocks noChangeShapeType="1"/>
          </p:cNvSpPr>
          <p:nvPr/>
        </p:nvSpPr>
        <p:spPr bwMode="auto">
          <a:xfrm flipH="1" flipV="1">
            <a:off x="3722688" y="4343400"/>
            <a:ext cx="0" cy="6096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48135" name="Line 8"/>
          <p:cNvSpPr>
            <a:spLocks noChangeShapeType="1"/>
          </p:cNvSpPr>
          <p:nvPr/>
        </p:nvSpPr>
        <p:spPr bwMode="auto">
          <a:xfrm flipH="1" flipV="1">
            <a:off x="4865688" y="4343400"/>
            <a:ext cx="0" cy="6096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19465" name="Picture 9"/>
          <p:cNvPicPr>
            <a:picLocks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3570288" y="3840163"/>
            <a:ext cx="1665287" cy="692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sp>
        <p:nvSpPr>
          <p:cNvPr id="48137" name="Line 10"/>
          <p:cNvSpPr>
            <a:spLocks noChangeShapeType="1"/>
          </p:cNvSpPr>
          <p:nvPr/>
        </p:nvSpPr>
        <p:spPr bwMode="auto">
          <a:xfrm flipV="1">
            <a:off x="598488" y="4953000"/>
            <a:ext cx="3276600"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48138" name="Line 11"/>
          <p:cNvSpPr>
            <a:spLocks noChangeShapeType="1"/>
          </p:cNvSpPr>
          <p:nvPr/>
        </p:nvSpPr>
        <p:spPr bwMode="auto">
          <a:xfrm flipV="1">
            <a:off x="4713288" y="4953000"/>
            <a:ext cx="2819400" cy="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19468" name="Picture 12"/>
          <p:cNvPicPr>
            <a:picLocks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5703888" y="4267200"/>
            <a:ext cx="3060700" cy="12525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sp>
        <p:nvSpPr>
          <p:cNvPr id="19469" name="Text Box 13"/>
          <p:cNvSpPr txBox="1">
            <a:spLocks noChangeArrowheads="1"/>
          </p:cNvSpPr>
          <p:nvPr/>
        </p:nvSpPr>
        <p:spPr bwMode="auto">
          <a:xfrm>
            <a:off x="6161088" y="4724400"/>
            <a:ext cx="23495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Enterprise Network</a:t>
            </a:r>
            <a:endParaRPr lang="en-US" altLang="ja-JP"/>
          </a:p>
        </p:txBody>
      </p:sp>
      <p:sp>
        <p:nvSpPr>
          <p:cNvPr id="48141" name="Line 14"/>
          <p:cNvSpPr>
            <a:spLocks noChangeShapeType="1"/>
          </p:cNvSpPr>
          <p:nvPr/>
        </p:nvSpPr>
        <p:spPr bwMode="auto">
          <a:xfrm flipH="1" flipV="1">
            <a:off x="1131888" y="4953000"/>
            <a:ext cx="0" cy="5334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sp>
        <p:nvSpPr>
          <p:cNvPr id="48142" name="Line 15"/>
          <p:cNvSpPr>
            <a:spLocks noChangeShapeType="1"/>
          </p:cNvSpPr>
          <p:nvPr/>
        </p:nvSpPr>
        <p:spPr bwMode="auto">
          <a:xfrm flipH="1" flipV="1">
            <a:off x="2351088" y="4953000"/>
            <a:ext cx="0" cy="5334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19472" name="Picture 16"/>
          <p:cNvPicPr>
            <a:picLocks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979488" y="5334000"/>
            <a:ext cx="427037" cy="68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pic>
        <p:nvPicPr>
          <p:cNvPr id="19473" name="Picture 17"/>
          <p:cNvPicPr>
            <a:picLocks noChangeArrowheads="1"/>
          </p:cNvPicPr>
          <p:nvPr/>
        </p:nvPicPr>
        <p:blipFill>
          <a:blip r:embed="rId7">
            <a:extLst>
              <a:ext uri="{28A0092B-C50C-407E-A947-70E740481C1C}">
                <a14:useLocalDpi xmlns:a14="http://schemas.microsoft.com/office/drawing/2010/main" xmlns="" val="0"/>
              </a:ext>
            </a:extLst>
          </a:blip>
          <a:srcRect/>
          <a:stretch>
            <a:fillRect/>
          </a:stretch>
        </p:blipFill>
        <p:spPr bwMode="auto">
          <a:xfrm>
            <a:off x="1741488" y="5334000"/>
            <a:ext cx="1031875" cy="731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sp>
        <p:nvSpPr>
          <p:cNvPr id="48145" name="Line 18"/>
          <p:cNvSpPr>
            <a:spLocks noChangeShapeType="1"/>
          </p:cNvSpPr>
          <p:nvPr/>
        </p:nvSpPr>
        <p:spPr bwMode="auto">
          <a:xfrm flipH="1" flipV="1">
            <a:off x="3341688" y="4953000"/>
            <a:ext cx="0" cy="533400"/>
          </a:xfrm>
          <a:prstGeom prst="line">
            <a:avLst/>
          </a:prstGeom>
          <a:noFill/>
          <a:ln w="25400">
            <a:solidFill>
              <a:schemeClr val="accent2"/>
            </a:solidFill>
            <a:round/>
            <a:headEnd/>
            <a:tailEnd/>
          </a:ln>
          <a:effectLst>
            <a:outerShdw dist="17961" dir="2700000" algn="ctr" rotWithShape="0">
              <a:schemeClr val="tx1"/>
            </a:outerShdw>
          </a:effectLst>
        </p:spPr>
        <p:txBody>
          <a:bodyPr wrap="none" anchor="ctr"/>
          <a:lstStyle/>
          <a:p>
            <a:pPr>
              <a:defRPr/>
            </a:pPr>
            <a:endParaRPr lang="en-US">
              <a:ea typeface="ＭＳ Ｐゴシック" pitchFamily="-84" charset="-128"/>
            </a:endParaRPr>
          </a:p>
        </p:txBody>
      </p:sp>
      <p:pic>
        <p:nvPicPr>
          <p:cNvPr id="19475" name="Picture 19"/>
          <p:cNvPicPr>
            <a:picLocks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3189288" y="5334000"/>
            <a:ext cx="427037" cy="68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sp>
        <p:nvSpPr>
          <p:cNvPr id="19476" name="Text Box 20"/>
          <p:cNvSpPr txBox="1">
            <a:spLocks noChangeArrowheads="1"/>
          </p:cNvSpPr>
          <p:nvPr/>
        </p:nvSpPr>
        <p:spPr bwMode="auto">
          <a:xfrm>
            <a:off x="1676400" y="4495800"/>
            <a:ext cx="776288"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DMZ</a:t>
            </a:r>
            <a:endParaRPr lang="en-US" altLang="ja-JP"/>
          </a:p>
        </p:txBody>
      </p:sp>
      <p:sp>
        <p:nvSpPr>
          <p:cNvPr id="19477" name="Text Box 21"/>
          <p:cNvSpPr txBox="1">
            <a:spLocks noChangeArrowheads="1"/>
          </p:cNvSpPr>
          <p:nvPr/>
        </p:nvSpPr>
        <p:spPr bwMode="auto">
          <a:xfrm>
            <a:off x="446088" y="6232525"/>
            <a:ext cx="3379787"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Web, File, DNS, Mail Servers</a:t>
            </a:r>
            <a:endParaRPr lang="en-US" altLang="ja-JP"/>
          </a:p>
        </p:txBody>
      </p:sp>
      <p:sp>
        <p:nvSpPr>
          <p:cNvPr id="19478" name="Text Box 22"/>
          <p:cNvSpPr txBox="1">
            <a:spLocks noChangeArrowheads="1"/>
          </p:cNvSpPr>
          <p:nvPr/>
        </p:nvSpPr>
        <p:spPr bwMode="auto">
          <a:xfrm>
            <a:off x="5170488" y="3916363"/>
            <a:ext cx="1087437"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chemeClr val="tx1"/>
                </a:solidFill>
                <a:latin typeface="Arial" pitchFamily="34" charset="0"/>
                <a:ea typeface="ＭＳ Ｐゴシック" pitchFamily="50" charset="-128"/>
              </a:defRPr>
            </a:lvl1pPr>
            <a:lvl2pPr marL="742950" indent="-285750" eaLnBrk="0" hangingPunct="0">
              <a:defRPr sz="1200">
                <a:solidFill>
                  <a:schemeClr val="tx1"/>
                </a:solidFill>
                <a:latin typeface="Arial" pitchFamily="34" charset="0"/>
                <a:ea typeface="ＭＳ Ｐゴシック" pitchFamily="50" charset="-128"/>
              </a:defRPr>
            </a:lvl2pPr>
            <a:lvl3pPr marL="1143000" indent="-228600" eaLnBrk="0" hangingPunct="0">
              <a:defRPr sz="1200">
                <a:solidFill>
                  <a:schemeClr val="tx1"/>
                </a:solidFill>
                <a:latin typeface="Arial" pitchFamily="34" charset="0"/>
                <a:ea typeface="ＭＳ Ｐゴシック" pitchFamily="50" charset="-128"/>
              </a:defRPr>
            </a:lvl3pPr>
            <a:lvl4pPr marL="1600200" indent="-228600" eaLnBrk="0" hangingPunct="0">
              <a:defRPr sz="1200">
                <a:solidFill>
                  <a:schemeClr val="tx1"/>
                </a:solidFill>
                <a:latin typeface="Arial" pitchFamily="34" charset="0"/>
                <a:ea typeface="ＭＳ Ｐゴシック" pitchFamily="50" charset="-128"/>
              </a:defRPr>
            </a:lvl4pPr>
            <a:lvl5pPr marL="2057400" indent="-228600" eaLnBrk="0" hangingPunct="0">
              <a:defRPr sz="1200">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50" charset="-128"/>
              </a:defRPr>
            </a:lvl9pPr>
          </a:lstStyle>
          <a:p>
            <a:pPr eaLnBrk="1" hangingPunct="1"/>
            <a:r>
              <a:rPr lang="en-US" altLang="ja-JP" sz="2000" b="1"/>
              <a:t>Firewall</a:t>
            </a:r>
            <a:endParaRPr lang="en-US" altLang="ja-JP"/>
          </a:p>
        </p:txBody>
      </p:sp>
      <p:sp>
        <p:nvSpPr>
          <p:cNvPr id="23" name="Date Placeholder 22"/>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1747240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245223" y="470647"/>
            <a:ext cx="5531223" cy="1143000"/>
          </a:xfrm>
        </p:spPr>
        <p:txBody>
          <a:bodyPr/>
          <a:lstStyle/>
          <a:p>
            <a:r>
              <a:rPr lang="en-US" altLang="ja-JP" dirty="0" smtClean="0">
                <a:ea typeface="ＭＳ Ｐゴシック" pitchFamily="50" charset="-128"/>
              </a:rPr>
              <a:t>Securing Remote-Access and Virtual Private Networks</a:t>
            </a:r>
          </a:p>
        </p:txBody>
      </p:sp>
      <p:sp>
        <p:nvSpPr>
          <p:cNvPr id="20483" name="Rectangle 3"/>
          <p:cNvSpPr>
            <a:spLocks noGrp="1" noChangeArrowheads="1"/>
          </p:cNvSpPr>
          <p:nvPr>
            <p:ph type="body" idx="1"/>
          </p:nvPr>
        </p:nvSpPr>
        <p:spPr>
          <a:xfrm>
            <a:off x="1332411" y="2048435"/>
            <a:ext cx="7412660" cy="4114800"/>
          </a:xfrm>
        </p:spPr>
        <p:txBody>
          <a:bodyPr/>
          <a:lstStyle/>
          <a:p>
            <a:r>
              <a:rPr lang="en-US" altLang="ja-JP" sz="2400" dirty="0" smtClean="0">
                <a:ea typeface="ＭＳ Ｐゴシック" pitchFamily="50" charset="-128"/>
              </a:rPr>
              <a:t>Physical security</a:t>
            </a:r>
          </a:p>
          <a:p>
            <a:r>
              <a:rPr lang="en-US" altLang="ja-JP" sz="2400" dirty="0" smtClean="0">
                <a:ea typeface="ＭＳ Ｐゴシック" pitchFamily="50" charset="-128"/>
              </a:rPr>
              <a:t>Firewalls</a:t>
            </a:r>
          </a:p>
          <a:p>
            <a:r>
              <a:rPr lang="en-US" altLang="ja-JP" sz="2400" dirty="0" smtClean="0">
                <a:ea typeface="ＭＳ Ｐゴシック" pitchFamily="50" charset="-128"/>
              </a:rPr>
              <a:t>Authentication, authorization, and auditing</a:t>
            </a:r>
          </a:p>
          <a:p>
            <a:r>
              <a:rPr lang="en-US" altLang="ja-JP" sz="2400" dirty="0" smtClean="0">
                <a:ea typeface="ＭＳ Ｐゴシック" pitchFamily="50" charset="-128"/>
              </a:rPr>
              <a:t>Encryption</a:t>
            </a:r>
          </a:p>
          <a:p>
            <a:r>
              <a:rPr lang="en-US" altLang="ja-JP" sz="2400" dirty="0" smtClean="0">
                <a:ea typeface="ＭＳ Ｐゴシック" pitchFamily="50" charset="-128"/>
              </a:rPr>
              <a:t>One-time passwords</a:t>
            </a:r>
          </a:p>
          <a:p>
            <a:r>
              <a:rPr lang="en-US" altLang="ja-JP" sz="2400" dirty="0" smtClean="0">
                <a:ea typeface="ＭＳ Ｐゴシック" pitchFamily="50" charset="-128"/>
              </a:rPr>
              <a:t>Security protocols</a:t>
            </a:r>
          </a:p>
          <a:p>
            <a:pPr lvl="1"/>
            <a:r>
              <a:rPr lang="en-US" altLang="ja-JP" sz="2400" dirty="0" smtClean="0">
                <a:ea typeface="ＭＳ Ｐゴシック" pitchFamily="50" charset="-128"/>
              </a:rPr>
              <a:t>CHAP</a:t>
            </a:r>
          </a:p>
          <a:p>
            <a:pPr lvl="1"/>
            <a:r>
              <a:rPr lang="en-US" altLang="ja-JP" sz="2400" dirty="0" smtClean="0">
                <a:ea typeface="ＭＳ Ｐゴシック" pitchFamily="50" charset="-128"/>
              </a:rPr>
              <a:t>RADIUS</a:t>
            </a:r>
          </a:p>
          <a:p>
            <a:pPr lvl="1"/>
            <a:r>
              <a:rPr lang="en-US" altLang="ja-JP" sz="2400" dirty="0" err="1" smtClean="0">
                <a:ea typeface="ＭＳ Ｐゴシック" pitchFamily="50" charset="-128"/>
              </a:rPr>
              <a:t>IPSec</a:t>
            </a:r>
            <a:endParaRPr lang="en-US" altLang="ja-JP" sz="24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9953648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372" y="517480"/>
            <a:ext cx="7772400" cy="1362075"/>
          </a:xfrm>
        </p:spPr>
        <p:txBody>
          <a:bodyPr/>
          <a:lstStyle/>
          <a:p>
            <a:r>
              <a:rPr lang="en-US" dirty="0" smtClean="0"/>
              <a:t>Outline</a:t>
            </a:r>
            <a:br>
              <a:rPr lang="en-US" dirty="0" smtClean="0"/>
            </a:br>
            <a:r>
              <a:rPr lang="en-US" dirty="0"/>
              <a:t/>
            </a:r>
            <a:br>
              <a:rPr lang="en-US" dirty="0"/>
            </a:br>
            <a:endParaRPr lang="en-US" dirty="0"/>
          </a:p>
        </p:txBody>
      </p:sp>
      <p:sp>
        <p:nvSpPr>
          <p:cNvPr id="4" name="Title 1"/>
          <p:cNvSpPr txBox="1">
            <a:spLocks/>
          </p:cNvSpPr>
          <p:nvPr/>
        </p:nvSpPr>
        <p:spPr bwMode="auto">
          <a:xfrm>
            <a:off x="413220" y="1751704"/>
            <a:ext cx="7772400" cy="1362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4000" b="1" kern="1200" cap="all">
                <a:solidFill>
                  <a:schemeClr val="bg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pPr marL="742950" indent="-742950">
              <a:buFont typeface="+mj-lt"/>
              <a:buAutoNum type="arabicPeriod"/>
            </a:pPr>
            <a:r>
              <a:rPr lang="en-US" altLang="ja-JP" sz="3200" dirty="0" smtClean="0"/>
              <a:t>Network </a:t>
            </a:r>
            <a:r>
              <a:rPr lang="en-US" altLang="ja-JP" sz="3200" dirty="0"/>
              <a:t>Security Design </a:t>
            </a:r>
          </a:p>
          <a:p>
            <a:pPr marL="742950" indent="-742950">
              <a:buFont typeface="+mj-lt"/>
              <a:buAutoNum type="arabicPeriod"/>
            </a:pPr>
            <a:r>
              <a:rPr lang="en-US" altLang="ja-JP" sz="3200" dirty="0" smtClean="0"/>
              <a:t>Security </a:t>
            </a:r>
            <a:r>
              <a:rPr lang="en-US" altLang="ja-JP" sz="3200" dirty="0"/>
              <a:t>Mechanisms </a:t>
            </a:r>
          </a:p>
          <a:p>
            <a:pPr marL="742950" indent="-742950">
              <a:buFont typeface="+mj-lt"/>
              <a:buAutoNum type="arabicPeriod"/>
            </a:pPr>
            <a:r>
              <a:rPr lang="en-US" altLang="ja-JP" sz="3200" dirty="0" smtClean="0"/>
              <a:t>Modularizing </a:t>
            </a:r>
            <a:r>
              <a:rPr lang="en-US" altLang="ja-JP" sz="3200" dirty="0"/>
              <a:t>Security Design </a:t>
            </a:r>
            <a:endParaRPr lang="ja-JP" altLang="ja-JP" sz="3200" dirty="0"/>
          </a:p>
          <a:p>
            <a:pPr marL="742950" indent="-742950">
              <a:buFont typeface="+mj-lt"/>
              <a:buAutoNum type="arabicPeriod"/>
            </a:pPr>
            <a:endParaRPr lang="ja-JP" altLang="ja-JP" sz="3200" dirty="0"/>
          </a:p>
          <a:p>
            <a:r>
              <a:rPr lang="en-US" dirty="0" smtClean="0"/>
              <a:t/>
            </a:r>
            <a:br>
              <a:rPr lang="en-US" dirty="0" smtClean="0"/>
            </a:br>
            <a:r>
              <a:rPr lang="en-US" dirty="0" smtClean="0"/>
              <a:t/>
            </a:r>
            <a:br>
              <a:rPr lang="en-US" dirty="0" smtClean="0"/>
            </a:br>
            <a:endParaRPr lang="en-US" dirty="0"/>
          </a:p>
        </p:txBody>
      </p:sp>
    </p:spTree>
    <p:extLst>
      <p:ext uri="{BB962C8B-B14F-4D97-AF65-F5344CB8AC3E}">
        <p14:creationId xmlns:p14="http://schemas.microsoft.com/office/powerpoint/2010/main" xmlns="" val="21658082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182983" y="474617"/>
            <a:ext cx="5638800" cy="1143000"/>
          </a:xfrm>
        </p:spPr>
        <p:txBody>
          <a:bodyPr/>
          <a:lstStyle/>
          <a:p>
            <a:r>
              <a:rPr lang="en-US" altLang="ja-JP" dirty="0" smtClean="0">
                <a:ea typeface="ＭＳ Ｐゴシック" pitchFamily="50" charset="-128"/>
              </a:rPr>
              <a:t>Securing Network Services</a:t>
            </a:r>
          </a:p>
        </p:txBody>
      </p:sp>
      <p:sp>
        <p:nvSpPr>
          <p:cNvPr id="21507" name="Rectangle 3"/>
          <p:cNvSpPr>
            <a:spLocks noGrp="1" noChangeArrowheads="1"/>
          </p:cNvSpPr>
          <p:nvPr>
            <p:ph type="body" idx="1"/>
          </p:nvPr>
        </p:nvSpPr>
        <p:spPr>
          <a:xfrm>
            <a:off x="1084217" y="2245659"/>
            <a:ext cx="7481560" cy="4114800"/>
          </a:xfrm>
        </p:spPr>
        <p:txBody>
          <a:bodyPr/>
          <a:lstStyle/>
          <a:p>
            <a:r>
              <a:rPr lang="en-US" altLang="ja-JP" sz="2600" dirty="0" smtClean="0">
                <a:ea typeface="ＭＳ Ｐゴシック" pitchFamily="50" charset="-128"/>
              </a:rPr>
              <a:t>Treat each network device (routers, switches, and so on) as a high-value host and harden it against possible intrusions</a:t>
            </a:r>
          </a:p>
          <a:p>
            <a:r>
              <a:rPr lang="en-US" altLang="ja-JP" sz="2600" dirty="0" smtClean="0">
                <a:ea typeface="ＭＳ Ｐゴシック" pitchFamily="50" charset="-128"/>
              </a:rPr>
              <a:t>Require login IDs and passwords for accessing devices</a:t>
            </a:r>
          </a:p>
          <a:p>
            <a:pPr lvl="1"/>
            <a:r>
              <a:rPr lang="en-US" altLang="ja-JP" sz="2600" dirty="0" smtClean="0">
                <a:ea typeface="ＭＳ Ｐゴシック" pitchFamily="50" charset="-128"/>
              </a:rPr>
              <a:t>Require extra authorization for risky configuration commands</a:t>
            </a:r>
          </a:p>
          <a:p>
            <a:r>
              <a:rPr lang="en-US" altLang="ja-JP" sz="2600" dirty="0" smtClean="0">
                <a:ea typeface="ＭＳ Ｐゴシック" pitchFamily="50" charset="-128"/>
              </a:rPr>
              <a:t>Use SSH rather than Telnet</a:t>
            </a:r>
          </a:p>
          <a:p>
            <a:r>
              <a:rPr lang="en-US" altLang="ja-JP" sz="2600" dirty="0" smtClean="0">
                <a:ea typeface="ＭＳ Ｐゴシック" pitchFamily="50" charset="-128"/>
              </a:rPr>
              <a:t>Change the welcome banner to be less welcoming</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4982224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091543" y="526869"/>
            <a:ext cx="5638800" cy="1143000"/>
          </a:xfrm>
        </p:spPr>
        <p:txBody>
          <a:bodyPr/>
          <a:lstStyle/>
          <a:p>
            <a:r>
              <a:rPr lang="en-US" altLang="ja-JP" dirty="0" smtClean="0">
                <a:ea typeface="ＭＳ Ｐゴシック" pitchFamily="50" charset="-128"/>
              </a:rPr>
              <a:t>Securing Server Farms</a:t>
            </a:r>
          </a:p>
        </p:txBody>
      </p:sp>
      <p:sp>
        <p:nvSpPr>
          <p:cNvPr id="22531" name="Rectangle 3"/>
          <p:cNvSpPr>
            <a:spLocks noGrp="1" noChangeArrowheads="1"/>
          </p:cNvSpPr>
          <p:nvPr>
            <p:ph type="body" idx="1"/>
          </p:nvPr>
        </p:nvSpPr>
        <p:spPr>
          <a:xfrm>
            <a:off x="992776" y="2207622"/>
            <a:ext cx="7617823" cy="3735977"/>
          </a:xfrm>
        </p:spPr>
        <p:txBody>
          <a:bodyPr/>
          <a:lstStyle/>
          <a:p>
            <a:r>
              <a:rPr lang="en-US" altLang="ja-JP" sz="2400" dirty="0" smtClean="0">
                <a:ea typeface="ＭＳ Ｐゴシック" pitchFamily="50" charset="-128"/>
              </a:rPr>
              <a:t>Deploy network and host IDSs to monitor server subnets and individual servers</a:t>
            </a:r>
          </a:p>
          <a:p>
            <a:r>
              <a:rPr lang="en-US" altLang="ja-JP" sz="2400" dirty="0" smtClean="0">
                <a:ea typeface="ＭＳ Ｐゴシック" pitchFamily="50" charset="-128"/>
              </a:rPr>
              <a:t>Configure filters that limit connectivity from the server in case the server is compromised</a:t>
            </a:r>
          </a:p>
          <a:p>
            <a:r>
              <a:rPr lang="en-US" altLang="ja-JP" sz="2400" dirty="0" smtClean="0">
                <a:ea typeface="ＭＳ Ｐゴシック" pitchFamily="50" charset="-128"/>
              </a:rPr>
              <a:t>Fix known security bugs in server operating systems</a:t>
            </a:r>
          </a:p>
          <a:p>
            <a:r>
              <a:rPr lang="en-US" altLang="ja-JP" sz="2400" dirty="0" smtClean="0">
                <a:ea typeface="ＭＳ Ｐゴシック" pitchFamily="50" charset="-128"/>
              </a:rPr>
              <a:t>Require authentication and authorization for server access and management</a:t>
            </a:r>
          </a:p>
          <a:p>
            <a:r>
              <a:rPr lang="en-US" altLang="ja-JP" sz="2400" dirty="0" smtClean="0">
                <a:ea typeface="ＭＳ Ｐゴシック" pitchFamily="50" charset="-128"/>
              </a:rPr>
              <a:t>Limit root password to a few people</a:t>
            </a:r>
          </a:p>
          <a:p>
            <a:r>
              <a:rPr lang="en-US" altLang="ja-JP" sz="2400" dirty="0" smtClean="0">
                <a:ea typeface="ＭＳ Ｐゴシック" pitchFamily="50" charset="-128"/>
              </a:rPr>
              <a:t>Avoid guest accounts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5933015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ja-JP" smtClean="0">
                <a:ea typeface="ＭＳ Ｐゴシック" pitchFamily="50" charset="-128"/>
              </a:rPr>
              <a:t>Securing User Services</a:t>
            </a:r>
          </a:p>
        </p:txBody>
      </p:sp>
      <p:sp>
        <p:nvSpPr>
          <p:cNvPr id="23555" name="Rectangle 3"/>
          <p:cNvSpPr>
            <a:spLocks noGrp="1" noChangeArrowheads="1"/>
          </p:cNvSpPr>
          <p:nvPr>
            <p:ph type="body" idx="1"/>
          </p:nvPr>
        </p:nvSpPr>
        <p:spPr>
          <a:xfrm>
            <a:off x="1045028" y="2011680"/>
            <a:ext cx="7466959" cy="3940884"/>
          </a:xfrm>
        </p:spPr>
        <p:txBody>
          <a:bodyPr/>
          <a:lstStyle/>
          <a:p>
            <a:r>
              <a:rPr lang="en-US" altLang="ja-JP" sz="2600" dirty="0" smtClean="0">
                <a:ea typeface="ＭＳ Ｐゴシック" pitchFamily="50" charset="-128"/>
              </a:rPr>
              <a:t>Specify which applications are allowed to run on networked PCs in the security policy</a:t>
            </a:r>
          </a:p>
          <a:p>
            <a:r>
              <a:rPr lang="en-US" altLang="ja-JP" sz="2600" dirty="0" smtClean="0">
                <a:ea typeface="ＭＳ Ｐゴシック" pitchFamily="50" charset="-128"/>
              </a:rPr>
              <a:t>Require personal firewalls and antivirus software on networked PCs</a:t>
            </a:r>
          </a:p>
          <a:p>
            <a:pPr lvl="1"/>
            <a:r>
              <a:rPr lang="en-US" altLang="ja-JP" sz="2600" dirty="0" smtClean="0">
                <a:ea typeface="ＭＳ Ｐゴシック" pitchFamily="50" charset="-128"/>
              </a:rPr>
              <a:t>Implement written procedures that specify how the software is installed and kept current</a:t>
            </a:r>
          </a:p>
          <a:p>
            <a:r>
              <a:rPr lang="en-US" altLang="ja-JP" sz="2600" dirty="0" smtClean="0">
                <a:ea typeface="ＭＳ Ｐゴシック" pitchFamily="50" charset="-128"/>
              </a:rPr>
              <a:t>Encourage users to log out when leaving their desks</a:t>
            </a:r>
          </a:p>
          <a:p>
            <a:r>
              <a:rPr lang="en-US" altLang="ja-JP" sz="2600" dirty="0" smtClean="0">
                <a:ea typeface="ＭＳ Ｐゴシック" pitchFamily="50" charset="-128"/>
              </a:rPr>
              <a:t>Consider using 802.1X port-based security on switches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9825028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ja-JP" smtClean="0">
                <a:ea typeface="ＭＳ Ｐゴシック" pitchFamily="50" charset="-128"/>
              </a:rPr>
              <a:t>Securing Wireless Networks</a:t>
            </a:r>
          </a:p>
        </p:txBody>
      </p:sp>
      <p:sp>
        <p:nvSpPr>
          <p:cNvPr id="24579" name="Rectangle 3"/>
          <p:cNvSpPr>
            <a:spLocks noGrp="1" noChangeArrowheads="1"/>
          </p:cNvSpPr>
          <p:nvPr>
            <p:ph type="body" idx="1"/>
          </p:nvPr>
        </p:nvSpPr>
        <p:spPr>
          <a:xfrm>
            <a:off x="1031965" y="2090057"/>
            <a:ext cx="7852057" cy="4283848"/>
          </a:xfrm>
        </p:spPr>
        <p:txBody>
          <a:bodyPr/>
          <a:lstStyle/>
          <a:p>
            <a:r>
              <a:rPr lang="en-US" altLang="ja-JP" sz="2800" dirty="0" smtClean="0">
                <a:ea typeface="ＭＳ Ｐゴシック" pitchFamily="50" charset="-128"/>
              </a:rPr>
              <a:t>Place wireless LANs (WLANs) in their own subnet or VLAN</a:t>
            </a:r>
          </a:p>
          <a:p>
            <a:pPr lvl="1"/>
            <a:r>
              <a:rPr lang="en-US" altLang="ja-JP" sz="2400" dirty="0" smtClean="0">
                <a:ea typeface="ＭＳ Ｐゴシック" pitchFamily="50" charset="-128"/>
              </a:rPr>
              <a:t>Simplifies addressing and makes it easier to configure packet filters</a:t>
            </a:r>
          </a:p>
          <a:p>
            <a:r>
              <a:rPr lang="en-US" altLang="ja-JP" sz="2800" dirty="0" smtClean="0">
                <a:ea typeface="ＭＳ Ｐゴシック" pitchFamily="50" charset="-128"/>
              </a:rPr>
              <a:t>Require all wireless (and wired) laptops to run personal firewall and antivirus software</a:t>
            </a:r>
          </a:p>
          <a:p>
            <a:r>
              <a:rPr lang="en-US" altLang="ja-JP" sz="2800" dirty="0" smtClean="0">
                <a:ea typeface="ＭＳ Ｐゴシック" pitchFamily="50" charset="-128"/>
              </a:rPr>
              <a:t>Disable beacons that broadcast the SSID, and require MAC address authentication</a:t>
            </a:r>
          </a:p>
          <a:p>
            <a:pPr lvl="1"/>
            <a:r>
              <a:rPr lang="en-US" altLang="ja-JP" sz="2400" dirty="0" smtClean="0">
                <a:ea typeface="ＭＳ Ｐゴシック" pitchFamily="50" charset="-128"/>
              </a:rPr>
              <a:t>Except in cases where the WLAN is used by visitors</a:t>
            </a:r>
            <a:endParaRPr lang="en-US" altLang="ja-JP" sz="1600"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5869182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ja-JP" smtClean="0">
                <a:ea typeface="ＭＳ Ｐゴシック" pitchFamily="50" charset="-128"/>
              </a:rPr>
              <a:t>WLAN Security Options</a:t>
            </a:r>
          </a:p>
        </p:txBody>
      </p:sp>
      <p:sp>
        <p:nvSpPr>
          <p:cNvPr id="25603" name="Rectangle 3"/>
          <p:cNvSpPr>
            <a:spLocks noGrp="1" noChangeArrowheads="1"/>
          </p:cNvSpPr>
          <p:nvPr>
            <p:ph type="body" idx="1"/>
          </p:nvPr>
        </p:nvSpPr>
        <p:spPr>
          <a:xfrm>
            <a:off x="1188720" y="2090057"/>
            <a:ext cx="7602583" cy="4543825"/>
          </a:xfrm>
        </p:spPr>
        <p:txBody>
          <a:bodyPr/>
          <a:lstStyle/>
          <a:p>
            <a:r>
              <a:rPr lang="en-US" altLang="ja-JP" sz="2400" dirty="0" smtClean="0">
                <a:ea typeface="ＭＳ Ｐゴシック" pitchFamily="50" charset="-128"/>
              </a:rPr>
              <a:t>Wired Equivalent Privacy (WEP)</a:t>
            </a:r>
          </a:p>
          <a:p>
            <a:r>
              <a:rPr lang="en-US" altLang="ja-JP" sz="2400" dirty="0" smtClean="0">
                <a:ea typeface="ＭＳ Ｐゴシック" pitchFamily="50" charset="-128"/>
              </a:rPr>
              <a:t>IEEE 802.11i</a:t>
            </a:r>
          </a:p>
          <a:p>
            <a:r>
              <a:rPr lang="en-US" altLang="ja-JP" sz="2400" dirty="0" smtClean="0">
                <a:ea typeface="ＭＳ Ｐゴシック" pitchFamily="50" charset="-128"/>
              </a:rPr>
              <a:t>Wi-Fi Protected Access (WPA)</a:t>
            </a:r>
          </a:p>
          <a:p>
            <a:r>
              <a:rPr lang="en-US" altLang="ja-JP" sz="2400" dirty="0" smtClean="0">
                <a:ea typeface="ＭＳ Ｐゴシック" pitchFamily="50" charset="-128"/>
              </a:rPr>
              <a:t>IEEE 802.1X Extensible Authentication Protocol (EAP)</a:t>
            </a:r>
          </a:p>
          <a:p>
            <a:pPr lvl="1"/>
            <a:r>
              <a:rPr lang="en-US" altLang="ja-JP" sz="2400" dirty="0" smtClean="0">
                <a:ea typeface="ＭＳ Ｐゴシック" pitchFamily="50" charset="-128"/>
              </a:rPr>
              <a:t>Lightweight EAP or LEAP (Cisco)</a:t>
            </a:r>
          </a:p>
          <a:p>
            <a:pPr lvl="1"/>
            <a:r>
              <a:rPr lang="en-US" altLang="ja-JP" sz="2400" dirty="0" smtClean="0">
                <a:ea typeface="ＭＳ Ｐゴシック" pitchFamily="50" charset="-128"/>
              </a:rPr>
              <a:t>Protected EAP (PEAP)</a:t>
            </a:r>
          </a:p>
          <a:p>
            <a:r>
              <a:rPr lang="en-US" altLang="ja-JP" sz="2400" dirty="0" smtClean="0">
                <a:ea typeface="ＭＳ Ｐゴシック" pitchFamily="50" charset="-128"/>
              </a:rPr>
              <a:t>Virtual Private Networks (VPNs)</a:t>
            </a:r>
          </a:p>
          <a:p>
            <a:r>
              <a:rPr lang="en-US" altLang="ja-JP" sz="2400" dirty="0" smtClean="0">
                <a:ea typeface="ＭＳ Ｐゴシック" pitchFamily="50" charset="-128"/>
              </a:rPr>
              <a:t>Any other acronyms we can think of? :-)</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6001233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ja-JP" smtClean="0">
                <a:ea typeface="ＭＳ Ｐゴシック" pitchFamily="50" charset="-128"/>
              </a:rPr>
              <a:t>Wired Equivalent Privacy (WEP)</a:t>
            </a:r>
          </a:p>
        </p:txBody>
      </p:sp>
      <p:sp>
        <p:nvSpPr>
          <p:cNvPr id="26627" name="Rectangle 3"/>
          <p:cNvSpPr>
            <a:spLocks noGrp="1" noChangeArrowheads="1"/>
          </p:cNvSpPr>
          <p:nvPr>
            <p:ph type="body" idx="1"/>
          </p:nvPr>
        </p:nvSpPr>
        <p:spPr>
          <a:xfrm>
            <a:off x="1062318" y="2008094"/>
            <a:ext cx="7772400" cy="4114800"/>
          </a:xfrm>
        </p:spPr>
        <p:txBody>
          <a:bodyPr/>
          <a:lstStyle/>
          <a:p>
            <a:r>
              <a:rPr lang="en-US" altLang="ja-JP" dirty="0" smtClean="0">
                <a:ea typeface="ＭＳ Ｐゴシック" pitchFamily="50" charset="-128"/>
              </a:rPr>
              <a:t>Defined by IEEE 802.11</a:t>
            </a:r>
          </a:p>
          <a:p>
            <a:r>
              <a:rPr lang="en-US" altLang="ja-JP" dirty="0" smtClean="0">
                <a:ea typeface="ＭＳ Ｐゴシック" pitchFamily="50" charset="-128"/>
              </a:rPr>
              <a:t>Users must possess the appropriate WEP key that is also configured on the access point</a:t>
            </a:r>
          </a:p>
          <a:p>
            <a:pPr lvl="1"/>
            <a:r>
              <a:rPr lang="en-US" altLang="ja-JP" dirty="0" smtClean="0">
                <a:ea typeface="ＭＳ Ｐゴシック" pitchFamily="50" charset="-128"/>
              </a:rPr>
              <a:t>64 or 128-bit key (or passphrase)</a:t>
            </a:r>
          </a:p>
          <a:p>
            <a:r>
              <a:rPr lang="en-US" altLang="ja-JP" dirty="0" smtClean="0">
                <a:ea typeface="ＭＳ Ｐゴシック" pitchFamily="50" charset="-128"/>
              </a:rPr>
              <a:t>WEP encrypts the data using the RC4 stream cipher method</a:t>
            </a:r>
          </a:p>
          <a:p>
            <a:r>
              <a:rPr lang="en-US" altLang="ja-JP" dirty="0" smtClean="0">
                <a:ea typeface="ＭＳ Ｐゴシック" pitchFamily="50" charset="-128"/>
              </a:rPr>
              <a:t>Infamous for being </a:t>
            </a:r>
            <a:r>
              <a:rPr lang="en-US" altLang="ja-JP" dirty="0" err="1" smtClean="0">
                <a:ea typeface="ＭＳ Ｐゴシック" pitchFamily="50" charset="-128"/>
              </a:rPr>
              <a:t>crackable</a:t>
            </a:r>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6111428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ja-JP" smtClean="0">
                <a:ea typeface="ＭＳ Ｐゴシック" pitchFamily="50" charset="-128"/>
              </a:rPr>
              <a:t>WEP Alternatives</a:t>
            </a:r>
          </a:p>
        </p:txBody>
      </p:sp>
      <p:sp>
        <p:nvSpPr>
          <p:cNvPr id="27651" name="Rectangle 3"/>
          <p:cNvSpPr>
            <a:spLocks noGrp="1" noChangeArrowheads="1"/>
          </p:cNvSpPr>
          <p:nvPr>
            <p:ph type="body" idx="1"/>
          </p:nvPr>
        </p:nvSpPr>
        <p:spPr>
          <a:xfrm>
            <a:off x="954741" y="2115671"/>
            <a:ext cx="7772400" cy="4114800"/>
          </a:xfrm>
        </p:spPr>
        <p:txBody>
          <a:bodyPr/>
          <a:lstStyle/>
          <a:p>
            <a:r>
              <a:rPr lang="en-US" altLang="ja-JP" dirty="0" smtClean="0">
                <a:ea typeface="ＭＳ Ｐゴシック" pitchFamily="50" charset="-128"/>
              </a:rPr>
              <a:t>Vendor enhancements to WEP</a:t>
            </a:r>
          </a:p>
          <a:p>
            <a:r>
              <a:rPr lang="en-US" altLang="ja-JP" dirty="0" smtClean="0">
                <a:ea typeface="ＭＳ Ｐゴシック" pitchFamily="50" charset="-128"/>
              </a:rPr>
              <a:t>Temporal Key Integrity Protocol (TKIP)</a:t>
            </a:r>
          </a:p>
          <a:p>
            <a:pPr lvl="1"/>
            <a:r>
              <a:rPr lang="en-US" altLang="ja-JP" dirty="0" smtClean="0">
                <a:ea typeface="ＭＳ Ｐゴシック" pitchFamily="50" charset="-128"/>
              </a:rPr>
              <a:t>Every frame has a new and unique WEP key </a:t>
            </a:r>
          </a:p>
          <a:p>
            <a:r>
              <a:rPr lang="en-US" altLang="ja-JP" dirty="0" smtClean="0">
                <a:ea typeface="ＭＳ Ｐゴシック" pitchFamily="50" charset="-128"/>
              </a:rPr>
              <a:t>Advanced Encryption Standard (AES) </a:t>
            </a:r>
          </a:p>
          <a:p>
            <a:r>
              <a:rPr lang="en-US" altLang="ja-JP" dirty="0" smtClean="0">
                <a:ea typeface="ＭＳ Ｐゴシック" pitchFamily="50" charset="-128"/>
              </a:rPr>
              <a:t>IEEE 802.11i</a:t>
            </a:r>
          </a:p>
          <a:p>
            <a:r>
              <a:rPr lang="en-US" altLang="ja-JP" dirty="0" smtClean="0">
                <a:ea typeface="ＭＳ Ｐゴシック" pitchFamily="50" charset="-128"/>
              </a:rPr>
              <a:t>Wi-Fi Protected Access (WPA) from the Wi-Fi Alliance</a:t>
            </a:r>
          </a:p>
          <a:p>
            <a:pPr lvl="1"/>
            <a:r>
              <a:rPr lang="en-US" altLang="ja-JP" dirty="0" smtClean="0">
                <a:ea typeface="ＭＳ Ｐゴシック" pitchFamily="50" charset="-128"/>
              </a:rPr>
              <a:t>Realistic parts of IEEE 802.11i now!</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4109322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456328" y="685800"/>
            <a:ext cx="6001871" cy="1143000"/>
          </a:xfrm>
        </p:spPr>
        <p:txBody>
          <a:bodyPr/>
          <a:lstStyle/>
          <a:p>
            <a:r>
              <a:rPr lang="en-US" altLang="ja-JP" dirty="0" smtClean="0">
                <a:ea typeface="ＭＳ Ｐゴシック" pitchFamily="50" charset="-128"/>
              </a:rPr>
              <a:t>Extensible Authentication Protocol (EAP)</a:t>
            </a:r>
          </a:p>
        </p:txBody>
      </p:sp>
      <p:sp>
        <p:nvSpPr>
          <p:cNvPr id="28675" name="Rectangle 3"/>
          <p:cNvSpPr>
            <a:spLocks noGrp="1" noChangeArrowheads="1"/>
          </p:cNvSpPr>
          <p:nvPr>
            <p:ph type="body" idx="1"/>
          </p:nvPr>
        </p:nvSpPr>
        <p:spPr>
          <a:xfrm>
            <a:off x="990600" y="2220686"/>
            <a:ext cx="8001000" cy="4027714"/>
          </a:xfrm>
        </p:spPr>
        <p:txBody>
          <a:bodyPr/>
          <a:lstStyle/>
          <a:p>
            <a:r>
              <a:rPr lang="en-US" altLang="ja-JP" dirty="0" smtClean="0">
                <a:ea typeface="ＭＳ Ｐゴシック" pitchFamily="50" charset="-128"/>
              </a:rPr>
              <a:t>With 802.1X and EAP, devices take on one of three roles:</a:t>
            </a:r>
          </a:p>
          <a:p>
            <a:pPr lvl="1"/>
            <a:r>
              <a:rPr lang="en-US" altLang="ja-JP" dirty="0" smtClean="0">
                <a:ea typeface="ＭＳ Ｐゴシック" pitchFamily="50" charset="-128"/>
              </a:rPr>
              <a:t>The supplicant resides on the wireless LAN client</a:t>
            </a:r>
          </a:p>
          <a:p>
            <a:pPr lvl="1"/>
            <a:r>
              <a:rPr lang="en-US" altLang="ja-JP" dirty="0" smtClean="0">
                <a:ea typeface="ＭＳ Ｐゴシック" pitchFamily="50" charset="-128"/>
              </a:rPr>
              <a:t>The authenticator resides on the access point</a:t>
            </a:r>
          </a:p>
          <a:p>
            <a:pPr lvl="1"/>
            <a:r>
              <a:rPr lang="en-US" altLang="ja-JP" dirty="0" smtClean="0">
                <a:ea typeface="ＭＳ Ｐゴシック" pitchFamily="50" charset="-128"/>
              </a:rPr>
              <a:t>An authentication server resides on a RADIUS server </a:t>
            </a:r>
          </a:p>
          <a:p>
            <a:endParaRPr lang="en-US" altLang="ja-JP" dirty="0" smtClean="0">
              <a:ea typeface="ＭＳ Ｐゴシック" pitchFamily="50" charset="-128"/>
            </a:endParaRP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681822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85800" y="914400"/>
            <a:ext cx="7772400" cy="685800"/>
          </a:xfrm>
        </p:spPr>
        <p:txBody>
          <a:bodyPr/>
          <a:lstStyle/>
          <a:p>
            <a:r>
              <a:rPr lang="en-US" altLang="ja-JP" smtClean="0">
                <a:solidFill>
                  <a:schemeClr val="tx1"/>
                </a:solidFill>
                <a:ea typeface="ＭＳ Ｐゴシック" pitchFamily="50" charset="-128"/>
              </a:rPr>
              <a:t>EAP (Continued)</a:t>
            </a:r>
          </a:p>
        </p:txBody>
      </p:sp>
      <p:sp>
        <p:nvSpPr>
          <p:cNvPr id="29699" name="Rectangle 3"/>
          <p:cNvSpPr>
            <a:spLocks noGrp="1" noChangeArrowheads="1"/>
          </p:cNvSpPr>
          <p:nvPr>
            <p:ph type="body" idx="1"/>
          </p:nvPr>
        </p:nvSpPr>
        <p:spPr>
          <a:xfrm>
            <a:off x="1018903" y="2034989"/>
            <a:ext cx="7909944" cy="4525963"/>
          </a:xfrm>
        </p:spPr>
        <p:txBody>
          <a:bodyPr/>
          <a:lstStyle/>
          <a:p>
            <a:pPr>
              <a:spcAft>
                <a:spcPts val="1200"/>
              </a:spcAft>
            </a:pPr>
            <a:r>
              <a:rPr lang="en-US" altLang="ja-JP" sz="2700" dirty="0" smtClean="0">
                <a:solidFill>
                  <a:srgbClr val="000000"/>
                </a:solidFill>
                <a:ea typeface="ＭＳ Ｐゴシック" pitchFamily="50" charset="-128"/>
              </a:rPr>
              <a:t>An EAP supplicant on the client obtains credentials from the user, which could be a user ID and password</a:t>
            </a:r>
          </a:p>
          <a:p>
            <a:pPr>
              <a:spcAft>
                <a:spcPts val="1200"/>
              </a:spcAft>
            </a:pPr>
            <a:r>
              <a:rPr lang="en-US" altLang="ja-JP" sz="2700" dirty="0" smtClean="0">
                <a:solidFill>
                  <a:srgbClr val="000000"/>
                </a:solidFill>
                <a:ea typeface="ＭＳ Ｐゴシック" pitchFamily="50" charset="-128"/>
              </a:rPr>
              <a:t>The credentials are passed by the authenticator to the server and a session key is developed</a:t>
            </a:r>
          </a:p>
          <a:p>
            <a:pPr>
              <a:spcAft>
                <a:spcPts val="1200"/>
              </a:spcAft>
            </a:pPr>
            <a:r>
              <a:rPr lang="en-US" altLang="ja-JP" sz="2700" dirty="0" smtClean="0">
                <a:solidFill>
                  <a:srgbClr val="000000"/>
                </a:solidFill>
                <a:ea typeface="ＭＳ Ｐゴシック" pitchFamily="50" charset="-128"/>
              </a:rPr>
              <a:t>Periodically the client must </a:t>
            </a:r>
            <a:r>
              <a:rPr lang="en-US" altLang="ja-JP" sz="2700" dirty="0" err="1" smtClean="0">
                <a:solidFill>
                  <a:srgbClr val="000000"/>
                </a:solidFill>
                <a:ea typeface="ＭＳ Ｐゴシック" pitchFamily="50" charset="-128"/>
              </a:rPr>
              <a:t>reauthenticate</a:t>
            </a:r>
            <a:r>
              <a:rPr lang="en-US" altLang="ja-JP" sz="2700" dirty="0" smtClean="0">
                <a:solidFill>
                  <a:srgbClr val="000000"/>
                </a:solidFill>
                <a:ea typeface="ＭＳ Ｐゴシック" pitchFamily="50" charset="-128"/>
              </a:rPr>
              <a:t> to maintain network connectivity</a:t>
            </a:r>
          </a:p>
          <a:p>
            <a:r>
              <a:rPr lang="en-US" altLang="ja-JP" sz="2700" dirty="0" err="1" smtClean="0">
                <a:solidFill>
                  <a:srgbClr val="000000"/>
                </a:solidFill>
                <a:ea typeface="ＭＳ Ｐゴシック" pitchFamily="50" charset="-128"/>
              </a:rPr>
              <a:t>Reauthentication</a:t>
            </a:r>
            <a:r>
              <a:rPr lang="en-US" altLang="ja-JP" sz="2700" dirty="0" smtClean="0">
                <a:solidFill>
                  <a:srgbClr val="000000"/>
                </a:solidFill>
                <a:ea typeface="ＭＳ Ｐゴシック" pitchFamily="50" charset="-128"/>
              </a:rPr>
              <a:t> generates a new, dynamic WEP key</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83757365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ja-JP" smtClean="0">
                <a:ea typeface="ＭＳ Ｐゴシック" pitchFamily="50" charset="-128"/>
              </a:rPr>
              <a:t>Cisco</a:t>
            </a:r>
            <a:r>
              <a:rPr lang="en-US" altLang="en-US" smtClean="0">
                <a:ea typeface="ＭＳ Ｐゴシック" pitchFamily="50" charset="-128"/>
              </a:rPr>
              <a:t>’</a:t>
            </a:r>
            <a:r>
              <a:rPr lang="en-US" altLang="ja-JP" smtClean="0">
                <a:ea typeface="ＭＳ Ｐゴシック" pitchFamily="50" charset="-128"/>
              </a:rPr>
              <a:t>s Lightweight EAP (LEAP)</a:t>
            </a:r>
          </a:p>
        </p:txBody>
      </p:sp>
      <p:sp>
        <p:nvSpPr>
          <p:cNvPr id="30723" name="Rectangle 3"/>
          <p:cNvSpPr>
            <a:spLocks noGrp="1" noChangeArrowheads="1"/>
          </p:cNvSpPr>
          <p:nvPr>
            <p:ph type="body" idx="1"/>
          </p:nvPr>
        </p:nvSpPr>
        <p:spPr>
          <a:xfrm>
            <a:off x="990600" y="2325190"/>
            <a:ext cx="8001000" cy="3923210"/>
          </a:xfrm>
        </p:spPr>
        <p:txBody>
          <a:bodyPr/>
          <a:lstStyle/>
          <a:p>
            <a:r>
              <a:rPr lang="en-US" altLang="ja-JP" dirty="0" smtClean="0">
                <a:ea typeface="ＭＳ Ｐゴシック" pitchFamily="50" charset="-128"/>
              </a:rPr>
              <a:t>Standard EAP plus mutual authentication</a:t>
            </a:r>
          </a:p>
          <a:p>
            <a:pPr lvl="1"/>
            <a:r>
              <a:rPr lang="en-US" altLang="ja-JP" dirty="0" smtClean="0">
                <a:ea typeface="ＭＳ Ｐゴシック" pitchFamily="50" charset="-128"/>
              </a:rPr>
              <a:t>The user and the access point must authenticate</a:t>
            </a:r>
          </a:p>
          <a:p>
            <a:r>
              <a:rPr lang="en-US" altLang="ja-JP" dirty="0" smtClean="0">
                <a:ea typeface="ＭＳ Ｐゴシック" pitchFamily="50" charset="-128"/>
              </a:rPr>
              <a:t>Used on Cisco and other vendors</a:t>
            </a:r>
            <a:r>
              <a:rPr lang="en-US" altLang="en-US" dirty="0" smtClean="0">
                <a:ea typeface="ＭＳ Ｐゴシック" pitchFamily="50" charset="-128"/>
              </a:rPr>
              <a:t>’</a:t>
            </a:r>
            <a:r>
              <a:rPr lang="en-US" altLang="ja-JP" dirty="0" smtClean="0">
                <a:ea typeface="ＭＳ Ｐゴシック" pitchFamily="50" charset="-128"/>
              </a:rPr>
              <a:t> products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5061746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82706" y="699247"/>
            <a:ext cx="8229600" cy="1143000"/>
          </a:xfrm>
        </p:spPr>
        <p:txBody>
          <a:bodyPr/>
          <a:lstStyle/>
          <a:p>
            <a:r>
              <a:rPr lang="en-US" altLang="ja-JP" dirty="0" smtClean="0">
                <a:ea typeface="ＭＳ Ｐゴシック" pitchFamily="50" charset="-128"/>
              </a:rPr>
              <a:t>Network Security Design</a:t>
            </a:r>
            <a:br>
              <a:rPr lang="en-US" altLang="ja-JP" dirty="0" smtClean="0">
                <a:ea typeface="ＭＳ Ｐゴシック" pitchFamily="50" charset="-128"/>
              </a:rPr>
            </a:br>
            <a:r>
              <a:rPr lang="en-US" altLang="ja-JP" dirty="0" smtClean="0">
                <a:ea typeface="ＭＳ Ｐゴシック" pitchFamily="50" charset="-128"/>
              </a:rPr>
              <a:t>The 12 Step Program</a:t>
            </a:r>
          </a:p>
        </p:txBody>
      </p:sp>
      <p:sp>
        <p:nvSpPr>
          <p:cNvPr id="4099" name="Rectangle 3"/>
          <p:cNvSpPr>
            <a:spLocks noGrp="1" noChangeArrowheads="1"/>
          </p:cNvSpPr>
          <p:nvPr>
            <p:ph type="body" idx="1"/>
          </p:nvPr>
        </p:nvSpPr>
        <p:spPr>
          <a:xfrm>
            <a:off x="1084217" y="2048436"/>
            <a:ext cx="7486042" cy="4114800"/>
          </a:xfrm>
        </p:spPr>
        <p:txBody>
          <a:bodyPr/>
          <a:lstStyle/>
          <a:p>
            <a:pPr marL="609600" indent="-609600">
              <a:buFontTx/>
              <a:buAutoNum type="arabicPeriod"/>
            </a:pPr>
            <a:r>
              <a:rPr lang="en-US" altLang="ja-JP" dirty="0" smtClean="0">
                <a:ea typeface="ＭＳ Ｐゴシック" pitchFamily="50" charset="-128"/>
              </a:rPr>
              <a:t>Identify network assets</a:t>
            </a:r>
          </a:p>
          <a:p>
            <a:pPr marL="609600" indent="-609600">
              <a:buFontTx/>
              <a:buAutoNum type="arabicPeriod"/>
            </a:pPr>
            <a:r>
              <a:rPr lang="en-US" altLang="ja-JP" dirty="0" smtClean="0">
                <a:ea typeface="ＭＳ Ｐゴシック" pitchFamily="50" charset="-128"/>
              </a:rPr>
              <a:t>Analyze security risks</a:t>
            </a:r>
          </a:p>
          <a:p>
            <a:pPr marL="609600" indent="-609600">
              <a:buFontTx/>
              <a:buAutoNum type="arabicPeriod"/>
            </a:pPr>
            <a:r>
              <a:rPr lang="en-US" altLang="ja-JP" dirty="0" smtClean="0">
                <a:ea typeface="ＭＳ Ｐゴシック" pitchFamily="50" charset="-128"/>
              </a:rPr>
              <a:t>Analyze security requirements and tradeoffs</a:t>
            </a:r>
          </a:p>
          <a:p>
            <a:pPr marL="609600" indent="-609600">
              <a:buFontTx/>
              <a:buAutoNum type="arabicPeriod"/>
            </a:pPr>
            <a:r>
              <a:rPr lang="en-US" altLang="ja-JP" dirty="0" smtClean="0">
                <a:ea typeface="ＭＳ Ｐゴシック" pitchFamily="50" charset="-128"/>
              </a:rPr>
              <a:t>Develop a security plan</a:t>
            </a:r>
          </a:p>
          <a:p>
            <a:pPr marL="609600" indent="-609600">
              <a:buFontTx/>
              <a:buAutoNum type="arabicPeriod"/>
            </a:pPr>
            <a:r>
              <a:rPr lang="en-US" altLang="ja-JP" dirty="0" smtClean="0">
                <a:ea typeface="ＭＳ Ｐゴシック" pitchFamily="50" charset="-128"/>
              </a:rPr>
              <a:t>Define a security policy</a:t>
            </a:r>
          </a:p>
          <a:p>
            <a:pPr marL="609600" indent="-609600">
              <a:buFontTx/>
              <a:buAutoNum type="arabicPeriod"/>
            </a:pPr>
            <a:r>
              <a:rPr lang="en-US" altLang="ja-JP" dirty="0" smtClean="0">
                <a:ea typeface="ＭＳ Ｐゴシック" pitchFamily="50" charset="-128"/>
              </a:rPr>
              <a:t>Develop procedures for applying security policies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1836066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960438"/>
            <a:ext cx="7772400" cy="639762"/>
          </a:xfrm>
        </p:spPr>
        <p:txBody>
          <a:bodyPr/>
          <a:lstStyle/>
          <a:p>
            <a:r>
              <a:rPr lang="en-US" altLang="ja-JP" smtClean="0">
                <a:solidFill>
                  <a:schemeClr val="tx1"/>
                </a:solidFill>
                <a:ea typeface="ＭＳ Ｐゴシック" pitchFamily="50" charset="-128"/>
              </a:rPr>
              <a:t>Other EAPs</a:t>
            </a:r>
          </a:p>
        </p:txBody>
      </p:sp>
      <p:sp>
        <p:nvSpPr>
          <p:cNvPr id="31747" name="Rectangle 3"/>
          <p:cNvSpPr>
            <a:spLocks noGrp="1" noChangeArrowheads="1"/>
          </p:cNvSpPr>
          <p:nvPr>
            <p:ph type="body" idx="1"/>
          </p:nvPr>
        </p:nvSpPr>
        <p:spPr>
          <a:xfrm>
            <a:off x="914400" y="1872918"/>
            <a:ext cx="8229600" cy="4525962"/>
          </a:xfrm>
        </p:spPr>
        <p:txBody>
          <a:bodyPr/>
          <a:lstStyle/>
          <a:p>
            <a:r>
              <a:rPr lang="en-US" altLang="ja-JP" sz="2200" dirty="0" smtClean="0">
                <a:ea typeface="ＭＳ Ｐゴシック" pitchFamily="50" charset="-128"/>
              </a:rPr>
              <a:t>EAP-Transport Layer Security (EAP-TLS) was developed by Microsoft</a:t>
            </a:r>
          </a:p>
          <a:p>
            <a:pPr lvl="1"/>
            <a:r>
              <a:rPr lang="en-US" altLang="ja-JP" sz="2200" dirty="0" smtClean="0">
                <a:ea typeface="ＭＳ Ｐゴシック" pitchFamily="50" charset="-128"/>
              </a:rPr>
              <a:t>Requires certificates for clients and servers. </a:t>
            </a:r>
          </a:p>
          <a:p>
            <a:r>
              <a:rPr lang="en-US" altLang="ja-JP" sz="2200" dirty="0" smtClean="0">
                <a:ea typeface="ＭＳ Ｐゴシック" pitchFamily="50" charset="-128"/>
              </a:rPr>
              <a:t>Protected EAP (PEAP) is supported by Cisco, Microsoft, and RSA Security</a:t>
            </a:r>
          </a:p>
          <a:p>
            <a:pPr lvl="1"/>
            <a:r>
              <a:rPr lang="en-US" altLang="ja-JP" sz="2200" dirty="0" smtClean="0">
                <a:ea typeface="ＭＳ Ｐゴシック" pitchFamily="50" charset="-128"/>
              </a:rPr>
              <a:t>Uses a certificate for the client to authenticate the RADIUS server</a:t>
            </a:r>
          </a:p>
          <a:p>
            <a:pPr lvl="1"/>
            <a:r>
              <a:rPr lang="en-US" altLang="ja-JP" sz="2200" dirty="0" smtClean="0">
                <a:ea typeface="ＭＳ Ｐゴシック" pitchFamily="50" charset="-128"/>
              </a:rPr>
              <a:t>The server uses a username and password to authenticate the client</a:t>
            </a:r>
          </a:p>
          <a:p>
            <a:r>
              <a:rPr lang="en-US" altLang="ja-JP" sz="2200" dirty="0" smtClean="0">
                <a:ea typeface="ＭＳ Ｐゴシック" pitchFamily="50" charset="-128"/>
              </a:rPr>
              <a:t>EAP-MD5 has no key management features or dynamic key generation</a:t>
            </a:r>
          </a:p>
          <a:p>
            <a:pPr lvl="1"/>
            <a:r>
              <a:rPr lang="en-US" altLang="ja-JP" sz="2200" dirty="0" smtClean="0">
                <a:ea typeface="ＭＳ Ｐゴシック" pitchFamily="50" charset="-128"/>
              </a:rPr>
              <a:t>Uses challenge text like basic WEP authentication</a:t>
            </a:r>
          </a:p>
          <a:p>
            <a:pPr lvl="1"/>
            <a:r>
              <a:rPr lang="en-US" altLang="ja-JP" sz="2200" dirty="0" smtClean="0">
                <a:ea typeface="ＭＳ Ｐゴシック" pitchFamily="50" charset="-128"/>
              </a:rPr>
              <a:t>Authentication is handled by RADIUS server</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9332094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3747247" y="640977"/>
            <a:ext cx="4953000" cy="1143000"/>
          </a:xfrm>
        </p:spPr>
        <p:txBody>
          <a:bodyPr/>
          <a:lstStyle/>
          <a:p>
            <a:r>
              <a:rPr lang="en-US" altLang="ja-JP" dirty="0" smtClean="0">
                <a:ea typeface="ＭＳ Ｐゴシック" pitchFamily="50" charset="-128"/>
              </a:rPr>
              <a:t>VPN Software on Wireless Clients</a:t>
            </a:r>
          </a:p>
        </p:txBody>
      </p:sp>
      <p:sp>
        <p:nvSpPr>
          <p:cNvPr id="32771" name="Rectangle 3"/>
          <p:cNvSpPr>
            <a:spLocks noGrp="1" noChangeArrowheads="1"/>
          </p:cNvSpPr>
          <p:nvPr>
            <p:ph type="body" idx="1"/>
          </p:nvPr>
        </p:nvSpPr>
        <p:spPr>
          <a:xfrm>
            <a:off x="1299882" y="2054132"/>
            <a:ext cx="8229600" cy="4525962"/>
          </a:xfrm>
        </p:spPr>
        <p:txBody>
          <a:bodyPr/>
          <a:lstStyle/>
          <a:p>
            <a:r>
              <a:rPr lang="en-US" altLang="ja-JP" sz="2400" dirty="0" smtClean="0">
                <a:ea typeface="ＭＳ Ｐゴシック" pitchFamily="50" charset="-128"/>
              </a:rPr>
              <a:t>Safest way to do wireless networking for corporations</a:t>
            </a:r>
          </a:p>
          <a:p>
            <a:r>
              <a:rPr lang="en-US" altLang="ja-JP" sz="2400" dirty="0" smtClean="0">
                <a:ea typeface="ＭＳ Ｐゴシック" pitchFamily="50" charset="-128"/>
              </a:rPr>
              <a:t>Wireless client requires VPN software</a:t>
            </a:r>
          </a:p>
          <a:p>
            <a:r>
              <a:rPr lang="en-US" altLang="ja-JP" sz="2400" dirty="0" smtClean="0">
                <a:ea typeface="ＭＳ Ｐゴシック" pitchFamily="50" charset="-128"/>
              </a:rPr>
              <a:t>Connects to VPN concentrator at HQ</a:t>
            </a:r>
          </a:p>
          <a:p>
            <a:r>
              <a:rPr lang="en-US" altLang="ja-JP" sz="2400" dirty="0" smtClean="0">
                <a:ea typeface="ＭＳ Ｐゴシック" pitchFamily="50" charset="-128"/>
              </a:rPr>
              <a:t>Creates a tunnel for sending all traffic</a:t>
            </a:r>
          </a:p>
          <a:p>
            <a:r>
              <a:rPr lang="en-US" altLang="ja-JP" sz="2400" dirty="0" smtClean="0">
                <a:ea typeface="ＭＳ Ｐゴシック" pitchFamily="50" charset="-128"/>
              </a:rPr>
              <a:t>VPN security provides:</a:t>
            </a:r>
          </a:p>
          <a:p>
            <a:pPr lvl="1"/>
            <a:r>
              <a:rPr lang="en-US" altLang="ja-JP" sz="2400" dirty="0" smtClean="0">
                <a:ea typeface="ＭＳ Ｐゴシック" pitchFamily="50" charset="-128"/>
              </a:rPr>
              <a:t>User authentication</a:t>
            </a:r>
          </a:p>
          <a:p>
            <a:pPr lvl="1"/>
            <a:r>
              <a:rPr lang="en-US" altLang="ja-JP" sz="2400" dirty="0" smtClean="0">
                <a:ea typeface="ＭＳ Ｐゴシック" pitchFamily="50" charset="-128"/>
              </a:rPr>
              <a:t>Strong encryption of data</a:t>
            </a:r>
          </a:p>
          <a:p>
            <a:pPr lvl="1"/>
            <a:r>
              <a:rPr lang="en-US" altLang="ja-JP" sz="2400" dirty="0" smtClean="0">
                <a:ea typeface="ＭＳ Ｐゴシック" pitchFamily="50" charset="-128"/>
              </a:rPr>
              <a:t>Data integrity</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18009550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936812" y="685800"/>
            <a:ext cx="7772400" cy="1143000"/>
          </a:xfrm>
        </p:spPr>
        <p:txBody>
          <a:bodyPr/>
          <a:lstStyle/>
          <a:p>
            <a:r>
              <a:rPr lang="en-US" altLang="ja-JP" dirty="0" smtClean="0">
                <a:solidFill>
                  <a:schemeClr val="tx1"/>
                </a:solidFill>
                <a:ea typeface="ＭＳ Ｐゴシック" pitchFamily="50" charset="-128"/>
              </a:rPr>
              <a:t>Conclusion</a:t>
            </a:r>
          </a:p>
        </p:txBody>
      </p:sp>
      <p:sp>
        <p:nvSpPr>
          <p:cNvPr id="33795" name="Rectangle 3"/>
          <p:cNvSpPr>
            <a:spLocks noGrp="1" noChangeArrowheads="1"/>
          </p:cNvSpPr>
          <p:nvPr>
            <p:ph type="body" idx="1"/>
          </p:nvPr>
        </p:nvSpPr>
        <p:spPr>
          <a:xfrm>
            <a:off x="927462" y="1972491"/>
            <a:ext cx="7880361" cy="3908356"/>
          </a:xfrm>
        </p:spPr>
        <p:txBody>
          <a:bodyPr/>
          <a:lstStyle/>
          <a:p>
            <a:r>
              <a:rPr lang="en-US" altLang="ja-JP" sz="2800" dirty="0" smtClean="0">
                <a:ea typeface="ＭＳ Ｐゴシック" pitchFamily="50" charset="-128"/>
              </a:rPr>
              <a:t>Use a top-down approach</a:t>
            </a:r>
          </a:p>
          <a:p>
            <a:pPr lvl="1"/>
            <a:r>
              <a:rPr lang="en-US" altLang="ja-JP" sz="2400" dirty="0" smtClean="0">
                <a:ea typeface="ＭＳ Ｐゴシック" pitchFamily="50" charset="-128"/>
              </a:rPr>
              <a:t>Chapter 2 talks about identifying assets and risks and developing security requirements</a:t>
            </a:r>
          </a:p>
          <a:p>
            <a:pPr lvl="1"/>
            <a:r>
              <a:rPr lang="en-US" altLang="ja-JP" sz="2400" dirty="0" smtClean="0">
                <a:ea typeface="ＭＳ Ｐゴシック" pitchFamily="50" charset="-128"/>
              </a:rPr>
              <a:t>Chapter 5 talks about logical design for security (secure topologies)</a:t>
            </a:r>
          </a:p>
          <a:p>
            <a:pPr lvl="1"/>
            <a:r>
              <a:rPr lang="en-US" altLang="ja-JP" sz="2400" dirty="0" smtClean="0">
                <a:ea typeface="ＭＳ Ｐゴシック" pitchFamily="50" charset="-128"/>
              </a:rPr>
              <a:t>Chapter 8 talks about the security plan, policy, and procedures</a:t>
            </a:r>
          </a:p>
          <a:p>
            <a:pPr lvl="1"/>
            <a:r>
              <a:rPr lang="en-US" altLang="ja-JP" sz="2400" dirty="0" smtClean="0">
                <a:ea typeface="ＭＳ Ｐゴシック" pitchFamily="50" charset="-128"/>
              </a:rPr>
              <a:t>Chapter 8 also covers security mechanisms and selecting the right mechanisms for the different components of a modular network design</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51135307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DAFTAR PUSTAKA/SUMBER</a:t>
            </a:r>
            <a:endParaRPr lang="en-US" dirty="0"/>
          </a:p>
        </p:txBody>
      </p:sp>
      <p:sp>
        <p:nvSpPr>
          <p:cNvPr id="3" name="Content Placeholder 2"/>
          <p:cNvSpPr>
            <a:spLocks noGrp="1"/>
          </p:cNvSpPr>
          <p:nvPr>
            <p:ph idx="1"/>
          </p:nvPr>
        </p:nvSpPr>
        <p:spPr>
          <a:xfrm>
            <a:off x="874690" y="2328930"/>
            <a:ext cx="8001000" cy="4267200"/>
          </a:xfrm>
        </p:spPr>
        <p:txBody>
          <a:bodyPr/>
          <a:lstStyle/>
          <a:p>
            <a:pPr lvl="0"/>
            <a:r>
              <a:rPr lang="en-US" altLang="ja-JP" sz="2400" dirty="0"/>
              <a:t>Oppenheimer, Priscilla. (2013). </a:t>
            </a:r>
            <a:r>
              <a:rPr lang="en-US" altLang="ja-JP" sz="2400" b="1" i="1" dirty="0"/>
              <a:t>Top Down Network Design</a:t>
            </a:r>
            <a:r>
              <a:rPr lang="en-US" altLang="ja-JP" sz="2400" dirty="0"/>
              <a:t>. 3</a:t>
            </a:r>
            <a:r>
              <a:rPr lang="en-US" altLang="ja-JP" sz="2400" baseline="30000" dirty="0"/>
              <a:t>rd</a:t>
            </a:r>
            <a:r>
              <a:rPr lang="en-US" altLang="ja-JP" sz="2400" dirty="0"/>
              <a:t> Edition. Cisco Press. Indianapolis. ISBN: 978-1-58705-152-4. </a:t>
            </a:r>
            <a:endParaRPr lang="en-US" altLang="ja-JP" sz="2400" dirty="0" smtClean="0"/>
          </a:p>
          <a:p>
            <a:pPr lvl="0"/>
            <a:r>
              <a:rPr lang="en-US" altLang="ja-JP" sz="2400" dirty="0"/>
              <a:t>Hummel, S. L. (2015). </a:t>
            </a:r>
            <a:r>
              <a:rPr lang="en-US" altLang="ja-JP" sz="2400" b="1" i="1" dirty="0"/>
              <a:t>Cisco Design Fundamentals: Multilayered Network Architecture and Design for Network Engineers</a:t>
            </a:r>
            <a:r>
              <a:rPr lang="en-US" altLang="ja-JP" sz="2400" b="1" dirty="0"/>
              <a:t>.</a:t>
            </a:r>
            <a:endParaRPr lang="ja-JP" altLang="ja-JP" sz="2400" dirty="0"/>
          </a:p>
          <a:p>
            <a:pPr lvl="0"/>
            <a:r>
              <a:rPr lang="en-US" altLang="ja-JP" sz="2400" dirty="0"/>
              <a:t>Bruno, A., &amp; Jordan, S. (2016). </a:t>
            </a:r>
            <a:r>
              <a:rPr lang="en-US" altLang="ja-JP" sz="2400" b="1" i="1" dirty="0"/>
              <a:t>CCDA 200-310 Official Cert Guide</a:t>
            </a:r>
            <a:r>
              <a:rPr lang="en-US" altLang="ja-JP" sz="2400" dirty="0"/>
              <a:t>. Cisco Press.</a:t>
            </a:r>
            <a:endParaRPr lang="ja-JP" altLang="ja-JP" sz="2400" dirty="0"/>
          </a:p>
          <a:p>
            <a:pPr lvl="0"/>
            <a:endParaRPr lang="ja-JP" altLang="ja-JP" sz="2400" dirty="0"/>
          </a:p>
          <a:p>
            <a:pPr marL="0" indent="0">
              <a:buNone/>
            </a:pPr>
            <a:endParaRPr lang="en-US" dirty="0"/>
          </a:p>
        </p:txBody>
      </p:sp>
    </p:spTree>
    <p:extLst>
      <p:ext uri="{BB962C8B-B14F-4D97-AF65-F5344CB8AC3E}">
        <p14:creationId xmlns:p14="http://schemas.microsoft.com/office/powerpoint/2010/main" xmlns="" val="9041295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27648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248297" y="539932"/>
            <a:ext cx="5638800" cy="1143000"/>
          </a:xfrm>
        </p:spPr>
        <p:txBody>
          <a:bodyPr/>
          <a:lstStyle/>
          <a:p>
            <a:r>
              <a:rPr lang="en-US" altLang="ja-JP" dirty="0" smtClean="0">
                <a:ea typeface="ＭＳ Ｐゴシック" pitchFamily="50" charset="-128"/>
              </a:rPr>
              <a:t>The 12 Step Program (continued)</a:t>
            </a:r>
          </a:p>
        </p:txBody>
      </p:sp>
      <p:sp>
        <p:nvSpPr>
          <p:cNvPr id="5123" name="Rectangle 3"/>
          <p:cNvSpPr>
            <a:spLocks noGrp="1" noChangeArrowheads="1"/>
          </p:cNvSpPr>
          <p:nvPr>
            <p:ph type="body" idx="1"/>
          </p:nvPr>
        </p:nvSpPr>
        <p:spPr>
          <a:xfrm>
            <a:off x="941294" y="1972235"/>
            <a:ext cx="8077200" cy="4114800"/>
          </a:xfrm>
        </p:spPr>
        <p:txBody>
          <a:bodyPr/>
          <a:lstStyle/>
          <a:p>
            <a:pPr marL="609600" indent="-609600">
              <a:buFontTx/>
              <a:buAutoNum type="arabicPeriod" startAt="7"/>
            </a:pPr>
            <a:r>
              <a:rPr lang="en-US" altLang="ja-JP" sz="2800" dirty="0" smtClean="0">
                <a:ea typeface="ＭＳ Ｐゴシック" pitchFamily="50" charset="-128"/>
              </a:rPr>
              <a:t>Develop a technical implementation strategy</a:t>
            </a:r>
          </a:p>
          <a:p>
            <a:pPr marL="609600" indent="-609600">
              <a:buFontTx/>
              <a:buAutoNum type="arabicPeriod" startAt="7"/>
            </a:pPr>
            <a:r>
              <a:rPr lang="en-US" altLang="ja-JP" sz="2800" dirty="0" smtClean="0">
                <a:ea typeface="ＭＳ Ｐゴシック" pitchFamily="50" charset="-128"/>
              </a:rPr>
              <a:t>Achieve buy-in from users, managers, and technical staff</a:t>
            </a:r>
          </a:p>
          <a:p>
            <a:pPr marL="609600" indent="-609600">
              <a:buFontTx/>
              <a:buAutoNum type="arabicPeriod" startAt="7"/>
            </a:pPr>
            <a:r>
              <a:rPr lang="en-US" altLang="ja-JP" sz="2800" dirty="0" smtClean="0">
                <a:ea typeface="ＭＳ Ｐゴシック" pitchFamily="50" charset="-128"/>
              </a:rPr>
              <a:t>Train users, managers, and technical staff</a:t>
            </a:r>
          </a:p>
          <a:p>
            <a:pPr marL="609600" indent="-609600">
              <a:buFontTx/>
              <a:buAutoNum type="arabicPeriod" startAt="7"/>
            </a:pPr>
            <a:r>
              <a:rPr lang="en-US" altLang="ja-JP" sz="2800" dirty="0" smtClean="0">
                <a:ea typeface="ＭＳ Ｐゴシック" pitchFamily="50" charset="-128"/>
              </a:rPr>
              <a:t>Implement the technical strategy and security procedures</a:t>
            </a:r>
          </a:p>
          <a:p>
            <a:pPr marL="609600" indent="-609600">
              <a:buFontTx/>
              <a:buAutoNum type="arabicPeriod" startAt="7"/>
            </a:pPr>
            <a:r>
              <a:rPr lang="en-US" altLang="ja-JP" sz="2800" dirty="0" smtClean="0">
                <a:ea typeface="ＭＳ Ｐゴシック" pitchFamily="50" charset="-128"/>
              </a:rPr>
              <a:t>Test the security and update it if any problems are found</a:t>
            </a:r>
          </a:p>
          <a:p>
            <a:pPr marL="609600" indent="-609600">
              <a:buFontTx/>
              <a:buAutoNum type="arabicPeriod" startAt="7"/>
            </a:pPr>
            <a:r>
              <a:rPr lang="en-US" altLang="ja-JP" sz="2800" dirty="0" smtClean="0">
                <a:ea typeface="ＭＳ Ｐゴシック" pitchFamily="50" charset="-128"/>
              </a:rPr>
              <a:t>Maintain security</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20714343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334871" y="654424"/>
            <a:ext cx="5638800" cy="1143000"/>
          </a:xfrm>
        </p:spPr>
        <p:txBody>
          <a:bodyPr/>
          <a:lstStyle/>
          <a:p>
            <a:r>
              <a:rPr lang="en-US" altLang="ja-JP" dirty="0" smtClean="0">
                <a:ea typeface="ＭＳ Ｐゴシック" pitchFamily="50" charset="-128"/>
              </a:rPr>
              <a:t>Network Assets</a:t>
            </a:r>
          </a:p>
        </p:txBody>
      </p:sp>
      <p:sp>
        <p:nvSpPr>
          <p:cNvPr id="6147" name="Rectangle 3"/>
          <p:cNvSpPr>
            <a:spLocks noGrp="1" noChangeArrowheads="1"/>
          </p:cNvSpPr>
          <p:nvPr>
            <p:ph type="body" idx="1"/>
          </p:nvPr>
        </p:nvSpPr>
        <p:spPr>
          <a:xfrm>
            <a:off x="1306285" y="2124635"/>
            <a:ext cx="7367067" cy="4114800"/>
          </a:xfrm>
        </p:spPr>
        <p:txBody>
          <a:bodyPr/>
          <a:lstStyle/>
          <a:p>
            <a:r>
              <a:rPr lang="en-US" altLang="ja-JP" dirty="0" smtClean="0">
                <a:ea typeface="ＭＳ Ｐゴシック" pitchFamily="50" charset="-128"/>
              </a:rPr>
              <a:t>Hardware</a:t>
            </a:r>
          </a:p>
          <a:p>
            <a:r>
              <a:rPr lang="en-US" altLang="ja-JP" dirty="0" smtClean="0">
                <a:ea typeface="ＭＳ Ｐゴシック" pitchFamily="50" charset="-128"/>
              </a:rPr>
              <a:t>Software</a:t>
            </a:r>
          </a:p>
          <a:p>
            <a:r>
              <a:rPr lang="en-US" altLang="ja-JP" dirty="0" smtClean="0">
                <a:ea typeface="ＭＳ Ｐゴシック" pitchFamily="50" charset="-128"/>
              </a:rPr>
              <a:t>Applications</a:t>
            </a:r>
          </a:p>
          <a:p>
            <a:r>
              <a:rPr lang="en-US" altLang="ja-JP" dirty="0" smtClean="0">
                <a:ea typeface="ＭＳ Ｐゴシック" pitchFamily="50" charset="-128"/>
              </a:rPr>
              <a:t>Data</a:t>
            </a:r>
          </a:p>
          <a:p>
            <a:r>
              <a:rPr lang="en-US" altLang="ja-JP" dirty="0" smtClean="0">
                <a:ea typeface="ＭＳ Ｐゴシック" pitchFamily="50" charset="-128"/>
              </a:rPr>
              <a:t>Intellectual property</a:t>
            </a:r>
          </a:p>
          <a:p>
            <a:r>
              <a:rPr lang="en-US" altLang="ja-JP" dirty="0" smtClean="0">
                <a:ea typeface="ＭＳ Ｐゴシック" pitchFamily="50" charset="-128"/>
              </a:rPr>
              <a:t>Trade secrets</a:t>
            </a:r>
          </a:p>
          <a:p>
            <a:r>
              <a:rPr lang="en-US" altLang="ja-JP" dirty="0" smtClean="0">
                <a:ea typeface="ＭＳ Ｐゴシック" pitchFamily="50" charset="-128"/>
              </a:rPr>
              <a:t>Company</a:t>
            </a:r>
            <a:r>
              <a:rPr lang="en-US" altLang="en-US" dirty="0" smtClean="0">
                <a:ea typeface="ＭＳ Ｐゴシック" pitchFamily="50" charset="-128"/>
              </a:rPr>
              <a:t>’</a:t>
            </a:r>
            <a:r>
              <a:rPr lang="en-US" altLang="ja-JP" dirty="0" smtClean="0">
                <a:ea typeface="ＭＳ Ｐゴシック" pitchFamily="50" charset="-128"/>
              </a:rPr>
              <a:t>s reputation</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4427206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ja-JP" smtClean="0">
                <a:ea typeface="ＭＳ Ｐゴシック" pitchFamily="50" charset="-128"/>
              </a:rPr>
              <a:t>Security Risks</a:t>
            </a:r>
          </a:p>
        </p:txBody>
      </p:sp>
      <p:sp>
        <p:nvSpPr>
          <p:cNvPr id="7171" name="Rectangle 3"/>
          <p:cNvSpPr>
            <a:spLocks noGrp="1" noChangeArrowheads="1"/>
          </p:cNvSpPr>
          <p:nvPr>
            <p:ph type="body" idx="1"/>
          </p:nvPr>
        </p:nvSpPr>
        <p:spPr>
          <a:xfrm>
            <a:off x="1134546" y="2183290"/>
            <a:ext cx="7772400" cy="4114800"/>
          </a:xfrm>
        </p:spPr>
        <p:txBody>
          <a:bodyPr/>
          <a:lstStyle/>
          <a:p>
            <a:r>
              <a:rPr lang="en-US" altLang="ja-JP" dirty="0" smtClean="0">
                <a:ea typeface="ＭＳ Ｐゴシック" pitchFamily="50" charset="-128"/>
              </a:rPr>
              <a:t>Hacked network devices</a:t>
            </a:r>
          </a:p>
          <a:p>
            <a:pPr lvl="1"/>
            <a:r>
              <a:rPr lang="en-US" altLang="ja-JP" dirty="0" smtClean="0">
                <a:ea typeface="ＭＳ Ｐゴシック" pitchFamily="50" charset="-128"/>
              </a:rPr>
              <a:t>Data can be intercepted, analyzed, altered, or deleted</a:t>
            </a:r>
          </a:p>
          <a:p>
            <a:pPr lvl="1"/>
            <a:r>
              <a:rPr lang="en-US" altLang="ja-JP" dirty="0" smtClean="0">
                <a:ea typeface="ＭＳ Ｐゴシック" pitchFamily="50" charset="-128"/>
              </a:rPr>
              <a:t>User passwords can be compromised</a:t>
            </a:r>
          </a:p>
          <a:p>
            <a:pPr lvl="1"/>
            <a:r>
              <a:rPr lang="en-US" altLang="ja-JP" dirty="0" smtClean="0">
                <a:ea typeface="ＭＳ Ｐゴシック" pitchFamily="50" charset="-128"/>
              </a:rPr>
              <a:t>Device configurations can be changed</a:t>
            </a:r>
          </a:p>
          <a:p>
            <a:r>
              <a:rPr lang="en-US" altLang="ja-JP" dirty="0" smtClean="0">
                <a:ea typeface="ＭＳ Ｐゴシック" pitchFamily="50" charset="-128"/>
              </a:rPr>
              <a:t>Reconnaissance attacks</a:t>
            </a:r>
          </a:p>
          <a:p>
            <a:r>
              <a:rPr lang="en-US" altLang="ja-JP" dirty="0" smtClean="0">
                <a:ea typeface="ＭＳ Ｐゴシック" pitchFamily="50" charset="-128"/>
              </a:rPr>
              <a:t>Denial-of-service attacks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2559304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ja-JP" smtClean="0">
                <a:ea typeface="ＭＳ Ｐゴシック" pitchFamily="50" charset="-128"/>
              </a:rPr>
              <a:t>Security Tradeoffs</a:t>
            </a:r>
          </a:p>
        </p:txBody>
      </p:sp>
      <p:sp>
        <p:nvSpPr>
          <p:cNvPr id="8195" name="Rectangle 3"/>
          <p:cNvSpPr>
            <a:spLocks noGrp="1" noChangeArrowheads="1"/>
          </p:cNvSpPr>
          <p:nvPr>
            <p:ph type="body" idx="1"/>
          </p:nvPr>
        </p:nvSpPr>
        <p:spPr>
          <a:xfrm>
            <a:off x="990600" y="2194560"/>
            <a:ext cx="8001000" cy="4053840"/>
          </a:xfrm>
        </p:spPr>
        <p:txBody>
          <a:bodyPr/>
          <a:lstStyle/>
          <a:p>
            <a:r>
              <a:rPr lang="en-US" altLang="ja-JP" dirty="0" smtClean="0">
                <a:ea typeface="ＭＳ Ｐゴシック" pitchFamily="50" charset="-128"/>
              </a:rPr>
              <a:t>Tradeoffs must be made between security goals and other goals:</a:t>
            </a:r>
          </a:p>
          <a:p>
            <a:pPr lvl="1"/>
            <a:r>
              <a:rPr lang="en-US" altLang="ja-JP" dirty="0" smtClean="0">
                <a:ea typeface="ＭＳ Ｐゴシック" pitchFamily="50" charset="-128"/>
              </a:rPr>
              <a:t>Affordability</a:t>
            </a:r>
          </a:p>
          <a:p>
            <a:pPr lvl="1"/>
            <a:r>
              <a:rPr lang="en-US" altLang="ja-JP" dirty="0" smtClean="0">
                <a:ea typeface="ＭＳ Ｐゴシック" pitchFamily="50" charset="-128"/>
              </a:rPr>
              <a:t>Usability</a:t>
            </a:r>
          </a:p>
          <a:p>
            <a:pPr lvl="1"/>
            <a:r>
              <a:rPr lang="en-US" altLang="ja-JP" dirty="0" smtClean="0">
                <a:ea typeface="ＭＳ Ｐゴシック" pitchFamily="50" charset="-128"/>
              </a:rPr>
              <a:t>Performance</a:t>
            </a:r>
          </a:p>
          <a:p>
            <a:pPr lvl="1"/>
            <a:r>
              <a:rPr lang="en-US" altLang="ja-JP" dirty="0" smtClean="0">
                <a:ea typeface="ＭＳ Ｐゴシック" pitchFamily="50" charset="-128"/>
              </a:rPr>
              <a:t>Availability</a:t>
            </a:r>
          </a:p>
          <a:p>
            <a:pPr lvl="1"/>
            <a:r>
              <a:rPr lang="en-US" altLang="ja-JP" dirty="0" smtClean="0">
                <a:ea typeface="ＭＳ Ｐゴシック" pitchFamily="50" charset="-128"/>
              </a:rPr>
              <a:t>Manageability</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8727109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505200" y="528918"/>
            <a:ext cx="5638800" cy="1143000"/>
          </a:xfrm>
        </p:spPr>
        <p:txBody>
          <a:bodyPr/>
          <a:lstStyle/>
          <a:p>
            <a:r>
              <a:rPr lang="en-US" altLang="ja-JP" dirty="0" smtClean="0">
                <a:ea typeface="ＭＳ Ｐゴシック" pitchFamily="50" charset="-128"/>
              </a:rPr>
              <a:t>A Security Plan</a:t>
            </a:r>
          </a:p>
        </p:txBody>
      </p:sp>
      <p:sp>
        <p:nvSpPr>
          <p:cNvPr id="9219" name="Rectangle 3"/>
          <p:cNvSpPr>
            <a:spLocks noGrp="1" noChangeArrowheads="1"/>
          </p:cNvSpPr>
          <p:nvPr>
            <p:ph type="body" idx="1"/>
          </p:nvPr>
        </p:nvSpPr>
        <p:spPr>
          <a:xfrm>
            <a:off x="3276600" y="1524000"/>
            <a:ext cx="5562600" cy="4114800"/>
          </a:xfrm>
        </p:spPr>
        <p:txBody>
          <a:bodyPr/>
          <a:lstStyle/>
          <a:p>
            <a:r>
              <a:rPr lang="en-US" altLang="ja-JP" dirty="0" smtClean="0">
                <a:ea typeface="ＭＳ Ｐゴシック" pitchFamily="50" charset="-128"/>
              </a:rPr>
              <a:t>High-level document that proposes what an organization is going to do to meet security requirements</a:t>
            </a:r>
          </a:p>
          <a:p>
            <a:r>
              <a:rPr lang="en-US" altLang="ja-JP" dirty="0" smtClean="0">
                <a:ea typeface="ＭＳ Ｐゴシック" pitchFamily="50" charset="-128"/>
              </a:rPr>
              <a:t>Specifies time, people, and other resources that will be required to develop a security policy and achieve implementation of the policy</a:t>
            </a:r>
          </a:p>
        </p:txBody>
      </p:sp>
      <p:pic>
        <p:nvPicPr>
          <p:cNvPr id="9220" name="Picture 5"/>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34963" y="2521130"/>
            <a:ext cx="2235765" cy="21359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Date Placeholder 4"/>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11595696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ja-JP" smtClean="0">
                <a:ea typeface="ＭＳ Ｐゴシック" pitchFamily="50" charset="-128"/>
              </a:rPr>
              <a:t>A Security Policy</a:t>
            </a:r>
          </a:p>
        </p:txBody>
      </p:sp>
      <p:sp>
        <p:nvSpPr>
          <p:cNvPr id="10243" name="Rectangle 3"/>
          <p:cNvSpPr>
            <a:spLocks noGrp="1" noChangeArrowheads="1"/>
          </p:cNvSpPr>
          <p:nvPr>
            <p:ph type="body" idx="1"/>
          </p:nvPr>
        </p:nvSpPr>
        <p:spPr>
          <a:xfrm>
            <a:off x="1031966" y="2048435"/>
            <a:ext cx="7757928" cy="4114800"/>
          </a:xfrm>
        </p:spPr>
        <p:txBody>
          <a:bodyPr/>
          <a:lstStyle/>
          <a:p>
            <a:r>
              <a:rPr lang="en-US" altLang="ja-JP" sz="2800" dirty="0" smtClean="0">
                <a:ea typeface="ＭＳ Ｐゴシック" pitchFamily="50" charset="-128"/>
              </a:rPr>
              <a:t>Per RFC 2196, </a:t>
            </a:r>
            <a:r>
              <a:rPr lang="en-US" altLang="en-US" sz="2800" dirty="0" smtClean="0">
                <a:ea typeface="ＭＳ Ｐゴシック" pitchFamily="50" charset="-128"/>
              </a:rPr>
              <a:t>“</a:t>
            </a:r>
            <a:r>
              <a:rPr lang="en-US" altLang="ja-JP" sz="2800" dirty="0" smtClean="0">
                <a:ea typeface="ＭＳ Ｐゴシック" pitchFamily="50" charset="-128"/>
              </a:rPr>
              <a:t>The Site Security Handbook,</a:t>
            </a:r>
            <a:r>
              <a:rPr lang="en-US" altLang="en-US" sz="2800" dirty="0" smtClean="0">
                <a:ea typeface="ＭＳ Ｐゴシック" pitchFamily="50" charset="-128"/>
              </a:rPr>
              <a:t>”</a:t>
            </a:r>
            <a:r>
              <a:rPr lang="en-US" altLang="ja-JP" sz="2800" dirty="0" smtClean="0">
                <a:ea typeface="ＭＳ Ｐゴシック" pitchFamily="50" charset="-128"/>
              </a:rPr>
              <a:t> a security policy is a</a:t>
            </a:r>
          </a:p>
          <a:p>
            <a:pPr lvl="1"/>
            <a:r>
              <a:rPr lang="en-US" altLang="en-US" sz="2400" dirty="0" smtClean="0">
                <a:ea typeface="ＭＳ Ｐゴシック" pitchFamily="50" charset="-128"/>
              </a:rPr>
              <a:t>“</a:t>
            </a:r>
            <a:r>
              <a:rPr lang="en-US" altLang="ja-JP" sz="2400" dirty="0" smtClean="0">
                <a:ea typeface="ＭＳ Ｐゴシック" pitchFamily="50" charset="-128"/>
              </a:rPr>
              <a:t>Formal statement of the rules by which people who are given access to an organization</a:t>
            </a:r>
            <a:r>
              <a:rPr lang="en-US" altLang="en-US" sz="2400" dirty="0" smtClean="0">
                <a:ea typeface="ＭＳ Ｐゴシック" pitchFamily="50" charset="-128"/>
              </a:rPr>
              <a:t>’</a:t>
            </a:r>
            <a:r>
              <a:rPr lang="en-US" altLang="ja-JP" sz="2400" dirty="0" smtClean="0">
                <a:ea typeface="ＭＳ Ｐゴシック" pitchFamily="50" charset="-128"/>
              </a:rPr>
              <a:t>s technology and information assets must abide.</a:t>
            </a:r>
            <a:r>
              <a:rPr lang="en-US" altLang="en-US" sz="2400" dirty="0" smtClean="0">
                <a:ea typeface="ＭＳ Ｐゴシック" pitchFamily="50" charset="-128"/>
              </a:rPr>
              <a:t>”</a:t>
            </a:r>
            <a:endParaRPr lang="en-US" altLang="ja-JP" sz="2400" dirty="0" smtClean="0">
              <a:ea typeface="ＭＳ Ｐゴシック" pitchFamily="50" charset="-128"/>
            </a:endParaRPr>
          </a:p>
          <a:p>
            <a:r>
              <a:rPr lang="en-US" altLang="ja-JP" sz="2800" dirty="0" smtClean="0">
                <a:ea typeface="ＭＳ Ｐゴシック" pitchFamily="50" charset="-128"/>
              </a:rPr>
              <a:t>The policy should address</a:t>
            </a:r>
          </a:p>
          <a:p>
            <a:pPr lvl="1"/>
            <a:r>
              <a:rPr lang="en-US" altLang="ja-JP" sz="2400" dirty="0" smtClean="0">
                <a:ea typeface="ＭＳ Ｐゴシック" pitchFamily="50" charset="-128"/>
              </a:rPr>
              <a:t>Access, accountability, authentication, privacy, and computer technology purchasing guidelines</a:t>
            </a:r>
          </a:p>
        </p:txBody>
      </p:sp>
      <p:sp>
        <p:nvSpPr>
          <p:cNvPr id="4" name="Date Placeholder 3"/>
          <p:cNvSpPr>
            <a:spLocks noGrp="1"/>
          </p:cNvSpPr>
          <p:nvPr>
            <p:ph type="dt" sz="quarter" idx="10"/>
          </p:nvPr>
        </p:nvSpPr>
        <p:spPr/>
        <p:txBody>
          <a:bodyPr/>
          <a:lstStyle/>
          <a:p>
            <a:pPr>
              <a:defRPr/>
            </a:pPr>
            <a:r>
              <a:rPr lang="en-US"/>
              <a:t>Bina Nusantara University</a:t>
            </a:r>
          </a:p>
        </p:txBody>
      </p:sp>
    </p:spTree>
    <p:extLst>
      <p:ext uri="{BB962C8B-B14F-4D97-AF65-F5344CB8AC3E}">
        <p14:creationId xmlns:p14="http://schemas.microsoft.com/office/powerpoint/2010/main" xmlns="" val="336826326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Onl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Theme1Online</Template>
  <TotalTime>186</TotalTime>
  <Words>1552</Words>
  <Application>Microsoft Office PowerPoint</Application>
  <PresentationFormat>On-screen Show (4:3)</PresentationFormat>
  <Paragraphs>267</Paragraphs>
  <Slides>34</Slides>
  <Notes>30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Theme1Online</vt:lpstr>
      <vt:lpstr>Network Governance  SESSION 6 – Developing Network Security Strategies  </vt:lpstr>
      <vt:lpstr>Outline  </vt:lpstr>
      <vt:lpstr>Network Security Design The 12 Step Program</vt:lpstr>
      <vt:lpstr>The 12 Step Program (continued)</vt:lpstr>
      <vt:lpstr>Network Assets</vt:lpstr>
      <vt:lpstr>Security Risks</vt:lpstr>
      <vt:lpstr>Security Tradeoffs</vt:lpstr>
      <vt:lpstr>A Security Plan</vt:lpstr>
      <vt:lpstr>A Security Policy</vt:lpstr>
      <vt:lpstr>Security Mechanisms</vt:lpstr>
      <vt:lpstr>Modularizing Security Design</vt:lpstr>
      <vt:lpstr>Modularizing Security Design</vt:lpstr>
      <vt:lpstr>Cisco’s Enterprise Composite Network Model</vt:lpstr>
      <vt:lpstr>Cisco SAFE</vt:lpstr>
      <vt:lpstr>Securing Internet Connections</vt:lpstr>
      <vt:lpstr>Securing Public Servers</vt:lpstr>
      <vt:lpstr>Security Topologies</vt:lpstr>
      <vt:lpstr>Security Topologies</vt:lpstr>
      <vt:lpstr>Securing Remote-Access and Virtual Private Networks</vt:lpstr>
      <vt:lpstr>Securing Network Services</vt:lpstr>
      <vt:lpstr>Securing Server Farms</vt:lpstr>
      <vt:lpstr>Securing User Services</vt:lpstr>
      <vt:lpstr>Securing Wireless Networks</vt:lpstr>
      <vt:lpstr>WLAN Security Options</vt:lpstr>
      <vt:lpstr>Wired Equivalent Privacy (WEP)</vt:lpstr>
      <vt:lpstr>WEP Alternatives</vt:lpstr>
      <vt:lpstr>Extensible Authentication Protocol (EAP)</vt:lpstr>
      <vt:lpstr>EAP (Continued)</vt:lpstr>
      <vt:lpstr>Cisco’s Lightweight EAP (LEAP)</vt:lpstr>
      <vt:lpstr>Other EAPs</vt:lpstr>
      <vt:lpstr>VPN Software on Wireless Clients</vt:lpstr>
      <vt:lpstr>Conclusion</vt:lpstr>
      <vt:lpstr>DAFTAR PUSTAKA/SUMBER</vt:lpstr>
      <vt:lpstr>Slide 34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TOPIK 1 - …..</dc:title>
  <dc:creator>Helena Agustin Putri A</dc:creator>
  <cp:lastModifiedBy>nurul123</cp:lastModifiedBy>
  <cp:revision>23</cp:revision>
  <dcterms:created xsi:type="dcterms:W3CDTF">2017-05-12T05:56:15Z</dcterms:created>
  <dcterms:modified xsi:type="dcterms:W3CDTF">2017-09-04T17:08:57Z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227560</vt:lpwstr>
  </property>
  <property fmtid="{D5CDD505-2E9C-101B-9397-08002B2CF9AE}" name="NXPowerLiteSettings" pid="3">
    <vt:lpwstr>C7000400038000</vt:lpwstr>
  </property>
  <property fmtid="{D5CDD505-2E9C-101B-9397-08002B2CF9AE}" name="NXPowerLiteVersion" pid="4">
    <vt:lpwstr>S9.0.3</vt:lpwstr>
  </property>
</Properties>
</file>