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theme+xml" PartName="/ppt/theme/theme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notesMaster+xml" PartName="/ppt/notesMasters/notesMaster1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tableStyles+xml" PartName="/ppt/tableStyles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9" r:id="rId3"/>
    <p:sldId id="401" r:id="rId4"/>
    <p:sldId id="402" r:id="rId5"/>
    <p:sldId id="403" r:id="rId6"/>
    <p:sldId id="404" r:id="rId7"/>
    <p:sldId id="405" r:id="rId8"/>
    <p:sldId id="406" r:id="rId9"/>
    <p:sldId id="407" r:id="rId10"/>
    <p:sldId id="260" r:id="rId11"/>
    <p:sldId id="258" r:id="rId1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29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9268A2-9237-4112-ABDC-23E31CBF8C9C}" type="datetimeFigureOut">
              <a:rPr kumimoji="1" lang="ja-JP" altLang="en-US" smtClean="0"/>
              <a:pPr/>
              <a:t>2017/9/5</a:t>
            </a:fld>
            <a:endParaRPr kumimoji="1" lang="ja-JP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ja-JP" smtClean="0"/>
              <a:t>Click to edit Master text styles</a:t>
            </a:r>
          </a:p>
          <a:p>
            <a:pPr lvl="1"/>
            <a:r>
              <a:rPr kumimoji="1" lang="en-US" altLang="ja-JP" smtClean="0"/>
              <a:t>Second level</a:t>
            </a:r>
          </a:p>
          <a:p>
            <a:pPr lvl="2"/>
            <a:r>
              <a:rPr kumimoji="1" lang="en-US" altLang="ja-JP" smtClean="0"/>
              <a:t>Third level</a:t>
            </a:r>
          </a:p>
          <a:p>
            <a:pPr lvl="3"/>
            <a:r>
              <a:rPr kumimoji="1" lang="en-US" altLang="ja-JP" smtClean="0"/>
              <a:t>Fourth level</a:t>
            </a:r>
          </a:p>
          <a:p>
            <a:pPr lvl="4"/>
            <a:r>
              <a:rPr kumimoji="1" lang="en-US" altLang="ja-JP" smtClean="0"/>
              <a:t>Fifth level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9BBFF5-5A14-49B7-A276-F3F620BA493B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xmlns="" val="270599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2339975"/>
            <a:ext cx="7162800" cy="147002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7162800" cy="2057400"/>
          </a:xfrm>
        </p:spPr>
        <p:txBody>
          <a:bodyPr/>
          <a:lstStyle>
            <a:lvl1pPr marL="0" indent="0" algn="ctr">
              <a:buNone/>
              <a:defRPr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FAF9C-62FE-4BB8-9DA1-4EB021731F42}" type="datetimeFigureOut">
              <a:rPr lang="en-US"/>
              <a:pPr>
                <a:defRPr/>
              </a:pPr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7BFF8-5936-4404-8FEF-F55E46719D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8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 userDrawn="1"/>
        </p:nvSpPr>
        <p:spPr>
          <a:xfrm>
            <a:off x="3505200" y="914400"/>
            <a:ext cx="5638800" cy="1143000"/>
          </a:xfrm>
          <a:prstGeom prst="rect">
            <a:avLst/>
          </a:prstGeom>
        </p:spPr>
        <p:txBody>
          <a:bodyPr anchor="ctr"/>
          <a:lstStyle>
            <a:lvl1pPr>
              <a:defRPr/>
            </a:lvl1pPr>
          </a:lstStyle>
          <a:p>
            <a:pPr algn="r" eaLnBrk="1" fontAlgn="auto" hangingPunct="1">
              <a:spcAft>
                <a:spcPts val="0"/>
              </a:spcAft>
              <a:defRPr/>
            </a:pPr>
            <a:r>
              <a:rPr lang="en-US" sz="4000" b="1" dirty="0" smtClean="0">
                <a:latin typeface="+mj-lt"/>
                <a:ea typeface="+mj-ea"/>
                <a:cs typeface="+mj-cs"/>
              </a:rPr>
              <a:t>&lt;&lt;Title&gt;&gt;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2133600"/>
            <a:ext cx="35052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81600" y="2133600"/>
            <a:ext cx="35052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F1E785-06F7-48A3-8A62-0A3FD99B5123}" type="datetimeFigureOut">
              <a:rPr lang="en-US"/>
              <a:pPr>
                <a:defRPr/>
              </a:pPr>
              <a:t>9/5/2017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32E4C-445D-4241-B1C2-09440DBDD1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F49EA-4290-4060-8DA9-F57851A0284C}" type="datetimeFigureOut">
              <a:rPr lang="en-US"/>
              <a:pPr>
                <a:defRPr/>
              </a:pPr>
              <a:t>9/5/2017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A9F8C-95D0-49B1-A2C2-DB451D798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Subtitle 2"/>
          <p:cNvSpPr txBox="1">
            <a:spLocks/>
          </p:cNvSpPr>
          <p:nvPr userDrawn="1"/>
        </p:nvSpPr>
        <p:spPr>
          <a:xfrm>
            <a:off x="1828800" y="3886200"/>
            <a:ext cx="71628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8000" b="1" baseline="0">
                <a:solidFill>
                  <a:schemeClr val="bg1"/>
                </a:solidFill>
                <a:latin typeface="Edwardian Script ITC" pitchFamily="66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fontAlgn="auto" hangingPunct="1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>
                <a:ea typeface="+mn-ea"/>
              </a:rPr>
              <a:t>Thank You</a:t>
            </a:r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EC73F7-48DA-4DF1-9D8C-9FA77915242B}" type="datetimeFigureOut">
              <a:rPr lang="en-US"/>
              <a:pPr>
                <a:defRPr/>
              </a:pPr>
              <a:t>9/5/2017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B813EE-006A-489B-BB16-F152CE6A76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5"/>
          <p:cNvPicPr>
            <a:picLocks noChangeAspect="1"/>
          </p:cNvPicPr>
          <p:nvPr userDrawn="1"/>
        </p:nvPicPr>
        <p:blipFill>
          <a:blip r:embed="rId8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3352800" y="762000"/>
            <a:ext cx="5638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990600" y="19812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EBBD91B-FA19-4D97-9EF0-58A6FE8EB39A}" type="datetimeFigureOut">
              <a:rPr lang="en-US"/>
              <a:pPr>
                <a:defRPr/>
              </a:pPr>
              <a:t>9/5/2017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3C193E2-B8B7-45A9-B2FD-3CB479CDF6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0" r:id="rId2"/>
    <p:sldLayoutId id="2147483703" r:id="rId3"/>
    <p:sldLayoutId id="2147483704" r:id="rId4"/>
    <p:sldLayoutId id="2147483701" r:id="rId5"/>
    <p:sldLayoutId id="2147483705" r:id="rId6"/>
  </p:sldLayoutIdLst>
  <p:txStyles>
    <p:titleStyle>
      <a:lvl1pPr algn="r" rtl="0" eaLnBrk="1" fontAlgn="base" hangingPunct="1">
        <a:spcBef>
          <a:spcPct val="0"/>
        </a:spcBef>
        <a:spcAft>
          <a:spcPct val="0"/>
        </a:spcAft>
        <a:defRPr sz="4000" b="1" kern="1200">
          <a:solidFill>
            <a:schemeClr val="tx1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2pPr>
      <a:lvl3pPr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3pPr>
      <a:lvl4pPr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4pPr>
      <a:lvl5pPr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MS PGothic" panose="020B0600070205080204" pitchFamily="34" charset="-128"/>
          <a:cs typeface="ＭＳ Ｐゴシック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4000" b="1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MS PGothic" panose="020B0600070205080204" pitchFamily="34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9859" y="3078395"/>
            <a:ext cx="7534141" cy="1897174"/>
          </a:xfrm>
        </p:spPr>
        <p:txBody>
          <a:bodyPr/>
          <a:lstStyle/>
          <a:p>
            <a:r>
              <a:rPr lang="en-US" dirty="0" smtClean="0"/>
              <a:t>Network Governance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800" dirty="0" smtClean="0"/>
              <a:t>SESSION 7 – </a:t>
            </a:r>
            <a:r>
              <a:rPr lang="en-US" altLang="ja-JP" sz="2800" dirty="0" smtClean="0"/>
              <a:t>Topics Review and Midterm Examination</a:t>
            </a:r>
            <a:r>
              <a:rPr lang="ja-JP" altLang="ja-JP" sz="2800" dirty="0"/>
              <a:t/>
            </a:r>
            <a:br>
              <a:rPr lang="ja-JP" altLang="ja-JP" sz="2800" dirty="0"/>
            </a:br>
            <a:r>
              <a:rPr lang="en-US" altLang="ja-JP" sz="2800" dirty="0">
                <a:ea typeface="ＭＳ Ｐゴシック" pitchFamily="50" charset="-128"/>
              </a:rPr>
              <a:t/>
            </a:r>
            <a:br>
              <a:rPr lang="en-US" altLang="ja-JP" sz="2800" dirty="0">
                <a:ea typeface="ＭＳ Ｐゴシック" pitchFamily="50" charset="-128"/>
              </a:rPr>
            </a:b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5737" y="5154952"/>
            <a:ext cx="7162800" cy="1059287"/>
          </a:xfrm>
        </p:spPr>
        <p:txBody>
          <a:bodyPr/>
          <a:lstStyle/>
          <a:p>
            <a:r>
              <a:rPr lang="en-US" dirty="0" smtClean="0"/>
              <a:t>D5727 – Dr. Eng. Nico </a:t>
            </a:r>
            <a:r>
              <a:rPr lang="en-US" dirty="0" err="1" smtClean="0"/>
              <a:t>Surantha</a:t>
            </a:r>
            <a:r>
              <a:rPr lang="en-US" dirty="0" smtClean="0"/>
              <a:t>, ST., MT.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0068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DAFTAR PUSTAKA/SUMBER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4690" y="2328930"/>
            <a:ext cx="8001000" cy="4267200"/>
          </a:xfrm>
        </p:spPr>
        <p:txBody>
          <a:bodyPr/>
          <a:lstStyle/>
          <a:p>
            <a:pPr lvl="0"/>
            <a:r>
              <a:rPr lang="en-US" altLang="ja-JP" sz="2400" dirty="0"/>
              <a:t>Oppenheimer, Priscilla. (2013). </a:t>
            </a:r>
            <a:r>
              <a:rPr lang="en-US" altLang="ja-JP" sz="2400" b="1" i="1" dirty="0"/>
              <a:t>Top Down Network Design</a:t>
            </a:r>
            <a:r>
              <a:rPr lang="en-US" altLang="ja-JP" sz="2400" dirty="0"/>
              <a:t>. 3</a:t>
            </a:r>
            <a:r>
              <a:rPr lang="en-US" altLang="ja-JP" sz="2400" baseline="30000" dirty="0"/>
              <a:t>rd</a:t>
            </a:r>
            <a:r>
              <a:rPr lang="en-US" altLang="ja-JP" sz="2400" dirty="0"/>
              <a:t> Edition. Cisco Press. Indianapolis. ISBN: 978-1-58705-152-4. </a:t>
            </a:r>
            <a:endParaRPr lang="en-US" altLang="ja-JP" sz="2400" dirty="0" smtClean="0"/>
          </a:p>
          <a:p>
            <a:pPr lvl="0"/>
            <a:r>
              <a:rPr lang="en-US" altLang="ja-JP" sz="2400" dirty="0"/>
              <a:t>Hummel, S. L. (2015). </a:t>
            </a:r>
            <a:r>
              <a:rPr lang="en-US" altLang="ja-JP" sz="2400" b="1" i="1" dirty="0"/>
              <a:t>Cisco Design Fundamentals: Multilayered Network Architecture and Design for Network Engineers</a:t>
            </a:r>
            <a:r>
              <a:rPr lang="en-US" altLang="ja-JP" sz="2400" b="1" dirty="0"/>
              <a:t>.</a:t>
            </a:r>
            <a:endParaRPr lang="ja-JP" altLang="ja-JP" sz="2400" dirty="0"/>
          </a:p>
          <a:p>
            <a:pPr lvl="0"/>
            <a:r>
              <a:rPr lang="en-US" altLang="ja-JP" sz="2400" dirty="0"/>
              <a:t>Bruno, A., &amp; Jordan, S. (2016). </a:t>
            </a:r>
            <a:r>
              <a:rPr lang="en-US" altLang="ja-JP" sz="2400" b="1" i="1" dirty="0"/>
              <a:t>CCDA 200-310 Official Cert Guide</a:t>
            </a:r>
            <a:r>
              <a:rPr lang="en-US" altLang="ja-JP" sz="2400" dirty="0"/>
              <a:t>. Cisco Press.</a:t>
            </a:r>
            <a:endParaRPr lang="ja-JP" altLang="ja-JP" sz="2400" dirty="0"/>
          </a:p>
          <a:p>
            <a:pPr lvl="0"/>
            <a:endParaRPr lang="ja-JP" altLang="ja-JP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041295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127648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372" y="517480"/>
            <a:ext cx="7772400" cy="1362075"/>
          </a:xfrm>
        </p:spPr>
        <p:txBody>
          <a:bodyPr/>
          <a:lstStyle/>
          <a:p>
            <a:r>
              <a:rPr lang="en-US" dirty="0" smtClean="0"/>
              <a:t>Outline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413220" y="1751704"/>
            <a:ext cx="77724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sz="4000" b="1" kern="1200" cap="all">
                <a:solidFill>
                  <a:schemeClr val="bg1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6pPr>
            <a:lvl7pPr marL="9144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7pPr>
            <a:lvl8pPr marL="13716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8pPr>
            <a:lvl9pPr marL="1828800" algn="r" rtl="0" eaLnBrk="1" fontAlgn="base" hangingPunct="1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9pPr>
          </a:lstStyle>
          <a:p>
            <a:pPr marL="742950" indent="-742950">
              <a:buFont typeface="+mj-lt"/>
              <a:buAutoNum type="arabicPeriod"/>
            </a:pPr>
            <a:r>
              <a:rPr lang="en-US" altLang="ja-JP" sz="3200" dirty="0" smtClean="0"/>
              <a:t>TOPICS REVIEW</a:t>
            </a:r>
            <a:endParaRPr lang="ja-JP" altLang="ja-JP" sz="3200" dirty="0"/>
          </a:p>
          <a:p>
            <a:pPr marL="742950" indent="-742950">
              <a:buFont typeface="+mj-lt"/>
              <a:buAutoNum type="arabicPeriod"/>
            </a:pPr>
            <a:endParaRPr lang="ja-JP" altLang="ja-JP" sz="3200" dirty="0"/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165808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Analyzing Business and Technical Requirements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2113547"/>
            <a:ext cx="8001000" cy="4267200"/>
          </a:xfrm>
        </p:spPr>
        <p:txBody>
          <a:bodyPr/>
          <a:lstStyle/>
          <a:p>
            <a:r>
              <a:rPr lang="en-AU" altLang="ja-JP" dirty="0" smtClean="0"/>
              <a:t>Analysing Business Goals</a:t>
            </a:r>
          </a:p>
          <a:p>
            <a:r>
              <a:rPr lang="en-AU" altLang="ja-JP" dirty="0" smtClean="0"/>
              <a:t>Analysing Business Constraints</a:t>
            </a:r>
          </a:p>
          <a:p>
            <a:r>
              <a:rPr lang="en-AU" altLang="ja-JP" dirty="0" smtClean="0"/>
              <a:t>Making Network Design Trade-offs</a:t>
            </a:r>
            <a:endParaRPr lang="en-US" altLang="ja-JP" dirty="0" smtClean="0">
              <a:ea typeface="ＭＳ Ｐゴシック" pitchFamily="50" charset="-128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6648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Characterizing the Networks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Characterizing the Network Infrastructure</a:t>
            </a:r>
          </a:p>
          <a:p>
            <a:r>
              <a:rPr lang="en-US" altLang="ja-JP" smtClean="0">
                <a:ea typeface="ＭＳ Ｐゴシック" pitchFamily="50" charset="-128"/>
              </a:rPr>
              <a:t>Checking the Health of the Existing Internetwork</a:t>
            </a:r>
          </a:p>
          <a:p>
            <a:r>
              <a:rPr lang="en-US" altLang="ja-JP" smtClean="0">
                <a:ea typeface="ＭＳ Ｐゴシック" pitchFamily="50" charset="-128"/>
              </a:rPr>
              <a:t>Characterizing Traffic Flow</a:t>
            </a:r>
          </a:p>
          <a:p>
            <a:r>
              <a:rPr lang="en-US" altLang="ja-JP" smtClean="0">
                <a:ea typeface="ＭＳ Ｐゴシック" pitchFamily="50" charset="-128"/>
              </a:rPr>
              <a:t>Characterizing Traffic Load</a:t>
            </a:r>
          </a:p>
          <a:p>
            <a:r>
              <a:rPr lang="en-US" altLang="ja-JP" smtClean="0">
                <a:ea typeface="ＭＳ Ｐゴシック" pitchFamily="50" charset="-128"/>
              </a:rPr>
              <a:t>Characterizing Traffic Behavior</a:t>
            </a:r>
          </a:p>
          <a:p>
            <a:r>
              <a:rPr lang="en-US" altLang="ja-JP" smtClean="0">
                <a:ea typeface="ＭＳ Ｐゴシック" pitchFamily="50" charset="-128"/>
              </a:rPr>
              <a:t>Characterizing Quality of Service Requirements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216238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ja-JP" smtClean="0"/>
              <a:t>Designing Network Topology</a:t>
            </a:r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Hierarchical Network Design</a:t>
            </a:r>
          </a:p>
          <a:p>
            <a:r>
              <a:rPr lang="en-US" altLang="ja-JP" smtClean="0">
                <a:ea typeface="ＭＳ Ｐゴシック" pitchFamily="50" charset="-128"/>
              </a:rPr>
              <a:t>Redundant Network Design Topologies</a:t>
            </a:r>
          </a:p>
          <a:p>
            <a:r>
              <a:rPr lang="en-US" altLang="ja-JP" smtClean="0">
                <a:ea typeface="ＭＳ Ｐゴシック" pitchFamily="50" charset="-128"/>
              </a:rPr>
              <a:t>Modular Network Design</a:t>
            </a:r>
          </a:p>
          <a:p>
            <a:r>
              <a:rPr lang="en-US" altLang="ja-JP" smtClean="0">
                <a:ea typeface="ＭＳ Ｐゴシック" pitchFamily="50" charset="-128"/>
              </a:rPr>
              <a:t>Designing a Campus Network Design Topology</a:t>
            </a:r>
          </a:p>
          <a:p>
            <a:r>
              <a:rPr lang="en-US" altLang="ja-JP" smtClean="0">
                <a:ea typeface="ＭＳ Ｐゴシック" pitchFamily="50" charset="-128"/>
              </a:rPr>
              <a:t>Designing the Enterprise Edge Topology</a:t>
            </a:r>
          </a:p>
          <a:p>
            <a:r>
              <a:rPr lang="en-US" altLang="ja-JP" smtClean="0">
                <a:ea typeface="ＭＳ Ｐゴシック" pitchFamily="50" charset="-128"/>
              </a:rPr>
              <a:t>Secure Network Design Topologies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4109205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ja-JP" smtClean="0"/>
              <a:t>Designing Model For Addressing and Naming</a:t>
            </a:r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Using a Hierarchical Model for Assigning Addresses</a:t>
            </a:r>
          </a:p>
          <a:p>
            <a:r>
              <a:rPr lang="en-US" altLang="ja-JP" smtClean="0">
                <a:ea typeface="ＭＳ Ｐゴシック" pitchFamily="50" charset="-128"/>
              </a:rPr>
              <a:t>Designing a Model for Naming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585575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ja-JP" dirty="0" smtClean="0"/>
              <a:t>Selecting Switching and Routing Protocols</a:t>
            </a:r>
            <a:endParaRPr lang="en-US" altLang="ja-JP" dirty="0" smtClean="0">
              <a:ea typeface="ＭＳ Ｐゴシック" pitchFamily="50" charset="-128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Selecting Switching Protocols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Selecting Routing Protocols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IP Routing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Using Multiple Routing Protocols in an Internetwork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12364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AU" altLang="ja-JP" smtClean="0"/>
              <a:t>Developing Network Security Strategies</a:t>
            </a:r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Network Security Design</a:t>
            </a:r>
          </a:p>
          <a:p>
            <a:r>
              <a:rPr lang="en-US" altLang="ja-JP" smtClean="0">
                <a:ea typeface="ＭＳ Ｐゴシック" pitchFamily="50" charset="-128"/>
              </a:rPr>
              <a:t>Security Mechanisms</a:t>
            </a:r>
          </a:p>
          <a:p>
            <a:r>
              <a:rPr lang="en-US" altLang="ja-JP" smtClean="0">
                <a:ea typeface="ＭＳ Ｐゴシック" pitchFamily="50" charset="-128"/>
              </a:rPr>
              <a:t>Modularizing Security Design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3286484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mtClean="0">
                <a:ea typeface="ＭＳ Ｐゴシック" pitchFamily="50" charset="-128"/>
              </a:rPr>
              <a:t>Developing Network Management Strategies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2233748"/>
            <a:ext cx="8001000" cy="4014651"/>
          </a:xfrm>
        </p:spPr>
        <p:txBody>
          <a:bodyPr/>
          <a:lstStyle/>
          <a:p>
            <a:r>
              <a:rPr lang="en-US" altLang="ja-JP" dirty="0" smtClean="0">
                <a:ea typeface="ＭＳ Ｐゴシック" pitchFamily="50" charset="-128"/>
              </a:rPr>
              <a:t>Network Management Design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Network Management Architectures</a:t>
            </a:r>
          </a:p>
          <a:p>
            <a:r>
              <a:rPr lang="en-US" altLang="ja-JP" dirty="0" smtClean="0">
                <a:ea typeface="ＭＳ Ｐゴシック" pitchFamily="50" charset="-128"/>
              </a:rPr>
              <a:t>Selecting Network Management Tools and Protocols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/>
            </a:pPr>
            <a:r>
              <a:rPr lang="en-US"/>
              <a:t>Bina Nusantara University</a:t>
            </a:r>
          </a:p>
        </p:txBody>
      </p:sp>
    </p:spTree>
    <p:extLst>
      <p:ext uri="{BB962C8B-B14F-4D97-AF65-F5344CB8AC3E}">
        <p14:creationId xmlns:p14="http://schemas.microsoft.com/office/powerpoint/2010/main" xmlns="" val="187189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Onl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Theme1Online</Template>
  <TotalTime>245</TotalTime>
  <Words>211</Words>
  <Application>Microsoft Office PowerPoint</Application>
  <PresentationFormat>On-screen Show (4:3)</PresentationFormat>
  <Paragraphs>51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Theme1Online</vt:lpstr>
      <vt:lpstr>Network Governance  SESSION 7 – Topics Review and Midterm Examination  </vt:lpstr>
      <vt:lpstr>Outline  </vt:lpstr>
      <vt:lpstr>Analyzing Business and Technical Requirements</vt:lpstr>
      <vt:lpstr>Characterizing the Networks</vt:lpstr>
      <vt:lpstr>Designing Network Topology</vt:lpstr>
      <vt:lpstr>Designing Model For Addressing and Naming</vt:lpstr>
      <vt:lpstr>Selecting Switching and Routing Protocols</vt:lpstr>
      <vt:lpstr>Developing Network Security Strategies</vt:lpstr>
      <vt:lpstr>Developing Network Management Strategies</vt:lpstr>
      <vt:lpstr>DAFTAR PUSTAKA/SUMBER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TOPIK 1 - …..</dc:title>
  <dc:creator>Helena Agustin Putri A</dc:creator>
  <cp:lastModifiedBy>nurul123</cp:lastModifiedBy>
  <cp:revision>31</cp:revision>
  <dcterms:created xsi:type="dcterms:W3CDTF">2017-05-12T05:56:15Z</dcterms:created>
  <dcterms:modified xsi:type="dcterms:W3CDTF">2017-09-04T17:10:22Z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104096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S9.0.3</vt:lpwstr>
  </property>
</Properties>
</file>