
<file path=[Content_Types].xml><?xml version="1.0" encoding="utf-8"?>
<Types xmlns="http://schemas.openxmlformats.org/package/2006/content-types">
  <Override ContentType="application/vnd.openxmlformats-officedocument.presentationml.slide+xml" PartName="/ppt/slides/slide6.xml"/>
  <Override ContentType="application/vnd.openxmlformats-officedocument.presentationml.slide+xml" PartName="/ppt/slides/slide29.xml"/>
  <Override ContentType="application/vnd.openxmlformats-officedocument.presentationml.slide+xml" PartName="/ppt/slides/slide38.xml"/>
  <Override ContentType="application/vnd.openxmlformats-officedocument.presentationml.notesSlide+xml" PartName="/ppt/notesSlides/notesSlide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7.xml"/>
  <Override ContentType="application/vnd.openxmlformats-officedocument.presentationml.slide+xml" PartName="/ppt/slides/slide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6.xml"/>
  <Override ContentType="application/vnd.openxmlformats-officedocument.presentationml.notesSlide+xml" PartName="/ppt/notesSlides/notesSlide29.xml"/>
  <Override ContentType="application/vnd.openxmlformats-officedocument.presentationml.slide+xml" PartName="/ppt/slides/slide2.xml"/>
  <Override ContentType="application/vnd.openxmlformats-officedocument.presentationml.slide+xml" PartName="/ppt/slides/slide16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theme+xml" PartName="/ppt/theme/theme1.xml"/>
  <Override ContentType="application/vnd.openxmlformats-officedocument.presentationml.slideLayout+xml" PartName="/ppt/slideLayouts/slideLayout2.xml"/>
  <Default ContentType="image/x-wmf" Extension="wmf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27.xml"/>
  <Default ContentType="application/vnd.openxmlformats-package.relationships+xml" Extension="rels"/>
  <Default ContentType="application/xml" Extension="xml"/>
  <Override ContentType="application/vnd.openxmlformats-officedocument.presentationml.slide+xml" PartName="/ppt/slides/slide14.xml"/>
  <Override ContentType="application/vnd.openxmlformats-officedocument.presentationml.slide+xml" PartName="/ppt/slides/slide23.xml"/>
  <Override ContentType="application/vnd.openxmlformats-officedocument.presentationml.slide+xml" PartName="/ppt/slides/slide32.xml"/>
  <Override ContentType="application/vnd.openxmlformats-officedocument.presentationml.slide+xml" PartName="/ppt/slides/slide4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5.xml"/>
  <Override ContentType="application/vnd.openxmlformats-officedocument.presentationml.slide+xml" PartName="/ppt/slides/slide10.xml"/>
  <Override ContentType="application/vnd.openxmlformats-officedocument.presentationml.slide+xml" PartName="/ppt/slides/slide12.xml"/>
  <Override ContentType="application/vnd.openxmlformats-officedocument.presentationml.slide+xml" PartName="/ppt/slides/slide21.xml"/>
  <Override ContentType="application/vnd.openxmlformats-officedocument.presentationml.slide+xml" PartName="/ppt/slides/slide30.xml"/>
  <Override ContentType="application/vnd.openxmlformats-officedocument.presentationml.tableStyles+xml" PartName="/ppt/tableStyles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0.xml"/>
  <Override ContentType="application/vnd.openxmlformats-officedocument.presentationml.slide+xml" PartName="/ppt/slides/slide7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notesSlide+xml" PartName="/ppt/notesSlides/notesSlide5.xml"/>
  <Override ContentType="application/vnd.openxmlformats-officedocument.presentationml.slide+xml" PartName="/ppt/slides/slide5.xml"/>
  <Override ContentType="application/vnd.openxmlformats-officedocument.presentationml.slide+xml" PartName="/ppt/slides/slide19.xml"/>
  <Override ContentType="application/vnd.openxmlformats-officedocument.presentationml.slide+xml" PartName="/ppt/slides/slide28.xml"/>
  <Override ContentType="application/vnd.openxmlformats-officedocument.presentationml.slide+xml" PartName="/ppt/slides/slide39.xml"/>
  <Override ContentType="application/vnd.openxmlformats-officedocument.presentationml.slideLayout+xml" PartName="/ppt/slideLayouts/slideLayout7.xml"/>
  <Override ContentType="application/vnd.openxmlformats-officedocument.presentationml.notesSlide+xml" PartName="/ppt/notesSlides/notesSlide1.xml"/>
  <Default ContentType="image/png" Extension="png"/>
  <Override ContentType="application/vnd.openxmlformats-officedocument.presentationml.notesSlide+xml" PartName="/ppt/notesSlides/notesSlide3.xml"/>
  <Override ContentType="application/vnd.openxmlformats-officedocument.presentationml.slide+xml" PartName="/ppt/slides/slide3.xml"/>
  <Override ContentType="application/vnd.openxmlformats-officedocument.presentationml.slide+xml" PartName="/ppt/slides/slide17.xml"/>
  <Override ContentType="application/vnd.openxmlformats-officedocument.presentationml.slide+xml" PartName="/ppt/slides/slide26.xml"/>
  <Override ContentType="application/vnd.openxmlformats-officedocument.presentationml.slide+xml" PartName="/ppt/slides/slide37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5.xml"/>
  <Override ContentType="application/vnd.openxmlformats-officedocument.theme+xml" PartName="/ppt/theme/theme2.xml"/>
  <Override ContentType="application/vnd.openxmlformats-officedocument.presentationml.notesSlide+xml" PartName="/ppt/notesSlides/notesSlide19.xml"/>
  <Override ContentType="application/vnd.openxmlformats-officedocument.presentationml.slide+xml" PartName="/ppt/slides/slide1.xml"/>
  <Override ContentType="application/vnd.openxmlformats-officedocument.presentationml.slide+xml" PartName="/ppt/slides/slide15.xml"/>
  <Override ContentType="application/vnd.openxmlformats-officedocument.presentationml.slide+xml" PartName="/ppt/slides/slide24.xml"/>
  <Override ContentType="application/vnd.openxmlformats-officedocument.presentationml.slide+xml" PartName="/ppt/slides/slide33.xml"/>
  <Override ContentType="application/vnd.openxmlformats-officedocument.presentationml.slide+xml" PartName="/ppt/slides/slide35.xml"/>
  <Override ContentType="application/vnd.openxmlformats-officedocument.presentationml.slideLayout+xml" PartName="/ppt/slideLayouts/slideLayout3.xml"/>
  <Default ContentType="image/jpeg" Extension="jpeg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28.xml"/>
  <Override ContentType="application/vnd.openxmlformats-officedocument.presentationml.presentation.main+xml" PartName="/ppt/presentation.xml"/>
  <Override ContentType="application/vnd.openxmlformats-officedocument.presentationml.slide+xml" PartName="/ppt/slides/slide13.xml"/>
  <Override ContentType="application/vnd.openxmlformats-officedocument.presentationml.slide+xml" PartName="/ppt/slides/slide22.xml"/>
  <Override ContentType="application/vnd.openxmlformats-officedocument.presentationml.slide+xml" PartName="/ppt/slides/slide31.xml"/>
  <Override ContentType="application/vnd.openxmlformats-officedocument.presentationml.slideLayout+xml" PartName="/ppt/slideLayouts/slideLayout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6.xml"/>
  <Override ContentType="application/vnd.openxmlformats-officedocument.extended-properties+xml" PartName="/docProps/app.xml"/>
  <Override ContentType="application/vnd.openxmlformats-officedocument.presentationml.slide+xml" PartName="/ppt/slides/slide11.xml"/>
  <Override ContentType="application/vnd.openxmlformats-officedocument.presentationml.slide+xml" PartName="/ppt/slides/slide20.xml"/>
  <Override ContentType="application/vnd.openxmlformats-officedocument.presentationml.slide+xml" PartName="/ppt/slides/slide40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6.xml"/>
  <Override ContentType="application/vnd.openxmlformats-officedocument.presentationml.slide+xml" PartName="/ppt/slides/slide8.xml"/>
  <Override ContentType="application/vnd.openxmlformats-officedocument.presentationml.notesSlide+xml" PartName="/ppt/notesSlides/notesSlide4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259" r:id="rId3"/>
    <p:sldId id="361" r:id="rId4"/>
    <p:sldId id="362" r:id="rId5"/>
    <p:sldId id="363" r:id="rId6"/>
    <p:sldId id="364" r:id="rId7"/>
    <p:sldId id="365" r:id="rId8"/>
    <p:sldId id="366" r:id="rId9"/>
    <p:sldId id="367" r:id="rId10"/>
    <p:sldId id="368" r:id="rId11"/>
    <p:sldId id="369" r:id="rId12"/>
    <p:sldId id="370" r:id="rId13"/>
    <p:sldId id="371" r:id="rId14"/>
    <p:sldId id="372" r:id="rId15"/>
    <p:sldId id="373" r:id="rId16"/>
    <p:sldId id="375" r:id="rId17"/>
    <p:sldId id="376" r:id="rId18"/>
    <p:sldId id="377" r:id="rId19"/>
    <p:sldId id="378" r:id="rId20"/>
    <p:sldId id="379" r:id="rId21"/>
    <p:sldId id="381" r:id="rId22"/>
    <p:sldId id="382" r:id="rId23"/>
    <p:sldId id="383" r:id="rId24"/>
    <p:sldId id="384" r:id="rId25"/>
    <p:sldId id="385" r:id="rId26"/>
    <p:sldId id="386" r:id="rId27"/>
    <p:sldId id="387" r:id="rId28"/>
    <p:sldId id="388" r:id="rId29"/>
    <p:sldId id="389" r:id="rId30"/>
    <p:sldId id="390" r:id="rId31"/>
    <p:sldId id="391" r:id="rId32"/>
    <p:sldId id="392" r:id="rId33"/>
    <p:sldId id="393" r:id="rId34"/>
    <p:sldId id="394" r:id="rId35"/>
    <p:sldId id="395" r:id="rId36"/>
    <p:sldId id="396" r:id="rId37"/>
    <p:sldId id="397" r:id="rId38"/>
    <p:sldId id="398" r:id="rId39"/>
    <p:sldId id="399" r:id="rId40"/>
    <p:sldId id="260" r:id="rId41"/>
    <p:sldId id="258" r:id="rId4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29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268A2-9237-4112-ABDC-23E31CBF8C9C}" type="datetimeFigureOut">
              <a:rPr kumimoji="1" lang="ja-JP" altLang="en-US" smtClean="0"/>
              <a:pPr/>
              <a:t>2017/9/5</a:t>
            </a:fld>
            <a:endParaRPr kumimoji="1" lang="ja-JP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9BBFF5-5A14-49B7-A276-F3F620BA493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70599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Tx/>
              <a:buAutoNum type="arabicPeriod"/>
              <a:defRPr/>
            </a:pPr>
            <a:r>
              <a:rPr kumimoji="1" lang="en-US" altLang="ja-JP" dirty="0" smtClean="0"/>
              <a:t>Akan </a:t>
            </a:r>
            <a:r>
              <a:rPr kumimoji="1" lang="en-US" altLang="ja-JP" dirty="0" err="1" smtClean="0"/>
              <a:t>membantu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tercapainya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ketersediaan</a:t>
            </a:r>
            <a:r>
              <a:rPr kumimoji="1" lang="en-US" altLang="ja-JP" dirty="0" smtClean="0"/>
              <a:t>, performance, </a:t>
            </a:r>
            <a:r>
              <a:rPr kumimoji="1" lang="en-US" altLang="ja-JP" dirty="0" err="1" smtClean="0"/>
              <a:t>dan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tujuan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sekuriti</a:t>
            </a:r>
            <a:endParaRPr kumimoji="1" lang="en-US" altLang="ja-JP" dirty="0" smtClean="0"/>
          </a:p>
          <a:p>
            <a:pPr>
              <a:defRPr/>
            </a:pPr>
            <a:r>
              <a:rPr kumimoji="1" lang="en-US" altLang="ja-JP" dirty="0" smtClean="0"/>
              <a:t>     </a:t>
            </a:r>
          </a:p>
          <a:p>
            <a:pPr>
              <a:defRPr/>
            </a:pPr>
            <a:r>
              <a:rPr kumimoji="1" lang="en-US" altLang="ja-JP" dirty="0" smtClean="0"/>
              <a:t>     </a:t>
            </a:r>
            <a:r>
              <a:rPr kumimoji="1" lang="en-US" altLang="ja-JP" dirty="0" err="1" smtClean="0"/>
              <a:t>Pertanyaan</a:t>
            </a:r>
            <a:r>
              <a:rPr kumimoji="1" lang="en-US" altLang="ja-JP" dirty="0" smtClean="0"/>
              <a:t> : Ada yang </a:t>
            </a:r>
            <a:r>
              <a:rPr kumimoji="1" lang="en-US" altLang="ja-JP" dirty="0" err="1" smtClean="0"/>
              <a:t>bisa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menerangkan</a:t>
            </a:r>
            <a:r>
              <a:rPr kumimoji="1" lang="en-US" altLang="ja-JP" dirty="0" smtClean="0"/>
              <a:t> “availability, performance, and security goals?”"</a:t>
            </a:r>
          </a:p>
          <a:p>
            <a:pPr>
              <a:defRPr/>
            </a:pPr>
            <a:r>
              <a:rPr kumimoji="1" lang="en-US" altLang="ja-JP" dirty="0" smtClean="0"/>
              <a:t> </a:t>
            </a:r>
          </a:p>
          <a:p>
            <a:pPr>
              <a:defRPr/>
            </a:pPr>
            <a:r>
              <a:rPr kumimoji="1" lang="en-US" altLang="ja-JP" dirty="0" smtClean="0"/>
              <a:t>     - </a:t>
            </a:r>
            <a:r>
              <a:rPr lang="en-US" altLang="ja-JP" dirty="0" smtClean="0"/>
              <a:t>Availability refers to the amount of time a network is available to users</a:t>
            </a:r>
          </a:p>
          <a:p>
            <a:pPr>
              <a:defRPr/>
            </a:pPr>
            <a:r>
              <a:rPr kumimoji="1" lang="en-US" altLang="ja-JP" dirty="0" smtClean="0"/>
              <a:t>        </a:t>
            </a:r>
            <a:r>
              <a:rPr kumimoji="1" lang="en-US" altLang="ja-JP" dirty="0" err="1" smtClean="0"/>
              <a:t>contoh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jika</a:t>
            </a:r>
            <a:r>
              <a:rPr kumimoji="1" lang="en-US" altLang="ja-JP" dirty="0" smtClean="0"/>
              <a:t> network available 165 jam </a:t>
            </a:r>
            <a:r>
              <a:rPr kumimoji="1" lang="en-US" altLang="ja-JP" dirty="0" err="1" smtClean="0"/>
              <a:t>dari</a:t>
            </a:r>
            <a:r>
              <a:rPr kumimoji="1" lang="en-US" altLang="ja-JP" dirty="0" smtClean="0"/>
              <a:t> 168 total jam, </a:t>
            </a:r>
            <a:r>
              <a:rPr kumimoji="1" lang="en-US" altLang="ja-JP" dirty="0" err="1" smtClean="0"/>
              <a:t>makan</a:t>
            </a:r>
            <a:r>
              <a:rPr kumimoji="1" lang="en-US" altLang="ja-JP" dirty="0" smtClean="0"/>
              <a:t> availability = 98.21%</a:t>
            </a:r>
          </a:p>
          <a:p>
            <a:pPr>
              <a:defRPr/>
            </a:pPr>
            <a:r>
              <a:rPr kumimoji="1" lang="en-US" altLang="ja-JP" dirty="0" smtClean="0"/>
              <a:t>        sometimes availability is also linked to </a:t>
            </a:r>
          </a:p>
          <a:p>
            <a:pPr>
              <a:defRPr/>
            </a:pPr>
            <a:r>
              <a:rPr kumimoji="1" lang="en-US" altLang="ja-JP" dirty="0" smtClean="0"/>
              <a:t>        - reliability (accuracy, error rates, stability )</a:t>
            </a:r>
          </a:p>
          <a:p>
            <a:pPr>
              <a:defRPr/>
            </a:pPr>
            <a:r>
              <a:rPr kumimoji="1" lang="en-US" altLang="ja-JP" dirty="0" smtClean="0"/>
              <a:t>        - redundancy (</a:t>
            </a:r>
            <a:r>
              <a:rPr lang="en-US" altLang="ja-JP" dirty="0" smtClean="0"/>
              <a:t>duplicate links or devices to a network to avoid downtime)</a:t>
            </a:r>
          </a:p>
          <a:p>
            <a:pPr>
              <a:defRPr/>
            </a:pPr>
            <a:r>
              <a:rPr kumimoji="1" lang="en-US" altLang="ja-JP" dirty="0" smtClean="0"/>
              <a:t>        - resiliency (</a:t>
            </a:r>
            <a:r>
              <a:rPr lang="en-US" altLang="ja-JP" dirty="0" smtClean="0"/>
              <a:t>how much stress a network can handle and how quickly the network can rebound from problems including security breaches,</a:t>
            </a:r>
          </a:p>
          <a:p>
            <a:pPr>
              <a:defRPr/>
            </a:pPr>
            <a:r>
              <a:rPr lang="en-US" altLang="ja-JP" dirty="0" smtClean="0"/>
              <a:t>           natural and unnatural disasters, human error</a:t>
            </a:r>
            <a:r>
              <a:rPr kumimoji="1" lang="en-US" altLang="ja-JP" dirty="0" smtClean="0"/>
              <a:t> )</a:t>
            </a:r>
          </a:p>
          <a:p>
            <a:pPr>
              <a:defRPr/>
            </a:pPr>
            <a:endParaRPr kumimoji="1" lang="en-US" altLang="ja-JP" dirty="0" smtClean="0"/>
          </a:p>
          <a:p>
            <a:pPr>
              <a:defRPr/>
            </a:pPr>
            <a:r>
              <a:rPr kumimoji="1" lang="en-US" altLang="ja-JP" dirty="0" smtClean="0"/>
              <a:t>     </a:t>
            </a:r>
            <a:r>
              <a:rPr kumimoji="1" lang="en-US" altLang="ja-JP" dirty="0" err="1" smtClean="0"/>
              <a:t>Tujuan</a:t>
            </a:r>
            <a:r>
              <a:rPr kumimoji="1" lang="en-US" altLang="ja-JP" dirty="0" smtClean="0"/>
              <a:t> performance?</a:t>
            </a:r>
          </a:p>
          <a:p>
            <a:pPr>
              <a:defRPr/>
            </a:pPr>
            <a:r>
              <a:rPr kumimoji="1" lang="en-US" altLang="ja-JP" dirty="0" smtClean="0"/>
              <a:t>          </a:t>
            </a:r>
            <a:r>
              <a:rPr lang="en-US" altLang="ja-JP" dirty="0" smtClean="0"/>
              <a:t>■</a:t>
            </a:r>
            <a:r>
              <a:rPr lang="en-US" altLang="ja-JP" b="1" dirty="0" smtClean="0"/>
              <a:t>Capacity (bandwidth): </a:t>
            </a:r>
            <a:r>
              <a:rPr lang="en-US" altLang="ja-JP" dirty="0" smtClean="0"/>
              <a:t>The data-carrying capability of a circuit or network, usually</a:t>
            </a:r>
          </a:p>
          <a:p>
            <a:pPr lvl="1">
              <a:defRPr/>
            </a:pPr>
            <a:r>
              <a:rPr lang="en-US" altLang="ja-JP" dirty="0" smtClean="0"/>
              <a:t>measured in bits per second (bps)</a:t>
            </a:r>
          </a:p>
          <a:p>
            <a:pPr lvl="1">
              <a:defRPr/>
            </a:pPr>
            <a:r>
              <a:rPr lang="en-US" altLang="ja-JP" dirty="0" smtClean="0"/>
              <a:t>■ </a:t>
            </a:r>
            <a:r>
              <a:rPr lang="en-US" altLang="ja-JP" b="1" dirty="0" smtClean="0"/>
              <a:t>Utilization: </a:t>
            </a:r>
            <a:r>
              <a:rPr lang="en-US" altLang="ja-JP" dirty="0" smtClean="0"/>
              <a:t>The percent of total available capacity in use</a:t>
            </a:r>
          </a:p>
          <a:p>
            <a:pPr lvl="1">
              <a:defRPr/>
            </a:pPr>
            <a:r>
              <a:rPr lang="en-US" altLang="ja-JP" dirty="0" smtClean="0"/>
              <a:t>■ </a:t>
            </a:r>
            <a:r>
              <a:rPr lang="en-US" altLang="ja-JP" b="1" dirty="0" smtClean="0"/>
              <a:t>Optimum utilization: </a:t>
            </a:r>
            <a:r>
              <a:rPr lang="en-US" altLang="ja-JP" dirty="0" smtClean="0"/>
              <a:t>Maximum average utilization before the network is considered</a:t>
            </a:r>
          </a:p>
          <a:p>
            <a:pPr lvl="1">
              <a:defRPr/>
            </a:pPr>
            <a:r>
              <a:rPr lang="en-US" altLang="ja-JP" dirty="0" smtClean="0"/>
              <a:t>saturated</a:t>
            </a:r>
          </a:p>
          <a:p>
            <a:pPr lvl="1">
              <a:defRPr/>
            </a:pPr>
            <a:r>
              <a:rPr lang="en-US" altLang="ja-JP" dirty="0" smtClean="0"/>
              <a:t>■ </a:t>
            </a:r>
            <a:r>
              <a:rPr lang="en-US" altLang="ja-JP" b="1" dirty="0" smtClean="0"/>
              <a:t>Throughput: </a:t>
            </a:r>
            <a:r>
              <a:rPr lang="en-US" altLang="ja-JP" dirty="0" smtClean="0"/>
              <a:t>Quantity of error-free data successfully transferred between nodes per</a:t>
            </a:r>
          </a:p>
          <a:p>
            <a:pPr lvl="1">
              <a:defRPr/>
            </a:pPr>
            <a:r>
              <a:rPr lang="en-US" altLang="ja-JP" dirty="0" smtClean="0"/>
              <a:t>unit of time, usually seconds</a:t>
            </a:r>
          </a:p>
          <a:p>
            <a:pPr lvl="1">
              <a:defRPr/>
            </a:pPr>
            <a:r>
              <a:rPr lang="en-US" altLang="ja-JP" dirty="0" smtClean="0"/>
              <a:t>■ </a:t>
            </a:r>
            <a:r>
              <a:rPr lang="en-US" altLang="ja-JP" b="1" dirty="0" smtClean="0"/>
              <a:t>Offered load: </a:t>
            </a:r>
            <a:r>
              <a:rPr lang="en-US" altLang="ja-JP" dirty="0" smtClean="0"/>
              <a:t>Sum of all the data all network nodes have ready to send at a particular</a:t>
            </a:r>
          </a:p>
          <a:p>
            <a:pPr lvl="1">
              <a:defRPr/>
            </a:pPr>
            <a:r>
              <a:rPr lang="en-US" altLang="ja-JP" dirty="0" smtClean="0"/>
              <a:t>time</a:t>
            </a:r>
          </a:p>
          <a:p>
            <a:pPr lvl="1">
              <a:defRPr/>
            </a:pPr>
            <a:r>
              <a:rPr lang="en-US" altLang="ja-JP" dirty="0" smtClean="0"/>
              <a:t>■ </a:t>
            </a:r>
            <a:r>
              <a:rPr lang="en-US" altLang="ja-JP" b="1" dirty="0" smtClean="0"/>
              <a:t>Accuracy: </a:t>
            </a:r>
            <a:r>
              <a:rPr lang="en-US" altLang="ja-JP" dirty="0" smtClean="0"/>
              <a:t>The amount of useful traffic that is correctly transmitted, relative to</a:t>
            </a:r>
          </a:p>
          <a:p>
            <a:pPr lvl="1">
              <a:defRPr/>
            </a:pPr>
            <a:r>
              <a:rPr lang="en-US" altLang="ja-JP" dirty="0" smtClean="0"/>
              <a:t>total traffic</a:t>
            </a:r>
          </a:p>
          <a:p>
            <a:pPr lvl="1">
              <a:defRPr/>
            </a:pPr>
            <a:r>
              <a:rPr lang="en-US" altLang="ja-JP" dirty="0" smtClean="0"/>
              <a:t>■ </a:t>
            </a:r>
            <a:r>
              <a:rPr lang="en-US" altLang="ja-JP" b="1" dirty="0" smtClean="0"/>
              <a:t>Efficiency: </a:t>
            </a:r>
            <a:r>
              <a:rPr lang="en-US" altLang="ja-JP" dirty="0" smtClean="0"/>
              <a:t>An analysis of how much effort is required to produce a certain amount</a:t>
            </a:r>
          </a:p>
          <a:p>
            <a:pPr lvl="1">
              <a:defRPr/>
            </a:pPr>
            <a:r>
              <a:rPr lang="en-US" altLang="ja-JP" dirty="0" smtClean="0"/>
              <a:t>of data throughput</a:t>
            </a:r>
          </a:p>
          <a:p>
            <a:pPr lvl="1">
              <a:defRPr/>
            </a:pPr>
            <a:r>
              <a:rPr lang="en-US" altLang="ja-JP" dirty="0" smtClean="0"/>
              <a:t>■ </a:t>
            </a:r>
            <a:r>
              <a:rPr lang="en-US" altLang="ja-JP" b="1" dirty="0" smtClean="0"/>
              <a:t>Delay (latency): </a:t>
            </a:r>
            <a:r>
              <a:rPr lang="en-US" altLang="ja-JP" dirty="0" smtClean="0"/>
              <a:t>Time between a frame being ready for transmission from a node</a:t>
            </a:r>
          </a:p>
          <a:p>
            <a:pPr lvl="1">
              <a:defRPr/>
            </a:pPr>
            <a:r>
              <a:rPr lang="en-US" altLang="ja-JP" dirty="0" smtClean="0"/>
              <a:t>and delivery of the frame elsewhere in the network</a:t>
            </a:r>
          </a:p>
          <a:p>
            <a:pPr lvl="1">
              <a:defRPr/>
            </a:pPr>
            <a:r>
              <a:rPr lang="en-US" altLang="ja-JP" dirty="0" smtClean="0"/>
              <a:t>■ </a:t>
            </a:r>
            <a:r>
              <a:rPr lang="en-US" altLang="ja-JP" b="1" dirty="0" smtClean="0"/>
              <a:t>Delay variation: </a:t>
            </a:r>
            <a:r>
              <a:rPr lang="en-US" altLang="ja-JP" dirty="0" smtClean="0"/>
              <a:t>The amount of time average delay varies</a:t>
            </a:r>
          </a:p>
          <a:p>
            <a:pPr>
              <a:defRPr/>
            </a:pPr>
            <a:r>
              <a:rPr lang="en-US" altLang="ja-JP" dirty="0" smtClean="0"/>
              <a:t>          ■ </a:t>
            </a:r>
            <a:r>
              <a:rPr lang="en-US" altLang="ja-JP" b="1" dirty="0" smtClean="0"/>
              <a:t>Response time: </a:t>
            </a:r>
            <a:r>
              <a:rPr lang="en-US" altLang="ja-JP" dirty="0" smtClean="0"/>
              <a:t>The amount of time between a request for some network service and</a:t>
            </a:r>
          </a:p>
          <a:p>
            <a:pPr>
              <a:defRPr/>
            </a:pPr>
            <a:r>
              <a:rPr lang="en-US" altLang="ja-JP" dirty="0" smtClean="0"/>
              <a:t>           a response to the request</a:t>
            </a:r>
            <a:endParaRPr kumimoji="1" lang="en-US" altLang="ja-JP" dirty="0" smtClean="0"/>
          </a:p>
          <a:p>
            <a:pPr>
              <a:defRPr/>
            </a:pPr>
            <a:endParaRPr kumimoji="1" lang="en-US" altLang="ja-JP" dirty="0" smtClean="0"/>
          </a:p>
          <a:p>
            <a:pPr>
              <a:defRPr/>
            </a:pPr>
            <a:r>
              <a:rPr kumimoji="1" lang="en-US" altLang="ja-JP" dirty="0" err="1" smtClean="0"/>
              <a:t>Tujuan</a:t>
            </a:r>
            <a:r>
              <a:rPr kumimoji="1" lang="en-US" altLang="ja-JP" dirty="0" smtClean="0"/>
              <a:t> security?</a:t>
            </a:r>
          </a:p>
          <a:p>
            <a:pPr>
              <a:defRPr/>
            </a:pPr>
            <a:r>
              <a:rPr lang="en-US" altLang="ja-JP" dirty="0" smtClean="0"/>
              <a:t>- Increased threats from both inside and outside the enterprise</a:t>
            </a:r>
          </a:p>
          <a:p>
            <a:pPr>
              <a:defRPr/>
            </a:pPr>
            <a:r>
              <a:rPr lang="en-US" altLang="ja-JP" dirty="0" smtClean="0"/>
              <a:t>network require the most up-to-date security rules and technologies.</a:t>
            </a:r>
          </a:p>
          <a:p>
            <a:pPr>
              <a:defRPr/>
            </a:pPr>
            <a:r>
              <a:rPr kumimoji="1" lang="en-US" altLang="ja-JP" dirty="0" smtClean="0"/>
              <a:t>- </a:t>
            </a:r>
            <a:r>
              <a:rPr lang="en-US" altLang="ja-JP" dirty="0" smtClean="0"/>
              <a:t>An overall goal that most companies have is that security problems should not disrupt the company’s</a:t>
            </a:r>
          </a:p>
          <a:p>
            <a:pPr>
              <a:defRPr/>
            </a:pPr>
            <a:r>
              <a:rPr lang="en-US" altLang="ja-JP" dirty="0" smtClean="0"/>
              <a:t>ability to conduct business</a:t>
            </a:r>
          </a:p>
          <a:p>
            <a:pPr>
              <a:defRPr/>
            </a:pPr>
            <a:endParaRPr kumimoji="1" lang="en-US" altLang="ja-JP" dirty="0" smtClean="0"/>
          </a:p>
          <a:p>
            <a:pPr>
              <a:defRPr/>
            </a:pPr>
            <a:r>
              <a:rPr lang="en-US" altLang="ja-JP" dirty="0" smtClean="0"/>
              <a:t>achieving security goals means making tradeoffs. </a:t>
            </a:r>
          </a:p>
          <a:p>
            <a:pPr>
              <a:defRPr/>
            </a:pPr>
            <a:r>
              <a:rPr lang="en-US" altLang="ja-JP" dirty="0" smtClean="0"/>
              <a:t>- Security implementations can add to the cost of deploying and operating</a:t>
            </a:r>
          </a:p>
          <a:p>
            <a:pPr>
              <a:defRPr/>
            </a:pPr>
            <a:r>
              <a:rPr lang="en-US" altLang="ja-JP" dirty="0" smtClean="0"/>
              <a:t>a network. </a:t>
            </a:r>
          </a:p>
          <a:p>
            <a:pPr>
              <a:defRPr/>
            </a:pPr>
            <a:r>
              <a:rPr lang="en-US" altLang="ja-JP" dirty="0" smtClean="0"/>
              <a:t>- Strict security policies can also affect the productivity of users, especially</a:t>
            </a:r>
          </a:p>
          <a:p>
            <a:pPr>
              <a:defRPr/>
            </a:pPr>
            <a:r>
              <a:rPr lang="en-US" altLang="ja-JP" dirty="0" smtClean="0"/>
              <a:t>if some ease of use must be sacrificed to protect resources and data. </a:t>
            </a:r>
          </a:p>
          <a:p>
            <a:pPr>
              <a:defRPr/>
            </a:pPr>
            <a:r>
              <a:rPr lang="en-US" altLang="ja-JP" dirty="0" smtClean="0"/>
              <a:t>- Poor security implementations can annoy users, causing them to think of ways to get around security policies.</a:t>
            </a:r>
          </a:p>
          <a:p>
            <a:pPr>
              <a:defRPr/>
            </a:pPr>
            <a:endParaRPr kumimoji="1" lang="en-US" altLang="ja-JP" dirty="0" smtClean="0"/>
          </a:p>
          <a:p>
            <a:pPr>
              <a:defRPr/>
            </a:pPr>
            <a:endParaRPr kumimoji="1" lang="en-US" altLang="ja-JP" dirty="0" smtClean="0"/>
          </a:p>
          <a:p>
            <a:pPr>
              <a:defRPr/>
            </a:pPr>
            <a:r>
              <a:rPr lang="en-US" altLang="ja-JP" i="1" dirty="0" smtClean="0"/>
              <a:t>Scalability </a:t>
            </a:r>
            <a:r>
              <a:rPr lang="en-US" altLang="ja-JP" dirty="0" smtClean="0"/>
              <a:t>refers to how much growth a network design must support.</a:t>
            </a:r>
          </a:p>
          <a:p>
            <a:pPr>
              <a:defRPr/>
            </a:pPr>
            <a:r>
              <a:rPr lang="en-US" altLang="ja-JP" dirty="0" smtClean="0"/>
              <a:t>Many large companies add</a:t>
            </a:r>
          </a:p>
          <a:p>
            <a:pPr>
              <a:defRPr/>
            </a:pPr>
            <a:r>
              <a:rPr lang="en-US" altLang="ja-JP" dirty="0" smtClean="0"/>
              <a:t>users, applications, additional sites, and external network connections at a rapid rate. The</a:t>
            </a:r>
          </a:p>
          <a:p>
            <a:pPr>
              <a:defRPr/>
            </a:pPr>
            <a:r>
              <a:rPr lang="en-US" altLang="ja-JP" dirty="0" smtClean="0"/>
              <a:t>network design you propose to a customer should be able to adapt to increases in network</a:t>
            </a:r>
          </a:p>
          <a:p>
            <a:pPr>
              <a:defRPr/>
            </a:pPr>
            <a:r>
              <a:rPr lang="en-US" altLang="ja-JP" dirty="0" smtClean="0"/>
              <a:t>usage and scope.</a:t>
            </a:r>
            <a:endParaRPr kumimoji="1" lang="en-US" altLang="ja-JP" dirty="0" smtClean="0"/>
          </a:p>
          <a:p>
            <a:pPr>
              <a:defRPr/>
            </a:pPr>
            <a:r>
              <a:rPr kumimoji="1" lang="en-US" altLang="ja-JP" dirty="0" smtClean="0"/>
              <a:t>     </a:t>
            </a:r>
            <a:endParaRPr kumimoji="1" lang="ja-JP" altLang="en-US" dirty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F26F72A-AD1D-4039-B610-A9FD04AA1947}" type="slidenum">
              <a:rPr lang="en-US" altLang="ja-JP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l"/>
              <a:defRPr/>
            </a:pPr>
            <a:r>
              <a:rPr lang="en-US" altLang="ja-JP" dirty="0" smtClean="0"/>
              <a:t>Maintain and distribute user names and passwords</a:t>
            </a:r>
          </a:p>
          <a:p>
            <a:pPr marL="171450" indent="-171450">
              <a:buFont typeface="Wingdings" panose="05000000000000000000" pitchFamily="2" charset="2"/>
              <a:buChar char="l"/>
              <a:defRPr/>
            </a:pPr>
            <a:r>
              <a:rPr lang="en-US" altLang="ja-JP" dirty="0" smtClean="0"/>
              <a:t>Generate, distribute, and store encryption keys</a:t>
            </a:r>
          </a:p>
          <a:p>
            <a:pPr marL="171450" indent="-171450">
              <a:buFont typeface="Wingdings" panose="05000000000000000000" pitchFamily="2" charset="2"/>
              <a:buChar char="l"/>
              <a:defRPr/>
            </a:pPr>
            <a:r>
              <a:rPr lang="en-US" altLang="ja-JP" dirty="0" smtClean="0"/>
              <a:t>Analyze router, switch, and server configurations for compliance with security policies and procedures</a:t>
            </a:r>
          </a:p>
          <a:p>
            <a:pPr marL="171450" indent="-171450">
              <a:buFont typeface="Wingdings" panose="05000000000000000000" pitchFamily="2" charset="2"/>
              <a:buChar char="l"/>
              <a:defRPr/>
            </a:pPr>
            <a:r>
              <a:rPr lang="en-US" altLang="ja-JP" dirty="0" smtClean="0"/>
              <a:t>Collect, store, and examine security audit logs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US" altLang="ja-JP" dirty="0" smtClean="0"/>
          </a:p>
          <a:p>
            <a:pPr>
              <a:defRPr/>
            </a:pPr>
            <a:r>
              <a:rPr lang="en-US" altLang="ja-JP" dirty="0" smtClean="0"/>
              <a:t>    The required storage can be minimized by </a:t>
            </a:r>
          </a:p>
          <a:p>
            <a:pPr>
              <a:defRPr/>
            </a:pPr>
            <a:r>
              <a:rPr lang="en-US" altLang="ja-JP" dirty="0" smtClean="0"/>
              <a:t>    - keeping data for a short period of time and summarizing the data ( weakness: it is harder to investigate security</a:t>
            </a:r>
          </a:p>
          <a:p>
            <a:pPr>
              <a:defRPr/>
            </a:pPr>
            <a:r>
              <a:rPr lang="en-US" altLang="ja-JP" dirty="0" smtClean="0"/>
              <a:t>Incidents)</a:t>
            </a:r>
          </a:p>
          <a:p>
            <a:pPr>
              <a:defRPr/>
            </a:pPr>
            <a:r>
              <a:rPr lang="en-US" altLang="ja-JP" dirty="0" smtClean="0"/>
              <a:t>    - Compressing the data, instead of keeping less data, is often a better solution. </a:t>
            </a:r>
          </a:p>
          <a:p>
            <a:pPr>
              <a:defRPr/>
            </a:pPr>
            <a:r>
              <a:rPr lang="en-US" altLang="ja-JP" dirty="0" smtClean="0"/>
              <a:t>    - It is also a good idea to encrypt audit logs. A hacker who accesses audit logs can cause a lot of damage to a network if the audit log is not encrypted.          	The hacker can alter the log without detection and also glean sensitive information from the log.</a:t>
            </a:r>
          </a:p>
          <a:p>
            <a:pPr>
              <a:defRPr/>
            </a:pPr>
            <a:endParaRPr kumimoji="1" lang="en-US" altLang="ja-JP" dirty="0" smtClean="0"/>
          </a:p>
          <a:p>
            <a:pPr>
              <a:defRPr/>
            </a:pPr>
            <a:r>
              <a:rPr lang="en-US" altLang="ja-JP" dirty="0" smtClean="0"/>
              <a:t>A variety of tools exist for maintaining security logs, including Event Viewer on</a:t>
            </a:r>
          </a:p>
          <a:p>
            <a:pPr>
              <a:defRPr/>
            </a:pPr>
            <a:r>
              <a:rPr lang="en-US" altLang="ja-JP" dirty="0" smtClean="0"/>
              <a:t>Windows systems and syslog on UNIX and Cisco IOS devices.</a:t>
            </a:r>
            <a:endParaRPr kumimoji="1" lang="ja-JP" altLang="en-US" dirty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02CF934-EEB7-49BA-91EB-67832497A2FF}" type="slidenum">
              <a:rPr lang="en-US" altLang="ja-JP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i="1" smtClean="0">
                <a:latin typeface="Arial" pitchFamily="34" charset="0"/>
              </a:rPr>
              <a:t>Accounting management </a:t>
            </a:r>
            <a:r>
              <a:rPr lang="en-US" altLang="ja-JP" smtClean="0">
                <a:latin typeface="Arial" pitchFamily="34" charset="0"/>
              </a:rPr>
              <a:t>facilitates usage-based billing, whereby individual departments</a:t>
            </a:r>
          </a:p>
          <a:p>
            <a:r>
              <a:rPr lang="en-US" altLang="ja-JP" smtClean="0">
                <a:latin typeface="Arial" pitchFamily="34" charset="0"/>
              </a:rPr>
              <a:t>or projects are charged for network services.</a:t>
            </a:r>
            <a:endParaRPr kumimoji="1" lang="ja-JP" altLang="en-US" smtClean="0">
              <a:latin typeface="Arial" pitchFamily="34" charset="0"/>
            </a:endParaRPr>
          </a:p>
          <a:p>
            <a:endParaRPr lang="en-US" altLang="ja-JP" smtClean="0">
              <a:latin typeface="Arial" pitchFamily="34" charset="0"/>
            </a:endParaRPr>
          </a:p>
          <a:p>
            <a:endParaRPr lang="en-US" altLang="ja-JP" smtClean="0">
              <a:latin typeface="Arial" pitchFamily="34" charset="0"/>
            </a:endParaRPr>
          </a:p>
          <a:p>
            <a:r>
              <a:rPr lang="en-US" altLang="ja-JP" smtClean="0">
                <a:latin typeface="Arial" pitchFamily="34" charset="0"/>
              </a:rPr>
              <a:t>The abuse could be </a:t>
            </a:r>
          </a:p>
          <a:p>
            <a:r>
              <a:rPr lang="en-US" altLang="ja-JP" smtClean="0">
                <a:latin typeface="Arial" pitchFamily="34" charset="0"/>
              </a:rPr>
              <a:t>   - intentional (for example, a discontented employee or former employee causing network problems) </a:t>
            </a:r>
          </a:p>
          <a:p>
            <a:r>
              <a:rPr lang="en-US" altLang="ja-JP" smtClean="0">
                <a:latin typeface="Arial" pitchFamily="34" charset="0"/>
              </a:rPr>
              <a:t>   - or unintentional. (People playing network games do not intend to harm the network but could cause excessive traffic nonetheless.) </a:t>
            </a:r>
          </a:p>
          <a:p>
            <a:r>
              <a:rPr lang="en-US" altLang="ja-JP" smtClean="0">
                <a:latin typeface="Arial" pitchFamily="34" charset="0"/>
              </a:rPr>
              <a:t>      A practical reason to track unexpected traffic growth is so that the traffic can be considered during the next capacity-planning phase.</a:t>
            </a:r>
          </a:p>
          <a:p>
            <a:endParaRPr kumimoji="1" lang="en-US" altLang="ja-JP" smtClean="0">
              <a:latin typeface="Arial" pitchFamily="34" charset="0"/>
            </a:endParaRP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7848C6B-C43B-494B-9C1D-7AF1EE134EA5}" type="slidenum">
              <a:rPr lang="en-US" altLang="ja-JP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l"/>
              <a:defRPr/>
            </a:pPr>
            <a:r>
              <a:rPr lang="en-US" altLang="ja-JP" dirty="0" smtClean="0"/>
              <a:t>A </a:t>
            </a:r>
            <a:r>
              <a:rPr lang="en-US" altLang="ja-JP" b="1" dirty="0" smtClean="0"/>
              <a:t>managed device</a:t>
            </a:r>
            <a:r>
              <a:rPr lang="en-US" altLang="ja-JP" dirty="0" smtClean="0"/>
              <a:t> is a network node that collects and stores management information</a:t>
            </a:r>
          </a:p>
          <a:p>
            <a:pPr marL="628650" lvl="1" indent="-171450">
              <a:buFont typeface="Wingdings" panose="05000000000000000000" pitchFamily="2" charset="2"/>
              <a:buChar char="l"/>
              <a:defRPr/>
            </a:pPr>
            <a:r>
              <a:rPr lang="en-US" altLang="ja-JP" dirty="0" smtClean="0"/>
              <a:t>It can be routers, servers, switches, bridges, hubs, end systems, or printers</a:t>
            </a:r>
          </a:p>
          <a:p>
            <a:pPr marL="171450" indent="-171450">
              <a:buFont typeface="Wingdings" panose="05000000000000000000" pitchFamily="2" charset="2"/>
              <a:buChar char="l"/>
              <a:defRPr/>
            </a:pPr>
            <a:r>
              <a:rPr lang="en-US" altLang="ja-JP" dirty="0" smtClean="0"/>
              <a:t>An </a:t>
            </a:r>
            <a:r>
              <a:rPr lang="en-US" altLang="ja-JP" b="1" dirty="0" smtClean="0"/>
              <a:t>agent</a:t>
            </a:r>
            <a:r>
              <a:rPr lang="en-US" altLang="ja-JP" dirty="0" smtClean="0"/>
              <a:t> is network-management software that resides in a managed device</a:t>
            </a:r>
          </a:p>
          <a:p>
            <a:pPr marL="628650" lvl="1" indent="-171450">
              <a:buFont typeface="Wingdings" panose="05000000000000000000" pitchFamily="2" charset="2"/>
              <a:buChar char="l"/>
              <a:defRPr/>
            </a:pPr>
            <a:r>
              <a:rPr lang="en-US" altLang="ja-JP" dirty="0" smtClean="0"/>
              <a:t>An agent tracks local management information and uses a protocol such as SNMP to send information to NMSs.</a:t>
            </a:r>
          </a:p>
          <a:p>
            <a:pPr marL="171450" indent="-171450">
              <a:buFont typeface="Wingdings" panose="05000000000000000000" pitchFamily="2" charset="2"/>
              <a:buChar char="l"/>
              <a:defRPr/>
            </a:pPr>
            <a:r>
              <a:rPr lang="en-US" altLang="ja-JP" dirty="0" smtClean="0"/>
              <a:t>A </a:t>
            </a:r>
            <a:r>
              <a:rPr lang="en-US" altLang="ja-JP" b="1" dirty="0" smtClean="0"/>
              <a:t>network-management system (NMS) </a:t>
            </a:r>
            <a:r>
              <a:rPr lang="en-US" altLang="ja-JP" dirty="0" smtClean="0"/>
              <a:t> runs applications to display management data, monitor and control managed devices, and communicate with agents</a:t>
            </a:r>
          </a:p>
          <a:p>
            <a:pPr marL="628650" lvl="1" indent="-171450">
              <a:buFont typeface="Wingdings" panose="05000000000000000000" pitchFamily="2" charset="2"/>
              <a:buChar char="l"/>
              <a:defRPr/>
            </a:pPr>
            <a:r>
              <a:rPr lang="en-US" altLang="ja-JP" dirty="0" smtClean="0"/>
              <a:t>An NMS is generally a powerful workstation that has sophisticated graphics, memory, storage, and processing capabilities. The NMS is typically located in a network operations center (NOC).</a:t>
            </a:r>
            <a:endParaRPr lang="en-US" altLang="ja-JP" sz="1800" dirty="0" smtClean="0"/>
          </a:p>
          <a:p>
            <a:pPr>
              <a:defRPr/>
            </a:pPr>
            <a:endParaRPr kumimoji="1" lang="ja-JP" altLang="en-US" dirty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E07EE06-57A7-4A98-938D-94B8AC10AC55}" type="slidenum">
              <a:rPr lang="en-US" altLang="ja-JP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smtClean="0">
                <a:latin typeface="Arial" pitchFamily="34" charset="0"/>
              </a:rPr>
              <a:t>Traffic flow and load between NMSs and managed devices should be considered. A decision</a:t>
            </a:r>
          </a:p>
          <a:p>
            <a:r>
              <a:rPr lang="en-US" altLang="ja-JP" smtClean="0">
                <a:latin typeface="Arial" pitchFamily="34" charset="0"/>
              </a:rPr>
              <a:t>should be made about whether management traffic flows in-band (with other network</a:t>
            </a:r>
          </a:p>
          <a:p>
            <a:r>
              <a:rPr lang="en-US" altLang="ja-JP" smtClean="0">
                <a:latin typeface="Arial" pitchFamily="34" charset="0"/>
              </a:rPr>
              <a:t>traffic) or out-of-band (outside normal traffic flow). A redundant topology should be</a:t>
            </a:r>
          </a:p>
          <a:p>
            <a:r>
              <a:rPr lang="en-US" altLang="ja-JP" smtClean="0">
                <a:latin typeface="Arial" pitchFamily="34" charset="0"/>
              </a:rPr>
              <a:t>considered. A decision should be made about a centralized or distributed management</a:t>
            </a:r>
          </a:p>
          <a:p>
            <a:r>
              <a:rPr lang="en-US" altLang="ja-JP" smtClean="0">
                <a:latin typeface="Arial" pitchFamily="34" charset="0"/>
              </a:rPr>
              <a:t>topology.</a:t>
            </a:r>
            <a:endParaRPr kumimoji="1" lang="ja-JP" altLang="en-US" smtClean="0">
              <a:latin typeface="Arial" pitchFamily="34" charset="0"/>
            </a:endParaRPr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3D86681-A68D-4E0A-9590-2364821C8CAB}" type="slidenum">
              <a:rPr lang="en-US" altLang="ja-JP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71450" indent="-171450">
              <a:buFontTx/>
              <a:buChar char="-"/>
            </a:pPr>
            <a:r>
              <a:rPr kumimoji="1" lang="en-US" altLang="ja-JP" smtClean="0">
                <a:latin typeface="Arial" pitchFamily="34" charset="0"/>
              </a:rPr>
              <a:t>One centralized database</a:t>
            </a:r>
          </a:p>
          <a:p>
            <a:pPr marL="171450" indent="-171450">
              <a:buFontTx/>
              <a:buChar char="-"/>
            </a:pPr>
            <a:r>
              <a:rPr kumimoji="1" lang="en-US" altLang="ja-JP" smtClean="0">
                <a:latin typeface="Arial" pitchFamily="34" charset="0"/>
              </a:rPr>
              <a:t>Send queries directly to central NM</a:t>
            </a:r>
          </a:p>
          <a:p>
            <a:pPr marL="171450" indent="-171450">
              <a:buFontTx/>
              <a:buChar char="-"/>
            </a:pPr>
            <a:r>
              <a:rPr kumimoji="1" lang="en-US" altLang="ja-JP" smtClean="0">
                <a:latin typeface="Arial" pitchFamily="34" charset="0"/>
              </a:rPr>
              <a:t>Semua NMS berada di satu area network, biasanya di corporate NOC</a:t>
            </a:r>
          </a:p>
          <a:p>
            <a:pPr marL="171450" indent="-171450">
              <a:buFontTx/>
              <a:buChar char="-"/>
            </a:pPr>
            <a:r>
              <a:rPr kumimoji="1" lang="en-US" altLang="ja-JP" smtClean="0">
                <a:latin typeface="Arial" pitchFamily="34" charset="0"/>
              </a:rPr>
              <a:t>Agent didistribusikan ke enterprise network dan mereka akan mengirimkan SNMP responses to centralized NMSs</a:t>
            </a:r>
            <a:endParaRPr kumimoji="1" lang="ja-JP" altLang="en-US" smtClean="0">
              <a:latin typeface="Arial" pitchFamily="34" charset="0"/>
            </a:endParaRP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4D4DC35-F8B1-4B98-9236-75D90D3FA176}" type="slidenum">
              <a:rPr lang="en-US" altLang="ja-JP" smtClean="0"/>
              <a:pPr eaLnBrk="1" hangingPunct="1">
                <a:spcBef>
                  <a:spcPct val="0"/>
                </a:spcBef>
              </a:pPr>
              <a:t>17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71450" indent="-171450">
              <a:buFontTx/>
              <a:buChar char="-"/>
            </a:pPr>
            <a:r>
              <a:rPr kumimoji="1" lang="en-US" altLang="ja-JP" smtClean="0">
                <a:latin typeface="Arial" pitchFamily="34" charset="0"/>
              </a:rPr>
              <a:t>NMS and agents disebar ke internetwork</a:t>
            </a:r>
          </a:p>
          <a:p>
            <a:pPr marL="171450" indent="-171450">
              <a:buFontTx/>
              <a:buChar char="-"/>
            </a:pPr>
            <a:r>
              <a:rPr kumimoji="1" lang="en-US" altLang="ja-JP" smtClean="0">
                <a:latin typeface="Arial" pitchFamily="34" charset="0"/>
              </a:rPr>
              <a:t>Client NMS sent to server NMS through (manager of manager) architecture</a:t>
            </a:r>
          </a:p>
          <a:p>
            <a:pPr marL="171450" indent="-171450">
              <a:buFontTx/>
              <a:buChar char="-"/>
            </a:pPr>
            <a:endParaRPr kumimoji="1" lang="en-US" altLang="ja-JP" smtClean="0">
              <a:latin typeface="Arial" pitchFamily="34" charset="0"/>
            </a:endParaRPr>
          </a:p>
          <a:p>
            <a:pPr marL="171450" indent="-171450">
              <a:buFontTx/>
              <a:buChar char="-"/>
            </a:pPr>
            <a:r>
              <a:rPr kumimoji="1" lang="en-US" altLang="ja-JP" smtClean="0">
                <a:latin typeface="Arial" pitchFamily="34" charset="0"/>
              </a:rPr>
              <a:t>Server-client NMS</a:t>
            </a:r>
          </a:p>
          <a:p>
            <a:pPr marL="171450" indent="-171450">
              <a:buFontTx/>
              <a:buChar char="-"/>
            </a:pPr>
            <a:r>
              <a:rPr kumimoji="1" lang="en-US" altLang="ja-JP" smtClean="0">
                <a:latin typeface="Arial" pitchFamily="34" charset="0"/>
              </a:rPr>
              <a:t>There is client NMS</a:t>
            </a:r>
          </a:p>
          <a:p>
            <a:pPr marL="171450" indent="-171450">
              <a:buFontTx/>
              <a:buChar char="-"/>
            </a:pPr>
            <a:r>
              <a:rPr kumimoji="1" lang="en-US" altLang="ja-JP" smtClean="0">
                <a:latin typeface="Arial" pitchFamily="34" charset="0"/>
              </a:rPr>
              <a:t>Local query is sent to client NMS</a:t>
            </a:r>
          </a:p>
          <a:p>
            <a:pPr marL="171450" indent="-171450">
              <a:buFontTx/>
              <a:buChar char="-"/>
            </a:pPr>
            <a:r>
              <a:rPr kumimoji="1" lang="en-US" altLang="ja-JP" smtClean="0">
                <a:latin typeface="Arial" pitchFamily="34" charset="0"/>
              </a:rPr>
              <a:t>Not all queries directed to central NMS (filtered)</a:t>
            </a:r>
            <a:endParaRPr kumimoji="1" lang="ja-JP" altLang="en-US" smtClean="0">
              <a:latin typeface="Arial" pitchFamily="34" charset="0"/>
            </a:endParaRP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1D787C7-DBD4-41C7-B46E-9AF6D3DCB942}" type="slidenum">
              <a:rPr lang="en-US" altLang="ja-JP" smtClean="0"/>
              <a:pPr eaLnBrk="1" hangingPunct="1">
                <a:spcBef>
                  <a:spcPct val="0"/>
                </a:spcBef>
              </a:pPr>
              <a:t>18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US" altLang="ja-JP" dirty="0" smtClean="0"/>
              <a:t>In an </a:t>
            </a:r>
            <a:r>
              <a:rPr lang="en-US" altLang="ja-JP" dirty="0" err="1" smtClean="0"/>
              <a:t>MoM</a:t>
            </a:r>
            <a:r>
              <a:rPr lang="en-US" altLang="ja-JP" dirty="0" smtClean="0"/>
              <a:t> architecture, distributed NMSs can filter data before sending it to the centralized</a:t>
            </a:r>
          </a:p>
          <a:p>
            <a:pPr>
              <a:defRPr/>
            </a:pPr>
            <a:r>
              <a:rPr lang="en-US" altLang="ja-JP" dirty="0" smtClean="0"/>
              <a:t>stations, thus reducing the amount of network management data that flows on</a:t>
            </a:r>
          </a:p>
          <a:p>
            <a:pPr>
              <a:defRPr/>
            </a:pPr>
            <a:r>
              <a:rPr lang="en-US" altLang="ja-JP" dirty="0" smtClean="0"/>
              <a:t>the internetwork. </a:t>
            </a:r>
          </a:p>
          <a:p>
            <a:pPr>
              <a:defRPr/>
            </a:pPr>
            <a:endParaRPr lang="en-US" altLang="ja-JP" dirty="0" smtClean="0"/>
          </a:p>
          <a:p>
            <a:pPr>
              <a:defRPr/>
            </a:pPr>
            <a:r>
              <a:rPr lang="en-US" altLang="ja-JP" dirty="0" smtClean="0"/>
              <a:t>Another advantage with distributed management is that the distributed</a:t>
            </a:r>
          </a:p>
          <a:p>
            <a:pPr>
              <a:defRPr/>
            </a:pPr>
            <a:r>
              <a:rPr lang="en-US" altLang="ja-JP" dirty="0" smtClean="0"/>
              <a:t>systems can often gather data even when parts of the internetwork are failing.</a:t>
            </a:r>
            <a:endParaRPr kumimoji="1" lang="en-US" altLang="ja-JP" dirty="0" smtClean="0"/>
          </a:p>
          <a:p>
            <a:pPr marL="171450" indent="-171450">
              <a:buFontTx/>
              <a:buChar char="-"/>
              <a:defRPr/>
            </a:pPr>
            <a:endParaRPr kumimoji="1" lang="en-US" altLang="ja-JP" dirty="0" smtClean="0"/>
          </a:p>
          <a:p>
            <a:pPr marL="171450" indent="-171450">
              <a:buFontTx/>
              <a:buChar char="-"/>
              <a:defRPr/>
            </a:pPr>
            <a:r>
              <a:rPr kumimoji="1" lang="en-US" altLang="ja-JP" dirty="0" smtClean="0"/>
              <a:t>Local MIB distributed to peer NMS</a:t>
            </a:r>
          </a:p>
          <a:p>
            <a:pPr marL="171450" indent="-171450">
              <a:buFontTx/>
              <a:buChar char="-"/>
              <a:defRPr/>
            </a:pPr>
            <a:r>
              <a:rPr kumimoji="1" lang="en-US" altLang="ja-JP" dirty="0" smtClean="0"/>
              <a:t>Local query</a:t>
            </a:r>
          </a:p>
          <a:p>
            <a:pPr marL="171450" indent="-171450">
              <a:buFontTx/>
              <a:buChar char="-"/>
              <a:defRPr/>
            </a:pPr>
            <a:endParaRPr kumimoji="1" lang="en-US" altLang="ja-JP" dirty="0" smtClean="0"/>
          </a:p>
          <a:p>
            <a:pPr marL="171450" indent="-171450">
              <a:buFontTx/>
              <a:buChar char="-"/>
              <a:defRPr/>
            </a:pPr>
            <a:r>
              <a:rPr kumimoji="1" lang="en-US" altLang="ja-JP" dirty="0" smtClean="0"/>
              <a:t>The disadvantage is complex and hard to manage </a:t>
            </a:r>
          </a:p>
          <a:p>
            <a:pPr marL="171450" indent="-171450">
              <a:buFontTx/>
              <a:buChar char="-"/>
              <a:defRPr/>
            </a:pPr>
            <a:r>
              <a:rPr kumimoji="1" lang="en-US" altLang="ja-JP" dirty="0" smtClean="0"/>
              <a:t>Difficult to control security</a:t>
            </a:r>
          </a:p>
          <a:p>
            <a:pPr marL="171450" indent="-171450">
              <a:buFontTx/>
              <a:buChar char="-"/>
              <a:defRPr/>
            </a:pPr>
            <a:r>
              <a:rPr kumimoji="1" lang="en-US" altLang="ja-JP" dirty="0" smtClean="0"/>
              <a:t>Keep track of management devices</a:t>
            </a:r>
          </a:p>
          <a:p>
            <a:pPr marL="171450" indent="-171450">
              <a:buFontTx/>
              <a:buChar char="-"/>
              <a:defRPr/>
            </a:pPr>
            <a:endParaRPr kumimoji="1" lang="en-US" altLang="ja-JP" dirty="0" smtClean="0"/>
          </a:p>
          <a:p>
            <a:pPr marL="171450" indent="-171450">
              <a:buFontTx/>
              <a:buChar char="-"/>
              <a:defRPr/>
            </a:pPr>
            <a:r>
              <a:rPr kumimoji="1" lang="en-US" altLang="ja-JP" dirty="0" smtClean="0"/>
              <a:t>Simple is better</a:t>
            </a:r>
            <a:endParaRPr kumimoji="1" lang="ja-JP" altLang="en-US" dirty="0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06725BC-1B29-43B5-A4CE-3631746DD9A1}" type="slidenum">
              <a:rPr lang="en-US" altLang="ja-JP" smtClean="0"/>
              <a:pPr eaLnBrk="1" hangingPunct="1">
                <a:spcBef>
                  <a:spcPct val="0"/>
                </a:spcBef>
              </a:pPr>
              <a:t>19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ja-JP" dirty="0" smtClean="0"/>
              <a:t>In band :</a:t>
            </a:r>
          </a:p>
          <a:p>
            <a:pPr>
              <a:defRPr/>
            </a:pPr>
            <a:r>
              <a:rPr kumimoji="1" lang="en-US" altLang="ja-JP" dirty="0" smtClean="0"/>
              <a:t>- simple to implement</a:t>
            </a:r>
          </a:p>
          <a:p>
            <a:pPr>
              <a:defRPr/>
            </a:pPr>
            <a:r>
              <a:rPr kumimoji="1" lang="en-US" altLang="ja-JP" dirty="0" smtClean="0"/>
              <a:t>- Network management data </a:t>
            </a:r>
            <a:r>
              <a:rPr kumimoji="1" lang="en-US" altLang="ja-JP" dirty="0" err="1" smtClean="0"/>
              <a:t>nyampur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dengan</a:t>
            </a:r>
            <a:r>
              <a:rPr kumimoji="1" lang="en-US" altLang="ja-JP" dirty="0" smtClean="0"/>
              <a:t> problem </a:t>
            </a:r>
            <a:r>
              <a:rPr kumimoji="1" lang="en-US" altLang="ja-JP" dirty="0" err="1" smtClean="0"/>
              <a:t>dari</a:t>
            </a:r>
            <a:r>
              <a:rPr kumimoji="1" lang="en-US" altLang="ja-JP" dirty="0" smtClean="0"/>
              <a:t> internet work (make it hard to troubleshoot)</a:t>
            </a:r>
          </a:p>
          <a:p>
            <a:pPr>
              <a:defRPr/>
            </a:pPr>
            <a:endParaRPr kumimoji="1" lang="en-US" altLang="ja-JP" dirty="0" smtClean="0"/>
          </a:p>
          <a:p>
            <a:pPr>
              <a:defRPr/>
            </a:pPr>
            <a:r>
              <a:rPr kumimoji="1" lang="en-US" altLang="ja-JP" dirty="0" smtClean="0"/>
              <a:t>Out band</a:t>
            </a:r>
          </a:p>
          <a:p>
            <a:pPr marL="171450" indent="-171450">
              <a:buFontTx/>
              <a:buChar char="-"/>
              <a:defRPr/>
            </a:pPr>
            <a:r>
              <a:rPr kumimoji="1" lang="en-US" altLang="ja-JP" dirty="0" smtClean="0"/>
              <a:t>Use different path</a:t>
            </a:r>
          </a:p>
          <a:p>
            <a:pPr marL="171450" indent="-171450">
              <a:buFontTx/>
              <a:buChar char="-"/>
              <a:defRPr/>
            </a:pPr>
            <a:r>
              <a:rPr kumimoji="1" lang="en-US" altLang="ja-JP" dirty="0" smtClean="0"/>
              <a:t>More complex </a:t>
            </a:r>
            <a:r>
              <a:rPr kumimoji="1" lang="en-US" altLang="ja-JP" dirty="0" err="1" smtClean="0"/>
              <a:t>dan</a:t>
            </a:r>
            <a:r>
              <a:rPr kumimoji="1" lang="en-US" altLang="ja-JP" dirty="0" smtClean="0"/>
              <a:t> expensive</a:t>
            </a:r>
            <a:endParaRPr kumimoji="1" lang="ja-JP" altLang="en-US" dirty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11E3765-0A04-43C1-845C-66947121FCB4}" type="slidenum">
              <a:rPr lang="en-US" altLang="ja-JP" smtClean="0"/>
              <a:pPr eaLnBrk="1" hangingPunct="1">
                <a:spcBef>
                  <a:spcPct val="0"/>
                </a:spcBef>
              </a:pPr>
              <a:t>20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smtClean="0">
                <a:latin typeface="Arial" pitchFamily="34" charset="0"/>
              </a:rPr>
              <a:t>- To ensure high network availability, management tools should support numerous features that can be used for performance, fault, configuration, security, and accounting management.</a:t>
            </a:r>
          </a:p>
          <a:p>
            <a:r>
              <a:rPr lang="en-US" altLang="ja-JP" smtClean="0">
                <a:latin typeface="Arial" pitchFamily="34" charset="0"/>
              </a:rPr>
              <a:t>- At a minimum, a network management solution should include tools for isolating, diagnosing, and reporting problems to facilitate quick repair and recovery. </a:t>
            </a:r>
          </a:p>
          <a:p>
            <a:r>
              <a:rPr lang="en-US" altLang="ja-JP" smtClean="0">
                <a:latin typeface="Arial" pitchFamily="34" charset="0"/>
              </a:rPr>
              <a:t>- Ideally, the system should also incorporate intelligence to identify trends that can predict a potential failure so that a network manager can take action before a fault condition occurs.</a:t>
            </a:r>
            <a:endParaRPr kumimoji="1" lang="ja-JP" altLang="en-US" smtClean="0">
              <a:latin typeface="Arial" pitchFamily="34" charset="0"/>
            </a:endParaRPr>
          </a:p>
          <a:p>
            <a:endParaRPr kumimoji="1" lang="ja-JP" altLang="en-US" smtClean="0">
              <a:latin typeface="Arial" pitchFamily="34" charset="0"/>
            </a:endParaRPr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F0D53D-A280-4A03-A2ED-A4A025F2B6A0}" type="slidenum">
              <a:rPr lang="en-US" altLang="ja-JP" smtClean="0"/>
              <a:pPr eaLnBrk="1" hangingPunct="1"/>
              <a:t>21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smtClean="0">
                <a:latin typeface="Arial" pitchFamily="34" charset="0"/>
              </a:rPr>
              <a:t>Network management tools should provide a intuitive user interface that can react quickly to user input. In many cases, having both a</a:t>
            </a:r>
          </a:p>
          <a:p>
            <a:r>
              <a:rPr lang="en-US" altLang="ja-JP" smtClean="0">
                <a:latin typeface="Arial" pitchFamily="34" charset="0"/>
              </a:rPr>
              <a:t>browser interface and command-line interface (CLI) is beneficial.</a:t>
            </a:r>
          </a:p>
          <a:p>
            <a:endParaRPr kumimoji="1" lang="en-US" altLang="ja-JP" smtClean="0">
              <a:latin typeface="Arial" pitchFamily="34" charset="0"/>
            </a:endParaRPr>
          </a:p>
          <a:p>
            <a:r>
              <a:rPr lang="en-US" altLang="ja-JP" smtClean="0">
                <a:latin typeface="Arial" pitchFamily="34" charset="0"/>
              </a:rPr>
              <a:t>If the tools allow dynamic configuration of devices, configuration changes should take</a:t>
            </a:r>
          </a:p>
          <a:p>
            <a:r>
              <a:rPr lang="en-US" altLang="ja-JP" smtClean="0">
                <a:latin typeface="Arial" pitchFamily="34" charset="0"/>
              </a:rPr>
              <a:t>effect without requiring a reboot of the device, if the device supports this, because disruption</a:t>
            </a:r>
          </a:p>
          <a:p>
            <a:r>
              <a:rPr lang="en-US" altLang="ja-JP" smtClean="0">
                <a:latin typeface="Arial" pitchFamily="34" charset="0"/>
              </a:rPr>
              <a:t>of service for a critical device could potentially impact thousands of users.</a:t>
            </a:r>
            <a:endParaRPr kumimoji="1" lang="ja-JP" altLang="en-US" smtClean="0">
              <a:latin typeface="Arial" pitchFamily="34" charset="0"/>
            </a:endParaRPr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A0E7041-CF97-4783-8803-17AD9B7D43C9}" type="slidenum">
              <a:rPr lang="en-US" altLang="ja-JP" smtClean="0"/>
              <a:pPr eaLnBrk="1" hangingPunct="1"/>
              <a:t>22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kumimoji="1" lang="en-US" altLang="ja-JP" smtClean="0">
                <a:latin typeface="Arial" pitchFamily="34" charset="0"/>
              </a:rPr>
              <a:t>Peningkatan dari network traffic dan network technology exponensial</a:t>
            </a:r>
          </a:p>
          <a:p>
            <a:endParaRPr kumimoji="1" lang="en-US" altLang="ja-JP" smtClean="0">
              <a:latin typeface="Arial" pitchFamily="34" charset="0"/>
            </a:endParaRPr>
          </a:p>
          <a:p>
            <a:r>
              <a:rPr kumimoji="1" lang="en-US" altLang="ja-JP" smtClean="0">
                <a:latin typeface="Arial" pitchFamily="34" charset="0"/>
              </a:rPr>
              <a:t>Sedangkan, peningkatan dari network resources (support staff, uang) linier</a:t>
            </a:r>
          </a:p>
          <a:p>
            <a:endParaRPr kumimoji="1" lang="en-US" altLang="ja-JP" smtClean="0">
              <a:latin typeface="Arial" pitchFamily="34" charset="0"/>
            </a:endParaRPr>
          </a:p>
          <a:p>
            <a:r>
              <a:rPr kumimoji="1" lang="en-US" altLang="ja-JP" smtClean="0">
                <a:latin typeface="Arial" pitchFamily="34" charset="0"/>
              </a:rPr>
              <a:t>Oleh karena itu dibutuhkan network management</a:t>
            </a:r>
          </a:p>
          <a:p>
            <a:endParaRPr kumimoji="1" lang="en-US" altLang="ja-JP" smtClean="0">
              <a:latin typeface="Arial" pitchFamily="34" charset="0"/>
            </a:endParaRPr>
          </a:p>
          <a:p>
            <a:endParaRPr kumimoji="1" lang="ja-JP" altLang="en-US" smtClean="0">
              <a:latin typeface="Arial" pitchFamily="34" charset="0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FA8132-1B1D-4895-A06E-81EEB1EC40BF}" type="slidenum">
              <a:rPr lang="en-US" altLang="ja-JP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smtClean="0">
                <a:latin typeface="Arial" pitchFamily="34" charset="0"/>
              </a:rPr>
              <a:t>Interoperability between SNMP implementations from different vendors can be achieved with minimal effort because SNMP is so simple.</a:t>
            </a:r>
            <a:endParaRPr lang="en-US" altLang="ja-JP" b="1" smtClean="0">
              <a:latin typeface="Arial" pitchFamily="34" charset="0"/>
            </a:endParaRPr>
          </a:p>
          <a:p>
            <a:endParaRPr kumimoji="1" lang="en-US" altLang="ja-JP" smtClean="0">
              <a:latin typeface="Arial" pitchFamily="34" charset="0"/>
            </a:endParaRPr>
          </a:p>
          <a:p>
            <a:endParaRPr kumimoji="1" lang="en-US" altLang="ja-JP" smtClean="0">
              <a:latin typeface="Arial" pitchFamily="34" charset="0"/>
            </a:endParaRPr>
          </a:p>
          <a:p>
            <a:r>
              <a:rPr kumimoji="1" lang="en-US" altLang="ja-JP" smtClean="0">
                <a:latin typeface="Arial" pitchFamily="34" charset="0"/>
              </a:rPr>
              <a:t>SNMP 1 dan 2 tidak ada feature authentication yg memungkinkan unauthorized user to exercise </a:t>
            </a:r>
            <a:r>
              <a:rPr kumimoji="1" lang="ja-JP" altLang="en-US" smtClean="0">
                <a:latin typeface="Arial" pitchFamily="34" charset="0"/>
              </a:rPr>
              <a:t>ＳＮＭＰ </a:t>
            </a:r>
            <a:r>
              <a:rPr kumimoji="1" lang="en-US" altLang="ja-JP" smtClean="0">
                <a:latin typeface="Arial" pitchFamily="34" charset="0"/>
              </a:rPr>
              <a:t>network management, to do eavesdropping </a:t>
            </a:r>
            <a:endParaRPr kumimoji="1" lang="ja-JP" altLang="en-US" smtClean="0">
              <a:latin typeface="Arial" pitchFamily="34" charset="0"/>
            </a:endParaRPr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8B7991A-507A-4520-B2D6-56F93AE91EC4}" type="slidenum">
              <a:rPr lang="en-US" altLang="ja-JP" smtClean="0"/>
              <a:pPr eaLnBrk="1" hangingPunct="1">
                <a:spcBef>
                  <a:spcPct val="0"/>
                </a:spcBef>
              </a:pPr>
              <a:t>24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smtClean="0">
                <a:latin typeface="Arial" pitchFamily="34" charset="0"/>
              </a:rPr>
              <a:t>Interoperability between SNMP implementations from different vendors can be achieved with minimal effort because SNMP is so simple.</a:t>
            </a:r>
            <a:endParaRPr lang="en-US" altLang="ja-JP" b="1" smtClean="0">
              <a:latin typeface="Arial" pitchFamily="34" charset="0"/>
            </a:endParaRPr>
          </a:p>
          <a:p>
            <a:endParaRPr kumimoji="1" lang="en-US" altLang="ja-JP" smtClean="0">
              <a:latin typeface="Arial" pitchFamily="34" charset="0"/>
            </a:endParaRPr>
          </a:p>
          <a:p>
            <a:endParaRPr kumimoji="1" lang="en-US" altLang="ja-JP" smtClean="0">
              <a:latin typeface="Arial" pitchFamily="34" charset="0"/>
            </a:endParaRPr>
          </a:p>
          <a:p>
            <a:r>
              <a:rPr kumimoji="1" lang="en-US" altLang="ja-JP" smtClean="0">
                <a:latin typeface="Arial" pitchFamily="34" charset="0"/>
              </a:rPr>
              <a:t>SNMP 1 dan 2 tidak ada feature authentication yg memungkinkan unauthorized user to exercise </a:t>
            </a:r>
            <a:r>
              <a:rPr kumimoji="1" lang="ja-JP" altLang="en-US" smtClean="0">
                <a:latin typeface="Arial" pitchFamily="34" charset="0"/>
              </a:rPr>
              <a:t>ＳＮＭＰ </a:t>
            </a:r>
            <a:r>
              <a:rPr kumimoji="1" lang="en-US" altLang="ja-JP" smtClean="0">
                <a:latin typeface="Arial" pitchFamily="34" charset="0"/>
              </a:rPr>
              <a:t>network management, to do eavesdropping </a:t>
            </a:r>
            <a:endParaRPr kumimoji="1" lang="ja-JP" altLang="en-US" smtClean="0">
              <a:latin typeface="Arial" pitchFamily="34" charset="0"/>
            </a:endParaRP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750F15D-67BD-4821-9AE2-9D99C7A4FAB4}" type="slidenum">
              <a:rPr lang="en-US" altLang="ja-JP" smtClean="0"/>
              <a:pPr eaLnBrk="1" hangingPunct="1">
                <a:spcBef>
                  <a:spcPct val="0"/>
                </a:spcBef>
              </a:pPr>
              <a:t>25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71450" indent="-171450">
              <a:buFontTx/>
              <a:buChar char="-"/>
              <a:defRPr/>
            </a:pPr>
            <a:r>
              <a:rPr kumimoji="1" lang="en-US" altLang="ja-JP" dirty="0" smtClean="0"/>
              <a:t>Object identifier (unique)</a:t>
            </a:r>
          </a:p>
          <a:p>
            <a:pPr marL="171450" indent="-171450">
              <a:buFontTx/>
              <a:buChar char="-"/>
              <a:defRPr/>
            </a:pPr>
            <a:r>
              <a:rPr kumimoji="1" lang="en-US" altLang="ja-JP" dirty="0" smtClean="0"/>
              <a:t>Structured as a tree</a:t>
            </a:r>
          </a:p>
          <a:p>
            <a:pPr marL="171450" indent="-171450">
              <a:buFontTx/>
              <a:buChar char="-"/>
              <a:defRPr/>
            </a:pPr>
            <a:r>
              <a:rPr kumimoji="1" lang="en-US" altLang="ja-JP" dirty="0" smtClean="0"/>
              <a:t>Similar objects are group </a:t>
            </a:r>
            <a:r>
              <a:rPr kumimoji="1" lang="en-US" altLang="ja-JP" dirty="0" err="1" smtClean="0"/>
              <a:t>unders</a:t>
            </a:r>
            <a:r>
              <a:rPr kumimoji="1" lang="en-US" altLang="ja-JP" dirty="0" smtClean="0"/>
              <a:t> the same branch of the MIB tree</a:t>
            </a:r>
          </a:p>
          <a:p>
            <a:pPr marL="628650" lvl="1" indent="-171450">
              <a:buFontTx/>
              <a:buChar char="-"/>
              <a:defRPr/>
            </a:pPr>
            <a:r>
              <a:rPr kumimoji="1" lang="en-US" altLang="ja-JP" dirty="0" smtClean="0"/>
              <a:t>Various interface counters are grouped under the interfaces branch of the MIB II (RFC 123) tree</a:t>
            </a:r>
          </a:p>
          <a:p>
            <a:pPr marL="171450" indent="-171450">
              <a:buFontTx/>
              <a:buChar char="-"/>
              <a:defRPr/>
            </a:pPr>
            <a:r>
              <a:rPr kumimoji="1" lang="en-US" altLang="ja-JP" dirty="0" err="1" smtClean="0"/>
              <a:t>Sfdsafsafs</a:t>
            </a:r>
            <a:endParaRPr kumimoji="1" lang="en-US" altLang="ja-JP" dirty="0" smtClean="0"/>
          </a:p>
          <a:p>
            <a:pPr marL="171450" indent="-171450">
              <a:buFontTx/>
              <a:buChar char="-"/>
              <a:defRPr/>
            </a:pPr>
            <a:endParaRPr kumimoji="1" lang="en-US" altLang="ja-JP" dirty="0" smtClean="0"/>
          </a:p>
          <a:p>
            <a:pPr marL="171450" indent="-171450">
              <a:buFontTx/>
              <a:buChar char="-"/>
              <a:defRPr/>
            </a:pPr>
            <a:endParaRPr kumimoji="1" lang="en-US" altLang="ja-JP" dirty="0" smtClean="0"/>
          </a:p>
          <a:p>
            <a:pPr>
              <a:defRPr/>
            </a:pPr>
            <a:r>
              <a:rPr lang="en-US" altLang="ja-JP" dirty="0" smtClean="0"/>
              <a:t>A MIB stores information gathered by the local management agent on a managed device.</a:t>
            </a:r>
          </a:p>
          <a:p>
            <a:pPr>
              <a:defRPr/>
            </a:pPr>
            <a:endParaRPr lang="en-US" altLang="ja-JP" dirty="0" smtClean="0"/>
          </a:p>
          <a:p>
            <a:pPr>
              <a:defRPr/>
            </a:pPr>
            <a:r>
              <a:rPr lang="en-US" altLang="ja-JP" dirty="0" smtClean="0"/>
              <a:t>Each object in a MIB has a unique identifier. </a:t>
            </a:r>
          </a:p>
          <a:p>
            <a:pPr>
              <a:defRPr/>
            </a:pPr>
            <a:endParaRPr lang="en-US" altLang="ja-JP" dirty="0" smtClean="0"/>
          </a:p>
          <a:p>
            <a:pPr>
              <a:defRPr/>
            </a:pPr>
            <a:r>
              <a:rPr lang="en-US" altLang="ja-JP" dirty="0" smtClean="0"/>
              <a:t>Network management applications use the identifier to retrieve a specific object. </a:t>
            </a:r>
          </a:p>
          <a:p>
            <a:pPr>
              <a:defRPr/>
            </a:pPr>
            <a:endParaRPr lang="en-US" altLang="ja-JP" dirty="0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2F76785-74D9-4972-8020-7BF1E801E22C}" type="slidenum">
              <a:rPr lang="en-US" altLang="ja-JP" smtClean="0"/>
              <a:pPr eaLnBrk="1" hangingPunct="1">
                <a:spcBef>
                  <a:spcPct val="0"/>
                </a:spcBef>
              </a:pPr>
              <a:t>27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smtClean="0">
                <a:latin typeface="Arial" pitchFamily="34" charset="0"/>
              </a:rPr>
              <a:t>The MIB is structured as a tree. Similar objects are grouped under the same branch of the MIB tree. </a:t>
            </a:r>
          </a:p>
          <a:p>
            <a:endParaRPr lang="en-US" altLang="ja-JP" smtClean="0">
              <a:latin typeface="Arial" pitchFamily="34" charset="0"/>
            </a:endParaRPr>
          </a:p>
          <a:p>
            <a:r>
              <a:rPr lang="en-US" altLang="ja-JP" smtClean="0">
                <a:latin typeface="Arial" pitchFamily="34" charset="0"/>
              </a:rPr>
              <a:t>For example, various interface counters are grouped under the Interfaces branch of the MIB II (RFC 1213) tree.</a:t>
            </a:r>
          </a:p>
          <a:p>
            <a:endParaRPr kumimoji="1" lang="en-US" altLang="ja-JP" smtClean="0">
              <a:latin typeface="Arial" pitchFamily="34" charset="0"/>
            </a:endParaRPr>
          </a:p>
          <a:p>
            <a:r>
              <a:rPr lang="en-US" altLang="ja-JP" smtClean="0">
                <a:latin typeface="Arial" pitchFamily="34" charset="0"/>
              </a:rPr>
              <a:t>MIB II defines the following groups of managed objects for TCP/IP networks:</a:t>
            </a:r>
          </a:p>
          <a:p>
            <a:r>
              <a:rPr lang="en-US" altLang="ja-JP" smtClean="0">
                <a:latin typeface="Arial" pitchFamily="34" charset="0"/>
              </a:rPr>
              <a:t>■ System</a:t>
            </a:r>
          </a:p>
          <a:p>
            <a:r>
              <a:rPr lang="en-US" altLang="ja-JP" smtClean="0">
                <a:latin typeface="Arial" pitchFamily="34" charset="0"/>
              </a:rPr>
              <a:t>■ Interfaces</a:t>
            </a:r>
          </a:p>
          <a:p>
            <a:r>
              <a:rPr lang="en-US" altLang="ja-JP" smtClean="0">
                <a:latin typeface="Arial" pitchFamily="34" charset="0"/>
              </a:rPr>
              <a:t>■ Address Translation</a:t>
            </a:r>
          </a:p>
          <a:p>
            <a:r>
              <a:rPr lang="en-US" altLang="ja-JP" smtClean="0">
                <a:latin typeface="Arial" pitchFamily="34" charset="0"/>
              </a:rPr>
              <a:t>■ IP</a:t>
            </a:r>
          </a:p>
          <a:p>
            <a:r>
              <a:rPr lang="en-US" altLang="ja-JP" smtClean="0">
                <a:latin typeface="Arial" pitchFamily="34" charset="0"/>
              </a:rPr>
              <a:t>■ ICMP</a:t>
            </a:r>
          </a:p>
          <a:p>
            <a:r>
              <a:rPr lang="en-US" altLang="ja-JP" smtClean="0">
                <a:latin typeface="Arial" pitchFamily="34" charset="0"/>
              </a:rPr>
              <a:t>■ TCP</a:t>
            </a:r>
          </a:p>
          <a:p>
            <a:r>
              <a:rPr lang="en-US" altLang="ja-JP" smtClean="0">
                <a:latin typeface="Arial" pitchFamily="34" charset="0"/>
              </a:rPr>
              <a:t>■ UDP</a:t>
            </a:r>
          </a:p>
          <a:p>
            <a:r>
              <a:rPr lang="en-US" altLang="ja-JP" smtClean="0">
                <a:latin typeface="Arial" pitchFamily="34" charset="0"/>
              </a:rPr>
              <a:t>■ EGP</a:t>
            </a:r>
          </a:p>
          <a:p>
            <a:r>
              <a:rPr lang="en-US" altLang="ja-JP" smtClean="0">
                <a:latin typeface="Arial" pitchFamily="34" charset="0"/>
              </a:rPr>
              <a:t>■ Transmission</a:t>
            </a:r>
          </a:p>
          <a:p>
            <a:r>
              <a:rPr lang="en-US" altLang="ja-JP" smtClean="0">
                <a:latin typeface="Arial" pitchFamily="34" charset="0"/>
              </a:rPr>
              <a:t>■ SNMP</a:t>
            </a:r>
            <a:endParaRPr kumimoji="1" lang="en-US" altLang="ja-JP" smtClean="0">
              <a:latin typeface="Arial" pitchFamily="34" charset="0"/>
            </a:endParaRPr>
          </a:p>
          <a:p>
            <a:endParaRPr kumimoji="1" lang="en-US" altLang="ja-JP" smtClean="0">
              <a:latin typeface="Arial" pitchFamily="34" charset="0"/>
            </a:endParaRPr>
          </a:p>
          <a:p>
            <a:r>
              <a:rPr lang="en-US" altLang="ja-JP" smtClean="0">
                <a:latin typeface="Arial" pitchFamily="34" charset="0"/>
              </a:rPr>
              <a:t>In addition to standard MIBs, such as MIB II for TCP/IP objects, there are vendor-specific</a:t>
            </a:r>
          </a:p>
          <a:p>
            <a:r>
              <a:rPr lang="en-US" altLang="ja-JP" smtClean="0">
                <a:latin typeface="Arial" pitchFamily="34" charset="0"/>
              </a:rPr>
              <a:t>MIB definitions. Vendors can obtain their own branch for the private definition of a MIB</a:t>
            </a:r>
          </a:p>
          <a:p>
            <a:r>
              <a:rPr lang="en-US" altLang="ja-JP" smtClean="0">
                <a:latin typeface="Arial" pitchFamily="34" charset="0"/>
              </a:rPr>
              <a:t>subtree and create custom managed objects under that branch.</a:t>
            </a:r>
          </a:p>
          <a:p>
            <a:endParaRPr kumimoji="1" lang="en-US" altLang="ja-JP" smtClean="0">
              <a:latin typeface="Arial" pitchFamily="34" charset="0"/>
            </a:endParaRPr>
          </a:p>
          <a:p>
            <a:r>
              <a:rPr lang="en-US" altLang="ja-JP" smtClean="0">
                <a:latin typeface="Arial" pitchFamily="34" charset="0"/>
              </a:rPr>
              <a:t>To use private definitions</a:t>
            </a:r>
          </a:p>
          <a:p>
            <a:r>
              <a:rPr lang="en-US" altLang="ja-JP" smtClean="0">
                <a:latin typeface="Arial" pitchFamily="34" charset="0"/>
              </a:rPr>
              <a:t>of managed objects, a network manager must import the definitions into an NMS.</a:t>
            </a:r>
            <a:endParaRPr kumimoji="1" lang="en-US" altLang="ja-JP" smtClean="0">
              <a:latin typeface="Arial" pitchFamily="34" charset="0"/>
            </a:endParaRPr>
          </a:p>
          <a:p>
            <a:endParaRPr kumimoji="1" lang="ja-JP" altLang="en-US" smtClean="0">
              <a:latin typeface="Arial" pitchFamily="34" charset="0"/>
            </a:endParaRP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137CA6F-7488-4D62-B6BD-0D15C6B3E7DB}" type="slidenum">
              <a:rPr lang="en-US" altLang="ja-JP" smtClean="0"/>
              <a:pPr eaLnBrk="1" hangingPunct="1"/>
              <a:t>28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smtClean="0">
                <a:latin typeface="Arial" pitchFamily="34" charset="0"/>
              </a:rPr>
              <a:t>The MIB is structured as a tree. Similar objects are grouped under the same branch of the MIB tree. </a:t>
            </a:r>
          </a:p>
          <a:p>
            <a:endParaRPr lang="en-US" altLang="ja-JP" smtClean="0">
              <a:latin typeface="Arial" pitchFamily="34" charset="0"/>
            </a:endParaRPr>
          </a:p>
          <a:p>
            <a:r>
              <a:rPr lang="en-US" altLang="ja-JP" smtClean="0">
                <a:latin typeface="Arial" pitchFamily="34" charset="0"/>
              </a:rPr>
              <a:t>For example, various interface counters are grouped under the Interfaces branch of the MIB II (RFC 1213) tree.</a:t>
            </a:r>
          </a:p>
          <a:p>
            <a:endParaRPr kumimoji="1" lang="en-US" altLang="ja-JP" smtClean="0">
              <a:latin typeface="Arial" pitchFamily="34" charset="0"/>
            </a:endParaRPr>
          </a:p>
          <a:p>
            <a:r>
              <a:rPr lang="en-US" altLang="ja-JP" smtClean="0">
                <a:latin typeface="Arial" pitchFamily="34" charset="0"/>
              </a:rPr>
              <a:t>MIB II defines the following groups of managed objects for TCP/IP networks:</a:t>
            </a:r>
          </a:p>
          <a:p>
            <a:r>
              <a:rPr lang="en-US" altLang="ja-JP" smtClean="0">
                <a:latin typeface="Arial" pitchFamily="34" charset="0"/>
              </a:rPr>
              <a:t>■ System</a:t>
            </a:r>
          </a:p>
          <a:p>
            <a:r>
              <a:rPr lang="en-US" altLang="ja-JP" smtClean="0">
                <a:latin typeface="Arial" pitchFamily="34" charset="0"/>
              </a:rPr>
              <a:t>■ Interfaces</a:t>
            </a:r>
          </a:p>
          <a:p>
            <a:r>
              <a:rPr lang="en-US" altLang="ja-JP" smtClean="0">
                <a:latin typeface="Arial" pitchFamily="34" charset="0"/>
              </a:rPr>
              <a:t>■ Address Translation</a:t>
            </a:r>
          </a:p>
          <a:p>
            <a:r>
              <a:rPr lang="en-US" altLang="ja-JP" smtClean="0">
                <a:latin typeface="Arial" pitchFamily="34" charset="0"/>
              </a:rPr>
              <a:t>■ IP</a:t>
            </a:r>
          </a:p>
          <a:p>
            <a:r>
              <a:rPr lang="en-US" altLang="ja-JP" smtClean="0">
                <a:latin typeface="Arial" pitchFamily="34" charset="0"/>
              </a:rPr>
              <a:t>■ ICMP</a:t>
            </a:r>
          </a:p>
          <a:p>
            <a:r>
              <a:rPr lang="en-US" altLang="ja-JP" smtClean="0">
                <a:latin typeface="Arial" pitchFamily="34" charset="0"/>
              </a:rPr>
              <a:t>■ TCP</a:t>
            </a:r>
          </a:p>
          <a:p>
            <a:r>
              <a:rPr lang="en-US" altLang="ja-JP" smtClean="0">
                <a:latin typeface="Arial" pitchFamily="34" charset="0"/>
              </a:rPr>
              <a:t>■ UDP</a:t>
            </a:r>
          </a:p>
          <a:p>
            <a:r>
              <a:rPr lang="en-US" altLang="ja-JP" smtClean="0">
                <a:latin typeface="Arial" pitchFamily="34" charset="0"/>
              </a:rPr>
              <a:t>■ EGP</a:t>
            </a:r>
          </a:p>
          <a:p>
            <a:r>
              <a:rPr lang="en-US" altLang="ja-JP" smtClean="0">
                <a:latin typeface="Arial" pitchFamily="34" charset="0"/>
              </a:rPr>
              <a:t>■ Transmission</a:t>
            </a:r>
          </a:p>
          <a:p>
            <a:r>
              <a:rPr lang="en-US" altLang="ja-JP" smtClean="0">
                <a:latin typeface="Arial" pitchFamily="34" charset="0"/>
              </a:rPr>
              <a:t>■ SNMP</a:t>
            </a:r>
            <a:endParaRPr kumimoji="1" lang="en-US" altLang="ja-JP" smtClean="0">
              <a:latin typeface="Arial" pitchFamily="34" charset="0"/>
            </a:endParaRPr>
          </a:p>
          <a:p>
            <a:endParaRPr kumimoji="1" lang="en-US" altLang="ja-JP" smtClean="0">
              <a:latin typeface="Arial" pitchFamily="34" charset="0"/>
            </a:endParaRPr>
          </a:p>
          <a:p>
            <a:r>
              <a:rPr lang="en-US" altLang="ja-JP" smtClean="0">
                <a:latin typeface="Arial" pitchFamily="34" charset="0"/>
              </a:rPr>
              <a:t>In addition to standard MIBs, such as MIB II for TCP/IP objects, there are vendor-specific</a:t>
            </a:r>
          </a:p>
          <a:p>
            <a:r>
              <a:rPr lang="en-US" altLang="ja-JP" smtClean="0">
                <a:latin typeface="Arial" pitchFamily="34" charset="0"/>
              </a:rPr>
              <a:t>MIB definitions. Vendors can obtain their own branch for the private definition of a MIB</a:t>
            </a:r>
          </a:p>
          <a:p>
            <a:r>
              <a:rPr lang="en-US" altLang="ja-JP" smtClean="0">
                <a:latin typeface="Arial" pitchFamily="34" charset="0"/>
              </a:rPr>
              <a:t>subtree and create custom managed objects under that branch.</a:t>
            </a:r>
          </a:p>
          <a:p>
            <a:endParaRPr kumimoji="1" lang="en-US" altLang="ja-JP" smtClean="0">
              <a:latin typeface="Arial" pitchFamily="34" charset="0"/>
            </a:endParaRPr>
          </a:p>
          <a:p>
            <a:r>
              <a:rPr lang="en-US" altLang="ja-JP" smtClean="0">
                <a:latin typeface="Arial" pitchFamily="34" charset="0"/>
              </a:rPr>
              <a:t>To use private definitions</a:t>
            </a:r>
          </a:p>
          <a:p>
            <a:r>
              <a:rPr lang="en-US" altLang="ja-JP" smtClean="0">
                <a:latin typeface="Arial" pitchFamily="34" charset="0"/>
              </a:rPr>
              <a:t>of managed objects, a network manager must import the definitions into an NMS.</a:t>
            </a:r>
            <a:endParaRPr kumimoji="1" lang="en-US" altLang="ja-JP" smtClean="0">
              <a:latin typeface="Arial" pitchFamily="34" charset="0"/>
            </a:endParaRPr>
          </a:p>
          <a:p>
            <a:endParaRPr kumimoji="1" lang="ja-JP" altLang="en-US" smtClean="0">
              <a:latin typeface="Arial" pitchFamily="34" charset="0"/>
            </a:endParaRPr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60026FE-F69E-4642-8A50-A0E7B2631EB8}" type="slidenum">
              <a:rPr lang="en-US" altLang="ja-JP" smtClean="0"/>
              <a:pPr eaLnBrk="1" hangingPunct="1"/>
              <a:t>29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smtClean="0">
                <a:latin typeface="Arial" pitchFamily="34" charset="0"/>
              </a:rPr>
              <a:t>SNMP has seven types of packets:</a:t>
            </a:r>
          </a:p>
          <a:p>
            <a:r>
              <a:rPr lang="en-US" altLang="ja-JP" smtClean="0">
                <a:latin typeface="Arial" pitchFamily="34" charset="0"/>
              </a:rPr>
              <a:t>■ </a:t>
            </a:r>
            <a:r>
              <a:rPr lang="en-US" altLang="ja-JP" b="1" smtClean="0">
                <a:latin typeface="Arial" pitchFamily="34" charset="0"/>
              </a:rPr>
              <a:t>Get Request: </a:t>
            </a:r>
            <a:r>
              <a:rPr lang="en-US" altLang="ja-JP" smtClean="0">
                <a:latin typeface="Arial" pitchFamily="34" charset="0"/>
              </a:rPr>
              <a:t>Sent by an NMS to an agent to collect a management parameter</a:t>
            </a:r>
          </a:p>
          <a:p>
            <a:r>
              <a:rPr lang="en-US" altLang="ja-JP" smtClean="0">
                <a:latin typeface="Arial" pitchFamily="34" charset="0"/>
              </a:rPr>
              <a:t>■ </a:t>
            </a:r>
            <a:r>
              <a:rPr lang="en-US" altLang="ja-JP" b="1" smtClean="0">
                <a:latin typeface="Arial" pitchFamily="34" charset="0"/>
              </a:rPr>
              <a:t>Get-Next Request: </a:t>
            </a:r>
            <a:r>
              <a:rPr lang="en-US" altLang="ja-JP" smtClean="0">
                <a:latin typeface="Arial" pitchFamily="34" charset="0"/>
              </a:rPr>
              <a:t>Sent by an NMS to collect the next parameter in a list or table of</a:t>
            </a:r>
          </a:p>
          <a:p>
            <a:r>
              <a:rPr lang="en-US" altLang="ja-JP" smtClean="0">
                <a:latin typeface="Arial" pitchFamily="34" charset="0"/>
              </a:rPr>
              <a:t>parameters</a:t>
            </a:r>
          </a:p>
          <a:p>
            <a:r>
              <a:rPr lang="en-US" altLang="ja-JP" smtClean="0">
                <a:latin typeface="Arial" pitchFamily="34" charset="0"/>
              </a:rPr>
              <a:t>■ </a:t>
            </a:r>
            <a:r>
              <a:rPr lang="en-US" altLang="ja-JP" b="1" smtClean="0">
                <a:latin typeface="Arial" pitchFamily="34" charset="0"/>
              </a:rPr>
              <a:t>Get-Bulk Request: </a:t>
            </a:r>
            <a:r>
              <a:rPr lang="en-US" altLang="ja-JP" smtClean="0">
                <a:latin typeface="Arial" pitchFamily="34" charset="0"/>
              </a:rPr>
              <a:t>Sent by an NMS to retrieve large blocks of data, such as multiple</a:t>
            </a:r>
          </a:p>
          <a:p>
            <a:r>
              <a:rPr lang="en-US" altLang="ja-JP" smtClean="0">
                <a:latin typeface="Arial" pitchFamily="34" charset="0"/>
              </a:rPr>
              <a:t>rows in a table (not in SNMPv1)</a:t>
            </a:r>
          </a:p>
          <a:p>
            <a:r>
              <a:rPr lang="en-US" altLang="ja-JP" smtClean="0">
                <a:latin typeface="Arial" pitchFamily="34" charset="0"/>
              </a:rPr>
              <a:t>■ </a:t>
            </a:r>
            <a:r>
              <a:rPr lang="en-US" altLang="ja-JP" b="1" smtClean="0">
                <a:latin typeface="Arial" pitchFamily="34" charset="0"/>
              </a:rPr>
              <a:t>Response: </a:t>
            </a:r>
            <a:r>
              <a:rPr lang="en-US" altLang="ja-JP" smtClean="0">
                <a:latin typeface="Arial" pitchFamily="34" charset="0"/>
              </a:rPr>
              <a:t>Sent by an agent to an NMS in response to a request</a:t>
            </a:r>
          </a:p>
          <a:p>
            <a:r>
              <a:rPr lang="en-US" altLang="ja-JP" smtClean="0">
                <a:latin typeface="Arial" pitchFamily="34" charset="0"/>
              </a:rPr>
              <a:t>■ </a:t>
            </a:r>
            <a:r>
              <a:rPr lang="en-US" altLang="ja-JP" b="1" smtClean="0">
                <a:latin typeface="Arial" pitchFamily="34" charset="0"/>
              </a:rPr>
              <a:t>Set Request: </a:t>
            </a:r>
            <a:r>
              <a:rPr lang="en-US" altLang="ja-JP" smtClean="0">
                <a:latin typeface="Arial" pitchFamily="34" charset="0"/>
              </a:rPr>
              <a:t>Sent by an NMS to an agent to configure a parameter on a managed</a:t>
            </a:r>
          </a:p>
          <a:p>
            <a:r>
              <a:rPr lang="en-US" altLang="ja-JP" smtClean="0">
                <a:latin typeface="Arial" pitchFamily="34" charset="0"/>
              </a:rPr>
              <a:t>device</a:t>
            </a:r>
          </a:p>
          <a:p>
            <a:r>
              <a:rPr lang="en-US" altLang="ja-JP" smtClean="0">
                <a:latin typeface="Arial" pitchFamily="34" charset="0"/>
              </a:rPr>
              <a:t>■ </a:t>
            </a:r>
            <a:r>
              <a:rPr lang="en-US" altLang="ja-JP" b="1" smtClean="0">
                <a:latin typeface="Arial" pitchFamily="34" charset="0"/>
              </a:rPr>
              <a:t>Trap: </a:t>
            </a:r>
            <a:r>
              <a:rPr lang="en-US" altLang="ja-JP" smtClean="0">
                <a:latin typeface="Arial" pitchFamily="34" charset="0"/>
              </a:rPr>
              <a:t>Sent autonomously (not in response to a request) by an agent to an NMS to</a:t>
            </a:r>
          </a:p>
          <a:p>
            <a:r>
              <a:rPr lang="en-US" altLang="ja-JP" smtClean="0">
                <a:latin typeface="Arial" pitchFamily="34" charset="0"/>
              </a:rPr>
              <a:t>notify the NMS of an event</a:t>
            </a:r>
          </a:p>
          <a:p>
            <a:r>
              <a:rPr lang="en-US" altLang="ja-JP" smtClean="0">
                <a:latin typeface="Arial" pitchFamily="34" charset="0"/>
              </a:rPr>
              <a:t>■ </a:t>
            </a:r>
            <a:r>
              <a:rPr lang="en-US" altLang="ja-JP" b="1" smtClean="0">
                <a:latin typeface="Arial" pitchFamily="34" charset="0"/>
              </a:rPr>
              <a:t>Inform: </a:t>
            </a:r>
            <a:r>
              <a:rPr lang="en-US" altLang="ja-JP" smtClean="0">
                <a:latin typeface="Arial" pitchFamily="34" charset="0"/>
              </a:rPr>
              <a:t>Sent by an NMS to notify another NMS of information in a MIB view that is</a:t>
            </a:r>
          </a:p>
          <a:p>
            <a:r>
              <a:rPr lang="en-US" altLang="ja-JP" smtClean="0">
                <a:latin typeface="Arial" pitchFamily="34" charset="0"/>
              </a:rPr>
              <a:t>remote to the receiving application (not in SNMPv1, supports MoM architectures)</a:t>
            </a:r>
            <a:endParaRPr kumimoji="1" lang="ja-JP" altLang="en-US" smtClean="0">
              <a:latin typeface="Arial" pitchFamily="34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4D3F110-333D-455A-8919-F6D3E0F02F69}" type="slidenum">
              <a:rPr lang="en-US" altLang="ja-JP" smtClean="0"/>
              <a:pPr eaLnBrk="1" hangingPunct="1">
                <a:spcBef>
                  <a:spcPct val="0"/>
                </a:spcBef>
              </a:pPr>
              <a:t>31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kumimoji="1" lang="en-US" altLang="ja-JP" smtClean="0">
                <a:latin typeface="Arial" pitchFamily="34" charset="0"/>
              </a:rPr>
              <a:t>For authentication &gt;&gt; communicy string &gt;&gt; part of SNMP message</a:t>
            </a:r>
            <a:endParaRPr kumimoji="1" lang="ja-JP" altLang="en-US" smtClean="0">
              <a:latin typeface="Arial" pitchFamily="34" charset="0"/>
            </a:endParaRPr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8E98FB8-E24E-4D98-9685-8EF3B2DD737E}" type="slidenum">
              <a:rPr lang="en-US" altLang="ja-JP" smtClean="0"/>
              <a:pPr eaLnBrk="1" hangingPunct="1">
                <a:spcBef>
                  <a:spcPct val="0"/>
                </a:spcBef>
              </a:pPr>
              <a:t>33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ja-JP" smtClean="0">
                <a:latin typeface="Arial" pitchFamily="34" charset="0"/>
              </a:rPr>
              <a:t>The RMON MIB was developed by the IETF in the early 1990s to address shortcomings</a:t>
            </a:r>
          </a:p>
          <a:p>
            <a:r>
              <a:rPr lang="en-US" altLang="ja-JP" smtClean="0">
                <a:latin typeface="Arial" pitchFamily="34" charset="0"/>
              </a:rPr>
              <a:t>in the standard MIBs, which lacked the capability to provide statistics on data link and</a:t>
            </a:r>
          </a:p>
          <a:p>
            <a:r>
              <a:rPr lang="en-US" altLang="ja-JP" smtClean="0">
                <a:latin typeface="Arial" pitchFamily="34" charset="0"/>
              </a:rPr>
              <a:t>physical layer parameters. </a:t>
            </a:r>
          </a:p>
          <a:p>
            <a:endParaRPr lang="en-US" altLang="ja-JP" smtClean="0">
              <a:latin typeface="Arial" pitchFamily="34" charset="0"/>
            </a:endParaRPr>
          </a:p>
          <a:p>
            <a:r>
              <a:rPr lang="en-US" altLang="ja-JP" smtClean="0">
                <a:latin typeface="Arial" pitchFamily="34" charset="0"/>
              </a:rPr>
              <a:t>The IETF developed the RMON MIB to provide Ethernet traffic</a:t>
            </a:r>
          </a:p>
          <a:p>
            <a:r>
              <a:rPr lang="en-US" altLang="ja-JP" smtClean="0">
                <a:latin typeface="Arial" pitchFamily="34" charset="0"/>
              </a:rPr>
              <a:t>statistics and fault diagnosis.</a:t>
            </a:r>
          </a:p>
          <a:p>
            <a:endParaRPr lang="en-US" altLang="ja-JP" smtClean="0">
              <a:latin typeface="Arial" pitchFamily="34" charset="0"/>
            </a:endParaRPr>
          </a:p>
          <a:p>
            <a:r>
              <a:rPr lang="en-US" altLang="ja-JP" smtClean="0">
                <a:latin typeface="Arial" pitchFamily="34" charset="0"/>
              </a:rPr>
              <a:t>RMON agents gather statistics on cyclic redundancy check (CRC) errors, Ethernet collisions,</a:t>
            </a:r>
          </a:p>
          <a:p>
            <a:r>
              <a:rPr lang="en-US" altLang="ja-JP" smtClean="0">
                <a:latin typeface="Arial" pitchFamily="34" charset="0"/>
              </a:rPr>
              <a:t>packet-size distribution, the number of packets in and out, and the rate of broadcast</a:t>
            </a:r>
          </a:p>
          <a:p>
            <a:r>
              <a:rPr lang="en-US" altLang="ja-JP" smtClean="0">
                <a:latin typeface="Arial" pitchFamily="34" charset="0"/>
              </a:rPr>
              <a:t>packets.</a:t>
            </a:r>
            <a:endParaRPr kumimoji="1" lang="en-US" altLang="ja-JP" smtClean="0">
              <a:latin typeface="Arial" pitchFamily="34" charset="0"/>
            </a:endParaRPr>
          </a:p>
          <a:p>
            <a:endParaRPr kumimoji="1" lang="ja-JP" altLang="en-US" smtClean="0">
              <a:latin typeface="Arial" pitchFamily="34" charset="0"/>
            </a:endParaRPr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4169980-5C7A-4DA9-895E-50D9EED3E951}" type="slidenum">
              <a:rPr lang="en-US" altLang="ja-JP" smtClean="0"/>
              <a:pPr eaLnBrk="1" hangingPunct="1"/>
              <a:t>35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ja-JP" dirty="0" smtClean="0"/>
              <a:t>Group of parameters </a:t>
            </a:r>
          </a:p>
          <a:p>
            <a:pPr marL="228600" indent="-228600">
              <a:buFontTx/>
              <a:buAutoNum type="arabicPeriod"/>
              <a:defRPr/>
            </a:pPr>
            <a:r>
              <a:rPr kumimoji="1" lang="en-US" altLang="ja-JP" dirty="0" smtClean="0"/>
              <a:t>Statistics</a:t>
            </a:r>
          </a:p>
          <a:p>
            <a:pPr>
              <a:defRPr/>
            </a:pPr>
            <a:r>
              <a:rPr lang="en-US" altLang="ja-JP" dirty="0" smtClean="0"/>
              <a:t>Tracks packets, octets, packet-size distribution, broadcasts, collisions, dropped</a:t>
            </a:r>
          </a:p>
          <a:p>
            <a:pPr>
              <a:defRPr/>
            </a:pPr>
            <a:r>
              <a:rPr lang="en-US" altLang="ja-JP" dirty="0" smtClean="0"/>
              <a:t>packets, fragments, CRC/alignment errors, jabbers, and undersized and oversized</a:t>
            </a:r>
          </a:p>
          <a:p>
            <a:pPr>
              <a:defRPr/>
            </a:pPr>
            <a:r>
              <a:rPr lang="en-US" altLang="ja-JP" dirty="0" smtClean="0"/>
              <a:t>Packets</a:t>
            </a:r>
          </a:p>
          <a:p>
            <a:pPr>
              <a:defRPr/>
            </a:pPr>
            <a:endParaRPr kumimoji="1" lang="en-US" altLang="ja-JP" dirty="0" smtClean="0"/>
          </a:p>
          <a:p>
            <a:pPr>
              <a:defRPr/>
            </a:pPr>
            <a:r>
              <a:rPr kumimoji="1" lang="en-US" altLang="ja-JP" dirty="0" smtClean="0"/>
              <a:t>2. History</a:t>
            </a:r>
          </a:p>
          <a:p>
            <a:pPr>
              <a:defRPr/>
            </a:pPr>
            <a:endParaRPr kumimoji="1" lang="en-US" altLang="ja-JP" dirty="0" smtClean="0"/>
          </a:p>
          <a:p>
            <a:pPr>
              <a:defRPr/>
            </a:pPr>
            <a:r>
              <a:rPr lang="en-US" altLang="ja-JP" dirty="0" smtClean="0"/>
              <a:t>Stores multiple samples of values from the Statistics group for the comparison of</a:t>
            </a:r>
          </a:p>
          <a:p>
            <a:pPr>
              <a:defRPr/>
            </a:pPr>
            <a:r>
              <a:rPr lang="en-US" altLang="ja-JP" dirty="0" smtClean="0"/>
              <a:t>the current behavior of a selected variable to its performance over the specified</a:t>
            </a:r>
          </a:p>
          <a:p>
            <a:pPr>
              <a:defRPr/>
            </a:pPr>
            <a:r>
              <a:rPr lang="en-US" altLang="ja-JP" dirty="0" smtClean="0"/>
              <a:t>period.</a:t>
            </a:r>
            <a:endParaRPr kumimoji="1" lang="en-US" altLang="ja-JP" dirty="0" smtClean="0"/>
          </a:p>
          <a:p>
            <a:pPr>
              <a:defRPr/>
            </a:pPr>
            <a:endParaRPr kumimoji="1" lang="en-US" altLang="ja-JP" dirty="0" smtClean="0"/>
          </a:p>
          <a:p>
            <a:pPr>
              <a:defRPr/>
            </a:pPr>
            <a:r>
              <a:rPr kumimoji="1" lang="en-US" altLang="ja-JP" dirty="0" smtClean="0"/>
              <a:t>3. alarms</a:t>
            </a:r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EC5B94F-F8A6-4E34-BC76-75907AD61970}" type="slidenum">
              <a:rPr lang="en-US" altLang="ja-JP" smtClean="0"/>
              <a:pPr eaLnBrk="1" hangingPunct="1">
                <a:spcBef>
                  <a:spcPct val="0"/>
                </a:spcBef>
              </a:pPr>
              <a:t>37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kumimoji="1" lang="en-US" altLang="ja-JP" smtClean="0">
                <a:latin typeface="Arial" pitchFamily="34" charset="0"/>
              </a:rPr>
              <a:t>For fault management</a:t>
            </a:r>
            <a:endParaRPr kumimoji="1" lang="ja-JP" altLang="en-US" smtClean="0">
              <a:latin typeface="Arial" pitchFamily="34" charset="0"/>
            </a:endParaRPr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04C41AB-618C-4D97-A904-D5B47EEB1942}" type="slidenum">
              <a:rPr lang="en-US" altLang="ja-JP" smtClean="0"/>
              <a:pPr eaLnBrk="1" hangingPunct="1">
                <a:spcBef>
                  <a:spcPct val="0"/>
                </a:spcBef>
              </a:pPr>
              <a:t>38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ja-JP" dirty="0" smtClean="0"/>
              <a:t>Network management tasks (</a:t>
            </a:r>
            <a:r>
              <a:rPr kumimoji="1" lang="en-US" altLang="ja-JP" dirty="0" err="1" smtClean="0"/>
              <a:t>apa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saja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sih</a:t>
            </a:r>
            <a:r>
              <a:rPr kumimoji="1" lang="en-US" altLang="ja-JP" dirty="0" smtClean="0"/>
              <a:t> yang </a:t>
            </a:r>
            <a:r>
              <a:rPr kumimoji="1" lang="en-US" altLang="ja-JP" dirty="0" err="1" smtClean="0"/>
              <a:t>menjadi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tugas</a:t>
            </a:r>
            <a:r>
              <a:rPr kumimoji="1" lang="en-US" altLang="ja-JP" dirty="0" smtClean="0"/>
              <a:t>/task </a:t>
            </a:r>
            <a:r>
              <a:rPr kumimoji="1" lang="en-US" altLang="ja-JP" dirty="0" err="1" smtClean="0"/>
              <a:t>dari</a:t>
            </a:r>
            <a:r>
              <a:rPr kumimoji="1" lang="en-US" altLang="ja-JP" dirty="0" smtClean="0"/>
              <a:t> network management)</a:t>
            </a:r>
          </a:p>
          <a:p>
            <a:pPr>
              <a:defRPr/>
            </a:pPr>
            <a:endParaRPr kumimoji="1" lang="en-US" altLang="ja-JP" dirty="0" smtClean="0"/>
          </a:p>
          <a:p>
            <a:pPr marL="171450" indent="-171450">
              <a:buFontTx/>
              <a:buChar char="-"/>
              <a:defRPr/>
            </a:pPr>
            <a:r>
              <a:rPr kumimoji="1" lang="en-US" altLang="ja-JP" dirty="0" smtClean="0"/>
              <a:t>Ease of use : </a:t>
            </a:r>
            <a:r>
              <a:rPr kumimoji="1" lang="en-US" altLang="ja-JP" dirty="0" err="1" smtClean="0"/>
              <a:t>kemudahan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menggunakan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sumber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daya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jaringan</a:t>
            </a:r>
            <a:r>
              <a:rPr kumimoji="1" lang="en-US" altLang="ja-JP" dirty="0" smtClean="0"/>
              <a:t> (tradeoff </a:t>
            </a:r>
            <a:r>
              <a:rPr kumimoji="1" lang="en-US" altLang="ja-JP" dirty="0" err="1" smtClean="0"/>
              <a:t>dengan</a:t>
            </a:r>
            <a:r>
              <a:rPr kumimoji="1" lang="en-US" altLang="ja-JP" dirty="0" smtClean="0"/>
              <a:t> security)</a:t>
            </a:r>
          </a:p>
          <a:p>
            <a:pPr marL="171450" indent="-171450">
              <a:buFontTx/>
              <a:buChar char="-"/>
              <a:defRPr/>
            </a:pPr>
            <a:endParaRPr kumimoji="1" lang="ja-JP" altLang="en-US" dirty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445E3B-FB37-4501-BEDF-6FCE5E722CC4}" type="slidenum">
              <a:rPr lang="en-US" altLang="ja-JP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ja-JP" dirty="0" err="1" smtClean="0"/>
              <a:t>Pertanyaan</a:t>
            </a:r>
            <a:r>
              <a:rPr kumimoji="1" lang="en-US" altLang="ja-JP" dirty="0" smtClean="0"/>
              <a:t>: </a:t>
            </a:r>
            <a:r>
              <a:rPr kumimoji="1" lang="en-US" altLang="ja-JP" dirty="0" err="1" smtClean="0"/>
              <a:t>ada</a:t>
            </a:r>
            <a:r>
              <a:rPr kumimoji="1" lang="en-US" altLang="ja-JP" dirty="0" smtClean="0"/>
              <a:t> yang </a:t>
            </a:r>
            <a:r>
              <a:rPr kumimoji="1" lang="en-US" altLang="ja-JP" dirty="0" err="1" smtClean="0"/>
              <a:t>bisa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menjelaskan</a:t>
            </a:r>
            <a:r>
              <a:rPr kumimoji="1" lang="en-US" altLang="ja-JP" dirty="0" smtClean="0"/>
              <a:t> organization model, information model, communication model, functional model?</a:t>
            </a:r>
          </a:p>
          <a:p>
            <a:pPr>
              <a:defRPr/>
            </a:pPr>
            <a:endParaRPr kumimoji="1" lang="en-US" altLang="ja-JP" dirty="0" smtClean="0"/>
          </a:p>
          <a:p>
            <a:pPr>
              <a:defRPr/>
            </a:pPr>
            <a:r>
              <a:rPr kumimoji="1" lang="en-US" altLang="ja-JP" dirty="0" smtClean="0"/>
              <a:t>Organization model:</a:t>
            </a:r>
          </a:p>
          <a:p>
            <a:pPr marL="171450" indent="-171450">
              <a:buFontTx/>
              <a:buChar char="-"/>
              <a:defRPr/>
            </a:pPr>
            <a:r>
              <a:rPr kumimoji="1" lang="en-US" altLang="ja-JP" dirty="0" smtClean="0"/>
              <a:t>Manager</a:t>
            </a:r>
          </a:p>
          <a:p>
            <a:pPr marL="171450" indent="-171450">
              <a:buFontTx/>
              <a:buChar char="-"/>
              <a:defRPr/>
            </a:pPr>
            <a:r>
              <a:rPr kumimoji="1" lang="en-US" altLang="ja-JP" dirty="0" smtClean="0"/>
              <a:t>Agent</a:t>
            </a:r>
          </a:p>
          <a:p>
            <a:pPr marL="171450" indent="-171450">
              <a:buFontTx/>
              <a:buChar char="-"/>
              <a:defRPr/>
            </a:pPr>
            <a:r>
              <a:rPr kumimoji="1" lang="en-US" altLang="ja-JP" dirty="0" smtClean="0"/>
              <a:t>Object</a:t>
            </a:r>
          </a:p>
          <a:p>
            <a:pPr>
              <a:defRPr/>
            </a:pPr>
            <a:endParaRPr kumimoji="1" lang="en-US" altLang="ja-JP" dirty="0" smtClean="0"/>
          </a:p>
          <a:p>
            <a:pPr>
              <a:defRPr/>
            </a:pPr>
            <a:r>
              <a:rPr kumimoji="1" lang="en-US" altLang="ja-JP" dirty="0" smtClean="0"/>
              <a:t>Information model</a:t>
            </a:r>
          </a:p>
          <a:p>
            <a:pPr marL="171450" indent="-171450">
              <a:buFontTx/>
              <a:buChar char="-"/>
              <a:defRPr/>
            </a:pPr>
            <a:r>
              <a:rPr kumimoji="1" lang="en-US" altLang="ja-JP" dirty="0" smtClean="0"/>
              <a:t>Structure of management information (SMI)</a:t>
            </a:r>
          </a:p>
          <a:p>
            <a:pPr marL="171450" indent="-171450">
              <a:buFontTx/>
              <a:buChar char="-"/>
              <a:defRPr/>
            </a:pPr>
            <a:r>
              <a:rPr kumimoji="1" lang="en-US" altLang="ja-JP" dirty="0" smtClean="0"/>
              <a:t>Management Information Base (MIB)</a:t>
            </a:r>
          </a:p>
          <a:p>
            <a:pPr marL="171450" indent="-171450">
              <a:buFontTx/>
              <a:buChar char="-"/>
              <a:defRPr/>
            </a:pPr>
            <a:endParaRPr kumimoji="1" lang="en-US" altLang="ja-JP" dirty="0" smtClean="0"/>
          </a:p>
          <a:p>
            <a:pPr>
              <a:defRPr/>
            </a:pPr>
            <a:r>
              <a:rPr kumimoji="1" lang="en-US" altLang="ja-JP" dirty="0" smtClean="0"/>
              <a:t>Communication model</a:t>
            </a:r>
          </a:p>
          <a:p>
            <a:pPr marL="171450" indent="-171450">
              <a:buFontTx/>
              <a:buChar char="-"/>
              <a:defRPr/>
            </a:pPr>
            <a:r>
              <a:rPr kumimoji="1" lang="en-US" altLang="ja-JP" dirty="0" smtClean="0"/>
              <a:t>Protocol Data Unit (PDU)</a:t>
            </a:r>
          </a:p>
          <a:p>
            <a:pPr marL="171450" indent="-171450">
              <a:buFontTx/>
              <a:buChar char="-"/>
              <a:defRPr/>
            </a:pPr>
            <a:endParaRPr kumimoji="1" lang="en-US" altLang="ja-JP" dirty="0" smtClean="0"/>
          </a:p>
          <a:p>
            <a:pPr>
              <a:defRPr/>
            </a:pPr>
            <a:r>
              <a:rPr kumimoji="1" lang="en-US" altLang="ja-JP" dirty="0" smtClean="0"/>
              <a:t>Functional model</a:t>
            </a:r>
          </a:p>
          <a:p>
            <a:pPr marL="171450" indent="-171450">
              <a:buFontTx/>
              <a:buChar char="-"/>
              <a:defRPr/>
            </a:pPr>
            <a:r>
              <a:rPr kumimoji="1" lang="en-US" altLang="ja-JP" dirty="0" smtClean="0"/>
              <a:t>Configuration model</a:t>
            </a:r>
          </a:p>
          <a:p>
            <a:pPr marL="171450" indent="-171450">
              <a:buFontTx/>
              <a:buChar char="-"/>
              <a:defRPr/>
            </a:pPr>
            <a:r>
              <a:rPr kumimoji="1" lang="en-US" altLang="ja-JP" dirty="0" smtClean="0"/>
              <a:t>Fault management </a:t>
            </a:r>
          </a:p>
          <a:p>
            <a:pPr marL="171450" indent="-171450">
              <a:buFontTx/>
              <a:buChar char="-"/>
              <a:defRPr/>
            </a:pPr>
            <a:r>
              <a:rPr kumimoji="1" lang="en-US" altLang="ja-JP" dirty="0" err="1" smtClean="0"/>
              <a:t>Seurity</a:t>
            </a:r>
            <a:r>
              <a:rPr kumimoji="1" lang="en-US" altLang="ja-JP" dirty="0" smtClean="0"/>
              <a:t> management </a:t>
            </a:r>
          </a:p>
          <a:p>
            <a:pPr marL="171450" indent="-171450">
              <a:buFontTx/>
              <a:buChar char="-"/>
              <a:defRPr/>
            </a:pPr>
            <a:r>
              <a:rPr kumimoji="1" lang="en-US" altLang="ja-JP" dirty="0" smtClean="0"/>
              <a:t>Accounting management</a:t>
            </a:r>
          </a:p>
          <a:p>
            <a:pPr marL="171450" indent="-171450">
              <a:buFontTx/>
              <a:buChar char="-"/>
              <a:defRPr/>
            </a:pPr>
            <a:endParaRPr kumimoji="1" lang="ja-JP" altLang="en-US" dirty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ACC71D0-7093-4FFB-BA4E-F6646883279C}" type="slidenum">
              <a:rPr lang="en-US" altLang="ja-JP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  <a:defRPr/>
            </a:pPr>
            <a:r>
              <a:rPr lang="en-US" altLang="ja-JP" dirty="0" smtClean="0"/>
              <a:t>Consider scalability, traffic patterns, data formats, cost/benefit tradeoffs</a:t>
            </a:r>
          </a:p>
          <a:p>
            <a:pPr marL="628650" lvl="1" indent="-171450">
              <a:buFont typeface="Arial" pitchFamily="34" charset="0"/>
              <a:buChar char="•"/>
              <a:defRPr/>
            </a:pPr>
            <a:r>
              <a:rPr lang="en-US" altLang="ja-JP" dirty="0" smtClean="0"/>
              <a:t>Cost/benefit tradeoffs: Network management </a:t>
            </a:r>
            <a:r>
              <a:rPr lang="en-US" altLang="ja-JP" dirty="0" err="1" smtClean="0"/>
              <a:t>bisa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sangat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mahal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tapi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bisa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juga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mempunyai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efek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negatif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ke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performa</a:t>
            </a:r>
            <a:r>
              <a:rPr lang="en-US" altLang="ja-JP" dirty="0" smtClean="0"/>
              <a:t> network</a:t>
            </a:r>
          </a:p>
          <a:p>
            <a:pPr marL="1085850" lvl="2" indent="-171450">
              <a:buFont typeface="Arial" pitchFamily="34" charset="0"/>
              <a:buChar char="•"/>
              <a:defRPr/>
            </a:pPr>
            <a:r>
              <a:rPr lang="en-US" altLang="ja-JP" dirty="0" smtClean="0"/>
              <a:t>Consider Heisenberg uncertainty principle: act of observing something can alter what it is observed. </a:t>
            </a:r>
          </a:p>
          <a:p>
            <a:pPr marL="1085850" lvl="2" indent="-171450">
              <a:buFont typeface="Arial" pitchFamily="34" charset="0"/>
              <a:buChar char="•"/>
              <a:defRPr/>
            </a:pPr>
            <a:r>
              <a:rPr lang="en-US" altLang="ja-JP" dirty="0" smtClean="0"/>
              <a:t>Network management system usually poll a remote station. This polling </a:t>
            </a:r>
            <a:r>
              <a:rPr lang="en-US" altLang="ja-JP" dirty="0" err="1" smtClean="0"/>
              <a:t>travve</a:t>
            </a:r>
            <a:r>
              <a:rPr lang="en-US" altLang="ja-JP" dirty="0" smtClean="0"/>
              <a:t> can be load for network</a:t>
            </a:r>
          </a:p>
          <a:p>
            <a:pPr marL="1085850" lvl="2" indent="-171450">
              <a:buFont typeface="Arial" pitchFamily="34" charset="0"/>
              <a:buChar char="•"/>
              <a:defRPr/>
            </a:pPr>
            <a:r>
              <a:rPr lang="en-US" altLang="ja-JP" dirty="0" smtClean="0"/>
              <a:t>Should analyze customer requirement for polling timer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US" altLang="ja-JP" dirty="0" smtClean="0"/>
              <a:t>Determine which resources should be monitored</a:t>
            </a:r>
          </a:p>
          <a:p>
            <a:pPr>
              <a:defRPr/>
            </a:pPr>
            <a:r>
              <a:rPr lang="en-US" altLang="ja-JP" dirty="0" smtClean="0"/>
              <a:t>* Determine metrics for measuring performance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US" altLang="ja-JP" dirty="0" smtClean="0"/>
              <a:t>Determine which and how much data to collect</a:t>
            </a:r>
          </a:p>
          <a:p>
            <a:pPr marL="628650" lvl="1" indent="-171450">
              <a:buFont typeface="Arial" pitchFamily="34" charset="0"/>
              <a:buChar char="•"/>
              <a:defRPr/>
            </a:pPr>
            <a:r>
              <a:rPr lang="en-US" altLang="ja-JP" dirty="0" smtClean="0"/>
              <a:t>Too much data to </a:t>
            </a:r>
            <a:r>
              <a:rPr lang="en-US" altLang="ja-JP" dirty="0" err="1" smtClean="0"/>
              <a:t>to</a:t>
            </a:r>
            <a:r>
              <a:rPr lang="en-US" altLang="ja-JP" dirty="0" smtClean="0"/>
              <a:t> collect, storage </a:t>
            </a:r>
            <a:r>
              <a:rPr lang="en-US" altLang="ja-JP" dirty="0" err="1" smtClean="0"/>
              <a:t>habis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dsb</a:t>
            </a:r>
            <a:endParaRPr lang="en-US" altLang="ja-JP" dirty="0" smtClean="0"/>
          </a:p>
          <a:p>
            <a:pPr marL="628650" lvl="1" indent="-171450">
              <a:buFont typeface="Arial" pitchFamily="34" charset="0"/>
              <a:buChar char="•"/>
              <a:defRPr/>
            </a:pPr>
            <a:r>
              <a:rPr lang="en-US" altLang="ja-JP" dirty="0" smtClean="0"/>
              <a:t>Format of stored data (general purpose data formats)</a:t>
            </a:r>
          </a:p>
          <a:p>
            <a:pPr lvl="1">
              <a:buFont typeface="Arial" pitchFamily="34" charset="0"/>
              <a:buNone/>
              <a:defRPr/>
            </a:pPr>
            <a:endParaRPr lang="en-US" altLang="ja-JP" dirty="0" smtClean="0"/>
          </a:p>
          <a:p>
            <a:pPr lvl="1">
              <a:buFont typeface="Arial" pitchFamily="34" charset="0"/>
              <a:buNone/>
              <a:defRPr/>
            </a:pPr>
            <a:endParaRPr lang="en-US" altLang="ja-JP" dirty="0" smtClean="0"/>
          </a:p>
          <a:p>
            <a:pPr lvl="1">
              <a:buFont typeface="Arial" pitchFamily="34" charset="0"/>
              <a:buNone/>
              <a:defRPr/>
            </a:pPr>
            <a:endParaRPr lang="en-US" altLang="ja-JP" dirty="0" smtClean="0"/>
          </a:p>
          <a:p>
            <a:pPr>
              <a:defRPr/>
            </a:pPr>
            <a:endParaRPr kumimoji="1" lang="ja-JP" alt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72BCEB7-B559-40A5-BC72-4B03FFB297C1}" type="slidenum">
              <a:rPr lang="en-US" altLang="ja-JP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ja-JP" dirty="0" smtClean="0"/>
              <a:t>For example:</a:t>
            </a:r>
          </a:p>
          <a:p>
            <a:pPr marL="171450" indent="-171450">
              <a:buFontTx/>
              <a:buChar char="-"/>
              <a:defRPr/>
            </a:pPr>
            <a:r>
              <a:rPr kumimoji="1" lang="en-US" altLang="ja-JP" dirty="0" smtClean="0"/>
              <a:t>Collect statistics </a:t>
            </a:r>
            <a:r>
              <a:rPr kumimoji="1" lang="en-US" altLang="ja-JP" dirty="0" err="1" smtClean="0"/>
              <a:t>dan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melakukan</a:t>
            </a:r>
            <a:r>
              <a:rPr kumimoji="1" lang="en-US" altLang="ja-JP" dirty="0" smtClean="0"/>
              <a:t> test </a:t>
            </a:r>
            <a:r>
              <a:rPr kumimoji="1" lang="en-US" altLang="ja-JP" dirty="0" err="1" smtClean="0"/>
              <a:t>seperti</a:t>
            </a:r>
            <a:r>
              <a:rPr kumimoji="1" lang="en-US" altLang="ja-JP" dirty="0" smtClean="0"/>
              <a:t> response-time measurement </a:t>
            </a:r>
            <a:r>
              <a:rPr kumimoji="1" lang="en-US" altLang="ja-JP" dirty="0" err="1" smtClean="0"/>
              <a:t>secara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rutin</a:t>
            </a:r>
            <a:endParaRPr kumimoji="1" lang="en-US" altLang="ja-JP" dirty="0" smtClean="0"/>
          </a:p>
          <a:p>
            <a:pPr marL="171450" indent="-171450">
              <a:buFontTx/>
              <a:buChar char="-"/>
              <a:defRPr/>
            </a:pPr>
            <a:r>
              <a:rPr kumimoji="1" lang="en-US" altLang="ja-JP" dirty="0" err="1" smtClean="0"/>
              <a:t>Hasilnya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digunakan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untuk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menyampaikan</a:t>
            </a:r>
            <a:r>
              <a:rPr kumimoji="1" lang="en-US" altLang="ja-JP" dirty="0" smtClean="0"/>
              <a:t> trend </a:t>
            </a:r>
            <a:r>
              <a:rPr kumimoji="1" lang="en-US" altLang="ja-JP" dirty="0" err="1" smtClean="0"/>
              <a:t>dan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kondisi</a:t>
            </a:r>
            <a:r>
              <a:rPr kumimoji="1" lang="en-US" altLang="ja-JP" dirty="0" smtClean="0"/>
              <a:t> network to management </a:t>
            </a:r>
            <a:r>
              <a:rPr kumimoji="1" lang="en-US" altLang="ja-JP" dirty="0" err="1" smtClean="0"/>
              <a:t>dan</a:t>
            </a:r>
            <a:r>
              <a:rPr kumimoji="1" lang="en-US" altLang="ja-JP" dirty="0" smtClean="0"/>
              <a:t> users</a:t>
            </a:r>
          </a:p>
          <a:p>
            <a:pPr marL="171450" indent="-171450">
              <a:buFontTx/>
              <a:buChar char="-"/>
              <a:defRPr/>
            </a:pPr>
            <a:r>
              <a:rPr kumimoji="1" lang="en-US" altLang="ja-JP" dirty="0" smtClean="0"/>
              <a:t>Write monthly report about the quality of network service for last period, measured against service goals</a:t>
            </a:r>
          </a:p>
          <a:p>
            <a:pPr marL="171450" indent="-171450">
              <a:buFontTx/>
              <a:buChar char="-"/>
              <a:defRPr/>
            </a:pPr>
            <a:r>
              <a:rPr kumimoji="1" lang="en-US" altLang="ja-JP" dirty="0" smtClean="0"/>
              <a:t>Need to invest for the proactive network management (compared to the reactive one)</a:t>
            </a:r>
            <a:endParaRPr kumimoji="1" lang="ja-JP" altLang="en-US" dirty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25ED85A-7B26-403E-AB73-6B705080CF19}" type="slidenum">
              <a:rPr lang="en-US" altLang="ja-JP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ja-JP" dirty="0" smtClean="0"/>
              <a:t>Measure </a:t>
            </a:r>
            <a:r>
              <a:rPr kumimoji="1" lang="en-US" altLang="ja-JP" dirty="0" err="1" smtClean="0"/>
              <a:t>behaviour</a:t>
            </a:r>
            <a:r>
              <a:rPr kumimoji="1" lang="en-US" altLang="ja-JP" dirty="0" smtClean="0"/>
              <a:t> and effectiveness</a:t>
            </a:r>
          </a:p>
          <a:p>
            <a:pPr>
              <a:defRPr/>
            </a:pPr>
            <a:endParaRPr kumimoji="1" lang="en-US" altLang="ja-JP" dirty="0" smtClean="0"/>
          </a:p>
          <a:p>
            <a:pPr>
              <a:defRPr/>
            </a:pPr>
            <a:r>
              <a:rPr kumimoji="1" lang="en-US" altLang="ja-JP" dirty="0" smtClean="0"/>
              <a:t>It is related to performance goals</a:t>
            </a:r>
          </a:p>
          <a:p>
            <a:pPr>
              <a:defRPr/>
            </a:pPr>
            <a:endParaRPr kumimoji="1" lang="en-US" altLang="ja-JP" dirty="0" smtClean="0"/>
          </a:p>
          <a:p>
            <a:pPr>
              <a:defRPr/>
            </a:pPr>
            <a:r>
              <a:rPr kumimoji="1" lang="en-US" altLang="ja-JP" dirty="0" err="1" smtClean="0"/>
              <a:t>Pertanyaan</a:t>
            </a:r>
            <a:r>
              <a:rPr kumimoji="1" lang="en-US" altLang="ja-JP" dirty="0" smtClean="0"/>
              <a:t>: </a:t>
            </a:r>
            <a:r>
              <a:rPr kumimoji="1" lang="en-US" altLang="ja-JP" dirty="0" err="1" smtClean="0"/>
              <a:t>ada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yg</a:t>
            </a:r>
            <a:r>
              <a:rPr kumimoji="1" lang="en-US" altLang="ja-JP" dirty="0" smtClean="0"/>
              <a:t> tau end-to-end performance parameter?</a:t>
            </a:r>
          </a:p>
          <a:p>
            <a:pPr>
              <a:defRPr/>
            </a:pPr>
            <a:endParaRPr kumimoji="1" lang="en-US" altLang="ja-JP" dirty="0" smtClean="0"/>
          </a:p>
          <a:p>
            <a:pPr marL="171450" indent="-171450">
              <a:buFontTx/>
              <a:buChar char="-"/>
              <a:defRPr/>
            </a:pPr>
            <a:r>
              <a:rPr lang="en-US" altLang="ja-JP" dirty="0" smtClean="0"/>
              <a:t>Monitor end-to-end performance</a:t>
            </a:r>
          </a:p>
          <a:p>
            <a:pPr>
              <a:defRPr/>
            </a:pPr>
            <a:r>
              <a:rPr lang="en-US" altLang="ja-JP" dirty="0" smtClean="0"/>
              <a:t>    measure availability, capacity, utilization, delay, delay variation, throughput, reachability,</a:t>
            </a:r>
          </a:p>
          <a:p>
            <a:pPr>
              <a:defRPr/>
            </a:pPr>
            <a:r>
              <a:rPr lang="en-US" altLang="ja-JP" dirty="0" smtClean="0"/>
              <a:t>     response time, errors, and the </a:t>
            </a:r>
            <a:r>
              <a:rPr lang="en-US" altLang="ja-JP" dirty="0" err="1" smtClean="0"/>
              <a:t>burstiness</a:t>
            </a:r>
            <a:r>
              <a:rPr lang="en-US" altLang="ja-JP" dirty="0" smtClean="0"/>
              <a:t> of traffic</a:t>
            </a:r>
          </a:p>
          <a:p>
            <a:pPr>
              <a:defRPr/>
            </a:pPr>
            <a:endParaRPr lang="en-US" altLang="ja-JP" dirty="0" smtClean="0"/>
          </a:p>
          <a:p>
            <a:pPr marL="171450" indent="-171450">
              <a:buFontTx/>
              <a:buChar char="-"/>
              <a:defRPr/>
            </a:pPr>
            <a:r>
              <a:rPr lang="en-US" altLang="ja-JP" dirty="0" smtClean="0"/>
              <a:t>Also monitor component performance (individual links and devices)</a:t>
            </a:r>
          </a:p>
          <a:p>
            <a:pPr>
              <a:defRPr/>
            </a:pPr>
            <a:r>
              <a:rPr lang="en-US" altLang="ja-JP" dirty="0" smtClean="0"/>
              <a:t>   For example, throughput and utilization on a particular network segment can be</a:t>
            </a:r>
          </a:p>
          <a:p>
            <a:pPr>
              <a:defRPr/>
            </a:pPr>
            <a:r>
              <a:rPr lang="en-US" altLang="ja-JP" dirty="0" smtClean="0"/>
              <a:t>   measured. Additionally, routers and switches can be monitored for throughput (packets</a:t>
            </a:r>
          </a:p>
          <a:p>
            <a:pPr>
              <a:defRPr/>
            </a:pPr>
            <a:r>
              <a:rPr lang="en-US" altLang="ja-JP" dirty="0" smtClean="0"/>
              <a:t>   per second), memory and CPU usage, and errors.</a:t>
            </a:r>
          </a:p>
          <a:p>
            <a:pPr>
              <a:defRPr/>
            </a:pPr>
            <a:endParaRPr lang="en-US" altLang="ja-JP" dirty="0" smtClean="0"/>
          </a:p>
          <a:p>
            <a:pPr marL="171450" indent="-171450">
              <a:buFontTx/>
              <a:buChar char="-"/>
              <a:defRPr/>
            </a:pPr>
            <a:r>
              <a:rPr lang="en-US" altLang="ja-JP" dirty="0" smtClean="0"/>
              <a:t>Test reachability</a:t>
            </a:r>
          </a:p>
          <a:p>
            <a:pPr marL="171450" indent="-171450">
              <a:buFontTx/>
              <a:buChar char="-"/>
              <a:defRPr/>
            </a:pPr>
            <a:endParaRPr lang="en-US" altLang="ja-JP" dirty="0" smtClean="0"/>
          </a:p>
          <a:p>
            <a:pPr marL="171450" indent="-171450">
              <a:buFontTx/>
              <a:buChar char="-"/>
              <a:defRPr/>
            </a:pPr>
            <a:r>
              <a:rPr lang="en-US" altLang="ja-JP" dirty="0" smtClean="0"/>
              <a:t>Measure response times</a:t>
            </a:r>
          </a:p>
          <a:p>
            <a:pPr marL="171450" indent="-171450">
              <a:buFontTx/>
              <a:buChar char="-"/>
              <a:defRPr/>
            </a:pPr>
            <a:endParaRPr lang="en-US" altLang="ja-JP" dirty="0" smtClean="0"/>
          </a:p>
          <a:p>
            <a:pPr>
              <a:defRPr/>
            </a:pPr>
            <a:r>
              <a:rPr lang="en-US" altLang="ja-JP" dirty="0" smtClean="0"/>
              <a:t>Sending ping and measure round-trip time (RTT).</a:t>
            </a:r>
          </a:p>
          <a:p>
            <a:pPr>
              <a:defRPr/>
            </a:pPr>
            <a:r>
              <a:rPr lang="en-US" altLang="ja-JP" dirty="0" smtClean="0"/>
              <a:t>On large networks, reachability and RTT studies can be impractical. For example, on a</a:t>
            </a:r>
          </a:p>
          <a:p>
            <a:pPr>
              <a:defRPr/>
            </a:pPr>
            <a:r>
              <a:rPr lang="en-US" altLang="ja-JP" dirty="0" smtClean="0"/>
              <a:t>network with 10,000 devices, some commercially available network management systems</a:t>
            </a:r>
          </a:p>
          <a:p>
            <a:pPr>
              <a:defRPr/>
            </a:pPr>
            <a:r>
              <a:rPr lang="en-US" altLang="ja-JP" dirty="0" smtClean="0"/>
              <a:t>take hours to poll the devices, cause significant network traffic</a:t>
            </a:r>
          </a:p>
          <a:p>
            <a:pPr>
              <a:defRPr/>
            </a:pPr>
            <a:endParaRPr lang="en-US" altLang="ja-JP" dirty="0" smtClean="0"/>
          </a:p>
          <a:p>
            <a:pPr marL="171450" indent="-171450">
              <a:buFontTx/>
              <a:buChar char="-"/>
              <a:defRPr/>
            </a:pPr>
            <a:r>
              <a:rPr lang="en-US" altLang="ja-JP" dirty="0" smtClean="0"/>
              <a:t>Measure traffic flow and volume</a:t>
            </a:r>
          </a:p>
          <a:p>
            <a:pPr>
              <a:defRPr/>
            </a:pPr>
            <a:endParaRPr lang="en-US" altLang="ja-JP" dirty="0" smtClean="0"/>
          </a:p>
          <a:p>
            <a:pPr>
              <a:defRPr/>
            </a:pPr>
            <a:r>
              <a:rPr lang="en-US" altLang="ja-JP" dirty="0" smtClean="0"/>
              <a:t>To record traffic loads between important sources and destinations. The objective is to document</a:t>
            </a:r>
          </a:p>
          <a:p>
            <a:pPr>
              <a:defRPr/>
            </a:pPr>
            <a:r>
              <a:rPr lang="en-US" altLang="ja-JP" dirty="0" smtClean="0"/>
              <a:t>the megabytes per second between pairs of autonomous systems, networks, hosts,</a:t>
            </a:r>
          </a:p>
          <a:p>
            <a:pPr>
              <a:defRPr/>
            </a:pPr>
            <a:r>
              <a:rPr lang="en-US" altLang="ja-JP" dirty="0" smtClean="0"/>
              <a:t>or applications. Source/destination traffic-load documentation is useful for capacity planning, troubleshooting.</a:t>
            </a:r>
          </a:p>
          <a:p>
            <a:pPr>
              <a:defRPr/>
            </a:pPr>
            <a:endParaRPr lang="en-US" altLang="ja-JP" dirty="0" smtClean="0"/>
          </a:p>
          <a:p>
            <a:pPr>
              <a:defRPr/>
            </a:pPr>
            <a:r>
              <a:rPr lang="en-US" altLang="ja-JP" dirty="0" smtClean="0"/>
              <a:t>- Record route changes</a:t>
            </a:r>
          </a:p>
          <a:p>
            <a:pPr>
              <a:defRPr/>
            </a:pPr>
            <a:r>
              <a:rPr kumimoji="1" lang="en-US" altLang="ja-JP" dirty="0" smtClean="0"/>
              <a:t>Tools: ICMP echo packets with the IP record-route option turned on</a:t>
            </a:r>
          </a:p>
          <a:p>
            <a:pPr>
              <a:defRPr/>
            </a:pPr>
            <a:endParaRPr kumimoji="1" lang="en-US" altLang="ja-JP" dirty="0" smtClean="0"/>
          </a:p>
          <a:p>
            <a:pPr>
              <a:defRPr/>
            </a:pPr>
            <a:r>
              <a:rPr lang="en-US" altLang="ja-JP" dirty="0" smtClean="0"/>
              <a:t>Tracking route changes can be useful for troubleshooting reachability and performance</a:t>
            </a:r>
          </a:p>
          <a:p>
            <a:pPr>
              <a:defRPr/>
            </a:pPr>
            <a:r>
              <a:rPr lang="en-US" altLang="ja-JP" dirty="0" smtClean="0"/>
              <a:t>problems.</a:t>
            </a:r>
          </a:p>
          <a:p>
            <a:pPr>
              <a:defRPr/>
            </a:pPr>
            <a:endParaRPr kumimoji="1" lang="en-US" altLang="ja-JP" dirty="0" smtClean="0"/>
          </a:p>
          <a:p>
            <a:pPr>
              <a:defRPr/>
            </a:pPr>
            <a:endParaRPr kumimoji="1" lang="en-US" altLang="ja-JP" dirty="0" smtClean="0"/>
          </a:p>
          <a:p>
            <a:pPr>
              <a:defRPr/>
            </a:pPr>
            <a:endParaRPr kumimoji="1" lang="ja-JP" altLang="en-US" dirty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B30FEA1-9B22-48CC-A7BB-AD3C39374735}" type="slidenum">
              <a:rPr lang="en-US" altLang="ja-JP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  <a:defRPr/>
            </a:pPr>
            <a:r>
              <a:rPr lang="en-US" altLang="ja-JP" dirty="0" smtClean="0"/>
              <a:t>Detect, isolate, diagnose, and correct problems</a:t>
            </a:r>
          </a:p>
          <a:p>
            <a:pPr>
              <a:defRPr/>
            </a:pPr>
            <a:r>
              <a:rPr lang="en-US" altLang="ja-JP" dirty="0" smtClean="0"/>
              <a:t>- Report status to end users and managers</a:t>
            </a:r>
          </a:p>
          <a:p>
            <a:pPr marL="171450" indent="-171450">
              <a:buFontTx/>
              <a:buChar char="-"/>
              <a:defRPr/>
            </a:pPr>
            <a:r>
              <a:rPr lang="en-US" altLang="ja-JP" dirty="0" smtClean="0"/>
              <a:t>Track trends related to problems</a:t>
            </a:r>
          </a:p>
          <a:p>
            <a:pPr marL="171450" indent="-171450">
              <a:buFontTx/>
              <a:buChar char="-"/>
              <a:defRPr/>
            </a:pPr>
            <a:endParaRPr lang="en-US" altLang="ja-JP" dirty="0" smtClean="0"/>
          </a:p>
          <a:p>
            <a:pPr>
              <a:defRPr/>
            </a:pPr>
            <a:r>
              <a:rPr lang="en-US" altLang="ja-JP" dirty="0" smtClean="0"/>
              <a:t>All efforts to solve the problem</a:t>
            </a:r>
          </a:p>
          <a:p>
            <a:pPr>
              <a:defRPr/>
            </a:pPr>
            <a:endParaRPr lang="en-US" altLang="ja-JP" dirty="0" smtClean="0"/>
          </a:p>
          <a:p>
            <a:pPr>
              <a:defRPr/>
            </a:pPr>
            <a:r>
              <a:rPr lang="en-US" altLang="ja-JP" dirty="0" smtClean="0"/>
              <a:t>Tools : SNMP and RMON (Remote Monitoring)</a:t>
            </a:r>
          </a:p>
          <a:p>
            <a:pPr>
              <a:defRPr/>
            </a:pPr>
            <a:endParaRPr lang="en-US" altLang="ja-JP" dirty="0" smtClean="0"/>
          </a:p>
          <a:p>
            <a:pPr>
              <a:defRPr/>
            </a:pPr>
            <a:endParaRPr lang="en-US" altLang="ja-JP" dirty="0" smtClean="0"/>
          </a:p>
          <a:p>
            <a:pPr>
              <a:defRPr/>
            </a:pPr>
            <a:endParaRPr kumimoji="1" lang="ja-JP" altLang="en-US" dirty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16270F4-66F2-41DB-AFEE-F102A55EE86C}" type="slidenum">
              <a:rPr lang="en-US" altLang="ja-JP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altLang="ja-JP" dirty="0" smtClean="0"/>
              <a:t>Keep track of network devices and their configurations</a:t>
            </a:r>
          </a:p>
          <a:p>
            <a:pPr marL="628650" lvl="1" indent="-171450">
              <a:buFont typeface="Arial" panose="020B0604020202020204" pitchFamily="34" charset="0"/>
              <a:buChar char="•"/>
              <a:defRPr/>
            </a:pPr>
            <a:r>
              <a:rPr lang="en-US" altLang="ja-JP" dirty="0" smtClean="0"/>
              <a:t>Can define and save a default configuration for similar devices</a:t>
            </a:r>
          </a:p>
          <a:p>
            <a:pPr marL="628650" lvl="1" indent="-171450">
              <a:buFont typeface="Arial" panose="020B0604020202020204" pitchFamily="34" charset="0"/>
              <a:buChar char="•"/>
              <a:defRPr/>
            </a:pPr>
            <a:r>
              <a:rPr lang="en-US" altLang="ja-JP" dirty="0" smtClean="0"/>
              <a:t>Modify the default configuration</a:t>
            </a:r>
          </a:p>
          <a:p>
            <a:pPr marL="628650" lvl="1" indent="-171450">
              <a:buFont typeface="Arial" panose="020B0604020202020204" pitchFamily="34" charset="0"/>
              <a:buChar char="•"/>
              <a:defRPr/>
            </a:pPr>
            <a:r>
              <a:rPr lang="en-US" altLang="ja-JP" dirty="0" smtClean="0"/>
              <a:t>Load the configuration on </a:t>
            </a:r>
            <a:r>
              <a:rPr lang="en-US" altLang="ja-JP" dirty="0" err="1" smtClean="0"/>
              <a:t>devics</a:t>
            </a:r>
            <a:endParaRPr lang="en-US" altLang="ja-JP" dirty="0" smtClean="0"/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altLang="ja-JP" dirty="0" smtClean="0"/>
              <a:t>Maintain an inventory of network assets</a:t>
            </a:r>
          </a:p>
          <a:p>
            <a:pPr marL="628650" lvl="1" indent="-171450">
              <a:buFont typeface="Arial" panose="020B0604020202020204" pitchFamily="34" charset="0"/>
              <a:buChar char="•"/>
              <a:defRPr/>
            </a:pPr>
            <a:r>
              <a:rPr lang="en-US" altLang="ja-JP" dirty="0" smtClean="0"/>
              <a:t>amount of RAM, the size of flash memory, and the type of cabling that the devices use.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altLang="ja-JP" dirty="0" smtClean="0"/>
              <a:t>Log versions of operating systems and applications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altLang="ja-JP" i="1" dirty="0" smtClean="0"/>
              <a:t>          -Version-logging </a:t>
            </a:r>
            <a:r>
              <a:rPr lang="en-US" altLang="ja-JP" dirty="0" smtClean="0"/>
              <a:t>refers to keeping track of the version of </a:t>
            </a:r>
            <a:r>
              <a:rPr lang="en-US" altLang="ja-JP" dirty="0" err="1" smtClean="0"/>
              <a:t>operatin</a:t>
            </a:r>
            <a:r>
              <a:rPr lang="en-US" altLang="ja-JP" dirty="0" smtClean="0"/>
              <a:t> systems or applications running on network devices</a:t>
            </a:r>
          </a:p>
          <a:p>
            <a:pPr>
              <a:defRPr/>
            </a:pPr>
            <a:endParaRPr kumimoji="1" lang="ja-JP" altLang="en-US" dirty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9B9E8B0-3FCC-44BE-9804-AA0A35230B8C}" type="slidenum">
              <a:rPr lang="en-US" altLang="ja-JP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2339975"/>
            <a:ext cx="7162800" cy="14700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7162800" cy="20574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FAF9C-62FE-4BB8-9DA1-4EB021731F42}" type="datetimeFigureOut">
              <a:rPr lang="en-US"/>
              <a:pPr>
                <a:defRPr/>
              </a:pPr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7BFF8-5936-4404-8FEF-F55E46719D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 userDrawn="1"/>
        </p:nvSpPr>
        <p:spPr>
          <a:xfrm>
            <a:off x="3505200" y="914400"/>
            <a:ext cx="5638800" cy="1143000"/>
          </a:xfrm>
          <a:prstGeom prst="rect">
            <a:avLst/>
          </a:prstGeom>
        </p:spPr>
        <p:txBody>
          <a:bodyPr anchor="ctr"/>
          <a:lstStyle>
            <a:lvl1pPr>
              <a:defRPr/>
            </a:lvl1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latin typeface="+mj-lt"/>
                <a:ea typeface="+mj-ea"/>
                <a:cs typeface="+mj-cs"/>
              </a:rPr>
              <a:t>&lt;&lt;Title&gt;&gt;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2133600"/>
            <a:ext cx="35052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133600"/>
            <a:ext cx="35052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1E785-06F7-48A3-8A62-0A3FD99B5123}" type="datetimeFigureOut">
              <a:rPr lang="en-US"/>
              <a:pPr>
                <a:defRPr/>
              </a:pPr>
              <a:t>9/5/2017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32E4C-445D-4241-B1C2-09440DBDD1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F49EA-4290-4060-8DA9-F57851A0284C}" type="datetimeFigureOut">
              <a:rPr lang="en-US"/>
              <a:pPr>
                <a:defRPr/>
              </a:pPr>
              <a:t>9/5/2017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A9F8C-95D0-49B1-A2C2-DB451D798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 txBox="1">
            <a:spLocks/>
          </p:cNvSpPr>
          <p:nvPr userDrawn="1"/>
        </p:nvSpPr>
        <p:spPr>
          <a:xfrm>
            <a:off x="1828800" y="3886200"/>
            <a:ext cx="71628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8000" b="1" baseline="0">
                <a:solidFill>
                  <a:schemeClr val="bg1"/>
                </a:solidFill>
                <a:latin typeface="Edwardian Script ITC" pitchFamily="66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</a:rPr>
              <a:t>Thank You</a:t>
            </a: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C73F7-48DA-4DF1-9D8C-9FA77915242B}" type="datetimeFigureOut">
              <a:rPr lang="en-US"/>
              <a:pPr>
                <a:defRPr/>
              </a:pPr>
              <a:t>9/5/2017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813EE-006A-489B-BB16-F152CE6A76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Bina Nusantara University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0B9AD9-6AEB-4362-BDAC-085D94C0A9E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xmlns="" val="347212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/>
          <p:cNvPicPr>
            <a:picLocks noChangeAspect="1"/>
          </p:cNvPicPr>
          <p:nvPr userDrawn="1"/>
        </p:nvPicPr>
        <p:blipFill>
          <a:blip r:embed="rId9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3352800" y="762000"/>
            <a:ext cx="5638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90600" y="19812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EBBD91B-FA19-4D97-9EF0-58A6FE8EB39A}" type="datetimeFigureOut">
              <a:rPr lang="en-US"/>
              <a:pPr>
                <a:defRPr/>
              </a:pPr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3C193E2-B8B7-45A9-B2FD-3CB479CDF6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0" r:id="rId2"/>
    <p:sldLayoutId id="2147483703" r:id="rId3"/>
    <p:sldLayoutId id="2147483704" r:id="rId4"/>
    <p:sldLayoutId id="2147483701" r:id="rId5"/>
    <p:sldLayoutId id="2147483705" r:id="rId6"/>
    <p:sldLayoutId id="2147483706" r:id="rId7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4000" b="1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9859" y="2973892"/>
            <a:ext cx="7534141" cy="1897174"/>
          </a:xfrm>
        </p:spPr>
        <p:txBody>
          <a:bodyPr/>
          <a:lstStyle/>
          <a:p>
            <a:r>
              <a:rPr lang="en-US" dirty="0" smtClean="0"/>
              <a:t>Network Governance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SESSION 8 – </a:t>
            </a:r>
            <a:r>
              <a:rPr lang="en-US" altLang="ja-JP" sz="2800" dirty="0"/>
              <a:t>Developing Network Management Strategies </a:t>
            </a:r>
            <a:r>
              <a:rPr lang="ja-JP" altLang="ja-JP" sz="2800" dirty="0"/>
              <a:t/>
            </a:r>
            <a:br>
              <a:rPr lang="ja-JP" altLang="ja-JP" sz="2800" dirty="0"/>
            </a:br>
            <a:r>
              <a:rPr lang="en-US" altLang="ja-JP" sz="2800" dirty="0">
                <a:ea typeface="ＭＳ Ｐゴシック" pitchFamily="50" charset="-128"/>
              </a:rPr>
              <a:t/>
            </a:r>
            <a:br>
              <a:rPr lang="en-US" altLang="ja-JP" sz="2800" dirty="0">
                <a:ea typeface="ＭＳ Ｐゴシック" pitchFamily="50" charset="-128"/>
              </a:rPr>
            </a:b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9611" y="5063512"/>
            <a:ext cx="7162800" cy="1059287"/>
          </a:xfrm>
        </p:spPr>
        <p:txBody>
          <a:bodyPr/>
          <a:lstStyle/>
          <a:p>
            <a:r>
              <a:rPr lang="en-US" dirty="0" smtClean="0"/>
              <a:t>D5727 – Dr. Eng. Nico </a:t>
            </a:r>
            <a:r>
              <a:rPr lang="en-US" dirty="0" err="1" smtClean="0"/>
              <a:t>Surantha</a:t>
            </a:r>
            <a:r>
              <a:rPr lang="en-US" dirty="0" smtClean="0"/>
              <a:t>, ST., MT.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0068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8565" y="475130"/>
            <a:ext cx="8229600" cy="1143000"/>
          </a:xfrm>
        </p:spPr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Performance Management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3024" y="2003612"/>
            <a:ext cx="7772400" cy="41148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Monitor end-to-end performance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Also monitor component performance (individual links and devices)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Test reachability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Measure response times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Measure traffic flow and volume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Record route changes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2191621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Fault Management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Detect, isolate, diagnose, and correct problems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Report status to end users and managers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Track trends related to problems</a:t>
            </a:r>
          </a:p>
          <a:p>
            <a:endParaRPr lang="en-US" altLang="ja-JP" dirty="0" smtClean="0">
              <a:ea typeface="ＭＳ Ｐゴシック" pitchFamily="50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19849522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Configuration Management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088777"/>
            <a:ext cx="8001000" cy="42672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Keep track of network devices and their configurations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Maintain an inventory of network assets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Log versions of operating systems and applications</a:t>
            </a:r>
          </a:p>
          <a:p>
            <a:endParaRPr lang="en-US" altLang="ja-JP" dirty="0" smtClean="0">
              <a:ea typeface="ＭＳ Ｐゴシック" pitchFamily="50" charset="-128"/>
            </a:endParaRPr>
          </a:p>
          <a:p>
            <a:endParaRPr lang="en-US" altLang="ja-JP" dirty="0" smtClean="0">
              <a:ea typeface="ＭＳ Ｐゴシック" pitchFamily="50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41410550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Security Management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8902" y="2021542"/>
            <a:ext cx="7850777" cy="4114800"/>
          </a:xfrm>
        </p:spPr>
        <p:txBody>
          <a:bodyPr/>
          <a:lstStyle/>
          <a:p>
            <a:r>
              <a:rPr lang="en-US" altLang="ja-JP" sz="3000" dirty="0" smtClean="0">
                <a:ea typeface="ＭＳ Ｐゴシック" pitchFamily="50" charset="-128"/>
              </a:rPr>
              <a:t>Maintain and distribute user names and passwords</a:t>
            </a:r>
          </a:p>
          <a:p>
            <a:r>
              <a:rPr lang="en-US" altLang="ja-JP" sz="3000" dirty="0" smtClean="0">
                <a:ea typeface="ＭＳ Ｐゴシック" pitchFamily="50" charset="-128"/>
              </a:rPr>
              <a:t>Generate, distribute, and store encryption keys</a:t>
            </a:r>
          </a:p>
          <a:p>
            <a:r>
              <a:rPr lang="en-US" altLang="ja-JP" sz="3000" dirty="0" smtClean="0">
                <a:ea typeface="ＭＳ Ｐゴシック" pitchFamily="50" charset="-128"/>
              </a:rPr>
              <a:t>Analyze router, switch, and server configurations for compliance with security policies and procedures</a:t>
            </a:r>
          </a:p>
          <a:p>
            <a:r>
              <a:rPr lang="en-US" altLang="ja-JP" sz="3000" dirty="0" smtClean="0">
                <a:ea typeface="ＭＳ Ｐゴシック" pitchFamily="50" charset="-128"/>
              </a:rPr>
              <a:t>Collect, store, and examine security audit logs</a:t>
            </a:r>
            <a:endParaRPr lang="en-US" altLang="ja-JP" sz="3000" dirty="0" smtClean="0">
              <a:ea typeface="ＭＳ Ｐゴシック" pitchFamily="50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1784127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Accounting Management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8882" y="2214282"/>
            <a:ext cx="8001000" cy="42672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Keep track of network usage by departments or individuals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Facilitate usage-based billing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Find abusers who use more resources than they should</a:t>
            </a:r>
          </a:p>
          <a:p>
            <a:endParaRPr lang="en-US" altLang="ja-JP" dirty="0" smtClean="0">
              <a:ea typeface="ＭＳ Ｐゴシック" pitchFamily="50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32778684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83859" y="475129"/>
            <a:ext cx="5894294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Network Management Components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31966" y="2116183"/>
            <a:ext cx="7475540" cy="4091876"/>
          </a:xfrm>
        </p:spPr>
        <p:txBody>
          <a:bodyPr/>
          <a:lstStyle/>
          <a:p>
            <a:r>
              <a:rPr lang="en-US" altLang="ja-JP" sz="3000" dirty="0" smtClean="0">
                <a:ea typeface="ＭＳ Ｐゴシック" pitchFamily="50" charset="-128"/>
              </a:rPr>
              <a:t>A </a:t>
            </a:r>
            <a:r>
              <a:rPr lang="en-US" altLang="ja-JP" sz="3000" b="1" dirty="0" smtClean="0">
                <a:ea typeface="ＭＳ Ｐゴシック" pitchFamily="50" charset="-128"/>
              </a:rPr>
              <a:t>managed device</a:t>
            </a:r>
            <a:r>
              <a:rPr lang="en-US" altLang="ja-JP" sz="3000" dirty="0" smtClean="0">
                <a:ea typeface="ＭＳ Ｐゴシック" pitchFamily="50" charset="-128"/>
              </a:rPr>
              <a:t> is a network node that collects and stores management information</a:t>
            </a:r>
          </a:p>
          <a:p>
            <a:r>
              <a:rPr lang="en-US" altLang="ja-JP" sz="3000" dirty="0" smtClean="0">
                <a:ea typeface="ＭＳ Ｐゴシック" pitchFamily="50" charset="-128"/>
              </a:rPr>
              <a:t>An </a:t>
            </a:r>
            <a:r>
              <a:rPr lang="en-US" altLang="ja-JP" sz="3000" b="1" dirty="0" smtClean="0">
                <a:ea typeface="ＭＳ Ｐゴシック" pitchFamily="50" charset="-128"/>
              </a:rPr>
              <a:t>agent</a:t>
            </a:r>
            <a:r>
              <a:rPr lang="en-US" altLang="ja-JP" sz="3000" dirty="0" smtClean="0">
                <a:ea typeface="ＭＳ Ｐゴシック" pitchFamily="50" charset="-128"/>
              </a:rPr>
              <a:t> is network-management software that resides in a managed device</a:t>
            </a:r>
          </a:p>
          <a:p>
            <a:r>
              <a:rPr lang="en-US" altLang="ja-JP" sz="3000" dirty="0" smtClean="0">
                <a:ea typeface="ＭＳ Ｐゴシック" pitchFamily="50" charset="-128"/>
              </a:rPr>
              <a:t>A </a:t>
            </a:r>
            <a:r>
              <a:rPr lang="en-US" altLang="ja-JP" sz="3000" b="1" dirty="0" smtClean="0">
                <a:ea typeface="ＭＳ Ｐゴシック" pitchFamily="50" charset="-128"/>
              </a:rPr>
              <a:t>network-management system (NMS)</a:t>
            </a:r>
            <a:r>
              <a:rPr lang="en-US" altLang="ja-JP" sz="3000" dirty="0" smtClean="0">
                <a:ea typeface="ＭＳ Ｐゴシック" pitchFamily="50" charset="-128"/>
              </a:rPr>
              <a:t> runs applications to display management data, monitor and control managed devices, and communicate with agents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39447247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733800" y="959223"/>
            <a:ext cx="5163927" cy="5334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Network Management Architecture</a:t>
            </a:r>
          </a:p>
        </p:txBody>
      </p:sp>
      <p:grpSp>
        <p:nvGrpSpPr>
          <p:cNvPr id="19459" name="Group 40"/>
          <p:cNvGrpSpPr>
            <a:grpSpLocks/>
          </p:cNvGrpSpPr>
          <p:nvPr/>
        </p:nvGrpSpPr>
        <p:grpSpPr bwMode="auto">
          <a:xfrm>
            <a:off x="1447800" y="1828800"/>
            <a:ext cx="5943600" cy="4495800"/>
            <a:chOff x="1447800" y="1143000"/>
            <a:chExt cx="6324600" cy="5181600"/>
          </a:xfrm>
        </p:grpSpPr>
        <p:sp>
          <p:nvSpPr>
            <p:cNvPr id="19461" name="Line 4"/>
            <p:cNvSpPr>
              <a:spLocks noChangeShapeType="1"/>
            </p:cNvSpPr>
            <p:nvPr/>
          </p:nvSpPr>
          <p:spPr bwMode="auto">
            <a:xfrm>
              <a:off x="2351556" y="2888497"/>
              <a:ext cx="0" cy="601959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9462" name="Line 5"/>
            <p:cNvSpPr>
              <a:spLocks noChangeShapeType="1"/>
            </p:cNvSpPr>
            <p:nvPr/>
          </p:nvSpPr>
          <p:spPr bwMode="auto">
            <a:xfrm>
              <a:off x="4579693" y="2288368"/>
              <a:ext cx="0" cy="1443603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9463" name="Line 6"/>
            <p:cNvSpPr>
              <a:spLocks noChangeShapeType="1"/>
            </p:cNvSpPr>
            <p:nvPr/>
          </p:nvSpPr>
          <p:spPr bwMode="auto">
            <a:xfrm>
              <a:off x="6809520" y="2888497"/>
              <a:ext cx="0" cy="601959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pic>
          <p:nvPicPr>
            <p:cNvPr id="19464" name="Picture 7"/>
            <p:cNvPicPr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9138" y="3249613"/>
              <a:ext cx="687387" cy="650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465" name="Picture 8"/>
            <p:cNvPicPr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27813" y="3189288"/>
              <a:ext cx="411162" cy="663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466" name="Picture 9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9888" y="3370263"/>
              <a:ext cx="800100" cy="48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67" name="Line 10"/>
            <p:cNvSpPr>
              <a:spLocks noChangeShapeType="1"/>
            </p:cNvSpPr>
            <p:nvPr/>
          </p:nvSpPr>
          <p:spPr bwMode="auto">
            <a:xfrm>
              <a:off x="1447800" y="2890327"/>
              <a:ext cx="6324600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pic>
          <p:nvPicPr>
            <p:cNvPr id="19468" name="Picture 11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8438" y="1444625"/>
              <a:ext cx="1143000" cy="985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69" name="Rectangle 12"/>
            <p:cNvSpPr>
              <a:spLocks noChangeArrowheads="1"/>
            </p:cNvSpPr>
            <p:nvPr/>
          </p:nvSpPr>
          <p:spPr bwMode="auto">
            <a:xfrm>
              <a:off x="4249738" y="1143000"/>
              <a:ext cx="663575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b="1">
                  <a:solidFill>
                    <a:srgbClr val="000000"/>
                  </a:solidFill>
                  <a:latin typeface="Arial" pitchFamily="34" charset="0"/>
                  <a:ea typeface="ＭＳ Ｐゴシック" pitchFamily="50" charset="-128"/>
                </a:rPr>
                <a:t>NMS</a:t>
              </a:r>
              <a:endParaRPr lang="en-US" altLang="ja-JP" sz="2800" b="1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19470" name="Rectangle 14"/>
            <p:cNvSpPr>
              <a:spLocks noChangeArrowheads="1"/>
            </p:cNvSpPr>
            <p:nvPr/>
          </p:nvSpPr>
          <p:spPr bwMode="auto">
            <a:xfrm>
              <a:off x="1598613" y="3913188"/>
              <a:ext cx="1384300" cy="13843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19471" name="Rectangle 15"/>
            <p:cNvSpPr>
              <a:spLocks noChangeArrowheads="1"/>
            </p:cNvSpPr>
            <p:nvPr/>
          </p:nvSpPr>
          <p:spPr bwMode="auto">
            <a:xfrm>
              <a:off x="1598613" y="4756150"/>
              <a:ext cx="1384300" cy="541338"/>
            </a:xfrm>
            <a:prstGeom prst="rect">
              <a:avLst/>
            </a:prstGeom>
            <a:solidFill>
              <a:srgbClr val="6ABA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19472" name="Rectangle 16"/>
            <p:cNvSpPr>
              <a:spLocks noChangeArrowheads="1"/>
            </p:cNvSpPr>
            <p:nvPr/>
          </p:nvSpPr>
          <p:spPr bwMode="auto">
            <a:xfrm>
              <a:off x="1447800" y="4818063"/>
              <a:ext cx="1687513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800">
                  <a:solidFill>
                    <a:srgbClr val="000000"/>
                  </a:solidFill>
                  <a:latin typeface="Arial" pitchFamily="34" charset="0"/>
                  <a:ea typeface="ＭＳ Ｐゴシック" pitchFamily="50" charset="-128"/>
                </a:rPr>
                <a:t>Management Database</a:t>
              </a:r>
              <a:endParaRPr lang="en-US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grpSp>
          <p:nvGrpSpPr>
            <p:cNvPr id="19473" name="Group 17"/>
            <p:cNvGrpSpPr>
              <a:grpSpLocks/>
            </p:cNvGrpSpPr>
            <p:nvPr/>
          </p:nvGrpSpPr>
          <p:grpSpPr bwMode="auto">
            <a:xfrm>
              <a:off x="1839913" y="3913188"/>
              <a:ext cx="903287" cy="360362"/>
              <a:chOff x="2496" y="3312"/>
              <a:chExt cx="720" cy="288"/>
            </a:xfrm>
          </p:grpSpPr>
          <p:sp>
            <p:nvSpPr>
              <p:cNvPr id="19497" name="Rectangle 18"/>
              <p:cNvSpPr>
                <a:spLocks noChangeArrowheads="1"/>
              </p:cNvSpPr>
              <p:nvPr/>
            </p:nvSpPr>
            <p:spPr bwMode="auto">
              <a:xfrm>
                <a:off x="2496" y="3312"/>
                <a:ext cx="720" cy="288"/>
              </a:xfrm>
              <a:prstGeom prst="rect">
                <a:avLst/>
              </a:prstGeom>
              <a:solidFill>
                <a:srgbClr val="6ABA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9498" name="Rectangle 19"/>
              <p:cNvSpPr>
                <a:spLocks noChangeArrowheads="1"/>
              </p:cNvSpPr>
              <p:nvPr/>
            </p:nvSpPr>
            <p:spPr bwMode="auto">
              <a:xfrm>
                <a:off x="2593" y="3359"/>
                <a:ext cx="526" cy="219"/>
              </a:xfrm>
              <a:prstGeom prst="rect">
                <a:avLst/>
              </a:prstGeom>
              <a:solidFill>
                <a:srgbClr val="6AB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ja-JP" sz="1800">
                    <a:solidFill>
                      <a:srgbClr val="000000"/>
                    </a:solidFill>
                    <a:latin typeface="Arial" pitchFamily="34" charset="0"/>
                    <a:ea typeface="ＭＳ Ｐゴシック" pitchFamily="50" charset="-128"/>
                  </a:rPr>
                  <a:t>Agent</a:t>
                </a:r>
                <a:endParaRPr lang="en-US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</p:grpSp>
        <p:sp>
          <p:nvSpPr>
            <p:cNvPr id="19474" name="Line 20"/>
            <p:cNvSpPr>
              <a:spLocks noChangeShapeType="1"/>
            </p:cNvSpPr>
            <p:nvPr/>
          </p:nvSpPr>
          <p:spPr bwMode="auto">
            <a:xfrm>
              <a:off x="2290763" y="4273550"/>
              <a:ext cx="0" cy="482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9475" name="Rectangle 22"/>
            <p:cNvSpPr>
              <a:spLocks noChangeArrowheads="1"/>
            </p:cNvSpPr>
            <p:nvPr/>
          </p:nvSpPr>
          <p:spPr bwMode="auto">
            <a:xfrm>
              <a:off x="6176963" y="3913188"/>
              <a:ext cx="1384300" cy="13843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19476" name="Rectangle 23"/>
            <p:cNvSpPr>
              <a:spLocks noChangeArrowheads="1"/>
            </p:cNvSpPr>
            <p:nvPr/>
          </p:nvSpPr>
          <p:spPr bwMode="auto">
            <a:xfrm>
              <a:off x="6176963" y="4756150"/>
              <a:ext cx="1384300" cy="541338"/>
            </a:xfrm>
            <a:prstGeom prst="rect">
              <a:avLst/>
            </a:prstGeom>
            <a:solidFill>
              <a:srgbClr val="6ABA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19477" name="Rectangle 24"/>
            <p:cNvSpPr>
              <a:spLocks noChangeArrowheads="1"/>
            </p:cNvSpPr>
            <p:nvPr/>
          </p:nvSpPr>
          <p:spPr bwMode="auto">
            <a:xfrm>
              <a:off x="6024563" y="4818063"/>
              <a:ext cx="1687512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800">
                  <a:solidFill>
                    <a:srgbClr val="000000"/>
                  </a:solidFill>
                  <a:latin typeface="Arial" pitchFamily="34" charset="0"/>
                  <a:ea typeface="ＭＳ Ｐゴシック" pitchFamily="50" charset="-128"/>
                </a:rPr>
                <a:t>Management Database</a:t>
              </a:r>
              <a:endParaRPr lang="en-US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grpSp>
          <p:nvGrpSpPr>
            <p:cNvPr id="19478" name="Group 25"/>
            <p:cNvGrpSpPr>
              <a:grpSpLocks/>
            </p:cNvGrpSpPr>
            <p:nvPr/>
          </p:nvGrpSpPr>
          <p:grpSpPr bwMode="auto">
            <a:xfrm>
              <a:off x="6416675" y="3913188"/>
              <a:ext cx="903288" cy="360362"/>
              <a:chOff x="2496" y="3312"/>
              <a:chExt cx="720" cy="288"/>
            </a:xfrm>
          </p:grpSpPr>
          <p:sp>
            <p:nvSpPr>
              <p:cNvPr id="19495" name="Rectangle 26"/>
              <p:cNvSpPr>
                <a:spLocks noChangeArrowheads="1"/>
              </p:cNvSpPr>
              <p:nvPr/>
            </p:nvSpPr>
            <p:spPr bwMode="auto">
              <a:xfrm>
                <a:off x="2496" y="3312"/>
                <a:ext cx="720" cy="288"/>
              </a:xfrm>
              <a:prstGeom prst="rect">
                <a:avLst/>
              </a:prstGeom>
              <a:solidFill>
                <a:srgbClr val="6ABA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9496" name="Rectangle 27"/>
              <p:cNvSpPr>
                <a:spLocks noChangeArrowheads="1"/>
              </p:cNvSpPr>
              <p:nvPr/>
            </p:nvSpPr>
            <p:spPr bwMode="auto">
              <a:xfrm>
                <a:off x="2593" y="3359"/>
                <a:ext cx="526" cy="219"/>
              </a:xfrm>
              <a:prstGeom prst="rect">
                <a:avLst/>
              </a:prstGeom>
              <a:solidFill>
                <a:srgbClr val="6AB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ja-JP" sz="1800">
                    <a:solidFill>
                      <a:srgbClr val="000000"/>
                    </a:solidFill>
                    <a:latin typeface="Arial" pitchFamily="34" charset="0"/>
                    <a:ea typeface="ＭＳ Ｐゴシック" pitchFamily="50" charset="-128"/>
                  </a:rPr>
                  <a:t>Agent</a:t>
                </a:r>
                <a:endParaRPr lang="en-US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</p:grpSp>
        <p:sp>
          <p:nvSpPr>
            <p:cNvPr id="19479" name="Line 28"/>
            <p:cNvSpPr>
              <a:spLocks noChangeShapeType="1"/>
            </p:cNvSpPr>
            <p:nvPr/>
          </p:nvSpPr>
          <p:spPr bwMode="auto">
            <a:xfrm>
              <a:off x="6869113" y="4273550"/>
              <a:ext cx="0" cy="482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9480" name="Rectangle 30"/>
            <p:cNvSpPr>
              <a:spLocks noChangeArrowheads="1"/>
            </p:cNvSpPr>
            <p:nvPr/>
          </p:nvSpPr>
          <p:spPr bwMode="auto">
            <a:xfrm>
              <a:off x="3887788" y="3913188"/>
              <a:ext cx="1384300" cy="13843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19481" name="Rectangle 31"/>
            <p:cNvSpPr>
              <a:spLocks noChangeArrowheads="1"/>
            </p:cNvSpPr>
            <p:nvPr/>
          </p:nvSpPr>
          <p:spPr bwMode="auto">
            <a:xfrm>
              <a:off x="3887788" y="4756150"/>
              <a:ext cx="1384300" cy="541338"/>
            </a:xfrm>
            <a:prstGeom prst="rect">
              <a:avLst/>
            </a:prstGeom>
            <a:solidFill>
              <a:srgbClr val="6ABA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19482" name="Rectangle 32"/>
            <p:cNvSpPr>
              <a:spLocks noChangeArrowheads="1"/>
            </p:cNvSpPr>
            <p:nvPr/>
          </p:nvSpPr>
          <p:spPr bwMode="auto">
            <a:xfrm>
              <a:off x="3736975" y="4818063"/>
              <a:ext cx="1685925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800">
                  <a:solidFill>
                    <a:srgbClr val="000000"/>
                  </a:solidFill>
                  <a:latin typeface="Arial" pitchFamily="34" charset="0"/>
                  <a:ea typeface="ＭＳ Ｐゴシック" pitchFamily="50" charset="-128"/>
                </a:rPr>
                <a:t>Management Database</a:t>
              </a:r>
              <a:endParaRPr lang="en-US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  <p:grpSp>
          <p:nvGrpSpPr>
            <p:cNvPr id="19483" name="Group 33"/>
            <p:cNvGrpSpPr>
              <a:grpSpLocks/>
            </p:cNvGrpSpPr>
            <p:nvPr/>
          </p:nvGrpSpPr>
          <p:grpSpPr bwMode="auto">
            <a:xfrm>
              <a:off x="4129088" y="3913188"/>
              <a:ext cx="901700" cy="360362"/>
              <a:chOff x="2496" y="3312"/>
              <a:chExt cx="720" cy="288"/>
            </a:xfrm>
          </p:grpSpPr>
          <p:sp>
            <p:nvSpPr>
              <p:cNvPr id="19493" name="Rectangle 34"/>
              <p:cNvSpPr>
                <a:spLocks noChangeArrowheads="1"/>
              </p:cNvSpPr>
              <p:nvPr/>
            </p:nvSpPr>
            <p:spPr bwMode="auto">
              <a:xfrm>
                <a:off x="2496" y="3312"/>
                <a:ext cx="720" cy="288"/>
              </a:xfrm>
              <a:prstGeom prst="rect">
                <a:avLst/>
              </a:prstGeom>
              <a:solidFill>
                <a:srgbClr val="6ABA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ja-JP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  <p:sp>
            <p:nvSpPr>
              <p:cNvPr id="19494" name="Rectangle 35"/>
              <p:cNvSpPr>
                <a:spLocks noChangeArrowheads="1"/>
              </p:cNvSpPr>
              <p:nvPr/>
            </p:nvSpPr>
            <p:spPr bwMode="auto">
              <a:xfrm>
                <a:off x="2594" y="3359"/>
                <a:ext cx="524" cy="219"/>
              </a:xfrm>
              <a:prstGeom prst="rect">
                <a:avLst/>
              </a:prstGeom>
              <a:solidFill>
                <a:srgbClr val="6AB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Interstate" pitchFamily="2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Interstate" pitchFamily="2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Interstate" pitchFamily="2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ja-JP" sz="1800">
                    <a:solidFill>
                      <a:srgbClr val="000000"/>
                    </a:solidFill>
                    <a:latin typeface="Arial" pitchFamily="34" charset="0"/>
                    <a:ea typeface="ＭＳ Ｐゴシック" pitchFamily="50" charset="-128"/>
                  </a:rPr>
                  <a:t>Agent</a:t>
                </a:r>
                <a:endParaRPr lang="en-US" altLang="ja-JP" sz="1200">
                  <a:latin typeface="Arial" pitchFamily="34" charset="0"/>
                  <a:ea typeface="ＭＳ Ｐゴシック" pitchFamily="50" charset="-128"/>
                </a:endParaRPr>
              </a:p>
            </p:txBody>
          </p:sp>
        </p:grpSp>
        <p:sp>
          <p:nvSpPr>
            <p:cNvPr id="19484" name="Line 36"/>
            <p:cNvSpPr>
              <a:spLocks noChangeShapeType="1"/>
            </p:cNvSpPr>
            <p:nvPr/>
          </p:nvSpPr>
          <p:spPr bwMode="auto">
            <a:xfrm>
              <a:off x="4579938" y="4273550"/>
              <a:ext cx="0" cy="482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9485" name="Rectangle 37"/>
            <p:cNvSpPr>
              <a:spLocks noChangeArrowheads="1"/>
            </p:cNvSpPr>
            <p:nvPr/>
          </p:nvSpPr>
          <p:spPr bwMode="auto">
            <a:xfrm>
              <a:off x="3736975" y="5715000"/>
              <a:ext cx="1746250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b="1">
                  <a:solidFill>
                    <a:srgbClr val="000000"/>
                  </a:solidFill>
                  <a:latin typeface="Arial" pitchFamily="34" charset="0"/>
                  <a:ea typeface="ＭＳ Ｐゴシック" pitchFamily="50" charset="-128"/>
                </a:rPr>
                <a:t>Managed Devices</a:t>
              </a:r>
              <a:endParaRPr lang="en-US" altLang="ja-JP" sz="2800" b="1"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19486" name="Line 38"/>
            <p:cNvSpPr>
              <a:spLocks noChangeShapeType="1"/>
            </p:cNvSpPr>
            <p:nvPr/>
          </p:nvSpPr>
          <p:spPr bwMode="auto">
            <a:xfrm>
              <a:off x="2290763" y="5599113"/>
              <a:ext cx="45783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9487" name="Line 39"/>
            <p:cNvSpPr>
              <a:spLocks noChangeShapeType="1"/>
            </p:cNvSpPr>
            <p:nvPr/>
          </p:nvSpPr>
          <p:spPr bwMode="auto">
            <a:xfrm flipV="1">
              <a:off x="2290763" y="5418138"/>
              <a:ext cx="0" cy="1809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9488" name="Line 40"/>
            <p:cNvSpPr>
              <a:spLocks noChangeShapeType="1"/>
            </p:cNvSpPr>
            <p:nvPr/>
          </p:nvSpPr>
          <p:spPr bwMode="auto">
            <a:xfrm flipV="1">
              <a:off x="4579938" y="5418138"/>
              <a:ext cx="0" cy="1809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9489" name="Line 41"/>
            <p:cNvSpPr>
              <a:spLocks noChangeShapeType="1"/>
            </p:cNvSpPr>
            <p:nvPr/>
          </p:nvSpPr>
          <p:spPr bwMode="auto">
            <a:xfrm flipV="1">
              <a:off x="6869113" y="5418138"/>
              <a:ext cx="0" cy="1809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9490" name="Line 42"/>
            <p:cNvSpPr>
              <a:spLocks noChangeShapeType="1"/>
            </p:cNvSpPr>
            <p:nvPr/>
          </p:nvSpPr>
          <p:spPr bwMode="auto">
            <a:xfrm flipV="1">
              <a:off x="2532063" y="1865313"/>
              <a:ext cx="1806575" cy="210820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9491" name="Line 43"/>
            <p:cNvSpPr>
              <a:spLocks noChangeShapeType="1"/>
            </p:cNvSpPr>
            <p:nvPr/>
          </p:nvSpPr>
          <p:spPr bwMode="auto">
            <a:xfrm>
              <a:off x="4398963" y="1925638"/>
              <a:ext cx="0" cy="2047875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9492" name="Line 44"/>
            <p:cNvSpPr>
              <a:spLocks noChangeShapeType="1"/>
            </p:cNvSpPr>
            <p:nvPr/>
          </p:nvSpPr>
          <p:spPr bwMode="auto">
            <a:xfrm flipH="1" flipV="1">
              <a:off x="4700588" y="1925638"/>
              <a:ext cx="1806575" cy="2106612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42" name="Date Placeholder 4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23563672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559525"/>
            <a:ext cx="640080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Centralized Network Management Architecture</a:t>
            </a:r>
          </a:p>
        </p:txBody>
      </p:sp>
      <p:pic>
        <p:nvPicPr>
          <p:cNvPr id="2048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370"/>
          <a:stretch>
            <a:fillRect/>
          </a:stretch>
        </p:blipFill>
        <p:spPr bwMode="auto">
          <a:xfrm>
            <a:off x="2057400" y="2143125"/>
            <a:ext cx="5105400" cy="448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35660019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460376" y="502022"/>
            <a:ext cx="5177118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Hierarchical Network Management Architecture</a:t>
            </a: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041525"/>
            <a:ext cx="6477000" cy="435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21461217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113289" y="560294"/>
            <a:ext cx="777240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Distributed Network </a:t>
            </a:r>
            <a:br>
              <a:rPr lang="en-US" altLang="ja-JP" dirty="0" smtClean="0">
                <a:ea typeface="ＭＳ Ｐゴシック" pitchFamily="50" charset="-128"/>
              </a:rPr>
            </a:br>
            <a:r>
              <a:rPr lang="en-US" altLang="ja-JP" dirty="0" smtClean="0">
                <a:ea typeface="ＭＳ Ｐゴシック" pitchFamily="50" charset="-128"/>
              </a:rPr>
              <a:t>Management Architecture</a:t>
            </a: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133600"/>
            <a:ext cx="6605588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1949257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372" y="517480"/>
            <a:ext cx="7772400" cy="1362075"/>
          </a:xfrm>
        </p:spPr>
        <p:txBody>
          <a:bodyPr/>
          <a:lstStyle/>
          <a:p>
            <a:r>
              <a:rPr lang="en-US" dirty="0" smtClean="0"/>
              <a:t>Outline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13220" y="1751704"/>
            <a:ext cx="77724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 kern="1200" cap="all">
                <a:solidFill>
                  <a:schemeClr val="bg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marL="742950" indent="-742950">
              <a:buFont typeface="+mj-lt"/>
              <a:buAutoNum type="arabicPeriod"/>
            </a:pPr>
            <a:r>
              <a:rPr lang="en-US" altLang="ja-JP" sz="3200" dirty="0" smtClean="0"/>
              <a:t>Network </a:t>
            </a:r>
            <a:r>
              <a:rPr lang="en-US" altLang="ja-JP" sz="3200" dirty="0"/>
              <a:t>Management Design </a:t>
            </a:r>
          </a:p>
          <a:p>
            <a:pPr marL="742950" indent="-742950">
              <a:buFont typeface="+mj-lt"/>
              <a:buAutoNum type="arabicPeriod"/>
            </a:pPr>
            <a:r>
              <a:rPr lang="en-US" altLang="ja-JP" sz="3200" dirty="0" smtClean="0"/>
              <a:t>Network </a:t>
            </a:r>
            <a:r>
              <a:rPr lang="en-US" altLang="ja-JP" sz="3200" dirty="0"/>
              <a:t>Management Architectures </a:t>
            </a:r>
          </a:p>
          <a:p>
            <a:pPr marL="742950" indent="-742950">
              <a:buFont typeface="+mj-lt"/>
              <a:buAutoNum type="arabicPeriod"/>
            </a:pPr>
            <a:r>
              <a:rPr lang="en-US" altLang="ja-JP" sz="3200" dirty="0" smtClean="0"/>
              <a:t>Selecting </a:t>
            </a:r>
            <a:r>
              <a:rPr lang="en-US" altLang="ja-JP" sz="3200" dirty="0"/>
              <a:t>Network Management Tools and Protocols </a:t>
            </a:r>
            <a:endParaRPr lang="ja-JP" altLang="ja-JP" sz="3200" dirty="0"/>
          </a:p>
          <a:p>
            <a:pPr marL="742950" indent="-742950">
              <a:buFont typeface="+mj-lt"/>
              <a:buAutoNum type="arabicPeriod"/>
            </a:pPr>
            <a:endParaRPr lang="ja-JP" altLang="ja-JP" sz="3200" dirty="0"/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658082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370729" y="528918"/>
            <a:ext cx="563880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Architecture Concerns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72490"/>
            <a:ext cx="7543800" cy="3894909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In-band versus out-of-band monitoring</a:t>
            </a:r>
          </a:p>
          <a:p>
            <a:pPr lvl="1"/>
            <a:r>
              <a:rPr lang="en-US" altLang="ja-JP" dirty="0" smtClean="0">
                <a:ea typeface="ＭＳ Ｐゴシック" pitchFamily="50" charset="-128"/>
              </a:rPr>
              <a:t>In-band is easier to develop, but results in management data being impacted by network problems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Centralized versus distributed monitoring</a:t>
            </a:r>
          </a:p>
          <a:p>
            <a:pPr lvl="1"/>
            <a:r>
              <a:rPr lang="en-US" altLang="ja-JP" dirty="0" smtClean="0">
                <a:ea typeface="ＭＳ Ｐゴシック" pitchFamily="50" charset="-128"/>
              </a:rPr>
              <a:t>Centralized management is simpler to develop and maintain, but may require huge amounts of information to travel back to a centralized network operations center (NOC)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36365275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228600" y="701675"/>
            <a:ext cx="8458200" cy="1143000"/>
          </a:xfrm>
        </p:spPr>
        <p:txBody>
          <a:bodyPr/>
          <a:lstStyle/>
          <a:p>
            <a:r>
              <a:rPr kumimoji="1" lang="en-US" altLang="ja-JP" smtClean="0">
                <a:ea typeface="ＭＳ Ｐゴシック" pitchFamily="50" charset="-128"/>
              </a:rPr>
              <a:t>Selecting Tools for Network Management</a:t>
            </a:r>
            <a:endParaRPr kumimoji="1" lang="ja-JP" altLang="en-US" smtClean="0">
              <a:ea typeface="ＭＳ Ｐゴシック" pitchFamily="50" charset="-128"/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972671" y="2106706"/>
            <a:ext cx="8001000" cy="4267200"/>
          </a:xfrm>
        </p:spPr>
        <p:txBody>
          <a:bodyPr/>
          <a:lstStyle/>
          <a:p>
            <a:r>
              <a:rPr lang="en-US" altLang="ja-JP" sz="2600" dirty="0" smtClean="0">
                <a:ea typeface="ＭＳ Ｐゴシック" pitchFamily="50" charset="-128"/>
              </a:rPr>
              <a:t>Tools should </a:t>
            </a:r>
            <a:r>
              <a:rPr lang="en-US" altLang="ja-JP" sz="2600" u="sng" dirty="0" smtClean="0">
                <a:ea typeface="ＭＳ Ｐゴシック" pitchFamily="50" charset="-128"/>
              </a:rPr>
              <a:t>support numerous features</a:t>
            </a:r>
            <a:r>
              <a:rPr lang="en-US" altLang="ja-JP" sz="2600" dirty="0" smtClean="0">
                <a:ea typeface="ＭＳ Ｐゴシック" pitchFamily="50" charset="-128"/>
              </a:rPr>
              <a:t> that can be used for performance, fault, configuration, security, and accounting management.</a:t>
            </a:r>
          </a:p>
          <a:p>
            <a:endParaRPr lang="en-US" altLang="ja-JP" sz="2600" dirty="0" smtClean="0">
              <a:ea typeface="ＭＳ Ｐゴシック" pitchFamily="50" charset="-128"/>
            </a:endParaRPr>
          </a:p>
          <a:p>
            <a:r>
              <a:rPr lang="en-US" altLang="ja-JP" sz="2600" dirty="0" smtClean="0">
                <a:ea typeface="ＭＳ Ｐゴシック" pitchFamily="50" charset="-128"/>
              </a:rPr>
              <a:t>should include tools for </a:t>
            </a:r>
            <a:r>
              <a:rPr lang="en-US" altLang="ja-JP" sz="2600" u="sng" dirty="0" smtClean="0">
                <a:ea typeface="ＭＳ Ｐゴシック" pitchFamily="50" charset="-128"/>
              </a:rPr>
              <a:t>isolating, diagnosing, and reporting</a:t>
            </a:r>
            <a:r>
              <a:rPr lang="en-US" altLang="ja-JP" sz="2600" dirty="0" smtClean="0">
                <a:ea typeface="ＭＳ Ｐゴシック" pitchFamily="50" charset="-128"/>
              </a:rPr>
              <a:t> problems to facilitate quick repair and recovery. </a:t>
            </a:r>
          </a:p>
          <a:p>
            <a:endParaRPr lang="en-US" altLang="ja-JP" sz="2600" dirty="0" smtClean="0">
              <a:ea typeface="ＭＳ Ｐゴシック" pitchFamily="50" charset="-128"/>
            </a:endParaRPr>
          </a:p>
          <a:p>
            <a:r>
              <a:rPr lang="en-US" altLang="ja-JP" sz="2600" dirty="0" smtClean="0">
                <a:ea typeface="ＭＳ Ｐゴシック" pitchFamily="50" charset="-128"/>
              </a:rPr>
              <a:t>Ideally, the system should also incorporate intelligence to identify trends that </a:t>
            </a:r>
            <a:r>
              <a:rPr lang="en-US" altLang="ja-JP" sz="2600" u="sng" dirty="0" smtClean="0">
                <a:ea typeface="ＭＳ Ｐゴシック" pitchFamily="50" charset="-128"/>
              </a:rPr>
              <a:t>can predict a potential failure.</a:t>
            </a:r>
            <a:endParaRPr kumimoji="1" lang="ja-JP" altLang="en-US" sz="2600" u="sng" dirty="0" smtClean="0">
              <a:ea typeface="ＭＳ Ｐゴシック" pitchFamily="50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 Nusantara University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42616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2653554" y="629958"/>
            <a:ext cx="6069106" cy="1143000"/>
          </a:xfrm>
        </p:spPr>
        <p:txBody>
          <a:bodyPr/>
          <a:lstStyle/>
          <a:p>
            <a:r>
              <a:rPr kumimoji="1" lang="en-US" altLang="ja-JP" b="1" dirty="0" smtClean="0">
                <a:ea typeface="ＭＳ Ｐゴシック" pitchFamily="50" charset="-128"/>
              </a:rPr>
              <a:t>Selecting Tools for Network Management (2)</a:t>
            </a:r>
            <a:endParaRPr kumimoji="1" lang="ja-JP" altLang="en-US" b="1" dirty="0" smtClean="0">
              <a:ea typeface="ＭＳ Ｐゴシック" pitchFamily="50" charset="-128"/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914400" y="2133600"/>
            <a:ext cx="8229600" cy="4293326"/>
          </a:xfrm>
        </p:spPr>
        <p:txBody>
          <a:bodyPr/>
          <a:lstStyle/>
          <a:p>
            <a:r>
              <a:rPr lang="en-US" altLang="ja-JP" sz="2000" dirty="0" smtClean="0">
                <a:ea typeface="ＭＳ Ｐゴシック" pitchFamily="50" charset="-128"/>
              </a:rPr>
              <a:t>Tools should provide an </a:t>
            </a:r>
            <a:r>
              <a:rPr lang="en-US" altLang="ja-JP" sz="2000" u="sng" dirty="0" smtClean="0">
                <a:ea typeface="ＭＳ Ｐゴシック" pitchFamily="50" charset="-128"/>
              </a:rPr>
              <a:t>intuitive user interface </a:t>
            </a:r>
            <a:r>
              <a:rPr lang="en-US" altLang="ja-JP" sz="2000" dirty="0" smtClean="0">
                <a:ea typeface="ＭＳ Ｐゴシック" pitchFamily="50" charset="-128"/>
              </a:rPr>
              <a:t>that can react quickly to user input.</a:t>
            </a:r>
          </a:p>
          <a:p>
            <a:endParaRPr kumimoji="1" lang="en-US" altLang="ja-JP" sz="2000" u="sng" dirty="0" smtClean="0">
              <a:ea typeface="ＭＳ Ｐゴシック" pitchFamily="50" charset="-128"/>
            </a:endParaRPr>
          </a:p>
          <a:p>
            <a:r>
              <a:rPr lang="en-US" altLang="ja-JP" sz="2000" dirty="0" smtClean="0">
                <a:ea typeface="ＭＳ Ｐゴシック" pitchFamily="50" charset="-128"/>
              </a:rPr>
              <a:t>If the tools allow dynamic configuration of devices, configuration changes should take effect </a:t>
            </a:r>
            <a:r>
              <a:rPr lang="en-US" altLang="ja-JP" sz="2000" u="sng" dirty="0" smtClean="0">
                <a:ea typeface="ＭＳ Ｐゴシック" pitchFamily="50" charset="-128"/>
              </a:rPr>
              <a:t>without requiring a reboot of the device</a:t>
            </a:r>
          </a:p>
          <a:p>
            <a:endParaRPr kumimoji="1" lang="en-US" altLang="ja-JP" sz="2000" u="sng" dirty="0" smtClean="0">
              <a:ea typeface="ＭＳ Ｐゴシック" pitchFamily="50" charset="-128"/>
            </a:endParaRPr>
          </a:p>
          <a:p>
            <a:r>
              <a:rPr lang="en-US" altLang="ja-JP" sz="2000" dirty="0" smtClean="0">
                <a:ea typeface="ＭＳ Ｐゴシック" pitchFamily="50" charset="-128"/>
              </a:rPr>
              <a:t>should also check the validity of any configuration changes and </a:t>
            </a:r>
            <a:r>
              <a:rPr lang="en-US" altLang="ja-JP" sz="2000" u="sng" dirty="0" smtClean="0">
                <a:ea typeface="ＭＳ Ｐゴシック" pitchFamily="50" charset="-128"/>
              </a:rPr>
              <a:t>automatically restore operation </a:t>
            </a:r>
            <a:r>
              <a:rPr lang="en-US" altLang="ja-JP" sz="2000" dirty="0" smtClean="0">
                <a:ea typeface="ＭＳ Ｐゴシック" pitchFamily="50" charset="-128"/>
              </a:rPr>
              <a:t>to the last known configuration or software image in case of error.</a:t>
            </a:r>
          </a:p>
          <a:p>
            <a:endParaRPr kumimoji="1" lang="en-US" altLang="ja-JP" sz="2000" u="sng" dirty="0" smtClean="0">
              <a:ea typeface="ＭＳ Ｐゴシック" pitchFamily="50" charset="-128"/>
            </a:endParaRPr>
          </a:p>
          <a:p>
            <a:r>
              <a:rPr lang="en-US" altLang="ja-JP" sz="2000" u="sng" dirty="0" smtClean="0">
                <a:ea typeface="ＭＳ Ｐゴシック" pitchFamily="50" charset="-128"/>
              </a:rPr>
              <a:t>should require authentication </a:t>
            </a:r>
            <a:r>
              <a:rPr lang="en-US" altLang="ja-JP" sz="2000" dirty="0" smtClean="0">
                <a:ea typeface="ＭＳ Ｐゴシック" pitchFamily="50" charset="-128"/>
              </a:rPr>
              <a:t>to avoid an unauthorized user making changes.</a:t>
            </a:r>
            <a:endParaRPr kumimoji="1" lang="ja-JP" altLang="en-US" sz="2000" u="sng" dirty="0" smtClean="0">
              <a:ea typeface="ＭＳ Ｐゴシック" pitchFamily="50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Bina Nusantara University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15429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7300" y="690282"/>
            <a:ext cx="777240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SNMP and CMIP Standards</a:t>
            </a:r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626659"/>
            <a:ext cx="8001000" cy="337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36750248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581836" y="744070"/>
            <a:ext cx="6122894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Simple Network Management Protocol (SNMP)</a:t>
            </a:r>
          </a:p>
        </p:txBody>
      </p:sp>
      <p:sp>
        <p:nvSpPr>
          <p:cNvPr id="2867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14399" y="2483224"/>
            <a:ext cx="8059271" cy="35179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Most popular network management protocol</a:t>
            </a:r>
          </a:p>
          <a:p>
            <a:endParaRPr lang="en-US" altLang="ja-JP" dirty="0" smtClean="0">
              <a:ea typeface="ＭＳ Ｐゴシック" pitchFamily="50" charset="-128"/>
            </a:endParaRPr>
          </a:p>
          <a:p>
            <a:r>
              <a:rPr lang="en-US" altLang="ja-JP" dirty="0" smtClean="0">
                <a:ea typeface="ＭＳ Ｐゴシック" pitchFamily="50" charset="-128"/>
              </a:rPr>
              <a:t>Easy to implement, install, and use</a:t>
            </a:r>
          </a:p>
          <a:p>
            <a:endParaRPr lang="en-US" altLang="ja-JP" dirty="0" smtClean="0">
              <a:ea typeface="ＭＳ Ｐゴシック" pitchFamily="50" charset="-128"/>
            </a:endParaRPr>
          </a:p>
          <a:p>
            <a:r>
              <a:rPr lang="en-US" altLang="ja-JP" dirty="0" smtClean="0">
                <a:ea typeface="ＭＳ Ｐゴシック" pitchFamily="50" charset="-128"/>
              </a:rPr>
              <a:t>Interoperability between SNMP implementations from different vendors can be achieved</a:t>
            </a:r>
            <a:endParaRPr lang="en-US" altLang="ja-JP" b="1" dirty="0" smtClean="0">
              <a:ea typeface="ＭＳ Ｐゴシック" pitchFamily="50" charset="-128"/>
            </a:endParaRPr>
          </a:p>
          <a:p>
            <a:endParaRPr lang="en-US" altLang="ja-JP" dirty="0" smtClean="0">
              <a:ea typeface="ＭＳ Ｐゴシック" pitchFamily="50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Bina</a:t>
            </a:r>
            <a:r>
              <a:rPr lang="en-US" dirty="0"/>
              <a:t>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15658996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330824" y="833718"/>
            <a:ext cx="6427694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Simple Network Management Protocol (SNMP) (2)</a:t>
            </a:r>
          </a:p>
        </p:txBody>
      </p:sp>
      <p:sp>
        <p:nvSpPr>
          <p:cNvPr id="2969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14400" y="2492189"/>
            <a:ext cx="8229600" cy="3517900"/>
          </a:xfrm>
        </p:spPr>
        <p:txBody>
          <a:bodyPr/>
          <a:lstStyle/>
          <a:p>
            <a:r>
              <a:rPr lang="en-US" altLang="ja-JP" sz="2400" dirty="0" smtClean="0">
                <a:ea typeface="ＭＳ Ｐゴシック" pitchFamily="50" charset="-128"/>
              </a:rPr>
              <a:t>SNMPv3 should gradually supplant versions 1 and 2 because 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it offers better authentication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Secure set of operations for the remote configuration of SNMP-managed devices</a:t>
            </a:r>
          </a:p>
          <a:p>
            <a:endParaRPr lang="en-US" altLang="ja-JP" sz="2400" dirty="0" smtClean="0">
              <a:ea typeface="ＭＳ Ｐゴシック" pitchFamily="50" charset="-128"/>
            </a:endParaRPr>
          </a:p>
          <a:p>
            <a:r>
              <a:rPr lang="en-US" altLang="ja-JP" sz="2400" dirty="0" smtClean="0">
                <a:ea typeface="ＭＳ Ｐゴシック" pitchFamily="50" charset="-128"/>
              </a:rPr>
              <a:t>SNMP works with Management Information Bases (MIBs)</a:t>
            </a:r>
          </a:p>
          <a:p>
            <a:endParaRPr lang="en-US" altLang="ja-JP" sz="2400" dirty="0" smtClean="0">
              <a:ea typeface="ＭＳ Ｐゴシック" pitchFamily="50" charset="-128"/>
            </a:endParaRPr>
          </a:p>
          <a:p>
            <a:r>
              <a:rPr lang="en-US" altLang="ja-JP" sz="2400" dirty="0" smtClean="0">
                <a:ea typeface="ＭＳ Ｐゴシック" pitchFamily="50" charset="-128"/>
              </a:rPr>
              <a:t>Management Information Bases (MIB) define management parameters that are accessible via SNMP.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3244534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83858" y="762000"/>
            <a:ext cx="5450541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Simple Network Management Protocol (SNMP) (3)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312738" y="6534150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Bina Nusantara University</a:t>
            </a:r>
          </a:p>
        </p:txBody>
      </p:sp>
      <p:pic>
        <p:nvPicPr>
          <p:cNvPr id="30724" name="Picture 2" descr="SNMP-Managed Configu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062629"/>
            <a:ext cx="4986338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36228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855642" y="338994"/>
            <a:ext cx="6060141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Management Information Bases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15290" y="1897636"/>
            <a:ext cx="7095309" cy="4655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312738" y="6457950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10148450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Object Identifiers</a:t>
            </a:r>
          </a:p>
        </p:txBody>
      </p:sp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727200"/>
            <a:ext cx="7010400" cy="482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312738" y="6457950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24487172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59228"/>
            <a:ext cx="777240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Object Identifiers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312738" y="6457950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Bina Nusantara University</a:t>
            </a:r>
          </a:p>
        </p:txBody>
      </p:sp>
      <p:pic>
        <p:nvPicPr>
          <p:cNvPr id="33796" name="Picture 2" descr="SNMP MIB Object Identifier Hierarchy and Forma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30732" y="1728651"/>
            <a:ext cx="4457700" cy="476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82421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0635" y="587189"/>
            <a:ext cx="822960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Network Management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0917" y="2079812"/>
            <a:ext cx="7256929" cy="3913094"/>
          </a:xfrm>
        </p:spPr>
        <p:txBody>
          <a:bodyPr/>
          <a:lstStyle/>
          <a:p>
            <a:r>
              <a:rPr lang="en-US" altLang="ja-JP" sz="2600" dirty="0" smtClean="0">
                <a:ea typeface="ＭＳ Ｐゴシック" pitchFamily="50" charset="-128"/>
              </a:rPr>
              <a:t>Helps an organization achieve availability, performance, and security goals </a:t>
            </a:r>
          </a:p>
          <a:p>
            <a:r>
              <a:rPr lang="en-US" altLang="ja-JP" sz="2600" dirty="0" smtClean="0">
                <a:ea typeface="ＭＳ Ｐゴシック" pitchFamily="50" charset="-128"/>
              </a:rPr>
              <a:t>Helps an organization measure how well design goals are being met and adjust network parameters if they are not being met</a:t>
            </a:r>
          </a:p>
          <a:p>
            <a:r>
              <a:rPr lang="en-US" altLang="ja-JP" sz="2600" dirty="0" smtClean="0">
                <a:ea typeface="ＭＳ Ｐゴシック" pitchFamily="50" charset="-128"/>
              </a:rPr>
              <a:t>Facilitates scalability</a:t>
            </a:r>
          </a:p>
          <a:p>
            <a:pPr lvl="1"/>
            <a:r>
              <a:rPr lang="en-US" altLang="ja-JP" sz="2600" dirty="0" smtClean="0">
                <a:ea typeface="ＭＳ Ｐゴシック" pitchFamily="50" charset="-128"/>
              </a:rPr>
              <a:t>Helps an organization analyze current network behavior, apply upgrades appropriately, and troubleshoot any problems with upgrades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324527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743200" y="259976"/>
            <a:ext cx="5988425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SNMP Protocol: Understanding the Agent</a:t>
            </a:r>
          </a:p>
        </p:txBody>
      </p:sp>
      <p:pic>
        <p:nvPicPr>
          <p:cNvPr id="3481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5029" y="1963098"/>
            <a:ext cx="7538676" cy="4693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312738" y="6534150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422733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603812" y="667871"/>
            <a:ext cx="5311588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SNMP Protocol: Understanding the Protocol</a:t>
            </a:r>
          </a:p>
        </p:txBody>
      </p:sp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147888"/>
            <a:ext cx="7239000" cy="455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0" y="6499317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103409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550023" y="452718"/>
            <a:ext cx="5172635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SNMP Protocol: Understanding the Management Entity</a:t>
            </a:r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133600"/>
            <a:ext cx="6629400" cy="461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0" y="6515371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18674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119717" y="739588"/>
            <a:ext cx="5638801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SNMP Protocol: Understanding Community Strings</a:t>
            </a:r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209800"/>
            <a:ext cx="6629400" cy="435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13063" y="6460128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27498416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173506" y="363071"/>
            <a:ext cx="5513293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Management Protocols and Features</a:t>
            </a:r>
          </a:p>
        </p:txBody>
      </p:sp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63040" y="2020976"/>
            <a:ext cx="6842759" cy="4456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312738" y="6457950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28206496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Remote Monitoring (RMON)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463" y="2168434"/>
            <a:ext cx="7548666" cy="3824472"/>
          </a:xfrm>
        </p:spPr>
        <p:txBody>
          <a:bodyPr/>
          <a:lstStyle/>
          <a:p>
            <a:r>
              <a:rPr lang="en-US" altLang="ja-JP" sz="2800" dirty="0" smtClean="0">
                <a:ea typeface="ＭＳ Ｐゴシック" pitchFamily="50" charset="-128"/>
              </a:rPr>
              <a:t>Developed by the IETF in the early 1990s to address shortcomings in standard MIBs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Provides information on data link and physical layer parameters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Nine groups of data for Ethernet</a:t>
            </a:r>
          </a:p>
          <a:p>
            <a:pPr lvl="1"/>
            <a:r>
              <a:rPr lang="en-US" altLang="ja-JP" sz="2400" dirty="0" smtClean="0">
                <a:ea typeface="ＭＳ Ｐゴシック" pitchFamily="50" charset="-128"/>
              </a:rPr>
              <a:t>The statistics group tracks packets, octets, packet-size distribution, broadcasts, collisions, dropped packets, fragments, CRC and alignment errors, jabbers, and undersized and oversized packets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374650349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7772400" cy="1143000"/>
          </a:xfrm>
        </p:spPr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RMON</a:t>
            </a:r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3462" y="2061882"/>
            <a:ext cx="8110538" cy="227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979595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7772400" cy="1143000"/>
          </a:xfrm>
        </p:spPr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RMON MIB</a:t>
            </a:r>
          </a:p>
        </p:txBody>
      </p:sp>
      <p:grpSp>
        <p:nvGrpSpPr>
          <p:cNvPr id="41987" name="Group 5"/>
          <p:cNvGrpSpPr>
            <a:grpSpLocks/>
          </p:cNvGrpSpPr>
          <p:nvPr/>
        </p:nvGrpSpPr>
        <p:grpSpPr bwMode="auto">
          <a:xfrm>
            <a:off x="1219200" y="1905000"/>
            <a:ext cx="6400800" cy="4495800"/>
            <a:chOff x="912" y="1296"/>
            <a:chExt cx="3798" cy="2472"/>
          </a:xfrm>
        </p:grpSpPr>
        <p:pic>
          <p:nvPicPr>
            <p:cNvPr id="41989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1344"/>
              <a:ext cx="3654" cy="2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990" name="Rectangle 4"/>
            <p:cNvSpPr>
              <a:spLocks noChangeArrowheads="1"/>
            </p:cNvSpPr>
            <p:nvPr/>
          </p:nvSpPr>
          <p:spPr bwMode="auto">
            <a:xfrm>
              <a:off x="912" y="1296"/>
              <a:ext cx="336" cy="43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Interstate" pitchFamily="2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Interstate" pitchFamily="2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1600">
                  <a:solidFill>
                    <a:schemeClr val="tx1"/>
                  </a:solidFill>
                  <a:latin typeface="Interstate" pitchFamily="2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Interstate" pitchFamily="2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ja-JP" sz="1200">
                <a:latin typeface="Arial" pitchFamily="34" charset="0"/>
                <a:ea typeface="ＭＳ Ｐゴシック" pitchFamily="50" charset="-128"/>
              </a:endParaRPr>
            </a:p>
          </p:txBody>
        </p:sp>
      </p:grpSp>
      <p:sp>
        <p:nvSpPr>
          <p:cNvPr id="6" name="Date Placeholder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303520361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7772400" cy="1143000"/>
          </a:xfrm>
        </p:spPr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The Syslog Facility</a:t>
            </a:r>
          </a:p>
        </p:txBody>
      </p: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29"/>
          <a:stretch>
            <a:fillRect/>
          </a:stretch>
        </p:blipFill>
        <p:spPr bwMode="auto">
          <a:xfrm>
            <a:off x="1219200" y="1877453"/>
            <a:ext cx="7239000" cy="483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150955741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777240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Conclusion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6651" y="2024742"/>
            <a:ext cx="7907640" cy="4069207"/>
          </a:xfrm>
        </p:spPr>
        <p:txBody>
          <a:bodyPr/>
          <a:lstStyle/>
          <a:p>
            <a:r>
              <a:rPr lang="en-US" altLang="ja-JP" sz="3000" dirty="0" smtClean="0">
                <a:ea typeface="ＭＳ Ｐゴシック" pitchFamily="50" charset="-128"/>
              </a:rPr>
              <a:t>Determine which resources to monitor, which data about these resources to collect, and how to interpret that data </a:t>
            </a:r>
          </a:p>
          <a:p>
            <a:r>
              <a:rPr lang="en-US" altLang="ja-JP" sz="3000" dirty="0" smtClean="0">
                <a:ea typeface="ＭＳ Ｐゴシック" pitchFamily="50" charset="-128"/>
              </a:rPr>
              <a:t>Develop processes that address performance, fault, configuration, security, and accounting management </a:t>
            </a:r>
          </a:p>
          <a:p>
            <a:r>
              <a:rPr lang="en-US" altLang="ja-JP" sz="3000" dirty="0" smtClean="0">
                <a:ea typeface="ＭＳ Ｐゴシック" pitchFamily="50" charset="-128"/>
              </a:rPr>
              <a:t>Develop a network management architecture</a:t>
            </a:r>
          </a:p>
          <a:p>
            <a:r>
              <a:rPr lang="en-US" altLang="ja-JP" sz="3000" dirty="0" smtClean="0">
                <a:ea typeface="ＭＳ Ｐゴシック" pitchFamily="50" charset="-128"/>
              </a:rPr>
              <a:t>Select management protocols and tools</a:t>
            </a:r>
          </a:p>
          <a:p>
            <a:endParaRPr lang="en-US" altLang="ja-JP" sz="3000" dirty="0" smtClean="0">
              <a:ea typeface="ＭＳ Ｐゴシック" pitchFamily="50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106725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227294" y="638175"/>
            <a:ext cx="5410199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Evolution of Network Management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15290" y="1947514"/>
            <a:ext cx="7001819" cy="4910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312738" y="6534150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407803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DAFTAR PUSTAKA/SUMBER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690" y="2328930"/>
            <a:ext cx="8001000" cy="4267200"/>
          </a:xfrm>
        </p:spPr>
        <p:txBody>
          <a:bodyPr/>
          <a:lstStyle/>
          <a:p>
            <a:pPr lvl="0"/>
            <a:r>
              <a:rPr lang="en-US" altLang="ja-JP" sz="2400" dirty="0"/>
              <a:t>Oppenheimer, Priscilla. (2013). </a:t>
            </a:r>
            <a:r>
              <a:rPr lang="en-US" altLang="ja-JP" sz="2400" b="1" i="1" dirty="0"/>
              <a:t>Top Down Network Design</a:t>
            </a:r>
            <a:r>
              <a:rPr lang="en-US" altLang="ja-JP" sz="2400" dirty="0"/>
              <a:t>. 3</a:t>
            </a:r>
            <a:r>
              <a:rPr lang="en-US" altLang="ja-JP" sz="2400" baseline="30000" dirty="0"/>
              <a:t>rd</a:t>
            </a:r>
            <a:r>
              <a:rPr lang="en-US" altLang="ja-JP" sz="2400" dirty="0"/>
              <a:t> Edition. Cisco Press. Indianapolis. ISBN: 978-1-58705-152-4. </a:t>
            </a:r>
            <a:endParaRPr lang="en-US" altLang="ja-JP" sz="2400" dirty="0" smtClean="0"/>
          </a:p>
          <a:p>
            <a:pPr lvl="0"/>
            <a:r>
              <a:rPr lang="en-US" altLang="ja-JP" sz="2400" dirty="0"/>
              <a:t>Hummel, S. L. (2015). </a:t>
            </a:r>
            <a:r>
              <a:rPr lang="en-US" altLang="ja-JP" sz="2400" b="1" i="1" dirty="0"/>
              <a:t>Cisco Design Fundamentals: Multilayered Network Architecture and Design for Network Engineers</a:t>
            </a:r>
            <a:r>
              <a:rPr lang="en-US" altLang="ja-JP" sz="2400" b="1" dirty="0"/>
              <a:t>.</a:t>
            </a:r>
            <a:endParaRPr lang="ja-JP" altLang="ja-JP" sz="2400" dirty="0"/>
          </a:p>
          <a:p>
            <a:pPr lvl="0"/>
            <a:r>
              <a:rPr lang="en-US" altLang="ja-JP" sz="2400" dirty="0"/>
              <a:t>Bruno, A., &amp; Jordan, S. (2016). </a:t>
            </a:r>
            <a:r>
              <a:rPr lang="en-US" altLang="ja-JP" sz="2400" b="1" i="1" dirty="0"/>
              <a:t>CCDA 200-310 Official Cert Guide</a:t>
            </a:r>
            <a:r>
              <a:rPr lang="en-US" altLang="ja-JP" sz="2400" dirty="0"/>
              <a:t>. Cisco Press.</a:t>
            </a:r>
            <a:endParaRPr lang="ja-JP" altLang="ja-JP" sz="2400" dirty="0"/>
          </a:p>
          <a:p>
            <a:pPr lvl="0"/>
            <a:endParaRPr lang="ja-JP" altLang="ja-JP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041295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27648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953" y="457200"/>
            <a:ext cx="777240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Network Management Requirements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43025" y="1985553"/>
            <a:ext cx="7472363" cy="2534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43025" y="4323805"/>
            <a:ext cx="7472363" cy="2494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3939214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352800" y="644525"/>
            <a:ext cx="5463989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Network Management Model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4389" y="1787525"/>
            <a:ext cx="7772400" cy="476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622776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585882" y="515470"/>
            <a:ext cx="5351930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Network Management Design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2776" y="2129246"/>
            <a:ext cx="7541623" cy="3890554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Consider scalability, traffic patterns, data formats, cost/benefit tradeoffs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Determine which resources should be monitored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Determine metrics for measuring performance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Determine which and how much data to collect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1330315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761128" y="658906"/>
            <a:ext cx="5925671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Proactive Network Management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2593" y="2138082"/>
            <a:ext cx="7510759" cy="41148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Plan to check the health of the network during normal operation, not just when there are problems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Recognize potential problems as they develop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Optimize performance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Plan upgrades appropriately</a:t>
            </a:r>
          </a:p>
          <a:p>
            <a:endParaRPr lang="en-US" altLang="ja-JP" dirty="0" smtClean="0">
              <a:ea typeface="ＭＳ Ｐゴシック" pitchFamily="50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243469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263154" y="578223"/>
            <a:ext cx="5387788" cy="11430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Network Management Processes According to the ISO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2306" y="2385359"/>
            <a:ext cx="8229600" cy="3517900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Performance management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Fault management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Configuration management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Security management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Accounting management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4124764521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On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Theme1Online</Template>
  <TotalTime>219</TotalTime>
  <Words>3632</Words>
  <Application>Microsoft Office PowerPoint</Application>
  <PresentationFormat>On-screen Show (4:3)</PresentationFormat>
  <Paragraphs>522</Paragraphs>
  <Slides>41</Slides>
  <Notes>30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Theme1Online</vt:lpstr>
      <vt:lpstr>Network Governance  SESSION 8 – Developing Network Management Strategies   </vt:lpstr>
      <vt:lpstr>Outline  </vt:lpstr>
      <vt:lpstr>Network Management</vt:lpstr>
      <vt:lpstr>Evolution of Network Management</vt:lpstr>
      <vt:lpstr>Network Management Requirements</vt:lpstr>
      <vt:lpstr>Network Management Model</vt:lpstr>
      <vt:lpstr>Network Management Design</vt:lpstr>
      <vt:lpstr>Proactive Network Management</vt:lpstr>
      <vt:lpstr>Network Management Processes According to the ISO</vt:lpstr>
      <vt:lpstr>Performance Management</vt:lpstr>
      <vt:lpstr>Fault Management</vt:lpstr>
      <vt:lpstr>Configuration Management</vt:lpstr>
      <vt:lpstr>Security Management</vt:lpstr>
      <vt:lpstr>Accounting Management</vt:lpstr>
      <vt:lpstr>Network Management Components</vt:lpstr>
      <vt:lpstr>Network Management Architecture</vt:lpstr>
      <vt:lpstr>Centralized Network Management Architecture</vt:lpstr>
      <vt:lpstr>Hierarchical Network Management Architecture</vt:lpstr>
      <vt:lpstr>Distributed Network  Management Architecture</vt:lpstr>
      <vt:lpstr>Architecture Concerns</vt:lpstr>
      <vt:lpstr>Selecting Tools for Network Management</vt:lpstr>
      <vt:lpstr>Selecting Tools for Network Management (2)</vt:lpstr>
      <vt:lpstr>SNMP and CMIP Standards</vt:lpstr>
      <vt:lpstr>Simple Network Management Protocol (SNMP)</vt:lpstr>
      <vt:lpstr>Simple Network Management Protocol (SNMP) (2)</vt:lpstr>
      <vt:lpstr>Simple Network Management Protocol (SNMP) (3)</vt:lpstr>
      <vt:lpstr>Management Information Bases</vt:lpstr>
      <vt:lpstr>Object Identifiers</vt:lpstr>
      <vt:lpstr>Object Identifiers</vt:lpstr>
      <vt:lpstr>SNMP Protocol: Understanding the Agent</vt:lpstr>
      <vt:lpstr>SNMP Protocol: Understanding the Protocol</vt:lpstr>
      <vt:lpstr>SNMP Protocol: Understanding the Management Entity</vt:lpstr>
      <vt:lpstr>SNMP Protocol: Understanding Community Strings</vt:lpstr>
      <vt:lpstr>Management Protocols and Features</vt:lpstr>
      <vt:lpstr>Remote Monitoring (RMON)</vt:lpstr>
      <vt:lpstr>RMON</vt:lpstr>
      <vt:lpstr>RMON MIB</vt:lpstr>
      <vt:lpstr>The Syslog Facility</vt:lpstr>
      <vt:lpstr>Conclusion</vt:lpstr>
      <vt:lpstr>DAFTAR PUSTAKA/SUMBER</vt:lpstr>
      <vt:lpstr>Slide 41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TOPIK 1 - …..</dc:title>
  <dc:creator>Helena Agustin Putri A</dc:creator>
  <cp:lastModifiedBy>nurul123</cp:lastModifiedBy>
  <cp:revision>28</cp:revision>
  <dcterms:created xsi:type="dcterms:W3CDTF">2017-05-12T05:56:15Z</dcterms:created>
  <dcterms:modified xsi:type="dcterms:W3CDTF">2017-09-04T17:35:24Z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546880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S9.0.3</vt:lpwstr>
  </property>
</Properties>
</file>