
<file path=[Content_Types].xml><?xml version="1.0" encoding="utf-8"?>
<Types xmlns="http://schemas.openxmlformats.org/package/2006/content-types">
  <Override ContentType="application/vnd.openxmlformats-officedocument.presentationml.slide+xml" PartName="/ppt/slides/slide29.xml"/>
  <Override ContentType="application/vnd.openxmlformats-officedocument.presentationml.slide+xml" PartName="/ppt/slides/slide47.xml"/>
  <Override ContentType="application/vnd.openxmlformats-officedocument.presentationml.notesSlide+xml" PartName="/ppt/notesSlides/notesSlide2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6.xml"/>
  <Override ContentType="application/vnd.openxmlformats-officedocument.presentationml.slide+xml" PartName="/ppt/slides/slide54.xml"/>
  <Override ContentType="application/vnd.openxmlformats-officedocument.presentationml.slideLayout+xml" PartName="/ppt/slideLayouts/slideLayout6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9.xml"/>
  <Override ContentType="application/vnd.openxmlformats-officedocument.presentationml.slide+xml" PartName="/ppt/slides/slide25.xml"/>
  <Override ContentType="application/vnd.openxmlformats-officedocument.presentationml.slide+xml" PartName="/ppt/slides/slide43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5.xml"/>
  <Default ContentType="application/xml" Extension="xml"/>
  <Override ContentType="application/vnd.openxmlformats-officedocument.presentationml.slide+xml" PartName="/ppt/slides/slide14.xml"/>
  <Override ContentType="application/vnd.openxmlformats-officedocument.presentationml.slide+xml" PartName="/ppt/slides/slide32.xml"/>
  <Override ContentType="application/vnd.openxmlformats-officedocument.presentationml.slide+xml" PartName="/ppt/slides/slide50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slide+xml" PartName="/ppt/slides/slide1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0.xml"/>
  <Override ContentType="application/vnd.openxmlformats-officedocument.presentationml.slide+xml" PartName="/ppt/slides/slide7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notesSlide+xml" PartName="/ppt/notesSlides/notesSlide5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+xml" PartName="/ppt/slides/slide39.xml"/>
  <Override ContentType="application/vnd.openxmlformats-officedocument.presentationml.slide+xml" PartName="/ppt/slides/slide48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Default ContentType="image/png" Extension="png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26.xml"/>
  <Override ContentType="application/vnd.openxmlformats-officedocument.presentationml.slide+xml" PartName="/ppt/slides/slide37.xml"/>
  <Override ContentType="application/vnd.openxmlformats-officedocument.presentationml.slide+xml" PartName="/ppt/slides/slide46.xml"/>
  <Override ContentType="application/vnd.openxmlformats-officedocument.presentationml.slide+xml" PartName="/ppt/slides/slide55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theme+xml" PartName="/ppt/theme/theme2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8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24.xml"/>
  <Override ContentType="application/vnd.openxmlformats-officedocument.presentationml.slide+xml" PartName="/ppt/slides/slide33.xml"/>
  <Override ContentType="application/vnd.openxmlformats-officedocument.presentationml.slide+xml" PartName="/ppt/slides/slide35.xml"/>
  <Override ContentType="application/vnd.openxmlformats-officedocument.presentationml.slide+xml" PartName="/ppt/slides/slide44.xml"/>
  <Override ContentType="application/vnd.openxmlformats-officedocument.presentationml.slide+xml" PartName="/ppt/slides/slide53.xml"/>
  <Override ContentType="application/vnd.openxmlformats-officedocument.presentationml.slideLayout+xml" PartName="/ppt/slideLayouts/slideLayout3.xml"/>
  <Default ContentType="image/jpeg" Extension="jpeg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46.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22.xml"/>
  <Override ContentType="application/vnd.openxmlformats-officedocument.presentationml.slide+xml" PartName="/ppt/slides/slide31.xml"/>
  <Override ContentType="application/vnd.openxmlformats-officedocument.presentationml.slide+xml" PartName="/ppt/slides/slide42.xml"/>
  <Override ContentType="application/vnd.openxmlformats-officedocument.presentationml.slide+xml" PartName="/ppt/slides/slide51.xml"/>
  <Override ContentType="application/vnd.openxmlformats-officedocument.presentationml.slideLayout+xml" PartName="/ppt/slideLayouts/slideLayout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44.xml"/>
  <Override ContentType="application/vnd.openxmlformats-officedocument.extended-properties+xml" PartName="/docProps/app.xml"/>
  <Override ContentType="application/vnd.openxmlformats-officedocument.presentationml.slide+xml" PartName="/ppt/slides/slide11.xml"/>
  <Override ContentType="application/vnd.openxmlformats-officedocument.presentationml.slide+xml" PartName="/ppt/slides/slide20.xml"/>
  <Override ContentType="application/vnd.openxmlformats-officedocument.presentationml.slide+xml" PartName="/ppt/slides/slide40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6.xml"/>
  <Override ContentType="application/vnd.openxmlformats-officedocument.presentationml.slide+xml" PartName="/ppt/slides/slide8.xml"/>
  <Override ContentType="application/vnd.openxmlformats-officedocument.presentationml.slide+xml" PartName="/ppt/slides/slide49.xml"/>
  <Override ContentType="application/vnd.openxmlformats-officedocument.presentationml.notesSlide+xml" PartName="/ppt/notesSlides/notesSlide4.xml"/>
  <Override ContentType="application/vnd.openxmlformats-package.core-properties+xml" PartName="/docProps/core.xml"/>
  <Override ContentType="application/vnd.openxmlformats-officedocument.presentationml.slide+xml" PartName="/ppt/slides/slide6.xml"/>
  <Override ContentType="application/vnd.openxmlformats-officedocument.presentationml.slide+xml" PartName="/ppt/slides/slide38.xml"/>
  <Override ContentType="application/vnd.openxmlformats-officedocument.presentationml.slide+xml" PartName="/ppt/slides/slide5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7.xml"/>
  <Override ContentType="application/vnd.openxmlformats-officedocument.presentationml.slide+xml" PartName="/ppt/slides/slide4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7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34.xml"/>
  <Override ContentType="application/vnd.openxmlformats-officedocument.presentationml.slide+xml" PartName="/ppt/slides/slide52.xml"/>
  <Default ContentType="image/x-wmf" Extension="wmf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36.xml"/>
  <Default ContentType="application/vnd.openxmlformats-package.relationships+xml" Extension="rels"/>
  <Override ContentType="application/vnd.openxmlformats-officedocument.presentationml.slide+xml" PartName="/ppt/slides/slide23.xml"/>
  <Override ContentType="application/vnd.openxmlformats-officedocument.presentationml.slide+xml" PartName="/ppt/slides/slide41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slide+xml" PartName="/ppt/slides/slide12.xml"/>
  <Override ContentType="application/vnd.openxmlformats-officedocument.presentationml.slide+xml" PartName="/ppt/slides/slide3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50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56" r:id="rId2"/>
    <p:sldId id="259" r:id="rId3"/>
    <p:sldId id="400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12" r:id="rId16"/>
    <p:sldId id="413" r:id="rId17"/>
    <p:sldId id="414" r:id="rId18"/>
    <p:sldId id="415" r:id="rId19"/>
    <p:sldId id="416" r:id="rId20"/>
    <p:sldId id="417" r:id="rId21"/>
    <p:sldId id="418" r:id="rId22"/>
    <p:sldId id="419" r:id="rId23"/>
    <p:sldId id="420" r:id="rId24"/>
    <p:sldId id="421" r:id="rId25"/>
    <p:sldId id="422" r:id="rId26"/>
    <p:sldId id="423" r:id="rId27"/>
    <p:sldId id="424" r:id="rId28"/>
    <p:sldId id="425" r:id="rId29"/>
    <p:sldId id="426" r:id="rId30"/>
    <p:sldId id="427" r:id="rId31"/>
    <p:sldId id="428" r:id="rId32"/>
    <p:sldId id="429" r:id="rId33"/>
    <p:sldId id="430" r:id="rId34"/>
    <p:sldId id="431" r:id="rId35"/>
    <p:sldId id="432" r:id="rId36"/>
    <p:sldId id="433" r:id="rId37"/>
    <p:sldId id="434" r:id="rId38"/>
    <p:sldId id="435" r:id="rId39"/>
    <p:sldId id="436" r:id="rId40"/>
    <p:sldId id="437" r:id="rId41"/>
    <p:sldId id="438" r:id="rId42"/>
    <p:sldId id="457" r:id="rId43"/>
    <p:sldId id="458" r:id="rId44"/>
    <p:sldId id="459" r:id="rId45"/>
    <p:sldId id="460" r:id="rId46"/>
    <p:sldId id="461" r:id="rId47"/>
    <p:sldId id="462" r:id="rId48"/>
    <p:sldId id="463" r:id="rId49"/>
    <p:sldId id="464" r:id="rId50"/>
    <p:sldId id="465" r:id="rId51"/>
    <p:sldId id="466" r:id="rId52"/>
    <p:sldId id="467" r:id="rId53"/>
    <p:sldId id="468" r:id="rId54"/>
    <p:sldId id="469" r:id="rId55"/>
    <p:sldId id="260" r:id="rId56"/>
    <p:sldId id="258" r:id="rId5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268A2-9237-4112-ABDC-23E31CBF8C9C}" type="datetimeFigureOut">
              <a:rPr kumimoji="1" lang="ja-JP" altLang="en-US" smtClean="0"/>
              <a:pPr/>
              <a:t>2017/9/5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BBFF5-5A14-49B7-A276-F3F620BA49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0599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276A917-C567-46D5-9921-46E322B6B6A7}" type="slidenum">
              <a:rPr lang="en-US" altLang="ja-JP"/>
              <a:pPr eaLnBrk="1" hangingPunct="1">
                <a:spcBef>
                  <a:spcPct val="0"/>
                </a:spcBef>
              </a:pPr>
              <a:t>16</a:t>
            </a:fld>
            <a:endParaRPr lang="en-US" altLang="ja-JP"/>
          </a:p>
        </p:txBody>
      </p:sp>
      <p:sp>
        <p:nvSpPr>
          <p:cNvPr id="1208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208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20837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21E333F-CF1F-43EA-AAC8-25EA9BD20493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16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D1B0F39-D1FB-4347-AD8B-B05963514A57}" type="slidenum">
              <a:rPr lang="en-US" altLang="ja-JP"/>
              <a:pPr eaLnBrk="1" hangingPunct="1">
                <a:spcBef>
                  <a:spcPct val="0"/>
                </a:spcBef>
              </a:pPr>
              <a:t>17</a:t>
            </a:fld>
            <a:endParaRPr lang="en-US" altLang="ja-JP"/>
          </a:p>
        </p:txBody>
      </p:sp>
      <p:sp>
        <p:nvSpPr>
          <p:cNvPr id="1218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218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21861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2F186F4-4700-47F0-98E0-4239714E809D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C11D163-4B97-46BC-8787-AAF8AA10AB5F}" type="slidenum">
              <a:rPr lang="en-US" altLang="ja-JP"/>
              <a:pPr eaLnBrk="1" hangingPunct="1">
                <a:spcBef>
                  <a:spcPct val="0"/>
                </a:spcBef>
              </a:pPr>
              <a:t>18</a:t>
            </a:fld>
            <a:endParaRPr lang="en-US" altLang="ja-JP"/>
          </a:p>
        </p:txBody>
      </p:sp>
      <p:sp>
        <p:nvSpPr>
          <p:cNvPr id="1228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228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22885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C819752-EFB2-464A-B4B6-A48C88FBA9F6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18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959765-6220-428D-9086-4A5F76EE6CC0}" type="slidenum">
              <a:rPr lang="en-US" altLang="ja-JP"/>
              <a:pPr eaLnBrk="1" hangingPunct="1">
                <a:spcBef>
                  <a:spcPct val="0"/>
                </a:spcBef>
              </a:pPr>
              <a:t>19</a:t>
            </a:fld>
            <a:endParaRPr lang="en-US" altLang="ja-JP"/>
          </a:p>
        </p:txBody>
      </p:sp>
      <p:sp>
        <p:nvSpPr>
          <p:cNvPr id="1239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239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23909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8A85650-D15A-4A6F-BCF9-DACF4006C87B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19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FDD292F-5803-476A-9056-A23DD31D692B}" type="slidenum">
              <a:rPr lang="en-US" altLang="ja-JP"/>
              <a:pPr eaLnBrk="1" hangingPunct="1">
                <a:spcBef>
                  <a:spcPct val="0"/>
                </a:spcBef>
              </a:pPr>
              <a:t>20</a:t>
            </a:fld>
            <a:endParaRPr lang="en-US" altLang="ja-JP"/>
          </a:p>
        </p:txBody>
      </p:sp>
      <p:sp>
        <p:nvSpPr>
          <p:cNvPr id="1249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249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24933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5491089-1058-4799-A42D-6BB88D7B3F4C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20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A5DAAD9-0403-4511-BA31-DBFCE0628008}" type="slidenum">
              <a:rPr lang="en-US" altLang="ja-JP"/>
              <a:pPr eaLnBrk="1" hangingPunct="1">
                <a:spcBef>
                  <a:spcPct val="0"/>
                </a:spcBef>
              </a:pPr>
              <a:t>21</a:t>
            </a:fld>
            <a:endParaRPr lang="en-US" altLang="ja-JP"/>
          </a:p>
        </p:txBody>
      </p:sp>
      <p:sp>
        <p:nvSpPr>
          <p:cNvPr id="1259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259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25957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B3A19F2-0121-44EF-AC69-38B2035E864E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296FFD6-1D63-4D9B-AD54-98E8A57443FC}" type="slidenum">
              <a:rPr lang="en-US" altLang="ja-JP"/>
              <a:pPr eaLnBrk="1" hangingPunct="1">
                <a:spcBef>
                  <a:spcPct val="0"/>
                </a:spcBef>
              </a:pPr>
              <a:t>22</a:t>
            </a:fld>
            <a:endParaRPr lang="en-US" altLang="ja-JP"/>
          </a:p>
        </p:txBody>
      </p:sp>
      <p:sp>
        <p:nvSpPr>
          <p:cNvPr id="1269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269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26981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8A92DCB-0EF0-4841-A009-3190740967C0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22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5526C77-D0ED-41FC-975D-45917C63C42F}" type="slidenum">
              <a:rPr lang="en-US" altLang="ja-JP"/>
              <a:pPr eaLnBrk="1" hangingPunct="1">
                <a:spcBef>
                  <a:spcPct val="0"/>
                </a:spcBef>
              </a:pPr>
              <a:t>23</a:t>
            </a:fld>
            <a:endParaRPr lang="en-US" altLang="ja-JP"/>
          </a:p>
        </p:txBody>
      </p:sp>
      <p:sp>
        <p:nvSpPr>
          <p:cNvPr id="1280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280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28005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4D55A6F-F26F-4C62-A679-98B962A20C6B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23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8086880-52BD-4B0F-8585-8CCCC0824C2A}" type="slidenum">
              <a:rPr lang="en-US" altLang="ja-JP"/>
              <a:pPr eaLnBrk="1" hangingPunct="1">
                <a:spcBef>
                  <a:spcPct val="0"/>
                </a:spcBef>
              </a:pPr>
              <a:t>24</a:t>
            </a:fld>
            <a:endParaRPr lang="en-US" altLang="ja-JP"/>
          </a:p>
        </p:txBody>
      </p:sp>
      <p:sp>
        <p:nvSpPr>
          <p:cNvPr id="1290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290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29029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1CF8D22-F41D-4E31-9125-B0BFFBA99D21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24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C69ABE-F1C2-47F5-AD6B-1D0A2B27A198}" type="slidenum">
              <a:rPr lang="en-US" altLang="ja-JP"/>
              <a:pPr eaLnBrk="1" hangingPunct="1">
                <a:spcBef>
                  <a:spcPct val="0"/>
                </a:spcBef>
              </a:pPr>
              <a:t>25</a:t>
            </a:fld>
            <a:endParaRPr lang="en-US" altLang="ja-JP"/>
          </a:p>
        </p:txBody>
      </p:sp>
      <p:sp>
        <p:nvSpPr>
          <p:cNvPr id="1300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300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30053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EC04D9-2DB8-47DB-AFA8-6B80FCE265DE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25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37671CC-36F5-4192-B773-70D388DFBE8C}" type="slidenum">
              <a:rPr lang="en-US" altLang="ja-JP"/>
              <a:pPr eaLnBrk="1" hangingPunct="1">
                <a:spcBef>
                  <a:spcPct val="0"/>
                </a:spcBef>
              </a:pPr>
              <a:t>26</a:t>
            </a:fld>
            <a:endParaRPr lang="en-US" altLang="ja-JP"/>
          </a:p>
        </p:txBody>
      </p:sp>
      <p:sp>
        <p:nvSpPr>
          <p:cNvPr id="1310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310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31077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E416599-936C-4B85-9455-DAA66F256741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26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96C8D3-3657-46AF-8C2A-FE35EF9E1039}" type="slidenum">
              <a:rPr lang="en-US" altLang="ja-JP"/>
              <a:pPr eaLnBrk="1" hangingPunct="1">
                <a:spcBef>
                  <a:spcPct val="0"/>
                </a:spcBef>
              </a:pPr>
              <a:t>27</a:t>
            </a:fld>
            <a:endParaRPr lang="en-US" altLang="ja-JP"/>
          </a:p>
        </p:txBody>
      </p:sp>
      <p:sp>
        <p:nvSpPr>
          <p:cNvPr id="132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32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32101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939C814-0A7E-4C4A-84C9-B32D221682A6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74F4479-53AC-4136-8479-48D2AF5A9FCD}" type="slidenum">
              <a:rPr lang="en-US" altLang="ja-JP"/>
              <a:pPr eaLnBrk="1" hangingPunct="1">
                <a:spcBef>
                  <a:spcPct val="0"/>
                </a:spcBef>
              </a:pPr>
              <a:t>28</a:t>
            </a:fld>
            <a:endParaRPr lang="en-US" altLang="ja-JP"/>
          </a:p>
        </p:txBody>
      </p:sp>
      <p:sp>
        <p:nvSpPr>
          <p:cNvPr id="133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33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33125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ADF09F1-88FA-450B-BFF3-6AF9097B2019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28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249F912-523B-47E7-87E6-31CDA9FA475D}" type="slidenum">
              <a:rPr lang="en-US" altLang="ja-JP"/>
              <a:pPr eaLnBrk="1" hangingPunct="1">
                <a:spcBef>
                  <a:spcPct val="0"/>
                </a:spcBef>
              </a:pPr>
              <a:t>29</a:t>
            </a:fld>
            <a:endParaRPr lang="en-US" altLang="ja-JP"/>
          </a:p>
        </p:txBody>
      </p:sp>
      <p:sp>
        <p:nvSpPr>
          <p:cNvPr id="134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34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34149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F84E7B6-6D4F-4415-BBF3-82556094EC8C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29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3475163-A0FB-42FF-ACBE-A2606A39C74D}" type="slidenum">
              <a:rPr lang="en-US" altLang="ja-JP"/>
              <a:pPr eaLnBrk="1" hangingPunct="1">
                <a:spcBef>
                  <a:spcPct val="0"/>
                </a:spcBef>
              </a:pPr>
              <a:t>30</a:t>
            </a:fld>
            <a:endParaRPr lang="en-US" altLang="ja-JP"/>
          </a:p>
        </p:txBody>
      </p:sp>
      <p:sp>
        <p:nvSpPr>
          <p:cNvPr id="135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35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35173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F432CC9-BAF6-4218-9E15-FC0981023AD7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30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188871-C281-406E-9A7E-9AA5F8A9371D}" type="slidenum">
              <a:rPr lang="en-US" altLang="ja-JP"/>
              <a:pPr eaLnBrk="1" hangingPunct="1">
                <a:spcBef>
                  <a:spcPct val="0"/>
                </a:spcBef>
              </a:pPr>
              <a:t>31</a:t>
            </a:fld>
            <a:endParaRPr lang="en-US" altLang="ja-JP"/>
          </a:p>
        </p:txBody>
      </p:sp>
      <p:sp>
        <p:nvSpPr>
          <p:cNvPr id="1361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36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36197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231B85A-A9DF-4526-B5DA-A0BF998EAF15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Telecommunications closet?</a:t>
            </a:r>
          </a:p>
          <a:p>
            <a:endParaRPr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Cross-connect room?</a:t>
            </a:r>
          </a:p>
          <a:p>
            <a:endParaRPr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Work area cabling?</a:t>
            </a:r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D2BD8E2-BF23-4CA1-AD43-8DC4A4D535F2}" type="slidenum">
              <a:rPr lang="en-US" altLang="ja-JP"/>
              <a:pPr eaLnBrk="1" hangingPunct="1">
                <a:spcBef>
                  <a:spcPct val="0"/>
                </a:spcBef>
              </a:pPr>
              <a:t>32</a:t>
            </a:fld>
            <a:endParaRPr lang="en-US" altLang="ja-JP"/>
          </a:p>
        </p:txBody>
      </p:sp>
      <p:sp>
        <p:nvSpPr>
          <p:cNvPr id="137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37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37221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9F637F6-4790-4F32-87FD-5B3980EE314A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32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28DC907-9E01-493D-80EB-7FFC1F52B1EF}" type="slidenum">
              <a:rPr lang="en-US" altLang="ja-JP"/>
              <a:pPr eaLnBrk="1" hangingPunct="1">
                <a:spcBef>
                  <a:spcPct val="0"/>
                </a:spcBef>
              </a:pPr>
              <a:t>33</a:t>
            </a:fld>
            <a:endParaRPr lang="en-US" altLang="ja-JP"/>
          </a:p>
        </p:txBody>
      </p:sp>
      <p:sp>
        <p:nvSpPr>
          <p:cNvPr id="138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38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38245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6E95A5B-DBD5-4819-A940-DE98A56D45A0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33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3D13E6A-4EC0-4C29-9849-6EE1298C75CB}" type="slidenum">
              <a:rPr lang="en-US" altLang="ja-JP"/>
              <a:pPr eaLnBrk="1" hangingPunct="1">
                <a:spcBef>
                  <a:spcPct val="0"/>
                </a:spcBef>
              </a:pPr>
              <a:t>34</a:t>
            </a:fld>
            <a:endParaRPr lang="en-US" altLang="ja-JP"/>
          </a:p>
        </p:txBody>
      </p:sp>
      <p:sp>
        <p:nvSpPr>
          <p:cNvPr id="1392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39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39269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B4B3DE5-6622-4632-8521-0506457391C7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34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C4E122B-12AB-4BF5-941D-412675B0E86E}" type="slidenum">
              <a:rPr lang="en-US" altLang="ja-JP"/>
              <a:pPr eaLnBrk="1" hangingPunct="1">
                <a:spcBef>
                  <a:spcPct val="0"/>
                </a:spcBef>
              </a:pPr>
              <a:t>35</a:t>
            </a:fld>
            <a:endParaRPr lang="en-US" altLang="ja-JP"/>
          </a:p>
        </p:txBody>
      </p:sp>
      <p:sp>
        <p:nvSpPr>
          <p:cNvPr id="140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40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40293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66D626F-1570-4DB7-839B-110109D4F66E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35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2B75EB5-4016-4147-AEB9-F89747104B61}" type="slidenum">
              <a:rPr lang="en-US" altLang="ja-JP"/>
              <a:pPr eaLnBrk="1" hangingPunct="1">
                <a:spcBef>
                  <a:spcPct val="0"/>
                </a:spcBef>
              </a:pPr>
              <a:t>36</a:t>
            </a:fld>
            <a:endParaRPr lang="en-US" altLang="ja-JP"/>
          </a:p>
        </p:txBody>
      </p:sp>
      <p:sp>
        <p:nvSpPr>
          <p:cNvPr id="141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41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41317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5F6743B-7B06-4BA8-AE63-37C652F8958C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36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CFE2C5-8084-47FA-A186-5B714AF74BF3}" type="slidenum">
              <a:rPr lang="en-US" altLang="ja-JP"/>
              <a:pPr eaLnBrk="1" hangingPunct="1">
                <a:spcBef>
                  <a:spcPct val="0"/>
                </a:spcBef>
              </a:pPr>
              <a:t>37</a:t>
            </a:fld>
            <a:endParaRPr lang="en-US" altLang="ja-JP"/>
          </a:p>
        </p:txBody>
      </p:sp>
      <p:sp>
        <p:nvSpPr>
          <p:cNvPr id="142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42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42341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F9DB699-5310-470C-BFAF-14592D87C04A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A40F3F6-A745-42ED-A172-C64E1D54CF0F}" type="slidenum">
              <a:rPr lang="en-US" altLang="ja-JP"/>
              <a:pPr eaLnBrk="1" hangingPunct="1">
                <a:spcBef>
                  <a:spcPct val="0"/>
                </a:spcBef>
              </a:pPr>
              <a:t>38</a:t>
            </a:fld>
            <a:endParaRPr lang="en-US" altLang="ja-JP"/>
          </a:p>
        </p:txBody>
      </p:sp>
      <p:sp>
        <p:nvSpPr>
          <p:cNvPr id="143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43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43365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3268CC3-BBC5-4BB6-B0FF-0EC18B4F7DA5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38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9A4E54-9977-4412-A7B0-35AAEEAF0031}" type="slidenum">
              <a:rPr lang="en-US" altLang="ja-JP"/>
              <a:pPr eaLnBrk="1" hangingPunct="1">
                <a:spcBef>
                  <a:spcPct val="0"/>
                </a:spcBef>
              </a:pPr>
              <a:t>40</a:t>
            </a:fld>
            <a:endParaRPr lang="en-US" altLang="ja-JP"/>
          </a:p>
        </p:txBody>
      </p:sp>
      <p:sp>
        <p:nvSpPr>
          <p:cNvPr id="145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45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45413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8F7433F-C40D-414E-AB84-8D4FA6DB09E2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40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5DDE7EC-763F-4B91-A29A-B5129C8267D1}" type="slidenum">
              <a:rPr lang="en-US" altLang="ja-JP"/>
              <a:pPr eaLnBrk="1" hangingPunct="1">
                <a:spcBef>
                  <a:spcPct val="0"/>
                </a:spcBef>
              </a:pPr>
              <a:t>41</a:t>
            </a:fld>
            <a:endParaRPr lang="en-US" altLang="ja-JP"/>
          </a:p>
        </p:txBody>
      </p:sp>
      <p:sp>
        <p:nvSpPr>
          <p:cNvPr id="146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46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46437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4705249-4C33-4FEB-977C-154F1AE8658C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41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22796A1-6BAE-4A94-964D-644DF9FB13D8}" type="slidenum">
              <a:rPr lang="en-US" altLang="ja-JP"/>
              <a:pPr eaLnBrk="1" hangingPunct="1">
                <a:spcBef>
                  <a:spcPct val="0"/>
                </a:spcBef>
              </a:pPr>
              <a:t>42</a:t>
            </a:fld>
            <a:endParaRPr lang="en-US" altLang="ja-JP"/>
          </a:p>
        </p:txBody>
      </p:sp>
      <p:sp>
        <p:nvSpPr>
          <p:cNvPr id="165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65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65893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BF8C8A5-3ACA-45B6-A666-34C54DAC2780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42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30C2C3A-5FF6-4AD1-BC18-827BD9FDF54F}" type="slidenum">
              <a:rPr lang="en-US" altLang="ja-JP"/>
              <a:pPr eaLnBrk="1" hangingPunct="1">
                <a:spcBef>
                  <a:spcPct val="0"/>
                </a:spcBef>
              </a:pPr>
              <a:t>43</a:t>
            </a:fld>
            <a:endParaRPr lang="en-US" altLang="ja-JP"/>
          </a:p>
        </p:txBody>
      </p:sp>
      <p:sp>
        <p:nvSpPr>
          <p:cNvPr id="1669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1700"/>
          </a:xfrm>
          <a:solidFill>
            <a:srgbClr val="FFFFFF"/>
          </a:solidFill>
          <a:ln/>
        </p:spPr>
      </p:sp>
      <p:sp>
        <p:nvSpPr>
          <p:cNvPr id="1669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60863"/>
            <a:ext cx="5486400" cy="413067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ja-JP" altLang="ja-JP" smtClean="0">
              <a:latin typeface="Arial" pitchFamily="34" charset="0"/>
            </a:endParaRPr>
          </a:p>
        </p:txBody>
      </p:sp>
      <p:sp>
        <p:nvSpPr>
          <p:cNvPr id="166917" name="Text Box 3"/>
          <p:cNvSpPr txBox="1">
            <a:spLocks noChangeArrowheads="1"/>
          </p:cNvSpPr>
          <p:nvPr/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7D8A9D1-B62E-42B3-9EDE-3857A90CA053}" type="slidenum">
              <a:rPr lang="en-US" altLang="ja-JP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43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These days, use at least 100-Mbps Ethernet to the desktop and 100-Mbps, Gigabit, or 10-Gbps Ethernet in backbones. Also, use full-duplex  Ethernet whenever possible.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These days, switches and routers are the norm, rather than hubs and bridges, (although wireless bridges are somewhat common).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Assumption: workstations no more than 100 meters from telecommunication closets</a:t>
            </a:r>
          </a:p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FAF9C-62FE-4BB8-9DA1-4EB021731F42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7BFF8-5936-4404-8FEF-F55E46719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latin typeface="+mj-lt"/>
                <a:ea typeface="+mj-ea"/>
                <a:cs typeface="+mj-cs"/>
              </a:rPr>
              <a:t>&lt;&lt;Title&gt;&gt;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1E785-06F7-48A3-8A62-0A3FD99B5123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32E4C-445D-4241-B1C2-09440DBDD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F49EA-4290-4060-8DA9-F57851A0284C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A9F8C-95D0-49B1-A2C2-DB451D798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Thank You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C73F7-48DA-4DF1-9D8C-9FA77915242B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813EE-006A-489B-BB16-F152CE6A7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7620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90600" y="19812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EBBD91B-FA19-4D97-9EF0-58A6FE8EB39A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C193E2-B8B7-45A9-B2FD-3CB479CDF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0" r:id="rId2"/>
    <p:sldLayoutId id="2147483703" r:id="rId3"/>
    <p:sldLayoutId id="2147483704" r:id="rId4"/>
    <p:sldLayoutId id="2147483701" r:id="rId5"/>
    <p:sldLayoutId id="2147483705" r:id="rId6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notesSlides/notesSlide15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3.xml.rels><?xml version="1.0" encoding="UTF-8" standalone="yes" ?><Relationships xmlns="http://schemas.openxmlformats.org/package/2006/relationships"><Relationship Id="rId3" Target="../media/image21.jpeg" Type="http://schemas.openxmlformats.org/officeDocument/2006/relationships/image"/><Relationship Id="rId2" Target="../notesSlides/notesSlide21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notesSlides/notesSlide23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 ?><Relationships xmlns="http://schemas.openxmlformats.org/package/2006/relationships"><Relationship Id="rId3" Target="../media/image23.jpeg" Type="http://schemas.openxmlformats.org/officeDocument/2006/relationships/image"/><Relationship Id="rId2" Target="../notesSlides/notesSlide25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 ?><Relationships xmlns="http://schemas.openxmlformats.org/package/2006/relationships"><Relationship Id="rId3" Target="../media/image24.jpeg" Type="http://schemas.openxmlformats.org/officeDocument/2006/relationships/image"/><Relationship Id="rId2" Target="../notesSlides/notesSlide27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 ?><Relationships xmlns="http://schemas.openxmlformats.org/package/2006/relationships"><Relationship Id="rId3" Target="../media/image27.jpeg" Type="http://schemas.openxmlformats.org/officeDocument/2006/relationships/image"/><Relationship Id="rId2" Target="../notesSlides/notesSlide30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33.xml.rels><?xml version="1.0" encoding="UTF-8" standalone="yes" ?><Relationships xmlns="http://schemas.openxmlformats.org/package/2006/relationships"><Relationship Id="rId3" Target="../media/image28.jpeg" Type="http://schemas.openxmlformats.org/officeDocument/2006/relationships/image"/><Relationship Id="rId2" Target="../notesSlides/notesSlide31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 ?><Relationships xmlns="http://schemas.openxmlformats.org/package/2006/relationships"><Relationship Id="rId3" Target="../media/image29.jpeg" Type="http://schemas.openxmlformats.org/officeDocument/2006/relationships/image"/><Relationship Id="rId2" Target="../notesSlides/notesSlide33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 ?><Relationships xmlns="http://schemas.openxmlformats.org/package/2006/relationships"><Relationship Id="rId3" Target="../media/image31.jpeg" Type="http://schemas.openxmlformats.org/officeDocument/2006/relationships/image"/><Relationship Id="rId2" Target="../notesSlides/notesSlide36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32.png" Type="http://schemas.openxmlformats.org/officeDocument/2006/relationships/image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 ?><Relationships xmlns="http://schemas.openxmlformats.org/package/2006/relationships"><Relationship Id="rId3" Target="../media/image35.jpeg" Type="http://schemas.openxmlformats.org/officeDocument/2006/relationships/image"/><Relationship Id="rId2" Target="../notesSlides/notesSlide40.xml" Type="http://schemas.openxmlformats.org/officeDocument/2006/relationships/notesSlide"/><Relationship Id="rId1" Target="../slideLayouts/slideLayout6.xml" Type="http://schemas.openxmlformats.org/officeDocument/2006/relationships/slideLayout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3" Target="../media/image5.png" Type="http://schemas.openxmlformats.org/officeDocument/2006/relationships/image"/><Relationship Id="rId2" Target="../notesSlides/notesSlide5.xml" Type="http://schemas.openxmlformats.org/officeDocument/2006/relationships/notesSlide"/><Relationship Id="rId1" Target="../slideLayouts/slideLayout2.xml" Type="http://schemas.openxmlformats.org/officeDocument/2006/relationships/slideLayout"/><Relationship Id="rId6" Target="../media/image8.jpeg" Type="http://schemas.openxmlformats.org/officeDocument/2006/relationships/image"/><Relationship Id="rId5" Target="../media/image7.png" Type="http://schemas.openxmlformats.org/officeDocument/2006/relationships/image"/><Relationship Id="rId4" Target="../media/image6.jpeg" Type="http://schemas.openxmlformats.org/officeDocument/2006/relationships/image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9859" y="3125267"/>
            <a:ext cx="7534141" cy="1897174"/>
          </a:xfrm>
        </p:spPr>
        <p:txBody>
          <a:bodyPr/>
          <a:lstStyle/>
          <a:p>
            <a:r>
              <a:rPr lang="en-US" dirty="0" smtClean="0"/>
              <a:t>Network Governance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SESSION 9 – </a:t>
            </a:r>
            <a:r>
              <a:rPr lang="en-US" altLang="ja-JP" sz="2800" dirty="0"/>
              <a:t>Selecting Technologies and Devices for Campus </a:t>
            </a:r>
            <a:r>
              <a:rPr lang="en-US" altLang="ja-JP" sz="2800" dirty="0" smtClean="0"/>
              <a:t>Networks </a:t>
            </a:r>
            <a:r>
              <a:rPr lang="ja-JP" altLang="ja-JP" sz="2800" dirty="0"/>
              <a:t/>
            </a:r>
            <a:br>
              <a:rPr lang="ja-JP" altLang="ja-JP" sz="2800" dirty="0"/>
            </a:br>
            <a:r>
              <a:rPr lang="ja-JP" altLang="ja-JP" sz="2800" dirty="0"/>
              <a:t/>
            </a:r>
            <a:br>
              <a:rPr lang="ja-JP" altLang="ja-JP" sz="2800" dirty="0"/>
            </a:br>
            <a:r>
              <a:rPr lang="en-US" altLang="ja-JP" sz="2800" dirty="0">
                <a:ea typeface="ＭＳ Ｐゴシック" pitchFamily="50" charset="-128"/>
              </a:rPr>
              <a:t/>
            </a:r>
            <a:br>
              <a:rPr lang="en-US" altLang="ja-JP" sz="2800" dirty="0">
                <a:ea typeface="ＭＳ Ｐゴシック" pitchFamily="50" charset="-128"/>
              </a:rPr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926" y="5050449"/>
            <a:ext cx="7162800" cy="1059287"/>
          </a:xfrm>
        </p:spPr>
        <p:txBody>
          <a:bodyPr/>
          <a:lstStyle/>
          <a:p>
            <a:r>
              <a:rPr lang="en-US" dirty="0" smtClean="0"/>
              <a:t>D5727 – Dr. Eng. Nico </a:t>
            </a:r>
            <a:r>
              <a:rPr lang="en-US" dirty="0" err="1" smtClean="0"/>
              <a:t>Surantha</a:t>
            </a:r>
            <a:r>
              <a:rPr lang="en-US" dirty="0" smtClean="0"/>
              <a:t>, ST., MT.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068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Centralized Campus Cabling</a:t>
            </a:r>
          </a:p>
        </p:txBody>
      </p:sp>
      <p:sp>
        <p:nvSpPr>
          <p:cNvPr id="11267" name="Text Box 49"/>
          <p:cNvSpPr txBox="1">
            <a:spLocks noChangeArrowheads="1"/>
          </p:cNvSpPr>
          <p:nvPr/>
        </p:nvSpPr>
        <p:spPr bwMode="auto">
          <a:xfrm>
            <a:off x="381000" y="3124200"/>
            <a:ext cx="1435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Cable Bundle</a:t>
            </a:r>
            <a:endParaRPr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grpSp>
        <p:nvGrpSpPr>
          <p:cNvPr id="11268" name="Group 57"/>
          <p:cNvGrpSpPr>
            <a:grpSpLocks/>
          </p:cNvGrpSpPr>
          <p:nvPr/>
        </p:nvGrpSpPr>
        <p:grpSpPr bwMode="auto">
          <a:xfrm>
            <a:off x="381000" y="2286000"/>
            <a:ext cx="8213725" cy="3600450"/>
            <a:chOff x="346" y="1296"/>
            <a:chExt cx="5008" cy="2195"/>
          </a:xfrm>
        </p:grpSpPr>
        <p:grpSp>
          <p:nvGrpSpPr>
            <p:cNvPr id="11275" name="Group 55"/>
            <p:cNvGrpSpPr>
              <a:grpSpLocks/>
            </p:cNvGrpSpPr>
            <p:nvPr/>
          </p:nvGrpSpPr>
          <p:grpSpPr bwMode="auto">
            <a:xfrm rot="-2930219">
              <a:off x="1168" y="2457"/>
              <a:ext cx="820" cy="410"/>
              <a:chOff x="2400" y="3408"/>
              <a:chExt cx="1104" cy="240"/>
            </a:xfrm>
          </p:grpSpPr>
          <p:sp>
            <p:nvSpPr>
              <p:cNvPr id="11320" name="Oval 53"/>
              <p:cNvSpPr>
                <a:spLocks noChangeArrowheads="1"/>
              </p:cNvSpPr>
              <p:nvPr/>
            </p:nvSpPr>
            <p:spPr bwMode="auto">
              <a:xfrm>
                <a:off x="3264" y="340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606060"/>
                  </a:gs>
                  <a:gs pos="50000">
                    <a:srgbClr val="D0D0D0"/>
                  </a:gs>
                  <a:gs pos="100000">
                    <a:srgbClr val="60606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321" name="Rectangle 51"/>
              <p:cNvSpPr>
                <a:spLocks noChangeArrowheads="1"/>
              </p:cNvSpPr>
              <p:nvPr/>
            </p:nvSpPr>
            <p:spPr bwMode="auto">
              <a:xfrm>
                <a:off x="2496" y="3408"/>
                <a:ext cx="864" cy="240"/>
              </a:xfrm>
              <a:prstGeom prst="rect">
                <a:avLst/>
              </a:prstGeom>
              <a:gradFill rotWithShape="0">
                <a:gsLst>
                  <a:gs pos="0">
                    <a:srgbClr val="606060"/>
                  </a:gs>
                  <a:gs pos="50000">
                    <a:srgbClr val="D0D0D0"/>
                  </a:gs>
                  <a:gs pos="100000">
                    <a:srgbClr val="60606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322" name="Oval 52"/>
              <p:cNvSpPr>
                <a:spLocks noChangeArrowheads="1"/>
              </p:cNvSpPr>
              <p:nvPr/>
            </p:nvSpPr>
            <p:spPr bwMode="auto">
              <a:xfrm>
                <a:off x="2400" y="340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606060"/>
                  </a:gs>
                  <a:gs pos="50000">
                    <a:srgbClr val="D0D0D0"/>
                  </a:gs>
                  <a:gs pos="100000">
                    <a:srgbClr val="60606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323" name="Rectangle 54"/>
              <p:cNvSpPr>
                <a:spLocks noChangeArrowheads="1"/>
              </p:cNvSpPr>
              <p:nvPr/>
            </p:nvSpPr>
            <p:spPr bwMode="auto">
              <a:xfrm>
                <a:off x="3312" y="3408"/>
                <a:ext cx="96" cy="240"/>
              </a:xfrm>
              <a:prstGeom prst="rect">
                <a:avLst/>
              </a:prstGeom>
              <a:gradFill rotWithShape="0">
                <a:gsLst>
                  <a:gs pos="0">
                    <a:srgbClr val="606060"/>
                  </a:gs>
                  <a:gs pos="50000">
                    <a:srgbClr val="D0D0D0"/>
                  </a:gs>
                  <a:gs pos="100000">
                    <a:srgbClr val="60606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</p:grpSp>
        <p:pic>
          <p:nvPicPr>
            <p:cNvPr id="11276" name="Picture 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2522"/>
              <a:ext cx="576" cy="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7" name="Picture 5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9" y="1296"/>
              <a:ext cx="576" cy="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8" name="Picture 6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5" y="1296"/>
              <a:ext cx="576" cy="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9" name="Picture 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8" y="1296"/>
              <a:ext cx="576" cy="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280" name="Group 8"/>
            <p:cNvGrpSpPr>
              <a:grpSpLocks/>
            </p:cNvGrpSpPr>
            <p:nvPr/>
          </p:nvGrpSpPr>
          <p:grpSpPr bwMode="auto">
            <a:xfrm>
              <a:off x="502" y="2954"/>
              <a:ext cx="293" cy="294"/>
              <a:chOff x="2640" y="3216"/>
              <a:chExt cx="240" cy="288"/>
            </a:xfrm>
          </p:grpSpPr>
          <p:sp>
            <p:nvSpPr>
              <p:cNvPr id="11314" name="Rectangle 9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315" name="Oval 10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316" name="Oval 11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1317" name="Group 12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1318" name="Oval 13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1319" name="Oval 14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sp>
          <p:nvSpPr>
            <p:cNvPr id="11281" name="Line 15"/>
            <p:cNvSpPr>
              <a:spLocks noChangeShapeType="1"/>
            </p:cNvSpPr>
            <p:nvPr/>
          </p:nvSpPr>
          <p:spPr bwMode="auto">
            <a:xfrm>
              <a:off x="736" y="3012"/>
              <a:ext cx="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282" name="Line 16"/>
            <p:cNvSpPr>
              <a:spLocks noChangeShapeType="1"/>
            </p:cNvSpPr>
            <p:nvPr/>
          </p:nvSpPr>
          <p:spPr bwMode="auto">
            <a:xfrm flipV="1">
              <a:off x="1088" y="2192"/>
              <a:ext cx="878" cy="9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283" name="Line 17"/>
            <p:cNvSpPr>
              <a:spLocks noChangeShapeType="1"/>
            </p:cNvSpPr>
            <p:nvPr/>
          </p:nvSpPr>
          <p:spPr bwMode="auto">
            <a:xfrm>
              <a:off x="1966" y="2192"/>
              <a:ext cx="14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284" name="Line 18"/>
            <p:cNvSpPr>
              <a:spLocks noChangeShapeType="1"/>
            </p:cNvSpPr>
            <p:nvPr/>
          </p:nvSpPr>
          <p:spPr bwMode="auto">
            <a:xfrm>
              <a:off x="561" y="3188"/>
              <a:ext cx="585" cy="1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285" name="Line 19"/>
            <p:cNvSpPr>
              <a:spLocks noChangeShapeType="1"/>
            </p:cNvSpPr>
            <p:nvPr/>
          </p:nvSpPr>
          <p:spPr bwMode="auto">
            <a:xfrm flipV="1">
              <a:off x="1146" y="2309"/>
              <a:ext cx="879" cy="9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286" name="Line 20"/>
            <p:cNvSpPr>
              <a:spLocks noChangeShapeType="1"/>
            </p:cNvSpPr>
            <p:nvPr/>
          </p:nvSpPr>
          <p:spPr bwMode="auto">
            <a:xfrm>
              <a:off x="678" y="3188"/>
              <a:ext cx="4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287" name="Text Box 21"/>
            <p:cNvSpPr txBox="1">
              <a:spLocks noChangeArrowheads="1"/>
            </p:cNvSpPr>
            <p:nvPr/>
          </p:nvSpPr>
          <p:spPr bwMode="auto">
            <a:xfrm>
              <a:off x="346" y="3305"/>
              <a:ext cx="597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itchFamily="34" charset="0"/>
                  <a:ea typeface="ＭＳ Ｐゴシック" pitchFamily="50" charset="-128"/>
                </a:rPr>
                <a:t>Building A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grpSp>
          <p:nvGrpSpPr>
            <p:cNvPr id="11288" name="Group 24"/>
            <p:cNvGrpSpPr>
              <a:grpSpLocks/>
            </p:cNvGrpSpPr>
            <p:nvPr/>
          </p:nvGrpSpPr>
          <p:grpSpPr bwMode="auto">
            <a:xfrm>
              <a:off x="1966" y="1723"/>
              <a:ext cx="293" cy="294"/>
              <a:chOff x="2640" y="3216"/>
              <a:chExt cx="240" cy="288"/>
            </a:xfrm>
          </p:grpSpPr>
          <p:sp>
            <p:nvSpPr>
              <p:cNvPr id="11308" name="Rectangle 25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309" name="Oval 26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310" name="Oval 27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1311" name="Group 28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1312" name="Oval 29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1313" name="Oval 30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sp>
          <p:nvSpPr>
            <p:cNvPr id="11289" name="Line 31"/>
            <p:cNvSpPr>
              <a:spLocks noChangeShapeType="1"/>
            </p:cNvSpPr>
            <p:nvPr/>
          </p:nvSpPr>
          <p:spPr bwMode="auto">
            <a:xfrm flipV="1">
              <a:off x="1088" y="1933"/>
              <a:ext cx="996" cy="10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11290" name="Group 32"/>
            <p:cNvGrpSpPr>
              <a:grpSpLocks/>
            </p:cNvGrpSpPr>
            <p:nvPr/>
          </p:nvGrpSpPr>
          <p:grpSpPr bwMode="auto">
            <a:xfrm>
              <a:off x="3372" y="1723"/>
              <a:ext cx="293" cy="294"/>
              <a:chOff x="2640" y="3216"/>
              <a:chExt cx="240" cy="288"/>
            </a:xfrm>
          </p:grpSpPr>
          <p:sp>
            <p:nvSpPr>
              <p:cNvPr id="11302" name="Rectangle 33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303" name="Oval 34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304" name="Oval 35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1305" name="Group 36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1306" name="Oval 37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1307" name="Oval 38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sp>
          <p:nvSpPr>
            <p:cNvPr id="11291" name="Line 39"/>
            <p:cNvSpPr>
              <a:spLocks noChangeShapeType="1"/>
            </p:cNvSpPr>
            <p:nvPr/>
          </p:nvSpPr>
          <p:spPr bwMode="auto">
            <a:xfrm>
              <a:off x="3431" y="1958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11292" name="Group 40"/>
            <p:cNvGrpSpPr>
              <a:grpSpLocks/>
            </p:cNvGrpSpPr>
            <p:nvPr/>
          </p:nvGrpSpPr>
          <p:grpSpPr bwMode="auto">
            <a:xfrm>
              <a:off x="4895" y="1723"/>
              <a:ext cx="293" cy="294"/>
              <a:chOff x="2640" y="3216"/>
              <a:chExt cx="240" cy="288"/>
            </a:xfrm>
          </p:grpSpPr>
          <p:sp>
            <p:nvSpPr>
              <p:cNvPr id="11296" name="Rectangle 41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297" name="Oval 42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1298" name="Oval 43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1299" name="Group 44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1300" name="Oval 45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1301" name="Oval 46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sp>
          <p:nvSpPr>
            <p:cNvPr id="11293" name="Line 47"/>
            <p:cNvSpPr>
              <a:spLocks noChangeShapeType="1"/>
            </p:cNvSpPr>
            <p:nvPr/>
          </p:nvSpPr>
          <p:spPr bwMode="auto">
            <a:xfrm>
              <a:off x="4954" y="1958"/>
              <a:ext cx="0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294" name="Line 48"/>
            <p:cNvSpPr>
              <a:spLocks noChangeShapeType="1"/>
            </p:cNvSpPr>
            <p:nvPr/>
          </p:nvSpPr>
          <p:spPr bwMode="auto">
            <a:xfrm flipH="1">
              <a:off x="2025" y="2309"/>
              <a:ext cx="29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295" name="Line 50"/>
            <p:cNvSpPr>
              <a:spLocks noChangeShapeType="1"/>
            </p:cNvSpPr>
            <p:nvPr/>
          </p:nvSpPr>
          <p:spPr bwMode="auto">
            <a:xfrm>
              <a:off x="912" y="2075"/>
              <a:ext cx="469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1269" name="Text Box 59"/>
          <p:cNvSpPr txBox="1">
            <a:spLocks noChangeArrowheads="1"/>
          </p:cNvSpPr>
          <p:nvPr/>
        </p:nvSpPr>
        <p:spPr bwMode="auto">
          <a:xfrm>
            <a:off x="2895600" y="1905000"/>
            <a:ext cx="969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latin typeface="Arial" pitchFamily="34" charset="0"/>
                <a:ea typeface="ＭＳ Ｐゴシック" pitchFamily="50" charset="-128"/>
              </a:rPr>
              <a:t>Building B</a:t>
            </a:r>
            <a:endParaRPr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1270" name="Text Box 60"/>
          <p:cNvSpPr txBox="1">
            <a:spLocks noChangeArrowheads="1"/>
          </p:cNvSpPr>
          <p:nvPr/>
        </p:nvSpPr>
        <p:spPr bwMode="auto">
          <a:xfrm>
            <a:off x="5116513" y="1905000"/>
            <a:ext cx="9699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latin typeface="Arial" pitchFamily="34" charset="0"/>
                <a:ea typeface="ＭＳ Ｐゴシック" pitchFamily="50" charset="-128"/>
              </a:rPr>
              <a:t>Building C</a:t>
            </a:r>
            <a:endParaRPr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1271" name="Text Box 61"/>
          <p:cNvSpPr txBox="1">
            <a:spLocks noChangeArrowheads="1"/>
          </p:cNvSpPr>
          <p:nvPr/>
        </p:nvSpPr>
        <p:spPr bwMode="auto">
          <a:xfrm>
            <a:off x="7696200" y="1905000"/>
            <a:ext cx="979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latin typeface="Arial" pitchFamily="34" charset="0"/>
                <a:ea typeface="ＭＳ Ｐゴシック" pitchFamily="50" charset="-128"/>
              </a:rPr>
              <a:t>Building D</a:t>
            </a:r>
            <a:endParaRPr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57" name="Date Placeholder 5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  <p:sp>
        <p:nvSpPr>
          <p:cNvPr id="2" name="Multiply 1"/>
          <p:cNvSpPr/>
          <p:nvPr/>
        </p:nvSpPr>
        <p:spPr>
          <a:xfrm>
            <a:off x="1706563" y="3948113"/>
            <a:ext cx="1811337" cy="1057275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1274" name="TextBox 2"/>
          <p:cNvSpPr txBox="1">
            <a:spLocks noChangeArrowheads="1"/>
          </p:cNvSpPr>
          <p:nvPr/>
        </p:nvSpPr>
        <p:spPr bwMode="auto">
          <a:xfrm>
            <a:off x="3182938" y="4476750"/>
            <a:ext cx="4006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kumimoji="1" lang="en-US" altLang="ja-JP" sz="2000">
                <a:solidFill>
                  <a:srgbClr val="FF0000"/>
                </a:solidFill>
                <a:ea typeface="ＭＳ Ｐゴシック" pitchFamily="50" charset="-128"/>
              </a:rPr>
              <a:t>Loss of interbuilding connection!!</a:t>
            </a:r>
            <a:endParaRPr kumimoji="1" lang="ja-JP" altLang="en-US" sz="2000">
              <a:solidFill>
                <a:srgbClr val="FF0000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31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Distributed Campus Cabling</a:t>
            </a:r>
          </a:p>
        </p:txBody>
      </p:sp>
      <p:grpSp>
        <p:nvGrpSpPr>
          <p:cNvPr id="12291" name="Group 98"/>
          <p:cNvGrpSpPr>
            <a:grpSpLocks/>
          </p:cNvGrpSpPr>
          <p:nvPr/>
        </p:nvGrpSpPr>
        <p:grpSpPr bwMode="auto">
          <a:xfrm>
            <a:off x="685800" y="1905000"/>
            <a:ext cx="7658100" cy="3667125"/>
            <a:chOff x="493" y="1200"/>
            <a:chExt cx="4653" cy="2228"/>
          </a:xfrm>
        </p:grpSpPr>
        <p:pic>
          <p:nvPicPr>
            <p:cNvPr id="12293" name="Picture 51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" y="2524"/>
              <a:ext cx="529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4" name="Picture 5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4" y="1399"/>
              <a:ext cx="529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5" name="Picture 53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" y="1399"/>
              <a:ext cx="529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6" name="Picture 5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4" y="1399"/>
              <a:ext cx="529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7" name="Text Box 55"/>
            <p:cNvSpPr txBox="1">
              <a:spLocks noChangeArrowheads="1"/>
            </p:cNvSpPr>
            <p:nvPr/>
          </p:nvSpPr>
          <p:spPr bwMode="auto">
            <a:xfrm>
              <a:off x="493" y="3243"/>
              <a:ext cx="595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itchFamily="34" charset="0"/>
                  <a:ea typeface="ＭＳ Ｐゴシック" pitchFamily="50" charset="-128"/>
                </a:rPr>
                <a:t>Building A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2298" name="Text Box 56"/>
            <p:cNvSpPr txBox="1">
              <a:spLocks noChangeArrowheads="1"/>
            </p:cNvSpPr>
            <p:nvPr/>
          </p:nvSpPr>
          <p:spPr bwMode="auto">
            <a:xfrm>
              <a:off x="1891" y="1200"/>
              <a:ext cx="589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itchFamily="34" charset="0"/>
                  <a:ea typeface="ＭＳ Ｐゴシック" pitchFamily="50" charset="-128"/>
                </a:rPr>
                <a:t>Building B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grpSp>
          <p:nvGrpSpPr>
            <p:cNvPr id="12299" name="Group 57"/>
            <p:cNvGrpSpPr>
              <a:grpSpLocks/>
            </p:cNvGrpSpPr>
            <p:nvPr/>
          </p:nvGrpSpPr>
          <p:grpSpPr bwMode="auto">
            <a:xfrm>
              <a:off x="657" y="2921"/>
              <a:ext cx="269" cy="270"/>
              <a:chOff x="2640" y="3216"/>
              <a:chExt cx="240" cy="288"/>
            </a:xfrm>
          </p:grpSpPr>
          <p:sp>
            <p:nvSpPr>
              <p:cNvPr id="12332" name="Rectangle 58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2333" name="Oval 59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2334" name="Oval 60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2335" name="Group 61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2336" name="Oval 62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2337" name="Oval 63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grpSp>
          <p:nvGrpSpPr>
            <p:cNvPr id="12300" name="Group 64"/>
            <p:cNvGrpSpPr>
              <a:grpSpLocks/>
            </p:cNvGrpSpPr>
            <p:nvPr/>
          </p:nvGrpSpPr>
          <p:grpSpPr bwMode="auto">
            <a:xfrm>
              <a:off x="2002" y="1792"/>
              <a:ext cx="269" cy="270"/>
              <a:chOff x="2640" y="3216"/>
              <a:chExt cx="240" cy="288"/>
            </a:xfrm>
          </p:grpSpPr>
          <p:sp>
            <p:nvSpPr>
              <p:cNvPr id="12326" name="Rectangle 65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2327" name="Oval 66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2328" name="Oval 67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2329" name="Group 68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2330" name="Oval 69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2331" name="Oval 70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grpSp>
          <p:nvGrpSpPr>
            <p:cNvPr id="12301" name="Group 71"/>
            <p:cNvGrpSpPr>
              <a:grpSpLocks/>
            </p:cNvGrpSpPr>
            <p:nvPr/>
          </p:nvGrpSpPr>
          <p:grpSpPr bwMode="auto">
            <a:xfrm>
              <a:off x="3293" y="1792"/>
              <a:ext cx="269" cy="270"/>
              <a:chOff x="2640" y="3216"/>
              <a:chExt cx="240" cy="288"/>
            </a:xfrm>
          </p:grpSpPr>
          <p:sp>
            <p:nvSpPr>
              <p:cNvPr id="12320" name="Rectangle 72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2321" name="Oval 73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2322" name="Oval 74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2323" name="Group 75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2324" name="Oval 76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2325" name="Oval 77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grpSp>
          <p:nvGrpSpPr>
            <p:cNvPr id="12302" name="Group 78"/>
            <p:cNvGrpSpPr>
              <a:grpSpLocks/>
            </p:cNvGrpSpPr>
            <p:nvPr/>
          </p:nvGrpSpPr>
          <p:grpSpPr bwMode="auto">
            <a:xfrm>
              <a:off x="4692" y="1792"/>
              <a:ext cx="269" cy="270"/>
              <a:chOff x="2640" y="3216"/>
              <a:chExt cx="240" cy="288"/>
            </a:xfrm>
          </p:grpSpPr>
          <p:sp>
            <p:nvSpPr>
              <p:cNvPr id="12314" name="Rectangle 79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2315" name="Oval 80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2316" name="Oval 81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2317" name="Group 82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2318" name="Oval 83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2319" name="Oval 84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sp>
          <p:nvSpPr>
            <p:cNvPr id="12303" name="Line 85"/>
            <p:cNvSpPr>
              <a:spLocks noChangeShapeType="1"/>
            </p:cNvSpPr>
            <p:nvPr/>
          </p:nvSpPr>
          <p:spPr bwMode="auto">
            <a:xfrm flipV="1">
              <a:off x="818" y="2007"/>
              <a:ext cx="1238" cy="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04" name="Line 86"/>
            <p:cNvSpPr>
              <a:spLocks noChangeShapeType="1"/>
            </p:cNvSpPr>
            <p:nvPr/>
          </p:nvSpPr>
          <p:spPr bwMode="auto">
            <a:xfrm>
              <a:off x="2217" y="2007"/>
              <a:ext cx="0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05" name="Line 87"/>
            <p:cNvSpPr>
              <a:spLocks noChangeShapeType="1"/>
            </p:cNvSpPr>
            <p:nvPr/>
          </p:nvSpPr>
          <p:spPr bwMode="auto">
            <a:xfrm>
              <a:off x="2217" y="2329"/>
              <a:ext cx="11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06" name="Line 88"/>
            <p:cNvSpPr>
              <a:spLocks noChangeShapeType="1"/>
            </p:cNvSpPr>
            <p:nvPr/>
          </p:nvSpPr>
          <p:spPr bwMode="auto">
            <a:xfrm flipV="1">
              <a:off x="3508" y="2007"/>
              <a:ext cx="0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07" name="Line 89"/>
            <p:cNvSpPr>
              <a:spLocks noChangeShapeType="1"/>
            </p:cNvSpPr>
            <p:nvPr/>
          </p:nvSpPr>
          <p:spPr bwMode="auto">
            <a:xfrm>
              <a:off x="3508" y="2329"/>
              <a:ext cx="12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08" name="Line 90"/>
            <p:cNvSpPr>
              <a:spLocks noChangeShapeType="1"/>
            </p:cNvSpPr>
            <p:nvPr/>
          </p:nvSpPr>
          <p:spPr bwMode="auto">
            <a:xfrm flipV="1">
              <a:off x="4799" y="2007"/>
              <a:ext cx="0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09" name="Line 91"/>
            <p:cNvSpPr>
              <a:spLocks noChangeShapeType="1"/>
            </p:cNvSpPr>
            <p:nvPr/>
          </p:nvSpPr>
          <p:spPr bwMode="auto">
            <a:xfrm flipV="1">
              <a:off x="4907" y="2007"/>
              <a:ext cx="0" cy="11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10" name="Line 92"/>
            <p:cNvSpPr>
              <a:spLocks noChangeShapeType="1"/>
            </p:cNvSpPr>
            <p:nvPr/>
          </p:nvSpPr>
          <p:spPr bwMode="auto">
            <a:xfrm>
              <a:off x="872" y="3136"/>
              <a:ext cx="40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11" name="Text Box 94"/>
            <p:cNvSpPr txBox="1">
              <a:spLocks noChangeArrowheads="1"/>
            </p:cNvSpPr>
            <p:nvPr/>
          </p:nvSpPr>
          <p:spPr bwMode="auto">
            <a:xfrm>
              <a:off x="3234" y="1200"/>
              <a:ext cx="590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itchFamily="34" charset="0"/>
                  <a:ea typeface="ＭＳ Ｐゴシック" pitchFamily="50" charset="-128"/>
                </a:rPr>
                <a:t>Building C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2312" name="Text Box 95"/>
            <p:cNvSpPr txBox="1">
              <a:spLocks noChangeArrowheads="1"/>
            </p:cNvSpPr>
            <p:nvPr/>
          </p:nvSpPr>
          <p:spPr bwMode="auto">
            <a:xfrm>
              <a:off x="4551" y="1200"/>
              <a:ext cx="595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itchFamily="34" charset="0"/>
                  <a:ea typeface="ＭＳ Ｐゴシック" pitchFamily="50" charset="-128"/>
                </a:rPr>
                <a:t>Building D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2313" name="Line 96"/>
            <p:cNvSpPr>
              <a:spLocks noChangeShapeType="1"/>
            </p:cNvSpPr>
            <p:nvPr/>
          </p:nvSpPr>
          <p:spPr bwMode="auto">
            <a:xfrm flipV="1">
              <a:off x="3347" y="2007"/>
              <a:ext cx="0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9" name="Date Placeholder 4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18045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Distributed Campus Cabling</a:t>
            </a:r>
          </a:p>
        </p:txBody>
      </p:sp>
      <p:grpSp>
        <p:nvGrpSpPr>
          <p:cNvPr id="13315" name="Group 98"/>
          <p:cNvGrpSpPr>
            <a:grpSpLocks/>
          </p:cNvGrpSpPr>
          <p:nvPr/>
        </p:nvGrpSpPr>
        <p:grpSpPr bwMode="auto">
          <a:xfrm>
            <a:off x="685800" y="1905000"/>
            <a:ext cx="7658100" cy="3667125"/>
            <a:chOff x="493" y="1200"/>
            <a:chExt cx="4653" cy="2228"/>
          </a:xfrm>
        </p:grpSpPr>
        <p:pic>
          <p:nvPicPr>
            <p:cNvPr id="13323" name="Picture 51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" y="2524"/>
              <a:ext cx="529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5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4" y="1399"/>
              <a:ext cx="529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5" name="Picture 53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" y="1399"/>
              <a:ext cx="529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6" name="Picture 5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4" y="1399"/>
              <a:ext cx="529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7" name="Text Box 55"/>
            <p:cNvSpPr txBox="1">
              <a:spLocks noChangeArrowheads="1"/>
            </p:cNvSpPr>
            <p:nvPr/>
          </p:nvSpPr>
          <p:spPr bwMode="auto">
            <a:xfrm>
              <a:off x="493" y="3243"/>
              <a:ext cx="595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itchFamily="34" charset="0"/>
                  <a:ea typeface="ＭＳ Ｐゴシック" pitchFamily="50" charset="-128"/>
                </a:rPr>
                <a:t>Building A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3328" name="Text Box 56"/>
            <p:cNvSpPr txBox="1">
              <a:spLocks noChangeArrowheads="1"/>
            </p:cNvSpPr>
            <p:nvPr/>
          </p:nvSpPr>
          <p:spPr bwMode="auto">
            <a:xfrm>
              <a:off x="1891" y="1200"/>
              <a:ext cx="589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itchFamily="34" charset="0"/>
                  <a:ea typeface="ＭＳ Ｐゴシック" pitchFamily="50" charset="-128"/>
                </a:rPr>
                <a:t>Building B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grpSp>
          <p:nvGrpSpPr>
            <p:cNvPr id="13329" name="Group 57"/>
            <p:cNvGrpSpPr>
              <a:grpSpLocks/>
            </p:cNvGrpSpPr>
            <p:nvPr/>
          </p:nvGrpSpPr>
          <p:grpSpPr bwMode="auto">
            <a:xfrm>
              <a:off x="657" y="2921"/>
              <a:ext cx="269" cy="270"/>
              <a:chOff x="2640" y="3216"/>
              <a:chExt cx="240" cy="288"/>
            </a:xfrm>
          </p:grpSpPr>
          <p:sp>
            <p:nvSpPr>
              <p:cNvPr id="13362" name="Rectangle 58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3363" name="Oval 59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3364" name="Oval 60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3365" name="Group 61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3366" name="Oval 62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3367" name="Oval 63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grpSp>
          <p:nvGrpSpPr>
            <p:cNvPr id="13330" name="Group 64"/>
            <p:cNvGrpSpPr>
              <a:grpSpLocks/>
            </p:cNvGrpSpPr>
            <p:nvPr/>
          </p:nvGrpSpPr>
          <p:grpSpPr bwMode="auto">
            <a:xfrm>
              <a:off x="2002" y="1792"/>
              <a:ext cx="269" cy="270"/>
              <a:chOff x="2640" y="3216"/>
              <a:chExt cx="240" cy="288"/>
            </a:xfrm>
          </p:grpSpPr>
          <p:sp>
            <p:nvSpPr>
              <p:cNvPr id="13356" name="Rectangle 65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3357" name="Oval 66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3358" name="Oval 67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3359" name="Group 68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3360" name="Oval 69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3361" name="Oval 70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grpSp>
          <p:nvGrpSpPr>
            <p:cNvPr id="13331" name="Group 71"/>
            <p:cNvGrpSpPr>
              <a:grpSpLocks/>
            </p:cNvGrpSpPr>
            <p:nvPr/>
          </p:nvGrpSpPr>
          <p:grpSpPr bwMode="auto">
            <a:xfrm>
              <a:off x="3293" y="1792"/>
              <a:ext cx="269" cy="270"/>
              <a:chOff x="2640" y="3216"/>
              <a:chExt cx="240" cy="288"/>
            </a:xfrm>
          </p:grpSpPr>
          <p:sp>
            <p:nvSpPr>
              <p:cNvPr id="13350" name="Rectangle 72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3351" name="Oval 73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3352" name="Oval 74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3353" name="Group 75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3354" name="Oval 76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3355" name="Oval 77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grpSp>
          <p:nvGrpSpPr>
            <p:cNvPr id="13332" name="Group 78"/>
            <p:cNvGrpSpPr>
              <a:grpSpLocks/>
            </p:cNvGrpSpPr>
            <p:nvPr/>
          </p:nvGrpSpPr>
          <p:grpSpPr bwMode="auto">
            <a:xfrm>
              <a:off x="4692" y="1792"/>
              <a:ext cx="269" cy="270"/>
              <a:chOff x="2640" y="3216"/>
              <a:chExt cx="240" cy="288"/>
            </a:xfrm>
          </p:grpSpPr>
          <p:sp>
            <p:nvSpPr>
              <p:cNvPr id="13344" name="Rectangle 79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3345" name="Oval 80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3346" name="Oval 81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3347" name="Group 82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3348" name="Oval 83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3349" name="Oval 84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sp>
          <p:nvSpPr>
            <p:cNvPr id="13333" name="Line 85"/>
            <p:cNvSpPr>
              <a:spLocks noChangeShapeType="1"/>
            </p:cNvSpPr>
            <p:nvPr/>
          </p:nvSpPr>
          <p:spPr bwMode="auto">
            <a:xfrm flipV="1">
              <a:off x="818" y="2007"/>
              <a:ext cx="1238" cy="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34" name="Line 86"/>
            <p:cNvSpPr>
              <a:spLocks noChangeShapeType="1"/>
            </p:cNvSpPr>
            <p:nvPr/>
          </p:nvSpPr>
          <p:spPr bwMode="auto">
            <a:xfrm>
              <a:off x="2217" y="2007"/>
              <a:ext cx="0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35" name="Line 87"/>
            <p:cNvSpPr>
              <a:spLocks noChangeShapeType="1"/>
            </p:cNvSpPr>
            <p:nvPr/>
          </p:nvSpPr>
          <p:spPr bwMode="auto">
            <a:xfrm>
              <a:off x="2217" y="2329"/>
              <a:ext cx="11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36" name="Line 88"/>
            <p:cNvSpPr>
              <a:spLocks noChangeShapeType="1"/>
            </p:cNvSpPr>
            <p:nvPr/>
          </p:nvSpPr>
          <p:spPr bwMode="auto">
            <a:xfrm flipV="1">
              <a:off x="3508" y="2007"/>
              <a:ext cx="0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37" name="Line 89"/>
            <p:cNvSpPr>
              <a:spLocks noChangeShapeType="1"/>
            </p:cNvSpPr>
            <p:nvPr/>
          </p:nvSpPr>
          <p:spPr bwMode="auto">
            <a:xfrm>
              <a:off x="3508" y="2329"/>
              <a:ext cx="12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38" name="Line 90"/>
            <p:cNvSpPr>
              <a:spLocks noChangeShapeType="1"/>
            </p:cNvSpPr>
            <p:nvPr/>
          </p:nvSpPr>
          <p:spPr bwMode="auto">
            <a:xfrm flipV="1">
              <a:off x="4799" y="2007"/>
              <a:ext cx="0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39" name="Line 91"/>
            <p:cNvSpPr>
              <a:spLocks noChangeShapeType="1"/>
            </p:cNvSpPr>
            <p:nvPr/>
          </p:nvSpPr>
          <p:spPr bwMode="auto">
            <a:xfrm flipV="1">
              <a:off x="4907" y="2007"/>
              <a:ext cx="0" cy="11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40" name="Line 92"/>
            <p:cNvSpPr>
              <a:spLocks noChangeShapeType="1"/>
            </p:cNvSpPr>
            <p:nvPr/>
          </p:nvSpPr>
          <p:spPr bwMode="auto">
            <a:xfrm>
              <a:off x="872" y="3136"/>
              <a:ext cx="40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41" name="Text Box 94"/>
            <p:cNvSpPr txBox="1">
              <a:spLocks noChangeArrowheads="1"/>
            </p:cNvSpPr>
            <p:nvPr/>
          </p:nvSpPr>
          <p:spPr bwMode="auto">
            <a:xfrm>
              <a:off x="3234" y="1200"/>
              <a:ext cx="590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itchFamily="34" charset="0"/>
                  <a:ea typeface="ＭＳ Ｐゴシック" pitchFamily="50" charset="-128"/>
                </a:rPr>
                <a:t>Building C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3342" name="Text Box 95"/>
            <p:cNvSpPr txBox="1">
              <a:spLocks noChangeArrowheads="1"/>
            </p:cNvSpPr>
            <p:nvPr/>
          </p:nvSpPr>
          <p:spPr bwMode="auto">
            <a:xfrm>
              <a:off x="4551" y="1200"/>
              <a:ext cx="595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itchFamily="34" charset="0"/>
                  <a:ea typeface="ＭＳ Ｐゴシック" pitchFamily="50" charset="-128"/>
                </a:rPr>
                <a:t>Building D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3343" name="Line 96"/>
            <p:cNvSpPr>
              <a:spLocks noChangeShapeType="1"/>
            </p:cNvSpPr>
            <p:nvPr/>
          </p:nvSpPr>
          <p:spPr bwMode="auto">
            <a:xfrm flipV="1">
              <a:off x="3347" y="2007"/>
              <a:ext cx="0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9" name="Date Placeholder 4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  <p:sp>
        <p:nvSpPr>
          <p:cNvPr id="50" name="Multiply 49"/>
          <p:cNvSpPr/>
          <p:nvPr/>
        </p:nvSpPr>
        <p:spPr>
          <a:xfrm>
            <a:off x="1398588" y="3416300"/>
            <a:ext cx="1812925" cy="1057275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13318" name="TextBox 50"/>
          <p:cNvSpPr txBox="1">
            <a:spLocks noChangeArrowheads="1"/>
          </p:cNvSpPr>
          <p:nvPr/>
        </p:nvSpPr>
        <p:spPr bwMode="auto">
          <a:xfrm>
            <a:off x="4032250" y="4173538"/>
            <a:ext cx="4006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kumimoji="1" lang="en-US" altLang="ja-JP" sz="2000">
                <a:solidFill>
                  <a:srgbClr val="00B050"/>
                </a:solidFill>
                <a:ea typeface="ＭＳ Ｐゴシック" pitchFamily="50" charset="-128"/>
              </a:rPr>
              <a:t>Others are still interconnected!</a:t>
            </a:r>
            <a:endParaRPr kumimoji="1" lang="ja-JP" altLang="en-US" sz="2000">
              <a:solidFill>
                <a:srgbClr val="00B050"/>
              </a:solidFill>
              <a:ea typeface="ＭＳ Ｐゴシック" pitchFamily="50" charset="-128"/>
            </a:endParaRPr>
          </a:p>
        </p:txBody>
      </p:sp>
      <p:pic>
        <p:nvPicPr>
          <p:cNvPr id="13319" name="Picture 2" descr="C:\Users\NICO\AppData\Local\Microsoft\Windows\Temporary Internet Files\Content.IE5\KR3I76RC\GreenCheck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429000"/>
            <a:ext cx="523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2" descr="C:\Users\NICO\AppData\Local\Microsoft\Windows\Temporary Internet Files\Content.IE5\KR3I76RC\GreenCheck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0363" y="3498850"/>
            <a:ext cx="523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2" descr="C:\Users\NICO\AppData\Local\Microsoft\Windows\Temporary Internet Files\Content.IE5\KR3I76RC\GreenCheck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5213" y="4794250"/>
            <a:ext cx="523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TextBox 54"/>
          <p:cNvSpPr txBox="1">
            <a:spLocks noChangeArrowheads="1"/>
          </p:cNvSpPr>
          <p:nvPr/>
        </p:nvSpPr>
        <p:spPr bwMode="auto">
          <a:xfrm>
            <a:off x="3467100" y="6048375"/>
            <a:ext cx="4008438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kumimoji="1" lang="en-US" altLang="ja-JP" sz="2000">
                <a:ea typeface="ＭＳ Ｐゴシック" pitchFamily="50" charset="-128"/>
              </a:rPr>
              <a:t>Question: Right of way problem?</a:t>
            </a:r>
            <a:endParaRPr kumimoji="1" lang="ja-JP" altLang="en-US" sz="2000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911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12894" y="990600"/>
            <a:ext cx="6069106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Types of Media Used in Campus Networks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154" y="2534194"/>
            <a:ext cx="7387046" cy="3714205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Copper media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Optical media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Wireless media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07511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92305" y="658905"/>
            <a:ext cx="7772400" cy="838200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Copper Media Advantages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8902" y="2259874"/>
            <a:ext cx="7591697" cy="3889914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Conducts electric current well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Does not rust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Can be drawn into thin wires 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Easy to shape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Hard to break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63194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0"/>
          <p:cNvGrpSpPr>
            <a:grpSpLocks/>
          </p:cNvGrpSpPr>
          <p:nvPr/>
        </p:nvGrpSpPr>
        <p:grpSpPr bwMode="auto">
          <a:xfrm>
            <a:off x="1728830" y="1901062"/>
            <a:ext cx="7023990" cy="4481263"/>
            <a:chOff x="381000" y="381000"/>
            <a:chExt cx="8477451" cy="5184775"/>
          </a:xfrm>
        </p:grpSpPr>
        <p:sp>
          <p:nvSpPr>
            <p:cNvPr id="16389" name="Rectangle 2"/>
            <p:cNvSpPr>
              <a:spLocks noChangeArrowheads="1"/>
            </p:cNvSpPr>
            <p:nvPr/>
          </p:nvSpPr>
          <p:spPr bwMode="auto">
            <a:xfrm>
              <a:off x="2819697" y="381000"/>
              <a:ext cx="3428407" cy="87394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6390" name="Text Box 3"/>
            <p:cNvSpPr txBox="1">
              <a:spLocks noChangeArrowheads="1"/>
            </p:cNvSpPr>
            <p:nvPr/>
          </p:nvSpPr>
          <p:spPr bwMode="auto">
            <a:xfrm>
              <a:off x="3505200" y="533400"/>
              <a:ext cx="2971800" cy="412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2000">
                  <a:latin typeface="Arial" pitchFamily="34" charset="0"/>
                  <a:ea typeface="ＭＳ Ｐゴシック" pitchFamily="50" charset="-128"/>
                </a:rPr>
                <a:t>Copper Media</a:t>
              </a:r>
              <a:endParaRPr lang="en-US" altLang="ja-JP" sz="36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6391" name="Rectangle 4"/>
            <p:cNvSpPr>
              <a:spLocks noChangeArrowheads="1"/>
            </p:cNvSpPr>
            <p:nvPr/>
          </p:nvSpPr>
          <p:spPr bwMode="auto">
            <a:xfrm>
              <a:off x="381000" y="2590421"/>
              <a:ext cx="3886067" cy="76265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6392" name="Text Box 5"/>
            <p:cNvSpPr txBox="1">
              <a:spLocks noChangeArrowheads="1"/>
            </p:cNvSpPr>
            <p:nvPr/>
          </p:nvSpPr>
          <p:spPr bwMode="auto">
            <a:xfrm>
              <a:off x="1676400" y="2743200"/>
              <a:ext cx="1371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2000">
                  <a:latin typeface="Arial" pitchFamily="34" charset="0"/>
                  <a:ea typeface="ＭＳ Ｐゴシック" pitchFamily="50" charset="-128"/>
                </a:rPr>
                <a:t>Coaxial</a:t>
              </a:r>
            </a:p>
          </p:txBody>
        </p:sp>
        <p:sp>
          <p:nvSpPr>
            <p:cNvPr id="16393" name="Line 6"/>
            <p:cNvSpPr>
              <a:spLocks noChangeShapeType="1"/>
            </p:cNvSpPr>
            <p:nvPr/>
          </p:nvSpPr>
          <p:spPr bwMode="auto">
            <a:xfrm>
              <a:off x="4495800" y="1295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394" name="Line 7"/>
            <p:cNvSpPr>
              <a:spLocks noChangeShapeType="1"/>
            </p:cNvSpPr>
            <p:nvPr/>
          </p:nvSpPr>
          <p:spPr bwMode="auto">
            <a:xfrm>
              <a:off x="2209800" y="1828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395" name="Line 8"/>
            <p:cNvSpPr>
              <a:spLocks noChangeShapeType="1"/>
            </p:cNvSpPr>
            <p:nvPr/>
          </p:nvSpPr>
          <p:spPr bwMode="auto">
            <a:xfrm>
              <a:off x="6858000" y="1828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396" name="Line 9"/>
            <p:cNvSpPr>
              <a:spLocks noChangeShapeType="1"/>
            </p:cNvSpPr>
            <p:nvPr/>
          </p:nvSpPr>
          <p:spPr bwMode="auto">
            <a:xfrm>
              <a:off x="2209800" y="1828800"/>
              <a:ext cx="4648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397" name="Rectangle 10"/>
            <p:cNvSpPr>
              <a:spLocks noChangeArrowheads="1"/>
            </p:cNvSpPr>
            <p:nvPr/>
          </p:nvSpPr>
          <p:spPr bwMode="auto">
            <a:xfrm>
              <a:off x="4800734" y="2590421"/>
              <a:ext cx="3886066" cy="76265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6398" name="Text Box 11"/>
            <p:cNvSpPr txBox="1">
              <a:spLocks noChangeArrowheads="1"/>
            </p:cNvSpPr>
            <p:nvPr/>
          </p:nvSpPr>
          <p:spPr bwMode="auto">
            <a:xfrm>
              <a:off x="5943600" y="2743200"/>
              <a:ext cx="2133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2000">
                  <a:latin typeface="Arial" pitchFamily="34" charset="0"/>
                  <a:ea typeface="ＭＳ Ｐゴシック" pitchFamily="50" charset="-128"/>
                </a:rPr>
                <a:t>Twisted-Pair</a:t>
              </a:r>
            </a:p>
          </p:txBody>
        </p:sp>
        <p:grpSp>
          <p:nvGrpSpPr>
            <p:cNvPr id="16399" name="Group 12"/>
            <p:cNvGrpSpPr>
              <a:grpSpLocks/>
            </p:cNvGrpSpPr>
            <p:nvPr/>
          </p:nvGrpSpPr>
          <p:grpSpPr bwMode="auto">
            <a:xfrm>
              <a:off x="1328738" y="4953000"/>
              <a:ext cx="3819526" cy="612775"/>
              <a:chOff x="117" y="3120"/>
              <a:chExt cx="2406" cy="386"/>
            </a:xfrm>
          </p:grpSpPr>
          <p:sp>
            <p:nvSpPr>
              <p:cNvPr id="16406" name="Rectangle 13"/>
              <p:cNvSpPr>
                <a:spLocks noChangeArrowheads="1"/>
              </p:cNvSpPr>
              <p:nvPr/>
            </p:nvSpPr>
            <p:spPr bwMode="auto">
              <a:xfrm>
                <a:off x="336" y="3120"/>
                <a:ext cx="1968" cy="38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6407" name="Text Box 14"/>
              <p:cNvSpPr txBox="1">
                <a:spLocks noChangeArrowheads="1"/>
              </p:cNvSpPr>
              <p:nvPr/>
            </p:nvSpPr>
            <p:spPr bwMode="auto">
              <a:xfrm>
                <a:off x="117" y="3202"/>
                <a:ext cx="2406" cy="2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ja-JP" sz="1600" dirty="0">
                    <a:latin typeface="Arial" pitchFamily="34" charset="0"/>
                    <a:ea typeface="ＭＳ Ｐゴシック" pitchFamily="50" charset="-128"/>
                  </a:rPr>
                  <a:t>Shielded Twisted-Pair (STP)</a:t>
                </a:r>
              </a:p>
            </p:txBody>
          </p:sp>
        </p:grpSp>
        <p:sp>
          <p:nvSpPr>
            <p:cNvPr id="16400" name="Line 15"/>
            <p:cNvSpPr>
              <a:spLocks noChangeShapeType="1"/>
            </p:cNvSpPr>
            <p:nvPr/>
          </p:nvSpPr>
          <p:spPr bwMode="auto">
            <a:xfrm>
              <a:off x="6477000" y="3352800"/>
              <a:ext cx="0" cy="838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01" name="Line 16"/>
            <p:cNvSpPr>
              <a:spLocks noChangeShapeType="1"/>
            </p:cNvSpPr>
            <p:nvPr/>
          </p:nvSpPr>
          <p:spPr bwMode="auto">
            <a:xfrm>
              <a:off x="3505200" y="41910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02" name="Line 17"/>
            <p:cNvSpPr>
              <a:spLocks noChangeShapeType="1"/>
            </p:cNvSpPr>
            <p:nvPr/>
          </p:nvSpPr>
          <p:spPr bwMode="auto">
            <a:xfrm>
              <a:off x="7010400" y="41910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03" name="Line 18"/>
            <p:cNvSpPr>
              <a:spLocks noChangeShapeType="1"/>
            </p:cNvSpPr>
            <p:nvPr/>
          </p:nvSpPr>
          <p:spPr bwMode="auto">
            <a:xfrm>
              <a:off x="3505200" y="4191000"/>
              <a:ext cx="3505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04" name="Rectangle 19"/>
            <p:cNvSpPr>
              <a:spLocks noChangeArrowheads="1"/>
            </p:cNvSpPr>
            <p:nvPr/>
          </p:nvSpPr>
          <p:spPr bwMode="auto">
            <a:xfrm>
              <a:off x="5334401" y="4953684"/>
              <a:ext cx="3352399" cy="61209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1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6405" name="Text Box 20"/>
            <p:cNvSpPr txBox="1">
              <a:spLocks noChangeArrowheads="1"/>
            </p:cNvSpPr>
            <p:nvPr/>
          </p:nvSpPr>
          <p:spPr bwMode="auto">
            <a:xfrm>
              <a:off x="5162750" y="5090980"/>
              <a:ext cx="3695701" cy="3917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 dirty="0">
                  <a:latin typeface="Arial" pitchFamily="34" charset="0"/>
                  <a:ea typeface="ＭＳ Ｐゴシック" pitchFamily="50" charset="-128"/>
                </a:rPr>
                <a:t>Unshielded Twisted-Pair (UTP)</a:t>
              </a:r>
            </a:p>
          </p:txBody>
        </p:sp>
      </p:grp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012371" y="746760"/>
            <a:ext cx="7772400" cy="8382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Copper Media Advantages</a:t>
            </a:r>
          </a:p>
        </p:txBody>
      </p:sp>
      <p:sp>
        <p:nvSpPr>
          <p:cNvPr id="23" name="Date Placeholder 2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88743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5930" y="654426"/>
            <a:ext cx="5638800" cy="1143000"/>
          </a:xfrm>
        </p:spPr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Twisted Pair Wire</a:t>
            </a:r>
            <a:br>
              <a:rPr lang="en-US" altLang="ja-JP" dirty="0">
                <a:latin typeface="Arial" pitchFamily="34" charset="0"/>
                <a:ea typeface="ＭＳ Ｐゴシック" pitchFamily="50" charset="-128"/>
              </a:rPr>
            </a:br>
            <a:endParaRPr kumimoji="1" lang="ja-JP" altLang="en-US" dirty="0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1129552" y="2010398"/>
            <a:ext cx="7279341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dirty="0" smtClean="0">
                <a:latin typeface="Arial" pitchFamily="34" charset="0"/>
                <a:ea typeface="ＭＳ Ｐゴシック" pitchFamily="50" charset="-128"/>
              </a:rPr>
              <a:t>• </a:t>
            </a: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One or more pairs</a:t>
            </a: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 of single conductor wires that have been </a:t>
            </a: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twisted</a:t>
            </a: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 around each other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ja-JP" dirty="0">
              <a:latin typeface="Arial" pitchFamily="34" charset="0"/>
              <a:ea typeface="ＭＳ Ｐゴシック" pitchFamily="50" charset="-128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• </a:t>
            </a:r>
            <a:r>
              <a:rPr lang="en-US" altLang="ja-JP" dirty="0" smtClean="0">
                <a:latin typeface="Arial" pitchFamily="34" charset="0"/>
                <a:ea typeface="ＭＳ Ｐゴシック" pitchFamily="50" charset="-128"/>
              </a:rPr>
              <a:t>    Twisted </a:t>
            </a: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pair wire is classified by category 1-7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   Note: Categories 1, 2 and 4 are nearly obsolete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ja-JP" dirty="0">
              <a:latin typeface="Arial" pitchFamily="34" charset="0"/>
              <a:ea typeface="ＭＳ Ｐゴシック" pitchFamily="50" charset="-128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• </a:t>
            </a: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Twisting the wires </a:t>
            </a: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helps to </a:t>
            </a: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eliminate electromagnetic interference</a:t>
            </a: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 between the two wires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• </a:t>
            </a:r>
            <a:r>
              <a:rPr lang="en-US" altLang="ja-JP" b="1" i="1" dirty="0">
                <a:latin typeface="Arial" pitchFamily="34" charset="0"/>
                <a:ea typeface="ＭＳ Ｐゴシック" pitchFamily="50" charset="-128"/>
              </a:rPr>
              <a:t>Shielding</a:t>
            </a: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 can further help to eliminate interference</a:t>
            </a:r>
          </a:p>
        </p:txBody>
      </p:sp>
    </p:spTree>
    <p:extLst>
      <p:ext uri="{BB962C8B-B14F-4D97-AF65-F5344CB8AC3E}">
        <p14:creationId xmlns:p14="http://schemas.microsoft.com/office/powerpoint/2010/main" xmlns="" val="23717561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354106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Twisted Pair Wire (Continued)</a:t>
            </a:r>
            <a:endParaRPr kumimoji="1" lang="ja-JP" altLang="en-US" dirty="0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0970" y="2242329"/>
            <a:ext cx="7697609" cy="211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123098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4343400" y="4930775"/>
            <a:ext cx="1752600" cy="8207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ja-JP" altLang="en-US" smtClean="0">
              <a:solidFill>
                <a:srgbClr val="FFFFFF"/>
              </a:solidFill>
              <a:latin typeface="Interstate" pitchFamily="2" charset="0"/>
              <a:ea typeface="ＭＳ Ｐゴシック" pitchFamily="50" charset="-12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343400" y="3525838"/>
            <a:ext cx="1752600" cy="819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ja-JP" altLang="en-US" smtClean="0">
              <a:solidFill>
                <a:srgbClr val="FFFFFF"/>
              </a:solidFill>
              <a:latin typeface="Interstate" pitchFamily="2" charset="0"/>
              <a:ea typeface="ＭＳ Ｐゴシック" pitchFamily="50" charset="-12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343400" y="2028825"/>
            <a:ext cx="1752600" cy="8207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ja-JP" altLang="en-US" smtClean="0">
              <a:solidFill>
                <a:srgbClr val="FFFFFF"/>
              </a:solidFill>
              <a:latin typeface="Interstate" pitchFamily="2" charset="0"/>
              <a:ea typeface="ＭＳ Ｐゴシック" pitchFamily="50" charset="-128"/>
            </a:endParaRPr>
          </a:p>
        </p:txBody>
      </p:sp>
      <p:sp>
        <p:nvSpPr>
          <p:cNvPr id="19461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Twisted Pair Wire (Continued)</a:t>
            </a:r>
            <a:endParaRPr kumimoji="1" lang="ja-JP" altLang="en-US" dirty="0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19464" name="Picture 6" descr="C:\Users\NICO\AppData\Local\Microsoft\Windows\Temporary Internet Files\Content.IE5\YI1VF5WS\thinking-clip-art1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86500" y="3808413"/>
            <a:ext cx="17621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Callout 2"/>
          <p:cNvSpPr/>
          <p:nvPr/>
        </p:nvSpPr>
        <p:spPr>
          <a:xfrm>
            <a:off x="6511925" y="2239963"/>
            <a:ext cx="2628900" cy="1219200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kumimoji="1" lang="en-US" altLang="ja-JP" sz="1800" b="1" smtClean="0">
                <a:latin typeface="Interstate" pitchFamily="2" charset="0"/>
                <a:ea typeface="ＭＳ Ｐゴシック" pitchFamily="50" charset="-128"/>
              </a:rPr>
              <a:t>Crosstalk</a:t>
            </a:r>
            <a:r>
              <a:rPr kumimoji="1" lang="en-US" altLang="ja-JP" sz="1800" smtClean="0">
                <a:latin typeface="Interstate" pitchFamily="2" charset="0"/>
                <a:ea typeface="ＭＳ Ｐゴシック" pitchFamily="50" charset="-128"/>
              </a:rPr>
              <a:t> ?!#&gt;_&lt;</a:t>
            </a:r>
            <a:endParaRPr kumimoji="1" lang="ja-JP" altLang="en-US" sz="1800" smtClean="0">
              <a:latin typeface="Interstate" pitchFamily="2" charset="0"/>
              <a:ea typeface="ＭＳ Ｐゴシック" pitchFamily="50" charset="-128"/>
            </a:endParaRPr>
          </a:p>
        </p:txBody>
      </p:sp>
      <p:sp>
        <p:nvSpPr>
          <p:cNvPr id="19466" name="TextBox 3"/>
          <p:cNvSpPr txBox="1">
            <a:spLocks noChangeArrowheads="1"/>
          </p:cNvSpPr>
          <p:nvPr/>
        </p:nvSpPr>
        <p:spPr bwMode="auto">
          <a:xfrm>
            <a:off x="4343400" y="220980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ja-JP" sz="2000">
                <a:latin typeface="Arial" pitchFamily="34" charset="0"/>
                <a:ea typeface="ＭＳ Ｐゴシック" pitchFamily="50" charset="-128"/>
              </a:rPr>
              <a:t>Crosstalk</a:t>
            </a:r>
            <a:r>
              <a:rPr kumimoji="1" lang="en-US" altLang="ja-JP" sz="1200">
                <a:latin typeface="Arial" pitchFamily="34" charset="0"/>
                <a:ea typeface="ＭＳ Ｐゴシック" pitchFamily="50" charset="-128"/>
              </a:rPr>
              <a:t> </a:t>
            </a:r>
            <a:endParaRPr kumimoji="1" lang="ja-JP" altLang="en-US" sz="1200">
              <a:latin typeface="Arial" pitchFamily="34" charset="0"/>
              <a:ea typeface="ＭＳ Ｐゴシック" pitchFamily="50" charset="-128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562600" y="2209800"/>
            <a:ext cx="0" cy="400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746750" y="2209800"/>
            <a:ext cx="0" cy="400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9" name="TextBox 13"/>
          <p:cNvSpPr txBox="1">
            <a:spLocks noChangeArrowheads="1"/>
          </p:cNvSpPr>
          <p:nvPr/>
        </p:nvSpPr>
        <p:spPr bwMode="auto">
          <a:xfrm>
            <a:off x="4403725" y="3768725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ja-JP" sz="2000">
                <a:latin typeface="Arial" pitchFamily="34" charset="0"/>
                <a:ea typeface="ＭＳ Ｐゴシック" pitchFamily="50" charset="-128"/>
              </a:rPr>
              <a:t>Crosstalk</a:t>
            </a:r>
            <a:r>
              <a:rPr kumimoji="1" lang="en-US" altLang="ja-JP" sz="1200">
                <a:latin typeface="Arial" pitchFamily="34" charset="0"/>
                <a:ea typeface="ＭＳ Ｐゴシック" pitchFamily="50" charset="-128"/>
              </a:rPr>
              <a:t> </a:t>
            </a:r>
            <a:endParaRPr kumimoji="1" lang="ja-JP" altLang="en-US" sz="1200">
              <a:latin typeface="Arial" pitchFamily="34" charset="0"/>
              <a:ea typeface="ＭＳ Ｐゴシック" pitchFamily="50" charset="-128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746750" y="3730625"/>
            <a:ext cx="0" cy="4095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876925" y="3730625"/>
            <a:ext cx="0" cy="4095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2" name="TextBox 17"/>
          <p:cNvSpPr txBox="1">
            <a:spLocks noChangeArrowheads="1"/>
          </p:cNvSpPr>
          <p:nvPr/>
        </p:nvSpPr>
        <p:spPr bwMode="auto">
          <a:xfrm>
            <a:off x="4403725" y="5141913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ja-JP" sz="2000">
                <a:latin typeface="Arial" pitchFamily="34" charset="0"/>
                <a:ea typeface="ＭＳ Ｐゴシック" pitchFamily="50" charset="-128"/>
              </a:rPr>
              <a:t>Crosstalk</a:t>
            </a:r>
            <a:r>
              <a:rPr kumimoji="1" lang="en-US" altLang="ja-JP" sz="1200">
                <a:latin typeface="Arial" pitchFamily="34" charset="0"/>
                <a:ea typeface="ＭＳ Ｐゴシック" pitchFamily="50" charset="-128"/>
              </a:rPr>
              <a:t> </a:t>
            </a:r>
            <a:endParaRPr kumimoji="1" lang="ja-JP" altLang="en-US" sz="1200">
              <a:latin typeface="Arial" pitchFamily="34" charset="0"/>
              <a:ea typeface="ＭＳ Ｐゴシック" pitchFamily="50" charset="-128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746750" y="5135563"/>
            <a:ext cx="0" cy="4111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876925" y="5135563"/>
            <a:ext cx="0" cy="4111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7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28825"/>
            <a:ext cx="3352800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ight Arrow 7"/>
          <p:cNvSpPr/>
          <p:nvPr/>
        </p:nvSpPr>
        <p:spPr>
          <a:xfrm>
            <a:off x="3527425" y="2479676"/>
            <a:ext cx="609600" cy="369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ja-JP" altLang="en-US" smtClean="0">
              <a:solidFill>
                <a:srgbClr val="FFFFFF"/>
              </a:solidFill>
              <a:latin typeface="Interstate" pitchFamily="2" charset="0"/>
              <a:ea typeface="ＭＳ Ｐゴシック" pitchFamily="50" charset="-128"/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3486150" y="3797300"/>
            <a:ext cx="609600" cy="371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ja-JP" altLang="en-US" smtClean="0">
              <a:solidFill>
                <a:srgbClr val="FFFFFF"/>
              </a:solidFill>
              <a:latin typeface="Interstate" pitchFamily="2" charset="0"/>
              <a:ea typeface="ＭＳ Ｐゴシック" pitchFamily="50" charset="-128"/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3527425" y="5200650"/>
            <a:ext cx="609600" cy="369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ja-JP" altLang="en-US" smtClean="0">
              <a:solidFill>
                <a:srgbClr val="FFFFFF"/>
              </a:solidFill>
              <a:latin typeface="Interstate" pitchFamily="2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52547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20485" name="Picture 2" descr="C:\Users\NICO\AppData\Local\Microsoft\Windows\Temporary Internet Files\Content.IE5\7OIRZMEF\thinking-woman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705225"/>
            <a:ext cx="24765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 descr="https://upload.wikimedia.org/wikipedia/commons/c/c0/V-1_right_hand_thumb_rule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2430" y="2886891"/>
            <a:ext cx="3483994" cy="2732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TextBox 1"/>
          <p:cNvSpPr txBox="1">
            <a:spLocks noChangeArrowheads="1"/>
          </p:cNvSpPr>
          <p:nvPr/>
        </p:nvSpPr>
        <p:spPr bwMode="auto">
          <a:xfrm>
            <a:off x="4416425" y="2057400"/>
            <a:ext cx="427037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ja-JP">
                <a:latin typeface="Arial" pitchFamily="34" charset="0"/>
                <a:ea typeface="ＭＳ Ｐゴシック" pitchFamily="50" charset="-128"/>
              </a:rPr>
              <a:t>Law of Physics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kumimoji="1" lang="en-US" altLang="ja-JP">
                <a:latin typeface="Arial" pitchFamily="34" charset="0"/>
                <a:ea typeface="ＭＳ Ｐゴシック" pitchFamily="50" charset="-128"/>
              </a:rPr>
              <a:t>A current passing &gt;&gt; magnetic field around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endParaRPr kumimoji="1" lang="en-US" altLang="ja-JP">
              <a:latin typeface="Arial" pitchFamily="34" charset="0"/>
              <a:ea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kumimoji="1" lang="en-US" altLang="ja-JP">
                <a:latin typeface="Arial" pitchFamily="34" charset="0"/>
                <a:ea typeface="ＭＳ Ｐゴシック" pitchFamily="50" charset="-128"/>
              </a:rPr>
              <a:t>A magnetic field passing &gt;&gt;  a current in that wire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3" name="Rectangular Callout 2"/>
          <p:cNvSpPr/>
          <p:nvPr/>
        </p:nvSpPr>
        <p:spPr>
          <a:xfrm>
            <a:off x="4572000" y="4943475"/>
            <a:ext cx="2514600" cy="1000125"/>
          </a:xfrm>
          <a:prstGeom prst="wedgeRectCallout">
            <a:avLst>
              <a:gd name="adj1" fmla="val 37201"/>
              <a:gd name="adj2" fmla="val -1146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kumimoji="1" lang="en-US" altLang="ja-JP" sz="2000" dirty="0" smtClean="0">
                <a:latin typeface="Interstate" pitchFamily="2" charset="0"/>
                <a:ea typeface="ＭＳ Ｐゴシック" pitchFamily="50" charset="-128"/>
              </a:rPr>
              <a:t>Unwanted current (interference) </a:t>
            </a:r>
            <a:endParaRPr kumimoji="1" lang="ja-JP" altLang="en-US" sz="2000" dirty="0" smtClean="0">
              <a:latin typeface="Interstate" pitchFamily="2" charset="0"/>
              <a:ea typeface="ＭＳ Ｐゴシック" pitchFamily="50" charset="-128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334870" y="636494"/>
            <a:ext cx="563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Twisted Pair Wire (Continued) :</a:t>
            </a:r>
          </a:p>
        </p:txBody>
      </p:sp>
    </p:spTree>
    <p:extLst>
      <p:ext uri="{BB962C8B-B14F-4D97-AF65-F5344CB8AC3E}">
        <p14:creationId xmlns:p14="http://schemas.microsoft.com/office/powerpoint/2010/main" xmlns="" val="29832362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372" y="517480"/>
            <a:ext cx="7772400" cy="1362075"/>
          </a:xfrm>
        </p:spPr>
        <p:txBody>
          <a:bodyPr/>
          <a:lstStyle/>
          <a:p>
            <a:r>
              <a:rPr lang="en-US" dirty="0" smtClean="0"/>
              <a:t>Outline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4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LAN </a:t>
            </a:r>
            <a:r>
              <a:rPr lang="en-US" altLang="ja-JP" sz="3200" dirty="0"/>
              <a:t>Cabling Plant Design 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LAN </a:t>
            </a:r>
            <a:r>
              <a:rPr lang="en-US" altLang="ja-JP" sz="3200" dirty="0"/>
              <a:t>Technologies 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Selecting </a:t>
            </a:r>
            <a:r>
              <a:rPr lang="en-US" altLang="ja-JP" sz="3200" dirty="0"/>
              <a:t>Internetworking Devices for a Campus Network Design </a:t>
            </a:r>
          </a:p>
          <a:p>
            <a:pPr marL="742950" indent="-742950">
              <a:buFont typeface="+mj-lt"/>
              <a:buAutoNum type="arabicPeriod"/>
            </a:pPr>
            <a:endParaRPr lang="ja-JP" altLang="ja-JP" sz="3200" dirty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5808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Twisted Pair Wire (Continued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2150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3626" y="2131298"/>
            <a:ext cx="8890374" cy="3114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29196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1435" y="672353"/>
            <a:ext cx="5638800" cy="1143000"/>
          </a:xfrm>
        </p:spPr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Twisted Pair Wire (</a:t>
            </a:r>
            <a:r>
              <a:rPr lang="en-US" altLang="ja-JP" dirty="0" smtClean="0">
                <a:latin typeface="Arial" pitchFamily="34" charset="0"/>
                <a:ea typeface="ＭＳ Ｐゴシック" pitchFamily="50" charset="-128"/>
              </a:rPr>
              <a:t>Continued)</a:t>
            </a:r>
            <a:endParaRPr kumimoji="1" lang="ja-JP" altLang="en-US" dirty="0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2253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2209800"/>
            <a:ext cx="9144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808092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Twisted Pair Wire (Continued</a:t>
            </a:r>
            <a:endParaRPr kumimoji="1" lang="ja-JP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23557" name="Picture 4" descr="utp-and-st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7153" y="1842714"/>
            <a:ext cx="3429000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 descr="C:\Users\NICO\AppData\Local\Microsoft\Windows\Temporary Internet Files\Content.IE5\YI1VF5WS\thinking-clip-art1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06153" y="3200400"/>
            <a:ext cx="278130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ounded Rectangular Callout 1"/>
          <p:cNvSpPr/>
          <p:nvPr/>
        </p:nvSpPr>
        <p:spPr>
          <a:xfrm>
            <a:off x="6477000" y="2084294"/>
            <a:ext cx="2667000" cy="990600"/>
          </a:xfrm>
          <a:prstGeom prst="wedgeRoundRectCallout">
            <a:avLst>
              <a:gd name="adj1" fmla="val -31999"/>
              <a:gd name="adj2" fmla="val 9674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kumimoji="1" lang="en-US" altLang="ja-JP" sz="3200" smtClean="0">
                <a:latin typeface="Interstate" pitchFamily="2" charset="0"/>
                <a:ea typeface="ＭＳ Ｐゴシック" pitchFamily="50" charset="-128"/>
              </a:rPr>
              <a:t>STP? UTP?</a:t>
            </a:r>
            <a:endParaRPr kumimoji="1" lang="ja-JP" altLang="en-US" sz="3200" smtClean="0">
              <a:latin typeface="Interstate" pitchFamily="2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37042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Twisted Pair Wire (Continued)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599" y="2438400"/>
            <a:ext cx="8778875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912992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Twisted Pair Wire Summary :</a:t>
            </a:r>
            <a:br>
              <a:rPr lang="en-US" altLang="ja-JP" dirty="0">
                <a:latin typeface="Arial" pitchFamily="34" charset="0"/>
                <a:ea typeface="ＭＳ Ｐゴシック" pitchFamily="50" charset="-128"/>
              </a:rPr>
            </a:br>
            <a:endParaRPr kumimoji="1" lang="ja-JP" altLang="en-US" dirty="0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977153" y="1882588"/>
            <a:ext cx="78486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000" dirty="0">
                <a:latin typeface="Arial" pitchFamily="34" charset="0"/>
                <a:ea typeface="ＭＳ Ｐゴシック" pitchFamily="50" charset="-128"/>
              </a:rPr>
              <a:t>• Most common form of wire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000" dirty="0">
                <a:latin typeface="Arial" pitchFamily="34" charset="0"/>
                <a:ea typeface="ＭＳ Ｐゴシック" pitchFamily="50" charset="-128"/>
              </a:rPr>
              <a:t>• Relatively inexpensive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000" dirty="0">
                <a:latin typeface="Arial" pitchFamily="34" charset="0"/>
                <a:ea typeface="ＭＳ Ｐゴシック" pitchFamily="50" charset="-128"/>
              </a:rPr>
              <a:t>• Easy to install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000" dirty="0">
                <a:latin typeface="Arial" pitchFamily="34" charset="0"/>
                <a:ea typeface="ＭＳ Ｐゴシック" pitchFamily="50" charset="-128"/>
              </a:rPr>
              <a:t>• Carries high data rates (but not the highest)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000" dirty="0">
                <a:latin typeface="Arial" pitchFamily="34" charset="0"/>
                <a:ea typeface="ＭＳ Ｐゴシック" pitchFamily="50" charset="-128"/>
              </a:rPr>
              <a:t>• Can suffer from electromagnetic noise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000" dirty="0">
                <a:latin typeface="Arial" pitchFamily="34" charset="0"/>
                <a:ea typeface="ＭＳ Ｐゴシック" pitchFamily="50" charset="-128"/>
              </a:rPr>
              <a:t>• Can be easily wire-tapped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000" dirty="0">
                <a:latin typeface="Arial" pitchFamily="34" charset="0"/>
                <a:ea typeface="ＭＳ Ｐゴシック" pitchFamily="50" charset="-128"/>
              </a:rPr>
              <a:t>• Comes in shielded and unshielded forms</a:t>
            </a:r>
          </a:p>
        </p:txBody>
      </p:sp>
    </p:spTree>
    <p:extLst>
      <p:ext uri="{BB962C8B-B14F-4D97-AF65-F5344CB8AC3E}">
        <p14:creationId xmlns:p14="http://schemas.microsoft.com/office/powerpoint/2010/main" xmlns="" val="27637524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1326776" y="2037805"/>
            <a:ext cx="743622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• A </a:t>
            </a: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single wire </a:t>
            </a: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wrapped in a foam insulation surrounded by a braided metal shield, then covered in a plastic jacket. Cable comes in various thicknesses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5746140" y="791253"/>
            <a:ext cx="28717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200" b="1">
                <a:latin typeface="Arial" pitchFamily="34" charset="0"/>
                <a:ea typeface="ＭＳ Ｐゴシック" pitchFamily="50" charset="-128"/>
              </a:rPr>
              <a:t>Coaxial Cable</a:t>
            </a:r>
          </a:p>
        </p:txBody>
      </p:sp>
      <p:pic>
        <p:nvPicPr>
          <p:cNvPr id="266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7650" y="3590925"/>
            <a:ext cx="8618538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453902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953588" y="1819394"/>
            <a:ext cx="8190411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latin typeface="Arial" pitchFamily="34" charset="0"/>
                <a:ea typeface="ＭＳ Ｐゴシック" pitchFamily="50" charset="-128"/>
              </a:rPr>
              <a:t>• </a:t>
            </a:r>
            <a:r>
              <a:rPr lang="en-US" altLang="ja-JP" sz="2600" b="1" dirty="0">
                <a:latin typeface="Arial" pitchFamily="34" charset="0"/>
                <a:ea typeface="ＭＳ Ｐゴシック" pitchFamily="50" charset="-128"/>
              </a:rPr>
              <a:t>Baseband coaxial technology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  - transmit digital signal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  - 1 channel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  - 10 to 100 Mbps signal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  - ex. Interconnection between LAN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• </a:t>
            </a:r>
            <a:r>
              <a:rPr lang="en-US" altLang="ja-JP" sz="2600" b="1" dirty="0">
                <a:latin typeface="Arial" pitchFamily="34" charset="0"/>
                <a:ea typeface="ＭＳ Ｐゴシック" pitchFamily="50" charset="-128"/>
              </a:rPr>
              <a:t>Broadband coaxial technology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 - transmits analog signals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 - multiple channels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 - up to 600 MHz </a:t>
            </a:r>
            <a:r>
              <a:rPr lang="en-US" altLang="ja-JP" sz="2600" dirty="0" err="1">
                <a:latin typeface="Arial" pitchFamily="34" charset="0"/>
                <a:ea typeface="ＭＳ Ｐゴシック" pitchFamily="50" charset="-128"/>
              </a:rPr>
              <a:t>bandwith</a:t>
            </a: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(@6 MHz)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 - ex. Cable TV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3448890" y="762000"/>
            <a:ext cx="53959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Coaxial Cable (Continued) </a:t>
            </a:r>
          </a:p>
        </p:txBody>
      </p:sp>
    </p:spTree>
    <p:extLst>
      <p:ext uri="{BB962C8B-B14F-4D97-AF65-F5344CB8AC3E}">
        <p14:creationId xmlns:p14="http://schemas.microsoft.com/office/powerpoint/2010/main" xmlns="" val="23190303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2867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3611" y="2362200"/>
            <a:ext cx="8390688" cy="2121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3861785" y="756598"/>
            <a:ext cx="52822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Coaxial Cable (Continued</a:t>
            </a:r>
            <a:r>
              <a:rPr lang="en-US" altLang="ja-JP" sz="3200" b="1" dirty="0" smtClean="0">
                <a:latin typeface="Arial" pitchFamily="34" charset="0"/>
                <a:ea typeface="ＭＳ Ｐゴシック" pitchFamily="50" charset="-128"/>
              </a:rPr>
              <a:t>)</a:t>
            </a:r>
            <a:endParaRPr lang="en-US" altLang="ja-JP" sz="3200" b="1" dirty="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2" name="Rounded Rectangular Callout 1"/>
          <p:cNvSpPr/>
          <p:nvPr/>
        </p:nvSpPr>
        <p:spPr>
          <a:xfrm>
            <a:off x="4355849" y="1341373"/>
            <a:ext cx="3397624" cy="790388"/>
          </a:xfrm>
          <a:prstGeom prst="wedgeRoundRectCallout">
            <a:avLst>
              <a:gd name="adj1" fmla="val -58091"/>
              <a:gd name="adj2" fmla="val 11330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kumimoji="1" lang="en-US" altLang="ja-JP" sz="2400" smtClean="0">
                <a:latin typeface="Interstate" pitchFamily="2" charset="0"/>
                <a:ea typeface="ＭＳ Ｐゴシック" pitchFamily="50" charset="-128"/>
              </a:rPr>
              <a:t>For broadband coaxial</a:t>
            </a:r>
            <a:endParaRPr kumimoji="1" lang="ja-JP" altLang="en-US" sz="2400" smtClean="0">
              <a:latin typeface="Interstate" pitchFamily="2" charset="0"/>
              <a:ea typeface="ＭＳ Ｐゴシック" pitchFamily="50" charset="-128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4355849" y="4686300"/>
            <a:ext cx="3265979" cy="838200"/>
          </a:xfrm>
          <a:prstGeom prst="wedgeRoundRectCallout">
            <a:avLst>
              <a:gd name="adj1" fmla="val -63413"/>
              <a:gd name="adj2" fmla="val -15524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kumimoji="1" lang="en-US" altLang="ja-JP" sz="2400" smtClean="0">
                <a:latin typeface="Interstate" pitchFamily="2" charset="0"/>
                <a:ea typeface="ＭＳ Ｐゴシック" pitchFamily="50" charset="-128"/>
              </a:rPr>
              <a:t>For baseband coaxial</a:t>
            </a:r>
            <a:endParaRPr kumimoji="1" lang="ja-JP" altLang="en-US" sz="2400" smtClean="0">
              <a:latin typeface="Interstate" pitchFamily="2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66202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 Nusantara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066800" y="1913218"/>
            <a:ext cx="80772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3200" dirty="0">
                <a:latin typeface="Arial" pitchFamily="34" charset="0"/>
                <a:ea typeface="ＭＳ Ｐゴシック" pitchFamily="50" charset="-128"/>
              </a:rPr>
              <a:t>• A single wire surrounded by a </a:t>
            </a: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braided shield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3200" dirty="0">
                <a:latin typeface="Arial" pitchFamily="34" charset="0"/>
                <a:ea typeface="ＭＳ Ｐゴシック" pitchFamily="50" charset="-128"/>
              </a:rPr>
              <a:t>• Because of shielding, can carry </a:t>
            </a: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a wide bandwidth of frequencies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3200" dirty="0">
                <a:latin typeface="Arial" pitchFamily="34" charset="0"/>
                <a:ea typeface="ＭＳ Ｐゴシック" pitchFamily="50" charset="-128"/>
              </a:rPr>
              <a:t>• Thus is good with applications such as cable television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• Not as easy to install </a:t>
            </a:r>
            <a:r>
              <a:rPr lang="en-US" altLang="ja-JP" sz="3200" dirty="0">
                <a:latin typeface="Arial" pitchFamily="34" charset="0"/>
                <a:ea typeface="ＭＳ Ｐゴシック" pitchFamily="50" charset="-128"/>
              </a:rPr>
              <a:t>as twisted pair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3200" dirty="0">
                <a:latin typeface="Arial" pitchFamily="34" charset="0"/>
                <a:ea typeface="ＭＳ Ｐゴシック" pitchFamily="50" charset="-128"/>
              </a:rPr>
              <a:t>• </a:t>
            </a: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More expensive </a:t>
            </a:r>
            <a:r>
              <a:rPr lang="en-US" altLang="ja-JP" sz="3200" dirty="0">
                <a:latin typeface="Arial" pitchFamily="34" charset="0"/>
                <a:ea typeface="ＭＳ Ｐゴシック" pitchFamily="50" charset="-128"/>
              </a:rPr>
              <a:t>than twisted pair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893951" y="774700"/>
            <a:ext cx="4992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Coaxial Cable </a:t>
            </a:r>
            <a:r>
              <a:rPr lang="en-US" altLang="ja-JP" sz="3200" b="1" dirty="0" smtClean="0">
                <a:latin typeface="Arial" pitchFamily="34" charset="0"/>
                <a:ea typeface="ＭＳ Ｐゴシック" pitchFamily="50" charset="-128"/>
              </a:rPr>
              <a:t>Summary</a:t>
            </a:r>
            <a:endParaRPr lang="en-US" altLang="ja-JP" sz="3200" b="1" dirty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61422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192463"/>
            <a:ext cx="7239000" cy="275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990600" y="1942353"/>
            <a:ext cx="8153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latin typeface="Arial" pitchFamily="34" charset="0"/>
                <a:ea typeface="ＭＳ Ｐゴシック" pitchFamily="50" charset="-128"/>
              </a:rPr>
              <a:t>• A thin glass cable surrounded by a plastic coating and packaged into an insulated cable</a:t>
            </a:r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4859337" y="850900"/>
            <a:ext cx="3598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Fiber-Optic Cable</a:t>
            </a:r>
          </a:p>
        </p:txBody>
      </p:sp>
      <p:sp>
        <p:nvSpPr>
          <p:cNvPr id="30727" name="TextBox 1"/>
          <p:cNvSpPr txBox="1">
            <a:spLocks noChangeArrowheads="1"/>
          </p:cNvSpPr>
          <p:nvPr/>
        </p:nvSpPr>
        <p:spPr bwMode="auto">
          <a:xfrm>
            <a:off x="533400" y="4419600"/>
            <a:ext cx="2362200" cy="12001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ja-JP" dirty="0">
                <a:latin typeface="Arial" pitchFamily="34" charset="0"/>
                <a:ea typeface="ＭＳ Ｐゴシック" pitchFamily="50" charset="-128"/>
              </a:rPr>
              <a:t>A little thicker than human hair </a:t>
            </a:r>
            <a:endParaRPr kumimoji="1" lang="ja-JP" altLang="en-US" dirty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8313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32094" y="587188"/>
            <a:ext cx="5266764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Selecting Technologies and Devices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42565"/>
            <a:ext cx="8229600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We now know what the network will look like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We also know what capabilities the network will need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We are now ready to start picking out technologies and devices</a:t>
            </a:r>
          </a:p>
          <a:p>
            <a:pPr>
              <a:lnSpc>
                <a:spcPct val="90000"/>
              </a:lnSpc>
            </a:pPr>
            <a:r>
              <a:rPr lang="en-US" altLang="ja-JP" dirty="0" smtClean="0">
                <a:ea typeface="ＭＳ Ｐゴシック" pitchFamily="50" charset="-128"/>
              </a:rPr>
              <a:t>Chapter 10 of the text book has guidelines for campus networks and Chapter 11 for enterprise network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8513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990600" y="2006974"/>
            <a:ext cx="81534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3200" dirty="0">
                <a:latin typeface="Arial" pitchFamily="34" charset="0"/>
                <a:ea typeface="ＭＳ Ｐゴシック" pitchFamily="50" charset="-128"/>
              </a:rPr>
              <a:t>• So far, weakness of twisted pair and coaxial cable are: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latin typeface="Arial" pitchFamily="34" charset="0"/>
                <a:ea typeface="ＭＳ Ｐゴシック" pitchFamily="50" charset="-128"/>
              </a:rPr>
              <a:t> - electromagnetic interference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latin typeface="Arial" pitchFamily="34" charset="0"/>
                <a:ea typeface="ＭＳ Ｐゴシック" pitchFamily="50" charset="-128"/>
              </a:rPr>
              <a:t> - prone to wiretapping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3200" dirty="0">
                <a:latin typeface="Arial" pitchFamily="34" charset="0"/>
                <a:ea typeface="ＭＳ Ｐゴシック" pitchFamily="50" charset="-128"/>
              </a:rPr>
              <a:t>  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5240337" y="850900"/>
            <a:ext cx="3598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Fiber-Optic Cable</a:t>
            </a:r>
          </a:p>
        </p:txBody>
      </p:sp>
      <p:pic>
        <p:nvPicPr>
          <p:cNvPr id="31750" name="Picture 2" descr="http://static.howstuffworks.com/gif/wiretapping-diagram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61645" y="3561650"/>
            <a:ext cx="4430854" cy="2381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232362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https://www.elprocus.com/wp-content/uploads/2014/03/23.jpg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2807494" y="658812"/>
            <a:ext cx="63960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Fiber-Optic Cable (Continued)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3200" b="1" dirty="0">
              <a:latin typeface="Arial" pitchFamily="34" charset="0"/>
              <a:ea typeface="ＭＳ Ｐゴシック" pitchFamily="50" charset="-128"/>
            </a:endParaRPr>
          </a:p>
        </p:txBody>
      </p:sp>
      <p:pic>
        <p:nvPicPr>
          <p:cNvPr id="32773" name="Picture 2" descr="https://www.elprocus.com/wp-content/uploads/2014/03/2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62200"/>
            <a:ext cx="7210425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TextBox 1"/>
          <p:cNvSpPr txBox="1">
            <a:spLocks noChangeArrowheads="1"/>
          </p:cNvSpPr>
          <p:nvPr/>
        </p:nvSpPr>
        <p:spPr bwMode="auto">
          <a:xfrm>
            <a:off x="4933950" y="1736725"/>
            <a:ext cx="9906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l"/>
            </a:pPr>
            <a:r>
              <a:rPr kumimoji="1" lang="en-US" altLang="ja-JP" sz="1800">
                <a:latin typeface="Arial" pitchFamily="34" charset="0"/>
                <a:ea typeface="ＭＳ Ｐゴシック" pitchFamily="50" charset="-128"/>
              </a:rPr>
              <a:t>LED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l"/>
            </a:pPr>
            <a:r>
              <a:rPr kumimoji="1" lang="en-US" altLang="ja-JP" sz="1800">
                <a:latin typeface="Arial" pitchFamily="34" charset="0"/>
                <a:ea typeface="ＭＳ Ｐゴシック" pitchFamily="50" charset="-128"/>
              </a:rPr>
              <a:t>Laser</a:t>
            </a:r>
            <a:endParaRPr kumimoji="1" lang="ja-JP" altLang="en-US" sz="18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32775" name="TextBox 7"/>
          <p:cNvSpPr txBox="1">
            <a:spLocks noChangeArrowheads="1"/>
          </p:cNvSpPr>
          <p:nvPr/>
        </p:nvSpPr>
        <p:spPr bwMode="auto">
          <a:xfrm>
            <a:off x="5562600" y="3749675"/>
            <a:ext cx="2990850" cy="36988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ja-JP" sz="1800">
                <a:latin typeface="Arial" pitchFamily="34" charset="0"/>
                <a:ea typeface="ＭＳ Ｐゴシック" pitchFamily="50" charset="-128"/>
              </a:rPr>
              <a:t>Light pulse transmission</a:t>
            </a:r>
            <a:endParaRPr kumimoji="1" lang="ja-JP" altLang="en-US" sz="18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32776" name="TextBox 8"/>
          <p:cNvSpPr txBox="1">
            <a:spLocks noChangeArrowheads="1"/>
          </p:cNvSpPr>
          <p:nvPr/>
        </p:nvSpPr>
        <p:spPr bwMode="auto">
          <a:xfrm>
            <a:off x="5257800" y="5759450"/>
            <a:ext cx="1495425" cy="368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ja-JP" sz="1800">
                <a:latin typeface="Arial" pitchFamily="34" charset="0"/>
                <a:ea typeface="ＭＳ Ｐゴシック" pitchFamily="50" charset="-128"/>
              </a:rPr>
              <a:t>Optic sensor</a:t>
            </a:r>
            <a:endParaRPr kumimoji="1" lang="ja-JP" altLang="en-US" sz="18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3" name="Rectangular Callout 2"/>
          <p:cNvSpPr/>
          <p:nvPr/>
        </p:nvSpPr>
        <p:spPr>
          <a:xfrm>
            <a:off x="6005513" y="4343400"/>
            <a:ext cx="2914650" cy="685800"/>
          </a:xfrm>
          <a:prstGeom prst="wedgeRectCallout">
            <a:avLst>
              <a:gd name="adj1" fmla="val -48613"/>
              <a:gd name="adj2" fmla="val -1052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kumimoji="1" lang="en-US" altLang="ja-JP" sz="2400" b="1" dirty="0" smtClean="0">
                <a:latin typeface="Interstate" pitchFamily="2" charset="0"/>
                <a:ea typeface="ＭＳ Ｐゴシック" pitchFamily="50" charset="-128"/>
              </a:rPr>
              <a:t>Impossible to wiretap</a:t>
            </a:r>
            <a:endParaRPr kumimoji="1" lang="ja-JP" altLang="en-US" sz="2400" b="1" dirty="0" smtClean="0">
              <a:latin typeface="Interstate" pitchFamily="2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86343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10315" y="1817688"/>
            <a:ext cx="4267200" cy="412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4266126" y="505759"/>
            <a:ext cx="487787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Fiber-Optic Cable (Continued) :</a:t>
            </a:r>
          </a:p>
        </p:txBody>
      </p:sp>
      <p:sp>
        <p:nvSpPr>
          <p:cNvPr id="33798" name="TextBox 2"/>
          <p:cNvSpPr txBox="1">
            <a:spLocks noChangeArrowheads="1"/>
          </p:cNvSpPr>
          <p:nvPr/>
        </p:nvSpPr>
        <p:spPr bwMode="auto">
          <a:xfrm>
            <a:off x="1446726" y="3078816"/>
            <a:ext cx="2819400" cy="212248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Fiber-optic cable is capable of supporting millions of bits per second for 1000s of meters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ja-JP" altLang="en-US" sz="1200" dirty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03669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652588"/>
            <a:ext cx="57912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3049587" y="777688"/>
            <a:ext cx="59404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Fiber-Optic Cable (continued)</a:t>
            </a:r>
          </a:p>
        </p:txBody>
      </p:sp>
      <p:sp>
        <p:nvSpPr>
          <p:cNvPr id="34822" name="TextBox 5"/>
          <p:cNvSpPr txBox="1">
            <a:spLocks noChangeArrowheads="1"/>
          </p:cNvSpPr>
          <p:nvPr/>
        </p:nvSpPr>
        <p:spPr bwMode="auto">
          <a:xfrm>
            <a:off x="457200" y="2590800"/>
            <a:ext cx="2819400" cy="1384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Reflection?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dirty="0">
              <a:latin typeface="Arial" pitchFamily="34" charset="0"/>
              <a:ea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Refraction?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ja-JP" altLang="en-US" sz="1200" dirty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09004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3917576" y="474383"/>
            <a:ext cx="506505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Fiber-Optic Cable (Continued) 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02854668"/>
              </p:ext>
            </p:extLst>
          </p:nvPr>
        </p:nvGraphicFramePr>
        <p:xfrm>
          <a:off x="1438834" y="2214282"/>
          <a:ext cx="7543800" cy="3417889"/>
        </p:xfrm>
        <a:graphic>
          <a:graphicData uri="http://schemas.openxmlformats.org/drawingml/2006/table">
            <a:tbl>
              <a:tblPr/>
              <a:tblGrid>
                <a:gridCol w="2362200"/>
                <a:gridCol w="2362200"/>
                <a:gridCol w="2819400"/>
              </a:tblGrid>
              <a:tr h="77621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Single mode: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Step index multimode: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4922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Light source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Laser 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LED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Cable thickness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Thin </a:t>
                      </a:r>
                      <a:r>
                        <a:rPr kumimoji="0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(8.3/125 microns)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Thick (</a:t>
                      </a:r>
                      <a:r>
                        <a:rPr kumimoji="0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62.5/125 microns</a:t>
                      </a: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)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21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Reflection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Very little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Prone to ray collision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21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Transmission distance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Long distance</a:t>
                      </a: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Interstate" pitchFamily="2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Interstate" pitchFamily="2" charset="0"/>
                          <a:ea typeface="ＭＳ Ｐゴシック" pitchFamily="50" charset="-128"/>
                        </a:rPr>
                        <a:t>Short distance</a:t>
                      </a: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Interstate" pitchFamily="2" charset="0"/>
                        <a:ea typeface="ＭＳ Ｐゴシック" pitchFamily="50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123734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1976" y="2035015"/>
            <a:ext cx="7960099" cy="3464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Rectangle 4"/>
          <p:cNvSpPr>
            <a:spLocks noChangeArrowheads="1"/>
          </p:cNvSpPr>
          <p:nvPr/>
        </p:nvSpPr>
        <p:spPr bwMode="auto">
          <a:xfrm>
            <a:off x="5077945" y="572205"/>
            <a:ext cx="390413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Fiber-Optic Cable (Continued) :</a:t>
            </a:r>
          </a:p>
        </p:txBody>
      </p:sp>
    </p:spTree>
    <p:extLst>
      <p:ext uri="{BB962C8B-B14F-4D97-AF65-F5344CB8AC3E}">
        <p14:creationId xmlns:p14="http://schemas.microsoft.com/office/powerpoint/2010/main" xmlns="" val="4038039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9012" y="880507"/>
            <a:ext cx="5638800" cy="1143000"/>
          </a:xfrm>
        </p:spPr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Fiber-Optic Cable Summary</a:t>
            </a:r>
            <a:br>
              <a:rPr lang="en-US" altLang="ja-JP" dirty="0">
                <a:latin typeface="Arial" pitchFamily="34" charset="0"/>
                <a:ea typeface="ＭＳ Ｐゴシック" pitchFamily="50" charset="-128"/>
              </a:rPr>
            </a:br>
            <a:endParaRPr kumimoji="1" lang="ja-JP" altLang="en-US" dirty="0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968188" y="2023507"/>
            <a:ext cx="7763435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n-US" altLang="ja-JP" sz="2900" dirty="0" smtClean="0">
                <a:latin typeface="Arial" pitchFamily="34" charset="0"/>
                <a:ea typeface="ＭＳ Ｐゴシック" pitchFamily="50" charset="-128"/>
              </a:rPr>
              <a:t> </a:t>
            </a: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Fiber optic cable can carry the </a:t>
            </a: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highest data rate for the longest distances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 Initial cost-wise, </a:t>
            </a: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more expensive than twisted pair, but less than coaxial cable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 But when you consider the superiority of fiber, initial costs outweighed by capacities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 </a:t>
            </a: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Need two fibers </a:t>
            </a: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for a </a:t>
            </a: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round-trip connection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 Not affected by electromagnetic noise and </a:t>
            </a: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cannot be easily wiretapped</a:t>
            </a:r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, but still noise</a:t>
            </a:r>
          </a:p>
        </p:txBody>
      </p:sp>
    </p:spTree>
    <p:extLst>
      <p:ext uri="{BB962C8B-B14F-4D97-AF65-F5344CB8AC3E}">
        <p14:creationId xmlns:p14="http://schemas.microsoft.com/office/powerpoint/2010/main" xmlns="" val="23207744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5342964" y="1107888"/>
            <a:ext cx="3597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Conducted Media</a:t>
            </a:r>
          </a:p>
        </p:txBody>
      </p:sp>
      <p:pic>
        <p:nvPicPr>
          <p:cNvPr id="3891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6042" y="2202826"/>
            <a:ext cx="8784198" cy="3310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888745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68979"/>
            <a:ext cx="8001000" cy="426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4846637" y="1143000"/>
            <a:ext cx="3597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Conducted Media</a:t>
            </a:r>
          </a:p>
        </p:txBody>
      </p:sp>
      <p:pic>
        <p:nvPicPr>
          <p:cNvPr id="3994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75" y="2905125"/>
            <a:ext cx="90455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9099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065813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Wireless Media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0342" y="2259874"/>
            <a:ext cx="7881257" cy="3988526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IEEE 802.11a, b, and g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Laser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Microwave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Cellular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Satellite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5922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Campus Network Design Steps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5776" y="2133600"/>
            <a:ext cx="5181600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Develop a cabling plant design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Select the types of cabling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Select the data-link-layer technologies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Select internetworking devices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Meet with vendors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27376" y="2133600"/>
            <a:ext cx="270192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12798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928688" y="6338888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http://www.rroij.com/articles-images/IJAREEIE-1849-g001.gif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Bina</a:t>
            </a:r>
            <a:r>
              <a:rPr lang="en-US" dirty="0"/>
              <a:t> Nusantara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3224349" y="622663"/>
            <a:ext cx="56657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Wireless Media (Continued) </a:t>
            </a:r>
          </a:p>
        </p:txBody>
      </p:sp>
      <p:pic>
        <p:nvPicPr>
          <p:cNvPr id="41989" name="Picture 2" descr="http://www.rroij.com/articles-images/IJAREEIE-1849-g0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8688" y="1651000"/>
            <a:ext cx="8153400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TextBox 8"/>
          <p:cNvSpPr txBox="1">
            <a:spLocks noChangeArrowheads="1"/>
          </p:cNvSpPr>
          <p:nvPr/>
        </p:nvSpPr>
        <p:spPr bwMode="auto">
          <a:xfrm>
            <a:off x="4405313" y="5318125"/>
            <a:ext cx="4711700" cy="10160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Multipath propagation?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b="1" dirty="0">
                <a:latin typeface="Arial" pitchFamily="34" charset="0"/>
                <a:ea typeface="ＭＳ Ｐゴシック" pitchFamily="50" charset="-128"/>
              </a:rPr>
              <a:t>Line of sight (LOS) 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ja-JP" altLang="en-US" sz="1200" dirty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29188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http://blog.taitradio.com/wp-content/uploads/2015/09/Pc03101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36469" y="1472272"/>
            <a:ext cx="7597956" cy="4866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928688" y="6338888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3068637" y="482600"/>
            <a:ext cx="56657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Wireless Media (Continued) </a:t>
            </a:r>
          </a:p>
        </p:txBody>
      </p:sp>
    </p:spTree>
    <p:extLst>
      <p:ext uri="{BB962C8B-B14F-4D97-AF65-F5344CB8AC3E}">
        <p14:creationId xmlns:p14="http://schemas.microsoft.com/office/powerpoint/2010/main" xmlns="" val="23855549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295400" y="1143000"/>
            <a:ext cx="6172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Wireless Local Area Networks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>
                <a:latin typeface="Arial" pitchFamily="34" charset="0"/>
                <a:ea typeface="ＭＳ Ｐゴシック" pitchFamily="50" charset="-128"/>
              </a:rPr>
              <a:t>(IEEE 802.11)</a:t>
            </a:r>
          </a:p>
        </p:txBody>
      </p:sp>
      <p:pic>
        <p:nvPicPr>
          <p:cNvPr id="6246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13" y="2220913"/>
            <a:ext cx="9107487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264728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228600" y="5943600"/>
            <a:ext cx="7620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Data Communications and Computer Networks: A Business User's Approach, Sixth Edition</a:t>
            </a:r>
          </a:p>
        </p:txBody>
      </p:sp>
      <p:sp>
        <p:nvSpPr>
          <p:cNvPr id="615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</a:t>
            </a:r>
          </a:p>
        </p:txBody>
      </p:sp>
      <p:sp>
        <p:nvSpPr>
          <p:cNvPr id="63492" name="Rectangle 3"/>
          <p:cNvSpPr>
            <a:spLocks noChangeArrowheads="1"/>
          </p:cNvSpPr>
          <p:nvPr/>
        </p:nvSpPr>
        <p:spPr bwMode="auto">
          <a:xfrm>
            <a:off x="1095102" y="2333897"/>
            <a:ext cx="804889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• Based upon IEEE 802.15.4 standard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• Used for low data transfer rates (20-250 Kbps)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• Also uses low power consumption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• Ideal for heating, cooling, security, lighting, and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smoke and CO detector systems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• </a:t>
            </a:r>
            <a:r>
              <a:rPr lang="en-US" altLang="ja-JP" sz="2600" dirty="0" err="1">
                <a:latin typeface="Arial" pitchFamily="34" charset="0"/>
                <a:ea typeface="ＭＳ Ｐゴシック" pitchFamily="50" charset="-128"/>
              </a:rPr>
              <a:t>ZigBee</a:t>
            </a: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can use a mesh design – a </a:t>
            </a:r>
            <a:r>
              <a:rPr lang="en-US" altLang="ja-JP" sz="2600" dirty="0" err="1">
                <a:latin typeface="Arial" pitchFamily="34" charset="0"/>
                <a:ea typeface="ＭＳ Ｐゴシック" pitchFamily="50" charset="-128"/>
              </a:rPr>
              <a:t>ZigBeeenabled</a:t>
            </a:r>
            <a:endParaRPr lang="en-US" altLang="ja-JP" sz="2600" dirty="0">
              <a:latin typeface="Arial" pitchFamily="34" charset="0"/>
              <a:ea typeface="ＭＳ Ｐゴシック" pitchFamily="50" charset="-128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device can both accept and then pass on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 err="1">
                <a:latin typeface="Arial" pitchFamily="34" charset="0"/>
                <a:ea typeface="ＭＳ Ｐゴシック" pitchFamily="50" charset="-128"/>
              </a:rPr>
              <a:t>ZigBee</a:t>
            </a:r>
            <a:r>
              <a:rPr lang="en-US" altLang="ja-JP" sz="2600" dirty="0">
                <a:latin typeface="Arial" pitchFamily="34" charset="0"/>
                <a:ea typeface="ＭＳ Ｐゴシック" pitchFamily="50" charset="-128"/>
              </a:rPr>
              <a:t> signals</a:t>
            </a:r>
          </a:p>
        </p:txBody>
      </p:sp>
      <p:sp>
        <p:nvSpPr>
          <p:cNvPr id="63493" name="Rectangle 4"/>
          <p:cNvSpPr>
            <a:spLocks noChangeArrowheads="1"/>
          </p:cNvSpPr>
          <p:nvPr/>
        </p:nvSpPr>
        <p:spPr bwMode="auto">
          <a:xfrm>
            <a:off x="6895012" y="609600"/>
            <a:ext cx="15509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200" b="1" dirty="0" err="1">
                <a:latin typeface="Arial" pitchFamily="34" charset="0"/>
                <a:ea typeface="ＭＳ Ｐゴシック" pitchFamily="50" charset="-128"/>
              </a:rPr>
              <a:t>ZigBee</a:t>
            </a:r>
            <a:endParaRPr lang="en-US" altLang="ja-JP" sz="3200" b="1" dirty="0">
              <a:latin typeface="Arial" pitchFamily="34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60930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LAN Technologies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2148" y="2037805"/>
            <a:ext cx="7644177" cy="3881731"/>
          </a:xfrm>
        </p:spPr>
        <p:txBody>
          <a:bodyPr/>
          <a:lstStyle/>
          <a:p>
            <a:r>
              <a:rPr lang="en-US" altLang="ja-JP" sz="2700" dirty="0" smtClean="0">
                <a:ea typeface="ＭＳ Ｐゴシック" pitchFamily="50" charset="-128"/>
              </a:rPr>
              <a:t>Half-duplex Ethernet (becoming obsolete)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Full-duplex Ethernet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10-Mbps Ethernet (becoming obsolete)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100-Mbps Ethernet 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1000-Mbps (1-Gbps or Gigabit) Ethernet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10-Gbps Ethernet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Metro Ethernet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Long Range Ethernet (LRE)</a:t>
            </a:r>
          </a:p>
          <a:p>
            <a:r>
              <a:rPr lang="en-US" altLang="ja-JP" sz="2700" dirty="0" smtClean="0">
                <a:ea typeface="ＭＳ Ｐゴシック" pitchFamily="50" charset="-128"/>
              </a:rPr>
              <a:t>Cisco’s </a:t>
            </a:r>
            <a:r>
              <a:rPr lang="en-US" altLang="ja-JP" sz="2700" dirty="0" err="1" smtClean="0">
                <a:ea typeface="ＭＳ Ｐゴシック" pitchFamily="50" charset="-128"/>
              </a:rPr>
              <a:t>EtherChannel</a:t>
            </a:r>
            <a:r>
              <a:rPr lang="en-US" altLang="ja-JP" sz="2700" dirty="0" smtClean="0">
                <a:ea typeface="ＭＳ Ｐゴシック" pitchFamily="50" charset="-128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94290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0"/>
          <p:cNvSpPr>
            <a:spLocks noChangeArrowheads="1"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200" dirty="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rPr>
              <a:t> </a:t>
            </a:r>
          </a:p>
        </p:txBody>
      </p:sp>
      <p:grpSp>
        <p:nvGrpSpPr>
          <p:cNvPr id="65539" name="Group 25"/>
          <p:cNvGrpSpPr>
            <a:grpSpLocks/>
          </p:cNvGrpSpPr>
          <p:nvPr/>
        </p:nvGrpSpPr>
        <p:grpSpPr bwMode="auto">
          <a:xfrm>
            <a:off x="304800" y="1735138"/>
            <a:ext cx="8645525" cy="4894262"/>
            <a:chOff x="339725" y="1371600"/>
            <a:chExt cx="8645525" cy="4894263"/>
          </a:xfrm>
        </p:grpSpPr>
        <p:sp>
          <p:nvSpPr>
            <p:cNvPr id="65541" name="Rectangle 2"/>
            <p:cNvSpPr>
              <a:spLocks noChangeArrowheads="1"/>
            </p:cNvSpPr>
            <p:nvPr/>
          </p:nvSpPr>
          <p:spPr bwMode="auto">
            <a:xfrm>
              <a:off x="2701925" y="1371600"/>
              <a:ext cx="3886200" cy="76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5542" name="Text Box 3"/>
            <p:cNvSpPr txBox="1">
              <a:spLocks noChangeArrowheads="1"/>
            </p:cNvSpPr>
            <p:nvPr/>
          </p:nvSpPr>
          <p:spPr bwMode="auto">
            <a:xfrm>
              <a:off x="3581400" y="1524000"/>
              <a:ext cx="2514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2000" dirty="0">
                  <a:latin typeface="Arial" pitchFamily="34" charset="0"/>
                  <a:ea typeface="ＭＳ Ｐゴシック" pitchFamily="50" charset="-128"/>
                </a:rPr>
                <a:t>10 Mbps Ethernet</a:t>
              </a:r>
            </a:p>
          </p:txBody>
        </p:sp>
        <p:sp>
          <p:nvSpPr>
            <p:cNvPr id="65543" name="Line 4"/>
            <p:cNvSpPr>
              <a:spLocks noChangeShapeType="1"/>
            </p:cNvSpPr>
            <p:nvPr/>
          </p:nvSpPr>
          <p:spPr bwMode="auto">
            <a:xfrm>
              <a:off x="4606925" y="2209800"/>
              <a:ext cx="0" cy="1524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5544" name="Line 5"/>
            <p:cNvSpPr>
              <a:spLocks noChangeShapeType="1"/>
            </p:cNvSpPr>
            <p:nvPr/>
          </p:nvSpPr>
          <p:spPr bwMode="auto">
            <a:xfrm>
              <a:off x="1254125" y="2971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5545" name="Line 6"/>
            <p:cNvSpPr>
              <a:spLocks noChangeShapeType="1"/>
            </p:cNvSpPr>
            <p:nvPr/>
          </p:nvSpPr>
          <p:spPr bwMode="auto">
            <a:xfrm>
              <a:off x="1254125" y="2971800"/>
              <a:ext cx="6781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5546" name="Rectangle 7"/>
            <p:cNvSpPr>
              <a:spLocks noChangeArrowheads="1"/>
            </p:cNvSpPr>
            <p:nvPr/>
          </p:nvSpPr>
          <p:spPr bwMode="auto">
            <a:xfrm>
              <a:off x="339725" y="3733800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5547" name="Text Box 8"/>
            <p:cNvSpPr txBox="1">
              <a:spLocks noChangeArrowheads="1"/>
            </p:cNvSpPr>
            <p:nvPr/>
          </p:nvSpPr>
          <p:spPr bwMode="auto">
            <a:xfrm>
              <a:off x="685800" y="3810000"/>
              <a:ext cx="1600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10Base5</a:t>
              </a:r>
            </a:p>
          </p:txBody>
        </p:sp>
        <p:sp>
          <p:nvSpPr>
            <p:cNvPr id="65548" name="Rectangle 9"/>
            <p:cNvSpPr>
              <a:spLocks noChangeArrowheads="1"/>
            </p:cNvSpPr>
            <p:nvPr/>
          </p:nvSpPr>
          <p:spPr bwMode="auto">
            <a:xfrm>
              <a:off x="2133600" y="4876801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5549" name="Text Box 10"/>
            <p:cNvSpPr txBox="1">
              <a:spLocks noChangeArrowheads="1"/>
            </p:cNvSpPr>
            <p:nvPr/>
          </p:nvSpPr>
          <p:spPr bwMode="auto">
            <a:xfrm>
              <a:off x="2438400" y="4953000"/>
              <a:ext cx="16764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10Base2</a:t>
              </a:r>
            </a:p>
          </p:txBody>
        </p:sp>
        <p:sp>
          <p:nvSpPr>
            <p:cNvPr id="65550" name="Rectangle 11"/>
            <p:cNvSpPr>
              <a:spLocks noChangeArrowheads="1"/>
            </p:cNvSpPr>
            <p:nvPr/>
          </p:nvSpPr>
          <p:spPr bwMode="auto">
            <a:xfrm>
              <a:off x="7121525" y="3733800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5551" name="Text Box 12"/>
            <p:cNvSpPr txBox="1">
              <a:spLocks noChangeArrowheads="1"/>
            </p:cNvSpPr>
            <p:nvPr/>
          </p:nvSpPr>
          <p:spPr bwMode="auto">
            <a:xfrm>
              <a:off x="7467600" y="3810000"/>
              <a:ext cx="15176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10BaseF</a:t>
              </a:r>
            </a:p>
          </p:txBody>
        </p:sp>
        <p:sp>
          <p:nvSpPr>
            <p:cNvPr id="65552" name="Line 13"/>
            <p:cNvSpPr>
              <a:spLocks noChangeShapeType="1"/>
            </p:cNvSpPr>
            <p:nvPr/>
          </p:nvSpPr>
          <p:spPr bwMode="auto">
            <a:xfrm>
              <a:off x="2971800" y="2971800"/>
              <a:ext cx="0" cy="1905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5553" name="Line 14"/>
            <p:cNvSpPr>
              <a:spLocks noChangeShapeType="1"/>
            </p:cNvSpPr>
            <p:nvPr/>
          </p:nvSpPr>
          <p:spPr bwMode="auto">
            <a:xfrm>
              <a:off x="8035925" y="2971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5554" name="Text Box 15"/>
            <p:cNvSpPr txBox="1">
              <a:spLocks noChangeArrowheads="1"/>
            </p:cNvSpPr>
            <p:nvPr/>
          </p:nvSpPr>
          <p:spPr bwMode="auto">
            <a:xfrm>
              <a:off x="381000" y="4495800"/>
              <a:ext cx="1676400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Thick coax cable            500 meters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5555" name="Text Box 16"/>
            <p:cNvSpPr txBox="1">
              <a:spLocks noChangeArrowheads="1"/>
            </p:cNvSpPr>
            <p:nvPr/>
          </p:nvSpPr>
          <p:spPr bwMode="auto">
            <a:xfrm>
              <a:off x="2209800" y="5562600"/>
              <a:ext cx="15589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Thin coax cable         185 meters</a:t>
              </a:r>
            </a:p>
          </p:txBody>
        </p:sp>
        <p:sp>
          <p:nvSpPr>
            <p:cNvPr id="65556" name="Rectangle 17"/>
            <p:cNvSpPr>
              <a:spLocks noChangeArrowheads="1"/>
            </p:cNvSpPr>
            <p:nvPr/>
          </p:nvSpPr>
          <p:spPr bwMode="auto">
            <a:xfrm>
              <a:off x="3733800" y="3733800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5557" name="Text Box 18"/>
            <p:cNvSpPr txBox="1">
              <a:spLocks noChangeArrowheads="1"/>
            </p:cNvSpPr>
            <p:nvPr/>
          </p:nvSpPr>
          <p:spPr bwMode="auto">
            <a:xfrm>
              <a:off x="4114800" y="3810000"/>
              <a:ext cx="1752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10BaseT</a:t>
              </a:r>
            </a:p>
          </p:txBody>
        </p:sp>
        <p:sp>
          <p:nvSpPr>
            <p:cNvPr id="65558" name="Text Box 19"/>
            <p:cNvSpPr txBox="1">
              <a:spLocks noChangeArrowheads="1"/>
            </p:cNvSpPr>
            <p:nvPr/>
          </p:nvSpPr>
          <p:spPr bwMode="auto">
            <a:xfrm>
              <a:off x="4003675" y="4419600"/>
              <a:ext cx="1295400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2 pairs Category-3 or better UTP   100 meters</a:t>
              </a:r>
              <a:endParaRPr lang="en-US" altLang="ja-JP" sz="18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5559" name="Text Box 21"/>
            <p:cNvSpPr txBox="1">
              <a:spLocks noChangeArrowheads="1"/>
            </p:cNvSpPr>
            <p:nvPr/>
          </p:nvSpPr>
          <p:spPr bwMode="auto">
            <a:xfrm>
              <a:off x="7391400" y="4419600"/>
              <a:ext cx="1295400" cy="520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ts val="500"/>
                </a:spcBef>
                <a:spcAft>
                  <a:spcPts val="500"/>
                </a:spcAft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2 multimode optical fibers</a:t>
              </a:r>
            </a:p>
          </p:txBody>
        </p:sp>
        <p:sp>
          <p:nvSpPr>
            <p:cNvPr id="65560" name="Rectangle 22"/>
            <p:cNvSpPr>
              <a:spLocks noChangeArrowheads="1"/>
            </p:cNvSpPr>
            <p:nvPr/>
          </p:nvSpPr>
          <p:spPr bwMode="auto">
            <a:xfrm>
              <a:off x="5562600" y="4876801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5561" name="Text Box 23"/>
            <p:cNvSpPr txBox="1">
              <a:spLocks noChangeArrowheads="1"/>
            </p:cNvSpPr>
            <p:nvPr/>
          </p:nvSpPr>
          <p:spPr bwMode="auto">
            <a:xfrm>
              <a:off x="5867400" y="4953000"/>
              <a:ext cx="16764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10Broad36</a:t>
              </a:r>
            </a:p>
          </p:txBody>
        </p:sp>
        <p:sp>
          <p:nvSpPr>
            <p:cNvPr id="65562" name="Line 24"/>
            <p:cNvSpPr>
              <a:spLocks noChangeShapeType="1"/>
            </p:cNvSpPr>
            <p:nvPr/>
          </p:nvSpPr>
          <p:spPr bwMode="auto">
            <a:xfrm>
              <a:off x="6400800" y="2971800"/>
              <a:ext cx="0" cy="1905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5563" name="Text Box 25"/>
            <p:cNvSpPr txBox="1">
              <a:spLocks noChangeArrowheads="1"/>
            </p:cNvSpPr>
            <p:nvPr/>
          </p:nvSpPr>
          <p:spPr bwMode="auto">
            <a:xfrm>
              <a:off x="5638800" y="5562600"/>
              <a:ext cx="1711325" cy="703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ts val="500"/>
                </a:spcBef>
                <a:spcAft>
                  <a:spcPts val="500"/>
                </a:spcAft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3 channels of a private CATV system 3600 meters</a:t>
              </a:r>
              <a:endParaRPr lang="en-US" altLang="ja-JP" sz="1800">
                <a:latin typeface="Arial" pitchFamily="34" charset="0"/>
                <a:ea typeface="ＭＳ Ｐゴシック" pitchFamily="50" charset="-128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IEEE 802.3 10-Mbps Ethernet</a:t>
            </a:r>
            <a:endParaRPr kumimoji="1" lang="ja-JP" altLang="en-US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237505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1"/>
          <p:cNvSpPr>
            <a:spLocks noChangeArrowheads="1"/>
          </p:cNvSpPr>
          <p:nvPr/>
        </p:nvSpPr>
        <p:spPr bwMode="auto">
          <a:xfrm>
            <a:off x="457200" y="685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200" dirty="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rPr>
              <a:t> </a:t>
            </a:r>
          </a:p>
        </p:txBody>
      </p:sp>
      <p:grpSp>
        <p:nvGrpSpPr>
          <p:cNvPr id="66563" name="Group 27"/>
          <p:cNvGrpSpPr>
            <a:grpSpLocks/>
          </p:cNvGrpSpPr>
          <p:nvPr/>
        </p:nvGrpSpPr>
        <p:grpSpPr bwMode="auto">
          <a:xfrm>
            <a:off x="568325" y="1676400"/>
            <a:ext cx="8270875" cy="5257800"/>
            <a:chOff x="339725" y="1219200"/>
            <a:chExt cx="8575675" cy="5486400"/>
          </a:xfrm>
        </p:grpSpPr>
        <p:sp>
          <p:nvSpPr>
            <p:cNvPr id="66565" name="Rectangle 2"/>
            <p:cNvSpPr>
              <a:spLocks noChangeArrowheads="1"/>
            </p:cNvSpPr>
            <p:nvPr/>
          </p:nvSpPr>
          <p:spPr bwMode="auto">
            <a:xfrm>
              <a:off x="2701740" y="1219200"/>
              <a:ext cx="3886212" cy="76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6566" name="Text Box 3"/>
            <p:cNvSpPr txBox="1">
              <a:spLocks noChangeArrowheads="1"/>
            </p:cNvSpPr>
            <p:nvPr/>
          </p:nvSpPr>
          <p:spPr bwMode="auto">
            <a:xfrm>
              <a:off x="3886200" y="1371600"/>
              <a:ext cx="2514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2000">
                  <a:latin typeface="Arial" pitchFamily="34" charset="0"/>
                  <a:ea typeface="ＭＳ Ｐゴシック" pitchFamily="50" charset="-128"/>
                </a:rPr>
                <a:t>100BaseT</a:t>
              </a:r>
            </a:p>
          </p:txBody>
        </p:sp>
        <p:sp>
          <p:nvSpPr>
            <p:cNvPr id="66567" name="Line 4"/>
            <p:cNvSpPr>
              <a:spLocks noChangeShapeType="1"/>
            </p:cNvSpPr>
            <p:nvPr/>
          </p:nvSpPr>
          <p:spPr bwMode="auto">
            <a:xfrm>
              <a:off x="4606925" y="20574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6568" name="Line 5"/>
            <p:cNvSpPr>
              <a:spLocks noChangeShapeType="1"/>
            </p:cNvSpPr>
            <p:nvPr/>
          </p:nvSpPr>
          <p:spPr bwMode="auto">
            <a:xfrm>
              <a:off x="1219200" y="43434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6569" name="Line 6"/>
            <p:cNvSpPr>
              <a:spLocks noChangeShapeType="1"/>
            </p:cNvSpPr>
            <p:nvPr/>
          </p:nvSpPr>
          <p:spPr bwMode="auto">
            <a:xfrm>
              <a:off x="2438400" y="2819400"/>
              <a:ext cx="55975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6570" name="Rectangle 7"/>
            <p:cNvSpPr>
              <a:spLocks noChangeArrowheads="1"/>
            </p:cNvSpPr>
            <p:nvPr/>
          </p:nvSpPr>
          <p:spPr bwMode="auto">
            <a:xfrm>
              <a:off x="339725" y="5105400"/>
              <a:ext cx="1794143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6571" name="Text Box 8"/>
            <p:cNvSpPr txBox="1">
              <a:spLocks noChangeArrowheads="1"/>
            </p:cNvSpPr>
            <p:nvPr/>
          </p:nvSpPr>
          <p:spPr bwMode="auto">
            <a:xfrm>
              <a:off x="533400" y="5181600"/>
              <a:ext cx="1600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100BaseTX</a:t>
              </a:r>
            </a:p>
          </p:txBody>
        </p:sp>
        <p:sp>
          <p:nvSpPr>
            <p:cNvPr id="66572" name="Rectangle 9"/>
            <p:cNvSpPr>
              <a:spLocks noChangeArrowheads="1"/>
            </p:cNvSpPr>
            <p:nvPr/>
          </p:nvSpPr>
          <p:spPr bwMode="auto">
            <a:xfrm>
              <a:off x="2667173" y="5105400"/>
              <a:ext cx="1794143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6573" name="Text Box 10"/>
            <p:cNvSpPr txBox="1">
              <a:spLocks noChangeArrowheads="1"/>
            </p:cNvSpPr>
            <p:nvPr/>
          </p:nvSpPr>
          <p:spPr bwMode="auto">
            <a:xfrm>
              <a:off x="2895600" y="5181600"/>
              <a:ext cx="16764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100BaseFX</a:t>
              </a:r>
            </a:p>
          </p:txBody>
        </p:sp>
        <p:sp>
          <p:nvSpPr>
            <p:cNvPr id="66574" name="Rectangle 11"/>
            <p:cNvSpPr>
              <a:spLocks noChangeArrowheads="1"/>
            </p:cNvSpPr>
            <p:nvPr/>
          </p:nvSpPr>
          <p:spPr bwMode="auto">
            <a:xfrm>
              <a:off x="7121257" y="3581400"/>
              <a:ext cx="1794143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6575" name="Text Box 12"/>
            <p:cNvSpPr txBox="1">
              <a:spLocks noChangeArrowheads="1"/>
            </p:cNvSpPr>
            <p:nvPr/>
          </p:nvSpPr>
          <p:spPr bwMode="auto">
            <a:xfrm>
              <a:off x="7315200" y="3657600"/>
              <a:ext cx="15176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100BaseT2</a:t>
              </a:r>
            </a:p>
          </p:txBody>
        </p:sp>
        <p:sp>
          <p:nvSpPr>
            <p:cNvPr id="66576" name="Line 13"/>
            <p:cNvSpPr>
              <a:spLocks noChangeShapeType="1"/>
            </p:cNvSpPr>
            <p:nvPr/>
          </p:nvSpPr>
          <p:spPr bwMode="auto">
            <a:xfrm>
              <a:off x="3733800" y="43434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6577" name="Line 14"/>
            <p:cNvSpPr>
              <a:spLocks noChangeShapeType="1"/>
            </p:cNvSpPr>
            <p:nvPr/>
          </p:nvSpPr>
          <p:spPr bwMode="auto">
            <a:xfrm>
              <a:off x="8035925" y="28194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6578" name="Text Box 15"/>
            <p:cNvSpPr txBox="1">
              <a:spLocks noChangeArrowheads="1"/>
            </p:cNvSpPr>
            <p:nvPr/>
          </p:nvSpPr>
          <p:spPr bwMode="auto">
            <a:xfrm>
              <a:off x="381000" y="5791200"/>
              <a:ext cx="1676400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2 pairs Category-5 or better UTP            100 meters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6579" name="Text Box 16"/>
            <p:cNvSpPr txBox="1">
              <a:spLocks noChangeArrowheads="1"/>
            </p:cNvSpPr>
            <p:nvPr/>
          </p:nvSpPr>
          <p:spPr bwMode="auto">
            <a:xfrm>
              <a:off x="2479675" y="5791200"/>
              <a:ext cx="21685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2 multimode optical fibers 2000 meters (full duplex)</a:t>
              </a:r>
            </a:p>
          </p:txBody>
        </p:sp>
        <p:sp>
          <p:nvSpPr>
            <p:cNvPr id="66580" name="Rectangle 17"/>
            <p:cNvSpPr>
              <a:spLocks noChangeArrowheads="1"/>
            </p:cNvSpPr>
            <p:nvPr/>
          </p:nvSpPr>
          <p:spPr bwMode="auto">
            <a:xfrm>
              <a:off x="4800393" y="3581400"/>
              <a:ext cx="1794143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6581" name="Text Box 18"/>
            <p:cNvSpPr txBox="1">
              <a:spLocks noChangeArrowheads="1"/>
            </p:cNvSpPr>
            <p:nvPr/>
          </p:nvSpPr>
          <p:spPr bwMode="auto">
            <a:xfrm>
              <a:off x="5105400" y="3657600"/>
              <a:ext cx="1752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100BaseT4</a:t>
              </a:r>
            </a:p>
          </p:txBody>
        </p:sp>
        <p:sp>
          <p:nvSpPr>
            <p:cNvPr id="66582" name="Line 19"/>
            <p:cNvSpPr>
              <a:spLocks noChangeShapeType="1"/>
            </p:cNvSpPr>
            <p:nvPr/>
          </p:nvSpPr>
          <p:spPr bwMode="auto">
            <a:xfrm>
              <a:off x="5867400" y="28194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6583" name="Text Box 20"/>
            <p:cNvSpPr txBox="1">
              <a:spLocks noChangeArrowheads="1"/>
            </p:cNvSpPr>
            <p:nvPr/>
          </p:nvSpPr>
          <p:spPr bwMode="auto">
            <a:xfrm>
              <a:off x="5070475" y="4267200"/>
              <a:ext cx="1295400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4 pairs Category-3 or better UTP      100 meters</a:t>
              </a:r>
              <a:endParaRPr lang="en-US" altLang="ja-JP" sz="18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6584" name="Text Box 22"/>
            <p:cNvSpPr txBox="1">
              <a:spLocks noChangeArrowheads="1"/>
            </p:cNvSpPr>
            <p:nvPr/>
          </p:nvSpPr>
          <p:spPr bwMode="auto">
            <a:xfrm>
              <a:off x="7391400" y="4267200"/>
              <a:ext cx="1295400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2 pairs Category-3 or better UTP      100 meters</a:t>
              </a:r>
              <a:endParaRPr lang="en-US" altLang="ja-JP" sz="18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6585" name="Line 23"/>
            <p:cNvSpPr>
              <a:spLocks noChangeShapeType="1"/>
            </p:cNvSpPr>
            <p:nvPr/>
          </p:nvSpPr>
          <p:spPr bwMode="auto">
            <a:xfrm>
              <a:off x="2438400" y="2819400"/>
              <a:ext cx="0" cy="1524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6586" name="Line 24"/>
            <p:cNvSpPr>
              <a:spLocks noChangeShapeType="1"/>
            </p:cNvSpPr>
            <p:nvPr/>
          </p:nvSpPr>
          <p:spPr bwMode="auto">
            <a:xfrm>
              <a:off x="1219200" y="4343400"/>
              <a:ext cx="2514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66587" name="Group 25"/>
            <p:cNvGrpSpPr>
              <a:grpSpLocks/>
            </p:cNvGrpSpPr>
            <p:nvPr/>
          </p:nvGrpSpPr>
          <p:grpSpPr bwMode="auto">
            <a:xfrm>
              <a:off x="1600200" y="3276600"/>
              <a:ext cx="1828800" cy="609600"/>
              <a:chOff x="1008" y="2112"/>
              <a:chExt cx="1152" cy="384"/>
            </a:xfrm>
          </p:grpSpPr>
          <p:sp>
            <p:nvSpPr>
              <p:cNvPr id="66588" name="Rectangle 26"/>
              <p:cNvSpPr>
                <a:spLocks noChangeArrowheads="1"/>
              </p:cNvSpPr>
              <p:nvPr/>
            </p:nvSpPr>
            <p:spPr bwMode="auto">
              <a:xfrm>
                <a:off x="1008" y="2112"/>
                <a:ext cx="1130" cy="38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66589" name="Text Box 27"/>
              <p:cNvSpPr txBox="1">
                <a:spLocks noChangeArrowheads="1"/>
              </p:cNvSpPr>
              <p:nvPr/>
            </p:nvSpPr>
            <p:spPr bwMode="auto">
              <a:xfrm>
                <a:off x="1152" y="2208"/>
                <a:ext cx="100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ja-JP" sz="1600">
                    <a:latin typeface="Arial" pitchFamily="34" charset="0"/>
                    <a:ea typeface="ＭＳ Ｐゴシック" pitchFamily="50" charset="-128"/>
                  </a:rPr>
                  <a:t>100BaseX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IEEE 802.3 100-Mbps Ethernet</a:t>
            </a:r>
            <a:r>
              <a:rPr lang="en-US" altLang="ja-JP" dirty="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rPr>
              <a:t/>
            </a:r>
            <a:br>
              <a:rPr lang="en-US" altLang="ja-JP" dirty="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rPr>
            </a:br>
            <a:endParaRPr kumimoji="1" lang="ja-JP" altLang="en-US" dirty="0"/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4017481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2"/>
          <p:cNvGrpSpPr>
            <a:grpSpLocks/>
          </p:cNvGrpSpPr>
          <p:nvPr/>
        </p:nvGrpSpPr>
        <p:grpSpPr bwMode="auto">
          <a:xfrm>
            <a:off x="0" y="1966913"/>
            <a:ext cx="9144000" cy="4052887"/>
            <a:chOff x="0" y="1371600"/>
            <a:chExt cx="9144000" cy="4052888"/>
          </a:xfrm>
        </p:grpSpPr>
        <p:sp>
          <p:nvSpPr>
            <p:cNvPr id="67589" name="Rectangle 2"/>
            <p:cNvSpPr>
              <a:spLocks noChangeArrowheads="1"/>
            </p:cNvSpPr>
            <p:nvPr/>
          </p:nvSpPr>
          <p:spPr bwMode="auto">
            <a:xfrm>
              <a:off x="2701925" y="1371600"/>
              <a:ext cx="3886200" cy="76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7590" name="Text Box 3"/>
            <p:cNvSpPr txBox="1">
              <a:spLocks noChangeArrowheads="1"/>
            </p:cNvSpPr>
            <p:nvPr/>
          </p:nvSpPr>
          <p:spPr bwMode="auto">
            <a:xfrm>
              <a:off x="3810000" y="1524000"/>
              <a:ext cx="2514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2000">
                  <a:latin typeface="Arial" pitchFamily="34" charset="0"/>
                  <a:ea typeface="ＭＳ Ｐゴシック" pitchFamily="50" charset="-128"/>
                </a:rPr>
                <a:t>1000BaseX</a:t>
              </a:r>
            </a:p>
          </p:txBody>
        </p:sp>
        <p:sp>
          <p:nvSpPr>
            <p:cNvPr id="67591" name="Line 4"/>
            <p:cNvSpPr>
              <a:spLocks noChangeShapeType="1"/>
            </p:cNvSpPr>
            <p:nvPr/>
          </p:nvSpPr>
          <p:spPr bwMode="auto">
            <a:xfrm>
              <a:off x="4606925" y="2209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592" name="Line 5"/>
            <p:cNvSpPr>
              <a:spLocks noChangeShapeType="1"/>
            </p:cNvSpPr>
            <p:nvPr/>
          </p:nvSpPr>
          <p:spPr bwMode="auto">
            <a:xfrm>
              <a:off x="1254125" y="2971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593" name="Line 6"/>
            <p:cNvSpPr>
              <a:spLocks noChangeShapeType="1"/>
            </p:cNvSpPr>
            <p:nvPr/>
          </p:nvSpPr>
          <p:spPr bwMode="auto">
            <a:xfrm>
              <a:off x="1254125" y="2971800"/>
              <a:ext cx="6781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594" name="Rectangle 7"/>
            <p:cNvSpPr>
              <a:spLocks noChangeArrowheads="1"/>
            </p:cNvSpPr>
            <p:nvPr/>
          </p:nvSpPr>
          <p:spPr bwMode="auto">
            <a:xfrm>
              <a:off x="339725" y="3733801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7595" name="Text Box 8"/>
            <p:cNvSpPr txBox="1">
              <a:spLocks noChangeArrowheads="1"/>
            </p:cNvSpPr>
            <p:nvPr/>
          </p:nvSpPr>
          <p:spPr bwMode="auto">
            <a:xfrm>
              <a:off x="381000" y="3810000"/>
              <a:ext cx="1600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1000BaseSX</a:t>
              </a:r>
            </a:p>
          </p:txBody>
        </p:sp>
        <p:sp>
          <p:nvSpPr>
            <p:cNvPr id="67596" name="Rectangle 9"/>
            <p:cNvSpPr>
              <a:spLocks noChangeArrowheads="1"/>
            </p:cNvSpPr>
            <p:nvPr/>
          </p:nvSpPr>
          <p:spPr bwMode="auto">
            <a:xfrm>
              <a:off x="2667000" y="3733801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7597" name="Text Box 10"/>
            <p:cNvSpPr txBox="1">
              <a:spLocks noChangeArrowheads="1"/>
            </p:cNvSpPr>
            <p:nvPr/>
          </p:nvSpPr>
          <p:spPr bwMode="auto">
            <a:xfrm>
              <a:off x="2708275" y="3810000"/>
              <a:ext cx="16764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1000BaseLX</a:t>
              </a:r>
            </a:p>
          </p:txBody>
        </p:sp>
        <p:sp>
          <p:nvSpPr>
            <p:cNvPr id="67598" name="Rectangle 11"/>
            <p:cNvSpPr>
              <a:spLocks noChangeArrowheads="1"/>
            </p:cNvSpPr>
            <p:nvPr/>
          </p:nvSpPr>
          <p:spPr bwMode="auto">
            <a:xfrm>
              <a:off x="7121525" y="3733801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7599" name="Text Box 12"/>
            <p:cNvSpPr txBox="1">
              <a:spLocks noChangeArrowheads="1"/>
            </p:cNvSpPr>
            <p:nvPr/>
          </p:nvSpPr>
          <p:spPr bwMode="auto">
            <a:xfrm>
              <a:off x="7315200" y="3810000"/>
              <a:ext cx="15176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1000BaseT</a:t>
              </a:r>
            </a:p>
          </p:txBody>
        </p:sp>
        <p:sp>
          <p:nvSpPr>
            <p:cNvPr id="67600" name="Line 13"/>
            <p:cNvSpPr>
              <a:spLocks noChangeShapeType="1"/>
            </p:cNvSpPr>
            <p:nvPr/>
          </p:nvSpPr>
          <p:spPr bwMode="auto">
            <a:xfrm>
              <a:off x="3733800" y="2971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601" name="Line 14"/>
            <p:cNvSpPr>
              <a:spLocks noChangeShapeType="1"/>
            </p:cNvSpPr>
            <p:nvPr/>
          </p:nvSpPr>
          <p:spPr bwMode="auto">
            <a:xfrm>
              <a:off x="8035925" y="2971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602" name="Text Box 15"/>
            <p:cNvSpPr txBox="1">
              <a:spLocks noChangeArrowheads="1"/>
            </p:cNvSpPr>
            <p:nvPr/>
          </p:nvSpPr>
          <p:spPr bwMode="auto">
            <a:xfrm>
              <a:off x="0" y="4419600"/>
              <a:ext cx="2209800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2 multimode optical fibers using shortwave laser optics 550 meters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7603" name="Text Box 16"/>
            <p:cNvSpPr txBox="1">
              <a:spLocks noChangeArrowheads="1"/>
            </p:cNvSpPr>
            <p:nvPr/>
          </p:nvSpPr>
          <p:spPr bwMode="auto">
            <a:xfrm>
              <a:off x="2479675" y="4419600"/>
              <a:ext cx="2362200" cy="1004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2 multimode or single-mode optical fibers using longwave laser optics 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550 meters multimode, 5000 meters single-mode</a:t>
              </a:r>
            </a:p>
          </p:txBody>
        </p:sp>
        <p:sp>
          <p:nvSpPr>
            <p:cNvPr id="67604" name="Text Box 17"/>
            <p:cNvSpPr txBox="1">
              <a:spLocks noChangeArrowheads="1"/>
            </p:cNvSpPr>
            <p:nvPr/>
          </p:nvSpPr>
          <p:spPr bwMode="auto">
            <a:xfrm>
              <a:off x="6781800" y="4419600"/>
              <a:ext cx="2362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4 pairs Category-5 UTP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100 meters</a:t>
              </a:r>
            </a:p>
          </p:txBody>
        </p:sp>
        <p:sp>
          <p:nvSpPr>
            <p:cNvPr id="67605" name="Rectangle 18"/>
            <p:cNvSpPr>
              <a:spLocks noChangeArrowheads="1"/>
            </p:cNvSpPr>
            <p:nvPr/>
          </p:nvSpPr>
          <p:spPr bwMode="auto">
            <a:xfrm>
              <a:off x="4800600" y="3733801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7606" name="Text Box 19"/>
            <p:cNvSpPr txBox="1">
              <a:spLocks noChangeArrowheads="1"/>
            </p:cNvSpPr>
            <p:nvPr/>
          </p:nvSpPr>
          <p:spPr bwMode="auto">
            <a:xfrm>
              <a:off x="4918075" y="3810000"/>
              <a:ext cx="1752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1000BaseCX</a:t>
              </a:r>
            </a:p>
          </p:txBody>
        </p:sp>
        <p:sp>
          <p:nvSpPr>
            <p:cNvPr id="67607" name="Line 20"/>
            <p:cNvSpPr>
              <a:spLocks noChangeShapeType="1"/>
            </p:cNvSpPr>
            <p:nvPr/>
          </p:nvSpPr>
          <p:spPr bwMode="auto">
            <a:xfrm>
              <a:off x="5867400" y="2971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608" name="Text Box 21"/>
            <p:cNvSpPr txBox="1">
              <a:spLocks noChangeArrowheads="1"/>
            </p:cNvSpPr>
            <p:nvPr/>
          </p:nvSpPr>
          <p:spPr bwMode="auto">
            <a:xfrm>
              <a:off x="5070475" y="4419600"/>
              <a:ext cx="1295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2 pairs STP    25 meters</a:t>
              </a:r>
              <a:endParaRPr lang="en-US" altLang="ja-JP" sz="1800">
                <a:latin typeface="Arial" pitchFamily="34" charset="0"/>
                <a:ea typeface="ＭＳ Ｐゴシック" pitchFamily="50" charset="-128"/>
              </a:endParaRPr>
            </a:p>
          </p:txBody>
        </p:sp>
      </p:grpSp>
      <p:sp>
        <p:nvSpPr>
          <p:cNvPr id="67587" name="Rectangle 22"/>
          <p:cNvSpPr>
            <a:spLocks noChangeArrowheads="1"/>
          </p:cNvSpPr>
          <p:nvPr/>
        </p:nvSpPr>
        <p:spPr bwMode="auto">
          <a:xfrm>
            <a:off x="381000" y="838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200" dirty="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itchFamily="34" charset="0"/>
                <a:ea typeface="ＭＳ Ｐゴシック" pitchFamily="50" charset="-128"/>
              </a:rPr>
              <a:t>IEEE 802.3 Gigabit Ethernet</a:t>
            </a:r>
            <a:r>
              <a:rPr lang="en-US" altLang="ja-JP" dirty="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rPr>
              <a:t/>
            </a:r>
            <a:br>
              <a:rPr lang="en-US" altLang="ja-JP" dirty="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rPr>
            </a:br>
            <a:endParaRPr kumimoji="1" lang="ja-JP" alt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1064167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0" name="Group 22"/>
          <p:cNvGrpSpPr>
            <a:grpSpLocks/>
          </p:cNvGrpSpPr>
          <p:nvPr/>
        </p:nvGrpSpPr>
        <p:grpSpPr bwMode="auto">
          <a:xfrm>
            <a:off x="152400" y="1874838"/>
            <a:ext cx="8791575" cy="4144962"/>
            <a:chOff x="152400" y="1371600"/>
            <a:chExt cx="8791575" cy="4144963"/>
          </a:xfrm>
        </p:grpSpPr>
        <p:sp>
          <p:nvSpPr>
            <p:cNvPr id="68613" name="Rectangle 2"/>
            <p:cNvSpPr>
              <a:spLocks noChangeArrowheads="1"/>
            </p:cNvSpPr>
            <p:nvPr/>
          </p:nvSpPr>
          <p:spPr bwMode="auto">
            <a:xfrm>
              <a:off x="2701925" y="1371600"/>
              <a:ext cx="3886200" cy="76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8614" name="Text Box 3"/>
            <p:cNvSpPr txBox="1">
              <a:spLocks noChangeArrowheads="1"/>
            </p:cNvSpPr>
            <p:nvPr/>
          </p:nvSpPr>
          <p:spPr bwMode="auto">
            <a:xfrm>
              <a:off x="3733800" y="1524000"/>
              <a:ext cx="2514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2000">
                  <a:latin typeface="Arial" pitchFamily="34" charset="0"/>
                  <a:ea typeface="ＭＳ Ｐゴシック" pitchFamily="50" charset="-128"/>
                </a:rPr>
                <a:t>10GBaseX</a:t>
              </a:r>
            </a:p>
          </p:txBody>
        </p:sp>
        <p:sp>
          <p:nvSpPr>
            <p:cNvPr id="68615" name="Line 4"/>
            <p:cNvSpPr>
              <a:spLocks noChangeShapeType="1"/>
            </p:cNvSpPr>
            <p:nvPr/>
          </p:nvSpPr>
          <p:spPr bwMode="auto">
            <a:xfrm>
              <a:off x="4606925" y="2209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8616" name="Line 5"/>
            <p:cNvSpPr>
              <a:spLocks noChangeShapeType="1"/>
            </p:cNvSpPr>
            <p:nvPr/>
          </p:nvSpPr>
          <p:spPr bwMode="auto">
            <a:xfrm>
              <a:off x="1254125" y="2971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8617" name="Line 6"/>
            <p:cNvSpPr>
              <a:spLocks noChangeShapeType="1"/>
            </p:cNvSpPr>
            <p:nvPr/>
          </p:nvSpPr>
          <p:spPr bwMode="auto">
            <a:xfrm>
              <a:off x="1254125" y="2971800"/>
              <a:ext cx="6781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8618" name="Rectangle 7"/>
            <p:cNvSpPr>
              <a:spLocks noChangeArrowheads="1"/>
            </p:cNvSpPr>
            <p:nvPr/>
          </p:nvSpPr>
          <p:spPr bwMode="auto">
            <a:xfrm>
              <a:off x="339725" y="3733801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8619" name="Text Box 8"/>
            <p:cNvSpPr txBox="1">
              <a:spLocks noChangeArrowheads="1"/>
            </p:cNvSpPr>
            <p:nvPr/>
          </p:nvSpPr>
          <p:spPr bwMode="auto">
            <a:xfrm>
              <a:off x="492125" y="3810000"/>
              <a:ext cx="1600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10GBaseLX4</a:t>
              </a:r>
            </a:p>
          </p:txBody>
        </p:sp>
        <p:sp>
          <p:nvSpPr>
            <p:cNvPr id="68620" name="Rectangle 9"/>
            <p:cNvSpPr>
              <a:spLocks noChangeArrowheads="1"/>
            </p:cNvSpPr>
            <p:nvPr/>
          </p:nvSpPr>
          <p:spPr bwMode="auto">
            <a:xfrm>
              <a:off x="2667000" y="3733801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8621" name="Text Box 10"/>
            <p:cNvSpPr txBox="1">
              <a:spLocks noChangeArrowheads="1"/>
            </p:cNvSpPr>
            <p:nvPr/>
          </p:nvSpPr>
          <p:spPr bwMode="auto">
            <a:xfrm>
              <a:off x="2819400" y="3810000"/>
              <a:ext cx="16764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10GBaseS</a:t>
              </a:r>
            </a:p>
          </p:txBody>
        </p:sp>
        <p:sp>
          <p:nvSpPr>
            <p:cNvPr id="68622" name="Rectangle 11"/>
            <p:cNvSpPr>
              <a:spLocks noChangeArrowheads="1"/>
            </p:cNvSpPr>
            <p:nvPr/>
          </p:nvSpPr>
          <p:spPr bwMode="auto">
            <a:xfrm>
              <a:off x="7121525" y="3733801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8623" name="Text Box 12"/>
            <p:cNvSpPr txBox="1">
              <a:spLocks noChangeArrowheads="1"/>
            </p:cNvSpPr>
            <p:nvPr/>
          </p:nvSpPr>
          <p:spPr bwMode="auto">
            <a:xfrm>
              <a:off x="7426325" y="3810000"/>
              <a:ext cx="15176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10GBaseE</a:t>
              </a:r>
            </a:p>
          </p:txBody>
        </p:sp>
        <p:sp>
          <p:nvSpPr>
            <p:cNvPr id="68624" name="Line 13"/>
            <p:cNvSpPr>
              <a:spLocks noChangeShapeType="1"/>
            </p:cNvSpPr>
            <p:nvPr/>
          </p:nvSpPr>
          <p:spPr bwMode="auto">
            <a:xfrm>
              <a:off x="3733800" y="2971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8625" name="Line 14"/>
            <p:cNvSpPr>
              <a:spLocks noChangeShapeType="1"/>
            </p:cNvSpPr>
            <p:nvPr/>
          </p:nvSpPr>
          <p:spPr bwMode="auto">
            <a:xfrm>
              <a:off x="8035925" y="2971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8626" name="Text Box 15"/>
            <p:cNvSpPr txBox="1">
              <a:spLocks noChangeArrowheads="1"/>
            </p:cNvSpPr>
            <p:nvPr/>
          </p:nvSpPr>
          <p:spPr bwMode="auto">
            <a:xfrm>
              <a:off x="152400" y="4419600"/>
              <a:ext cx="2209800" cy="1096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Multimode or single-mode optical fibers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 300 meters multimode,       10 km single-mode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8627" name="Text Box 16"/>
            <p:cNvSpPr txBox="1">
              <a:spLocks noChangeArrowheads="1"/>
            </p:cNvSpPr>
            <p:nvPr/>
          </p:nvSpPr>
          <p:spPr bwMode="auto">
            <a:xfrm>
              <a:off x="2819400" y="4419600"/>
              <a:ext cx="1558925" cy="639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Multimode optical fibers                   300 meters</a:t>
              </a:r>
            </a:p>
          </p:txBody>
        </p:sp>
        <p:sp>
          <p:nvSpPr>
            <p:cNvPr id="68628" name="Text Box 17"/>
            <p:cNvSpPr txBox="1">
              <a:spLocks noChangeArrowheads="1"/>
            </p:cNvSpPr>
            <p:nvPr/>
          </p:nvSpPr>
          <p:spPr bwMode="auto">
            <a:xfrm>
              <a:off x="7391400" y="4419600"/>
              <a:ext cx="1219200" cy="639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Single-mode optical fibers 40 km</a:t>
              </a:r>
            </a:p>
          </p:txBody>
        </p:sp>
        <p:sp>
          <p:nvSpPr>
            <p:cNvPr id="68629" name="Rectangle 18"/>
            <p:cNvSpPr>
              <a:spLocks noChangeArrowheads="1"/>
            </p:cNvSpPr>
            <p:nvPr/>
          </p:nvSpPr>
          <p:spPr bwMode="auto">
            <a:xfrm>
              <a:off x="4800600" y="3733801"/>
              <a:ext cx="1793875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68630" name="Text Box 19"/>
            <p:cNvSpPr txBox="1">
              <a:spLocks noChangeArrowheads="1"/>
            </p:cNvSpPr>
            <p:nvPr/>
          </p:nvSpPr>
          <p:spPr bwMode="auto">
            <a:xfrm>
              <a:off x="5029200" y="3810000"/>
              <a:ext cx="1752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600">
                  <a:latin typeface="Arial" pitchFamily="34" charset="0"/>
                  <a:ea typeface="ＭＳ Ｐゴシック" pitchFamily="50" charset="-128"/>
                </a:rPr>
                <a:t>10GBaseL</a:t>
              </a:r>
            </a:p>
          </p:txBody>
        </p:sp>
        <p:sp>
          <p:nvSpPr>
            <p:cNvPr id="68631" name="Line 20"/>
            <p:cNvSpPr>
              <a:spLocks noChangeShapeType="1"/>
            </p:cNvSpPr>
            <p:nvPr/>
          </p:nvSpPr>
          <p:spPr bwMode="auto">
            <a:xfrm>
              <a:off x="5867400" y="2971800"/>
              <a:ext cx="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8632" name="Text Box 21"/>
            <p:cNvSpPr txBox="1">
              <a:spLocks noChangeArrowheads="1"/>
            </p:cNvSpPr>
            <p:nvPr/>
          </p:nvSpPr>
          <p:spPr bwMode="auto">
            <a:xfrm>
              <a:off x="5070475" y="4419600"/>
              <a:ext cx="1101725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ja-JP" sz="1200">
                  <a:latin typeface="Arial" pitchFamily="34" charset="0"/>
                  <a:ea typeface="ＭＳ Ｐゴシック" pitchFamily="50" charset="-128"/>
                </a:rPr>
                <a:t>Single-mode optical fibers 10 km</a:t>
              </a:r>
            </a:p>
          </p:txBody>
        </p:sp>
      </p:grpSp>
      <p:sp>
        <p:nvSpPr>
          <p:cNvPr id="68611" name="Rectangle 22"/>
          <p:cNvSpPr>
            <a:spLocks noChangeArrowheads="1"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3200" dirty="0">
              <a:solidFill>
                <a:schemeClr val="tx2"/>
              </a:solidFill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rPr>
              <a:t> IEEE 802.3 10-Gbps Ethernet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7105043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Metro Ethernet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23406" y="2053046"/>
            <a:ext cx="7772400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Service offered by providers and carriers that traditionally had only classic WAN offerings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The customer can use a standard Ethernet interface to reach a MAN or WAN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The customer can add bandwidth as needed with a simple configuration change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05261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32094" y="416858"/>
            <a:ext cx="5383306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Cabling Plant Design Considerations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953" y="1945341"/>
            <a:ext cx="7772400" cy="4114800"/>
          </a:xfrm>
        </p:spPr>
        <p:txBody>
          <a:bodyPr/>
          <a:lstStyle/>
          <a:p>
            <a:r>
              <a:rPr lang="en-US" altLang="ja-JP" sz="2400" dirty="0" smtClean="0">
                <a:ea typeface="ＭＳ Ｐゴシック" pitchFamily="50" charset="-128"/>
              </a:rPr>
              <a:t>Campus and building cabling topologies</a:t>
            </a:r>
          </a:p>
          <a:p>
            <a:r>
              <a:rPr lang="en-US" altLang="ja-JP" sz="2400" dirty="0" smtClean="0">
                <a:ea typeface="ＭＳ Ｐゴシック" pitchFamily="50" charset="-128"/>
              </a:rPr>
              <a:t>The types and lengths of cables between buildings</a:t>
            </a:r>
          </a:p>
          <a:p>
            <a:r>
              <a:rPr lang="en-US" altLang="ja-JP" sz="2400" dirty="0" smtClean="0">
                <a:ea typeface="ＭＳ Ｐゴシック" pitchFamily="50" charset="-128"/>
              </a:rPr>
              <a:t>Within buildings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The location of telecommunications closets and cross-connect rooms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The types and lengths of cables for vertical cabling between floors 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The types and lengths of cables for horizontal cabling within floors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The types and lengths of cables for work-area cabling going from telecommunications closets to workstations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92898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Long-Reach Ethernet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115" y="1925052"/>
            <a:ext cx="7772400" cy="4114800"/>
          </a:xfrm>
        </p:spPr>
        <p:txBody>
          <a:bodyPr/>
          <a:lstStyle/>
          <a:p>
            <a:r>
              <a:rPr lang="en-US" altLang="ja-JP" sz="2600" dirty="0" smtClean="0">
                <a:ea typeface="ＭＳ Ｐゴシック" pitchFamily="50" charset="-128"/>
              </a:rPr>
              <a:t>Enables the use of Ethernet over existing, unconditioned, voice-grade copper twisted-pair cabling</a:t>
            </a:r>
          </a:p>
          <a:p>
            <a:r>
              <a:rPr lang="en-US" altLang="ja-JP" sz="2600" dirty="0" smtClean="0">
                <a:ea typeface="ＭＳ Ｐゴシック" pitchFamily="50" charset="-128"/>
              </a:rPr>
              <a:t>Used to connect buildings and rooms within buildings</a:t>
            </a:r>
          </a:p>
          <a:p>
            <a:pPr lvl="1"/>
            <a:r>
              <a:rPr lang="en-US" altLang="ja-JP" sz="2600" dirty="0" smtClean="0">
                <a:ea typeface="ＭＳ Ｐゴシック" pitchFamily="50" charset="-128"/>
              </a:rPr>
              <a:t>Rural areas</a:t>
            </a:r>
          </a:p>
          <a:p>
            <a:pPr lvl="1"/>
            <a:r>
              <a:rPr lang="en-US" altLang="ja-JP" sz="2600" dirty="0" smtClean="0">
                <a:ea typeface="ＭＳ Ｐゴシック" pitchFamily="50" charset="-128"/>
              </a:rPr>
              <a:t>Old cities where upgrading cabling is impractical</a:t>
            </a:r>
          </a:p>
          <a:p>
            <a:pPr lvl="1"/>
            <a:r>
              <a:rPr lang="en-US" altLang="ja-JP" sz="2600" dirty="0" smtClean="0">
                <a:ea typeface="ＭＳ Ｐゴシック" pitchFamily="50" charset="-128"/>
              </a:rPr>
              <a:t>Multi-unit structures such as hotels, apartment complexes, business complexes, and government agencies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62545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779294" y="990600"/>
            <a:ext cx="5907505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Internetworking Devices for Campus Networks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8902" y="2338250"/>
            <a:ext cx="7439297" cy="3910149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Hubs (becoming obsolete)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Switches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Routers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Wireless access points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Wireless bridges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09366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24462" y="914400"/>
            <a:ext cx="5462337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Selection Criteria for Internetworking Devices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0342" y="2133600"/>
            <a:ext cx="7347857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The number of ports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Processing speed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The amount of memory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Latency when device relays data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Throughput when device relays data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LAN and WAN technologies supported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Media supported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47122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More Selection Criteria for Internetworking Devices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5839" y="2133600"/>
            <a:ext cx="7720149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Cost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Ease of configuration and management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MTBF and MTTR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Support for hot-swappable components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Support for redundant power supplies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Quality of technical support, documentation, and training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8051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Conclusion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6651" y="2013285"/>
            <a:ext cx="8000886" cy="4191000"/>
          </a:xfrm>
        </p:spPr>
        <p:txBody>
          <a:bodyPr/>
          <a:lstStyle/>
          <a:p>
            <a:r>
              <a:rPr lang="en-US" altLang="ja-JP" sz="2400" dirty="0" smtClean="0">
                <a:ea typeface="ＭＳ Ｐゴシック" pitchFamily="50" charset="-128"/>
              </a:rPr>
              <a:t>Once the logical design is completed, the physical design can start</a:t>
            </a:r>
          </a:p>
          <a:p>
            <a:r>
              <a:rPr lang="en-US" altLang="ja-JP" sz="2400" dirty="0" smtClean="0">
                <a:ea typeface="ＭＳ Ｐゴシック" pitchFamily="50" charset="-128"/>
              </a:rPr>
              <a:t>A major task during physical design is selecting technologies and devices for campus networks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Media 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Data-link layer technology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Internetworking devices</a:t>
            </a:r>
          </a:p>
          <a:p>
            <a:r>
              <a:rPr lang="en-US" altLang="ja-JP" sz="2400" dirty="0" smtClean="0">
                <a:ea typeface="ＭＳ Ｐゴシック" pitchFamily="50" charset="-128"/>
              </a:rPr>
              <a:t>Also, at this point, the logical topology design can be developed further by specifying cabling topologies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55961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690" y="2328930"/>
            <a:ext cx="8001000" cy="4267200"/>
          </a:xfrm>
        </p:spPr>
        <p:txBody>
          <a:bodyPr/>
          <a:lstStyle/>
          <a:p>
            <a:pPr lvl="0"/>
            <a:r>
              <a:rPr lang="en-US" altLang="ja-JP" sz="2400" dirty="0"/>
              <a:t>Oppenheimer, Priscilla. (2013). </a:t>
            </a:r>
            <a:r>
              <a:rPr lang="en-US" altLang="ja-JP" sz="2400" b="1" i="1" dirty="0"/>
              <a:t>Top Down Network Design</a:t>
            </a:r>
            <a:r>
              <a:rPr lang="en-US" altLang="ja-JP" sz="2400" dirty="0"/>
              <a:t>. 3</a:t>
            </a:r>
            <a:r>
              <a:rPr lang="en-US" altLang="ja-JP" sz="2400" baseline="30000" dirty="0"/>
              <a:t>rd</a:t>
            </a:r>
            <a:r>
              <a:rPr lang="en-US" altLang="ja-JP" sz="2400" dirty="0"/>
              <a:t> Edition. Cisco Press. Indianapolis. ISBN: 978-1-58705-152-4. </a:t>
            </a:r>
            <a:endParaRPr lang="en-US" altLang="ja-JP" sz="2400" dirty="0" smtClean="0"/>
          </a:p>
          <a:p>
            <a:pPr lvl="0"/>
            <a:r>
              <a:rPr lang="en-US" altLang="ja-JP" sz="2400" dirty="0"/>
              <a:t>Hummel, S. L. (2015). </a:t>
            </a:r>
            <a:r>
              <a:rPr lang="en-US" altLang="ja-JP" sz="2400" b="1" i="1" dirty="0"/>
              <a:t>Cisco Design Fundamentals: Multilayered Network Architecture and Design for Network Engineers</a:t>
            </a:r>
            <a:r>
              <a:rPr lang="en-US" altLang="ja-JP" sz="2400" b="1" dirty="0"/>
              <a:t>.</a:t>
            </a:r>
            <a:endParaRPr lang="ja-JP" altLang="ja-JP" sz="2400" dirty="0"/>
          </a:p>
          <a:p>
            <a:pPr lvl="0"/>
            <a:r>
              <a:rPr lang="en-US" altLang="ja-JP" sz="2400" dirty="0"/>
              <a:t>Bruno, A., &amp; Jordan, S. (2016). </a:t>
            </a:r>
            <a:r>
              <a:rPr lang="en-US" altLang="ja-JP" sz="2400" b="1" i="1" dirty="0"/>
              <a:t>CCDA 200-310 Official Cert Guide</a:t>
            </a:r>
            <a:r>
              <a:rPr lang="en-US" altLang="ja-JP" sz="2400" dirty="0"/>
              <a:t>. Cisco Press.</a:t>
            </a:r>
            <a:endParaRPr lang="ja-JP" altLang="ja-JP" sz="2400" dirty="0"/>
          </a:p>
          <a:p>
            <a:pPr lvl="0"/>
            <a:endParaRPr lang="ja-JP" altLang="ja-JP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412958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7648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729317" y="506505"/>
            <a:ext cx="5020235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Centralized Versus Distributed Cabling Topologies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024" y="2102223"/>
            <a:ext cx="7772400" cy="4114800"/>
          </a:xfrm>
        </p:spPr>
        <p:txBody>
          <a:bodyPr/>
          <a:lstStyle/>
          <a:p>
            <a:r>
              <a:rPr lang="en-US" altLang="ja-JP" sz="2400" dirty="0" smtClean="0">
                <a:ea typeface="ＭＳ Ｐゴシック" pitchFamily="50" charset="-128"/>
              </a:rPr>
              <a:t>AT&amp;T, IBM, Hewlett-Packard have all published </a:t>
            </a:r>
            <a:r>
              <a:rPr lang="en-US" altLang="ja-JP" sz="2400" b="1" dirty="0" smtClean="0">
                <a:ea typeface="ＭＳ Ｐゴシック" pitchFamily="50" charset="-128"/>
              </a:rPr>
              <a:t>cabling specifications and guideline for developing a cabling technology</a:t>
            </a:r>
          </a:p>
          <a:p>
            <a:endParaRPr lang="en-US" altLang="ja-JP" sz="2400" dirty="0" smtClean="0">
              <a:ea typeface="ＭＳ Ｐゴシック" pitchFamily="50" charset="-128"/>
            </a:endParaRPr>
          </a:p>
          <a:p>
            <a:r>
              <a:rPr lang="en-US" altLang="ja-JP" sz="2400" dirty="0" smtClean="0">
                <a:ea typeface="ＭＳ Ｐゴシック" pitchFamily="50" charset="-128"/>
              </a:rPr>
              <a:t>Electronics Industry Association and the Telecommunications Industry Association </a:t>
            </a:r>
            <a:r>
              <a:rPr lang="en-US" altLang="ja-JP" sz="2400" b="1" dirty="0" smtClean="0">
                <a:ea typeface="ＭＳ Ｐゴシック" pitchFamily="50" charset="-128"/>
              </a:rPr>
              <a:t>(EIA/TIA) guidelines for UTP cabling and installation</a:t>
            </a:r>
          </a:p>
          <a:p>
            <a:endParaRPr lang="en-US" altLang="ja-JP" sz="2400" dirty="0" smtClean="0">
              <a:ea typeface="ＭＳ Ｐゴシック" pitchFamily="50" charset="-128"/>
            </a:endParaRPr>
          </a:p>
          <a:p>
            <a:r>
              <a:rPr lang="en-US" altLang="ja-JP" sz="2400" dirty="0" smtClean="0">
                <a:ea typeface="ＭＳ Ｐゴシック" pitchFamily="50" charset="-128"/>
              </a:rPr>
              <a:t>The guideline purpose is to help a network engineer develop a structured cabling system that is </a:t>
            </a:r>
            <a:r>
              <a:rPr lang="en-US" altLang="ja-JP" sz="2400" b="1" dirty="0" smtClean="0">
                <a:ea typeface="ＭＳ Ｐゴシック" pitchFamily="50" charset="-128"/>
              </a:rPr>
              <a:t>manageable and scalable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03042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http://www.computerhope.com/jargon/r/r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6659" y="5268074"/>
            <a:ext cx="1282700" cy="142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2927350" y="416859"/>
            <a:ext cx="583565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Centralized Versus Distributed Cabling Topologies (2)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5028" y="1964672"/>
            <a:ext cx="7870371" cy="4114800"/>
          </a:xfrm>
        </p:spPr>
        <p:txBody>
          <a:bodyPr/>
          <a:lstStyle/>
          <a:p>
            <a:pPr>
              <a:defRPr/>
            </a:pPr>
            <a:r>
              <a:rPr lang="en-US" altLang="ja-JP" sz="2800" dirty="0" smtClean="0">
                <a:ea typeface="ＭＳ Ｐゴシック" pitchFamily="50" charset="-128"/>
              </a:rPr>
              <a:t>A </a:t>
            </a:r>
            <a:r>
              <a:rPr lang="en-US" altLang="ja-JP" sz="2800" b="1" dirty="0" smtClean="0">
                <a:ea typeface="ＭＳ Ｐゴシック" pitchFamily="50" charset="-128"/>
              </a:rPr>
              <a:t>centralized</a:t>
            </a:r>
            <a:r>
              <a:rPr lang="en-US" altLang="ja-JP" sz="2800" dirty="0" smtClean="0">
                <a:ea typeface="ＭＳ Ｐゴシック" pitchFamily="50" charset="-128"/>
              </a:rPr>
              <a:t> cabling scheme </a:t>
            </a:r>
            <a:r>
              <a:rPr lang="en-US" altLang="ja-JP" sz="2800" b="1" dirty="0" smtClean="0">
                <a:ea typeface="ＭＳ Ｐゴシック" pitchFamily="50" charset="-128"/>
              </a:rPr>
              <a:t>terminates most or all of the cable runs in one area </a:t>
            </a:r>
            <a:r>
              <a:rPr lang="en-US" altLang="ja-JP" sz="2800" dirty="0" smtClean="0">
                <a:ea typeface="ＭＳ Ｐゴシック" pitchFamily="50" charset="-128"/>
              </a:rPr>
              <a:t>of the design environment. </a:t>
            </a:r>
          </a:p>
          <a:p>
            <a:pPr marL="0" indent="0">
              <a:buFontTx/>
              <a:buNone/>
              <a:defRPr/>
            </a:pPr>
            <a:r>
              <a:rPr lang="en-US" altLang="ja-JP" sz="2800" dirty="0">
                <a:ea typeface="ＭＳ Ｐゴシック" pitchFamily="50" charset="-128"/>
              </a:rPr>
              <a:t> </a:t>
            </a:r>
            <a:r>
              <a:rPr lang="en-US" altLang="ja-JP" sz="2800" dirty="0" smtClean="0">
                <a:ea typeface="ＭＳ Ｐゴシック" pitchFamily="50" charset="-128"/>
              </a:rPr>
              <a:t>  example:</a:t>
            </a:r>
          </a:p>
          <a:p>
            <a:pPr marL="0" indent="0">
              <a:buFontTx/>
              <a:buNone/>
              <a:defRPr/>
            </a:pPr>
            <a:endParaRPr lang="en-US" altLang="ja-JP" sz="2800" dirty="0" smtClean="0">
              <a:ea typeface="ＭＳ Ｐゴシック" pitchFamily="50" charset="-128"/>
            </a:endParaRPr>
          </a:p>
          <a:p>
            <a:pPr>
              <a:defRPr/>
            </a:pPr>
            <a:r>
              <a:rPr lang="en-US" altLang="ja-JP" sz="2800" dirty="0" smtClean="0">
                <a:ea typeface="ＭＳ Ｐゴシック" pitchFamily="50" charset="-128"/>
              </a:rPr>
              <a:t>A </a:t>
            </a:r>
            <a:r>
              <a:rPr lang="en-US" altLang="ja-JP" sz="2800" b="1" dirty="0" smtClean="0">
                <a:ea typeface="ＭＳ Ｐゴシック" pitchFamily="50" charset="-128"/>
              </a:rPr>
              <a:t>distributed</a:t>
            </a:r>
            <a:r>
              <a:rPr lang="en-US" altLang="ja-JP" sz="2800" dirty="0" smtClean="0">
                <a:ea typeface="ＭＳ Ｐゴシック" pitchFamily="50" charset="-128"/>
              </a:rPr>
              <a:t> cabling scheme </a:t>
            </a:r>
            <a:r>
              <a:rPr lang="en-US" altLang="ja-JP" sz="2800" b="1" dirty="0" smtClean="0">
                <a:ea typeface="ＭＳ Ｐゴシック" pitchFamily="50" charset="-128"/>
              </a:rPr>
              <a:t>terminates cable runs throughout the design environment</a:t>
            </a:r>
            <a:r>
              <a:rPr lang="en-US" altLang="ja-JP" sz="2800" dirty="0" smtClean="0">
                <a:ea typeface="ＭＳ Ｐゴシック" pitchFamily="50" charset="-128"/>
              </a:rPr>
              <a:t>. </a:t>
            </a:r>
          </a:p>
          <a:p>
            <a:pPr marL="0" indent="0">
              <a:buFontTx/>
              <a:buNone/>
              <a:defRPr/>
            </a:pPr>
            <a:r>
              <a:rPr lang="en-US" altLang="ja-JP" sz="2800" dirty="0" smtClean="0">
                <a:ea typeface="ＭＳ Ｐゴシック" pitchFamily="50" charset="-128"/>
              </a:rPr>
              <a:t>   example: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  <p:pic>
        <p:nvPicPr>
          <p:cNvPr id="8198" name="Picture 6" descr="http://www.computerhope.com/jargon/s/star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91615" y="2955335"/>
            <a:ext cx="1127125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0" descr="http://www.computerhope.com/jargon/b/bustopol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0767" y="5387998"/>
            <a:ext cx="2108200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2" descr="http://www.computerhope.com/jargon/t/tre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57295" y="5229225"/>
            <a:ext cx="20193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1295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21206" y="360947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Building Cabling Topologies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46740" y="1588717"/>
            <a:ext cx="3960813" cy="4961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71925" y="2715537"/>
            <a:ext cx="2641600" cy="11699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kumimoji="1" lang="en-US" altLang="ja-JP" sz="1800" b="1" dirty="0">
                <a:ea typeface="ＭＳ Ｐゴシック" pitchFamily="50" charset="-128"/>
              </a:rPr>
              <a:t>Centralized topology</a:t>
            </a:r>
          </a:p>
          <a:p>
            <a:pPr eaLnBrk="1" hangingPunct="1"/>
            <a:endParaRPr kumimoji="1" lang="en-US" altLang="ja-JP" dirty="0">
              <a:ea typeface="ＭＳ Ｐゴシック" pitchFamily="50" charset="-128"/>
            </a:endParaRPr>
          </a:p>
          <a:p>
            <a:pPr eaLnBrk="1" hangingPunct="1">
              <a:buFont typeface="Wingdings" pitchFamily="2" charset="2"/>
              <a:buChar char="l"/>
            </a:pPr>
            <a:r>
              <a:rPr kumimoji="1" lang="en-US" altLang="ja-JP" sz="2000" dirty="0">
                <a:ea typeface="ＭＳ Ｐゴシック" pitchFamily="50" charset="-128"/>
              </a:rPr>
              <a:t>More manageable</a:t>
            </a:r>
          </a:p>
          <a:p>
            <a:pPr eaLnBrk="1" hangingPunct="1">
              <a:buFont typeface="Wingdings" pitchFamily="2" charset="2"/>
              <a:buChar char="l"/>
            </a:pPr>
            <a:r>
              <a:rPr kumimoji="1" lang="en-US" altLang="ja-JP" sz="2000" dirty="0">
                <a:ea typeface="ＭＳ Ｐゴシック" pitchFamily="50" charset="-128"/>
              </a:rPr>
              <a:t>Less scalable</a:t>
            </a:r>
            <a:endParaRPr kumimoji="1" lang="ja-JP" altLang="en-US" sz="2000" dirty="0">
              <a:ea typeface="ＭＳ Ｐゴシック" pitchFamily="50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10250" y="2438400"/>
            <a:ext cx="223374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kumimoji="1" lang="en-US" altLang="ja-JP" sz="1800" b="1" dirty="0">
                <a:ea typeface="ＭＳ Ｐゴシック" pitchFamily="50" charset="-128"/>
              </a:rPr>
              <a:t>Distributed topology</a:t>
            </a:r>
          </a:p>
          <a:p>
            <a:pPr eaLnBrk="1" hangingPunct="1"/>
            <a:endParaRPr kumimoji="1" lang="en-US" altLang="ja-JP" dirty="0">
              <a:ea typeface="ＭＳ Ｐゴシック" pitchFamily="50" charset="-128"/>
            </a:endParaRPr>
          </a:p>
          <a:p>
            <a:pPr eaLnBrk="1" hangingPunct="1">
              <a:buFont typeface="Wingdings" pitchFamily="2" charset="2"/>
              <a:buChar char="l"/>
            </a:pPr>
            <a:r>
              <a:rPr kumimoji="1" lang="en-US" altLang="ja-JP" sz="2000" dirty="0">
                <a:ea typeface="ＭＳ Ｐゴシック" pitchFamily="50" charset="-128"/>
              </a:rPr>
              <a:t>More scalable</a:t>
            </a:r>
          </a:p>
          <a:p>
            <a:pPr eaLnBrk="1" hangingPunct="1">
              <a:buFont typeface="Wingdings" pitchFamily="2" charset="2"/>
              <a:buChar char="l"/>
            </a:pPr>
            <a:r>
              <a:rPr kumimoji="1" lang="en-US" altLang="ja-JP" sz="2000" dirty="0">
                <a:ea typeface="ＭＳ Ｐゴシック" pitchFamily="50" charset="-128"/>
              </a:rPr>
              <a:t>Less manageable</a:t>
            </a:r>
            <a:endParaRPr kumimoji="1" lang="ja-JP" altLang="en-US" sz="2000" dirty="0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005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Centralized Campus Cabling</a:t>
            </a:r>
          </a:p>
        </p:txBody>
      </p:sp>
      <p:sp>
        <p:nvSpPr>
          <p:cNvPr id="10243" name="Text Box 49"/>
          <p:cNvSpPr txBox="1">
            <a:spLocks noChangeArrowheads="1"/>
          </p:cNvSpPr>
          <p:nvPr/>
        </p:nvSpPr>
        <p:spPr bwMode="auto">
          <a:xfrm>
            <a:off x="381000" y="3124200"/>
            <a:ext cx="1435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Arial" pitchFamily="34" charset="0"/>
                <a:ea typeface="ＭＳ Ｐゴシック" pitchFamily="50" charset="-128"/>
              </a:rPr>
              <a:t>Cable Bundle</a:t>
            </a:r>
            <a:endParaRPr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grpSp>
        <p:nvGrpSpPr>
          <p:cNvPr id="10244" name="Group 57"/>
          <p:cNvGrpSpPr>
            <a:grpSpLocks/>
          </p:cNvGrpSpPr>
          <p:nvPr/>
        </p:nvGrpSpPr>
        <p:grpSpPr bwMode="auto">
          <a:xfrm>
            <a:off x="381000" y="2286000"/>
            <a:ext cx="8213725" cy="3600450"/>
            <a:chOff x="346" y="1296"/>
            <a:chExt cx="5008" cy="2195"/>
          </a:xfrm>
        </p:grpSpPr>
        <p:grpSp>
          <p:nvGrpSpPr>
            <p:cNvPr id="10250" name="Group 55"/>
            <p:cNvGrpSpPr>
              <a:grpSpLocks/>
            </p:cNvGrpSpPr>
            <p:nvPr/>
          </p:nvGrpSpPr>
          <p:grpSpPr bwMode="auto">
            <a:xfrm rot="-2930219">
              <a:off x="1168" y="2457"/>
              <a:ext cx="820" cy="410"/>
              <a:chOff x="2400" y="3408"/>
              <a:chExt cx="1104" cy="240"/>
            </a:xfrm>
          </p:grpSpPr>
          <p:sp>
            <p:nvSpPr>
              <p:cNvPr id="10295" name="Oval 53"/>
              <p:cNvSpPr>
                <a:spLocks noChangeArrowheads="1"/>
              </p:cNvSpPr>
              <p:nvPr/>
            </p:nvSpPr>
            <p:spPr bwMode="auto">
              <a:xfrm>
                <a:off x="3264" y="340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606060"/>
                  </a:gs>
                  <a:gs pos="50000">
                    <a:srgbClr val="D0D0D0"/>
                  </a:gs>
                  <a:gs pos="100000">
                    <a:srgbClr val="60606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96" name="Rectangle 51"/>
              <p:cNvSpPr>
                <a:spLocks noChangeArrowheads="1"/>
              </p:cNvSpPr>
              <p:nvPr/>
            </p:nvSpPr>
            <p:spPr bwMode="auto">
              <a:xfrm>
                <a:off x="2496" y="3408"/>
                <a:ext cx="864" cy="240"/>
              </a:xfrm>
              <a:prstGeom prst="rect">
                <a:avLst/>
              </a:prstGeom>
              <a:gradFill rotWithShape="0">
                <a:gsLst>
                  <a:gs pos="0">
                    <a:srgbClr val="606060"/>
                  </a:gs>
                  <a:gs pos="50000">
                    <a:srgbClr val="D0D0D0"/>
                  </a:gs>
                  <a:gs pos="100000">
                    <a:srgbClr val="60606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97" name="Oval 52"/>
              <p:cNvSpPr>
                <a:spLocks noChangeArrowheads="1"/>
              </p:cNvSpPr>
              <p:nvPr/>
            </p:nvSpPr>
            <p:spPr bwMode="auto">
              <a:xfrm>
                <a:off x="2400" y="340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rgbClr val="606060"/>
                  </a:gs>
                  <a:gs pos="50000">
                    <a:srgbClr val="D0D0D0"/>
                  </a:gs>
                  <a:gs pos="100000">
                    <a:srgbClr val="60606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98" name="Rectangle 54"/>
              <p:cNvSpPr>
                <a:spLocks noChangeArrowheads="1"/>
              </p:cNvSpPr>
              <p:nvPr/>
            </p:nvSpPr>
            <p:spPr bwMode="auto">
              <a:xfrm>
                <a:off x="3312" y="3408"/>
                <a:ext cx="96" cy="240"/>
              </a:xfrm>
              <a:prstGeom prst="rect">
                <a:avLst/>
              </a:prstGeom>
              <a:gradFill rotWithShape="0">
                <a:gsLst>
                  <a:gs pos="0">
                    <a:srgbClr val="606060"/>
                  </a:gs>
                  <a:gs pos="50000">
                    <a:srgbClr val="D0D0D0"/>
                  </a:gs>
                  <a:gs pos="100000">
                    <a:srgbClr val="60606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</p:grpSp>
        <p:pic>
          <p:nvPicPr>
            <p:cNvPr id="10251" name="Picture 4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2522"/>
              <a:ext cx="576" cy="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2" name="Picture 5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9" y="1296"/>
              <a:ext cx="576" cy="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3" name="Picture 6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5" y="1296"/>
              <a:ext cx="576" cy="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4" name="Picture 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78" y="1296"/>
              <a:ext cx="576" cy="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55" name="Group 8"/>
            <p:cNvGrpSpPr>
              <a:grpSpLocks/>
            </p:cNvGrpSpPr>
            <p:nvPr/>
          </p:nvGrpSpPr>
          <p:grpSpPr bwMode="auto">
            <a:xfrm>
              <a:off x="502" y="2954"/>
              <a:ext cx="293" cy="294"/>
              <a:chOff x="2640" y="3216"/>
              <a:chExt cx="240" cy="288"/>
            </a:xfrm>
          </p:grpSpPr>
          <p:sp>
            <p:nvSpPr>
              <p:cNvPr id="10289" name="Rectangle 9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90" name="Oval 10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91" name="Oval 11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0292" name="Group 12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0293" name="Oval 13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0294" name="Oval 14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sp>
          <p:nvSpPr>
            <p:cNvPr id="10256" name="Line 15"/>
            <p:cNvSpPr>
              <a:spLocks noChangeShapeType="1"/>
            </p:cNvSpPr>
            <p:nvPr/>
          </p:nvSpPr>
          <p:spPr bwMode="auto">
            <a:xfrm>
              <a:off x="736" y="3012"/>
              <a:ext cx="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57" name="Line 16"/>
            <p:cNvSpPr>
              <a:spLocks noChangeShapeType="1"/>
            </p:cNvSpPr>
            <p:nvPr/>
          </p:nvSpPr>
          <p:spPr bwMode="auto">
            <a:xfrm flipV="1">
              <a:off x="1088" y="2192"/>
              <a:ext cx="878" cy="9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58" name="Line 17"/>
            <p:cNvSpPr>
              <a:spLocks noChangeShapeType="1"/>
            </p:cNvSpPr>
            <p:nvPr/>
          </p:nvSpPr>
          <p:spPr bwMode="auto">
            <a:xfrm>
              <a:off x="1966" y="2192"/>
              <a:ext cx="14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59" name="Line 18"/>
            <p:cNvSpPr>
              <a:spLocks noChangeShapeType="1"/>
            </p:cNvSpPr>
            <p:nvPr/>
          </p:nvSpPr>
          <p:spPr bwMode="auto">
            <a:xfrm>
              <a:off x="561" y="3188"/>
              <a:ext cx="585" cy="1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60" name="Line 19"/>
            <p:cNvSpPr>
              <a:spLocks noChangeShapeType="1"/>
            </p:cNvSpPr>
            <p:nvPr/>
          </p:nvSpPr>
          <p:spPr bwMode="auto">
            <a:xfrm flipV="1">
              <a:off x="1146" y="2309"/>
              <a:ext cx="879" cy="9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61" name="Line 20"/>
            <p:cNvSpPr>
              <a:spLocks noChangeShapeType="1"/>
            </p:cNvSpPr>
            <p:nvPr/>
          </p:nvSpPr>
          <p:spPr bwMode="auto">
            <a:xfrm>
              <a:off x="678" y="3188"/>
              <a:ext cx="4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62" name="Text Box 21"/>
            <p:cNvSpPr txBox="1">
              <a:spLocks noChangeArrowheads="1"/>
            </p:cNvSpPr>
            <p:nvPr/>
          </p:nvSpPr>
          <p:spPr bwMode="auto">
            <a:xfrm>
              <a:off x="346" y="3305"/>
              <a:ext cx="597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itchFamily="34" charset="0"/>
                  <a:ea typeface="ＭＳ Ｐゴシック" pitchFamily="50" charset="-128"/>
                </a:rPr>
                <a:t>Building A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grpSp>
          <p:nvGrpSpPr>
            <p:cNvPr id="10263" name="Group 24"/>
            <p:cNvGrpSpPr>
              <a:grpSpLocks/>
            </p:cNvGrpSpPr>
            <p:nvPr/>
          </p:nvGrpSpPr>
          <p:grpSpPr bwMode="auto">
            <a:xfrm>
              <a:off x="1966" y="1723"/>
              <a:ext cx="293" cy="294"/>
              <a:chOff x="2640" y="3216"/>
              <a:chExt cx="240" cy="288"/>
            </a:xfrm>
          </p:grpSpPr>
          <p:sp>
            <p:nvSpPr>
              <p:cNvPr id="10283" name="Rectangle 25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84" name="Oval 26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85" name="Oval 27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0286" name="Group 28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0287" name="Oval 29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0288" name="Oval 30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sp>
          <p:nvSpPr>
            <p:cNvPr id="10264" name="Line 31"/>
            <p:cNvSpPr>
              <a:spLocks noChangeShapeType="1"/>
            </p:cNvSpPr>
            <p:nvPr/>
          </p:nvSpPr>
          <p:spPr bwMode="auto">
            <a:xfrm flipV="1">
              <a:off x="1088" y="1933"/>
              <a:ext cx="996" cy="10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10265" name="Group 32"/>
            <p:cNvGrpSpPr>
              <a:grpSpLocks/>
            </p:cNvGrpSpPr>
            <p:nvPr/>
          </p:nvGrpSpPr>
          <p:grpSpPr bwMode="auto">
            <a:xfrm>
              <a:off x="3372" y="1723"/>
              <a:ext cx="293" cy="294"/>
              <a:chOff x="2640" y="3216"/>
              <a:chExt cx="240" cy="288"/>
            </a:xfrm>
          </p:grpSpPr>
          <p:sp>
            <p:nvSpPr>
              <p:cNvPr id="10277" name="Rectangle 33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78" name="Oval 34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79" name="Oval 35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0280" name="Group 36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0281" name="Oval 37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0282" name="Oval 38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sp>
          <p:nvSpPr>
            <p:cNvPr id="10266" name="Line 39"/>
            <p:cNvSpPr>
              <a:spLocks noChangeShapeType="1"/>
            </p:cNvSpPr>
            <p:nvPr/>
          </p:nvSpPr>
          <p:spPr bwMode="auto">
            <a:xfrm>
              <a:off x="3431" y="1958"/>
              <a:ext cx="0" cy="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10267" name="Group 40"/>
            <p:cNvGrpSpPr>
              <a:grpSpLocks/>
            </p:cNvGrpSpPr>
            <p:nvPr/>
          </p:nvGrpSpPr>
          <p:grpSpPr bwMode="auto">
            <a:xfrm>
              <a:off x="4895" y="1723"/>
              <a:ext cx="293" cy="294"/>
              <a:chOff x="2640" y="3216"/>
              <a:chExt cx="240" cy="288"/>
            </a:xfrm>
          </p:grpSpPr>
          <p:sp>
            <p:nvSpPr>
              <p:cNvPr id="10271" name="Rectangle 41"/>
              <p:cNvSpPr>
                <a:spLocks noChangeArrowheads="1"/>
              </p:cNvSpPr>
              <p:nvPr/>
            </p:nvSpPr>
            <p:spPr bwMode="auto">
              <a:xfrm>
                <a:off x="2640" y="3216"/>
                <a:ext cx="24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72" name="Oval 42"/>
              <p:cNvSpPr>
                <a:spLocks noChangeArrowheads="1"/>
              </p:cNvSpPr>
              <p:nvPr/>
            </p:nvSpPr>
            <p:spPr bwMode="auto">
              <a:xfrm>
                <a:off x="2688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0273" name="Oval 43"/>
              <p:cNvSpPr>
                <a:spLocks noChangeArrowheads="1"/>
              </p:cNvSpPr>
              <p:nvPr/>
            </p:nvSpPr>
            <p:spPr bwMode="auto">
              <a:xfrm>
                <a:off x="2688" y="32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grpSp>
            <p:nvGrpSpPr>
              <p:cNvPr id="10274" name="Group 44"/>
              <p:cNvGrpSpPr>
                <a:grpSpLocks/>
              </p:cNvGrpSpPr>
              <p:nvPr/>
            </p:nvGrpSpPr>
            <p:grpSpPr bwMode="auto">
              <a:xfrm>
                <a:off x="2784" y="3264"/>
                <a:ext cx="48" cy="192"/>
                <a:chOff x="2880" y="3264"/>
                <a:chExt cx="48" cy="192"/>
              </a:xfrm>
            </p:grpSpPr>
            <p:sp>
              <p:nvSpPr>
                <p:cNvPr id="10275" name="Oval 45"/>
                <p:cNvSpPr>
                  <a:spLocks noChangeArrowheads="1"/>
                </p:cNvSpPr>
                <p:nvPr/>
              </p:nvSpPr>
              <p:spPr bwMode="auto">
                <a:xfrm>
                  <a:off x="2880" y="3408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10276" name="Oval 46"/>
                <p:cNvSpPr>
                  <a:spLocks noChangeArrowheads="1"/>
                </p:cNvSpPr>
                <p:nvPr/>
              </p:nvSpPr>
              <p:spPr bwMode="auto">
                <a:xfrm>
                  <a:off x="2880" y="326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Interstate" pitchFamily="2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Interstate" pitchFamily="2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1600">
                      <a:solidFill>
                        <a:schemeClr val="tx1"/>
                      </a:solidFill>
                      <a:latin typeface="Interstate" pitchFamily="2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ja-JP" altLang="ja-JP" sz="1200">
                    <a:latin typeface="Arial" pitchFamily="34" charset="0"/>
                    <a:ea typeface="ＭＳ Ｐゴシック" pitchFamily="50" charset="-128"/>
                  </a:endParaRPr>
                </a:p>
              </p:txBody>
            </p:sp>
          </p:grpSp>
        </p:grpSp>
        <p:sp>
          <p:nvSpPr>
            <p:cNvPr id="10268" name="Line 47"/>
            <p:cNvSpPr>
              <a:spLocks noChangeShapeType="1"/>
            </p:cNvSpPr>
            <p:nvPr/>
          </p:nvSpPr>
          <p:spPr bwMode="auto">
            <a:xfrm>
              <a:off x="4954" y="1958"/>
              <a:ext cx="0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69" name="Line 48"/>
            <p:cNvSpPr>
              <a:spLocks noChangeShapeType="1"/>
            </p:cNvSpPr>
            <p:nvPr/>
          </p:nvSpPr>
          <p:spPr bwMode="auto">
            <a:xfrm flipH="1">
              <a:off x="2025" y="2309"/>
              <a:ext cx="29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70" name="Line 50"/>
            <p:cNvSpPr>
              <a:spLocks noChangeShapeType="1"/>
            </p:cNvSpPr>
            <p:nvPr/>
          </p:nvSpPr>
          <p:spPr bwMode="auto">
            <a:xfrm>
              <a:off x="912" y="2075"/>
              <a:ext cx="469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0245" name="Text Box 59"/>
          <p:cNvSpPr txBox="1">
            <a:spLocks noChangeArrowheads="1"/>
          </p:cNvSpPr>
          <p:nvPr/>
        </p:nvSpPr>
        <p:spPr bwMode="auto">
          <a:xfrm>
            <a:off x="2895600" y="1905000"/>
            <a:ext cx="969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latin typeface="Arial" pitchFamily="34" charset="0"/>
                <a:ea typeface="ＭＳ Ｐゴシック" pitchFamily="50" charset="-128"/>
              </a:rPr>
              <a:t>Building B</a:t>
            </a:r>
            <a:endParaRPr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0246" name="Text Box 60"/>
          <p:cNvSpPr txBox="1">
            <a:spLocks noChangeArrowheads="1"/>
          </p:cNvSpPr>
          <p:nvPr/>
        </p:nvSpPr>
        <p:spPr bwMode="auto">
          <a:xfrm>
            <a:off x="5116513" y="1905000"/>
            <a:ext cx="9699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latin typeface="Arial" pitchFamily="34" charset="0"/>
                <a:ea typeface="ＭＳ Ｐゴシック" pitchFamily="50" charset="-128"/>
              </a:rPr>
              <a:t>Building C</a:t>
            </a:r>
            <a:endParaRPr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0247" name="Text Box 61"/>
          <p:cNvSpPr txBox="1">
            <a:spLocks noChangeArrowheads="1"/>
          </p:cNvSpPr>
          <p:nvPr/>
        </p:nvSpPr>
        <p:spPr bwMode="auto">
          <a:xfrm>
            <a:off x="7696200" y="1905000"/>
            <a:ext cx="979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nterstate" pitchFamily="2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Interstate" pitchFamily="2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nterstate" pitchFamily="2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Interstate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>
                <a:latin typeface="Arial" pitchFamily="34" charset="0"/>
                <a:ea typeface="ＭＳ Ｐゴシック" pitchFamily="50" charset="-128"/>
              </a:rPr>
              <a:t>Building D</a:t>
            </a:r>
            <a:endParaRPr lang="en-US" altLang="ja-JP" sz="12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57" name="Date Placeholder 5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  <p:sp>
        <p:nvSpPr>
          <p:cNvPr id="10249" name="TextBox 57"/>
          <p:cNvSpPr txBox="1">
            <a:spLocks noChangeArrowheads="1"/>
          </p:cNvSpPr>
          <p:nvPr/>
        </p:nvSpPr>
        <p:spPr bwMode="auto">
          <a:xfrm>
            <a:off x="3375025" y="5127625"/>
            <a:ext cx="4006850" cy="10144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kumimoji="1" lang="en-US" altLang="ja-JP" sz="2000">
                <a:ea typeface="ＭＳ Ｐゴシック" pitchFamily="50" charset="-128"/>
              </a:rPr>
              <a:t>Campus outdoor cabling prone to natural disasters or manmade disasters</a:t>
            </a:r>
            <a:endParaRPr kumimoji="1" lang="ja-JP" altLang="en-US" sz="2000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219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On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Theme1Online</Template>
  <TotalTime>453</TotalTime>
  <Words>2128</Words>
  <Application>Microsoft Office PowerPoint</Application>
  <PresentationFormat>On-screen Show (4:3)</PresentationFormat>
  <Paragraphs>453</Paragraphs>
  <Slides>56</Slides>
  <Notes>52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Theme1Online</vt:lpstr>
      <vt:lpstr>Network Governance  SESSION 9 – Selecting Technologies and Devices for Campus Networks    </vt:lpstr>
      <vt:lpstr>Outline  </vt:lpstr>
      <vt:lpstr>Selecting Technologies and Devices</vt:lpstr>
      <vt:lpstr>Campus Network Design Steps</vt:lpstr>
      <vt:lpstr>Cabling Plant Design Considerations</vt:lpstr>
      <vt:lpstr>Centralized Versus Distributed Cabling Topologies</vt:lpstr>
      <vt:lpstr>Centralized Versus Distributed Cabling Topologies (2)</vt:lpstr>
      <vt:lpstr>Building Cabling Topologies</vt:lpstr>
      <vt:lpstr>Centralized Campus Cabling</vt:lpstr>
      <vt:lpstr>Centralized Campus Cabling</vt:lpstr>
      <vt:lpstr>Distributed Campus Cabling</vt:lpstr>
      <vt:lpstr>Distributed Campus Cabling</vt:lpstr>
      <vt:lpstr>Types of Media Used in Campus Networks</vt:lpstr>
      <vt:lpstr>Copper Media Advantages</vt:lpstr>
      <vt:lpstr>Copper Media Advantages</vt:lpstr>
      <vt:lpstr>Twisted Pair Wire </vt:lpstr>
      <vt:lpstr>Twisted Pair Wire (Continued)</vt:lpstr>
      <vt:lpstr>Twisted Pair Wire (Continued)</vt:lpstr>
      <vt:lpstr>Twisted Pair Wire (Continued) :</vt:lpstr>
      <vt:lpstr>Twisted Pair Wire (Continued</vt:lpstr>
      <vt:lpstr>Twisted Pair Wire (Continued)</vt:lpstr>
      <vt:lpstr>Twisted Pair Wire (Continued</vt:lpstr>
      <vt:lpstr>Twisted Pair Wire (Continued)</vt:lpstr>
      <vt:lpstr>Twisted Pair Wire Summary : 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Fiber-Optic Cable Summary </vt:lpstr>
      <vt:lpstr>Slide 37</vt:lpstr>
      <vt:lpstr>Slide 38</vt:lpstr>
      <vt:lpstr>Wireless Media</vt:lpstr>
      <vt:lpstr>Slide 40</vt:lpstr>
      <vt:lpstr>Slide 41</vt:lpstr>
      <vt:lpstr>Slide 42</vt:lpstr>
      <vt:lpstr>Slide 43</vt:lpstr>
      <vt:lpstr>LAN Technologies</vt:lpstr>
      <vt:lpstr>IEEE 802.3 10-Mbps Ethernet</vt:lpstr>
      <vt:lpstr>IEEE 802.3 100-Mbps Ethernet </vt:lpstr>
      <vt:lpstr>IEEE 802.3 Gigabit Ethernet </vt:lpstr>
      <vt:lpstr> IEEE 802.3 10-Gbps Ethernet</vt:lpstr>
      <vt:lpstr>Metro Ethernet</vt:lpstr>
      <vt:lpstr>Long-Reach Ethernet</vt:lpstr>
      <vt:lpstr>Internetworking Devices for Campus Networks</vt:lpstr>
      <vt:lpstr>Selection Criteria for Internetworking Devices</vt:lpstr>
      <vt:lpstr>More Selection Criteria for Internetworking Devices</vt:lpstr>
      <vt:lpstr>Conclusion</vt:lpstr>
      <vt:lpstr>DAFTAR PUSTAKA/SUMBER</vt:lpstr>
      <vt:lpstr>Slide 56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TOPIK 1 - …..</dc:title>
  <dc:creator>Helena Agustin Putri A</dc:creator>
  <cp:lastModifiedBy>nurul123</cp:lastModifiedBy>
  <cp:revision>37</cp:revision>
  <dcterms:created xsi:type="dcterms:W3CDTF">2017-05-12T05:56:15Z</dcterms:created>
  <dcterms:modified xsi:type="dcterms:W3CDTF">2017-09-04T17:47:44Z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836918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